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73" r:id="rId4"/>
    <p:sldId id="321" r:id="rId5"/>
    <p:sldId id="357" r:id="rId7"/>
    <p:sldId id="275" r:id="rId8"/>
    <p:sldId id="318" r:id="rId9"/>
    <p:sldId id="358" r:id="rId10"/>
    <p:sldId id="315" r:id="rId11"/>
    <p:sldId id="359" r:id="rId12"/>
    <p:sldId id="360" r:id="rId13"/>
    <p:sldId id="361" r:id="rId14"/>
    <p:sldId id="276" r:id="rId15"/>
    <p:sldId id="363" r:id="rId16"/>
    <p:sldId id="323" r:id="rId17"/>
    <p:sldId id="324" r:id="rId18"/>
    <p:sldId id="362" r:id="rId19"/>
    <p:sldId id="277" r:id="rId20"/>
    <p:sldId id="278" r:id="rId21"/>
    <p:sldId id="366" r:id="rId22"/>
    <p:sldId id="331" r:id="rId23"/>
    <p:sldId id="333" r:id="rId24"/>
    <p:sldId id="364" r:id="rId25"/>
    <p:sldId id="355" r:id="rId26"/>
    <p:sldId id="365" r:id="rId27"/>
    <p:sldId id="334" r:id="rId28"/>
    <p:sldId id="336" r:id="rId29"/>
    <p:sldId id="337" r:id="rId30"/>
    <p:sldId id="338"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280"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788" autoAdjust="0"/>
  </p:normalViewPr>
  <p:slideViewPr>
    <p:cSldViewPr snapToGrid="0">
      <p:cViewPr varScale="1">
        <p:scale>
          <a:sx n="101" d="100"/>
          <a:sy n="101" d="100"/>
        </p:scale>
        <p:origin x="-900" y="-90"/>
      </p:cViewPr>
      <p:guideLst>
        <p:guide orient="horz" pos="2165"/>
        <p:guide pos="3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37.79528" units="1/cm"/>
          <inkml:channelProperty channel="Y" name="resolution" value="37.76224" units="1/cm"/>
        </inkml:channelProperties>
      </inkml:inkSource>
      <inkml:timestamp xml:id="ts0" timeString="2021-12-15T03:16:45"/>
    </inkml:context>
    <inkml:brush xml:id="br0">
      <inkml:brushProperty name="width" value="0.05292" units="cm"/>
      <inkml:brushProperty name="height" value="0.05292" units="cm"/>
      <inkml:brushProperty name="color" value="#ff0000"/>
    </inkml:brush>
  </inkml:definitions>
  <inkml:trace contextRef="#ctx0" brushRef="#br0">6826 9190,'18'0,"17"0,36 0,17 0,35 0,1 0,17 0,-35 0,70 0,-35 0,-35 0,0 0,-35 0,17 0,18 0,35 0,-35 0,35 0,53 0,0 0,-36 0,36 0,-52 0,-1 0,-53 0,35 0,1 0,-36 0,35 0,-17 0,0 0,-18 0,36 0,-36 0,35 0,54 0,-18 0,17 0,18 0,-70 0,-1 0,-35 0,0 0,1 0,-19 0,36 0,35 0,35 0,-17 0,53 0,0 0,-18 0,0 0,53 0,-36 0,-52 0,35 0,-35 0,-1 0,37 0,-37 0,-34 0,34 0,19 0,-36 0,-35 0,35 0,0 0,0 0,-70 0,87 0,-69 0,52 0,-18 0,-17 0,0 0,-18 0,-35 0,0-18,0 18,-18 0,0 0,1-17,-19 17,19 0,17 0,-1 0,-16 0,-1 0,-17 0,-1 0,1-18,0 18</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37.79528" units="1/cm"/>
          <inkml:channelProperty channel="Y" name="resolution" value="37.76224" units="1/cm"/>
        </inkml:channelProperties>
      </inkml:inkSource>
      <inkml:timestamp xml:id="ts0" timeString="2021-12-15T03:21:41"/>
    </inkml:context>
    <inkml:brush xml:id="br0">
      <inkml:brushProperty name="width" value="0.05292" units="cm"/>
      <inkml:brushProperty name="height" value="0.05292" units="cm"/>
      <inkml:brushProperty name="color" value="#ff0000"/>
    </inkml:brush>
  </inkml:definitions>
  <inkml:trace contextRef="#ctx0" brushRef="#br0">15840 3052,'17'0,"1"0,0 0,-1 0,36 0,18 0,-18 0,35 0,-35 0,17 0,-17 0,0 0,-18 0,18 0,-17 0,-19 0,19 0,-19 0,18 0,-17 0</inkml:trace>
  <inkml:trace contextRef="#ctx0" brushRef="#br0">17233 2522,'0'53,"0"35,0 1,0-1,-17-18,-1 54,-17-18,17-53,0 17,18-17,0-18,0-17,0 0,0-1,0 1,18-18,0 18,35-1,-18-17,18 18,0 17,17 0,-52-35,17 36,0-19,1 19,-1-19,-35 1,35 0,-35-1,0 1,0-1,0 1,0 17,0 1,0-1,0-17,0 17,-35 18,0-18,-1 0,-34 36,-1-36,1 18,-18-35,17-1,18 1,-35 17,35-35,18 0,17 0,-17 0,17 0,-17 0,17 0,1 0,-1 0,0 0,1 0,-1 0,0-17,1 17,-1 0,18-18,-18 18,1-18,-1 1,18-19,-17 36,-1-17,0-18,1 17,17 0</inkml:trace>
  <inkml:trace contextRef="#ctx0" brushRef="#br0">17216 2858,'17'0,"1"0,-1 0,19 0,17 0,0 0,17 0,-17 0,18 17,-18-17,-1 18,-16-18,-1 0,-17 0,-1 0,1 0,0 0,-1 0,1 0,-1 0,1 0,0 0</inkml:trace>
  <inkml:trace contextRef="#ctx0" brushRef="#br0">18609 3175,'-35'0,"35"18,-18-18,-17 35,17-17,1-1,-1 18,0 1,1-19,-1 36,0 0,-17 0,35-18,-35 18,17-17,18-1,0-17,0-1,0 18,0-17,0 0,0-1,0 19,0-1,0-17,18 17,-1-18,19 1,-1 0,-17-18,-1 0,19 17,-1 1,-18-18,1 0,17 0,18 0,-17 0,17 0,-1-35,19-1,-18 1,-18 18,0-19,1 1,-19 17,1-17,0 35,-18-35,17 0,1 17,0-17,-18-1,0 1,0 17,0 1,0-18,0-1,-36 19,36-19,-35 1,17 17,-17-17,17 0,-17 17,18 1,-1-1,-17-17,-1 17,19 0,-1 18,0-17</inkml:trace>
  <inkml:trace contextRef="#ctx0" brushRef="#br0">19879 3475,'35'0,"18"0,35 0,36 0,-18 0,17 0,1 0,-36 0,-18 0,19 0,-36 0,-1 0,-16 0,-1 0,-17-18,-1 18,1 0</inkml:trace>
  <inkml:trace contextRef="#ctx0" brushRef="#br0">20708 2769,'0'89,"0"34,0 0,0-17,0 18,0-1,0 18,0-17,0-36,0 18,0-71,0 36,0-36,0 0,0-17,0 0,0 17,0-18,0 1,0 0,0 17,0-17,0 17,0-17,0 17</inkml:trace>
  <inkml:trace contextRef="#ctx0" brushRef="#br0">21996 2593,'0'18,"0"70,0-18,0 1,0 52,0 18,0 18,0 18,0-36,0 0,0 0,-18-18,18-52,0 0,0-1,0-35,0 1,0-1,0-17,0-1,0 1</inkml:trace>
  <inkml:trace contextRef="#ctx0" brushRef="#br0">22490 2893,'0'17,"0"36,0 0,0 35,0-17,0 17,0-17,0-18,0 0,0-18,0-17,0-1,0 1,0 17,0-17,0-1,0 1,17 0,19-1,16 1,-16 0,-1-1,0 18,1-17,-1 17,-18-35,1 36,0-19,-18 19,17-36,-17 17,0 18,0-17,0 0,0 17,0-17,0-1,-17 19,-36-1,35-17,-35-1,0 1,-35 17,18 0,17-35,-36 0,37 0,16 0,19 0,-1 0,0 0,1 0,-1 0</inkml:trace>
  <inkml:trace contextRef="#ctx0" brushRef="#br0">22384 3193,'35'-18,"-17"18,-1 0,1 0,0 0,17 0,-17 0,17 0,0 0,18 0,0 0,17 0,1 0,0 0,-1 0,-35 0,1 0,-19 0</inkml:trace>
  <inkml:trace contextRef="#ctx0" brushRef="#br0">23689 3281,'0'17,"0"19,0 17,0 0,-53 35,0 18,18-53,0-1,-1 19,1-18,-18 17,36-52,-1 17,0-17,18 0,-17-1</inkml:trace>
  <inkml:trace contextRef="#ctx0" brushRef="#br0">23230 3581,'18'0,"17"0,1 35,-1 0,35 18,-34-18,17 18,-18-17,0-1,18 18,-35-18,-1-17,1-1,0 1,17 0,-35-1,18 1,-1-18,1 0,17 0</inkml:trace>
  <inkml:trace contextRef="#ctx0" brushRef="#br0">24712 2452,'-18'0,"-34"106,16-36,-17 54,18-1,0-17,-18 0,35-18,-17 18,17 0,1-36,-1 36,0-35,18-1,0 18,0-35,0 0,0 0,0 0,0-18,0 18,0-17,0-1,0 18,18-18,0 0,-1 1,1-1,17 0,1 18,-19-35,54 52,-36-17,36 0,-19 18,19-18,0-1,-36-16,0-19,-17 1,17 0,0-18,1-36,34-69</inkml:trace>
  <inkml:trace contextRef="#ctx0" brushRef="#br0">27358 3351,'0'18,"0"106,-35-36,-18 53,17-18,-34 1,17-1,-35 1,17-1,18-17,-17 0,52-36,-17-17,0-17,35-19,0 1,0 0</inkml:trace>
  <inkml:trace contextRef="#ctx0" brushRef="#br0">27252 3528,'35'0,"1"35,-19 18,1 18,0-19,-1 19,18 17,-17-17,0-1,-18 36,17-35,1-18,0 35,-1-53,1 0,0-17,-18 0,0-1,0 1,0 17,0-17,17-1,-17 19,0-1,0 0,18-17,-18 0,0-1,0 1</inkml:trace>
  <inkml:trace contextRef="#ctx0" brushRef="#br0">27023 4445,'17'0,"1"-18,0 18,-1 0,1 0,35 0,17 0,19 0,-19 0,-35 0,1 0,-19 0</inkml:trace>
  <inkml:trace contextRef="#ctx0" brushRef="#br0">27499 2540,'-18'0,"-35"88,1 36,-37 34,-16 19,-1-1,-35 18,-1 0,19 0,-18 18,17-71,-17 71,0-18,18-18,35-52,-1-1,19-17,-1-36,54-34,-54 34,53-52,1 0,17-1</inkml:trace>
  <inkml:trace contextRef="#ctx0" brushRef="#br0">25047 3263,'0'18,"18"-1,17 1,36 17,-1-17,18 17,1 1,34-19,18 1,18 0,-18-18,-35 0,0 0,-36 0,-17 0,-35 0,0 0,-18-18,17 18,1-18,-18 1,-18-19,1 1,-1 0,-17-1,17-16,-35-19,18 36,-1-1,1-34,-35 17,17-35,-35 35,-18-35,18 17,-1-17,36 53,0-18,18 17,18 1,-19 18,19-1,-19-17,19-1,-1 19,18-1,-18 18,18 18,0 70,18 0,0 0,-18 18,0 18,0-1,0-35,0 36,0-1,0-35,0 18,0-18,17-17,1 17,-18-17,0-18,0 0,0-18,0 35,0-17,0 18,0-1,0-17,0-17,0-1,0 0,0-17,0-1,0 1,0 17,0-17,0 0,0-1</inkml:trace>
  <inkml:trace contextRef="#ctx0" brushRef="#br0">28169 4480,'36'0,"-36"18,17 0,1 34,-18-16,0-1,18 18,-18 0,0-35,0-1,0 1,0-1,0 19,-18-19,0-17</inkml:trace>
  <inkml:trace contextRef="#ctx0" brushRef="#br0">28716 2910,'0'53,"18"71,-1-36,-17 0,18 0,-18 1,0-1,18 18,-18-36,0-17,0 0,0-18,0 1,17-19,-17 1,18-1</inkml:trace>
  <inkml:trace contextRef="#ctx0" brushRef="#br0">29087 3316,'0'-18,"0"36,-18 35,0 0,18 0,-17 0,17-18,0 0,0 1,0-19,0 1,17-18,1 0,17-18,-17 1,-1 17,-17-18,18 0,-18 1,0-1,0 0,0 1,0-18,0-1,0 19,-18-19,-17-17,35 36,-17-1,-1-17,0 17,1 1,17-19,-18 19,0 17</inkml:trace>
  <inkml:trace contextRef="#ctx0" brushRef="#br0">29563 2487,'-18'-18,"1"18,17 18,-18 17,0 18,18 0,0-18,-17 18,17-35,0 0,0-1,0 1,17 0,1-1,-18 1,18-18,-18 18,35-18,-18 0,1 0,0 0,-1 0,1-18,-18 0,18-17,-18 17,17-17,1 0,-18-1,0 19,0-1,0 1,18-1,-18 36,0 87,0-16,0 34,0-17,0 35,0 35,0 1,0 17,0 0,0-53,-36 0,36-17,-17-36,-1-18,0-17,1 0,17-18,-18 1,18-19,-18 19,1-19,17 1,0 0,0 17,0-18,0 1</inkml:trace>
  <inkml:trace contextRef="#ctx0" brushRef="#br0">29757 4533,'-18'35,"18"18,0-17,0 17,0-18,0-17,18-1,-1 1,19-18,-19 0,19 0,-36-35,0 17,0-17,0 17,0-17,0-1,-18 19,0-1,18 0,-17 18,-1-17,0-1,1 1</inkml:trace>
  <inkml:trace contextRef="#ctx0" brushRef="#br0">30639 4551,'0'17,"0"19,0-19,0 19,0 17,0-18,0 0,0-17,0-1</inkml:trace>
  <inkml:trace contextRef="#ctx0" brushRef="#br0">30956 3369,'18'0,"0"0,17 35,-18 36,1-36,0 36,-1-18,-17 17,0 1,0 35,0-18,0 18,0-18,0-35,0 0,0-18,0-17,0-1,0-105,0 0,18 0,35-36,0 18,-18 0,18 1,-18 16,-17 37,17-19,1 0,-36 18,17 36,1-36,-18 35,17-17,-17 17,0 1,18-1,0 0,-1 1,1 17,0 0,-1 0,19 0,-1 0,18 35,-18 0,0 1,18 17,-53-36,35 36,-17-18,-18 18,0 0,18 0,-1 0,-17 0,0 0,18 0,0 17,-18-34,0-1,0 0,17 18,1-18,-18-17,18 17,-1-35,-17 18</inkml:trace>
  <inkml:trace contextRef="#ctx0" brushRef="#br0">31838 2275,'0'0,"35"36,18 34,18-17,-36 0,36 18,-1 17,-34-18,-1 1,0 17,18-17,-18 17,1 18,-1-18,-17 18,17 17,0 1,-17-18,-1 17,1-35,-18 18,0-18,0 0,0 36,0-18,-35 17,-36 18,36 18,0-18,-1 0,-17 18,18-35,0 17,-18 0,0-18,-35 18,17-88,1 35,34-52,-16 17,-1-36,17 1,1 0,-18-18,18 0,0 0,-36-18,36 18,-53-71</inkml:trace>
  <inkml:trace contextRef="#ctx0" brushRef="#br0">16104 8714</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1-06-01T07:35:04"/>
    </inkml:context>
    <inkml:brush xml:id="br0">
      <inkml:brushProperty name="width" value="0.05292" units="cm"/>
      <inkml:brushProperty name="height" value="0.05292" units="cm"/>
      <inkml:brushProperty name="color" value="#ff0000"/>
    </inkml:brush>
  </inkml:definitions>
  <inkml:trace contextRef="#ctx0" brushRef="#br0">14155 9624,'0'-33,"-33"33,0 0,33 0,-66 0,0 0,-33 0,32 0,1 0,-33 0,-33-66,-34 66,34 0,-66 0,65-33,34 33,0 0,66 0,-66 0,99 0,-33 0,-1 0</inkml:trace>
  <inkml:trace contextRef="#ctx0" brushRef="#br0">14288 10782,'0'0,"0"0,-67 0,1 0,-99 0,-34 0,67 0,-33 0,66 0,-1 0,34-33,-33 33,66 0,-33 0,0 0,-34 0,-32 0,33 0,-33 0,32 0,34 0,-33 0,0 0,99 0,-33 0,-33 0,32 0,-32 0,-33 66,33-66,66 0,-66 33,66 0,-33 0,33 0,0 33,0 0,0-32,0 32,0-33,0 0,0 33,33 0,33 33,-33-33,33-32,-33-1,166 33,-133 0,0-33,33-33,0 0,1 66,-34-33,165 33,-98-66,65 100,-66-100,67 33,-34-33,0 0,-32 0,-34 0,0 0,0 0,-32 0,32 0,33 0,0 0,1 0,-34 0,-66 0,99 0,-33 0,34-33,-1-67,-66 67,0-132,-33 132,-33-33,0 33,0-34,0 34,0 0,0-33,-33 66,33-66,-99-33,66 66,-33-33,-33-34,33 67,-34-33,-32 0,33 66,33-33,-34-33,-65 33,66 33,-33-33,-1-34,-32 67,0-33,65 33,34-33,-33 33,0 0,33 0,-34 0,34 0,0-33,0 0,-33 33,0 0,32 0,67 0,-33 0</inkml:trace>
  <inkml:trace contextRef="#ctx0" brushRef="#br0">14354 12369,'-33'0,"0"0,-1 0,34 0,-66 0,0 0,-33 0,0 0,33 0,-34 0,1 0,0 0,33 0,0 0,-34 0,1 0,33 0,33 0,-33 0,-33 0,32 0,-32 33,0-33,66 33,-33 0,66-33,-33 0,0 34,-34-1,67-33,-66 33,66-33,-66 66,33 0,33-66,-33 66,33-33,0 0,0 33,0-66,0 34,0-34,0 33,0 0,0 0,33 33,0 0,0 0,0 33,33 1,-32-34,32-33,0 66,33-66,100 0,-34 33,66-33,1-33,66 0,-133 0,33 0,-65 0,-1 0,-33 0,33 0,-32 0,-34 0,33 0,-33 0,-33 0,0 0,-33-33,0 0,0-99,0 0,0-34,0-32,-66 33,33 32,0 34,-33-33,66 66,-33 32,0-32,0 33,-33-33,32 33,-32 0,-66-33,33 66,99 0,-33-33,0 33,-33 0,-1 0,1 0,-132 0,32 0,-32 0,33 0,32 0,67 0,33 0</inkml:trace>
  <inkml:trace contextRef="#ctx0" brushRef="#br0">14056 13395,'0'-34,"0"34,-33 0,0 0,-66 0,-1 0,1 0,-33 0,66 0,-33 0,-34 0,34 0,33 0,-33 0,-1 0,1 0,-33 0,0 0,65 0,-65 0,0 0,0 0,32 0,-32 0,33 0,33 0,-33 0,32 0,1 0,33 0,0 0,0 0,0 34,-33-34,33 33,33 0,0 0,0 66,0-66,0 66,0-66,0 33,0-66,0 34,0-1,0 33,33 0,0-33,33 99,-33-99,0 34,66-1,100 0,-100 0,99-66,67 0,-67 33,-32-33,65 0,-98 0,32 0,0 0,-32 0,65 0,1 0,32-66,-99 66,34-33,-100 33,33-33,-66 33,-33 0,33 0,-33-33,33 33,-33-33,0 33,33-100,-33 34,0 0,0 66,0-99,0 33,0 33,0-100,0 133,0-99,-33 66,0 0,33 0,-99-33,66 66,0 0,-66-66,33 33,-34 33,-65 0,66 0,-34 0,1-34,0-32,33 66,-1-33,1 33,33 0,33 0,0 0,33 0</inkml:trace>
  <inkml:trace contextRef="#ctx0" brushRef="#br0">14122 14089,'-33'0,"0"33,0-33,33 0,-99 33,99-33,-33 0,0 0,-67 0,34 33,0-33,-99 0,65 0,-32 100,66-100,-33 66,66-66,0 0,-33 33,32 0,1-33,-33 33,66 0,-66 0,0 0,66-33,-33 33,0 0,33 0,0 33,0-32,0 32,0 0,0 33,0-66,99 99,-99-65,66-34,-66 0,66 0,0 33,34 33,65-99,67 99,65 34,67-67,0 33,-100-33,67 66,-132-132,32 0,-165 0,66 0,-32 0,65 0,-66-99,-33 33,34-66,-67 33,-33-100,0 67,0 0,-66-34,-1 67,1 0,-33-34,33 34,-33 66,33-66,-34 66,-164-66,32-34,-32 67,-34 0,-33 33,34-33,131 33,-32 0,99 33,66 0,-34 0,34-33,-33 33,0 0,0 0,33 0,-66 0,99 0,-33 0,33 0</inkml:trace>
</inkml:ink>
</file>

<file path=ppt/ink/ink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0-12-21T07:00:54"/>
    </inkml:context>
    <inkml:brush xml:id="br0">
      <inkml:brushProperty name="width" value="0.05292" units="cm"/>
      <inkml:brushProperty name="height" value="0.05292" units="cm"/>
      <inkml:brushProperty name="color" value="#ff0000"/>
    </inkml:brush>
  </inkml:definitions>
  <inkml:trace contextRef="#ctx0" brushRef="#br0">4597 6846,'-33'0,"0"-33,0 33,-66 0,33 0,-34 0,1 0,0 0,66 0,33 0,-66 0,33 0,-67 0,67 0,-99 66,0 33,-34 1,166-100,-66 66,0-66,33 66,33-66,-66 99,33-33,0-33,33 0,0 67,0-100,0 33,0 33,0-33,0 33,66 0,132 0,-132-33,34-33,-34 34,99-1,-33 33,133-66,-67 0,133 0,-33 0,-100 0,-65-33,-34 0,0-34,-99 67,33 0,0 0,0-33,-33 33,0-33,33 0,0 0,-33 33,0-66,0-33,0 66,0-33,-33-1,0-32,-66 0,66 66,-33-99,0 99,-34-100,34 100,33-33,-66 33,66 33,33-33,-66 33,33-33,0 0,0 33,33 0</inkml:trace>
  <inkml:trace contextRef="#ctx0" brushRef="#br0">5523 7276,'0'33,"99"-33,34 0,-1 0,133 0,-1 0,34 0,-34 0,1 0,-67 0,-65 0,-1 0,66 0,-32 0,-100 0,165 0,-65 0,32 0,-32 0,65 0,-32 0,-67 0,-33 0,66 0,1 0,-34 0,-33 0,34 0,-1 0,-66 0,66 0,34 0,-34 0,-33 0,0 0,1 0,32 0,-33 66,0-66,34 0,-1 0,166 66,-100-66,133 0,-67 0,67 0,-33 0,-100 0,34 0,-166 0,0 0,-33 0,66 0,-66 0,67 0,65 0,100 0,-67 0,-66 0,67 0,-67 0,-66 0,-33 0,33 0,-66 0,100 0,-34 0,33 0,66 0,34 0,32 0,1 0,-100 0,66 0,-32 0,-1-33,-99 33,67 0,-1 0,33 0,-32 0,-1 0,-33 0,33 0,-32-33,-34 33,0-33,-33 33,-33 0,66 0,-33 0,33 0,-33 0,34 0,-34 0,66 0,-33 0,0 0,-33 0,-33 0,33 0,0 0,0 0,-33 0,67-33,-34 33</inkml:trace>
  <inkml:trace contextRef="#ctx0" brushRef="#br0">19381 7144,'-33'0,"33"0,-33 0,0 0,-1 0,34 0,-33 0,0 66,-33-33,33 0,33-33,0 33,0 0,0 0,0-33,0 66,0-33,0 1,0-34,0 33,0 33,0 0,0-33,0 33,66-33,-66 0,33-33,0 33,-33-33,33 33,-33-33,67 0,-67 0,33 0,-33 0,66 0,-33 0,0-66,-33 66,0-66,0 0,0 33,0-66,0 33,0-1,0 1,0 0,0 33,-33-33,33 66,-33-66,0 33,0 33,0-33</inkml:trace>
  <inkml:trace contextRef="#ctx0" brushRef="#br0">19248 7607,'0'33,"0"0,0 99,0-132,0 99,-33-32,33-1,-33 33,33 0,0-66,0 66,0-65,0 32,0 66,0-99,0 66,0-33,0 34,0-1,0 0,0 33,0 34,0-34,0 0,0-32,0 32,0-66,0 66,0 1,0-1,0 0,0-33,0 1,0 32,0 0,0 0,0-32,0 32,33 66,-33-98,33 32,-33-33,0 33,34-32,-34-1,33 0,-33 33,0-66,0 67,33-34,-33 0,0 0,33 67,-33-100,33 66,-33 1,33-34,-33 66,33-66,-33-33,0 34,0-1,0-33,0 33,0-66,0 34,33-1,-33-33,0 0,33 0,-33-33,33 0,0 0</inkml:trace>
  <inkml:trace contextRef="#ctx0" brushRef="#br0">19116 13758,'0'0,"66"0,-33 33,0 67,-33-67,67 33,-34 0,-33 33,0-66,33 33,-33-32,0-34,33 66,-33-33,33 0,0-66,0-33,0-1,33-65,0 0,-33 33,34-67,-34 100,0 0,-33 0,66-33,-33 99,0-33,0 33,66-67,-66 67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56CDF-3B48-4AA4-9D67-03ACFBC2C3B6}"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52DE54-4584-4605-9E3C-DDE5333B79A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52DE54-4584-4605-9E3C-DDE5333B79A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p:cNvSpPr>
            <a:spLocks noGrp="1" noRot="1" noChangeAspect="1" noChangeArrowheads="1" noTextEdit="1"/>
          </p:cNvSpPr>
          <p:nvPr>
            <p:ph type="sldImg" idx="4294967295"/>
          </p:nvPr>
        </p:nvSpPr>
        <p:spPr/>
      </p:sp>
      <p:sp>
        <p:nvSpPr>
          <p:cNvPr id="95234" name="备注占位符 2"/>
          <p:cNvSpPr>
            <a:spLocks noGrp="1" noChangeArrowheads="1"/>
          </p:cNvSpPr>
          <p:nvPr>
            <p:ph type="body" idx="4294967295"/>
          </p:nvPr>
        </p:nvSpPr>
        <p:spPr/>
        <p:txBody>
          <a:bodyPr/>
          <a:lstStyle/>
          <a:p>
            <a:endParaRPr lang="zh-CN" altLang="en-US"/>
          </a:p>
        </p:txBody>
      </p:sp>
      <p:sp>
        <p:nvSpPr>
          <p:cNvPr id="95235"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E5D1F6E3-383F-40E9-A303-EFB03425C7E6}" type="slidenum">
              <a:rPr lang="zh-CN" altLang="en-US" baseline="0"/>
            </a:fld>
            <a:endParaRPr lang="zh-CN" altLang="en-US" baseline="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52DE54-4584-4605-9E3C-DDE5333B79A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52DE54-4584-4605-9E3C-DDE5333B79A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52DE54-4584-4605-9E3C-DDE5333B79A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52DE54-4584-4605-9E3C-DDE5333B79A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352DE54-4584-4605-9E3C-DDE5333B79A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idx="4294967295"/>
          </p:nvPr>
        </p:nvSpPr>
        <p:spPr>
          <a:xfrm>
            <a:off x="-101600" y="693738"/>
            <a:ext cx="4087813" cy="2300287"/>
          </a:xfrm>
        </p:spPr>
      </p:sp>
      <p:sp>
        <p:nvSpPr>
          <p:cNvPr id="83970" name="Rectangle 3"/>
          <p:cNvSpPr>
            <a:spLocks noGrp="1" noChangeArrowheads="1"/>
          </p:cNvSpPr>
          <p:nvPr>
            <p:ph type="body" idx="4294967295"/>
          </p:nvPr>
        </p:nvSpPr>
        <p:spPr>
          <a:xfrm>
            <a:off x="473075" y="3717925"/>
            <a:ext cx="6075363" cy="5748338"/>
          </a:xfrm>
        </p:spPr>
        <p:txBody>
          <a:bodyPr lIns="94191" tIns="46270" rIns="94191" bIns="46270"/>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idx="4294967295"/>
          </p:nvPr>
        </p:nvSpPr>
        <p:spPr/>
      </p:sp>
      <p:sp>
        <p:nvSpPr>
          <p:cNvPr id="86018" name="Rectangle 3"/>
          <p:cNvSpPr>
            <a:spLocks noGrp="1" noChangeArrowheads="1"/>
          </p:cNvSpPr>
          <p:nvPr>
            <p:ph type="body" idx="4294967295"/>
          </p:nvPr>
        </p:nvSpPr>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idx="4294967295"/>
          </p:nvPr>
        </p:nvSpPr>
        <p:spPr>
          <a:xfrm>
            <a:off x="409575" y="693738"/>
            <a:ext cx="3065463" cy="2300287"/>
          </a:xfrm>
        </p:spPr>
      </p:sp>
      <p:sp>
        <p:nvSpPr>
          <p:cNvPr id="90114" name="Rectangle 3"/>
          <p:cNvSpPr>
            <a:spLocks noGrp="1" noChangeArrowheads="1"/>
          </p:cNvSpPr>
          <p:nvPr>
            <p:ph type="body" idx="4294967295"/>
          </p:nvPr>
        </p:nvSpPr>
        <p:spPr>
          <a:xfrm>
            <a:off x="473075" y="3717925"/>
            <a:ext cx="6075363" cy="5748338"/>
          </a:xfrm>
        </p:spPr>
        <p:txBody>
          <a:bodyPr lIns="94191" tIns="46270" rIns="94191" bIns="46270"/>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idx="4294967295"/>
          </p:nvPr>
        </p:nvSpPr>
        <p:spPr>
          <a:xfrm>
            <a:off x="152400" y="774700"/>
            <a:ext cx="6796088" cy="3824288"/>
          </a:xfrm>
        </p:spPr>
      </p:sp>
      <p:sp>
        <p:nvSpPr>
          <p:cNvPr id="92162" name="Rectangle 3"/>
          <p:cNvSpPr>
            <a:spLocks noGrp="1" noChangeArrowheads="1"/>
          </p:cNvSpPr>
          <p:nvPr>
            <p:ph type="body" idx="4294967295"/>
          </p:nvPr>
        </p:nvSpPr>
        <p:spPr>
          <a:xfrm>
            <a:off x="946150" y="4862513"/>
            <a:ext cx="5207000" cy="4603750"/>
          </a:xfrm>
        </p:spPr>
        <p:txBody>
          <a:bodyPr lIns="102104" tIns="51052" rIns="102104" bIns="51052"/>
          <a:lstStyle/>
          <a:p>
            <a:pPr eaLnBrk="1" hangingPunct="1"/>
            <a:endParaRPr lang="zh-CN"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243E419F-5B16-4586-B005-88DF0C508ED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1E5F25-DA9C-48C2-BF5F-FC53F4EB0EC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43E419F-5B16-4586-B005-88DF0C508ED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1E5F25-DA9C-48C2-BF5F-FC53F4EB0EC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43E419F-5B16-4586-B005-88DF0C508ED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1E5F25-DA9C-48C2-BF5F-FC53F4EB0EC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43E419F-5B16-4586-B005-88DF0C508ED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1E5F25-DA9C-48C2-BF5F-FC53F4EB0EC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243E419F-5B16-4586-B005-88DF0C508ED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1E5F25-DA9C-48C2-BF5F-FC53F4EB0EC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Date Placeholder 4"/>
          <p:cNvSpPr>
            <a:spLocks noGrp="1"/>
          </p:cNvSpPr>
          <p:nvPr>
            <p:ph type="dt" sz="half" idx="10"/>
          </p:nvPr>
        </p:nvSpPr>
        <p:spPr/>
        <p:txBody>
          <a:bodyPr/>
          <a:lstStyle/>
          <a:p>
            <a:fld id="{243E419F-5B16-4586-B005-88DF0C508ED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1E5F25-DA9C-48C2-BF5F-FC53F4EB0EC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Date Placeholder 6"/>
          <p:cNvSpPr>
            <a:spLocks noGrp="1"/>
          </p:cNvSpPr>
          <p:nvPr>
            <p:ph type="dt" sz="half" idx="10"/>
          </p:nvPr>
        </p:nvSpPr>
        <p:spPr/>
        <p:txBody>
          <a:bodyPr/>
          <a:lstStyle/>
          <a:p>
            <a:fld id="{243E419F-5B16-4586-B005-88DF0C508ED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F1E5F25-DA9C-48C2-BF5F-FC53F4EB0EC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243E419F-5B16-4586-B005-88DF0C508ED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F1E5F25-DA9C-48C2-BF5F-FC53F4EB0EC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E419F-5B16-4586-B005-88DF0C508ED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F1E5F25-DA9C-48C2-BF5F-FC53F4EB0EC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243E419F-5B16-4586-B005-88DF0C508ED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1E5F25-DA9C-48C2-BF5F-FC53F4EB0EC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243E419F-5B16-4586-B005-88DF0C508ED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1E5F25-DA9C-48C2-BF5F-FC53F4EB0EC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E419F-5B16-4586-B005-88DF0C508EDE}"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E5F25-DA9C-48C2-BF5F-FC53F4EB0E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14.emf"/><Relationship Id="rId1" Type="http://schemas.openxmlformats.org/officeDocument/2006/relationships/image" Target="../media/image13.emf"/></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6.wmf"/><Relationship Id="rId3" Type="http://schemas.openxmlformats.org/officeDocument/2006/relationships/oleObject" Target="../embeddings/oleObject4.bin"/><Relationship Id="rId2" Type="http://schemas.openxmlformats.org/officeDocument/2006/relationships/image" Target="../media/image15.wmf"/><Relationship Id="rId1"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customXml" Target="../ink/ink4.xml"/><Relationship Id="rId1" Type="http://schemas.openxmlformats.org/officeDocument/2006/relationships/image" Target="../media/image18.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第</a:t>
            </a:r>
            <a:r>
              <a:rPr lang="en-US" altLang="zh-CN" dirty="0"/>
              <a:t>7</a:t>
            </a:r>
            <a:r>
              <a:rPr lang="zh-CN" altLang="en-US" dirty="0"/>
              <a:t>章</a:t>
            </a:r>
            <a:r>
              <a:rPr lang="en-US" altLang="zh-CN" dirty="0"/>
              <a:t>: </a:t>
            </a:r>
            <a:r>
              <a:rPr lang="zh-CN" altLang="en-US" dirty="0"/>
              <a:t>风险评价</a:t>
            </a:r>
            <a:r>
              <a:rPr lang="en-US" altLang="zh-CN" dirty="0"/>
              <a:t>——</a:t>
            </a:r>
            <a:br>
              <a:rPr lang="en-US" altLang="zh-CN" dirty="0"/>
            </a:br>
            <a:r>
              <a:rPr lang="zh-CN" altLang="en-US" dirty="0"/>
              <a:t>概率分析、风险决策</a:t>
            </a:r>
            <a:endParaRPr lang="zh-CN" altLang="en-US" dirty="0"/>
          </a:p>
        </p:txBody>
      </p:sp>
      <p:sp>
        <p:nvSpPr>
          <p:cNvPr id="3" name="Subtitle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7.4.2  </a:t>
            </a:r>
            <a:r>
              <a:rPr lang="zh-CN" altLang="en-US" b="1" dirty="0"/>
              <a:t>概率分析</a:t>
            </a:r>
            <a:endParaRPr lang="zh-CN" altLang="en-US" dirty="0"/>
          </a:p>
        </p:txBody>
      </p:sp>
      <p:sp>
        <p:nvSpPr>
          <p:cNvPr id="3" name="内容占位符 2"/>
          <p:cNvSpPr>
            <a:spLocks noGrp="1"/>
          </p:cNvSpPr>
          <p:nvPr>
            <p:ph idx="1"/>
          </p:nvPr>
        </p:nvSpPr>
        <p:spPr/>
        <p:txBody>
          <a:bodyPr/>
          <a:lstStyle/>
          <a:p>
            <a:r>
              <a:rPr lang="zh-CN" altLang="en-US" b="0" dirty="0">
                <a:solidFill>
                  <a:schemeClr val="tx1"/>
                </a:solidFill>
                <a:latin typeface="微软雅黑" panose="020B0503020204020204" pitchFamily="34" charset="-122"/>
                <a:ea typeface="微软雅黑" panose="020B0503020204020204" pitchFamily="34" charset="-122"/>
              </a:rPr>
              <a:t>习题</a:t>
            </a:r>
            <a:r>
              <a:rPr lang="en-US" altLang="zh-CN" b="0" dirty="0">
                <a:solidFill>
                  <a:schemeClr val="tx1"/>
                </a:solidFill>
                <a:latin typeface="微软雅黑" panose="020B0503020204020204" pitchFamily="34" charset="-122"/>
                <a:ea typeface="微软雅黑" panose="020B0503020204020204" pitchFamily="34" charset="-122"/>
              </a:rPr>
              <a:t>1</a:t>
            </a:r>
            <a:r>
              <a:rPr lang="zh-CN" altLang="en-US" b="0" dirty="0">
                <a:solidFill>
                  <a:schemeClr val="tx1"/>
                </a:solidFill>
                <a:latin typeface="微软雅黑" panose="020B0503020204020204" pitchFamily="34" charset="-122"/>
                <a:ea typeface="微软雅黑" panose="020B0503020204020204" pitchFamily="34" charset="-122"/>
              </a:rPr>
              <a:t>：</a:t>
            </a:r>
            <a:endParaRPr lang="en-US" altLang="zh-CN" b="0" dirty="0">
              <a:solidFill>
                <a:schemeClr val="tx1"/>
              </a:solidFill>
              <a:latin typeface="微软雅黑" panose="020B0503020204020204" pitchFamily="34" charset="-122"/>
              <a:ea typeface="微软雅黑" panose="020B0503020204020204" pitchFamily="34" charset="-122"/>
            </a:endParaRPr>
          </a:p>
          <a:p>
            <a:endParaRPr lang="zh-CN" altLang="en-US" dirty="0"/>
          </a:p>
        </p:txBody>
      </p:sp>
      <p:pic>
        <p:nvPicPr>
          <p:cNvPr id="5" name="图片 4"/>
          <p:cNvPicPr>
            <a:picLocks noChangeAspect="1"/>
          </p:cNvPicPr>
          <p:nvPr/>
        </p:nvPicPr>
        <p:blipFill>
          <a:blip r:embed="rId1"/>
          <a:stretch>
            <a:fillRect/>
          </a:stretch>
        </p:blipFill>
        <p:spPr>
          <a:xfrm>
            <a:off x="1908760" y="2753519"/>
            <a:ext cx="8559313" cy="2793039"/>
          </a:xfrm>
          <a:prstGeom prst="rect">
            <a:avLst/>
          </a:prstGeom>
        </p:spPr>
      </p:pic>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4036320" y="3417120"/>
              <a:ext cx="1798200" cy="2369520"/>
            </p14:xfrm>
          </p:contentPart>
        </mc:Choice>
        <mc:Fallback xmlns="">
          <p:pic>
            <p:nvPicPr>
              <p:cNvPr id="4" name="墨迹 3"/>
            </p:nvPicPr>
            <p:blipFill>
              <a:blip r:embed="rId3"/>
            </p:blipFill>
            <p:spPr>
              <a:xfrm>
                <a:off x="4036320" y="3417120"/>
                <a:ext cx="1798200" cy="2369520"/>
              </a:xfrm>
              <a:prstGeom prst="rect"/>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7.4.2  </a:t>
            </a:r>
            <a:r>
              <a:rPr lang="zh-CN" altLang="en-US" b="1" dirty="0"/>
              <a:t>概率分析</a:t>
            </a:r>
            <a:endParaRPr lang="zh-CN" altLang="en-US" dirty="0"/>
          </a:p>
        </p:txBody>
      </p:sp>
      <p:sp>
        <p:nvSpPr>
          <p:cNvPr id="3" name="内容占位符 2"/>
          <p:cNvSpPr>
            <a:spLocks noGrp="1"/>
          </p:cNvSpPr>
          <p:nvPr>
            <p:ph idx="1"/>
          </p:nvPr>
        </p:nvSpPr>
        <p:spPr/>
        <p:txBody>
          <a:bodyPr>
            <a:normAutofit/>
          </a:bodyPr>
          <a:lstStyle/>
          <a:p>
            <a:r>
              <a:rPr lang="zh-CN" altLang="en-US" dirty="0"/>
              <a:t>很多时候，概率分析是一个及其复杂的数学问题，难以进行精确的分析计算。</a:t>
            </a:r>
            <a:endParaRPr lang="en-US" altLang="zh-CN" dirty="0"/>
          </a:p>
          <a:p>
            <a:pPr lvl="1">
              <a:lnSpc>
                <a:spcPct val="150000"/>
              </a:lnSpc>
            </a:pPr>
            <a:r>
              <a:rPr lang="zh-CN" altLang="en-US" dirty="0">
                <a:solidFill>
                  <a:schemeClr val="tx1"/>
                </a:solidFill>
              </a:rPr>
              <a:t>欲投资某项目，初始投资</a:t>
            </a:r>
            <a:r>
              <a:rPr lang="en-US" altLang="zh-CN" dirty="0">
                <a:solidFill>
                  <a:schemeClr val="tx1"/>
                </a:solidFill>
              </a:rPr>
              <a:t>30</a:t>
            </a:r>
            <a:r>
              <a:rPr lang="zh-CN" altLang="en-US" dirty="0">
                <a:solidFill>
                  <a:schemeClr val="tx1"/>
                </a:solidFill>
              </a:rPr>
              <a:t>万元，项目寿命期为</a:t>
            </a:r>
            <a:r>
              <a:rPr lang="en-US" altLang="zh-CN" dirty="0">
                <a:solidFill>
                  <a:schemeClr val="tx1"/>
                </a:solidFill>
              </a:rPr>
              <a:t>10</a:t>
            </a:r>
            <a:r>
              <a:rPr lang="zh-CN" altLang="en-US" dirty="0">
                <a:solidFill>
                  <a:schemeClr val="tx1"/>
                </a:solidFill>
              </a:rPr>
              <a:t>年。寿命期内，各年需求都可能出现三种情况：高、中、低，概率为：</a:t>
            </a:r>
            <a:r>
              <a:rPr lang="en-US" altLang="zh-CN" dirty="0">
                <a:solidFill>
                  <a:schemeClr val="tx1"/>
                </a:solidFill>
              </a:rPr>
              <a:t>0.25</a:t>
            </a:r>
            <a:r>
              <a:rPr lang="zh-CN" altLang="en-US" dirty="0">
                <a:solidFill>
                  <a:schemeClr val="tx1"/>
                </a:solidFill>
              </a:rPr>
              <a:t>、</a:t>
            </a:r>
            <a:r>
              <a:rPr lang="en-US" altLang="zh-CN" dirty="0">
                <a:solidFill>
                  <a:schemeClr val="tx1"/>
                </a:solidFill>
              </a:rPr>
              <a:t>0.5</a:t>
            </a:r>
            <a:r>
              <a:rPr lang="zh-CN" altLang="en-US" dirty="0">
                <a:solidFill>
                  <a:schemeClr val="tx1"/>
                </a:solidFill>
              </a:rPr>
              <a:t>、</a:t>
            </a:r>
            <a:r>
              <a:rPr lang="en-US" altLang="zh-CN" dirty="0">
                <a:solidFill>
                  <a:schemeClr val="tx1"/>
                </a:solidFill>
              </a:rPr>
              <a:t>0.25</a:t>
            </a:r>
            <a:r>
              <a:rPr lang="zh-CN" altLang="en-US" dirty="0">
                <a:solidFill>
                  <a:schemeClr val="tx1"/>
                </a:solidFill>
              </a:rPr>
              <a:t>。三种需求下年净现金流为：</a:t>
            </a:r>
            <a:r>
              <a:rPr lang="en-US" altLang="zh-CN" dirty="0">
                <a:solidFill>
                  <a:schemeClr val="tx1"/>
                </a:solidFill>
              </a:rPr>
              <a:t>10</a:t>
            </a:r>
            <a:r>
              <a:rPr lang="zh-CN" altLang="en-US" dirty="0">
                <a:solidFill>
                  <a:schemeClr val="tx1"/>
                </a:solidFill>
              </a:rPr>
              <a:t>万、</a:t>
            </a:r>
            <a:r>
              <a:rPr lang="en-US" altLang="zh-CN" dirty="0">
                <a:solidFill>
                  <a:schemeClr val="tx1"/>
                </a:solidFill>
              </a:rPr>
              <a:t>5</a:t>
            </a:r>
            <a:r>
              <a:rPr lang="zh-CN" altLang="en-US" dirty="0">
                <a:solidFill>
                  <a:schemeClr val="tx1"/>
                </a:solidFill>
              </a:rPr>
              <a:t>万、</a:t>
            </a:r>
            <a:r>
              <a:rPr lang="en-US" altLang="zh-CN" dirty="0">
                <a:solidFill>
                  <a:schemeClr val="tx1"/>
                </a:solidFill>
              </a:rPr>
              <a:t>-2</a:t>
            </a:r>
            <a:r>
              <a:rPr lang="zh-CN" altLang="en-US" dirty="0">
                <a:solidFill>
                  <a:schemeClr val="tx1"/>
                </a:solidFill>
              </a:rPr>
              <a:t>万。</a:t>
            </a:r>
            <a:r>
              <a:rPr lang="zh-CN" altLang="en-US" dirty="0">
                <a:solidFill>
                  <a:srgbClr val="FF0000"/>
                </a:solidFill>
              </a:rPr>
              <a:t>各年需求分布相互独立</a:t>
            </a:r>
            <a:r>
              <a:rPr lang="zh-CN" altLang="en-US" dirty="0">
                <a:solidFill>
                  <a:schemeClr val="tx1"/>
                </a:solidFill>
              </a:rPr>
              <a:t>。折现率</a:t>
            </a:r>
            <a:r>
              <a:rPr lang="en-US" altLang="zh-CN" dirty="0">
                <a:solidFill>
                  <a:schemeClr val="tx1"/>
                </a:solidFill>
              </a:rPr>
              <a:t>=10%</a:t>
            </a:r>
            <a:r>
              <a:rPr lang="zh-CN" altLang="en-US" dirty="0">
                <a:solidFill>
                  <a:schemeClr val="tx1"/>
                </a:solidFill>
              </a:rPr>
              <a:t>。试分析该项目的期望净现值。</a:t>
            </a:r>
            <a:endParaRPr lang="en-US" altLang="zh-CN" dirty="0">
              <a:solidFill>
                <a:schemeClr val="tx1"/>
              </a:solidFill>
            </a:endParaRPr>
          </a:p>
          <a:p>
            <a:r>
              <a:rPr lang="zh-CN" altLang="en-US" dirty="0"/>
              <a:t>在这个问题中，影响投资效果的市场因素是需求，但是</a:t>
            </a:r>
            <a:r>
              <a:rPr lang="en-US" altLang="zh-CN" dirty="0"/>
              <a:t>10</a:t>
            </a:r>
            <a:r>
              <a:rPr lang="zh-CN" altLang="en-US" dirty="0"/>
              <a:t>年的需求可能各不相同，这意味着事实上的随机变量有</a:t>
            </a:r>
            <a:r>
              <a:rPr lang="en-US" altLang="zh-CN" dirty="0"/>
              <a:t>10</a:t>
            </a:r>
            <a:r>
              <a:rPr lang="zh-CN" altLang="en-US" dirty="0"/>
              <a:t>个。</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8721E78F-877B-4116-BD54-BED1CD925E5E}" type="slidenum">
              <a:rPr lang="en-US" altLang="zh-CN" baseline="0"/>
            </a:fld>
            <a:endParaRPr lang="en-US" altLang="zh-CN" baseline="0"/>
          </a:p>
        </p:txBody>
      </p:sp>
      <p:sp>
        <p:nvSpPr>
          <p:cNvPr id="63490" name="Rectangle 2"/>
          <p:cNvSpPr>
            <a:spLocks noGrp="1" noChangeArrowheads="1"/>
          </p:cNvSpPr>
          <p:nvPr>
            <p:ph type="title"/>
          </p:nvPr>
        </p:nvSpPr>
        <p:spPr>
          <a:xfrm>
            <a:off x="1558925" y="333376"/>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en-US" altLang="zh-CN" b="1"/>
              <a:t>7.4.2  </a:t>
            </a:r>
            <a:r>
              <a:rPr lang="zh-CN" altLang="zh-CN" b="1"/>
              <a:t>概率分析</a:t>
            </a:r>
            <a:endParaRPr lang="zh-CN" altLang="zh-CN" b="1"/>
          </a:p>
        </p:txBody>
      </p:sp>
      <p:sp>
        <p:nvSpPr>
          <p:cNvPr id="63491" name="Rectangle 3"/>
          <p:cNvSpPr>
            <a:spLocks noGrp="1" noChangeArrowheads="1"/>
          </p:cNvSpPr>
          <p:nvPr>
            <p:ph idx="1"/>
          </p:nvPr>
        </p:nvSpPr>
        <p:spPr>
          <a:xfrm>
            <a:off x="838200" y="1011504"/>
            <a:ext cx="10515600" cy="5165459"/>
          </a:xfrm>
        </p:spPr>
        <p:txBody>
          <a:bodyPr>
            <a:normAutofit/>
          </a:bodyPr>
          <a:lstStyle/>
          <a:p>
            <a:pPr>
              <a:lnSpc>
                <a:spcPct val="150000"/>
              </a:lnSpc>
            </a:pPr>
            <a:r>
              <a:rPr lang="en-US" altLang="zh-CN" sz="2400" dirty="0"/>
              <a:t>3</a:t>
            </a:r>
            <a:r>
              <a:rPr lang="zh-CN" altLang="zh-CN" sz="2400" dirty="0"/>
              <a:t>．蒙特卡罗</a:t>
            </a:r>
            <a:r>
              <a:rPr lang="en-US" altLang="zh-CN" sz="2400" dirty="0"/>
              <a:t>(</a:t>
            </a:r>
            <a:r>
              <a:rPr lang="zh-CN" altLang="zh-CN" sz="2400" dirty="0"/>
              <a:t>模拟</a:t>
            </a:r>
            <a:r>
              <a:rPr lang="en-US" altLang="zh-CN" sz="2400" dirty="0"/>
              <a:t>)</a:t>
            </a:r>
            <a:r>
              <a:rPr lang="zh-CN" altLang="zh-CN" sz="2400" dirty="0"/>
              <a:t>法</a:t>
            </a:r>
            <a:r>
              <a:rPr lang="en-US" altLang="zh-CN" sz="2400" dirty="0"/>
              <a:t>(Monte Carlo)</a:t>
            </a:r>
            <a:endParaRPr lang="zh-CN" altLang="zh-CN" sz="2400" dirty="0"/>
          </a:p>
          <a:p>
            <a:pPr lvl="1">
              <a:lnSpc>
                <a:spcPct val="150000"/>
              </a:lnSpc>
            </a:pPr>
            <a:r>
              <a:rPr lang="en-US" altLang="zh-CN" sz="2000" dirty="0"/>
              <a:t>(1) </a:t>
            </a:r>
            <a:r>
              <a:rPr lang="zh-CN" altLang="zh-CN" sz="2000" dirty="0"/>
              <a:t>确定风险分析所采用的评价指标，如净现值、内部收益率等；</a:t>
            </a:r>
            <a:endParaRPr lang="zh-CN" altLang="zh-CN" sz="2000" dirty="0"/>
          </a:p>
          <a:p>
            <a:pPr lvl="1">
              <a:lnSpc>
                <a:spcPct val="150000"/>
              </a:lnSpc>
            </a:pPr>
            <a:r>
              <a:rPr lang="en-US" altLang="zh-CN" sz="2000" dirty="0"/>
              <a:t>(2) </a:t>
            </a:r>
            <a:r>
              <a:rPr lang="zh-CN" altLang="zh-CN" sz="2000" dirty="0"/>
              <a:t>确定影响项目评价指标的主要风险因素，如建设投资、销售价格、经营成本等；</a:t>
            </a:r>
            <a:endParaRPr lang="zh-CN" altLang="zh-CN" sz="2000" dirty="0"/>
          </a:p>
          <a:p>
            <a:pPr lvl="1">
              <a:lnSpc>
                <a:spcPct val="150000"/>
              </a:lnSpc>
            </a:pPr>
            <a:r>
              <a:rPr lang="en-US" altLang="zh-CN" sz="2000" dirty="0"/>
              <a:t>(3) </a:t>
            </a:r>
            <a:r>
              <a:rPr lang="zh-CN" altLang="zh-CN" sz="2000" dirty="0"/>
              <a:t>估计主要风险因素的概率分布，并用数学模型表示；</a:t>
            </a:r>
            <a:endParaRPr lang="zh-CN" altLang="zh-CN" sz="2000" dirty="0"/>
          </a:p>
          <a:p>
            <a:pPr lvl="1">
              <a:lnSpc>
                <a:spcPct val="150000"/>
              </a:lnSpc>
            </a:pPr>
            <a:r>
              <a:rPr lang="en-US" altLang="zh-CN" sz="2000" b="1" dirty="0">
                <a:solidFill>
                  <a:srgbClr val="FF0000"/>
                </a:solidFill>
              </a:rPr>
              <a:t>(4) </a:t>
            </a:r>
            <a:r>
              <a:rPr lang="zh-CN" altLang="zh-CN" sz="2000" b="1" dirty="0">
                <a:solidFill>
                  <a:srgbClr val="FF0000"/>
                </a:solidFill>
              </a:rPr>
              <a:t>通过随机数表或计算机为各风险因素抽取随机数；</a:t>
            </a:r>
            <a:r>
              <a:rPr lang="zh-CN" altLang="en-US" sz="2000" b="1" dirty="0">
                <a:solidFill>
                  <a:srgbClr val="FF0000"/>
                </a:solidFill>
              </a:rPr>
              <a:t>（生成随机数）</a:t>
            </a:r>
            <a:endParaRPr lang="zh-CN" altLang="zh-CN" sz="2000" b="1" dirty="0">
              <a:solidFill>
                <a:srgbClr val="FF0000"/>
              </a:solidFill>
            </a:endParaRPr>
          </a:p>
          <a:p>
            <a:pPr lvl="1">
              <a:lnSpc>
                <a:spcPct val="150000"/>
              </a:lnSpc>
            </a:pPr>
            <a:r>
              <a:rPr lang="en-US" altLang="zh-CN" sz="2000" b="1" dirty="0">
                <a:solidFill>
                  <a:srgbClr val="FF0000"/>
                </a:solidFill>
              </a:rPr>
              <a:t>(5) </a:t>
            </a:r>
            <a:r>
              <a:rPr lang="zh-CN" altLang="zh-CN" sz="2000" b="1" dirty="0">
                <a:solidFill>
                  <a:srgbClr val="FF0000"/>
                </a:solidFill>
              </a:rPr>
              <a:t>将抽得的各随机数转化为各风险因素的抽样值；</a:t>
            </a:r>
            <a:r>
              <a:rPr lang="zh-CN" altLang="en-US" sz="2000" b="1" dirty="0">
                <a:solidFill>
                  <a:srgbClr val="FF0000"/>
                </a:solidFill>
              </a:rPr>
              <a:t>（通过随机数计算风险因素）</a:t>
            </a:r>
            <a:endParaRPr lang="zh-CN" altLang="zh-CN" sz="2000" b="1" dirty="0">
              <a:solidFill>
                <a:srgbClr val="FF0000"/>
              </a:solidFill>
            </a:endParaRPr>
          </a:p>
          <a:p>
            <a:pPr lvl="1">
              <a:lnSpc>
                <a:spcPct val="150000"/>
              </a:lnSpc>
            </a:pPr>
            <a:r>
              <a:rPr lang="en-US" altLang="zh-CN" sz="2000" b="1" dirty="0">
                <a:solidFill>
                  <a:srgbClr val="FF0000"/>
                </a:solidFill>
              </a:rPr>
              <a:t>(6) </a:t>
            </a:r>
            <a:r>
              <a:rPr lang="zh-CN" altLang="zh-CN" sz="2000" b="1" dirty="0">
                <a:solidFill>
                  <a:srgbClr val="FF0000"/>
                </a:solidFill>
              </a:rPr>
              <a:t>将抽样值组成一组项目评价基础数据，并计算评价指标值；</a:t>
            </a:r>
            <a:r>
              <a:rPr lang="zh-CN" altLang="en-US" sz="2000" b="1" dirty="0">
                <a:solidFill>
                  <a:srgbClr val="FF0000"/>
                </a:solidFill>
              </a:rPr>
              <a:t>（计算评价指标）</a:t>
            </a:r>
            <a:endParaRPr lang="zh-CN" altLang="zh-CN" sz="2000" b="1" dirty="0">
              <a:solidFill>
                <a:srgbClr val="FF0000"/>
              </a:solidFill>
            </a:endParaRPr>
          </a:p>
          <a:p>
            <a:pPr lvl="1">
              <a:lnSpc>
                <a:spcPct val="150000"/>
              </a:lnSpc>
            </a:pPr>
            <a:r>
              <a:rPr lang="en-US" altLang="zh-CN" sz="2000" dirty="0"/>
              <a:t>(7) </a:t>
            </a:r>
            <a:r>
              <a:rPr lang="zh-CN" altLang="zh-CN" sz="2000" dirty="0"/>
              <a:t>重复步骤</a:t>
            </a:r>
            <a:r>
              <a:rPr lang="en-US" altLang="zh-CN" sz="2000" dirty="0"/>
              <a:t>(1)</a:t>
            </a:r>
            <a:r>
              <a:rPr lang="zh-CN" altLang="zh-CN" sz="2000" dirty="0"/>
              <a:t>～</a:t>
            </a:r>
            <a:r>
              <a:rPr lang="en-US" altLang="zh-CN" sz="2000" dirty="0"/>
              <a:t>(6)</a:t>
            </a:r>
            <a:r>
              <a:rPr lang="zh-CN" altLang="zh-CN" sz="2000" dirty="0"/>
              <a:t>，直至达到预定的模拟次数；</a:t>
            </a:r>
            <a:endParaRPr lang="zh-CN" altLang="zh-CN" sz="2000" dirty="0"/>
          </a:p>
          <a:p>
            <a:pPr eaLnBrk="1" hangingPunct="1"/>
            <a:endParaRPr lang="zh-CN" altLang="zh-CN" sz="2400" dirty="0"/>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8721E78F-877B-4116-BD54-BED1CD925E5E}" type="slidenum">
              <a:rPr lang="en-US" altLang="zh-CN" baseline="0"/>
            </a:fld>
            <a:endParaRPr lang="en-US" altLang="zh-CN" baseline="0"/>
          </a:p>
        </p:txBody>
      </p:sp>
      <p:sp>
        <p:nvSpPr>
          <p:cNvPr id="63490" name="Rectangle 2"/>
          <p:cNvSpPr>
            <a:spLocks noGrp="1" noChangeArrowheads="1"/>
          </p:cNvSpPr>
          <p:nvPr>
            <p:ph type="title"/>
          </p:nvPr>
        </p:nvSpPr>
        <p:spPr>
          <a:xfrm>
            <a:off x="1558925" y="333376"/>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en-US" altLang="zh-CN" b="1"/>
              <a:t>7.4.2  </a:t>
            </a:r>
            <a:r>
              <a:rPr lang="zh-CN" altLang="zh-CN" b="1"/>
              <a:t>概率分析</a:t>
            </a:r>
            <a:endParaRPr lang="zh-CN" altLang="zh-CN" b="1"/>
          </a:p>
        </p:txBody>
      </p:sp>
      <p:sp>
        <p:nvSpPr>
          <p:cNvPr id="63491" name="Rectangle 3"/>
          <p:cNvSpPr>
            <a:spLocks noGrp="1" noChangeArrowheads="1"/>
          </p:cNvSpPr>
          <p:nvPr>
            <p:ph idx="1"/>
          </p:nvPr>
        </p:nvSpPr>
        <p:spPr>
          <a:xfrm>
            <a:off x="838200" y="1011504"/>
            <a:ext cx="10515600" cy="5165459"/>
          </a:xfrm>
        </p:spPr>
        <p:txBody>
          <a:bodyPr>
            <a:normAutofit/>
          </a:bodyPr>
          <a:lstStyle/>
          <a:p>
            <a:pPr>
              <a:lnSpc>
                <a:spcPct val="150000"/>
              </a:lnSpc>
            </a:pPr>
            <a:r>
              <a:rPr lang="en-US" altLang="zh-CN" sz="3200" dirty="0"/>
              <a:t>3</a:t>
            </a:r>
            <a:r>
              <a:rPr lang="zh-CN" altLang="zh-CN" sz="3200" dirty="0"/>
              <a:t>．蒙特卡罗</a:t>
            </a:r>
            <a:r>
              <a:rPr lang="en-US" altLang="zh-CN" sz="3200" dirty="0"/>
              <a:t>(</a:t>
            </a:r>
            <a:r>
              <a:rPr lang="zh-CN" altLang="zh-CN" sz="3200" dirty="0"/>
              <a:t>模拟</a:t>
            </a:r>
            <a:r>
              <a:rPr lang="en-US" altLang="zh-CN" sz="3200" dirty="0"/>
              <a:t>)</a:t>
            </a:r>
            <a:r>
              <a:rPr lang="zh-CN" altLang="zh-CN" sz="3200" dirty="0"/>
              <a:t>法</a:t>
            </a:r>
            <a:r>
              <a:rPr lang="en-US" altLang="zh-CN" sz="3200" dirty="0"/>
              <a:t>(Monte Carlo)</a:t>
            </a:r>
            <a:endParaRPr lang="zh-CN" altLang="zh-CN" sz="3200" dirty="0"/>
          </a:p>
          <a:p>
            <a:pPr lvl="1">
              <a:lnSpc>
                <a:spcPct val="150000"/>
              </a:lnSpc>
            </a:pPr>
            <a:r>
              <a:rPr lang="en-US" altLang="zh-CN" sz="2800" dirty="0"/>
              <a:t>(8) </a:t>
            </a:r>
            <a:r>
              <a:rPr lang="zh-CN" altLang="zh-CN" sz="2800" dirty="0"/>
              <a:t>整理模拟结果。</a:t>
            </a:r>
            <a:endParaRPr lang="en-US" altLang="zh-CN" sz="2800" dirty="0"/>
          </a:p>
          <a:p>
            <a:pPr lvl="2">
              <a:lnSpc>
                <a:spcPct val="150000"/>
              </a:lnSpc>
            </a:pPr>
            <a:r>
              <a:rPr lang="zh-CN" altLang="en-US" dirty="0"/>
              <a:t>运用均值来估计评价指标的期望值；</a:t>
            </a:r>
            <a:endParaRPr lang="en-US" altLang="zh-CN" dirty="0"/>
          </a:p>
          <a:p>
            <a:pPr lvl="2">
              <a:lnSpc>
                <a:spcPct val="150000"/>
              </a:lnSpc>
            </a:pPr>
            <a:r>
              <a:rPr lang="zh-CN" altLang="en-US" dirty="0"/>
              <a:t>运用统计方差、标准差估计评价指标的方差、标准差；</a:t>
            </a:r>
            <a:endParaRPr lang="en-US" altLang="zh-CN" dirty="0"/>
          </a:p>
          <a:p>
            <a:pPr lvl="2">
              <a:lnSpc>
                <a:spcPct val="150000"/>
              </a:lnSpc>
            </a:pPr>
            <a:r>
              <a:rPr lang="zh-CN" altLang="en-US" dirty="0"/>
              <a:t>运用“方案不可行的比例”来估计项目的不可行的概率；</a:t>
            </a:r>
            <a:endParaRPr lang="en-US" altLang="zh-CN" dirty="0"/>
          </a:p>
          <a:p>
            <a:pPr lvl="2">
              <a:lnSpc>
                <a:spcPct val="150000"/>
              </a:lnSpc>
            </a:pPr>
            <a:r>
              <a:rPr lang="zh-CN" altLang="en-US" dirty="0"/>
              <a:t>用频次图模拟累积概率图。</a:t>
            </a:r>
            <a:endParaRPr lang="zh-CN" altLang="zh-CN" dirty="0"/>
          </a:p>
          <a:p>
            <a:pPr eaLnBrk="1" hangingPunct="1"/>
            <a:endParaRPr lang="zh-CN" altLang="zh-CN" sz="2400" dirty="0"/>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ChangeArrowheads="1"/>
          </p:cNvSpPr>
          <p:nvPr>
            <p:ph type="title"/>
          </p:nvPr>
        </p:nvSpPr>
        <p:spPr>
          <a:xfrm>
            <a:off x="1082040" y="333376"/>
            <a:ext cx="9412923"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r>
              <a:rPr lang="en-US" altLang="zh-CN" b="1" dirty="0"/>
              <a:t>7.4.2  </a:t>
            </a:r>
            <a:r>
              <a:rPr lang="zh-CN" altLang="zh-CN" b="1" dirty="0"/>
              <a:t>概率分析</a:t>
            </a:r>
            <a:r>
              <a:rPr lang="en-US" altLang="zh-CN" b="1" dirty="0"/>
              <a:t>——</a:t>
            </a:r>
            <a:r>
              <a:rPr lang="zh-CN" altLang="zh-CN" b="1" dirty="0"/>
              <a:t>蒙特卡罗</a:t>
            </a:r>
            <a:r>
              <a:rPr lang="en-US" altLang="zh-CN" b="1" dirty="0"/>
              <a:t>(</a:t>
            </a:r>
            <a:r>
              <a:rPr lang="zh-CN" altLang="zh-CN" b="1" dirty="0"/>
              <a:t>模拟</a:t>
            </a:r>
            <a:r>
              <a:rPr lang="en-US" altLang="zh-CN" b="1" dirty="0"/>
              <a:t>)</a:t>
            </a:r>
            <a:r>
              <a:rPr lang="zh-CN" altLang="zh-CN" b="1" dirty="0"/>
              <a:t>法</a:t>
            </a:r>
            <a:endParaRPr lang="zh-CN" altLang="en-US" b="1" dirty="0"/>
          </a:p>
        </p:txBody>
      </p:sp>
      <p:sp>
        <p:nvSpPr>
          <p:cNvPr id="64514" name="内容占位符 2"/>
          <p:cNvSpPr>
            <a:spLocks noGrp="1" noChangeArrowheads="1"/>
          </p:cNvSpPr>
          <p:nvPr>
            <p:ph idx="1"/>
          </p:nvPr>
        </p:nvSpPr>
        <p:spPr>
          <a:xfrm>
            <a:off x="838200" y="1213805"/>
            <a:ext cx="10515600" cy="4963158"/>
          </a:xfrm>
        </p:spPr>
        <p:txBody>
          <a:bodyPr/>
          <a:lstStyle/>
          <a:p>
            <a:pPr>
              <a:lnSpc>
                <a:spcPct val="150000"/>
              </a:lnSpc>
            </a:pPr>
            <a:r>
              <a:rPr lang="zh-CN" altLang="en-US" dirty="0">
                <a:solidFill>
                  <a:schemeClr val="tx1"/>
                </a:solidFill>
              </a:rPr>
              <a:t>蒙特卡洛法例子 </a:t>
            </a:r>
            <a:r>
              <a:rPr lang="en-US" altLang="zh-CN" dirty="0">
                <a:solidFill>
                  <a:schemeClr val="tx1"/>
                </a:solidFill>
              </a:rPr>
              <a:t>1</a:t>
            </a:r>
            <a:endParaRPr lang="en-US" altLang="zh-CN" dirty="0">
              <a:solidFill>
                <a:schemeClr val="tx1"/>
              </a:solidFill>
            </a:endParaRPr>
          </a:p>
          <a:p>
            <a:pPr lvl="1">
              <a:lnSpc>
                <a:spcPct val="150000"/>
              </a:lnSpc>
            </a:pPr>
            <a:r>
              <a:rPr lang="zh-CN" altLang="en-US" dirty="0">
                <a:solidFill>
                  <a:schemeClr val="tx1"/>
                </a:solidFill>
              </a:rPr>
              <a:t>欲投资某项目，初始投资</a:t>
            </a:r>
            <a:r>
              <a:rPr lang="en-US" altLang="zh-CN" dirty="0">
                <a:solidFill>
                  <a:schemeClr val="tx1"/>
                </a:solidFill>
              </a:rPr>
              <a:t>30</a:t>
            </a:r>
            <a:r>
              <a:rPr lang="zh-CN" altLang="en-US" dirty="0">
                <a:solidFill>
                  <a:schemeClr val="tx1"/>
                </a:solidFill>
              </a:rPr>
              <a:t>万元，项目寿命期为</a:t>
            </a:r>
            <a:r>
              <a:rPr lang="en-US" altLang="zh-CN" dirty="0">
                <a:solidFill>
                  <a:schemeClr val="tx1"/>
                </a:solidFill>
              </a:rPr>
              <a:t>10</a:t>
            </a:r>
            <a:r>
              <a:rPr lang="zh-CN" altLang="en-US" dirty="0">
                <a:solidFill>
                  <a:schemeClr val="tx1"/>
                </a:solidFill>
              </a:rPr>
              <a:t>年。</a:t>
            </a:r>
            <a:endParaRPr lang="en-US" altLang="zh-CN" dirty="0">
              <a:solidFill>
                <a:schemeClr val="tx1"/>
              </a:solidFill>
            </a:endParaRPr>
          </a:p>
          <a:p>
            <a:pPr lvl="1">
              <a:lnSpc>
                <a:spcPct val="150000"/>
              </a:lnSpc>
            </a:pPr>
            <a:r>
              <a:rPr lang="zh-CN" altLang="en-US" dirty="0">
                <a:solidFill>
                  <a:schemeClr val="tx1"/>
                </a:solidFill>
              </a:rPr>
              <a:t>寿命期内，各年需求都可能出现三种情况：高、中、低，概率为：</a:t>
            </a:r>
            <a:r>
              <a:rPr lang="en-US" altLang="zh-CN" dirty="0">
                <a:solidFill>
                  <a:schemeClr val="tx1"/>
                </a:solidFill>
              </a:rPr>
              <a:t>0.25</a:t>
            </a:r>
            <a:r>
              <a:rPr lang="zh-CN" altLang="en-US" dirty="0">
                <a:solidFill>
                  <a:schemeClr val="tx1"/>
                </a:solidFill>
              </a:rPr>
              <a:t>、</a:t>
            </a:r>
            <a:r>
              <a:rPr lang="en-US" altLang="zh-CN" dirty="0">
                <a:solidFill>
                  <a:schemeClr val="tx1"/>
                </a:solidFill>
              </a:rPr>
              <a:t>0.5</a:t>
            </a:r>
            <a:r>
              <a:rPr lang="zh-CN" altLang="en-US" dirty="0">
                <a:solidFill>
                  <a:schemeClr val="tx1"/>
                </a:solidFill>
              </a:rPr>
              <a:t>、</a:t>
            </a:r>
            <a:r>
              <a:rPr lang="en-US" altLang="zh-CN" dirty="0">
                <a:solidFill>
                  <a:schemeClr val="tx1"/>
                </a:solidFill>
              </a:rPr>
              <a:t>0.25</a:t>
            </a:r>
            <a:r>
              <a:rPr lang="zh-CN" altLang="en-US" dirty="0">
                <a:solidFill>
                  <a:schemeClr val="tx1"/>
                </a:solidFill>
              </a:rPr>
              <a:t>。三种需求下年净现金流为：</a:t>
            </a:r>
            <a:r>
              <a:rPr lang="en-US" altLang="zh-CN" dirty="0">
                <a:solidFill>
                  <a:schemeClr val="tx1"/>
                </a:solidFill>
              </a:rPr>
              <a:t>10</a:t>
            </a:r>
            <a:r>
              <a:rPr lang="zh-CN" altLang="en-US" dirty="0">
                <a:solidFill>
                  <a:schemeClr val="tx1"/>
                </a:solidFill>
              </a:rPr>
              <a:t>万、</a:t>
            </a:r>
            <a:r>
              <a:rPr lang="en-US" altLang="zh-CN" dirty="0">
                <a:solidFill>
                  <a:schemeClr val="tx1"/>
                </a:solidFill>
              </a:rPr>
              <a:t>5</a:t>
            </a:r>
            <a:r>
              <a:rPr lang="zh-CN" altLang="en-US" dirty="0">
                <a:solidFill>
                  <a:schemeClr val="tx1"/>
                </a:solidFill>
              </a:rPr>
              <a:t>万、</a:t>
            </a:r>
            <a:r>
              <a:rPr lang="en-US" altLang="zh-CN" dirty="0">
                <a:solidFill>
                  <a:schemeClr val="tx1"/>
                </a:solidFill>
              </a:rPr>
              <a:t>-2</a:t>
            </a:r>
            <a:r>
              <a:rPr lang="zh-CN" altLang="en-US" dirty="0">
                <a:solidFill>
                  <a:schemeClr val="tx1"/>
                </a:solidFill>
              </a:rPr>
              <a:t>万。</a:t>
            </a:r>
            <a:endParaRPr lang="en-US" altLang="zh-CN" dirty="0">
              <a:solidFill>
                <a:schemeClr val="tx1"/>
              </a:solidFill>
            </a:endParaRPr>
          </a:p>
          <a:p>
            <a:pPr lvl="1">
              <a:lnSpc>
                <a:spcPct val="150000"/>
              </a:lnSpc>
            </a:pPr>
            <a:r>
              <a:rPr lang="zh-CN" altLang="en-US" dirty="0">
                <a:solidFill>
                  <a:srgbClr val="FF0000"/>
                </a:solidFill>
              </a:rPr>
              <a:t>各年需求分布相互独立</a:t>
            </a:r>
            <a:r>
              <a:rPr lang="zh-CN" altLang="en-US" dirty="0">
                <a:solidFill>
                  <a:schemeClr val="tx1"/>
                </a:solidFill>
              </a:rPr>
              <a:t>。</a:t>
            </a:r>
            <a:endParaRPr lang="en-US" altLang="zh-CN" dirty="0">
              <a:solidFill>
                <a:schemeClr val="tx1"/>
              </a:solidFill>
            </a:endParaRPr>
          </a:p>
          <a:p>
            <a:pPr lvl="1">
              <a:lnSpc>
                <a:spcPct val="150000"/>
              </a:lnSpc>
            </a:pPr>
            <a:r>
              <a:rPr lang="zh-CN" altLang="en-US" dirty="0">
                <a:solidFill>
                  <a:schemeClr val="tx1"/>
                </a:solidFill>
              </a:rPr>
              <a:t>折现率</a:t>
            </a:r>
            <a:r>
              <a:rPr lang="en-US" altLang="zh-CN" dirty="0">
                <a:solidFill>
                  <a:schemeClr val="tx1"/>
                </a:solidFill>
              </a:rPr>
              <a:t>=10%</a:t>
            </a:r>
            <a:r>
              <a:rPr lang="zh-CN" altLang="en-US" dirty="0">
                <a:solidFill>
                  <a:schemeClr val="tx1"/>
                </a:solidFill>
              </a:rPr>
              <a:t>。</a:t>
            </a:r>
            <a:endParaRPr lang="en-US" altLang="zh-CN" dirty="0">
              <a:solidFill>
                <a:schemeClr val="tx1"/>
              </a:solidFill>
            </a:endParaRPr>
          </a:p>
          <a:p>
            <a:pPr lvl="1">
              <a:lnSpc>
                <a:spcPct val="150000"/>
              </a:lnSpc>
            </a:pPr>
            <a:r>
              <a:rPr lang="zh-CN" altLang="en-US" dirty="0">
                <a:solidFill>
                  <a:schemeClr val="tx1"/>
                </a:solidFill>
              </a:rPr>
              <a:t>试分析该项目的期望净现值。</a:t>
            </a:r>
            <a:endParaRPr lang="en-US" altLang="zh-CN" dirty="0">
              <a:solidFill>
                <a:schemeClr val="tx1"/>
              </a:solidFill>
            </a:endParaRPr>
          </a:p>
          <a:p>
            <a:endParaRPr lang="zh-CN" altLang="en-US" dirty="0"/>
          </a:p>
        </p:txBody>
      </p:sp>
      <p:sp>
        <p:nvSpPr>
          <p:cNvPr id="6451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00BECF8F-2396-40D5-9729-7A075A26F4C8}" type="slidenum">
              <a:rPr lang="en-US" altLang="zh-CN" baseline="0"/>
            </a:fld>
            <a:endParaRPr lang="en-US" altLang="zh-CN" baseline="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noChangeArrowheads="1"/>
          </p:cNvSpPr>
          <p:nvPr>
            <p:ph type="title"/>
          </p:nvPr>
        </p:nvSpPr>
        <p:spPr>
          <a:xfrm>
            <a:off x="1498766" y="681037"/>
            <a:ext cx="9595953"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r>
              <a:rPr lang="en-US" altLang="zh-CN" b="1" dirty="0"/>
              <a:t>7.4.2  </a:t>
            </a:r>
            <a:r>
              <a:rPr lang="zh-CN" altLang="zh-CN" b="1" dirty="0"/>
              <a:t>概率分析</a:t>
            </a:r>
            <a:r>
              <a:rPr lang="en-US" altLang="zh-CN" b="1" dirty="0"/>
              <a:t>——</a:t>
            </a:r>
            <a:r>
              <a:rPr lang="zh-CN" altLang="zh-CN" b="1" dirty="0"/>
              <a:t>蒙特卡罗</a:t>
            </a:r>
            <a:r>
              <a:rPr lang="en-US" altLang="zh-CN" b="1" dirty="0"/>
              <a:t>(</a:t>
            </a:r>
            <a:r>
              <a:rPr lang="zh-CN" altLang="zh-CN" b="1" dirty="0"/>
              <a:t>模拟</a:t>
            </a:r>
            <a:r>
              <a:rPr lang="en-US" altLang="zh-CN" b="1" dirty="0"/>
              <a:t>)</a:t>
            </a:r>
            <a:r>
              <a:rPr lang="zh-CN" altLang="zh-CN" b="1" dirty="0"/>
              <a:t>法</a:t>
            </a:r>
            <a:br>
              <a:rPr lang="en-US" altLang="zh-CN" b="1" dirty="0"/>
            </a:br>
            <a:r>
              <a:rPr lang="zh-CN" altLang="en-US" dirty="0"/>
              <a:t>运用</a:t>
            </a:r>
            <a:r>
              <a:rPr lang="en-US" altLang="zh-CN" dirty="0"/>
              <a:t>Excel</a:t>
            </a:r>
            <a:r>
              <a:rPr lang="zh-CN" altLang="en-US" dirty="0"/>
              <a:t>表单进行蒙特卡洛分析</a:t>
            </a:r>
            <a:endParaRPr lang="zh-CN" altLang="en-US" dirty="0"/>
          </a:p>
        </p:txBody>
      </p:sp>
      <p:sp>
        <p:nvSpPr>
          <p:cNvPr id="65538" name="内容占位符 2"/>
          <p:cNvSpPr>
            <a:spLocks noGrp="1" noChangeArrowheads="1"/>
          </p:cNvSpPr>
          <p:nvPr>
            <p:ph idx="1"/>
          </p:nvPr>
        </p:nvSpPr>
        <p:spPr>
          <a:xfrm>
            <a:off x="838200" y="1608122"/>
            <a:ext cx="10515600" cy="4930790"/>
          </a:xfrm>
        </p:spPr>
        <p:txBody>
          <a:bodyPr/>
          <a:lstStyle/>
          <a:p>
            <a:pPr>
              <a:lnSpc>
                <a:spcPct val="150000"/>
              </a:lnSpc>
            </a:pPr>
            <a:r>
              <a:rPr lang="en-US" altLang="zh-CN" dirty="0"/>
              <a:t>Tips:</a:t>
            </a:r>
            <a:endParaRPr lang="en-US" altLang="zh-CN" dirty="0"/>
          </a:p>
          <a:p>
            <a:pPr lvl="1">
              <a:lnSpc>
                <a:spcPct val="150000"/>
              </a:lnSpc>
            </a:pPr>
            <a:r>
              <a:rPr lang="zh-CN" altLang="en-US" dirty="0"/>
              <a:t>思路：生成随机数，进而生成相应的不同需求情况下的净现金流，再进行净现值的计算，最后用平均值估计期望值</a:t>
            </a:r>
            <a:endParaRPr lang="en-US" altLang="zh-CN" dirty="0"/>
          </a:p>
          <a:p>
            <a:pPr lvl="1">
              <a:lnSpc>
                <a:spcPct val="150000"/>
              </a:lnSpc>
            </a:pPr>
            <a:r>
              <a:rPr lang="zh-CN" altLang="en-US" dirty="0"/>
              <a:t>生成</a:t>
            </a:r>
            <a:r>
              <a:rPr lang="en-US" altLang="zh-CN" dirty="0"/>
              <a:t>[0,1]</a:t>
            </a:r>
            <a:r>
              <a:rPr lang="zh-CN" altLang="en-US" dirty="0"/>
              <a:t>之间均匀分布的随机数：</a:t>
            </a:r>
            <a:r>
              <a:rPr lang="en-US" altLang="zh-CN" dirty="0"/>
              <a:t>=rand()</a:t>
            </a:r>
            <a:endParaRPr lang="en-US" altLang="zh-CN" dirty="0"/>
          </a:p>
          <a:p>
            <a:pPr lvl="1">
              <a:lnSpc>
                <a:spcPct val="150000"/>
              </a:lnSpc>
            </a:pPr>
            <a:r>
              <a:rPr lang="zh-CN" altLang="en-US" dirty="0"/>
              <a:t>运用</a:t>
            </a:r>
            <a:r>
              <a:rPr lang="zh-CN" altLang="en-US" u="sng" dirty="0">
                <a:solidFill>
                  <a:srgbClr val="FF0000"/>
                </a:solidFill>
              </a:rPr>
              <a:t>转轮盘</a:t>
            </a:r>
            <a:r>
              <a:rPr lang="zh-CN" altLang="en-US" dirty="0"/>
              <a:t>的思路，根据随机数产生现金流：</a:t>
            </a:r>
            <a:endParaRPr lang="en-US" altLang="zh-CN" dirty="0"/>
          </a:p>
          <a:p>
            <a:pPr lvl="1">
              <a:lnSpc>
                <a:spcPct val="150000"/>
              </a:lnSpc>
            </a:pPr>
            <a:r>
              <a:rPr lang="en-US" altLang="zh-CN" dirty="0"/>
              <a:t>=</a:t>
            </a:r>
            <a:r>
              <a:rPr lang="en-US" altLang="zh-CN" dirty="0">
                <a:solidFill>
                  <a:srgbClr val="FF0000"/>
                </a:solidFill>
              </a:rPr>
              <a:t>IF</a:t>
            </a:r>
            <a:r>
              <a:rPr lang="en-US" altLang="zh-CN" dirty="0"/>
              <a:t>(P8&lt;0.25,10,(</a:t>
            </a:r>
            <a:r>
              <a:rPr lang="en-US" altLang="zh-CN" dirty="0">
                <a:solidFill>
                  <a:srgbClr val="FF0000"/>
                </a:solidFill>
              </a:rPr>
              <a:t>IF</a:t>
            </a:r>
            <a:r>
              <a:rPr lang="en-US" altLang="zh-CN" dirty="0"/>
              <a:t>(P8&lt;0.75,5,-2)))</a:t>
            </a:r>
            <a:endParaRPr lang="en-US" altLang="zh-CN" dirty="0"/>
          </a:p>
          <a:p>
            <a:pPr lvl="1"/>
            <a:endParaRPr lang="zh-CN" altLang="en-US" dirty="0"/>
          </a:p>
        </p:txBody>
      </p:sp>
      <p:sp>
        <p:nvSpPr>
          <p:cNvPr id="6553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5C8E2214-C54F-43FE-81A4-79315AA86B85}" type="slidenum">
              <a:rPr lang="en-US" altLang="zh-CN" baseline="0"/>
            </a:fld>
            <a:endParaRPr lang="en-US" altLang="zh-CN" baseline="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476" t="18420" r="2266" b="4387"/>
          <a:stretch>
            <a:fillRect/>
          </a:stretch>
        </p:blipFill>
        <p:spPr>
          <a:xfrm>
            <a:off x="204538" y="902369"/>
            <a:ext cx="11472410" cy="5690937"/>
          </a:xfrm>
          <a:prstGeom prst="rect">
            <a:avLst/>
          </a:prstGeom>
        </p:spPr>
      </p:pic>
      <p:sp>
        <p:nvSpPr>
          <p:cNvPr id="6" name="矩形 5"/>
          <p:cNvSpPr/>
          <p:nvPr/>
        </p:nvSpPr>
        <p:spPr>
          <a:xfrm>
            <a:off x="6641432" y="1660358"/>
            <a:ext cx="5346030" cy="5113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136354" y="264694"/>
            <a:ext cx="294473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dirty="0"/>
              <a:t>生成仿真所需的随机数。</a:t>
            </a:r>
            <a:endParaRPr lang="zh-CN" altLang="en-US" dirty="0"/>
          </a:p>
        </p:txBody>
      </p:sp>
      <p:sp>
        <p:nvSpPr>
          <p:cNvPr id="10" name="矩形 9"/>
          <p:cNvSpPr/>
          <p:nvPr/>
        </p:nvSpPr>
        <p:spPr>
          <a:xfrm>
            <a:off x="613611" y="2093495"/>
            <a:ext cx="4936958" cy="42110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14975" y="224770"/>
            <a:ext cx="294473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a:t>根据随机数 ，用轮盘方式（</a:t>
            </a:r>
            <a:r>
              <a:rPr lang="en-US" altLang="zh-CN" dirty="0"/>
              <a:t>if</a:t>
            </a:r>
            <a:r>
              <a:rPr lang="zh-CN" altLang="en-US" dirty="0"/>
              <a:t>函数）生成各年现金流。</a:t>
            </a:r>
            <a:endParaRPr lang="zh-CN" altLang="en-US" dirty="0"/>
          </a:p>
        </p:txBody>
      </p:sp>
      <p:sp>
        <p:nvSpPr>
          <p:cNvPr id="12" name="文本框 11"/>
          <p:cNvSpPr txBox="1"/>
          <p:nvPr/>
        </p:nvSpPr>
        <p:spPr>
          <a:xfrm>
            <a:off x="5189269" y="149206"/>
            <a:ext cx="1502947"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dirty="0"/>
              <a:t>计算每次仿真的净现值</a:t>
            </a:r>
            <a:endParaRPr lang="zh-CN" altLang="en-US" dirty="0"/>
          </a:p>
        </p:txBody>
      </p:sp>
      <p:sp>
        <p:nvSpPr>
          <p:cNvPr id="13" name="箭头: 下 12"/>
          <p:cNvSpPr/>
          <p:nvPr/>
        </p:nvSpPr>
        <p:spPr>
          <a:xfrm>
            <a:off x="2827421" y="902369"/>
            <a:ext cx="445168" cy="757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下 13"/>
          <p:cNvSpPr/>
          <p:nvPr/>
        </p:nvSpPr>
        <p:spPr>
          <a:xfrm>
            <a:off x="5755104" y="871101"/>
            <a:ext cx="445168" cy="757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p:cNvSpPr/>
          <p:nvPr/>
        </p:nvSpPr>
        <p:spPr>
          <a:xfrm>
            <a:off x="9163551" y="806379"/>
            <a:ext cx="445168" cy="757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B1F00483-4B8D-4FD0-8AC2-D83677897ACA}" type="slidenum">
              <a:rPr lang="en-US" altLang="zh-CN" baseline="0"/>
            </a:fld>
            <a:endParaRPr lang="en-US" altLang="zh-CN" baseline="0"/>
          </a:p>
        </p:txBody>
      </p:sp>
      <p:sp>
        <p:nvSpPr>
          <p:cNvPr id="68610" name="Rectangle 2"/>
          <p:cNvSpPr>
            <a:spLocks noGrp="1" noChangeArrowheads="1"/>
          </p:cNvSpPr>
          <p:nvPr>
            <p:ph type="title"/>
          </p:nvPr>
        </p:nvSpPr>
        <p:spPr>
          <a:xfrm>
            <a:off x="1558925" y="333376"/>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en-US" altLang="zh-CN" b="1" dirty="0"/>
              <a:t>7.5  </a:t>
            </a:r>
            <a:r>
              <a:rPr lang="zh-CN" altLang="zh-CN" b="1" dirty="0"/>
              <a:t>概率决策</a:t>
            </a:r>
            <a:endParaRPr lang="zh-CN" altLang="zh-CN" b="1" dirty="0"/>
          </a:p>
        </p:txBody>
      </p:sp>
      <p:sp>
        <p:nvSpPr>
          <p:cNvPr id="68611" name="Rectangle 3"/>
          <p:cNvSpPr>
            <a:spLocks noGrp="1" noChangeArrowheads="1"/>
          </p:cNvSpPr>
          <p:nvPr>
            <p:ph idx="1"/>
          </p:nvPr>
        </p:nvSpPr>
        <p:spPr>
          <a:xfrm>
            <a:off x="1103381" y="1267219"/>
            <a:ext cx="10006983" cy="5184775"/>
          </a:xfrm>
        </p:spPr>
        <p:txBody>
          <a:bodyPr/>
          <a:lstStyle/>
          <a:p>
            <a:pPr>
              <a:lnSpc>
                <a:spcPct val="150000"/>
              </a:lnSpc>
            </a:pPr>
            <a:r>
              <a:rPr lang="en-US" altLang="zh-CN" dirty="0"/>
              <a:t>1</a:t>
            </a:r>
            <a:r>
              <a:rPr lang="zh-CN" altLang="zh-CN" dirty="0"/>
              <a:t>．风险决策的条件</a:t>
            </a:r>
            <a:endParaRPr lang="zh-CN" altLang="zh-CN" dirty="0"/>
          </a:p>
          <a:p>
            <a:pPr lvl="1">
              <a:lnSpc>
                <a:spcPct val="150000"/>
              </a:lnSpc>
            </a:pPr>
            <a:r>
              <a:rPr lang="en-US" altLang="zh-CN" dirty="0"/>
              <a:t>(1) </a:t>
            </a:r>
            <a:r>
              <a:rPr lang="zh-CN" altLang="zh-CN" dirty="0"/>
              <a:t>存在着决策者希望达到的明确目标</a:t>
            </a:r>
            <a:r>
              <a:rPr lang="en-US" altLang="zh-CN" dirty="0"/>
              <a:t>(</a:t>
            </a:r>
            <a:r>
              <a:rPr lang="zh-CN" altLang="zh-CN" dirty="0"/>
              <a:t>如收益最大或损失最小</a:t>
            </a:r>
            <a:r>
              <a:rPr lang="en-US" altLang="zh-CN" dirty="0"/>
              <a:t>)</a:t>
            </a:r>
            <a:r>
              <a:rPr lang="zh-CN" altLang="zh-CN" dirty="0"/>
              <a:t>；</a:t>
            </a:r>
            <a:endParaRPr lang="zh-CN" altLang="zh-CN" dirty="0"/>
          </a:p>
          <a:p>
            <a:pPr lvl="1">
              <a:lnSpc>
                <a:spcPct val="150000"/>
              </a:lnSpc>
            </a:pPr>
            <a:r>
              <a:rPr lang="en-US" altLang="zh-CN" dirty="0"/>
              <a:t>(2) </a:t>
            </a:r>
            <a:r>
              <a:rPr lang="zh-CN" altLang="zh-CN" dirty="0"/>
              <a:t>存在着两个或两个以上可供决策者选择的行动方案；</a:t>
            </a:r>
            <a:endParaRPr lang="zh-CN" altLang="zh-CN" dirty="0"/>
          </a:p>
          <a:p>
            <a:pPr lvl="1">
              <a:lnSpc>
                <a:spcPct val="150000"/>
              </a:lnSpc>
            </a:pPr>
            <a:r>
              <a:rPr lang="en-US" altLang="zh-CN" dirty="0"/>
              <a:t>(3) </a:t>
            </a:r>
            <a:r>
              <a:rPr lang="zh-CN" altLang="zh-CN" dirty="0"/>
              <a:t>存在着两个或两个以上不以决策者的主观意志为转移的自然状态</a:t>
            </a:r>
            <a:r>
              <a:rPr lang="en-US" altLang="zh-CN" dirty="0"/>
              <a:t>(</a:t>
            </a:r>
            <a:r>
              <a:rPr lang="zh-CN" altLang="zh-CN" dirty="0"/>
              <a:t>如不同的市场条件和经营条件</a:t>
            </a:r>
            <a:r>
              <a:rPr lang="en-US" altLang="zh-CN" dirty="0"/>
              <a:t>)</a:t>
            </a:r>
            <a:r>
              <a:rPr lang="zh-CN" altLang="zh-CN" dirty="0"/>
              <a:t>；</a:t>
            </a:r>
            <a:endParaRPr lang="zh-CN" altLang="zh-CN" dirty="0"/>
          </a:p>
          <a:p>
            <a:pPr lvl="1">
              <a:lnSpc>
                <a:spcPct val="150000"/>
              </a:lnSpc>
            </a:pPr>
            <a:r>
              <a:rPr lang="en-US" altLang="zh-CN" dirty="0"/>
              <a:t>(4) </a:t>
            </a:r>
            <a:r>
              <a:rPr lang="zh-CN" altLang="zh-CN" dirty="0"/>
              <a:t>可以计算出不同方案在不同自然状态下的损益值</a:t>
            </a:r>
            <a:r>
              <a:rPr lang="en-US" altLang="zh-CN" dirty="0"/>
              <a:t>(</a:t>
            </a:r>
            <a:r>
              <a:rPr lang="zh-CN" altLang="zh-CN" dirty="0"/>
              <a:t>在经济决策中即为经济效果</a:t>
            </a:r>
            <a:r>
              <a:rPr lang="en-US" altLang="zh-CN" dirty="0"/>
              <a:t>)</a:t>
            </a:r>
            <a:r>
              <a:rPr lang="zh-CN" altLang="zh-CN" dirty="0"/>
              <a:t>；</a:t>
            </a:r>
            <a:endParaRPr lang="zh-CN" altLang="zh-CN" dirty="0"/>
          </a:p>
          <a:p>
            <a:pPr lvl="1">
              <a:lnSpc>
                <a:spcPct val="150000"/>
              </a:lnSpc>
            </a:pPr>
            <a:r>
              <a:rPr lang="en-US" altLang="zh-CN" dirty="0"/>
              <a:t>(5) </a:t>
            </a:r>
            <a:r>
              <a:rPr lang="zh-CN" altLang="zh-CN" dirty="0"/>
              <a:t>各种自然状态出现的概率可以预测或估计。</a:t>
            </a:r>
            <a:endParaRPr lang="zh-CN" altLang="zh-CN" dirty="0"/>
          </a:p>
          <a:p>
            <a:pPr eaLnBrk="1" hangingPunct="1">
              <a:lnSpc>
                <a:spcPct val="150000"/>
              </a:lnSpc>
            </a:pPr>
            <a:endParaRPr lang="zh-CN" altLang="zh-CN" dirty="0"/>
          </a:p>
        </p:txBody>
      </p:sp>
    </p:spTree>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9F6A9FB1-5340-44F6-94A2-85E153A08B7A}" type="slidenum">
              <a:rPr lang="en-US" altLang="zh-CN" baseline="0"/>
            </a:fld>
            <a:endParaRPr lang="en-US" altLang="zh-CN" baseline="0"/>
          </a:p>
        </p:txBody>
      </p:sp>
      <p:sp>
        <p:nvSpPr>
          <p:cNvPr id="69634" name="Rectangle 2"/>
          <p:cNvSpPr>
            <a:spLocks noGrp="1" noChangeArrowheads="1"/>
          </p:cNvSpPr>
          <p:nvPr>
            <p:ph type="title"/>
          </p:nvPr>
        </p:nvSpPr>
        <p:spPr>
          <a:xfrm>
            <a:off x="1558925" y="333376"/>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en-US" altLang="zh-CN" b="1" dirty="0"/>
              <a:t>7.5  </a:t>
            </a:r>
            <a:r>
              <a:rPr lang="zh-CN" altLang="zh-CN" b="1" dirty="0"/>
              <a:t>概率分析基础上的风险决策</a:t>
            </a:r>
            <a:endParaRPr lang="zh-CN" altLang="zh-CN" b="1" dirty="0"/>
          </a:p>
        </p:txBody>
      </p:sp>
      <p:sp>
        <p:nvSpPr>
          <p:cNvPr id="69635" name="Rectangle 3"/>
          <p:cNvSpPr>
            <a:spLocks noGrp="1" noChangeArrowheads="1"/>
          </p:cNvSpPr>
          <p:nvPr>
            <p:ph idx="1"/>
          </p:nvPr>
        </p:nvSpPr>
        <p:spPr>
          <a:xfrm>
            <a:off x="838200" y="1189529"/>
            <a:ext cx="10515600" cy="4987434"/>
          </a:xfrm>
        </p:spPr>
        <p:txBody>
          <a:bodyPr>
            <a:normAutofit/>
          </a:bodyPr>
          <a:lstStyle/>
          <a:p>
            <a:pPr>
              <a:lnSpc>
                <a:spcPct val="150000"/>
              </a:lnSpc>
            </a:pPr>
            <a:r>
              <a:rPr lang="en-US" altLang="zh-CN" sz="3200" dirty="0"/>
              <a:t>2</a:t>
            </a:r>
            <a:r>
              <a:rPr lang="zh-CN" altLang="zh-CN" sz="3200" dirty="0"/>
              <a:t>．风险决策方法</a:t>
            </a:r>
            <a:endParaRPr lang="zh-CN" altLang="zh-CN" sz="3200" dirty="0"/>
          </a:p>
          <a:p>
            <a:pPr lvl="1">
              <a:lnSpc>
                <a:spcPct val="150000"/>
              </a:lnSpc>
            </a:pPr>
            <a:r>
              <a:rPr lang="en-US" altLang="zh-CN" sz="2800" dirty="0"/>
              <a:t>(1) </a:t>
            </a:r>
            <a:r>
              <a:rPr lang="zh-CN" altLang="zh-CN" sz="2800" dirty="0"/>
              <a:t>风险决策的矩阵法。</a:t>
            </a:r>
            <a:endParaRPr lang="zh-CN" altLang="zh-CN" sz="2800" dirty="0"/>
          </a:p>
          <a:p>
            <a:pPr lvl="1">
              <a:lnSpc>
                <a:spcPct val="150000"/>
              </a:lnSpc>
            </a:pPr>
            <a:r>
              <a:rPr lang="en-US" altLang="zh-CN" sz="2800" dirty="0"/>
              <a:t>(2) </a:t>
            </a:r>
            <a:r>
              <a:rPr lang="zh-CN" altLang="zh-CN" sz="2800" dirty="0"/>
              <a:t>决策树法。</a:t>
            </a:r>
            <a:endParaRPr lang="en-US" altLang="zh-CN" sz="2800" dirty="0"/>
          </a:p>
          <a:p>
            <a:pPr marL="457200" lvl="1" indent="0">
              <a:lnSpc>
                <a:spcPct val="150000"/>
              </a:lnSpc>
              <a:buNone/>
            </a:pPr>
            <a:r>
              <a:rPr lang="zh-CN" altLang="en-US" sz="2800" dirty="0"/>
              <a:t>原则：计算不同决策下的方案效果的期望值，进而制定决策。</a:t>
            </a:r>
            <a:endParaRPr lang="zh-CN" altLang="zh-CN" sz="1800" dirty="0"/>
          </a:p>
        </p:txBody>
      </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840" y="288925"/>
            <a:ext cx="11079480" cy="1325563"/>
          </a:xfrm>
        </p:spPr>
        <p:txBody>
          <a:bodyPr/>
          <a:lstStyle/>
          <a:p>
            <a:r>
              <a:rPr lang="en-US" altLang="zh-CN" b="1" dirty="0"/>
              <a:t>7.5  </a:t>
            </a:r>
            <a:r>
              <a:rPr lang="zh-CN" altLang="zh-CN" b="1" dirty="0"/>
              <a:t>概率分析基础上的风险决策</a:t>
            </a:r>
            <a:r>
              <a:rPr lang="zh-CN" altLang="en-US" b="1" dirty="0"/>
              <a:t>：矩阵法</a:t>
            </a:r>
            <a:endParaRPr lang="zh-CN" altLang="en-US" dirty="0"/>
          </a:p>
        </p:txBody>
      </p:sp>
      <p:sp>
        <p:nvSpPr>
          <p:cNvPr id="3" name="内容占位符 2"/>
          <p:cNvSpPr>
            <a:spLocks noGrp="1"/>
          </p:cNvSpPr>
          <p:nvPr>
            <p:ph idx="1"/>
          </p:nvPr>
        </p:nvSpPr>
        <p:spPr/>
        <p:txBody>
          <a:bodyPr>
            <a:normAutofit fontScale="77500" lnSpcReduction="20000"/>
          </a:bodyPr>
          <a:lstStyle/>
          <a:p>
            <a:pPr algn="just">
              <a:lnSpc>
                <a:spcPct val="150000"/>
              </a:lnSpc>
              <a:spcBef>
                <a:spcPct val="20000"/>
              </a:spcBef>
              <a:buClr>
                <a:schemeClr val="hlink"/>
              </a:buClr>
              <a:buSzPct val="110000"/>
              <a:buFont typeface="Wingdings" panose="05000000000000000000" pitchFamily="2" charset="2"/>
              <a:buChar char="Ø"/>
            </a:pPr>
            <a:r>
              <a:rPr lang="zh-CN" altLang="en-US" sz="2000" baseline="0" dirty="0">
                <a:latin typeface="微软雅黑" panose="020B0503020204020204" pitchFamily="34" charset="-122"/>
                <a:ea typeface="微软雅黑" panose="020B0503020204020204" pitchFamily="34" charset="-122"/>
              </a:rPr>
              <a:t>某企业拟开发一种新产品取代将要滞销的老产品，新产品的性能优于老产品，但生产成本比老产品高。投入市场后可能面临四种市场前景</a:t>
            </a:r>
            <a:endParaRPr lang="zh-CN" altLang="en-US" sz="2000" baseline="0" dirty="0">
              <a:latin typeface="微软雅黑" panose="020B0503020204020204" pitchFamily="34" charset="-122"/>
              <a:ea typeface="微软雅黑" panose="020B0503020204020204" pitchFamily="34" charset="-122"/>
            </a:endParaRPr>
          </a:p>
          <a:p>
            <a:pPr lvl="1" algn="just">
              <a:lnSpc>
                <a:spcPct val="150000"/>
              </a:lnSpc>
              <a:spcBef>
                <a:spcPct val="20000"/>
              </a:spcBef>
              <a:buClr>
                <a:schemeClr val="hlink"/>
              </a:buClr>
              <a:buSzPct val="110000"/>
              <a:buFont typeface="Wingdings" panose="05000000000000000000" pitchFamily="2" charset="2"/>
              <a:buChar char="ü"/>
            </a:pPr>
            <a:r>
              <a:rPr lang="zh-CN" altLang="en-US" baseline="0" dirty="0">
                <a:latin typeface="微软雅黑" panose="020B0503020204020204" pitchFamily="34" charset="-122"/>
                <a:ea typeface="微软雅黑" panose="020B0503020204020204" pitchFamily="34" charset="-122"/>
              </a:rPr>
              <a:t>销路很好(状态1，记作</a:t>
            </a:r>
            <a:r>
              <a:rPr lang="en-US" altLang="zh-CN" baseline="0" dirty="0">
                <a:latin typeface="微软雅黑" panose="020B0503020204020204" pitchFamily="34" charset="-122"/>
                <a:ea typeface="微软雅黑" panose="020B0503020204020204" pitchFamily="34" charset="-122"/>
              </a:rPr>
              <a:t>θ1)</a:t>
            </a:r>
            <a:r>
              <a:rPr lang="zh-CN" altLang="en-US" baseline="0" dirty="0">
                <a:latin typeface="微软雅黑" panose="020B0503020204020204" pitchFamily="34" charset="-122"/>
                <a:ea typeface="微软雅黑" panose="020B0503020204020204" pitchFamily="34" charset="-122"/>
              </a:rPr>
              <a:t>：</a:t>
            </a:r>
            <a:r>
              <a:rPr lang="en-US" altLang="zh-CN" baseline="0" dirty="0">
                <a:latin typeface="微软雅黑" panose="020B0503020204020204" pitchFamily="34" charset="-122"/>
                <a:ea typeface="微软雅黑" panose="020B0503020204020204" pitchFamily="34" charset="-122"/>
              </a:rPr>
              <a:t>p（ θ1 ）= 0.3</a:t>
            </a:r>
            <a:endParaRPr lang="en-US" altLang="zh-CN" baseline="0" dirty="0">
              <a:latin typeface="微软雅黑" panose="020B0503020204020204" pitchFamily="34" charset="-122"/>
              <a:ea typeface="微软雅黑" panose="020B0503020204020204" pitchFamily="34" charset="-122"/>
            </a:endParaRPr>
          </a:p>
          <a:p>
            <a:pPr lvl="1" algn="just">
              <a:lnSpc>
                <a:spcPct val="150000"/>
              </a:lnSpc>
              <a:spcBef>
                <a:spcPct val="20000"/>
              </a:spcBef>
              <a:buClr>
                <a:schemeClr val="hlink"/>
              </a:buClr>
              <a:buSzPct val="110000"/>
              <a:buFont typeface="Wingdings" panose="05000000000000000000" pitchFamily="2" charset="2"/>
              <a:buChar char="ü"/>
            </a:pPr>
            <a:r>
              <a:rPr lang="zh-CN" altLang="en-US" baseline="0" dirty="0">
                <a:latin typeface="微软雅黑" panose="020B0503020204020204" pitchFamily="34" charset="-122"/>
                <a:ea typeface="微软雅黑" panose="020B0503020204020204" pitchFamily="34" charset="-122"/>
              </a:rPr>
              <a:t>销路一般，能以适当的价格销售出去(</a:t>
            </a:r>
            <a:r>
              <a:rPr lang="en-US" altLang="zh-CN" baseline="0" dirty="0">
                <a:latin typeface="微软雅黑" panose="020B0503020204020204" pitchFamily="34" charset="-122"/>
                <a:ea typeface="微软雅黑" panose="020B0503020204020204" pitchFamily="34" charset="-122"/>
              </a:rPr>
              <a:t>θ2)</a:t>
            </a:r>
            <a:r>
              <a:rPr lang="zh-CN" altLang="en-US" baseline="0" dirty="0">
                <a:latin typeface="微软雅黑" panose="020B0503020204020204" pitchFamily="34" charset="-122"/>
                <a:ea typeface="微软雅黑" panose="020B0503020204020204" pitchFamily="34" charset="-122"/>
              </a:rPr>
              <a:t>：</a:t>
            </a:r>
            <a:r>
              <a:rPr lang="en-US" altLang="zh-CN" baseline="0" dirty="0">
                <a:latin typeface="微软雅黑" panose="020B0503020204020204" pitchFamily="34" charset="-122"/>
                <a:ea typeface="微软雅黑" panose="020B0503020204020204" pitchFamily="34" charset="-122"/>
              </a:rPr>
              <a:t> p（ θ2 ）= 0.4</a:t>
            </a:r>
            <a:endParaRPr lang="en-US" altLang="zh-CN" baseline="0" dirty="0">
              <a:latin typeface="微软雅黑" panose="020B0503020204020204" pitchFamily="34" charset="-122"/>
              <a:ea typeface="微软雅黑" panose="020B0503020204020204" pitchFamily="34" charset="-122"/>
            </a:endParaRPr>
          </a:p>
          <a:p>
            <a:pPr lvl="1" algn="just">
              <a:lnSpc>
                <a:spcPct val="150000"/>
              </a:lnSpc>
              <a:spcBef>
                <a:spcPct val="20000"/>
              </a:spcBef>
              <a:buClr>
                <a:schemeClr val="hlink"/>
              </a:buClr>
              <a:buSzPct val="110000"/>
              <a:buFont typeface="Wingdings" panose="05000000000000000000" pitchFamily="2" charset="2"/>
              <a:buChar char="ü"/>
            </a:pPr>
            <a:r>
              <a:rPr lang="zh-CN" altLang="en-US" baseline="0" dirty="0">
                <a:latin typeface="微软雅黑" panose="020B0503020204020204" pitchFamily="34" charset="-122"/>
                <a:ea typeface="微软雅黑" panose="020B0503020204020204" pitchFamily="34" charset="-122"/>
              </a:rPr>
              <a:t>销路不太好(</a:t>
            </a:r>
            <a:r>
              <a:rPr lang="en-US" altLang="zh-CN" baseline="0" dirty="0">
                <a:latin typeface="微软雅黑" panose="020B0503020204020204" pitchFamily="34" charset="-122"/>
                <a:ea typeface="微软雅黑" panose="020B0503020204020204" pitchFamily="34" charset="-122"/>
              </a:rPr>
              <a:t>θ3) p（ θ3 ）= 0.2</a:t>
            </a:r>
            <a:endParaRPr lang="en-US" altLang="zh-CN" baseline="0" dirty="0">
              <a:latin typeface="微软雅黑" panose="020B0503020204020204" pitchFamily="34" charset="-122"/>
              <a:ea typeface="微软雅黑" panose="020B0503020204020204" pitchFamily="34" charset="-122"/>
            </a:endParaRPr>
          </a:p>
          <a:p>
            <a:pPr lvl="1" algn="just">
              <a:lnSpc>
                <a:spcPct val="150000"/>
              </a:lnSpc>
              <a:spcBef>
                <a:spcPct val="20000"/>
              </a:spcBef>
              <a:buClr>
                <a:schemeClr val="hlink"/>
              </a:buClr>
              <a:buSzPct val="110000"/>
              <a:buFont typeface="Wingdings" panose="05000000000000000000" pitchFamily="2" charset="2"/>
              <a:buChar char="ü"/>
            </a:pPr>
            <a:r>
              <a:rPr lang="zh-CN" altLang="en-US" baseline="0" dirty="0">
                <a:latin typeface="微软雅黑" panose="020B0503020204020204" pitchFamily="34" charset="-122"/>
                <a:ea typeface="微软雅黑" panose="020B0503020204020204" pitchFamily="34" charset="-122"/>
              </a:rPr>
              <a:t>没有销路(</a:t>
            </a:r>
            <a:r>
              <a:rPr lang="en-US" altLang="zh-CN" baseline="0" dirty="0">
                <a:latin typeface="微软雅黑" panose="020B0503020204020204" pitchFamily="34" charset="-122"/>
                <a:ea typeface="微软雅黑" panose="020B0503020204020204" pitchFamily="34" charset="-122"/>
              </a:rPr>
              <a:t>θ4） p（ θ4 ）= 0.1</a:t>
            </a:r>
            <a:endParaRPr lang="en-US" altLang="zh-CN" baseline="0" dirty="0">
              <a:latin typeface="微软雅黑" panose="020B0503020204020204" pitchFamily="34" charset="-122"/>
              <a:ea typeface="微软雅黑" panose="020B0503020204020204" pitchFamily="34" charset="-122"/>
            </a:endParaRPr>
          </a:p>
          <a:p>
            <a:pPr algn="just">
              <a:lnSpc>
                <a:spcPct val="150000"/>
              </a:lnSpc>
              <a:spcBef>
                <a:spcPct val="20000"/>
              </a:spcBef>
              <a:buClr>
                <a:schemeClr val="hlink"/>
              </a:buClr>
              <a:buSzPct val="110000"/>
              <a:buFont typeface="Wingdings" panose="05000000000000000000" pitchFamily="2" charset="2"/>
              <a:buChar char="Ø"/>
            </a:pPr>
            <a:r>
              <a:rPr lang="zh-CN" altLang="en-US" sz="2000" baseline="0" dirty="0">
                <a:latin typeface="微软雅黑" panose="020B0503020204020204" pitchFamily="34" charset="-122"/>
                <a:ea typeface="微软雅黑" panose="020B0503020204020204" pitchFamily="34" charset="-122"/>
              </a:rPr>
              <a:t>技术部门提供了三种方案：</a:t>
            </a:r>
            <a:endParaRPr lang="en-US" altLang="zh-CN" sz="2000" baseline="0" dirty="0">
              <a:latin typeface="微软雅黑" panose="020B0503020204020204" pitchFamily="34" charset="-122"/>
              <a:ea typeface="微软雅黑" panose="020B0503020204020204" pitchFamily="34" charset="-122"/>
            </a:endParaRPr>
          </a:p>
          <a:p>
            <a:pPr lvl="1" algn="just">
              <a:lnSpc>
                <a:spcPct val="150000"/>
              </a:lnSpc>
              <a:spcBef>
                <a:spcPct val="20000"/>
              </a:spcBef>
              <a:buClr>
                <a:schemeClr val="hlink"/>
              </a:buClr>
              <a:buSzPct val="110000"/>
              <a:buFont typeface="Wingdings" panose="05000000000000000000" pitchFamily="2" charset="2"/>
              <a:buChar char="ü"/>
            </a:pPr>
            <a:r>
              <a:rPr lang="zh-CN" altLang="en-US" baseline="0" dirty="0">
                <a:latin typeface="微软雅黑" panose="020B0503020204020204" pitchFamily="34" charset="-122"/>
                <a:ea typeface="微软雅黑" panose="020B0503020204020204" pitchFamily="34" charset="-122"/>
              </a:rPr>
              <a:t>方案</a:t>
            </a:r>
            <a:r>
              <a:rPr lang="en-US" altLang="zh-CN" baseline="0" dirty="0">
                <a:latin typeface="微软雅黑" panose="020B0503020204020204" pitchFamily="34" charset="-122"/>
                <a:ea typeface="微软雅黑" panose="020B0503020204020204" pitchFamily="34" charset="-122"/>
              </a:rPr>
              <a:t>A：</a:t>
            </a:r>
            <a:r>
              <a:rPr lang="zh-CN" altLang="en-US" baseline="0" dirty="0">
                <a:latin typeface="微软雅黑" panose="020B0503020204020204" pitchFamily="34" charset="-122"/>
                <a:ea typeface="微软雅黑" panose="020B0503020204020204" pitchFamily="34" charset="-122"/>
              </a:rPr>
              <a:t>小型生产线</a:t>
            </a:r>
            <a:endParaRPr lang="zh-CN" altLang="en-US" baseline="0" dirty="0">
              <a:latin typeface="微软雅黑" panose="020B0503020204020204" pitchFamily="34" charset="-122"/>
              <a:ea typeface="微软雅黑" panose="020B0503020204020204" pitchFamily="34" charset="-122"/>
            </a:endParaRPr>
          </a:p>
          <a:p>
            <a:pPr lvl="1" algn="just">
              <a:lnSpc>
                <a:spcPct val="150000"/>
              </a:lnSpc>
              <a:spcBef>
                <a:spcPct val="20000"/>
              </a:spcBef>
              <a:buClr>
                <a:schemeClr val="hlink"/>
              </a:buClr>
              <a:buSzPct val="110000"/>
              <a:buFont typeface="Wingdings" panose="05000000000000000000" pitchFamily="2" charset="2"/>
              <a:buChar char="ü"/>
            </a:pPr>
            <a:r>
              <a:rPr lang="zh-CN" altLang="en-US" baseline="0" dirty="0">
                <a:latin typeface="微软雅黑" panose="020B0503020204020204" pitchFamily="34" charset="-122"/>
                <a:ea typeface="微软雅黑" panose="020B0503020204020204" pitchFamily="34" charset="-122"/>
              </a:rPr>
              <a:t>方案</a:t>
            </a:r>
            <a:r>
              <a:rPr lang="en-US" altLang="zh-CN" baseline="0" dirty="0">
                <a:latin typeface="微软雅黑" panose="020B0503020204020204" pitchFamily="34" charset="-122"/>
                <a:ea typeface="微软雅黑" panose="020B0503020204020204" pitchFamily="34" charset="-122"/>
              </a:rPr>
              <a:t>B：</a:t>
            </a:r>
            <a:r>
              <a:rPr lang="zh-CN" altLang="en-US" baseline="0" dirty="0">
                <a:latin typeface="微软雅黑" panose="020B0503020204020204" pitchFamily="34" charset="-122"/>
                <a:ea typeface="微软雅黑" panose="020B0503020204020204" pitchFamily="34" charset="-122"/>
              </a:rPr>
              <a:t>中型生产线</a:t>
            </a:r>
            <a:endParaRPr lang="zh-CN" altLang="en-US" baseline="0" dirty="0">
              <a:latin typeface="微软雅黑" panose="020B0503020204020204" pitchFamily="34" charset="-122"/>
              <a:ea typeface="微软雅黑" panose="020B0503020204020204" pitchFamily="34" charset="-122"/>
            </a:endParaRPr>
          </a:p>
          <a:p>
            <a:pPr lvl="1" algn="just">
              <a:lnSpc>
                <a:spcPct val="150000"/>
              </a:lnSpc>
              <a:spcBef>
                <a:spcPct val="20000"/>
              </a:spcBef>
              <a:buClr>
                <a:schemeClr val="hlink"/>
              </a:buClr>
              <a:buSzPct val="110000"/>
              <a:buFont typeface="Wingdings" panose="05000000000000000000" pitchFamily="2" charset="2"/>
              <a:buChar char="ü"/>
            </a:pPr>
            <a:r>
              <a:rPr lang="zh-CN" altLang="en-US" baseline="0" dirty="0">
                <a:latin typeface="微软雅黑" panose="020B0503020204020204" pitchFamily="34" charset="-122"/>
                <a:ea typeface="微软雅黑" panose="020B0503020204020204" pitchFamily="34" charset="-122"/>
              </a:rPr>
              <a:t>方案</a:t>
            </a:r>
            <a:r>
              <a:rPr lang="en-US" altLang="zh-CN" baseline="0" dirty="0">
                <a:latin typeface="微软雅黑" panose="020B0503020204020204" pitchFamily="34" charset="-122"/>
                <a:ea typeface="微软雅黑" panose="020B0503020204020204" pitchFamily="34" charset="-122"/>
              </a:rPr>
              <a:t>C：</a:t>
            </a:r>
            <a:r>
              <a:rPr lang="zh-CN" altLang="en-US" baseline="0" dirty="0">
                <a:latin typeface="微软雅黑" panose="020B0503020204020204" pitchFamily="34" charset="-122"/>
                <a:ea typeface="微软雅黑" panose="020B0503020204020204" pitchFamily="34" charset="-122"/>
              </a:rPr>
              <a:t>大型生产线</a:t>
            </a:r>
            <a:endParaRPr lang="zh-CN" altLang="en-US" baseline="0" dirty="0">
              <a:latin typeface="微软雅黑" panose="020B0503020204020204" pitchFamily="34" charset="-122"/>
              <a:ea typeface="微软雅黑" panose="020B0503020204020204" pitchFamily="34" charset="-122"/>
            </a:endParaRPr>
          </a:p>
          <a:p>
            <a:pPr marL="0" indent="0" algn="just">
              <a:lnSpc>
                <a:spcPct val="150000"/>
              </a:lnSpc>
              <a:spcBef>
                <a:spcPct val="20000"/>
              </a:spcBef>
              <a:buClr>
                <a:srgbClr val="FF99FF"/>
              </a:buClr>
              <a:buSzPct val="110000"/>
            </a:pPr>
            <a:endParaRPr lang="zh-CN" altLang="en-US" sz="1600" b="1" baseline="0" dirty="0">
              <a:solidFill>
                <a:srgbClr val="6600CC"/>
              </a:solidFill>
              <a:latin typeface="微软雅黑" panose="020B0503020204020204" pitchFamily="34" charset="-122"/>
              <a:ea typeface="微软雅黑" panose="020B0503020204020204" pitchFamily="34" charset="-122"/>
            </a:endParaRPr>
          </a:p>
          <a:p>
            <a:endParaRPr lang="zh-CN" altLang="en-US" dirty="0"/>
          </a:p>
        </p:txBody>
      </p:sp>
      <p:sp>
        <p:nvSpPr>
          <p:cNvPr id="4" name="Rectangle 4"/>
          <p:cNvSpPr>
            <a:spLocks noChangeArrowheads="1"/>
          </p:cNvSpPr>
          <p:nvPr/>
        </p:nvSpPr>
        <p:spPr bwMode="auto">
          <a:xfrm>
            <a:off x="6274637" y="3642226"/>
            <a:ext cx="4519613" cy="38100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zh-CN" altLang="en-US" sz="2800">
                <a:solidFill>
                  <a:srgbClr val="6600CC"/>
                </a:solidFill>
                <a:latin typeface="微软雅黑" panose="020B0503020204020204" pitchFamily="34" charset="-122"/>
                <a:ea typeface="微软雅黑" panose="020B0503020204020204" pitchFamily="34" charset="-122"/>
              </a:rPr>
              <a:t>各方案在不同状态下的净现值</a:t>
            </a:r>
            <a:endParaRPr lang="zh-CN" altLang="en-US" sz="2800">
              <a:solidFill>
                <a:srgbClr val="6600CC"/>
              </a:solidFill>
              <a:latin typeface="微软雅黑" panose="020B0503020204020204" pitchFamily="34" charset="-122"/>
              <a:ea typeface="微软雅黑" panose="020B0503020204020204" pitchFamily="34" charset="-122"/>
            </a:endParaRPr>
          </a:p>
        </p:txBody>
      </p:sp>
      <p:graphicFrame>
        <p:nvGraphicFramePr>
          <p:cNvPr id="5" name="表格 4"/>
          <p:cNvGraphicFramePr/>
          <p:nvPr/>
        </p:nvGraphicFramePr>
        <p:xfrm>
          <a:off x="6274636" y="4121651"/>
          <a:ext cx="4902200" cy="1914616"/>
        </p:xfrm>
        <a:graphic>
          <a:graphicData uri="http://schemas.openxmlformats.org/drawingml/2006/table">
            <a:tbl>
              <a:tblPr/>
              <a:tblGrid>
                <a:gridCol w="1892300"/>
                <a:gridCol w="739775"/>
                <a:gridCol w="790575"/>
                <a:gridCol w="725488"/>
                <a:gridCol w="754062"/>
              </a:tblGrid>
              <a:tr h="438005">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r" eaLnBrk="1" hangingPunct="1">
                        <a:spcBef>
                          <a:spcPct val="20000"/>
                        </a:spcBef>
                        <a:buClr>
                          <a:schemeClr val="folHlink"/>
                        </a:buClr>
                        <a:buSzPct val="60000"/>
                        <a:buFont typeface="Wingdings" panose="05000000000000000000" pitchFamily="2" charset="2"/>
                        <a:buNone/>
                      </a:pPr>
                      <a:r>
                        <a:rPr lang="zh-CN" altLang="en-US" sz="1800" b="1" baseline="0" dirty="0">
                          <a:latin typeface="Tahoma" panose="020B0604030504040204" pitchFamily="34" charset="0"/>
                          <a:ea typeface="楷体_GB2312" pitchFamily="49" charset="-122"/>
                        </a:rPr>
                        <a:t>状态与概率</a:t>
                      </a:r>
                      <a:endParaRPr lang="en-US" altLang="zh-CN" sz="1800" b="1" baseline="0" dirty="0">
                        <a:latin typeface="Tahoma" panose="020B0604030504040204" pitchFamily="34" charset="0"/>
                        <a:ea typeface="楷体_GB2312" pitchFamily="49" charset="-122"/>
                      </a:endParaRPr>
                    </a:p>
                    <a:p>
                      <a:pPr lvl="0" eaLnBrk="1" hangingPunct="1">
                        <a:spcBef>
                          <a:spcPct val="20000"/>
                        </a:spcBef>
                        <a:buClr>
                          <a:schemeClr val="folHlink"/>
                        </a:buClr>
                        <a:buSzPct val="60000"/>
                        <a:buFont typeface="Wingdings" panose="05000000000000000000" pitchFamily="2" charset="2"/>
                        <a:buNone/>
                      </a:pPr>
                      <a:r>
                        <a:rPr lang="zh-CN" altLang="en-US" sz="1800" b="1" baseline="0" dirty="0">
                          <a:latin typeface="Tahoma" panose="020B0604030504040204" pitchFamily="34" charset="0"/>
                          <a:ea typeface="楷体_GB2312" pitchFamily="49" charset="-122"/>
                        </a:rPr>
                        <a:t>方案</a:t>
                      </a:r>
                      <a:endParaRPr lang="zh-CN" altLang="en-US" sz="1800" b="1" baseline="0" dirty="0">
                        <a:latin typeface="Tahoma" panose="020B0604030504040204" pitchFamily="34" charset="0"/>
                        <a:ea typeface="楷体_GB2312" pitchFamily="49" charset="-122"/>
                      </a:endParaRPr>
                    </a:p>
                  </a:txBody>
                  <a:tcPr marT="45705" marB="45705" anchor="ctr">
                    <a:lnL>
                      <a:noFill/>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w="12700" cap="flat" cmpd="sng">
                      <a:solidFill>
                        <a:schemeClr val="tx1"/>
                      </a:solidFill>
                      <a:prstDash val="solid"/>
                      <a:miter/>
                      <a:headEnd type="none" w="med" len="med"/>
                      <a:tailEnd type="none" w="med" len="med"/>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800" b="1" baseline="0" dirty="0">
                          <a:solidFill>
                            <a:schemeClr val="hlink"/>
                          </a:solidFill>
                          <a:latin typeface="Times New Roman" panose="02020603050405020304" pitchFamily="18" charset="0"/>
                        </a:rPr>
                        <a:t>θ</a:t>
                      </a:r>
                      <a:r>
                        <a:rPr lang="en-US" altLang="zh-CN" sz="1800" b="1" dirty="0">
                          <a:solidFill>
                            <a:schemeClr val="hlink"/>
                          </a:solidFill>
                          <a:latin typeface="Times New Roman" panose="02020603050405020304" pitchFamily="18" charset="0"/>
                        </a:rPr>
                        <a:t>1</a:t>
                      </a:r>
                      <a:endParaRPr lang="zh-CN" altLang="en-US" sz="1800" b="1" dirty="0">
                        <a:solidFill>
                          <a:schemeClr val="hlink"/>
                        </a:solidFill>
                        <a:latin typeface="Times New Roman" panose="02020603050405020304" pitchFamily="18"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800" b="1" baseline="0" dirty="0">
                          <a:solidFill>
                            <a:schemeClr val="hlink"/>
                          </a:solidFill>
                          <a:latin typeface="Times New Roman" panose="02020603050405020304" pitchFamily="18" charset="0"/>
                          <a:ea typeface="楷体_GB2312" pitchFamily="49" charset="-122"/>
                        </a:rPr>
                        <a:t>θ</a:t>
                      </a:r>
                      <a:r>
                        <a:rPr lang="en-US" altLang="zh-CN" sz="1800" b="1" dirty="0">
                          <a:solidFill>
                            <a:schemeClr val="hlink"/>
                          </a:solidFill>
                          <a:latin typeface="Times New Roman" panose="02020603050405020304" pitchFamily="18" charset="0"/>
                          <a:ea typeface="楷体_GB2312" pitchFamily="49" charset="-122"/>
                        </a:rPr>
                        <a:t>2</a:t>
                      </a:r>
                      <a:endParaRPr lang="zh-CN" altLang="en-US" sz="1800" b="1" dirty="0">
                        <a:solidFill>
                          <a:schemeClr val="hlink"/>
                        </a:solidFill>
                        <a:latin typeface="Times New Roman" panose="02020603050405020304" pitchFamily="18" charset="0"/>
                        <a:ea typeface="楷体_GB2312" pitchFamily="49" charset="-122"/>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800" b="1" baseline="0" dirty="0">
                          <a:solidFill>
                            <a:schemeClr val="hlink"/>
                          </a:solidFill>
                          <a:latin typeface="Times New Roman" panose="02020603050405020304" pitchFamily="18" charset="0"/>
                          <a:ea typeface="楷体_GB2312" pitchFamily="49" charset="-122"/>
                        </a:rPr>
                        <a:t>θ</a:t>
                      </a:r>
                      <a:r>
                        <a:rPr lang="en-US" altLang="zh-CN" sz="1800" b="1" dirty="0">
                          <a:solidFill>
                            <a:schemeClr val="hlink"/>
                          </a:solidFill>
                          <a:latin typeface="Times New Roman" panose="02020603050405020304" pitchFamily="18" charset="0"/>
                          <a:ea typeface="楷体_GB2312" pitchFamily="49" charset="-122"/>
                        </a:rPr>
                        <a:t>3</a:t>
                      </a:r>
                      <a:endParaRPr lang="zh-CN" altLang="en-US" sz="1800" b="1" dirty="0">
                        <a:solidFill>
                          <a:schemeClr val="hlink"/>
                        </a:solidFill>
                        <a:latin typeface="Times New Roman" panose="02020603050405020304" pitchFamily="18" charset="0"/>
                        <a:ea typeface="楷体_GB2312" pitchFamily="49" charset="-122"/>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800" b="1" baseline="0" dirty="0">
                          <a:solidFill>
                            <a:schemeClr val="hlink"/>
                          </a:solidFill>
                          <a:latin typeface="Times New Roman" panose="02020603050405020304" pitchFamily="18" charset="0"/>
                          <a:ea typeface="楷体_GB2312" pitchFamily="49" charset="-122"/>
                        </a:rPr>
                        <a:t>θ</a:t>
                      </a:r>
                      <a:r>
                        <a:rPr lang="en-US" altLang="zh-CN" sz="1800" b="1" dirty="0">
                          <a:solidFill>
                            <a:schemeClr val="hlink"/>
                          </a:solidFill>
                          <a:latin typeface="Times New Roman" panose="02020603050405020304" pitchFamily="18" charset="0"/>
                          <a:ea typeface="楷体_GB2312" pitchFamily="49" charset="-122"/>
                        </a:rPr>
                        <a:t>4</a:t>
                      </a:r>
                      <a:endParaRPr lang="zh-CN" altLang="en-US" sz="1800" b="1" dirty="0">
                        <a:solidFill>
                          <a:schemeClr val="hlink"/>
                        </a:solidFill>
                        <a:latin typeface="Times New Roman" panose="02020603050405020304" pitchFamily="18" charset="0"/>
                        <a:ea typeface="楷体_GB2312" pitchFamily="49" charset="-122"/>
                      </a:endParaRPr>
                    </a:p>
                  </a:txBody>
                  <a:tcPr marT="45705" marB="45705" anchor="ctr">
                    <a:lnL w="12700" cap="flat" cmpd="sng">
                      <a:solidFill>
                        <a:schemeClr val="tx1"/>
                      </a:solidFill>
                      <a:prstDash val="solid"/>
                      <a:miter/>
                      <a:headEnd type="none" w="med" len="med"/>
                      <a:tailEnd type="none" w="med" len="med"/>
                    </a:lnL>
                    <a:lnR>
                      <a:noFill/>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r>
              <a:tr h="372939">
                <a:tc vMerge="1">
                  <a:tcPr>
                    <a:lnR w="12700" cap="flat" cmpd="sng">
                      <a:solidFill>
                        <a:schemeClr val="tx1"/>
                      </a:solidFill>
                      <a:prstDash val="solid"/>
                      <a:miter/>
                      <a:headEnd type="none" w="med" len="med"/>
                      <a:tailEnd type="none" w="med" len="med"/>
                    </a:lnR>
                    <a:lnB w="12700" cap="flat" cmpd="sng">
                      <a:solidFill>
                        <a:schemeClr val="tx1"/>
                      </a:solidFill>
                      <a:prstDash val="solid"/>
                      <a:miter/>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800" b="1" baseline="0" dirty="0">
                          <a:latin typeface="Tahoma" panose="020B0604030504040204" pitchFamily="34" charset="0"/>
                        </a:rPr>
                        <a:t>0.3</a:t>
                      </a:r>
                      <a:endParaRPr lang="en-US" altLang="zh-CN" sz="1800" b="1" baseline="0" dirty="0">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latin typeface="Tahoma" panose="020B0604030504040204" pitchFamily="34" charset="0"/>
                        </a:rPr>
                        <a:t>0.4</a:t>
                      </a:r>
                      <a:endParaRPr lang="zh-CN" altLang="en-US" sz="1800" b="1" baseline="0" dirty="0">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latin typeface="Tahoma" panose="020B0604030504040204" pitchFamily="34" charset="0"/>
                        </a:rPr>
                        <a:t>0.2</a:t>
                      </a:r>
                      <a:endParaRPr lang="zh-CN" altLang="en-US" sz="1800" b="1" baseline="0" dirty="0">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latin typeface="Tahoma" panose="020B0604030504040204" pitchFamily="34" charset="0"/>
                        </a:rPr>
                        <a:t>0.1</a:t>
                      </a:r>
                      <a:endParaRPr lang="zh-CN" altLang="en-US" sz="1800" b="1" baseline="0" dirty="0">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r>
              <a:tr h="368178">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800" b="1" i="1" baseline="0" dirty="0">
                          <a:latin typeface="Times New Roman" panose="02020603050405020304" pitchFamily="18" charset="0"/>
                        </a:rPr>
                        <a:t>A</a:t>
                      </a:r>
                      <a:endParaRPr lang="en-US" altLang="zh-CN" sz="1800" b="1" i="1" baseline="0" dirty="0">
                        <a:latin typeface="Times New Roman" panose="02020603050405020304" pitchFamily="18" charset="0"/>
                      </a:endParaRPr>
                    </a:p>
                  </a:txBody>
                  <a:tcPr marT="45705" marB="45705" anchor="ctr">
                    <a:lnL>
                      <a:noFill/>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140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100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10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-80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r>
              <a:tr h="369764">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800" b="1" i="1" baseline="0" dirty="0">
                          <a:latin typeface="Times New Roman" panose="02020603050405020304" pitchFamily="18" charset="0"/>
                        </a:rPr>
                        <a:t>B</a:t>
                      </a:r>
                      <a:endParaRPr lang="en-US" altLang="zh-CN" sz="1800" b="1" i="1" baseline="0" dirty="0">
                        <a:latin typeface="Times New Roman" panose="02020603050405020304" pitchFamily="18" charset="0"/>
                      </a:endParaRPr>
                    </a:p>
                  </a:txBody>
                  <a:tcPr marT="45705" marB="45705" anchor="ctr">
                    <a:lnL>
                      <a:noFill/>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210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150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50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-200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r>
              <a:tr h="365639">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800" b="1" i="1" baseline="0" dirty="0">
                          <a:latin typeface="Times New Roman" panose="02020603050405020304" pitchFamily="18" charset="0"/>
                        </a:rPr>
                        <a:t>C</a:t>
                      </a:r>
                      <a:endParaRPr lang="en-US" altLang="zh-CN" sz="1800" b="1" i="1" baseline="0" dirty="0">
                        <a:latin typeface="Times New Roman" panose="02020603050405020304" pitchFamily="18" charset="0"/>
                      </a:endParaRPr>
                    </a:p>
                  </a:txBody>
                  <a:tcPr marT="45705" marB="45705" anchor="ctr">
                    <a:lnL>
                      <a:noFill/>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240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180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-50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-500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a:noFill/>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33CCFF"/>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7336B84C-7FC4-4082-9307-46E9092BBDE8}" type="slidenum">
              <a:rPr lang="en-US" altLang="zh-CN" baseline="0"/>
            </a:fld>
            <a:endParaRPr lang="en-US" altLang="zh-CN" baseline="0"/>
          </a:p>
        </p:txBody>
      </p:sp>
      <p:sp>
        <p:nvSpPr>
          <p:cNvPr id="52226" name="Rectangle 2"/>
          <p:cNvSpPr>
            <a:spLocks noGrp="1" noChangeArrowheads="1"/>
          </p:cNvSpPr>
          <p:nvPr>
            <p:ph type="title"/>
          </p:nvPr>
        </p:nvSpPr>
        <p:spPr>
          <a:xfrm>
            <a:off x="1558925" y="333376"/>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en-US" altLang="zh-CN" b="1"/>
              <a:t>7.4  </a:t>
            </a:r>
            <a:r>
              <a:rPr lang="zh-CN" altLang="zh-CN" b="1"/>
              <a:t>概 率 分 析</a:t>
            </a:r>
            <a:endParaRPr lang="zh-CN" altLang="zh-CN" b="1"/>
          </a:p>
        </p:txBody>
      </p:sp>
      <p:sp>
        <p:nvSpPr>
          <p:cNvPr id="52227" name="Rectangle 3"/>
          <p:cNvSpPr>
            <a:spLocks noGrp="1" noChangeArrowheads="1"/>
          </p:cNvSpPr>
          <p:nvPr>
            <p:ph idx="1"/>
          </p:nvPr>
        </p:nvSpPr>
        <p:spPr>
          <a:xfrm>
            <a:off x="1847850" y="1341438"/>
            <a:ext cx="8496300" cy="5256212"/>
          </a:xfrm>
        </p:spPr>
        <p:txBody>
          <a:bodyPr>
            <a:normAutofit fontScale="92500" lnSpcReduction="10000"/>
          </a:bodyPr>
          <a:lstStyle/>
          <a:p>
            <a:pPr>
              <a:lnSpc>
                <a:spcPct val="150000"/>
              </a:lnSpc>
            </a:pPr>
            <a:r>
              <a:rPr lang="zh-CN" altLang="zh-CN" sz="2400" dirty="0"/>
              <a:t>概率分析，又称风险分析，是运用概率理论研究不确定因素和风险因素按一定概率变动时，对项目方案经济评价指标影响的一种定量分析方法。其目的是为在不确定情况下则投资项目或方案提供科学依据。</a:t>
            </a:r>
            <a:endParaRPr lang="zh-CN" altLang="zh-CN" sz="2400" dirty="0"/>
          </a:p>
          <a:p>
            <a:pPr>
              <a:lnSpc>
                <a:spcPct val="150000"/>
              </a:lnSpc>
            </a:pPr>
            <a:r>
              <a:rPr lang="zh-CN" altLang="zh-CN" sz="2400" dirty="0"/>
              <a:t>概率分析的关键是确定各种不确定因素变动的概率。</a:t>
            </a:r>
            <a:endParaRPr lang="zh-CN" altLang="zh-CN" sz="2400" dirty="0"/>
          </a:p>
          <a:p>
            <a:pPr>
              <a:lnSpc>
                <a:spcPct val="150000"/>
              </a:lnSpc>
            </a:pPr>
            <a:r>
              <a:rPr lang="zh-CN" altLang="zh-CN" sz="2400" dirty="0"/>
              <a:t>当不确定性因素的概率分布确定之后，就可以用概率分析方法寻求经济效益这个随机变量的取值范围和取这些值的概率，从而得到了对经济效益的全面认识。</a:t>
            </a:r>
            <a:endParaRPr lang="zh-CN" altLang="zh-CN" sz="2400" dirty="0"/>
          </a:p>
          <a:p>
            <a:pPr>
              <a:lnSpc>
                <a:spcPct val="150000"/>
              </a:lnSpc>
            </a:pPr>
            <a:r>
              <a:rPr lang="zh-CN" altLang="zh-CN" sz="2400" dirty="0"/>
              <a:t>概率分析的核心问题是</a:t>
            </a:r>
            <a:r>
              <a:rPr lang="zh-CN" altLang="zh-CN" sz="2400" dirty="0">
                <a:solidFill>
                  <a:srgbClr val="FF0000"/>
                </a:solidFill>
              </a:rPr>
              <a:t>求出经济效益指标值的期望值和方差</a:t>
            </a:r>
            <a:r>
              <a:rPr lang="zh-CN" altLang="zh-CN" sz="2400" dirty="0"/>
              <a:t>，然后利用这两个指标进行各种风险分析。</a:t>
            </a:r>
            <a:endParaRPr lang="zh-CN" altLang="zh-CN" sz="2400" dirty="0"/>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0B95696D-4C2B-4BE9-9346-7060B94FB09D}" type="slidenum">
              <a:rPr lang="zh-CN" altLang="en-US" baseline="0"/>
            </a:fld>
            <a:endParaRPr lang="zh-CN" altLang="en-US" baseline="0"/>
          </a:p>
        </p:txBody>
      </p:sp>
      <p:sp>
        <p:nvSpPr>
          <p:cNvPr id="72706" name="Text Box 3"/>
          <p:cNvSpPr txBox="1">
            <a:spLocks noChangeArrowheads="1"/>
          </p:cNvSpPr>
          <p:nvPr/>
        </p:nvSpPr>
        <p:spPr bwMode="auto">
          <a:xfrm>
            <a:off x="6904038" y="1938339"/>
            <a:ext cx="3484562" cy="155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800">
                <a:latin typeface="微软雅黑" panose="020B0503020204020204" pitchFamily="34" charset="-122"/>
                <a:ea typeface="微软雅黑" panose="020B0503020204020204" pitchFamily="34" charset="-122"/>
              </a:rPr>
              <a:t>    三种方案面对四种市场状态有不同的经济效果，其净现值数据如左表，决策者应该选择哪个方案？</a:t>
            </a:r>
            <a:endParaRPr lang="zh-CN" altLang="en-US" sz="2800">
              <a:latin typeface="微软雅黑" panose="020B0503020204020204" pitchFamily="34" charset="-122"/>
              <a:ea typeface="微软雅黑" panose="020B0503020204020204" pitchFamily="34" charset="-122"/>
            </a:endParaRPr>
          </a:p>
        </p:txBody>
      </p:sp>
      <p:sp>
        <p:nvSpPr>
          <p:cNvPr id="72707" name="Rectangle 4"/>
          <p:cNvSpPr>
            <a:spLocks noChangeArrowheads="1"/>
          </p:cNvSpPr>
          <p:nvPr/>
        </p:nvSpPr>
        <p:spPr bwMode="auto">
          <a:xfrm>
            <a:off x="1774826" y="1308100"/>
            <a:ext cx="4519613" cy="38100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zh-CN" altLang="en-US" sz="2800">
                <a:solidFill>
                  <a:srgbClr val="6600CC"/>
                </a:solidFill>
                <a:latin typeface="微软雅黑" panose="020B0503020204020204" pitchFamily="34" charset="-122"/>
                <a:ea typeface="微软雅黑" panose="020B0503020204020204" pitchFamily="34" charset="-122"/>
              </a:rPr>
              <a:t>各方案在不同状态下的净现值</a:t>
            </a:r>
            <a:endParaRPr lang="zh-CN" altLang="en-US" sz="2800">
              <a:solidFill>
                <a:srgbClr val="6600CC"/>
              </a:solidFill>
              <a:latin typeface="微软雅黑" panose="020B0503020204020204" pitchFamily="34" charset="-122"/>
              <a:ea typeface="微软雅黑" panose="020B0503020204020204" pitchFamily="34" charset="-122"/>
            </a:endParaRPr>
          </a:p>
        </p:txBody>
      </p:sp>
      <p:graphicFrame>
        <p:nvGraphicFramePr>
          <p:cNvPr id="19462" name="表格 19461"/>
          <p:cNvGraphicFramePr/>
          <p:nvPr/>
        </p:nvGraphicFramePr>
        <p:xfrm>
          <a:off x="1774825" y="1787525"/>
          <a:ext cx="4902200" cy="1914616"/>
        </p:xfrm>
        <a:graphic>
          <a:graphicData uri="http://schemas.openxmlformats.org/drawingml/2006/table">
            <a:tbl>
              <a:tblPr/>
              <a:tblGrid>
                <a:gridCol w="1892300"/>
                <a:gridCol w="739775"/>
                <a:gridCol w="790575"/>
                <a:gridCol w="725488"/>
                <a:gridCol w="754062"/>
              </a:tblGrid>
              <a:tr h="438005">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r" eaLnBrk="1" hangingPunct="1">
                        <a:spcBef>
                          <a:spcPct val="20000"/>
                        </a:spcBef>
                        <a:buClr>
                          <a:schemeClr val="folHlink"/>
                        </a:buClr>
                        <a:buSzPct val="60000"/>
                        <a:buFont typeface="Wingdings" panose="05000000000000000000" pitchFamily="2" charset="2"/>
                        <a:buNone/>
                      </a:pPr>
                      <a:r>
                        <a:rPr lang="zh-CN" altLang="en-US" sz="1800" b="1" baseline="0" dirty="0">
                          <a:latin typeface="Tahoma" panose="020B0604030504040204" pitchFamily="34" charset="0"/>
                          <a:ea typeface="楷体_GB2312" pitchFamily="49" charset="-122"/>
                        </a:rPr>
                        <a:t>状态与概率</a:t>
                      </a:r>
                      <a:endParaRPr lang="en-US" altLang="zh-CN" sz="1800" b="1" baseline="0" dirty="0">
                        <a:latin typeface="Tahoma" panose="020B0604030504040204" pitchFamily="34" charset="0"/>
                        <a:ea typeface="楷体_GB2312" pitchFamily="49" charset="-122"/>
                      </a:endParaRPr>
                    </a:p>
                    <a:p>
                      <a:pPr lvl="0" eaLnBrk="1" hangingPunct="1">
                        <a:spcBef>
                          <a:spcPct val="20000"/>
                        </a:spcBef>
                        <a:buClr>
                          <a:schemeClr val="folHlink"/>
                        </a:buClr>
                        <a:buSzPct val="60000"/>
                        <a:buFont typeface="Wingdings" panose="05000000000000000000" pitchFamily="2" charset="2"/>
                        <a:buNone/>
                      </a:pPr>
                      <a:r>
                        <a:rPr lang="zh-CN" altLang="en-US" sz="1800" b="1" baseline="0" dirty="0">
                          <a:latin typeface="Tahoma" panose="020B0604030504040204" pitchFamily="34" charset="0"/>
                          <a:ea typeface="楷体_GB2312" pitchFamily="49" charset="-122"/>
                        </a:rPr>
                        <a:t>方案</a:t>
                      </a:r>
                      <a:endParaRPr lang="zh-CN" altLang="en-US" sz="1800" b="1" baseline="0" dirty="0">
                        <a:latin typeface="Tahoma" panose="020B0604030504040204" pitchFamily="34" charset="0"/>
                        <a:ea typeface="楷体_GB2312" pitchFamily="49" charset="-122"/>
                      </a:endParaRPr>
                    </a:p>
                  </a:txBody>
                  <a:tcPr marT="45705" marB="45705" anchor="ctr">
                    <a:lnL>
                      <a:noFill/>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w="12700" cap="flat" cmpd="sng">
                      <a:solidFill>
                        <a:schemeClr val="tx1"/>
                      </a:solidFill>
                      <a:prstDash val="solid"/>
                      <a:miter/>
                      <a:headEnd type="none" w="med" len="med"/>
                      <a:tailEnd type="none" w="med" len="med"/>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800" b="1" baseline="0" dirty="0">
                          <a:solidFill>
                            <a:schemeClr val="hlink"/>
                          </a:solidFill>
                          <a:latin typeface="Times New Roman" panose="02020603050405020304" pitchFamily="18" charset="0"/>
                        </a:rPr>
                        <a:t>θ</a:t>
                      </a:r>
                      <a:r>
                        <a:rPr lang="en-US" altLang="zh-CN" sz="1800" b="1" dirty="0">
                          <a:solidFill>
                            <a:schemeClr val="hlink"/>
                          </a:solidFill>
                          <a:latin typeface="Times New Roman" panose="02020603050405020304" pitchFamily="18" charset="0"/>
                        </a:rPr>
                        <a:t>1</a:t>
                      </a:r>
                      <a:endParaRPr lang="zh-CN" altLang="en-US" sz="1800" b="1" dirty="0">
                        <a:solidFill>
                          <a:schemeClr val="hlink"/>
                        </a:solidFill>
                        <a:latin typeface="Times New Roman" panose="02020603050405020304" pitchFamily="18"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800" b="1" baseline="0" dirty="0">
                          <a:solidFill>
                            <a:schemeClr val="hlink"/>
                          </a:solidFill>
                          <a:latin typeface="Times New Roman" panose="02020603050405020304" pitchFamily="18" charset="0"/>
                          <a:ea typeface="楷体_GB2312" pitchFamily="49" charset="-122"/>
                        </a:rPr>
                        <a:t>θ</a:t>
                      </a:r>
                      <a:r>
                        <a:rPr lang="en-US" altLang="zh-CN" sz="1800" b="1" dirty="0">
                          <a:solidFill>
                            <a:schemeClr val="hlink"/>
                          </a:solidFill>
                          <a:latin typeface="Times New Roman" panose="02020603050405020304" pitchFamily="18" charset="0"/>
                          <a:ea typeface="楷体_GB2312" pitchFamily="49" charset="-122"/>
                        </a:rPr>
                        <a:t>2</a:t>
                      </a:r>
                      <a:endParaRPr lang="zh-CN" altLang="en-US" sz="1800" b="1" dirty="0">
                        <a:solidFill>
                          <a:schemeClr val="hlink"/>
                        </a:solidFill>
                        <a:latin typeface="Times New Roman" panose="02020603050405020304" pitchFamily="18" charset="0"/>
                        <a:ea typeface="楷体_GB2312" pitchFamily="49" charset="-122"/>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800" b="1" baseline="0" dirty="0">
                          <a:solidFill>
                            <a:schemeClr val="hlink"/>
                          </a:solidFill>
                          <a:latin typeface="Times New Roman" panose="02020603050405020304" pitchFamily="18" charset="0"/>
                          <a:ea typeface="楷体_GB2312" pitchFamily="49" charset="-122"/>
                        </a:rPr>
                        <a:t>θ</a:t>
                      </a:r>
                      <a:r>
                        <a:rPr lang="en-US" altLang="zh-CN" sz="1800" b="1" dirty="0">
                          <a:solidFill>
                            <a:schemeClr val="hlink"/>
                          </a:solidFill>
                          <a:latin typeface="Times New Roman" panose="02020603050405020304" pitchFamily="18" charset="0"/>
                          <a:ea typeface="楷体_GB2312" pitchFamily="49" charset="-122"/>
                        </a:rPr>
                        <a:t>3</a:t>
                      </a:r>
                      <a:endParaRPr lang="zh-CN" altLang="en-US" sz="1800" b="1" dirty="0">
                        <a:solidFill>
                          <a:schemeClr val="hlink"/>
                        </a:solidFill>
                        <a:latin typeface="Times New Roman" panose="02020603050405020304" pitchFamily="18" charset="0"/>
                        <a:ea typeface="楷体_GB2312" pitchFamily="49" charset="-122"/>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800" b="1" baseline="0" dirty="0">
                          <a:solidFill>
                            <a:schemeClr val="hlink"/>
                          </a:solidFill>
                          <a:latin typeface="Times New Roman" panose="02020603050405020304" pitchFamily="18" charset="0"/>
                          <a:ea typeface="楷体_GB2312" pitchFamily="49" charset="-122"/>
                        </a:rPr>
                        <a:t>θ</a:t>
                      </a:r>
                      <a:r>
                        <a:rPr lang="en-US" altLang="zh-CN" sz="1800" b="1" dirty="0">
                          <a:solidFill>
                            <a:schemeClr val="hlink"/>
                          </a:solidFill>
                          <a:latin typeface="Times New Roman" panose="02020603050405020304" pitchFamily="18" charset="0"/>
                          <a:ea typeface="楷体_GB2312" pitchFamily="49" charset="-122"/>
                        </a:rPr>
                        <a:t>4</a:t>
                      </a:r>
                      <a:endParaRPr lang="zh-CN" altLang="en-US" sz="1800" b="1" dirty="0">
                        <a:solidFill>
                          <a:schemeClr val="hlink"/>
                        </a:solidFill>
                        <a:latin typeface="Times New Roman" panose="02020603050405020304" pitchFamily="18" charset="0"/>
                        <a:ea typeface="楷体_GB2312" pitchFamily="49" charset="-122"/>
                      </a:endParaRPr>
                    </a:p>
                  </a:txBody>
                  <a:tcPr marT="45705" marB="45705" anchor="ctr">
                    <a:lnL w="12700" cap="flat" cmpd="sng">
                      <a:solidFill>
                        <a:schemeClr val="tx1"/>
                      </a:solidFill>
                      <a:prstDash val="solid"/>
                      <a:miter/>
                      <a:headEnd type="none" w="med" len="med"/>
                      <a:tailEnd type="none" w="med" len="med"/>
                    </a:lnL>
                    <a:lnR>
                      <a:noFill/>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r>
              <a:tr h="372939">
                <a:tc vMerge="1">
                  <a:tcPr>
                    <a:lnR w="12700" cap="flat" cmpd="sng">
                      <a:solidFill>
                        <a:schemeClr val="tx1"/>
                      </a:solidFill>
                      <a:prstDash val="solid"/>
                      <a:miter/>
                      <a:headEnd type="none" w="med" len="med"/>
                      <a:tailEnd type="none" w="med" len="med"/>
                    </a:lnR>
                    <a:lnB w="12700" cap="flat" cmpd="sng">
                      <a:solidFill>
                        <a:schemeClr val="tx1"/>
                      </a:solidFill>
                      <a:prstDash val="solid"/>
                      <a:miter/>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800" b="1" baseline="0" dirty="0">
                          <a:latin typeface="Tahoma" panose="020B0604030504040204" pitchFamily="34" charset="0"/>
                        </a:rPr>
                        <a:t>0.3</a:t>
                      </a:r>
                      <a:endParaRPr lang="en-US" altLang="zh-CN" sz="1800" b="1" baseline="0" dirty="0">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latin typeface="Tahoma" panose="020B0604030504040204" pitchFamily="34" charset="0"/>
                        </a:rPr>
                        <a:t>0.4</a:t>
                      </a:r>
                      <a:endParaRPr lang="zh-CN" altLang="en-US" sz="1800" b="1" baseline="0" dirty="0">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latin typeface="Tahoma" panose="020B0604030504040204" pitchFamily="34" charset="0"/>
                        </a:rPr>
                        <a:t>0.2</a:t>
                      </a:r>
                      <a:endParaRPr lang="zh-CN" altLang="en-US" sz="1800" b="1" baseline="0" dirty="0">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latin typeface="Tahoma" panose="020B0604030504040204" pitchFamily="34" charset="0"/>
                        </a:rPr>
                        <a:t>0.1</a:t>
                      </a:r>
                      <a:endParaRPr lang="zh-CN" altLang="en-US" sz="1800" b="1" baseline="0" dirty="0">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r>
              <a:tr h="368178">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800" b="1" i="1" baseline="0" dirty="0">
                          <a:latin typeface="Times New Roman" panose="02020603050405020304" pitchFamily="18" charset="0"/>
                        </a:rPr>
                        <a:t>A</a:t>
                      </a:r>
                      <a:endParaRPr lang="en-US" altLang="zh-CN" sz="1800" b="1" i="1" baseline="0" dirty="0">
                        <a:latin typeface="Times New Roman" panose="02020603050405020304" pitchFamily="18" charset="0"/>
                      </a:endParaRPr>
                    </a:p>
                  </a:txBody>
                  <a:tcPr marT="45705" marB="45705" anchor="ctr">
                    <a:lnL>
                      <a:noFill/>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140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100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10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-80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r>
              <a:tr h="369764">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800" b="1" i="1" baseline="0" dirty="0">
                          <a:latin typeface="Times New Roman" panose="02020603050405020304" pitchFamily="18" charset="0"/>
                        </a:rPr>
                        <a:t>B</a:t>
                      </a:r>
                      <a:endParaRPr lang="en-US" altLang="zh-CN" sz="1800" b="1" i="1" baseline="0" dirty="0">
                        <a:latin typeface="Times New Roman" panose="02020603050405020304" pitchFamily="18" charset="0"/>
                      </a:endParaRPr>
                    </a:p>
                  </a:txBody>
                  <a:tcPr marT="45705" marB="45705" anchor="ctr">
                    <a:lnL>
                      <a:noFill/>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210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150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50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-200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r>
              <a:tr h="365639">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800" b="1" i="1" baseline="0" dirty="0">
                          <a:latin typeface="Times New Roman" panose="02020603050405020304" pitchFamily="18" charset="0"/>
                        </a:rPr>
                        <a:t>C</a:t>
                      </a:r>
                      <a:endParaRPr lang="en-US" altLang="zh-CN" sz="1800" b="1" i="1" baseline="0" dirty="0">
                        <a:latin typeface="Times New Roman" panose="02020603050405020304" pitchFamily="18" charset="0"/>
                      </a:endParaRPr>
                    </a:p>
                  </a:txBody>
                  <a:tcPr marT="45705" marB="45705" anchor="ctr">
                    <a:lnL>
                      <a:noFill/>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240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180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-50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800" b="1" baseline="0" dirty="0">
                          <a:solidFill>
                            <a:srgbClr val="6600CC"/>
                          </a:solidFill>
                          <a:latin typeface="Tahoma" panose="020B0604030504040204" pitchFamily="34" charset="0"/>
                        </a:rPr>
                        <a:t>-500</a:t>
                      </a:r>
                      <a:endParaRPr lang="zh-CN" altLang="en-US" sz="1800" b="1" baseline="0" dirty="0">
                        <a:solidFill>
                          <a:srgbClr val="6600CC"/>
                        </a:solidFill>
                        <a:latin typeface="Tahoma" panose="020B0604030504040204" pitchFamily="34" charset="0"/>
                      </a:endParaRPr>
                    </a:p>
                  </a:txBody>
                  <a:tcPr marT="45705" marB="45705" anchor="ctr">
                    <a:lnL w="12700" cap="flat" cmpd="sng">
                      <a:solidFill>
                        <a:schemeClr val="tx1"/>
                      </a:solidFill>
                      <a:prstDash val="solid"/>
                      <a:miter/>
                      <a:headEnd type="none" w="med" len="med"/>
                      <a:tailEnd type="none" w="med" len="med"/>
                    </a:lnL>
                    <a:lnR>
                      <a:noFill/>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33CCFF"/>
                    </a:solidFill>
                  </a:tcPr>
                </a:tc>
              </a:tr>
            </a:tbl>
          </a:graphicData>
        </a:graphic>
      </p:graphicFrame>
      <p:graphicFrame>
        <p:nvGraphicFramePr>
          <p:cNvPr id="214016" name="Object 0"/>
          <p:cNvGraphicFramePr>
            <a:graphicFrameLocks noChangeAspect="1"/>
          </p:cNvGraphicFramePr>
          <p:nvPr/>
        </p:nvGraphicFramePr>
        <p:xfrm>
          <a:off x="1874839" y="3883025"/>
          <a:ext cx="8193087" cy="1441450"/>
        </p:xfrm>
        <a:graphic>
          <a:graphicData uri="http://schemas.openxmlformats.org/presentationml/2006/ole">
            <mc:AlternateContent xmlns:mc="http://schemas.openxmlformats.org/markup-compatibility/2006">
              <mc:Choice xmlns:v="urn:schemas-microsoft-com:vml" Requires="v">
                <p:oleObj spid="_x0000_s2055" name="" r:id="rId1" imgW="3898900" imgH="685800" progId="Equation.3">
                  <p:embed/>
                </p:oleObj>
              </mc:Choice>
              <mc:Fallback>
                <p:oleObj name="" r:id="rId1" imgW="3898900" imgH="685800" progId="Equation.3">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839" y="3883025"/>
                        <a:ext cx="8193087" cy="1441450"/>
                      </a:xfrm>
                      <a:prstGeom prst="rect">
                        <a:avLst/>
                      </a:prstGeom>
                      <a:solidFill>
                        <a:srgbClr val="FFCCC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3726" name="Text Box 62"/>
          <p:cNvSpPr txBox="1">
            <a:spLocks noChangeArrowheads="1"/>
          </p:cNvSpPr>
          <p:nvPr/>
        </p:nvSpPr>
        <p:spPr bwMode="auto">
          <a:xfrm>
            <a:off x="1884363" y="5620523"/>
            <a:ext cx="8388350" cy="450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a:lnSpc>
                <a:spcPct val="140000"/>
              </a:lnSpc>
            </a:pPr>
            <a:r>
              <a:rPr lang="zh-CN" altLang="en-US" sz="2800" dirty="0">
                <a:latin typeface="微软雅黑" panose="020B0503020204020204" pitchFamily="34" charset="-122"/>
                <a:ea typeface="微软雅黑" panose="020B0503020204020204" pitchFamily="34" charset="-122"/>
              </a:rPr>
              <a:t>根据期望值最大原则，应选 </a:t>
            </a:r>
            <a:r>
              <a:rPr lang="en-US" altLang="zh-CN" sz="2800" i="1" dirty="0">
                <a:solidFill>
                  <a:schemeClr val="hlink"/>
                </a:solidFill>
                <a:latin typeface="微软雅黑" panose="020B0503020204020204" pitchFamily="34" charset="-122"/>
                <a:ea typeface="微软雅黑" panose="020B0503020204020204" pitchFamily="34" charset="-122"/>
              </a:rPr>
              <a:t>B </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
        <p:nvSpPr>
          <p:cNvPr id="9" name="标题 1"/>
          <p:cNvSpPr txBox="1"/>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a:t>7.5  </a:t>
            </a:r>
            <a:r>
              <a:rPr lang="zh-CN" altLang="zh-CN" b="1"/>
              <a:t>概率分析基础上的风险决策</a:t>
            </a:r>
            <a:r>
              <a:rPr lang="zh-CN" altLang="en-US" b="1"/>
              <a:t>：矩阵法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4016"/>
                                        </p:tgtEl>
                                        <p:attrNameLst>
                                          <p:attrName>style.visibility</p:attrName>
                                        </p:attrNameLst>
                                      </p:cBhvr>
                                      <p:to>
                                        <p:strVal val="visible"/>
                                      </p:to>
                                    </p:set>
                                    <p:anim calcmode="lin" valueType="num">
                                      <p:cBhvr additive="base">
                                        <p:cTn id="7" dur="500" fill="hold"/>
                                        <p:tgtEl>
                                          <p:spTgt spid="214016"/>
                                        </p:tgtEl>
                                        <p:attrNameLst>
                                          <p:attrName>ppt_x</p:attrName>
                                        </p:attrNameLst>
                                      </p:cBhvr>
                                      <p:tavLst>
                                        <p:tav tm="0">
                                          <p:val>
                                            <p:strVal val="0-#ppt_w/2"/>
                                          </p:val>
                                        </p:tav>
                                        <p:tav tm="100000">
                                          <p:val>
                                            <p:strVal val="#ppt_x"/>
                                          </p:val>
                                        </p:tav>
                                      </p:tavLst>
                                    </p:anim>
                                    <p:anim calcmode="lin" valueType="num">
                                      <p:cBhvr additive="base">
                                        <p:cTn id="8" dur="500" fill="hold"/>
                                        <p:tgtEl>
                                          <p:spTgt spid="2140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726"/>
                                        </p:tgtEl>
                                        <p:attrNameLst>
                                          <p:attrName>style.visibility</p:attrName>
                                        </p:attrNameLst>
                                      </p:cBhvr>
                                      <p:to>
                                        <p:strVal val="visible"/>
                                      </p:to>
                                    </p:set>
                                    <p:anim calcmode="lin" valueType="num">
                                      <p:cBhvr additive="base">
                                        <p:cTn id="13" dur="500" fill="hold"/>
                                        <p:tgtEl>
                                          <p:spTgt spid="113726"/>
                                        </p:tgtEl>
                                        <p:attrNameLst>
                                          <p:attrName>ppt_x</p:attrName>
                                        </p:attrNameLst>
                                      </p:cBhvr>
                                      <p:tavLst>
                                        <p:tav tm="0">
                                          <p:val>
                                            <p:strVal val="0-#ppt_w/2"/>
                                          </p:val>
                                        </p:tav>
                                        <p:tav tm="100000">
                                          <p:val>
                                            <p:strVal val="#ppt_x"/>
                                          </p:val>
                                        </p:tav>
                                      </p:tavLst>
                                    </p:anim>
                                    <p:anim calcmode="lin" valueType="num">
                                      <p:cBhvr additive="base">
                                        <p:cTn id="14" dur="500" fill="hold"/>
                                        <p:tgtEl>
                                          <p:spTgt spid="1137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5D7B4CC8-2147-4A84-B158-528AC348532A}" type="slidenum">
              <a:rPr lang="zh-CN" altLang="en-US" baseline="0"/>
            </a:fld>
            <a:endParaRPr lang="zh-CN" altLang="en-US" baseline="0"/>
          </a:p>
        </p:txBody>
      </p:sp>
      <p:sp>
        <p:nvSpPr>
          <p:cNvPr id="116834" name="Text Box 98"/>
          <p:cNvSpPr txBox="1">
            <a:spLocks noChangeArrowheads="1"/>
          </p:cNvSpPr>
          <p:nvPr/>
        </p:nvSpPr>
        <p:spPr bwMode="auto">
          <a:xfrm>
            <a:off x="1819835" y="2636838"/>
            <a:ext cx="8936038" cy="3932551"/>
          </a:xfrm>
          <a:prstGeom prst="rect">
            <a:avLst/>
          </a:prstGeom>
          <a:solidFill>
            <a:srgbClr val="CCFFCC"/>
          </a:solidFill>
          <a:ln w="9525">
            <a:noFill/>
            <a:miter lim="800000"/>
          </a:ln>
          <a:effectLst/>
        </p:spPr>
        <p:txBody>
          <a:bodyPr wrap="squar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a:lnSpc>
                <a:spcPct val="160000"/>
              </a:lnSpc>
            </a:pPr>
            <a:r>
              <a:rPr lang="zh-CN" altLang="en-US" sz="3200" baseline="0" dirty="0">
                <a:solidFill>
                  <a:schemeClr val="hlink"/>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决策树的五大要素：</a:t>
            </a:r>
            <a:endParaRPr lang="zh-CN" altLang="en-US" sz="3200" baseline="0" dirty="0">
              <a:solidFill>
                <a:schemeClr val="hlink"/>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nSpc>
                <a:spcPct val="160000"/>
              </a:lnSpc>
            </a:pPr>
            <a:r>
              <a:rPr lang="zh-CN" altLang="en-US" sz="3200" baseline="0" dirty="0">
                <a:latin typeface="微软雅黑" panose="020B0503020204020204" pitchFamily="34" charset="-122"/>
                <a:ea typeface="微软雅黑" panose="020B0503020204020204" pitchFamily="34" charset="-122"/>
              </a:rPr>
              <a:t>①决策点：“□” ， ②状态点：“○”</a:t>
            </a:r>
            <a:endParaRPr lang="zh-CN" altLang="en-US" sz="3200" baseline="0" dirty="0">
              <a:latin typeface="微软雅黑" panose="020B0503020204020204" pitchFamily="34" charset="-122"/>
              <a:ea typeface="微软雅黑" panose="020B0503020204020204" pitchFamily="34" charset="-122"/>
            </a:endParaRPr>
          </a:p>
          <a:p>
            <a:pPr>
              <a:lnSpc>
                <a:spcPct val="160000"/>
              </a:lnSpc>
            </a:pPr>
            <a:r>
              <a:rPr lang="zh-CN" altLang="en-US" sz="3200" baseline="0" dirty="0">
                <a:latin typeface="微软雅黑" panose="020B0503020204020204" pitchFamily="34" charset="-122"/>
                <a:ea typeface="微软雅黑" panose="020B0503020204020204" pitchFamily="34" charset="-122"/>
              </a:rPr>
              <a:t>③方案枝：“——”，从决策点引出</a:t>
            </a:r>
            <a:endParaRPr lang="zh-CN" altLang="en-US" sz="3200" baseline="0" dirty="0">
              <a:latin typeface="微软雅黑" panose="020B0503020204020204" pitchFamily="34" charset="-122"/>
              <a:ea typeface="微软雅黑" panose="020B0503020204020204" pitchFamily="34" charset="-122"/>
            </a:endParaRPr>
          </a:p>
          <a:p>
            <a:pPr>
              <a:lnSpc>
                <a:spcPct val="160000"/>
              </a:lnSpc>
            </a:pPr>
            <a:r>
              <a:rPr lang="zh-CN" altLang="en-US" sz="3200" baseline="0" dirty="0">
                <a:latin typeface="微软雅黑" panose="020B0503020204020204" pitchFamily="34" charset="-122"/>
                <a:ea typeface="微软雅黑" panose="020B0503020204020204" pitchFamily="34" charset="-122"/>
              </a:rPr>
              <a:t>④状态枝：“——”，从状态点引出</a:t>
            </a:r>
            <a:endParaRPr lang="zh-CN" altLang="en-US" sz="3200" baseline="0" dirty="0">
              <a:latin typeface="微软雅黑" panose="020B0503020204020204" pitchFamily="34" charset="-122"/>
              <a:ea typeface="微软雅黑" panose="020B0503020204020204" pitchFamily="34" charset="-122"/>
            </a:endParaRPr>
          </a:p>
          <a:p>
            <a:pPr>
              <a:lnSpc>
                <a:spcPct val="160000"/>
              </a:lnSpc>
            </a:pPr>
            <a:r>
              <a:rPr lang="zh-CN" altLang="en-US" sz="3200" baseline="0" dirty="0">
                <a:latin typeface="微软雅黑" panose="020B0503020204020204" pitchFamily="34" charset="-122"/>
                <a:ea typeface="微软雅黑" panose="020B0503020204020204" pitchFamily="34" charset="-122"/>
              </a:rPr>
              <a:t>⑤损益值：各方案收益值</a:t>
            </a:r>
            <a:endParaRPr lang="zh-CN" altLang="en-US" sz="3200" baseline="0" dirty="0">
              <a:latin typeface="微软雅黑" panose="020B0503020204020204" pitchFamily="34" charset="-122"/>
              <a:ea typeface="微软雅黑" panose="020B0503020204020204" pitchFamily="34" charset="-122"/>
            </a:endParaRPr>
          </a:p>
        </p:txBody>
      </p:sp>
      <p:sp>
        <p:nvSpPr>
          <p:cNvPr id="116838" name="Text Box 102"/>
          <p:cNvSpPr txBox="1">
            <a:spLocks noChangeArrowheads="1"/>
          </p:cNvSpPr>
          <p:nvPr/>
        </p:nvSpPr>
        <p:spPr bwMode="auto">
          <a:xfrm>
            <a:off x="1221908" y="1682731"/>
            <a:ext cx="8015287" cy="954107"/>
          </a:xfrm>
          <a:prstGeom prst="rect">
            <a:avLst/>
          </a:prstGeom>
          <a:noFill/>
          <a:ln w="9525">
            <a:noFill/>
            <a:miter lim="800000"/>
          </a:ln>
          <a:effec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800" baseline="0" dirty="0">
                <a:solidFill>
                  <a:schemeClr val="hlin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步骤:</a:t>
            </a:r>
            <a:endParaRPr lang="zh-CN" altLang="en-US" sz="2800" baseline="0" dirty="0">
              <a:solidFill>
                <a:schemeClr val="hlin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zh-CN" altLang="en-US" sz="2800" baseline="0" dirty="0">
                <a:latin typeface="微软雅黑" panose="020B0503020204020204" pitchFamily="34" charset="-122"/>
                <a:ea typeface="微软雅黑" panose="020B0503020204020204" pitchFamily="34" charset="-122"/>
              </a:rPr>
              <a:t>1）用决策树（树形决策网络）描述风险决策问题</a:t>
            </a:r>
            <a:endParaRPr lang="zh-CN" altLang="en-US" sz="2800" baseline="0" dirty="0">
              <a:latin typeface="微软雅黑" panose="020B0503020204020204" pitchFamily="34" charset="-122"/>
              <a:ea typeface="微软雅黑" panose="020B0503020204020204" pitchFamily="34" charset="-122"/>
            </a:endParaRPr>
          </a:p>
        </p:txBody>
      </p:sp>
      <p:sp>
        <p:nvSpPr>
          <p:cNvPr id="7" name="标题 1"/>
          <p:cNvSpPr txBox="1"/>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7.5  </a:t>
            </a:r>
            <a:r>
              <a:rPr lang="zh-CN" altLang="zh-CN" b="1" dirty="0"/>
              <a:t>概率分析基础上的风险决策</a:t>
            </a:r>
            <a:r>
              <a:rPr lang="zh-CN" altLang="en-US" b="1" dirty="0"/>
              <a:t>： 决策树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6838"/>
                                        </p:tgtEl>
                                        <p:attrNameLst>
                                          <p:attrName>style.visibility</p:attrName>
                                        </p:attrNameLst>
                                      </p:cBhvr>
                                      <p:to>
                                        <p:strVal val="visible"/>
                                      </p:to>
                                    </p:set>
                                    <p:animEffect transition="in" filter="slide(fromBottom)">
                                      <p:cBhvr>
                                        <p:cTn id="7" dur="500"/>
                                        <p:tgtEl>
                                          <p:spTgt spid="1168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834">
                                            <p:bg/>
                                          </p:spTgt>
                                        </p:tgtEl>
                                        <p:attrNameLst>
                                          <p:attrName>style.visibility</p:attrName>
                                        </p:attrNameLst>
                                      </p:cBhvr>
                                      <p:to>
                                        <p:strVal val="visible"/>
                                      </p:to>
                                    </p:set>
                                    <p:animEffect transition="in" filter="dissolve">
                                      <p:cBhvr>
                                        <p:cTn id="12" dur="500"/>
                                        <p:tgtEl>
                                          <p:spTgt spid="116834">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834">
                                            <p:txEl>
                                              <p:pRg st="0" end="0"/>
                                            </p:txEl>
                                          </p:spTgt>
                                        </p:tgtEl>
                                        <p:attrNameLst>
                                          <p:attrName>style.visibility</p:attrName>
                                        </p:attrNameLst>
                                      </p:cBhvr>
                                      <p:to>
                                        <p:strVal val="visible"/>
                                      </p:to>
                                    </p:set>
                                    <p:animEffect transition="in" filter="dissolve">
                                      <p:cBhvr>
                                        <p:cTn id="17" dur="500"/>
                                        <p:tgtEl>
                                          <p:spTgt spid="11683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6834">
                                            <p:txEl>
                                              <p:pRg st="1" end="1"/>
                                            </p:txEl>
                                          </p:spTgt>
                                        </p:tgtEl>
                                        <p:attrNameLst>
                                          <p:attrName>style.visibility</p:attrName>
                                        </p:attrNameLst>
                                      </p:cBhvr>
                                      <p:to>
                                        <p:strVal val="visible"/>
                                      </p:to>
                                    </p:set>
                                    <p:animEffect transition="in" filter="dissolve">
                                      <p:cBhvr>
                                        <p:cTn id="22" dur="500"/>
                                        <p:tgtEl>
                                          <p:spTgt spid="11683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6834">
                                            <p:txEl>
                                              <p:pRg st="2" end="2"/>
                                            </p:txEl>
                                          </p:spTgt>
                                        </p:tgtEl>
                                        <p:attrNameLst>
                                          <p:attrName>style.visibility</p:attrName>
                                        </p:attrNameLst>
                                      </p:cBhvr>
                                      <p:to>
                                        <p:strVal val="visible"/>
                                      </p:to>
                                    </p:set>
                                    <p:animEffect transition="in" filter="dissolve">
                                      <p:cBhvr>
                                        <p:cTn id="27" dur="500"/>
                                        <p:tgtEl>
                                          <p:spTgt spid="11683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6834">
                                            <p:txEl>
                                              <p:pRg st="3" end="3"/>
                                            </p:txEl>
                                          </p:spTgt>
                                        </p:tgtEl>
                                        <p:attrNameLst>
                                          <p:attrName>style.visibility</p:attrName>
                                        </p:attrNameLst>
                                      </p:cBhvr>
                                      <p:to>
                                        <p:strVal val="visible"/>
                                      </p:to>
                                    </p:set>
                                    <p:animEffect transition="in" filter="dissolve">
                                      <p:cBhvr>
                                        <p:cTn id="32" dur="500"/>
                                        <p:tgtEl>
                                          <p:spTgt spid="11683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6834">
                                            <p:txEl>
                                              <p:pRg st="4" end="4"/>
                                            </p:txEl>
                                          </p:spTgt>
                                        </p:tgtEl>
                                        <p:attrNameLst>
                                          <p:attrName>style.visibility</p:attrName>
                                        </p:attrNameLst>
                                      </p:cBhvr>
                                      <p:to>
                                        <p:strVal val="visible"/>
                                      </p:to>
                                    </p:set>
                                    <p:animEffect transition="in" filter="dissolve">
                                      <p:cBhvr>
                                        <p:cTn id="37" dur="500"/>
                                        <p:tgtEl>
                                          <p:spTgt spid="1168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34" grpId="0" animBg="1" build="p"/>
      <p:bldP spid="1168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5D7B4CC8-2147-4A84-B158-528AC348532A}" type="slidenum">
              <a:rPr lang="zh-CN" altLang="en-US" baseline="0"/>
            </a:fld>
            <a:endParaRPr lang="zh-CN" altLang="en-US" baseline="0"/>
          </a:p>
        </p:txBody>
      </p:sp>
      <p:sp>
        <p:nvSpPr>
          <p:cNvPr id="116834" name="Text Box 98"/>
          <p:cNvSpPr txBox="1">
            <a:spLocks noChangeArrowheads="1"/>
          </p:cNvSpPr>
          <p:nvPr/>
        </p:nvSpPr>
        <p:spPr bwMode="auto">
          <a:xfrm>
            <a:off x="1138989" y="3166228"/>
            <a:ext cx="10214811" cy="1568827"/>
          </a:xfrm>
          <a:prstGeom prst="rect">
            <a:avLst/>
          </a:prstGeom>
          <a:solidFill>
            <a:srgbClr val="CCFFCC"/>
          </a:solidFill>
          <a:ln w="9525">
            <a:noFill/>
            <a:miter lim="800000"/>
          </a:ln>
          <a:effectLst/>
        </p:spPr>
        <p:txBody>
          <a:bodyPr wrap="squar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a:lnSpc>
                <a:spcPct val="160000"/>
              </a:lnSpc>
            </a:pPr>
            <a:r>
              <a:rPr lang="zh-CN" altLang="en-US" sz="3200" baseline="0" dirty="0">
                <a:latin typeface="微软雅黑" panose="020B0503020204020204" pitchFamily="34" charset="-122"/>
                <a:ea typeface="微软雅黑" panose="020B0503020204020204" pitchFamily="34" charset="-122"/>
              </a:rPr>
              <a:t>①计算决策点的损益值：“□”取后续树枝中的最佳值； </a:t>
            </a:r>
            <a:endParaRPr lang="en-US" altLang="zh-CN" sz="3200" baseline="0" dirty="0">
              <a:latin typeface="微软雅黑" panose="020B0503020204020204" pitchFamily="34" charset="-122"/>
              <a:ea typeface="微软雅黑" panose="020B0503020204020204" pitchFamily="34" charset="-122"/>
            </a:endParaRPr>
          </a:p>
          <a:p>
            <a:pPr>
              <a:lnSpc>
                <a:spcPct val="160000"/>
              </a:lnSpc>
            </a:pPr>
            <a:r>
              <a:rPr lang="zh-CN" altLang="en-US" sz="3200" baseline="0" dirty="0">
                <a:latin typeface="微软雅黑" panose="020B0503020204020204" pitchFamily="34" charset="-122"/>
                <a:ea typeface="微软雅黑" panose="020B0503020204020204" pitchFamily="34" charset="-122"/>
              </a:rPr>
              <a:t>②计算状态点的损益值：“○”计算后续树枝的期望值。</a:t>
            </a:r>
            <a:endParaRPr lang="zh-CN" altLang="en-US" sz="3200" baseline="0" dirty="0">
              <a:latin typeface="微软雅黑" panose="020B0503020204020204" pitchFamily="34" charset="-122"/>
              <a:ea typeface="微软雅黑" panose="020B0503020204020204" pitchFamily="34" charset="-122"/>
            </a:endParaRPr>
          </a:p>
        </p:txBody>
      </p:sp>
      <p:sp>
        <p:nvSpPr>
          <p:cNvPr id="116838" name="Text Box 102"/>
          <p:cNvSpPr txBox="1">
            <a:spLocks noChangeArrowheads="1"/>
          </p:cNvSpPr>
          <p:nvPr/>
        </p:nvSpPr>
        <p:spPr bwMode="auto">
          <a:xfrm>
            <a:off x="1221908" y="1682731"/>
            <a:ext cx="8015287" cy="954107"/>
          </a:xfrm>
          <a:prstGeom prst="rect">
            <a:avLst/>
          </a:prstGeom>
          <a:noFill/>
          <a:ln w="9525">
            <a:noFill/>
            <a:miter lim="800000"/>
          </a:ln>
          <a:effec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800" baseline="0" dirty="0">
                <a:solidFill>
                  <a:schemeClr val="hlin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步骤:</a:t>
            </a:r>
            <a:endParaRPr lang="zh-CN" altLang="en-US" sz="2800" baseline="0" dirty="0">
              <a:solidFill>
                <a:schemeClr val="hlin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en-US" altLang="zh-CN" sz="2800" baseline="0" dirty="0">
                <a:latin typeface="微软雅黑" panose="020B0503020204020204" pitchFamily="34" charset="-122"/>
                <a:ea typeface="微软雅黑" panose="020B0503020204020204" pitchFamily="34" charset="-122"/>
              </a:rPr>
              <a:t>2</a:t>
            </a:r>
            <a:r>
              <a:rPr lang="zh-CN" altLang="en-US" sz="2800" baseline="0" dirty="0">
                <a:latin typeface="微软雅黑" panose="020B0503020204020204" pitchFamily="34" charset="-122"/>
                <a:ea typeface="微软雅黑" panose="020B0503020204020204" pitchFamily="34" charset="-122"/>
              </a:rPr>
              <a:t>）用决策树（树形决策网络）分析风险决策问题</a:t>
            </a:r>
            <a:endParaRPr lang="zh-CN" altLang="en-US" sz="2800" baseline="0" dirty="0">
              <a:latin typeface="微软雅黑" panose="020B0503020204020204" pitchFamily="34" charset="-122"/>
              <a:ea typeface="微软雅黑" panose="020B0503020204020204" pitchFamily="34" charset="-122"/>
            </a:endParaRPr>
          </a:p>
        </p:txBody>
      </p:sp>
      <p:sp>
        <p:nvSpPr>
          <p:cNvPr id="7" name="标题 1"/>
          <p:cNvSpPr txBox="1"/>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7.5  </a:t>
            </a:r>
            <a:r>
              <a:rPr lang="zh-CN" altLang="zh-CN" b="1" dirty="0"/>
              <a:t>概率分析基础上的风险决策</a:t>
            </a:r>
            <a:r>
              <a:rPr lang="zh-CN" altLang="en-US" b="1" dirty="0"/>
              <a:t>： 决策树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6838"/>
                                        </p:tgtEl>
                                        <p:attrNameLst>
                                          <p:attrName>style.visibility</p:attrName>
                                        </p:attrNameLst>
                                      </p:cBhvr>
                                      <p:to>
                                        <p:strVal val="visible"/>
                                      </p:to>
                                    </p:set>
                                    <p:animEffect transition="in" filter="slide(fromBottom)">
                                      <p:cBhvr>
                                        <p:cTn id="7" dur="500"/>
                                        <p:tgtEl>
                                          <p:spTgt spid="1168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834">
                                            <p:bg/>
                                          </p:spTgt>
                                        </p:tgtEl>
                                        <p:attrNameLst>
                                          <p:attrName>style.visibility</p:attrName>
                                        </p:attrNameLst>
                                      </p:cBhvr>
                                      <p:to>
                                        <p:strVal val="visible"/>
                                      </p:to>
                                    </p:set>
                                    <p:animEffect transition="in" filter="dissolve">
                                      <p:cBhvr>
                                        <p:cTn id="12" dur="500"/>
                                        <p:tgtEl>
                                          <p:spTgt spid="116834">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834">
                                            <p:txEl>
                                              <p:pRg st="0" end="0"/>
                                            </p:txEl>
                                          </p:spTgt>
                                        </p:tgtEl>
                                        <p:attrNameLst>
                                          <p:attrName>style.visibility</p:attrName>
                                        </p:attrNameLst>
                                      </p:cBhvr>
                                      <p:to>
                                        <p:strVal val="visible"/>
                                      </p:to>
                                    </p:set>
                                    <p:animEffect transition="in" filter="dissolve">
                                      <p:cBhvr>
                                        <p:cTn id="17" dur="500"/>
                                        <p:tgtEl>
                                          <p:spTgt spid="11683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6834">
                                            <p:txEl>
                                              <p:pRg st="1" end="1"/>
                                            </p:txEl>
                                          </p:spTgt>
                                        </p:tgtEl>
                                        <p:attrNameLst>
                                          <p:attrName>style.visibility</p:attrName>
                                        </p:attrNameLst>
                                      </p:cBhvr>
                                      <p:to>
                                        <p:strVal val="visible"/>
                                      </p:to>
                                    </p:set>
                                    <p:animEffect transition="in" filter="dissolve">
                                      <p:cBhvr>
                                        <p:cTn id="22" dur="500"/>
                                        <p:tgtEl>
                                          <p:spTgt spid="1168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34" grpId="0" animBg="1" build="p"/>
      <p:bldP spid="1168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7873" y="1973825"/>
            <a:ext cx="6819310" cy="2910349"/>
          </a:xfrm>
          <a:prstGeom prst="rect">
            <a:avLst/>
          </a:prstGeom>
          <a:noFill/>
        </p:spPr>
        <p:txBody>
          <a:bodyPr wrap="square">
            <a:spAutoFit/>
          </a:bodyPr>
          <a:lstStyle/>
          <a:p>
            <a:pPr>
              <a:lnSpc>
                <a:spcPct val="200000"/>
              </a:lnSpc>
            </a:pPr>
            <a:r>
              <a:rPr lang="zh-CN" altLang="en-US" sz="3200" b="1" dirty="0">
                <a:solidFill>
                  <a:srgbClr val="FF0000"/>
                </a:solidFill>
              </a:rPr>
              <a:t>注意</a:t>
            </a:r>
            <a:endParaRPr lang="zh-CN" altLang="en-US" sz="3200" b="1" dirty="0">
              <a:solidFill>
                <a:srgbClr val="FF0000"/>
              </a:solidFill>
            </a:endParaRPr>
          </a:p>
          <a:p>
            <a:pPr>
              <a:lnSpc>
                <a:spcPct val="200000"/>
              </a:lnSpc>
            </a:pPr>
            <a:r>
              <a:rPr lang="zh-CN" altLang="en-US" sz="3200" dirty="0">
                <a:solidFill>
                  <a:srgbClr val="FF0000"/>
                </a:solidFill>
              </a:rPr>
              <a:t>步骤</a:t>
            </a:r>
            <a:r>
              <a:rPr lang="en-US" altLang="zh-CN" sz="3200" dirty="0">
                <a:solidFill>
                  <a:srgbClr val="FF0000"/>
                </a:solidFill>
              </a:rPr>
              <a:t>1</a:t>
            </a:r>
            <a:r>
              <a:rPr lang="zh-CN" altLang="en-US" sz="3200" dirty="0">
                <a:solidFill>
                  <a:srgbClr val="FF0000"/>
                </a:solidFill>
              </a:rPr>
              <a:t>绘图：从左至右</a:t>
            </a:r>
            <a:endParaRPr lang="zh-CN" altLang="en-US" sz="3200" dirty="0">
              <a:solidFill>
                <a:srgbClr val="FF0000"/>
              </a:solidFill>
            </a:endParaRPr>
          </a:p>
          <a:p>
            <a:pPr>
              <a:lnSpc>
                <a:spcPct val="200000"/>
              </a:lnSpc>
            </a:pPr>
            <a:r>
              <a:rPr lang="zh-CN" altLang="en-US" sz="3200" dirty="0">
                <a:solidFill>
                  <a:srgbClr val="FF0000"/>
                </a:solidFill>
              </a:rPr>
              <a:t>步骤</a:t>
            </a:r>
            <a:r>
              <a:rPr lang="en-US" altLang="zh-CN" sz="3200" dirty="0">
                <a:solidFill>
                  <a:srgbClr val="FF0000"/>
                </a:solidFill>
              </a:rPr>
              <a:t>2</a:t>
            </a:r>
            <a:r>
              <a:rPr lang="zh-CN" altLang="en-US" sz="3200" dirty="0">
                <a:solidFill>
                  <a:srgbClr val="FF0000"/>
                </a:solidFill>
              </a:rPr>
              <a:t>分析计算：从右至左</a:t>
            </a:r>
            <a:endParaRPr lang="zh-CN" altLang="en-US" sz="3200" dirty="0">
              <a:solidFill>
                <a:srgbClr val="FF0000"/>
              </a:solidFill>
            </a:endParaRPr>
          </a:p>
        </p:txBody>
      </p:sp>
      <p:sp>
        <p:nvSpPr>
          <p:cNvPr id="3" name="标题 1"/>
          <p:cNvSpPr txBox="1"/>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7.5  </a:t>
            </a:r>
            <a:r>
              <a:rPr lang="zh-CN" altLang="zh-CN" b="1" dirty="0"/>
              <a:t>概率分析基础上的风险决策</a:t>
            </a:r>
            <a:r>
              <a:rPr lang="zh-CN" altLang="en-US" b="1" dirty="0"/>
              <a:t>： 决策树</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19FD97B4-014D-4A43-86FC-3BF064218A69}" type="slidenum">
              <a:rPr lang="zh-CN" altLang="en-US" baseline="0"/>
            </a:fld>
            <a:endParaRPr lang="zh-CN" altLang="en-US" baseline="0"/>
          </a:p>
        </p:txBody>
      </p:sp>
      <p:graphicFrame>
        <p:nvGraphicFramePr>
          <p:cNvPr id="72717" name="表格 72716"/>
          <p:cNvGraphicFramePr/>
          <p:nvPr/>
        </p:nvGraphicFramePr>
        <p:xfrm>
          <a:off x="7856619" y="2164848"/>
          <a:ext cx="4005975" cy="2683878"/>
        </p:xfrm>
        <a:graphic>
          <a:graphicData uri="http://schemas.openxmlformats.org/drawingml/2006/table">
            <a:tbl>
              <a:tblPr/>
              <a:tblGrid>
                <a:gridCol w="1075792"/>
                <a:gridCol w="735152"/>
                <a:gridCol w="686491"/>
                <a:gridCol w="627399"/>
                <a:gridCol w="881141"/>
              </a:tblGrid>
              <a:tr h="404958">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r" eaLnBrk="1" hangingPunct="1">
                        <a:spcBef>
                          <a:spcPct val="20000"/>
                        </a:spcBef>
                        <a:buClr>
                          <a:schemeClr val="folHlink"/>
                        </a:buClr>
                        <a:buSzPct val="60000"/>
                        <a:buFont typeface="Wingdings" panose="05000000000000000000" pitchFamily="2" charset="2"/>
                        <a:buNone/>
                      </a:pPr>
                      <a:r>
                        <a:rPr lang="zh-CN" altLang="en-US" sz="1400" b="1" baseline="0" dirty="0">
                          <a:latin typeface="Tahoma" panose="020B0604030504040204" pitchFamily="34" charset="0"/>
                          <a:ea typeface="楷体_GB2312" pitchFamily="49" charset="-122"/>
                        </a:rPr>
                        <a:t>状态与</a:t>
                      </a:r>
                      <a:endParaRPr lang="zh-CN" altLang="en-US" sz="1400" b="1" baseline="0" dirty="0">
                        <a:latin typeface="Tahoma" panose="020B0604030504040204" pitchFamily="34" charset="0"/>
                        <a:ea typeface="楷体_GB2312" pitchFamily="49" charset="-122"/>
                      </a:endParaRPr>
                    </a:p>
                    <a:p>
                      <a:pPr lvl="0" algn="r" eaLnBrk="1" hangingPunct="1">
                        <a:spcBef>
                          <a:spcPct val="20000"/>
                        </a:spcBef>
                        <a:buClr>
                          <a:schemeClr val="folHlink"/>
                        </a:buClr>
                        <a:buSzPct val="60000"/>
                        <a:buFont typeface="Wingdings" panose="05000000000000000000" pitchFamily="2" charset="2"/>
                        <a:buNone/>
                      </a:pPr>
                      <a:r>
                        <a:rPr lang="zh-CN" altLang="en-US" sz="1400" b="1" baseline="0" dirty="0">
                          <a:latin typeface="Tahoma" panose="020B0604030504040204" pitchFamily="34" charset="0"/>
                          <a:ea typeface="楷体_GB2312" pitchFamily="49" charset="-122"/>
                        </a:rPr>
                        <a:t>概率</a:t>
                      </a:r>
                      <a:endParaRPr lang="en-US" altLang="zh-CN" sz="1400" b="1" baseline="0" dirty="0">
                        <a:latin typeface="Tahoma" panose="020B0604030504040204" pitchFamily="34" charset="0"/>
                        <a:ea typeface="楷体_GB2312" pitchFamily="49" charset="-122"/>
                      </a:endParaRPr>
                    </a:p>
                    <a:p>
                      <a:pPr lvl="0" eaLnBrk="1" hangingPunct="1">
                        <a:spcBef>
                          <a:spcPct val="20000"/>
                        </a:spcBef>
                        <a:buClr>
                          <a:schemeClr val="folHlink"/>
                        </a:buClr>
                        <a:buSzPct val="60000"/>
                        <a:buFont typeface="Wingdings" panose="05000000000000000000" pitchFamily="2" charset="2"/>
                        <a:buNone/>
                      </a:pPr>
                      <a:r>
                        <a:rPr lang="zh-CN" altLang="en-US" sz="1400" b="1" baseline="0" dirty="0">
                          <a:latin typeface="Tahoma" panose="020B0604030504040204" pitchFamily="34" charset="0"/>
                          <a:ea typeface="楷体_GB2312" pitchFamily="49" charset="-122"/>
                        </a:rPr>
                        <a:t>方案</a:t>
                      </a:r>
                      <a:endParaRPr lang="zh-CN" altLang="en-US" sz="1400" b="1" baseline="0" dirty="0">
                        <a:latin typeface="Tahoma" panose="020B0604030504040204" pitchFamily="34" charset="0"/>
                        <a:ea typeface="楷体_GB2312" pitchFamily="49" charset="-122"/>
                      </a:endParaRPr>
                    </a:p>
                  </a:txBody>
                  <a:tcPr anchor="ctr">
                    <a:lnL>
                      <a:noFill/>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w="12700" cap="flat" cmpd="sng">
                      <a:solidFill>
                        <a:schemeClr val="tx1"/>
                      </a:solidFill>
                      <a:prstDash val="solid"/>
                      <a:miter/>
                      <a:headEnd type="none" w="med" len="med"/>
                      <a:tailEnd type="none" w="med" len="med"/>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400" b="1" baseline="0" dirty="0">
                          <a:solidFill>
                            <a:schemeClr val="hlink"/>
                          </a:solidFill>
                          <a:latin typeface="Times New Roman" panose="02020603050405020304" pitchFamily="18" charset="0"/>
                        </a:rPr>
                        <a:t>θ</a:t>
                      </a:r>
                      <a:r>
                        <a:rPr lang="en-US" altLang="zh-CN" sz="1400" b="1" dirty="0">
                          <a:solidFill>
                            <a:schemeClr val="hlink"/>
                          </a:solidFill>
                          <a:latin typeface="Times New Roman" panose="02020603050405020304" pitchFamily="18" charset="0"/>
                        </a:rPr>
                        <a:t>1</a:t>
                      </a:r>
                      <a:endParaRPr lang="zh-CN" altLang="en-US" sz="1400" b="1" dirty="0">
                        <a:solidFill>
                          <a:schemeClr val="hlink"/>
                        </a:solidFill>
                        <a:latin typeface="Times New Roman" panose="02020603050405020304" pitchFamily="18" charset="0"/>
                      </a:endParaRPr>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400" b="1" baseline="0" dirty="0">
                          <a:solidFill>
                            <a:schemeClr val="hlink"/>
                          </a:solidFill>
                          <a:latin typeface="Times New Roman" panose="02020603050405020304" pitchFamily="18" charset="0"/>
                          <a:ea typeface="楷体_GB2312" pitchFamily="49" charset="-122"/>
                        </a:rPr>
                        <a:t>θ</a:t>
                      </a:r>
                      <a:r>
                        <a:rPr lang="en-US" altLang="zh-CN" sz="1400" b="1" dirty="0">
                          <a:solidFill>
                            <a:schemeClr val="hlink"/>
                          </a:solidFill>
                          <a:latin typeface="Times New Roman" panose="02020603050405020304" pitchFamily="18" charset="0"/>
                          <a:ea typeface="楷体_GB2312" pitchFamily="49" charset="-122"/>
                        </a:rPr>
                        <a:t>2</a:t>
                      </a:r>
                      <a:endParaRPr lang="zh-CN" altLang="en-US" sz="1400" b="1" dirty="0">
                        <a:solidFill>
                          <a:schemeClr val="hlink"/>
                        </a:solidFill>
                        <a:latin typeface="Times New Roman" panose="02020603050405020304" pitchFamily="18" charset="0"/>
                        <a:ea typeface="楷体_GB2312" pitchFamily="49" charset="-122"/>
                      </a:endParaRPr>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400" b="1" baseline="0" dirty="0">
                          <a:solidFill>
                            <a:schemeClr val="hlink"/>
                          </a:solidFill>
                          <a:latin typeface="Times New Roman" panose="02020603050405020304" pitchFamily="18" charset="0"/>
                          <a:ea typeface="楷体_GB2312" pitchFamily="49" charset="-122"/>
                        </a:rPr>
                        <a:t>θ</a:t>
                      </a:r>
                      <a:r>
                        <a:rPr lang="en-US" altLang="zh-CN" sz="1400" b="1" dirty="0">
                          <a:solidFill>
                            <a:schemeClr val="hlink"/>
                          </a:solidFill>
                          <a:latin typeface="Times New Roman" panose="02020603050405020304" pitchFamily="18" charset="0"/>
                          <a:ea typeface="楷体_GB2312" pitchFamily="49" charset="-122"/>
                        </a:rPr>
                        <a:t>3</a:t>
                      </a:r>
                      <a:endParaRPr lang="zh-CN" altLang="en-US" sz="1400" b="1" dirty="0">
                        <a:solidFill>
                          <a:schemeClr val="hlink"/>
                        </a:solidFill>
                        <a:latin typeface="Times New Roman" panose="02020603050405020304" pitchFamily="18" charset="0"/>
                        <a:ea typeface="楷体_GB2312" pitchFamily="49" charset="-122"/>
                      </a:endParaRPr>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400" b="1" baseline="0" dirty="0">
                          <a:solidFill>
                            <a:schemeClr val="hlink"/>
                          </a:solidFill>
                          <a:latin typeface="Times New Roman" panose="02020603050405020304" pitchFamily="18" charset="0"/>
                          <a:ea typeface="楷体_GB2312" pitchFamily="49" charset="-122"/>
                        </a:rPr>
                        <a:t>θ</a:t>
                      </a:r>
                      <a:r>
                        <a:rPr lang="en-US" altLang="zh-CN" sz="1400" b="1" dirty="0">
                          <a:solidFill>
                            <a:schemeClr val="hlink"/>
                          </a:solidFill>
                          <a:latin typeface="Times New Roman" panose="02020603050405020304" pitchFamily="18" charset="0"/>
                          <a:ea typeface="楷体_GB2312" pitchFamily="49" charset="-122"/>
                        </a:rPr>
                        <a:t>4</a:t>
                      </a:r>
                      <a:endParaRPr lang="zh-CN" altLang="en-US" sz="1400" b="1" dirty="0">
                        <a:solidFill>
                          <a:schemeClr val="hlink"/>
                        </a:solidFill>
                        <a:latin typeface="Times New Roman" panose="02020603050405020304" pitchFamily="18" charset="0"/>
                        <a:ea typeface="楷体_GB2312" pitchFamily="49" charset="-122"/>
                      </a:endParaRPr>
                    </a:p>
                  </a:txBody>
                  <a:tcPr anchor="ctr">
                    <a:lnL w="12700" cap="flat" cmpd="sng">
                      <a:solidFill>
                        <a:schemeClr val="tx1"/>
                      </a:solidFill>
                      <a:prstDash val="solid"/>
                      <a:miter/>
                      <a:headEnd type="none" w="med" len="med"/>
                      <a:tailEnd type="none" w="med" len="med"/>
                    </a:lnL>
                    <a:lnR>
                      <a:noFill/>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r>
              <a:tr h="569730">
                <a:tc vMerge="1">
                  <a:tcPr>
                    <a:lnR w="12700" cap="flat" cmpd="sng">
                      <a:solidFill>
                        <a:schemeClr val="tx1"/>
                      </a:solidFill>
                      <a:prstDash val="solid"/>
                      <a:miter/>
                      <a:headEnd type="none" w="med" len="med"/>
                      <a:tailEnd type="none" w="med" len="med"/>
                    </a:lnR>
                    <a:lnB w="12700" cap="flat" cmpd="sng">
                      <a:solidFill>
                        <a:schemeClr val="tx1"/>
                      </a:solidFill>
                      <a:prstDash val="solid"/>
                      <a:miter/>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400" b="1" baseline="0" dirty="0">
                          <a:latin typeface="Tahoma" panose="020B0604030504040204" pitchFamily="34" charset="0"/>
                        </a:rPr>
                        <a:t>0.3</a:t>
                      </a:r>
                      <a:endParaRPr lang="en-US" altLang="zh-CN" sz="1400" b="1" baseline="0" dirty="0">
                        <a:latin typeface="Tahoma" panose="020B0604030504040204" pitchFamily="34" charset="0"/>
                      </a:endParaRPr>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400" b="1" baseline="0" dirty="0">
                          <a:latin typeface="Tahoma" panose="020B0604030504040204" pitchFamily="34" charset="0"/>
                        </a:rPr>
                        <a:t>0.4</a:t>
                      </a:r>
                      <a:endParaRPr lang="zh-CN" altLang="en-US" sz="1400" b="1" baseline="0" dirty="0">
                        <a:latin typeface="Tahoma" panose="020B0604030504040204" pitchFamily="34" charset="0"/>
                      </a:endParaRPr>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400" b="1" baseline="0" dirty="0">
                          <a:latin typeface="Tahoma" panose="020B0604030504040204" pitchFamily="34" charset="0"/>
                        </a:rPr>
                        <a:t>0.2</a:t>
                      </a:r>
                      <a:endParaRPr lang="zh-CN" altLang="en-US" sz="1400" b="1" baseline="0" dirty="0">
                        <a:latin typeface="Tahoma" panose="020B0604030504040204" pitchFamily="34" charset="0"/>
                      </a:endParaRPr>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400" b="1" baseline="0" dirty="0">
                          <a:latin typeface="Tahoma" panose="020B0604030504040204" pitchFamily="34" charset="0"/>
                        </a:rPr>
                        <a:t>0.1</a:t>
                      </a:r>
                      <a:endParaRPr lang="zh-CN" altLang="en-US" sz="1400" b="1" baseline="0" dirty="0">
                        <a:latin typeface="Tahoma" panose="020B0604030504040204" pitchFamily="34" charset="0"/>
                      </a:endParaRPr>
                    </a:p>
                  </a:txBody>
                  <a:tcPr anchor="ctr">
                    <a:lnL w="12700" cap="flat" cmpd="sng">
                      <a:solidFill>
                        <a:schemeClr val="tx1"/>
                      </a:solidFill>
                      <a:prstDash val="solid"/>
                      <a:miter/>
                      <a:headEnd type="none" w="med" len="med"/>
                      <a:tailEnd type="none" w="med" len="med"/>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r>
              <a:tr h="569730">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400" b="1" i="1" baseline="0" dirty="0">
                          <a:latin typeface="Times New Roman" panose="02020603050405020304" pitchFamily="18" charset="0"/>
                        </a:rPr>
                        <a:t>A</a:t>
                      </a:r>
                      <a:endParaRPr lang="en-US" altLang="zh-CN" sz="1400" b="1" i="1" baseline="0" dirty="0">
                        <a:latin typeface="Times New Roman" panose="02020603050405020304" pitchFamily="18" charset="0"/>
                      </a:endParaRPr>
                    </a:p>
                  </a:txBody>
                  <a:tcPr anchor="ctr">
                    <a:lnL>
                      <a:noFill/>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400" b="1" baseline="0" dirty="0">
                          <a:solidFill>
                            <a:srgbClr val="6600CC"/>
                          </a:solidFill>
                          <a:latin typeface="Tahoma" panose="020B0604030504040204" pitchFamily="34" charset="0"/>
                        </a:rPr>
                        <a:t>140</a:t>
                      </a:r>
                      <a:endParaRPr lang="zh-CN" altLang="en-US" sz="1400" b="1" baseline="0" dirty="0">
                        <a:solidFill>
                          <a:srgbClr val="6600CC"/>
                        </a:solidFill>
                        <a:latin typeface="Tahoma" panose="020B0604030504040204" pitchFamily="34" charset="0"/>
                      </a:endParaRPr>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400" b="1" baseline="0" dirty="0">
                          <a:solidFill>
                            <a:srgbClr val="6600CC"/>
                          </a:solidFill>
                          <a:latin typeface="Tahoma" panose="020B0604030504040204" pitchFamily="34" charset="0"/>
                        </a:rPr>
                        <a:t>100</a:t>
                      </a:r>
                      <a:endParaRPr lang="zh-CN" altLang="en-US" sz="1400" b="1" baseline="0" dirty="0">
                        <a:solidFill>
                          <a:srgbClr val="6600CC"/>
                        </a:solidFill>
                        <a:latin typeface="Tahoma" panose="020B0604030504040204" pitchFamily="34" charset="0"/>
                      </a:endParaRPr>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400" b="1" baseline="0" dirty="0">
                          <a:solidFill>
                            <a:srgbClr val="6600CC"/>
                          </a:solidFill>
                          <a:latin typeface="Tahoma" panose="020B0604030504040204" pitchFamily="34" charset="0"/>
                        </a:rPr>
                        <a:t>10</a:t>
                      </a:r>
                      <a:endParaRPr lang="zh-CN" altLang="en-US" sz="1400" b="1" baseline="0" dirty="0">
                        <a:solidFill>
                          <a:srgbClr val="6600CC"/>
                        </a:solidFill>
                        <a:latin typeface="Tahoma" panose="020B0604030504040204" pitchFamily="34" charset="0"/>
                      </a:endParaRPr>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400" b="1" baseline="0" dirty="0">
                          <a:solidFill>
                            <a:srgbClr val="6600CC"/>
                          </a:solidFill>
                          <a:latin typeface="Tahoma" panose="020B0604030504040204" pitchFamily="34" charset="0"/>
                        </a:rPr>
                        <a:t>-80</a:t>
                      </a:r>
                      <a:endParaRPr lang="zh-CN" altLang="en-US" sz="1400" b="1" baseline="0" dirty="0">
                        <a:solidFill>
                          <a:srgbClr val="6600CC"/>
                        </a:solidFill>
                        <a:latin typeface="Tahoma" panose="020B0604030504040204" pitchFamily="34" charset="0"/>
                      </a:endParaRPr>
                    </a:p>
                  </a:txBody>
                  <a:tcPr anchor="ctr">
                    <a:lnL w="12700" cap="flat" cmpd="sng">
                      <a:solidFill>
                        <a:schemeClr val="tx1"/>
                      </a:solidFill>
                      <a:prstDash val="solid"/>
                      <a:miter/>
                      <a:headEnd type="none" w="med" len="med"/>
                      <a:tailEnd type="none" w="med" len="med"/>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r>
              <a:tr h="569730">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400" b="1" i="1" baseline="0" dirty="0">
                          <a:latin typeface="Times New Roman" panose="02020603050405020304" pitchFamily="18" charset="0"/>
                        </a:rPr>
                        <a:t>B</a:t>
                      </a:r>
                      <a:endParaRPr lang="en-US" altLang="zh-CN" sz="1400" b="1" i="1" baseline="0" dirty="0">
                        <a:latin typeface="Times New Roman" panose="02020603050405020304" pitchFamily="18" charset="0"/>
                      </a:endParaRPr>
                    </a:p>
                  </a:txBody>
                  <a:tcPr anchor="ctr">
                    <a:lnL>
                      <a:noFill/>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400" b="1" baseline="0" dirty="0">
                          <a:solidFill>
                            <a:srgbClr val="6600CC"/>
                          </a:solidFill>
                          <a:latin typeface="Tahoma" panose="020B0604030504040204" pitchFamily="34" charset="0"/>
                        </a:rPr>
                        <a:t>210</a:t>
                      </a:r>
                      <a:endParaRPr lang="zh-CN" altLang="en-US" sz="1400" b="1" baseline="0" dirty="0">
                        <a:solidFill>
                          <a:srgbClr val="6600CC"/>
                        </a:solidFill>
                        <a:latin typeface="Tahoma" panose="020B0604030504040204" pitchFamily="34" charset="0"/>
                      </a:endParaRPr>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400" b="1" baseline="0" dirty="0">
                          <a:solidFill>
                            <a:srgbClr val="6600CC"/>
                          </a:solidFill>
                          <a:latin typeface="Tahoma" panose="020B0604030504040204" pitchFamily="34" charset="0"/>
                        </a:rPr>
                        <a:t>150</a:t>
                      </a:r>
                      <a:endParaRPr lang="zh-CN" altLang="en-US" sz="1400" b="1" baseline="0" dirty="0">
                        <a:solidFill>
                          <a:srgbClr val="6600CC"/>
                        </a:solidFill>
                        <a:latin typeface="Tahoma" panose="020B0604030504040204" pitchFamily="34" charset="0"/>
                      </a:endParaRPr>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400" b="1" baseline="0" dirty="0">
                          <a:solidFill>
                            <a:srgbClr val="6600CC"/>
                          </a:solidFill>
                          <a:latin typeface="Tahoma" panose="020B0604030504040204" pitchFamily="34" charset="0"/>
                        </a:rPr>
                        <a:t>50</a:t>
                      </a:r>
                      <a:endParaRPr lang="zh-CN" altLang="en-US" sz="1400" b="1" baseline="0" dirty="0">
                        <a:solidFill>
                          <a:srgbClr val="6600CC"/>
                        </a:solidFill>
                        <a:latin typeface="Tahoma" panose="020B0604030504040204" pitchFamily="34" charset="0"/>
                      </a:endParaRPr>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400" b="1" baseline="0" dirty="0">
                          <a:solidFill>
                            <a:srgbClr val="6600CC"/>
                          </a:solidFill>
                          <a:latin typeface="Tahoma" panose="020B0604030504040204" pitchFamily="34" charset="0"/>
                        </a:rPr>
                        <a:t>-200</a:t>
                      </a:r>
                      <a:endParaRPr lang="zh-CN" altLang="en-US" sz="1400" b="1" baseline="0" dirty="0">
                        <a:solidFill>
                          <a:srgbClr val="6600CC"/>
                        </a:solidFill>
                        <a:latin typeface="Tahoma" panose="020B0604030504040204" pitchFamily="34" charset="0"/>
                      </a:endParaRPr>
                    </a:p>
                  </a:txBody>
                  <a:tcPr anchor="ctr">
                    <a:lnL w="12700" cap="flat" cmpd="sng">
                      <a:solidFill>
                        <a:schemeClr val="tx1"/>
                      </a:solidFill>
                      <a:prstDash val="solid"/>
                      <a:miter/>
                      <a:headEnd type="none" w="med" len="med"/>
                      <a:tailEnd type="none" w="med" len="med"/>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33CCFF"/>
                    </a:solidFill>
                  </a:tcPr>
                </a:tc>
              </a:tr>
              <a:tr h="569730">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1400" b="1" i="1" baseline="0" dirty="0">
                          <a:latin typeface="Times New Roman" panose="02020603050405020304" pitchFamily="18" charset="0"/>
                        </a:rPr>
                        <a:t>C</a:t>
                      </a:r>
                      <a:endParaRPr lang="en-US" altLang="zh-CN" sz="1400" b="1" i="1" baseline="0" dirty="0">
                        <a:latin typeface="Times New Roman" panose="02020603050405020304" pitchFamily="18" charset="0"/>
                      </a:endParaRPr>
                    </a:p>
                  </a:txBody>
                  <a:tcPr anchor="ctr">
                    <a:lnL>
                      <a:noFill/>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400" b="1" baseline="0" dirty="0">
                          <a:solidFill>
                            <a:srgbClr val="6600CC"/>
                          </a:solidFill>
                          <a:latin typeface="Tahoma" panose="020B0604030504040204" pitchFamily="34" charset="0"/>
                        </a:rPr>
                        <a:t>240</a:t>
                      </a:r>
                      <a:endParaRPr lang="zh-CN" altLang="en-US" sz="1400" b="1" baseline="0" dirty="0">
                        <a:solidFill>
                          <a:srgbClr val="6600CC"/>
                        </a:solidFill>
                        <a:latin typeface="Tahoma" panose="020B0604030504040204" pitchFamily="34" charset="0"/>
                      </a:endParaRPr>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400" b="1" baseline="0" dirty="0">
                          <a:solidFill>
                            <a:srgbClr val="6600CC"/>
                          </a:solidFill>
                          <a:latin typeface="Tahoma" panose="020B0604030504040204" pitchFamily="34" charset="0"/>
                        </a:rPr>
                        <a:t>180</a:t>
                      </a:r>
                      <a:endParaRPr lang="zh-CN" altLang="en-US" sz="1400" b="1" baseline="0" dirty="0">
                        <a:solidFill>
                          <a:srgbClr val="6600CC"/>
                        </a:solidFill>
                        <a:latin typeface="Tahoma" panose="020B0604030504040204" pitchFamily="34" charset="0"/>
                      </a:endParaRPr>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400" b="1" baseline="0" dirty="0">
                          <a:solidFill>
                            <a:srgbClr val="6600CC"/>
                          </a:solidFill>
                          <a:latin typeface="Tahoma" panose="020B0604030504040204" pitchFamily="34" charset="0"/>
                        </a:rPr>
                        <a:t>-50</a:t>
                      </a:r>
                      <a:endParaRPr lang="zh-CN" altLang="en-US" sz="1400" b="1" baseline="0" dirty="0">
                        <a:solidFill>
                          <a:srgbClr val="6600CC"/>
                        </a:solidFill>
                        <a:latin typeface="Tahoma" panose="020B0604030504040204" pitchFamily="34" charset="0"/>
                      </a:endParaRPr>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33CC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1400" b="1" baseline="0" dirty="0">
                          <a:solidFill>
                            <a:srgbClr val="6600CC"/>
                          </a:solidFill>
                          <a:latin typeface="Tahoma" panose="020B0604030504040204" pitchFamily="34" charset="0"/>
                        </a:rPr>
                        <a:t>-500</a:t>
                      </a:r>
                      <a:endParaRPr lang="zh-CN" altLang="en-US" sz="1400" b="1" baseline="0" dirty="0">
                        <a:solidFill>
                          <a:srgbClr val="6600CC"/>
                        </a:solidFill>
                        <a:latin typeface="Tahoma" panose="020B0604030504040204" pitchFamily="34" charset="0"/>
                      </a:endParaRPr>
                    </a:p>
                  </a:txBody>
                  <a:tcPr anchor="ctr">
                    <a:lnL w="12700" cap="flat" cmpd="sng">
                      <a:solidFill>
                        <a:schemeClr val="tx1"/>
                      </a:solidFill>
                      <a:prstDash val="solid"/>
                      <a:miter/>
                      <a:headEnd type="none" w="med" len="med"/>
                      <a:tailEnd type="none" w="med" len="med"/>
                    </a:lnL>
                    <a:lnR>
                      <a:noFill/>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33CCFF"/>
                    </a:solidFill>
                  </a:tcPr>
                </a:tc>
              </a:tr>
            </a:tbl>
          </a:graphicData>
        </a:graphic>
      </p:graphicFrame>
      <p:sp>
        <p:nvSpPr>
          <p:cNvPr id="87" name="Text Box 8"/>
          <p:cNvSpPr txBox="1">
            <a:spLocks noChangeArrowheads="1"/>
          </p:cNvSpPr>
          <p:nvPr/>
        </p:nvSpPr>
        <p:spPr bwMode="auto">
          <a:xfrm>
            <a:off x="273262" y="1007519"/>
            <a:ext cx="7049423" cy="56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20000"/>
              </a:spcBef>
              <a:buClr>
                <a:schemeClr val="hlink"/>
              </a:buClr>
              <a:buSzPct val="110000"/>
              <a:buFont typeface="Wingdings" panose="05000000000000000000" pitchFamily="2" charset="2"/>
              <a:buChar char="Ø"/>
            </a:pPr>
            <a:r>
              <a:rPr lang="zh-CN" altLang="en-US" sz="2000" baseline="0" dirty="0">
                <a:latin typeface="微软雅黑" panose="020B0503020204020204" pitchFamily="34" charset="-122"/>
                <a:ea typeface="微软雅黑" panose="020B0503020204020204" pitchFamily="34" charset="-122"/>
              </a:rPr>
              <a:t>某企业拟开发一种新产品取代将要滞销的老产品，新产品的性能优于老产品，但生产成本比老产品高。投入市场后可能面临四种市场前景</a:t>
            </a:r>
            <a:endParaRPr lang="zh-CN" altLang="en-US" sz="2000" baseline="0" dirty="0">
              <a:latin typeface="微软雅黑" panose="020B0503020204020204" pitchFamily="34" charset="-122"/>
              <a:ea typeface="微软雅黑" panose="020B0503020204020204" pitchFamily="34" charset="-122"/>
            </a:endParaRPr>
          </a:p>
          <a:p>
            <a:pPr lvl="1" algn="just">
              <a:lnSpc>
                <a:spcPct val="150000"/>
              </a:lnSpc>
              <a:spcBef>
                <a:spcPct val="20000"/>
              </a:spcBef>
              <a:buClr>
                <a:schemeClr val="hlink"/>
              </a:buClr>
              <a:buSzPct val="110000"/>
              <a:buFont typeface="Wingdings" panose="05000000000000000000" pitchFamily="2" charset="2"/>
              <a:buChar char="ü"/>
            </a:pPr>
            <a:r>
              <a:rPr lang="zh-CN" altLang="en-US" baseline="0" dirty="0">
                <a:latin typeface="微软雅黑" panose="020B0503020204020204" pitchFamily="34" charset="-122"/>
                <a:ea typeface="微软雅黑" panose="020B0503020204020204" pitchFamily="34" charset="-122"/>
              </a:rPr>
              <a:t>销路很好(状态1，记作</a:t>
            </a:r>
            <a:r>
              <a:rPr lang="en-US" altLang="zh-CN" baseline="0" dirty="0">
                <a:latin typeface="微软雅黑" panose="020B0503020204020204" pitchFamily="34" charset="-122"/>
                <a:ea typeface="微软雅黑" panose="020B0503020204020204" pitchFamily="34" charset="-122"/>
              </a:rPr>
              <a:t>θ1)</a:t>
            </a:r>
            <a:r>
              <a:rPr lang="zh-CN" altLang="en-US" baseline="0" dirty="0">
                <a:latin typeface="微软雅黑" panose="020B0503020204020204" pitchFamily="34" charset="-122"/>
                <a:ea typeface="微软雅黑" panose="020B0503020204020204" pitchFamily="34" charset="-122"/>
              </a:rPr>
              <a:t>：</a:t>
            </a:r>
            <a:r>
              <a:rPr lang="en-US" altLang="zh-CN" baseline="0" dirty="0">
                <a:latin typeface="微软雅黑" panose="020B0503020204020204" pitchFamily="34" charset="-122"/>
                <a:ea typeface="微软雅黑" panose="020B0503020204020204" pitchFamily="34" charset="-122"/>
              </a:rPr>
              <a:t>p（ θ1 ）= 0.3</a:t>
            </a:r>
            <a:endParaRPr lang="en-US" altLang="zh-CN" baseline="0" dirty="0">
              <a:latin typeface="微软雅黑" panose="020B0503020204020204" pitchFamily="34" charset="-122"/>
              <a:ea typeface="微软雅黑" panose="020B0503020204020204" pitchFamily="34" charset="-122"/>
            </a:endParaRPr>
          </a:p>
          <a:p>
            <a:pPr lvl="1" algn="just">
              <a:lnSpc>
                <a:spcPct val="150000"/>
              </a:lnSpc>
              <a:spcBef>
                <a:spcPct val="20000"/>
              </a:spcBef>
              <a:buClr>
                <a:schemeClr val="hlink"/>
              </a:buClr>
              <a:buSzPct val="110000"/>
              <a:buFont typeface="Wingdings" panose="05000000000000000000" pitchFamily="2" charset="2"/>
              <a:buChar char="ü"/>
            </a:pPr>
            <a:r>
              <a:rPr lang="zh-CN" altLang="en-US" baseline="0" dirty="0">
                <a:latin typeface="微软雅黑" panose="020B0503020204020204" pitchFamily="34" charset="-122"/>
                <a:ea typeface="微软雅黑" panose="020B0503020204020204" pitchFamily="34" charset="-122"/>
              </a:rPr>
              <a:t>销路一般，能以适当的价格销售出去(</a:t>
            </a:r>
            <a:r>
              <a:rPr lang="en-US" altLang="zh-CN" baseline="0" dirty="0">
                <a:latin typeface="微软雅黑" panose="020B0503020204020204" pitchFamily="34" charset="-122"/>
                <a:ea typeface="微软雅黑" panose="020B0503020204020204" pitchFamily="34" charset="-122"/>
              </a:rPr>
              <a:t>θ2)</a:t>
            </a:r>
            <a:r>
              <a:rPr lang="zh-CN" altLang="en-US" baseline="0" dirty="0">
                <a:latin typeface="微软雅黑" panose="020B0503020204020204" pitchFamily="34" charset="-122"/>
                <a:ea typeface="微软雅黑" panose="020B0503020204020204" pitchFamily="34" charset="-122"/>
              </a:rPr>
              <a:t>：</a:t>
            </a:r>
            <a:r>
              <a:rPr lang="en-US" altLang="zh-CN" baseline="0" dirty="0">
                <a:latin typeface="微软雅黑" panose="020B0503020204020204" pitchFamily="34" charset="-122"/>
                <a:ea typeface="微软雅黑" panose="020B0503020204020204" pitchFamily="34" charset="-122"/>
              </a:rPr>
              <a:t> p（ θ2 ）= 0.4</a:t>
            </a:r>
            <a:endParaRPr lang="en-US" altLang="zh-CN" baseline="0" dirty="0">
              <a:latin typeface="微软雅黑" panose="020B0503020204020204" pitchFamily="34" charset="-122"/>
              <a:ea typeface="微软雅黑" panose="020B0503020204020204" pitchFamily="34" charset="-122"/>
            </a:endParaRPr>
          </a:p>
          <a:p>
            <a:pPr lvl="1" algn="just">
              <a:lnSpc>
                <a:spcPct val="150000"/>
              </a:lnSpc>
              <a:spcBef>
                <a:spcPct val="20000"/>
              </a:spcBef>
              <a:buClr>
                <a:schemeClr val="hlink"/>
              </a:buClr>
              <a:buSzPct val="110000"/>
              <a:buFont typeface="Wingdings" panose="05000000000000000000" pitchFamily="2" charset="2"/>
              <a:buChar char="ü"/>
            </a:pPr>
            <a:r>
              <a:rPr lang="zh-CN" altLang="en-US" baseline="0" dirty="0">
                <a:latin typeface="微软雅黑" panose="020B0503020204020204" pitchFamily="34" charset="-122"/>
                <a:ea typeface="微软雅黑" panose="020B0503020204020204" pitchFamily="34" charset="-122"/>
              </a:rPr>
              <a:t>销路不太好(</a:t>
            </a:r>
            <a:r>
              <a:rPr lang="en-US" altLang="zh-CN" baseline="0" dirty="0">
                <a:latin typeface="微软雅黑" panose="020B0503020204020204" pitchFamily="34" charset="-122"/>
                <a:ea typeface="微软雅黑" panose="020B0503020204020204" pitchFamily="34" charset="-122"/>
              </a:rPr>
              <a:t>θ3) p（ θ3 ）= 0.2</a:t>
            </a:r>
            <a:endParaRPr lang="en-US" altLang="zh-CN" baseline="0" dirty="0">
              <a:latin typeface="微软雅黑" panose="020B0503020204020204" pitchFamily="34" charset="-122"/>
              <a:ea typeface="微软雅黑" panose="020B0503020204020204" pitchFamily="34" charset="-122"/>
            </a:endParaRPr>
          </a:p>
          <a:p>
            <a:pPr lvl="1" algn="just">
              <a:lnSpc>
                <a:spcPct val="150000"/>
              </a:lnSpc>
              <a:spcBef>
                <a:spcPct val="20000"/>
              </a:spcBef>
              <a:buClr>
                <a:schemeClr val="hlink"/>
              </a:buClr>
              <a:buSzPct val="110000"/>
              <a:buFont typeface="Wingdings" panose="05000000000000000000" pitchFamily="2" charset="2"/>
              <a:buChar char="ü"/>
            </a:pPr>
            <a:r>
              <a:rPr lang="zh-CN" altLang="en-US" baseline="0" dirty="0">
                <a:latin typeface="微软雅黑" panose="020B0503020204020204" pitchFamily="34" charset="-122"/>
                <a:ea typeface="微软雅黑" panose="020B0503020204020204" pitchFamily="34" charset="-122"/>
              </a:rPr>
              <a:t>没有销路(</a:t>
            </a:r>
            <a:r>
              <a:rPr lang="en-US" altLang="zh-CN" baseline="0" dirty="0">
                <a:latin typeface="微软雅黑" panose="020B0503020204020204" pitchFamily="34" charset="-122"/>
                <a:ea typeface="微软雅黑" panose="020B0503020204020204" pitchFamily="34" charset="-122"/>
              </a:rPr>
              <a:t>θ4） p（ θ4 ）= 0.1</a:t>
            </a:r>
            <a:endParaRPr lang="en-US" altLang="zh-CN" baseline="0" dirty="0">
              <a:latin typeface="微软雅黑" panose="020B0503020204020204" pitchFamily="34" charset="-122"/>
              <a:ea typeface="微软雅黑" panose="020B0503020204020204" pitchFamily="34" charset="-122"/>
            </a:endParaRPr>
          </a:p>
          <a:p>
            <a:pPr algn="just">
              <a:lnSpc>
                <a:spcPct val="150000"/>
              </a:lnSpc>
              <a:spcBef>
                <a:spcPct val="20000"/>
              </a:spcBef>
              <a:buClr>
                <a:schemeClr val="hlink"/>
              </a:buClr>
              <a:buSzPct val="110000"/>
              <a:buFont typeface="Wingdings" panose="05000000000000000000" pitchFamily="2" charset="2"/>
              <a:buChar char="Ø"/>
            </a:pPr>
            <a:r>
              <a:rPr lang="zh-CN" altLang="en-US" sz="2000" baseline="0" dirty="0">
                <a:latin typeface="微软雅黑" panose="020B0503020204020204" pitchFamily="34" charset="-122"/>
                <a:ea typeface="微软雅黑" panose="020B0503020204020204" pitchFamily="34" charset="-122"/>
              </a:rPr>
              <a:t>技术部门提供了三种方案：</a:t>
            </a:r>
            <a:endParaRPr lang="en-US" altLang="zh-CN" sz="2000" baseline="0" dirty="0">
              <a:latin typeface="微软雅黑" panose="020B0503020204020204" pitchFamily="34" charset="-122"/>
              <a:ea typeface="微软雅黑" panose="020B0503020204020204" pitchFamily="34" charset="-122"/>
            </a:endParaRPr>
          </a:p>
          <a:p>
            <a:pPr lvl="1" algn="just">
              <a:lnSpc>
                <a:spcPct val="150000"/>
              </a:lnSpc>
              <a:spcBef>
                <a:spcPct val="20000"/>
              </a:spcBef>
              <a:buClr>
                <a:schemeClr val="hlink"/>
              </a:buClr>
              <a:buSzPct val="110000"/>
              <a:buFont typeface="Wingdings" panose="05000000000000000000" pitchFamily="2" charset="2"/>
              <a:buChar char="ü"/>
            </a:pPr>
            <a:r>
              <a:rPr lang="zh-CN" altLang="en-US" baseline="0" dirty="0">
                <a:latin typeface="微软雅黑" panose="020B0503020204020204" pitchFamily="34" charset="-122"/>
                <a:ea typeface="微软雅黑" panose="020B0503020204020204" pitchFamily="34" charset="-122"/>
              </a:rPr>
              <a:t>方案</a:t>
            </a:r>
            <a:r>
              <a:rPr lang="en-US" altLang="zh-CN" baseline="0" dirty="0">
                <a:latin typeface="微软雅黑" panose="020B0503020204020204" pitchFamily="34" charset="-122"/>
                <a:ea typeface="微软雅黑" panose="020B0503020204020204" pitchFamily="34" charset="-122"/>
              </a:rPr>
              <a:t>A：</a:t>
            </a:r>
            <a:r>
              <a:rPr lang="zh-CN" altLang="en-US" baseline="0" dirty="0">
                <a:latin typeface="微软雅黑" panose="020B0503020204020204" pitchFamily="34" charset="-122"/>
                <a:ea typeface="微软雅黑" panose="020B0503020204020204" pitchFamily="34" charset="-122"/>
              </a:rPr>
              <a:t>小型生产线</a:t>
            </a:r>
            <a:endParaRPr lang="zh-CN" altLang="en-US" baseline="0" dirty="0">
              <a:latin typeface="微软雅黑" panose="020B0503020204020204" pitchFamily="34" charset="-122"/>
              <a:ea typeface="微软雅黑" panose="020B0503020204020204" pitchFamily="34" charset="-122"/>
            </a:endParaRPr>
          </a:p>
          <a:p>
            <a:pPr lvl="1" algn="just">
              <a:lnSpc>
                <a:spcPct val="150000"/>
              </a:lnSpc>
              <a:spcBef>
                <a:spcPct val="20000"/>
              </a:spcBef>
              <a:buClr>
                <a:schemeClr val="hlink"/>
              </a:buClr>
              <a:buSzPct val="110000"/>
              <a:buFont typeface="Wingdings" panose="05000000000000000000" pitchFamily="2" charset="2"/>
              <a:buChar char="ü"/>
            </a:pPr>
            <a:r>
              <a:rPr lang="zh-CN" altLang="en-US" baseline="0" dirty="0">
                <a:latin typeface="微软雅黑" panose="020B0503020204020204" pitchFamily="34" charset="-122"/>
                <a:ea typeface="微软雅黑" panose="020B0503020204020204" pitchFamily="34" charset="-122"/>
              </a:rPr>
              <a:t>方案</a:t>
            </a:r>
            <a:r>
              <a:rPr lang="en-US" altLang="zh-CN" baseline="0" dirty="0">
                <a:latin typeface="微软雅黑" panose="020B0503020204020204" pitchFamily="34" charset="-122"/>
                <a:ea typeface="微软雅黑" panose="020B0503020204020204" pitchFamily="34" charset="-122"/>
              </a:rPr>
              <a:t>B：</a:t>
            </a:r>
            <a:r>
              <a:rPr lang="zh-CN" altLang="en-US" baseline="0" dirty="0">
                <a:latin typeface="微软雅黑" panose="020B0503020204020204" pitchFamily="34" charset="-122"/>
                <a:ea typeface="微软雅黑" panose="020B0503020204020204" pitchFamily="34" charset="-122"/>
              </a:rPr>
              <a:t>中型生产线</a:t>
            </a:r>
            <a:endParaRPr lang="zh-CN" altLang="en-US" baseline="0" dirty="0">
              <a:latin typeface="微软雅黑" panose="020B0503020204020204" pitchFamily="34" charset="-122"/>
              <a:ea typeface="微软雅黑" panose="020B0503020204020204" pitchFamily="34" charset="-122"/>
            </a:endParaRPr>
          </a:p>
          <a:p>
            <a:pPr lvl="1" algn="just">
              <a:lnSpc>
                <a:spcPct val="150000"/>
              </a:lnSpc>
              <a:spcBef>
                <a:spcPct val="20000"/>
              </a:spcBef>
              <a:buClr>
                <a:schemeClr val="hlink"/>
              </a:buClr>
              <a:buSzPct val="110000"/>
              <a:buFont typeface="Wingdings" panose="05000000000000000000" pitchFamily="2" charset="2"/>
              <a:buChar char="ü"/>
            </a:pPr>
            <a:r>
              <a:rPr lang="zh-CN" altLang="en-US" baseline="0" dirty="0">
                <a:latin typeface="微软雅黑" panose="020B0503020204020204" pitchFamily="34" charset="-122"/>
                <a:ea typeface="微软雅黑" panose="020B0503020204020204" pitchFamily="34" charset="-122"/>
              </a:rPr>
              <a:t>方案</a:t>
            </a:r>
            <a:r>
              <a:rPr lang="en-US" altLang="zh-CN" baseline="0" dirty="0">
                <a:latin typeface="微软雅黑" panose="020B0503020204020204" pitchFamily="34" charset="-122"/>
                <a:ea typeface="微软雅黑" panose="020B0503020204020204" pitchFamily="34" charset="-122"/>
              </a:rPr>
              <a:t>C：</a:t>
            </a:r>
            <a:r>
              <a:rPr lang="zh-CN" altLang="en-US" baseline="0" dirty="0">
                <a:latin typeface="微软雅黑" panose="020B0503020204020204" pitchFamily="34" charset="-122"/>
                <a:ea typeface="微软雅黑" panose="020B0503020204020204" pitchFamily="34" charset="-122"/>
              </a:rPr>
              <a:t>大型生产线</a:t>
            </a:r>
            <a:endParaRPr lang="zh-CN" altLang="en-US" baseline="0" dirty="0">
              <a:latin typeface="微软雅黑" panose="020B0503020204020204" pitchFamily="34" charset="-122"/>
              <a:ea typeface="微软雅黑" panose="020B0503020204020204" pitchFamily="34" charset="-122"/>
            </a:endParaRPr>
          </a:p>
          <a:p>
            <a:pPr marL="0" indent="0" algn="just">
              <a:lnSpc>
                <a:spcPct val="150000"/>
              </a:lnSpc>
              <a:spcBef>
                <a:spcPct val="20000"/>
              </a:spcBef>
              <a:buClr>
                <a:srgbClr val="FF99FF"/>
              </a:buClr>
              <a:buSzPct val="110000"/>
            </a:pPr>
            <a:endParaRPr lang="zh-CN" altLang="en-US" sz="1600" b="1" baseline="0" dirty="0">
              <a:solidFill>
                <a:srgbClr val="6600CC"/>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a:t>7.5  </a:t>
            </a:r>
            <a:r>
              <a:rPr lang="zh-CN" altLang="zh-CN" sz="4000" b="1" dirty="0"/>
              <a:t>概率分析基础上的风险决策</a:t>
            </a:r>
            <a:r>
              <a:rPr lang="zh-CN" altLang="en-US" sz="4000" b="1" dirty="0"/>
              <a:t>： 决策树</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72717"/>
                                        </p:tgtEl>
                                        <p:attrNameLst>
                                          <p:attrName>style.visibility</p:attrName>
                                        </p:attrNameLst>
                                      </p:cBhvr>
                                      <p:to>
                                        <p:strVal val="visible"/>
                                      </p:to>
                                    </p:set>
                                    <p:animEffect transition="in" filter="box(in)">
                                      <p:cBhvr>
                                        <p:cTn id="7" dur="500"/>
                                        <p:tgtEl>
                                          <p:spTgt spid="72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19FD97B4-014D-4A43-86FC-3BF064218A69}" type="slidenum">
              <a:rPr lang="zh-CN" altLang="en-US" baseline="0"/>
            </a:fld>
            <a:endParaRPr lang="zh-CN" altLang="en-US" baseline="0"/>
          </a:p>
        </p:txBody>
      </p:sp>
      <p:grpSp>
        <p:nvGrpSpPr>
          <p:cNvPr id="2" name="Group 207"/>
          <p:cNvGrpSpPr/>
          <p:nvPr/>
        </p:nvGrpSpPr>
        <p:grpSpPr bwMode="auto">
          <a:xfrm>
            <a:off x="3341688" y="1389063"/>
            <a:ext cx="6234112" cy="5092700"/>
            <a:chOff x="1127" y="857"/>
            <a:chExt cx="3927" cy="3208"/>
          </a:xfrm>
        </p:grpSpPr>
        <p:sp>
          <p:nvSpPr>
            <p:cNvPr id="117859" name="Rectangle 99"/>
            <p:cNvSpPr>
              <a:spLocks noChangeArrowheads="1"/>
            </p:cNvSpPr>
            <p:nvPr/>
          </p:nvSpPr>
          <p:spPr bwMode="auto">
            <a:xfrm>
              <a:off x="1209" y="2405"/>
              <a:ext cx="249" cy="215"/>
            </a:xfrm>
            <a:prstGeom prst="rect">
              <a:avLst/>
            </a:prstGeom>
            <a:solidFill>
              <a:srgbClr val="FFCCCC"/>
            </a:solidFill>
            <a:ln w="9525">
              <a:solidFill>
                <a:schemeClr val="tx1"/>
              </a:solidFill>
              <a:miter lim="800000"/>
            </a:ln>
            <a:effectLst/>
          </p:spPr>
          <p:txBody>
            <a:bodyPr wrap="none" anchor="ctr"/>
            <a:lstStyle/>
            <a:p>
              <a:r>
                <a:rPr lang="zh-CN" altLang="en-US" sz="2400" noProof="1">
                  <a:solidFill>
                    <a:schemeClr val="hlink"/>
                  </a:solidFill>
                  <a:effectLst>
                    <a:outerShdw blurRad="38100" dist="38100" dir="2700000">
                      <a:srgbClr val="C0C0C0"/>
                    </a:outerShdw>
                  </a:effectLst>
                  <a:latin typeface="Tahoma" panose="020B0604030504040204" pitchFamily="34" charset="0"/>
                  <a:ea typeface="宋体" panose="02010600030101010101" pitchFamily="2" charset="-122"/>
                </a:rPr>
                <a:t>1</a:t>
              </a:r>
              <a:endParaRPr lang="zh-CN" altLang="en-US" sz="2400" noProof="1">
                <a:solidFill>
                  <a:schemeClr val="hlink"/>
                </a:solidFill>
                <a:effectLst>
                  <a:outerShdw blurRad="38100" dist="38100" dir="2700000">
                    <a:srgbClr val="C0C0C0"/>
                  </a:outerShdw>
                </a:effectLst>
                <a:latin typeface="Tahoma" panose="020B0604030504040204" pitchFamily="34" charset="0"/>
              </a:endParaRPr>
            </a:p>
          </p:txBody>
        </p:sp>
        <p:sp>
          <p:nvSpPr>
            <p:cNvPr id="74756" name="Line 103"/>
            <p:cNvSpPr>
              <a:spLocks noChangeShapeType="1"/>
            </p:cNvSpPr>
            <p:nvPr/>
          </p:nvSpPr>
          <p:spPr bwMode="auto">
            <a:xfrm>
              <a:off x="1458" y="2506"/>
              <a:ext cx="542"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57" name="Line 160"/>
            <p:cNvSpPr>
              <a:spLocks noChangeShapeType="1"/>
            </p:cNvSpPr>
            <p:nvPr/>
          </p:nvSpPr>
          <p:spPr bwMode="auto">
            <a:xfrm>
              <a:off x="1458" y="2506"/>
              <a:ext cx="541" cy="1074"/>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58" name="Line 161"/>
            <p:cNvSpPr>
              <a:spLocks noChangeShapeType="1"/>
            </p:cNvSpPr>
            <p:nvPr/>
          </p:nvSpPr>
          <p:spPr bwMode="auto">
            <a:xfrm flipV="1">
              <a:off x="1458" y="1411"/>
              <a:ext cx="530" cy="109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59" name="Text Box 172"/>
            <p:cNvSpPr txBox="1">
              <a:spLocks noChangeArrowheads="1"/>
            </p:cNvSpPr>
            <p:nvPr/>
          </p:nvSpPr>
          <p:spPr bwMode="auto">
            <a:xfrm>
              <a:off x="1534" y="1665"/>
              <a:ext cx="19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ea typeface="楷体_GB2312" pitchFamily="49" charset="-122"/>
                </a:rPr>
                <a:t>A</a:t>
              </a:r>
              <a:endParaRPr lang="en-US" altLang="zh-CN" sz="2400" i="1">
                <a:latin typeface="Times New Roman" panose="02020603050405020304" pitchFamily="18" charset="0"/>
                <a:ea typeface="楷体_GB2312" pitchFamily="49" charset="-122"/>
              </a:endParaRPr>
            </a:p>
          </p:txBody>
        </p:sp>
        <p:sp>
          <p:nvSpPr>
            <p:cNvPr id="74760" name="Text Box 173"/>
            <p:cNvSpPr txBox="1">
              <a:spLocks noChangeArrowheads="1"/>
            </p:cNvSpPr>
            <p:nvPr/>
          </p:nvSpPr>
          <p:spPr bwMode="auto">
            <a:xfrm>
              <a:off x="1630" y="2245"/>
              <a:ext cx="19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ea typeface="楷体_GB2312" pitchFamily="49" charset="-122"/>
                </a:rPr>
                <a:t>B</a:t>
              </a:r>
              <a:endParaRPr lang="en-US" altLang="zh-CN" sz="2400" i="1">
                <a:latin typeface="Times New Roman" panose="02020603050405020304" pitchFamily="18" charset="0"/>
                <a:ea typeface="楷体_GB2312" pitchFamily="49" charset="-122"/>
              </a:endParaRPr>
            </a:p>
          </p:txBody>
        </p:sp>
        <p:sp>
          <p:nvSpPr>
            <p:cNvPr id="74761" name="Text Box 174"/>
            <p:cNvSpPr txBox="1">
              <a:spLocks noChangeArrowheads="1"/>
            </p:cNvSpPr>
            <p:nvPr/>
          </p:nvSpPr>
          <p:spPr bwMode="auto">
            <a:xfrm>
              <a:off x="1682" y="2759"/>
              <a:ext cx="20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ea typeface="楷体_GB2312" pitchFamily="49" charset="-122"/>
                </a:rPr>
                <a:t>C</a:t>
              </a:r>
              <a:endParaRPr lang="en-US" altLang="zh-CN" sz="2400" i="1">
                <a:latin typeface="Times New Roman" panose="02020603050405020304" pitchFamily="18" charset="0"/>
                <a:ea typeface="楷体_GB2312" pitchFamily="49" charset="-122"/>
              </a:endParaRPr>
            </a:p>
          </p:txBody>
        </p:sp>
        <p:grpSp>
          <p:nvGrpSpPr>
            <p:cNvPr id="74762" name="Group 206"/>
            <p:cNvGrpSpPr/>
            <p:nvPr/>
          </p:nvGrpSpPr>
          <p:grpSpPr bwMode="auto">
            <a:xfrm>
              <a:off x="2005" y="3024"/>
              <a:ext cx="3046" cy="1041"/>
              <a:chOff x="2005" y="3024"/>
              <a:chExt cx="3046" cy="1041"/>
            </a:xfrm>
          </p:grpSpPr>
          <p:sp>
            <p:nvSpPr>
              <p:cNvPr id="74763" name="Oval 130"/>
              <p:cNvSpPr>
                <a:spLocks noChangeArrowheads="1"/>
              </p:cNvSpPr>
              <p:nvPr/>
            </p:nvSpPr>
            <p:spPr bwMode="auto">
              <a:xfrm>
                <a:off x="2006" y="3456"/>
                <a:ext cx="283" cy="271"/>
              </a:xfrm>
              <a:prstGeom prst="ellipse">
                <a:avLst/>
              </a:prstGeom>
              <a:solidFill>
                <a:srgbClr val="FFFF99"/>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latin typeface="Tahoma" panose="020B0604030504040204" pitchFamily="34" charset="0"/>
                  </a:rPr>
                  <a:t>4</a:t>
                </a:r>
                <a:endParaRPr lang="zh-CN" altLang="en-US" sz="2400">
                  <a:latin typeface="Tahoma" panose="020B0604030504040204" pitchFamily="34" charset="0"/>
                </a:endParaRPr>
              </a:p>
            </p:txBody>
          </p:sp>
          <p:sp>
            <p:nvSpPr>
              <p:cNvPr id="74764" name="Rectangle 131"/>
              <p:cNvSpPr>
                <a:spLocks noChangeArrowheads="1"/>
              </p:cNvSpPr>
              <p:nvPr/>
            </p:nvSpPr>
            <p:spPr bwMode="auto">
              <a:xfrm>
                <a:off x="3920" y="3379"/>
                <a:ext cx="1128" cy="185"/>
              </a:xfrm>
              <a:prstGeom prst="rect">
                <a:avLst/>
              </a:prstGeom>
              <a:solidFill>
                <a:srgbClr val="CCFFCC"/>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NPV</a:t>
                </a:r>
                <a:r>
                  <a:rPr lang="en-US" altLang="zh-CN" sz="2400">
                    <a:latin typeface="Tahoma" panose="020B0604030504040204" pitchFamily="34" charset="0"/>
                  </a:rPr>
                  <a:t>=180</a:t>
                </a:r>
                <a:endParaRPr lang="en-US" altLang="zh-CN" sz="2400">
                  <a:latin typeface="Tahoma" panose="020B0604030504040204" pitchFamily="34" charset="0"/>
                </a:endParaRPr>
              </a:p>
            </p:txBody>
          </p:sp>
          <p:grpSp>
            <p:nvGrpSpPr>
              <p:cNvPr id="74765" name="Group 132"/>
              <p:cNvGrpSpPr/>
              <p:nvPr/>
            </p:nvGrpSpPr>
            <p:grpSpPr bwMode="auto">
              <a:xfrm>
                <a:off x="2288" y="3473"/>
                <a:ext cx="1625" cy="124"/>
                <a:chOff x="2248" y="3140"/>
                <a:chExt cx="1625" cy="124"/>
              </a:xfrm>
            </p:grpSpPr>
            <p:sp>
              <p:nvSpPr>
                <p:cNvPr id="74766" name="Line 133"/>
                <p:cNvSpPr>
                  <a:spLocks noChangeShapeType="1"/>
                </p:cNvSpPr>
                <p:nvPr/>
              </p:nvSpPr>
              <p:spPr bwMode="auto">
                <a:xfrm flipV="1">
                  <a:off x="2248" y="3140"/>
                  <a:ext cx="338" cy="124"/>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67" name="Line 134"/>
                <p:cNvSpPr>
                  <a:spLocks noChangeShapeType="1"/>
                </p:cNvSpPr>
                <p:nvPr/>
              </p:nvSpPr>
              <p:spPr bwMode="auto">
                <a:xfrm>
                  <a:off x="2585" y="3141"/>
                  <a:ext cx="1288"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4768" name="Line 135"/>
              <p:cNvSpPr>
                <a:spLocks noChangeShapeType="1"/>
              </p:cNvSpPr>
              <p:nvPr/>
            </p:nvSpPr>
            <p:spPr bwMode="auto">
              <a:xfrm>
                <a:off x="2290" y="3601"/>
                <a:ext cx="338" cy="124"/>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69" name="Line 136"/>
              <p:cNvSpPr>
                <a:spLocks noChangeShapeType="1"/>
              </p:cNvSpPr>
              <p:nvPr/>
            </p:nvSpPr>
            <p:spPr bwMode="auto">
              <a:xfrm flipV="1">
                <a:off x="2627" y="3724"/>
                <a:ext cx="1288"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70" name="Rectangle 137"/>
              <p:cNvSpPr>
                <a:spLocks noChangeArrowheads="1"/>
              </p:cNvSpPr>
              <p:nvPr/>
            </p:nvSpPr>
            <p:spPr bwMode="auto">
              <a:xfrm>
                <a:off x="3920" y="3628"/>
                <a:ext cx="1128" cy="185"/>
              </a:xfrm>
              <a:prstGeom prst="rect">
                <a:avLst/>
              </a:prstGeom>
              <a:solidFill>
                <a:srgbClr val="CCFFCC"/>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NPV</a:t>
                </a:r>
                <a:r>
                  <a:rPr lang="en-US" altLang="zh-CN" sz="2400">
                    <a:latin typeface="Tahoma" panose="020B0604030504040204" pitchFamily="34" charset="0"/>
                  </a:rPr>
                  <a:t>=-50</a:t>
                </a:r>
                <a:endParaRPr lang="en-US" altLang="zh-CN" sz="2400">
                  <a:latin typeface="Tahoma" panose="020B0604030504040204" pitchFamily="34" charset="0"/>
                </a:endParaRPr>
              </a:p>
            </p:txBody>
          </p:sp>
          <p:sp>
            <p:nvSpPr>
              <p:cNvPr id="74771" name="Line 138"/>
              <p:cNvSpPr>
                <a:spLocks noChangeShapeType="1"/>
              </p:cNvSpPr>
              <p:nvPr/>
            </p:nvSpPr>
            <p:spPr bwMode="auto">
              <a:xfrm flipV="1">
                <a:off x="2630" y="3976"/>
                <a:ext cx="1288"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72" name="Rectangle 139"/>
              <p:cNvSpPr>
                <a:spLocks noChangeArrowheads="1"/>
              </p:cNvSpPr>
              <p:nvPr/>
            </p:nvSpPr>
            <p:spPr bwMode="auto">
              <a:xfrm>
                <a:off x="3923" y="3880"/>
                <a:ext cx="1128" cy="185"/>
              </a:xfrm>
              <a:prstGeom prst="rect">
                <a:avLst/>
              </a:prstGeom>
              <a:solidFill>
                <a:srgbClr val="CCFFCC"/>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NPV</a:t>
                </a:r>
                <a:r>
                  <a:rPr lang="en-US" altLang="zh-CN" sz="2400">
                    <a:latin typeface="Tahoma" panose="020B0604030504040204" pitchFamily="34" charset="0"/>
                  </a:rPr>
                  <a:t>=-500</a:t>
                </a:r>
                <a:endParaRPr lang="en-US" altLang="zh-CN" sz="2400">
                  <a:latin typeface="Tahoma" panose="020B0604030504040204" pitchFamily="34" charset="0"/>
                </a:endParaRPr>
              </a:p>
            </p:txBody>
          </p:sp>
          <p:sp>
            <p:nvSpPr>
              <p:cNvPr id="74773" name="Line 140"/>
              <p:cNvSpPr>
                <a:spLocks noChangeShapeType="1"/>
              </p:cNvSpPr>
              <p:nvPr/>
            </p:nvSpPr>
            <p:spPr bwMode="auto">
              <a:xfrm>
                <a:off x="2285" y="3598"/>
                <a:ext cx="348" cy="37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74" name="Line 141"/>
              <p:cNvSpPr>
                <a:spLocks noChangeShapeType="1"/>
              </p:cNvSpPr>
              <p:nvPr/>
            </p:nvSpPr>
            <p:spPr bwMode="auto">
              <a:xfrm flipV="1">
                <a:off x="2627" y="3229"/>
                <a:ext cx="1288"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75" name="Rectangle 142"/>
              <p:cNvSpPr>
                <a:spLocks noChangeArrowheads="1"/>
              </p:cNvSpPr>
              <p:nvPr/>
            </p:nvSpPr>
            <p:spPr bwMode="auto">
              <a:xfrm>
                <a:off x="3920" y="3133"/>
                <a:ext cx="1128" cy="185"/>
              </a:xfrm>
              <a:prstGeom prst="rect">
                <a:avLst/>
              </a:prstGeom>
              <a:solidFill>
                <a:srgbClr val="CCFFCC"/>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NPV</a:t>
                </a:r>
                <a:r>
                  <a:rPr lang="en-US" altLang="zh-CN" sz="2400">
                    <a:latin typeface="Tahoma" panose="020B0604030504040204" pitchFamily="34" charset="0"/>
                  </a:rPr>
                  <a:t>=240</a:t>
                </a:r>
                <a:endParaRPr lang="en-US" altLang="zh-CN" sz="2400">
                  <a:latin typeface="Tahoma" panose="020B0604030504040204" pitchFamily="34" charset="0"/>
                </a:endParaRPr>
              </a:p>
            </p:txBody>
          </p:sp>
          <p:sp>
            <p:nvSpPr>
              <p:cNvPr id="74776" name="Line 143"/>
              <p:cNvSpPr>
                <a:spLocks noChangeShapeType="1"/>
              </p:cNvSpPr>
              <p:nvPr/>
            </p:nvSpPr>
            <p:spPr bwMode="auto">
              <a:xfrm flipV="1">
                <a:off x="2285" y="3226"/>
                <a:ext cx="345" cy="369"/>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77" name="Text Box 179"/>
              <p:cNvSpPr txBox="1">
                <a:spLocks noChangeArrowheads="1"/>
              </p:cNvSpPr>
              <p:nvPr/>
            </p:nvSpPr>
            <p:spPr bwMode="auto">
              <a:xfrm>
                <a:off x="3172" y="3024"/>
                <a:ext cx="26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0.3</a:t>
                </a:r>
                <a:endParaRPr lang="zh-CN" altLang="en-US" sz="2000">
                  <a:latin typeface="Tahoma" panose="020B0604030504040204" pitchFamily="34" charset="0"/>
                </a:endParaRPr>
              </a:p>
            </p:txBody>
          </p:sp>
          <p:sp>
            <p:nvSpPr>
              <p:cNvPr id="74778" name="Text Box 180"/>
              <p:cNvSpPr txBox="1">
                <a:spLocks noChangeArrowheads="1"/>
              </p:cNvSpPr>
              <p:nvPr/>
            </p:nvSpPr>
            <p:spPr bwMode="auto">
              <a:xfrm>
                <a:off x="3168" y="3280"/>
                <a:ext cx="26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0.4</a:t>
                </a:r>
                <a:endParaRPr lang="zh-CN" altLang="en-US" sz="2000">
                  <a:latin typeface="Tahoma" panose="020B0604030504040204" pitchFamily="34" charset="0"/>
                </a:endParaRPr>
              </a:p>
            </p:txBody>
          </p:sp>
          <p:sp>
            <p:nvSpPr>
              <p:cNvPr id="74779" name="Text Box 181"/>
              <p:cNvSpPr txBox="1">
                <a:spLocks noChangeArrowheads="1"/>
              </p:cNvSpPr>
              <p:nvPr/>
            </p:nvSpPr>
            <p:spPr bwMode="auto">
              <a:xfrm>
                <a:off x="3162" y="3523"/>
                <a:ext cx="26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0.2</a:t>
                </a:r>
                <a:endParaRPr lang="zh-CN" altLang="en-US" sz="2000">
                  <a:latin typeface="Tahoma" panose="020B0604030504040204" pitchFamily="34" charset="0"/>
                </a:endParaRPr>
              </a:p>
            </p:txBody>
          </p:sp>
          <p:sp>
            <p:nvSpPr>
              <p:cNvPr id="74780" name="Text Box 182"/>
              <p:cNvSpPr txBox="1">
                <a:spLocks noChangeArrowheads="1"/>
              </p:cNvSpPr>
              <p:nvPr/>
            </p:nvSpPr>
            <p:spPr bwMode="auto">
              <a:xfrm>
                <a:off x="3153" y="3762"/>
                <a:ext cx="26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0.1</a:t>
                </a:r>
                <a:endParaRPr lang="zh-CN" altLang="en-US" sz="2000">
                  <a:latin typeface="Tahoma" panose="020B0604030504040204" pitchFamily="34" charset="0"/>
                </a:endParaRPr>
              </a:p>
            </p:txBody>
          </p:sp>
          <p:sp>
            <p:nvSpPr>
              <p:cNvPr id="74781" name="Text Box 188"/>
              <p:cNvSpPr txBox="1">
                <a:spLocks noChangeArrowheads="1"/>
              </p:cNvSpPr>
              <p:nvPr/>
            </p:nvSpPr>
            <p:spPr bwMode="auto">
              <a:xfrm>
                <a:off x="2005" y="3244"/>
                <a:ext cx="233"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84</a:t>
                </a:r>
                <a:endParaRPr lang="zh-CN" altLang="en-US" sz="2000">
                  <a:latin typeface="Tahoma" panose="020B0604030504040204" pitchFamily="34" charset="0"/>
                </a:endParaRPr>
              </a:p>
            </p:txBody>
          </p:sp>
        </p:grpSp>
        <p:grpSp>
          <p:nvGrpSpPr>
            <p:cNvPr id="74782" name="Group 205"/>
            <p:cNvGrpSpPr/>
            <p:nvPr/>
          </p:nvGrpSpPr>
          <p:grpSpPr bwMode="auto">
            <a:xfrm>
              <a:off x="1944" y="1934"/>
              <a:ext cx="3110" cy="1045"/>
              <a:chOff x="1944" y="1934"/>
              <a:chExt cx="3110" cy="1045"/>
            </a:xfrm>
          </p:grpSpPr>
          <p:sp>
            <p:nvSpPr>
              <p:cNvPr id="74783" name="Oval 102"/>
              <p:cNvSpPr>
                <a:spLocks noChangeArrowheads="1"/>
              </p:cNvSpPr>
              <p:nvPr/>
            </p:nvSpPr>
            <p:spPr bwMode="auto">
              <a:xfrm>
                <a:off x="2009" y="2370"/>
                <a:ext cx="283" cy="271"/>
              </a:xfrm>
              <a:prstGeom prst="ellipse">
                <a:avLst/>
              </a:prstGeom>
              <a:solidFill>
                <a:srgbClr val="FFFF99"/>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latin typeface="Tahoma" panose="020B0604030504040204" pitchFamily="34" charset="0"/>
                  </a:rPr>
                  <a:t>3</a:t>
                </a:r>
                <a:endParaRPr lang="zh-CN" altLang="en-US" sz="2400">
                  <a:latin typeface="Tahoma" panose="020B0604030504040204" pitchFamily="34" charset="0"/>
                </a:endParaRPr>
              </a:p>
            </p:txBody>
          </p:sp>
          <p:sp>
            <p:nvSpPr>
              <p:cNvPr id="74784" name="Rectangle 106"/>
              <p:cNvSpPr>
                <a:spLocks noChangeArrowheads="1"/>
              </p:cNvSpPr>
              <p:nvPr/>
            </p:nvSpPr>
            <p:spPr bwMode="auto">
              <a:xfrm>
                <a:off x="3923" y="2293"/>
                <a:ext cx="1128" cy="185"/>
              </a:xfrm>
              <a:prstGeom prst="rect">
                <a:avLst/>
              </a:prstGeom>
              <a:solidFill>
                <a:srgbClr val="CCFFCC"/>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NPV</a:t>
                </a:r>
                <a:r>
                  <a:rPr lang="en-US" altLang="zh-CN" sz="2400">
                    <a:latin typeface="Tahoma" panose="020B0604030504040204" pitchFamily="34" charset="0"/>
                  </a:rPr>
                  <a:t>=150</a:t>
                </a:r>
                <a:endParaRPr lang="en-US" altLang="zh-CN" sz="2400">
                  <a:latin typeface="Tahoma" panose="020B0604030504040204" pitchFamily="34" charset="0"/>
                </a:endParaRPr>
              </a:p>
            </p:txBody>
          </p:sp>
          <p:grpSp>
            <p:nvGrpSpPr>
              <p:cNvPr id="74785" name="Group 110"/>
              <p:cNvGrpSpPr/>
              <p:nvPr/>
            </p:nvGrpSpPr>
            <p:grpSpPr bwMode="auto">
              <a:xfrm>
                <a:off x="2291" y="2387"/>
                <a:ext cx="1625" cy="124"/>
                <a:chOff x="2248" y="3140"/>
                <a:chExt cx="1625" cy="124"/>
              </a:xfrm>
            </p:grpSpPr>
            <p:sp>
              <p:nvSpPr>
                <p:cNvPr id="74786" name="Line 108"/>
                <p:cNvSpPr>
                  <a:spLocks noChangeShapeType="1"/>
                </p:cNvSpPr>
                <p:nvPr/>
              </p:nvSpPr>
              <p:spPr bwMode="auto">
                <a:xfrm flipV="1">
                  <a:off x="2248" y="3140"/>
                  <a:ext cx="338" cy="124"/>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87" name="Line 109"/>
                <p:cNvSpPr>
                  <a:spLocks noChangeShapeType="1"/>
                </p:cNvSpPr>
                <p:nvPr/>
              </p:nvSpPr>
              <p:spPr bwMode="auto">
                <a:xfrm>
                  <a:off x="2585" y="3141"/>
                  <a:ext cx="1288"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4788" name="Line 115"/>
              <p:cNvSpPr>
                <a:spLocks noChangeShapeType="1"/>
              </p:cNvSpPr>
              <p:nvPr/>
            </p:nvSpPr>
            <p:spPr bwMode="auto">
              <a:xfrm>
                <a:off x="2293" y="2515"/>
                <a:ext cx="338" cy="124"/>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89" name="Line 116"/>
              <p:cNvSpPr>
                <a:spLocks noChangeShapeType="1"/>
              </p:cNvSpPr>
              <p:nvPr/>
            </p:nvSpPr>
            <p:spPr bwMode="auto">
              <a:xfrm flipV="1">
                <a:off x="2630" y="2638"/>
                <a:ext cx="1288"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90" name="Rectangle 119"/>
              <p:cNvSpPr>
                <a:spLocks noChangeArrowheads="1"/>
              </p:cNvSpPr>
              <p:nvPr/>
            </p:nvSpPr>
            <p:spPr bwMode="auto">
              <a:xfrm>
                <a:off x="3923" y="2542"/>
                <a:ext cx="1128" cy="185"/>
              </a:xfrm>
              <a:prstGeom prst="rect">
                <a:avLst/>
              </a:prstGeom>
              <a:solidFill>
                <a:srgbClr val="CCFFCC"/>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NPV</a:t>
                </a:r>
                <a:r>
                  <a:rPr lang="en-US" altLang="zh-CN" sz="2400">
                    <a:latin typeface="Tahoma" panose="020B0604030504040204" pitchFamily="34" charset="0"/>
                  </a:rPr>
                  <a:t>=50</a:t>
                </a:r>
                <a:endParaRPr lang="en-US" altLang="zh-CN" sz="2400">
                  <a:latin typeface="Tahoma" panose="020B0604030504040204" pitchFamily="34" charset="0"/>
                </a:endParaRPr>
              </a:p>
            </p:txBody>
          </p:sp>
          <p:sp>
            <p:nvSpPr>
              <p:cNvPr id="74791" name="Line 120"/>
              <p:cNvSpPr>
                <a:spLocks noChangeShapeType="1"/>
              </p:cNvSpPr>
              <p:nvPr/>
            </p:nvSpPr>
            <p:spPr bwMode="auto">
              <a:xfrm flipV="1">
                <a:off x="2633" y="2890"/>
                <a:ext cx="1288"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92" name="Rectangle 121"/>
              <p:cNvSpPr>
                <a:spLocks noChangeArrowheads="1"/>
              </p:cNvSpPr>
              <p:nvPr/>
            </p:nvSpPr>
            <p:spPr bwMode="auto">
              <a:xfrm>
                <a:off x="3926" y="2794"/>
                <a:ext cx="1128" cy="185"/>
              </a:xfrm>
              <a:prstGeom prst="rect">
                <a:avLst/>
              </a:prstGeom>
              <a:solidFill>
                <a:srgbClr val="CCFFCC"/>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NPV</a:t>
                </a:r>
                <a:r>
                  <a:rPr lang="en-US" altLang="zh-CN" sz="2400">
                    <a:latin typeface="Tahoma" panose="020B0604030504040204" pitchFamily="34" charset="0"/>
                  </a:rPr>
                  <a:t>=-200</a:t>
                </a:r>
                <a:endParaRPr lang="en-US" altLang="zh-CN" sz="2400">
                  <a:latin typeface="Tahoma" panose="020B0604030504040204" pitchFamily="34" charset="0"/>
                </a:endParaRPr>
              </a:p>
            </p:txBody>
          </p:sp>
          <p:sp>
            <p:nvSpPr>
              <p:cNvPr id="74793" name="Line 124"/>
              <p:cNvSpPr>
                <a:spLocks noChangeShapeType="1"/>
              </p:cNvSpPr>
              <p:nvPr/>
            </p:nvSpPr>
            <p:spPr bwMode="auto">
              <a:xfrm>
                <a:off x="2288" y="2512"/>
                <a:ext cx="348" cy="37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94" name="Line 125"/>
              <p:cNvSpPr>
                <a:spLocks noChangeShapeType="1"/>
              </p:cNvSpPr>
              <p:nvPr/>
            </p:nvSpPr>
            <p:spPr bwMode="auto">
              <a:xfrm flipV="1">
                <a:off x="2630" y="2143"/>
                <a:ext cx="1288"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95" name="Rectangle 126"/>
              <p:cNvSpPr>
                <a:spLocks noChangeArrowheads="1"/>
              </p:cNvSpPr>
              <p:nvPr/>
            </p:nvSpPr>
            <p:spPr bwMode="auto">
              <a:xfrm>
                <a:off x="3923" y="2047"/>
                <a:ext cx="1128" cy="185"/>
              </a:xfrm>
              <a:prstGeom prst="rect">
                <a:avLst/>
              </a:prstGeom>
              <a:solidFill>
                <a:srgbClr val="CCFFCC"/>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NPV</a:t>
                </a:r>
                <a:r>
                  <a:rPr lang="en-US" altLang="zh-CN" sz="2400">
                    <a:latin typeface="Tahoma" panose="020B0604030504040204" pitchFamily="34" charset="0"/>
                  </a:rPr>
                  <a:t>=210</a:t>
                </a:r>
                <a:endParaRPr lang="en-US" altLang="zh-CN" sz="2400">
                  <a:latin typeface="Tahoma" panose="020B0604030504040204" pitchFamily="34" charset="0"/>
                </a:endParaRPr>
              </a:p>
            </p:txBody>
          </p:sp>
          <p:sp>
            <p:nvSpPr>
              <p:cNvPr id="74796" name="Line 127"/>
              <p:cNvSpPr>
                <a:spLocks noChangeShapeType="1"/>
              </p:cNvSpPr>
              <p:nvPr/>
            </p:nvSpPr>
            <p:spPr bwMode="auto">
              <a:xfrm flipV="1">
                <a:off x="2288" y="2140"/>
                <a:ext cx="345" cy="369"/>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797" name="Text Box 176"/>
              <p:cNvSpPr txBox="1">
                <a:spLocks noChangeArrowheads="1"/>
              </p:cNvSpPr>
              <p:nvPr/>
            </p:nvSpPr>
            <p:spPr bwMode="auto">
              <a:xfrm>
                <a:off x="3182" y="2196"/>
                <a:ext cx="26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0.4</a:t>
                </a:r>
                <a:endParaRPr lang="zh-CN" altLang="en-US" sz="2000">
                  <a:latin typeface="Tahoma" panose="020B0604030504040204" pitchFamily="34" charset="0"/>
                </a:endParaRPr>
              </a:p>
            </p:txBody>
          </p:sp>
          <p:sp>
            <p:nvSpPr>
              <p:cNvPr id="74798" name="Text Box 177"/>
              <p:cNvSpPr txBox="1">
                <a:spLocks noChangeArrowheads="1"/>
              </p:cNvSpPr>
              <p:nvPr/>
            </p:nvSpPr>
            <p:spPr bwMode="auto">
              <a:xfrm>
                <a:off x="3172" y="2438"/>
                <a:ext cx="26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0.2</a:t>
                </a:r>
                <a:endParaRPr lang="zh-CN" altLang="en-US" sz="2000">
                  <a:latin typeface="Tahoma" panose="020B0604030504040204" pitchFamily="34" charset="0"/>
                </a:endParaRPr>
              </a:p>
            </p:txBody>
          </p:sp>
          <p:sp>
            <p:nvSpPr>
              <p:cNvPr id="74799" name="Text Box 178"/>
              <p:cNvSpPr txBox="1">
                <a:spLocks noChangeArrowheads="1"/>
              </p:cNvSpPr>
              <p:nvPr/>
            </p:nvSpPr>
            <p:spPr bwMode="auto">
              <a:xfrm>
                <a:off x="3177" y="2680"/>
                <a:ext cx="26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0.1</a:t>
                </a:r>
                <a:endParaRPr lang="zh-CN" altLang="en-US" sz="2000">
                  <a:latin typeface="Tahoma" panose="020B0604030504040204" pitchFamily="34" charset="0"/>
                </a:endParaRPr>
              </a:p>
            </p:txBody>
          </p:sp>
          <p:sp>
            <p:nvSpPr>
              <p:cNvPr id="74800" name="Text Box 186"/>
              <p:cNvSpPr txBox="1">
                <a:spLocks noChangeArrowheads="1"/>
              </p:cNvSpPr>
              <p:nvPr/>
            </p:nvSpPr>
            <p:spPr bwMode="auto">
              <a:xfrm>
                <a:off x="3184" y="1934"/>
                <a:ext cx="26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0.3</a:t>
                </a:r>
                <a:endParaRPr lang="zh-CN" altLang="en-US" sz="2000">
                  <a:latin typeface="Tahoma" panose="020B0604030504040204" pitchFamily="34" charset="0"/>
                </a:endParaRPr>
              </a:p>
            </p:txBody>
          </p:sp>
          <p:sp>
            <p:nvSpPr>
              <p:cNvPr id="74801" name="Text Box 189"/>
              <p:cNvSpPr txBox="1">
                <a:spLocks noChangeArrowheads="1"/>
              </p:cNvSpPr>
              <p:nvPr/>
            </p:nvSpPr>
            <p:spPr bwMode="auto">
              <a:xfrm>
                <a:off x="1944" y="2145"/>
                <a:ext cx="29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113</a:t>
                </a:r>
                <a:endParaRPr lang="zh-CN" altLang="en-US" sz="2000">
                  <a:latin typeface="Tahoma" panose="020B0604030504040204" pitchFamily="34" charset="0"/>
                </a:endParaRPr>
              </a:p>
            </p:txBody>
          </p:sp>
        </p:grpSp>
        <p:grpSp>
          <p:nvGrpSpPr>
            <p:cNvPr id="74802" name="Group 204"/>
            <p:cNvGrpSpPr/>
            <p:nvPr/>
          </p:nvGrpSpPr>
          <p:grpSpPr bwMode="auto">
            <a:xfrm>
              <a:off x="2003" y="857"/>
              <a:ext cx="3045" cy="1038"/>
              <a:chOff x="2003" y="857"/>
              <a:chExt cx="3045" cy="1038"/>
            </a:xfrm>
          </p:grpSpPr>
          <p:sp>
            <p:nvSpPr>
              <p:cNvPr id="74803" name="Oval 145"/>
              <p:cNvSpPr>
                <a:spLocks noChangeArrowheads="1"/>
              </p:cNvSpPr>
              <p:nvPr/>
            </p:nvSpPr>
            <p:spPr bwMode="auto">
              <a:xfrm>
                <a:off x="2003" y="1286"/>
                <a:ext cx="283" cy="271"/>
              </a:xfrm>
              <a:prstGeom prst="ellipse">
                <a:avLst/>
              </a:prstGeom>
              <a:solidFill>
                <a:srgbClr val="FFFF99"/>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latin typeface="Tahoma" panose="020B0604030504040204" pitchFamily="34" charset="0"/>
                  </a:rPr>
                  <a:t>2</a:t>
                </a:r>
                <a:endParaRPr lang="zh-CN" altLang="en-US" sz="2400">
                  <a:latin typeface="Tahoma" panose="020B0604030504040204" pitchFamily="34" charset="0"/>
                </a:endParaRPr>
              </a:p>
            </p:txBody>
          </p:sp>
          <p:sp>
            <p:nvSpPr>
              <p:cNvPr id="74804" name="Rectangle 146"/>
              <p:cNvSpPr>
                <a:spLocks noChangeArrowheads="1"/>
              </p:cNvSpPr>
              <p:nvPr/>
            </p:nvSpPr>
            <p:spPr bwMode="auto">
              <a:xfrm>
                <a:off x="3917" y="1209"/>
                <a:ext cx="1128" cy="185"/>
              </a:xfrm>
              <a:prstGeom prst="rect">
                <a:avLst/>
              </a:prstGeom>
              <a:solidFill>
                <a:srgbClr val="CCFFCC"/>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NPV</a:t>
                </a:r>
                <a:r>
                  <a:rPr lang="en-US" altLang="zh-CN" sz="2400">
                    <a:latin typeface="Tahoma" panose="020B0604030504040204" pitchFamily="34" charset="0"/>
                  </a:rPr>
                  <a:t>=100</a:t>
                </a:r>
                <a:endParaRPr lang="en-US" altLang="zh-CN" sz="2400">
                  <a:latin typeface="Tahoma" panose="020B0604030504040204" pitchFamily="34" charset="0"/>
                </a:endParaRPr>
              </a:p>
            </p:txBody>
          </p:sp>
          <p:grpSp>
            <p:nvGrpSpPr>
              <p:cNvPr id="74805" name="Group 147"/>
              <p:cNvGrpSpPr/>
              <p:nvPr/>
            </p:nvGrpSpPr>
            <p:grpSpPr bwMode="auto">
              <a:xfrm>
                <a:off x="2285" y="1303"/>
                <a:ext cx="1625" cy="124"/>
                <a:chOff x="2248" y="3140"/>
                <a:chExt cx="1625" cy="124"/>
              </a:xfrm>
            </p:grpSpPr>
            <p:sp>
              <p:nvSpPr>
                <p:cNvPr id="74806" name="Line 148"/>
                <p:cNvSpPr>
                  <a:spLocks noChangeShapeType="1"/>
                </p:cNvSpPr>
                <p:nvPr/>
              </p:nvSpPr>
              <p:spPr bwMode="auto">
                <a:xfrm flipV="1">
                  <a:off x="2248" y="3140"/>
                  <a:ext cx="338" cy="124"/>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807" name="Line 149"/>
                <p:cNvSpPr>
                  <a:spLocks noChangeShapeType="1"/>
                </p:cNvSpPr>
                <p:nvPr/>
              </p:nvSpPr>
              <p:spPr bwMode="auto">
                <a:xfrm>
                  <a:off x="2585" y="3141"/>
                  <a:ext cx="1288"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4808" name="Line 150"/>
              <p:cNvSpPr>
                <a:spLocks noChangeShapeType="1"/>
              </p:cNvSpPr>
              <p:nvPr/>
            </p:nvSpPr>
            <p:spPr bwMode="auto">
              <a:xfrm>
                <a:off x="2287" y="1431"/>
                <a:ext cx="338" cy="124"/>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809" name="Line 151"/>
              <p:cNvSpPr>
                <a:spLocks noChangeShapeType="1"/>
              </p:cNvSpPr>
              <p:nvPr/>
            </p:nvSpPr>
            <p:spPr bwMode="auto">
              <a:xfrm flipV="1">
                <a:off x="2624" y="1554"/>
                <a:ext cx="1288"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810" name="Rectangle 152"/>
              <p:cNvSpPr>
                <a:spLocks noChangeArrowheads="1"/>
              </p:cNvSpPr>
              <p:nvPr/>
            </p:nvSpPr>
            <p:spPr bwMode="auto">
              <a:xfrm>
                <a:off x="3917" y="1458"/>
                <a:ext cx="1128" cy="185"/>
              </a:xfrm>
              <a:prstGeom prst="rect">
                <a:avLst/>
              </a:prstGeom>
              <a:solidFill>
                <a:srgbClr val="CCFFCC"/>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NPV</a:t>
                </a:r>
                <a:r>
                  <a:rPr lang="en-US" altLang="zh-CN" sz="2400">
                    <a:latin typeface="Tahoma" panose="020B0604030504040204" pitchFamily="34" charset="0"/>
                  </a:rPr>
                  <a:t>=10</a:t>
                </a:r>
                <a:endParaRPr lang="en-US" altLang="zh-CN" sz="2400">
                  <a:latin typeface="Tahoma" panose="020B0604030504040204" pitchFamily="34" charset="0"/>
                </a:endParaRPr>
              </a:p>
            </p:txBody>
          </p:sp>
          <p:sp>
            <p:nvSpPr>
              <p:cNvPr id="74811" name="Line 153"/>
              <p:cNvSpPr>
                <a:spLocks noChangeShapeType="1"/>
              </p:cNvSpPr>
              <p:nvPr/>
            </p:nvSpPr>
            <p:spPr bwMode="auto">
              <a:xfrm flipV="1">
                <a:off x="2627" y="1806"/>
                <a:ext cx="1288"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812" name="Rectangle 154"/>
              <p:cNvSpPr>
                <a:spLocks noChangeArrowheads="1"/>
              </p:cNvSpPr>
              <p:nvPr/>
            </p:nvSpPr>
            <p:spPr bwMode="auto">
              <a:xfrm>
                <a:off x="3920" y="1710"/>
                <a:ext cx="1128" cy="185"/>
              </a:xfrm>
              <a:prstGeom prst="rect">
                <a:avLst/>
              </a:prstGeom>
              <a:solidFill>
                <a:srgbClr val="CCFFCC"/>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NPV</a:t>
                </a:r>
                <a:r>
                  <a:rPr lang="en-US" altLang="zh-CN" sz="2400">
                    <a:latin typeface="Tahoma" panose="020B0604030504040204" pitchFamily="34" charset="0"/>
                  </a:rPr>
                  <a:t>=-80</a:t>
                </a:r>
                <a:endParaRPr lang="en-US" altLang="zh-CN" sz="2400">
                  <a:latin typeface="Tahoma" panose="020B0604030504040204" pitchFamily="34" charset="0"/>
                </a:endParaRPr>
              </a:p>
            </p:txBody>
          </p:sp>
          <p:sp>
            <p:nvSpPr>
              <p:cNvPr id="74813" name="Line 155"/>
              <p:cNvSpPr>
                <a:spLocks noChangeShapeType="1"/>
              </p:cNvSpPr>
              <p:nvPr/>
            </p:nvSpPr>
            <p:spPr bwMode="auto">
              <a:xfrm>
                <a:off x="2282" y="1428"/>
                <a:ext cx="348" cy="37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814" name="Line 156"/>
              <p:cNvSpPr>
                <a:spLocks noChangeShapeType="1"/>
              </p:cNvSpPr>
              <p:nvPr/>
            </p:nvSpPr>
            <p:spPr bwMode="auto">
              <a:xfrm flipV="1">
                <a:off x="2624" y="1059"/>
                <a:ext cx="1288"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815" name="Rectangle 157"/>
              <p:cNvSpPr>
                <a:spLocks noChangeArrowheads="1"/>
              </p:cNvSpPr>
              <p:nvPr/>
            </p:nvSpPr>
            <p:spPr bwMode="auto">
              <a:xfrm>
                <a:off x="3917" y="963"/>
                <a:ext cx="1128" cy="185"/>
              </a:xfrm>
              <a:prstGeom prst="rect">
                <a:avLst/>
              </a:prstGeom>
              <a:solidFill>
                <a:srgbClr val="CCFFCC"/>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NPV</a:t>
                </a:r>
                <a:r>
                  <a:rPr lang="en-US" altLang="zh-CN" sz="2400">
                    <a:latin typeface="Tahoma" panose="020B0604030504040204" pitchFamily="34" charset="0"/>
                  </a:rPr>
                  <a:t>=140</a:t>
                </a:r>
                <a:endParaRPr lang="en-US" altLang="zh-CN" sz="2400">
                  <a:latin typeface="Tahoma" panose="020B0604030504040204" pitchFamily="34" charset="0"/>
                </a:endParaRPr>
              </a:p>
            </p:txBody>
          </p:sp>
          <p:sp>
            <p:nvSpPr>
              <p:cNvPr id="74816" name="Line 158"/>
              <p:cNvSpPr>
                <a:spLocks noChangeShapeType="1"/>
              </p:cNvSpPr>
              <p:nvPr/>
            </p:nvSpPr>
            <p:spPr bwMode="auto">
              <a:xfrm flipV="1">
                <a:off x="2282" y="1056"/>
                <a:ext cx="345" cy="369"/>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817" name="Text Box 175"/>
              <p:cNvSpPr txBox="1">
                <a:spLocks noChangeArrowheads="1"/>
              </p:cNvSpPr>
              <p:nvPr/>
            </p:nvSpPr>
            <p:spPr bwMode="auto">
              <a:xfrm>
                <a:off x="3207" y="857"/>
                <a:ext cx="26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0.3</a:t>
                </a:r>
                <a:endParaRPr lang="zh-CN" altLang="en-US" sz="2000">
                  <a:latin typeface="Tahoma" panose="020B0604030504040204" pitchFamily="34" charset="0"/>
                </a:endParaRPr>
              </a:p>
            </p:txBody>
          </p:sp>
          <p:sp>
            <p:nvSpPr>
              <p:cNvPr id="74818" name="Text Box 183"/>
              <p:cNvSpPr txBox="1">
                <a:spLocks noChangeArrowheads="1"/>
              </p:cNvSpPr>
              <p:nvPr/>
            </p:nvSpPr>
            <p:spPr bwMode="auto">
              <a:xfrm>
                <a:off x="3193" y="1107"/>
                <a:ext cx="26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0.4</a:t>
                </a:r>
                <a:endParaRPr lang="zh-CN" altLang="en-US" sz="2000">
                  <a:latin typeface="Tahoma" panose="020B0604030504040204" pitchFamily="34" charset="0"/>
                </a:endParaRPr>
              </a:p>
            </p:txBody>
          </p:sp>
          <p:sp>
            <p:nvSpPr>
              <p:cNvPr id="74819" name="Text Box 184"/>
              <p:cNvSpPr txBox="1">
                <a:spLocks noChangeArrowheads="1"/>
              </p:cNvSpPr>
              <p:nvPr/>
            </p:nvSpPr>
            <p:spPr bwMode="auto">
              <a:xfrm>
                <a:off x="3201" y="1346"/>
                <a:ext cx="26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0.2</a:t>
                </a:r>
                <a:endParaRPr lang="zh-CN" altLang="en-US" sz="2000">
                  <a:latin typeface="Tahoma" panose="020B0604030504040204" pitchFamily="34" charset="0"/>
                </a:endParaRPr>
              </a:p>
            </p:txBody>
          </p:sp>
          <p:sp>
            <p:nvSpPr>
              <p:cNvPr id="74820" name="Text Box 185"/>
              <p:cNvSpPr txBox="1">
                <a:spLocks noChangeArrowheads="1"/>
              </p:cNvSpPr>
              <p:nvPr/>
            </p:nvSpPr>
            <p:spPr bwMode="auto">
              <a:xfrm>
                <a:off x="3187" y="1596"/>
                <a:ext cx="26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0.1</a:t>
                </a:r>
                <a:endParaRPr lang="zh-CN" altLang="en-US" sz="2000">
                  <a:latin typeface="Tahoma" panose="020B0604030504040204" pitchFamily="34" charset="0"/>
                </a:endParaRPr>
              </a:p>
            </p:txBody>
          </p:sp>
          <p:sp>
            <p:nvSpPr>
              <p:cNvPr id="74821" name="Text Box 190"/>
              <p:cNvSpPr txBox="1">
                <a:spLocks noChangeArrowheads="1"/>
              </p:cNvSpPr>
              <p:nvPr/>
            </p:nvSpPr>
            <p:spPr bwMode="auto">
              <a:xfrm>
                <a:off x="2003" y="1078"/>
                <a:ext cx="233"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76</a:t>
                </a:r>
                <a:endParaRPr lang="zh-CN" altLang="en-US" sz="2000">
                  <a:latin typeface="Tahoma" panose="020B0604030504040204" pitchFamily="34" charset="0"/>
                </a:endParaRPr>
              </a:p>
            </p:txBody>
          </p:sp>
        </p:grpSp>
        <p:sp>
          <p:nvSpPr>
            <p:cNvPr id="74822" name="Line 191"/>
            <p:cNvSpPr>
              <a:spLocks noChangeShapeType="1"/>
            </p:cNvSpPr>
            <p:nvPr/>
          </p:nvSpPr>
          <p:spPr bwMode="auto">
            <a:xfrm>
              <a:off x="1559" y="2029"/>
              <a:ext cx="147" cy="124"/>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823" name="Line 192"/>
            <p:cNvSpPr>
              <a:spLocks noChangeShapeType="1"/>
            </p:cNvSpPr>
            <p:nvPr/>
          </p:nvSpPr>
          <p:spPr bwMode="auto">
            <a:xfrm>
              <a:off x="1534" y="2070"/>
              <a:ext cx="147" cy="124"/>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824" name="Line 193"/>
            <p:cNvSpPr>
              <a:spLocks noChangeShapeType="1"/>
            </p:cNvSpPr>
            <p:nvPr/>
          </p:nvSpPr>
          <p:spPr bwMode="auto">
            <a:xfrm flipH="1">
              <a:off x="1548" y="2752"/>
              <a:ext cx="124" cy="79"/>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825" name="Line 194"/>
            <p:cNvSpPr>
              <a:spLocks noChangeShapeType="1"/>
            </p:cNvSpPr>
            <p:nvPr/>
          </p:nvSpPr>
          <p:spPr bwMode="auto">
            <a:xfrm flipH="1">
              <a:off x="1567" y="2793"/>
              <a:ext cx="124" cy="79"/>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4826" name="Text Box 195"/>
            <p:cNvSpPr txBox="1">
              <a:spLocks noChangeArrowheads="1"/>
            </p:cNvSpPr>
            <p:nvPr/>
          </p:nvSpPr>
          <p:spPr bwMode="auto">
            <a:xfrm>
              <a:off x="1127" y="2186"/>
              <a:ext cx="29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solidFill>
                    <a:schemeClr val="hlink"/>
                  </a:solidFill>
                  <a:latin typeface="Tahoma" panose="020B0604030504040204" pitchFamily="34" charset="0"/>
                </a:rPr>
                <a:t>113</a:t>
              </a:r>
              <a:endParaRPr lang="zh-CN" altLang="en-US" sz="2000">
                <a:solidFill>
                  <a:schemeClr val="hlink"/>
                </a:solidFill>
                <a:latin typeface="Tahoma" panose="020B0604030504040204" pitchFamily="34" charset="0"/>
              </a:endParaRPr>
            </a:p>
          </p:txBody>
        </p:sp>
      </p:grpSp>
      <p:sp>
        <p:nvSpPr>
          <p:cNvPr id="117958" name="Text Box 198"/>
          <p:cNvSpPr txBox="1">
            <a:spLocks noChangeArrowheads="1"/>
          </p:cNvSpPr>
          <p:nvPr/>
        </p:nvSpPr>
        <p:spPr bwMode="auto">
          <a:xfrm>
            <a:off x="1793875" y="1217614"/>
            <a:ext cx="3251200" cy="276999"/>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a:latin typeface="黑体" panose="02010609060101010101" pitchFamily="49" charset="-122"/>
                <a:ea typeface="黑体" panose="02010609060101010101" pitchFamily="49" charset="-122"/>
              </a:rPr>
              <a:t>举例：以上例为例</a:t>
            </a:r>
            <a:endParaRPr lang="en-US" altLang="zh-CN" sz="3200">
              <a:latin typeface="黑体" panose="02010609060101010101" pitchFamily="49" charset="-122"/>
              <a:ea typeface="黑体" panose="02010609060101010101" pitchFamily="49" charset="-122"/>
            </a:endParaRPr>
          </a:p>
        </p:txBody>
      </p:sp>
      <p:sp>
        <p:nvSpPr>
          <p:cNvPr id="117959" name="AutoShape 199"/>
          <p:cNvSpPr/>
          <p:nvPr/>
        </p:nvSpPr>
        <p:spPr bwMode="auto">
          <a:xfrm>
            <a:off x="1577976" y="3049588"/>
            <a:ext cx="1204913" cy="449262"/>
          </a:xfrm>
          <a:prstGeom prst="borderCallout2">
            <a:avLst>
              <a:gd name="adj1" fmla="val 25440"/>
              <a:gd name="adj2" fmla="val 106324"/>
              <a:gd name="adj3" fmla="val 25440"/>
              <a:gd name="adj4" fmla="val 129778"/>
              <a:gd name="adj5" fmla="val 167843"/>
              <a:gd name="adj6" fmla="val 153361"/>
            </a:avLst>
          </a:prstGeom>
          <a:solidFill>
            <a:srgbClr val="CCFFFF"/>
          </a:solidFill>
          <a:ln w="9525">
            <a:solidFill>
              <a:schemeClr val="tx1"/>
            </a:solidFill>
            <a:miter lim="800000"/>
          </a:ln>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solidFill>
                  <a:srgbClr val="FF0000"/>
                </a:solidFill>
                <a:latin typeface="微软雅黑" panose="020B0503020204020204" pitchFamily="34" charset="-122"/>
                <a:ea typeface="微软雅黑" panose="020B0503020204020204" pitchFamily="34" charset="-122"/>
              </a:rPr>
              <a:t>决策点</a:t>
            </a:r>
            <a:endParaRPr lang="zh-CN" altLang="en-US" sz="2400">
              <a:solidFill>
                <a:srgbClr val="FF0000"/>
              </a:solidFill>
              <a:latin typeface="微软雅黑" panose="020B0503020204020204" pitchFamily="34" charset="-122"/>
              <a:ea typeface="微软雅黑" panose="020B0503020204020204" pitchFamily="34" charset="-122"/>
            </a:endParaRPr>
          </a:p>
        </p:txBody>
      </p:sp>
      <p:sp>
        <p:nvSpPr>
          <p:cNvPr id="117960" name="AutoShape 200"/>
          <p:cNvSpPr/>
          <p:nvPr/>
        </p:nvSpPr>
        <p:spPr bwMode="auto">
          <a:xfrm>
            <a:off x="1993901" y="4233863"/>
            <a:ext cx="1204913" cy="449262"/>
          </a:xfrm>
          <a:prstGeom prst="borderCallout2">
            <a:avLst>
              <a:gd name="adj1" fmla="val 25440"/>
              <a:gd name="adj2" fmla="val 106324"/>
              <a:gd name="adj3" fmla="val 25440"/>
              <a:gd name="adj4" fmla="val 168644"/>
              <a:gd name="adj5" fmla="val -25796"/>
              <a:gd name="adj6" fmla="val 231491"/>
            </a:avLst>
          </a:prstGeom>
          <a:solidFill>
            <a:srgbClr val="CCFFFF"/>
          </a:solidFill>
          <a:ln w="9525">
            <a:solidFill>
              <a:schemeClr val="tx1"/>
            </a:solidFill>
            <a:miter lim="800000"/>
          </a:ln>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solidFill>
                  <a:srgbClr val="FF0000"/>
                </a:solidFill>
                <a:latin typeface="微软雅黑" panose="020B0503020204020204" pitchFamily="34" charset="-122"/>
                <a:ea typeface="微软雅黑" panose="020B0503020204020204" pitchFamily="34" charset="-122"/>
              </a:rPr>
              <a:t>状态点</a:t>
            </a:r>
            <a:endParaRPr lang="zh-CN" altLang="en-US" sz="2400">
              <a:solidFill>
                <a:srgbClr val="FF0000"/>
              </a:solidFill>
              <a:latin typeface="微软雅黑" panose="020B0503020204020204" pitchFamily="34" charset="-122"/>
              <a:ea typeface="微软雅黑" panose="020B0503020204020204" pitchFamily="34" charset="-122"/>
            </a:endParaRPr>
          </a:p>
        </p:txBody>
      </p:sp>
      <p:sp>
        <p:nvSpPr>
          <p:cNvPr id="117961" name="AutoShape 201"/>
          <p:cNvSpPr/>
          <p:nvPr/>
        </p:nvSpPr>
        <p:spPr bwMode="auto">
          <a:xfrm>
            <a:off x="2281238" y="2155826"/>
            <a:ext cx="1204912" cy="449263"/>
          </a:xfrm>
          <a:prstGeom prst="borderCallout2">
            <a:avLst>
              <a:gd name="adj1" fmla="val 25440"/>
              <a:gd name="adj2" fmla="val 106324"/>
              <a:gd name="adj3" fmla="val 25440"/>
              <a:gd name="adj4" fmla="val 141898"/>
              <a:gd name="adj5" fmla="val 135690"/>
              <a:gd name="adj6" fmla="val 177602"/>
            </a:avLst>
          </a:prstGeom>
          <a:solidFill>
            <a:srgbClr val="CCFFFF"/>
          </a:solidFill>
          <a:ln w="9525">
            <a:solidFill>
              <a:schemeClr val="tx1"/>
            </a:solidFill>
            <a:miter lim="800000"/>
          </a:ln>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solidFill>
                  <a:srgbClr val="FF0000"/>
                </a:solidFill>
                <a:latin typeface="微软雅黑" panose="020B0503020204020204" pitchFamily="34" charset="-122"/>
                <a:ea typeface="微软雅黑" panose="020B0503020204020204" pitchFamily="34" charset="-122"/>
              </a:rPr>
              <a:t>方案枝</a:t>
            </a:r>
            <a:endParaRPr lang="zh-CN" altLang="en-US" sz="2400">
              <a:solidFill>
                <a:srgbClr val="FF0000"/>
              </a:solidFill>
              <a:latin typeface="微软雅黑" panose="020B0503020204020204" pitchFamily="34" charset="-122"/>
              <a:ea typeface="微软雅黑" panose="020B0503020204020204" pitchFamily="34" charset="-122"/>
            </a:endParaRPr>
          </a:p>
        </p:txBody>
      </p:sp>
      <p:sp>
        <p:nvSpPr>
          <p:cNvPr id="117962" name="AutoShape 202"/>
          <p:cNvSpPr/>
          <p:nvPr/>
        </p:nvSpPr>
        <p:spPr bwMode="auto">
          <a:xfrm>
            <a:off x="2689226" y="6075363"/>
            <a:ext cx="1204913" cy="449262"/>
          </a:xfrm>
          <a:prstGeom prst="borderCallout2">
            <a:avLst>
              <a:gd name="adj1" fmla="val 25440"/>
              <a:gd name="adj2" fmla="val 106324"/>
              <a:gd name="adj3" fmla="val 25440"/>
              <a:gd name="adj4" fmla="val 168644"/>
              <a:gd name="adj5" fmla="val 2829"/>
              <a:gd name="adj6" fmla="val 231750"/>
            </a:avLst>
          </a:prstGeom>
          <a:solidFill>
            <a:srgbClr val="CCFFFF"/>
          </a:solidFill>
          <a:ln w="9525">
            <a:solidFill>
              <a:schemeClr val="tx1"/>
            </a:solidFill>
            <a:miter lim="800000"/>
          </a:ln>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solidFill>
                  <a:srgbClr val="FF0000"/>
                </a:solidFill>
                <a:latin typeface="微软雅黑" panose="020B0503020204020204" pitchFamily="34" charset="-122"/>
                <a:ea typeface="微软雅黑" panose="020B0503020204020204" pitchFamily="34" charset="-122"/>
              </a:rPr>
              <a:t>状态枝</a:t>
            </a:r>
            <a:endParaRPr lang="zh-CN" altLang="en-US" sz="2400">
              <a:solidFill>
                <a:srgbClr val="FF0000"/>
              </a:solidFill>
              <a:latin typeface="微软雅黑" panose="020B0503020204020204" pitchFamily="34" charset="-122"/>
              <a:ea typeface="微软雅黑" panose="020B0503020204020204" pitchFamily="34" charset="-122"/>
            </a:endParaRPr>
          </a:p>
        </p:txBody>
      </p:sp>
      <p:sp>
        <p:nvSpPr>
          <p:cNvPr id="117963" name="AutoShape 203"/>
          <p:cNvSpPr/>
          <p:nvPr/>
        </p:nvSpPr>
        <p:spPr bwMode="auto">
          <a:xfrm>
            <a:off x="9112250" y="793750"/>
            <a:ext cx="1131888" cy="419100"/>
          </a:xfrm>
          <a:prstGeom prst="borderCallout2">
            <a:avLst>
              <a:gd name="adj1" fmla="val 27273"/>
              <a:gd name="adj2" fmla="val -6731"/>
              <a:gd name="adj3" fmla="val 27273"/>
              <a:gd name="adj4" fmla="val -35343"/>
              <a:gd name="adj5" fmla="val 172727"/>
              <a:gd name="adj6" fmla="val -64375"/>
            </a:avLst>
          </a:prstGeom>
          <a:solidFill>
            <a:srgbClr val="CCFFFF"/>
          </a:solidFill>
          <a:ln w="9525">
            <a:solidFill>
              <a:schemeClr val="tx1"/>
            </a:solidFill>
            <a:miter lim="800000"/>
          </a:ln>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solidFill>
                  <a:srgbClr val="FF0000"/>
                </a:solidFill>
              </a:rPr>
              <a:t>损益值</a:t>
            </a:r>
            <a:endParaRPr lang="zh-CN" altLang="en-US" sz="2400">
              <a:solidFill>
                <a:srgbClr val="FF0000"/>
              </a:solidFill>
            </a:endParaRPr>
          </a:p>
        </p:txBody>
      </p:sp>
      <p:sp>
        <p:nvSpPr>
          <p:cNvPr id="117968" name="AutoShape 208"/>
          <p:cNvSpPr/>
          <p:nvPr/>
        </p:nvSpPr>
        <p:spPr bwMode="auto">
          <a:xfrm>
            <a:off x="5151439" y="1104900"/>
            <a:ext cx="827087" cy="406400"/>
          </a:xfrm>
          <a:prstGeom prst="borderCallout2">
            <a:avLst>
              <a:gd name="adj1" fmla="val 28125"/>
              <a:gd name="adj2" fmla="val 109213"/>
              <a:gd name="adj3" fmla="val 28125"/>
              <a:gd name="adj4" fmla="val 146639"/>
              <a:gd name="adj5" fmla="val 103514"/>
              <a:gd name="adj6" fmla="val 185991"/>
            </a:avLst>
          </a:prstGeom>
          <a:solidFill>
            <a:srgbClr val="CCCCFF"/>
          </a:solidFill>
          <a:ln w="9525">
            <a:solidFill>
              <a:schemeClr val="tx1"/>
            </a:solidFill>
            <a:miter lim="800000"/>
          </a:ln>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t>概率</a:t>
            </a:r>
            <a:endParaRPr lang="zh-CN" altLang="en-US" sz="2400"/>
          </a:p>
        </p:txBody>
      </p:sp>
      <p:sp>
        <p:nvSpPr>
          <p:cNvPr id="117969" name="AutoShape 209"/>
          <p:cNvSpPr/>
          <p:nvPr/>
        </p:nvSpPr>
        <p:spPr bwMode="auto">
          <a:xfrm>
            <a:off x="1866901" y="5278438"/>
            <a:ext cx="1884363" cy="406400"/>
          </a:xfrm>
          <a:prstGeom prst="borderCallout2">
            <a:avLst>
              <a:gd name="adj1" fmla="val 28125"/>
              <a:gd name="adj2" fmla="val 104042"/>
              <a:gd name="adj3" fmla="val 28125"/>
              <a:gd name="adj4" fmla="val 128898"/>
              <a:gd name="adj5" fmla="val 27736"/>
              <a:gd name="adj6" fmla="val 155181"/>
            </a:avLst>
          </a:prstGeom>
          <a:solidFill>
            <a:srgbClr val="CCCCFF"/>
          </a:solidFill>
          <a:ln w="9525">
            <a:solidFill>
              <a:schemeClr val="tx1"/>
            </a:solidFill>
            <a:miter lim="800000"/>
          </a:ln>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t>方案</a:t>
            </a:r>
            <a:r>
              <a:rPr lang="en-US" altLang="zh-CN" sz="2400"/>
              <a:t>C</a:t>
            </a:r>
            <a:r>
              <a:rPr lang="zh-CN" altLang="en-US" sz="2400"/>
              <a:t>期望值</a:t>
            </a:r>
            <a:endParaRPr lang="zh-CN" altLang="en-US" sz="2400"/>
          </a:p>
        </p:txBody>
      </p:sp>
      <p:sp>
        <p:nvSpPr>
          <p:cNvPr id="117970" name="AutoShape 210"/>
          <p:cNvSpPr/>
          <p:nvPr/>
        </p:nvSpPr>
        <p:spPr bwMode="auto">
          <a:xfrm>
            <a:off x="4854575" y="2919413"/>
            <a:ext cx="827088" cy="406400"/>
          </a:xfrm>
          <a:prstGeom prst="borderCallout2">
            <a:avLst>
              <a:gd name="adj1" fmla="val 28125"/>
              <a:gd name="adj2" fmla="val -9213"/>
              <a:gd name="adj3" fmla="val 28125"/>
              <a:gd name="adj4" fmla="val -39537"/>
              <a:gd name="adj5" fmla="val 117579"/>
              <a:gd name="adj6" fmla="val -71208"/>
            </a:avLst>
          </a:prstGeom>
          <a:solidFill>
            <a:srgbClr val="CCCCFF"/>
          </a:solidFill>
          <a:ln w="9525">
            <a:solidFill>
              <a:schemeClr val="tx1"/>
            </a:solidFill>
            <a:miter lim="800000"/>
          </a:ln>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t>剪枝</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958"/>
                                        </p:tgtEl>
                                        <p:attrNameLst>
                                          <p:attrName>style.visibility</p:attrName>
                                        </p:attrNameLst>
                                      </p:cBhvr>
                                      <p:to>
                                        <p:strVal val="visible"/>
                                      </p:to>
                                    </p:set>
                                    <p:anim calcmode="lin" valueType="num">
                                      <p:cBhvr additive="base">
                                        <p:cTn id="7" dur="500" fill="hold"/>
                                        <p:tgtEl>
                                          <p:spTgt spid="117958"/>
                                        </p:tgtEl>
                                        <p:attrNameLst>
                                          <p:attrName>ppt_x</p:attrName>
                                        </p:attrNameLst>
                                      </p:cBhvr>
                                      <p:tavLst>
                                        <p:tav tm="0">
                                          <p:val>
                                            <p:strVal val="0-#ppt_w/2"/>
                                          </p:val>
                                        </p:tav>
                                        <p:tav tm="100000">
                                          <p:val>
                                            <p:strVal val="#ppt_x"/>
                                          </p:val>
                                        </p:tav>
                                      </p:tavLst>
                                    </p:anim>
                                    <p:anim calcmode="lin" valueType="num">
                                      <p:cBhvr additive="base">
                                        <p:cTn id="8" dur="500" fill="hold"/>
                                        <p:tgtEl>
                                          <p:spTgt spid="1179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17959"/>
                                        </p:tgtEl>
                                        <p:attrNameLst>
                                          <p:attrName>style.visibility</p:attrName>
                                        </p:attrNameLst>
                                      </p:cBhvr>
                                      <p:to>
                                        <p:strVal val="visible"/>
                                      </p:to>
                                    </p:set>
                                    <p:animEffect transition="in" filter="dissolve">
                                      <p:cBhvr>
                                        <p:cTn id="18" dur="500"/>
                                        <p:tgtEl>
                                          <p:spTgt spid="11795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17960"/>
                                        </p:tgtEl>
                                        <p:attrNameLst>
                                          <p:attrName>style.visibility</p:attrName>
                                        </p:attrNameLst>
                                      </p:cBhvr>
                                      <p:to>
                                        <p:strVal val="visible"/>
                                      </p:to>
                                    </p:set>
                                    <p:animEffect transition="in" filter="dissolve">
                                      <p:cBhvr>
                                        <p:cTn id="23" dur="500"/>
                                        <p:tgtEl>
                                          <p:spTgt spid="11796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7961"/>
                                        </p:tgtEl>
                                        <p:attrNameLst>
                                          <p:attrName>style.visibility</p:attrName>
                                        </p:attrNameLst>
                                      </p:cBhvr>
                                      <p:to>
                                        <p:strVal val="visible"/>
                                      </p:to>
                                    </p:set>
                                    <p:animEffect transition="in" filter="dissolve">
                                      <p:cBhvr>
                                        <p:cTn id="28" dur="500"/>
                                        <p:tgtEl>
                                          <p:spTgt spid="11796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17962"/>
                                        </p:tgtEl>
                                        <p:attrNameLst>
                                          <p:attrName>style.visibility</p:attrName>
                                        </p:attrNameLst>
                                      </p:cBhvr>
                                      <p:to>
                                        <p:strVal val="visible"/>
                                      </p:to>
                                    </p:set>
                                    <p:animEffect transition="in" filter="dissolve">
                                      <p:cBhvr>
                                        <p:cTn id="33" dur="500"/>
                                        <p:tgtEl>
                                          <p:spTgt spid="11796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7963"/>
                                        </p:tgtEl>
                                        <p:attrNameLst>
                                          <p:attrName>style.visibility</p:attrName>
                                        </p:attrNameLst>
                                      </p:cBhvr>
                                      <p:to>
                                        <p:strVal val="visible"/>
                                      </p:to>
                                    </p:set>
                                    <p:animEffect transition="in" filter="dissolve">
                                      <p:cBhvr>
                                        <p:cTn id="38" dur="500"/>
                                        <p:tgtEl>
                                          <p:spTgt spid="117963"/>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17968"/>
                                        </p:tgtEl>
                                        <p:attrNameLst>
                                          <p:attrName>style.visibility</p:attrName>
                                        </p:attrNameLst>
                                      </p:cBhvr>
                                      <p:to>
                                        <p:strVal val="visible"/>
                                      </p:to>
                                    </p:set>
                                    <p:animEffect transition="in" filter="dissolve">
                                      <p:cBhvr>
                                        <p:cTn id="43" dur="500"/>
                                        <p:tgtEl>
                                          <p:spTgt spid="11796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7969"/>
                                        </p:tgtEl>
                                        <p:attrNameLst>
                                          <p:attrName>style.visibility</p:attrName>
                                        </p:attrNameLst>
                                      </p:cBhvr>
                                      <p:to>
                                        <p:strVal val="visible"/>
                                      </p:to>
                                    </p:set>
                                    <p:animEffect transition="in" filter="dissolve">
                                      <p:cBhvr>
                                        <p:cTn id="48" dur="500"/>
                                        <p:tgtEl>
                                          <p:spTgt spid="117969"/>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7970"/>
                                        </p:tgtEl>
                                        <p:attrNameLst>
                                          <p:attrName>style.visibility</p:attrName>
                                        </p:attrNameLst>
                                      </p:cBhvr>
                                      <p:to>
                                        <p:strVal val="visible"/>
                                      </p:to>
                                    </p:set>
                                    <p:animEffect transition="in" filter="dissolve">
                                      <p:cBhvr>
                                        <p:cTn id="53" dur="500"/>
                                        <p:tgtEl>
                                          <p:spTgt spid="117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58" grpId="0" animBg="1"/>
      <p:bldP spid="117959" grpId="0" animBg="1"/>
      <p:bldP spid="117960" grpId="0" animBg="1"/>
      <p:bldP spid="117961" grpId="0" animBg="1"/>
      <p:bldP spid="117962" grpId="0" animBg="1"/>
      <p:bldP spid="117963" grpId="0" animBg="1"/>
      <p:bldP spid="117968" grpId="0" animBg="1"/>
      <p:bldP spid="117969" grpId="0" animBg="1"/>
      <p:bldP spid="1179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38853851-9EAD-46A7-9A9E-3CF4BACE557C}" type="slidenum">
              <a:rPr lang="zh-CN" altLang="en-US" baseline="0"/>
            </a:fld>
            <a:endParaRPr lang="zh-CN" altLang="en-US" baseline="0"/>
          </a:p>
        </p:txBody>
      </p:sp>
      <p:sp>
        <p:nvSpPr>
          <p:cNvPr id="75778" name="Rectangle 2"/>
          <p:cNvSpPr>
            <a:spLocks noGrp="1" noChangeArrowheads="1"/>
          </p:cNvSpPr>
          <p:nvPr>
            <p:ph type="title"/>
          </p:nvPr>
        </p:nvSpPr>
        <p:spPr>
          <a:xfrm>
            <a:off x="838200" y="1027906"/>
            <a:ext cx="4106862" cy="781050"/>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algn="ctr" eaLnBrk="1" hangingPunct="1">
              <a:lnSpc>
                <a:spcPct val="150000"/>
              </a:lnSpc>
            </a:pPr>
            <a:r>
              <a:rPr lang="zh-CN" altLang="en-US" sz="4000" b="1" dirty="0"/>
              <a:t>多层决策树</a:t>
            </a:r>
            <a:endParaRPr lang="zh-CN" altLang="en-US" sz="4000" b="1" dirty="0"/>
          </a:p>
        </p:txBody>
      </p:sp>
      <p:sp>
        <p:nvSpPr>
          <p:cNvPr id="75779" name="Text Box 5"/>
          <p:cNvSpPr txBox="1">
            <a:spLocks noChangeArrowheads="1"/>
          </p:cNvSpPr>
          <p:nvPr/>
        </p:nvSpPr>
        <p:spPr bwMode="auto">
          <a:xfrm>
            <a:off x="1021976" y="2014597"/>
            <a:ext cx="10331824"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aseline="0" dirty="0">
                <a:latin typeface="微软雅黑" panose="020B0503020204020204" pitchFamily="34" charset="-122"/>
                <a:ea typeface="微软雅黑" panose="020B0503020204020204" pitchFamily="34" charset="-122"/>
              </a:rPr>
              <a:t>某地区有一批施工机械，5－9月暂时不用，10月份将重新使用。该地区5－9月可能遭受洪水袭击，有两种选择：</a:t>
            </a:r>
            <a:endParaRPr lang="en-US" altLang="zh-CN" sz="2400" baseline="0" dirty="0">
              <a:latin typeface="微软雅黑" panose="020B0503020204020204" pitchFamily="34" charset="-122"/>
              <a:ea typeface="微软雅黑" panose="020B0503020204020204" pitchFamily="34" charset="-122"/>
            </a:endParaRPr>
          </a:p>
          <a:p>
            <a:pPr lvl="1">
              <a:spcBef>
                <a:spcPct val="50000"/>
              </a:spcBef>
            </a:pPr>
            <a:r>
              <a:rPr lang="zh-CN" altLang="en-US" sz="2400" baseline="0" dirty="0">
                <a:latin typeface="微软雅黑" panose="020B0503020204020204" pitchFamily="34" charset="-122"/>
                <a:ea typeface="微软雅黑" panose="020B0503020204020204" pitchFamily="34" charset="-122"/>
              </a:rPr>
              <a:t>1）将机械运走，用时再运回，需往返运输费1000元。</a:t>
            </a:r>
            <a:endParaRPr lang="en-US" altLang="zh-CN" sz="2400" baseline="0" dirty="0">
              <a:latin typeface="微软雅黑" panose="020B0503020204020204" pitchFamily="34" charset="-122"/>
              <a:ea typeface="微软雅黑" panose="020B0503020204020204" pitchFamily="34" charset="-122"/>
            </a:endParaRPr>
          </a:p>
          <a:p>
            <a:pPr lvl="1">
              <a:spcBef>
                <a:spcPct val="50000"/>
              </a:spcBef>
            </a:pPr>
            <a:r>
              <a:rPr lang="zh-CN" altLang="en-US" sz="2400" baseline="0" dirty="0">
                <a:latin typeface="微软雅黑" panose="020B0503020204020204" pitchFamily="34" charset="-122"/>
                <a:ea typeface="微软雅黑" panose="020B0503020204020204" pitchFamily="34" charset="-122"/>
              </a:rPr>
              <a:t>2）将机械留在原地，又有两种选择：</a:t>
            </a:r>
            <a:endParaRPr lang="en-US" altLang="zh-CN" sz="2400" baseline="0" dirty="0">
              <a:latin typeface="微软雅黑" panose="020B0503020204020204" pitchFamily="34" charset="-122"/>
              <a:ea typeface="微软雅黑" panose="020B0503020204020204" pitchFamily="34" charset="-122"/>
            </a:endParaRPr>
          </a:p>
          <a:p>
            <a:pPr lvl="2">
              <a:spcBef>
                <a:spcPct val="50000"/>
              </a:spcBef>
            </a:pPr>
            <a:r>
              <a:rPr lang="en-US" altLang="zh-CN" sz="2400" baseline="0" dirty="0">
                <a:latin typeface="微软雅黑" panose="020B0503020204020204" pitchFamily="34" charset="-122"/>
                <a:ea typeface="微软雅黑" panose="020B0503020204020204" pitchFamily="34" charset="-122"/>
              </a:rPr>
              <a:t>a)</a:t>
            </a:r>
            <a:r>
              <a:rPr lang="zh-CN" altLang="en-US" sz="2400" baseline="0" dirty="0">
                <a:latin typeface="微软雅黑" panose="020B0503020204020204" pitchFamily="34" charset="-122"/>
                <a:ea typeface="微软雅黑" panose="020B0503020204020204" pitchFamily="34" charset="-122"/>
              </a:rPr>
              <a:t>用400元做一个平台放置机械，可防高水位但不能防洪水；</a:t>
            </a:r>
            <a:endParaRPr lang="en-US" altLang="zh-CN" sz="2400" baseline="0" dirty="0">
              <a:latin typeface="微软雅黑" panose="020B0503020204020204" pitchFamily="34" charset="-122"/>
              <a:ea typeface="微软雅黑" panose="020B0503020204020204" pitchFamily="34" charset="-122"/>
            </a:endParaRPr>
          </a:p>
          <a:p>
            <a:pPr lvl="2">
              <a:spcBef>
                <a:spcPct val="50000"/>
              </a:spcBef>
            </a:pPr>
            <a:r>
              <a:rPr lang="en-US" altLang="zh-CN" sz="2400" baseline="0" dirty="0">
                <a:latin typeface="微软雅黑" panose="020B0503020204020204" pitchFamily="34" charset="-122"/>
                <a:ea typeface="微软雅黑" panose="020B0503020204020204" pitchFamily="34" charset="-122"/>
              </a:rPr>
              <a:t>b)</a:t>
            </a:r>
            <a:r>
              <a:rPr lang="zh-CN" altLang="en-US" sz="2400" baseline="0" dirty="0">
                <a:latin typeface="微软雅黑" panose="020B0503020204020204" pitchFamily="34" charset="-122"/>
                <a:ea typeface="微软雅黑" panose="020B0503020204020204" pitchFamily="34" charset="-122"/>
              </a:rPr>
              <a:t>不做平台，但如果遇到高水位要损失4000元；</a:t>
            </a:r>
            <a:endParaRPr lang="en-US" altLang="zh-CN" sz="2400" baseline="0" dirty="0">
              <a:latin typeface="微软雅黑" panose="020B0503020204020204" pitchFamily="34" charset="-122"/>
              <a:ea typeface="微软雅黑" panose="020B0503020204020204" pitchFamily="34" charset="-122"/>
            </a:endParaRPr>
          </a:p>
          <a:p>
            <a:pPr>
              <a:spcBef>
                <a:spcPct val="50000"/>
              </a:spcBef>
            </a:pPr>
            <a:r>
              <a:rPr lang="zh-CN" altLang="en-US" sz="2400" baseline="0" dirty="0">
                <a:latin typeface="微软雅黑" panose="020B0503020204020204" pitchFamily="34" charset="-122"/>
                <a:ea typeface="微软雅黑" panose="020B0503020204020204" pitchFamily="34" charset="-122"/>
              </a:rPr>
              <a:t>如果遇到大洪水，无论有无平台，均遭受损失12000元。</a:t>
            </a:r>
            <a:endParaRPr lang="zh-CN" altLang="en-US" sz="2400" baseline="0" dirty="0">
              <a:latin typeface="微软雅黑" panose="020B0503020204020204" pitchFamily="34" charset="-122"/>
              <a:ea typeface="微软雅黑" panose="020B0503020204020204" pitchFamily="34" charset="-122"/>
            </a:endParaRPr>
          </a:p>
          <a:p>
            <a:pPr>
              <a:spcBef>
                <a:spcPct val="50000"/>
              </a:spcBef>
            </a:pPr>
            <a:r>
              <a:rPr lang="zh-CN" altLang="en-US" sz="2400" baseline="0" dirty="0">
                <a:latin typeface="微软雅黑" panose="020B0503020204020204" pitchFamily="34" charset="-122"/>
                <a:ea typeface="微软雅黑" panose="020B0503020204020204" pitchFamily="34" charset="-122"/>
              </a:rPr>
              <a:t>历史水文资料预测：5-9月份正常水位的概率是0.75，高水位的概率是0.22，大洪水位的概率是0.03，应如何处理这些设备？</a:t>
            </a:r>
            <a:endParaRPr lang="zh-CN" altLang="en-US" sz="2400" baseline="0" dirty="0">
              <a:latin typeface="微软雅黑" panose="020B0503020204020204" pitchFamily="34" charset="-122"/>
              <a:ea typeface="微软雅黑" panose="020B0503020204020204" pitchFamily="34" charset="-122"/>
            </a:endParaRPr>
          </a:p>
        </p:txBody>
      </p:sp>
      <p:sp>
        <p:nvSpPr>
          <p:cNvPr id="6" name="标题 1"/>
          <p:cNvSpPr txBox="1"/>
          <p:nvPr/>
        </p:nvSpPr>
        <p:spPr>
          <a:xfrm>
            <a:off x="609600" y="365125"/>
            <a:ext cx="1117092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7.5  </a:t>
            </a:r>
            <a:r>
              <a:rPr lang="zh-CN" altLang="zh-CN" b="1" dirty="0"/>
              <a:t>概率分析基础上的风险决策</a:t>
            </a:r>
            <a:r>
              <a:rPr lang="zh-CN" altLang="en-US" b="1" dirty="0"/>
              <a:t>： 决策树</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0BF51DAD-DAA6-401C-870D-F860A8AC28E2}" type="slidenum">
              <a:rPr lang="zh-CN" altLang="en-US" baseline="0"/>
            </a:fld>
            <a:endParaRPr lang="zh-CN" altLang="en-US" baseline="0"/>
          </a:p>
        </p:txBody>
      </p:sp>
      <p:graphicFrame>
        <p:nvGraphicFramePr>
          <p:cNvPr id="74756" name="表格 74755"/>
          <p:cNvGraphicFramePr/>
          <p:nvPr/>
        </p:nvGraphicFramePr>
        <p:xfrm>
          <a:off x="1985963" y="1090613"/>
          <a:ext cx="8362950" cy="2346324"/>
        </p:xfrm>
        <a:graphic>
          <a:graphicData uri="http://schemas.openxmlformats.org/drawingml/2006/table">
            <a:tbl>
              <a:tblPr/>
              <a:tblGrid>
                <a:gridCol w="1177925"/>
                <a:gridCol w="1239838"/>
                <a:gridCol w="1098550"/>
                <a:gridCol w="1477962"/>
                <a:gridCol w="1530350"/>
                <a:gridCol w="1838325"/>
              </a:tblGrid>
              <a:tr h="896427">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800" b="1" baseline="0" dirty="0">
                          <a:solidFill>
                            <a:schemeClr val="hlink"/>
                          </a:solidFill>
                          <a:effectLst>
                            <a:outerShdw blurRad="38100" dist="38100" dir="2700000">
                              <a:srgbClr val="000000"/>
                            </a:outerShdw>
                          </a:effectLst>
                          <a:latin typeface="黑体" panose="02010609060101010101" pitchFamily="49" charset="-122"/>
                          <a:ea typeface="黑体" panose="02010609060101010101" pitchFamily="49" charset="-122"/>
                        </a:rPr>
                        <a:t>已 知</a:t>
                      </a:r>
                      <a:endParaRPr lang="zh-CN" altLang="en-US" sz="2800" b="1" baseline="0" dirty="0">
                        <a:solidFill>
                          <a:schemeClr val="hlink"/>
                        </a:solidFill>
                        <a:effectLst>
                          <a:outerShdw blurRad="38100" dist="38100" dir="2700000">
                            <a:srgbClr val="000000"/>
                          </a:outerShdw>
                        </a:effectLst>
                        <a:latin typeface="黑体" panose="02010609060101010101" pitchFamily="49" charset="-122"/>
                        <a:ea typeface="黑体" panose="02010609060101010101" pitchFamily="49" charset="-122"/>
                      </a:endParaRPr>
                    </a:p>
                  </a:txBody>
                  <a:tcPr marT="45736" marB="45736">
                    <a:lnL>
                      <a:noFill/>
                    </a:lnL>
                    <a:lnR>
                      <a:noFill/>
                    </a:lnR>
                    <a:lnT>
                      <a:noFill/>
                    </a:lnT>
                    <a:lnB w="12700" cap="flat" cmpd="sng">
                      <a:solidFill>
                        <a:schemeClr val="tx1"/>
                      </a:solidFill>
                      <a:prstDash val="solid"/>
                      <a:headEnd type="none" w="med" len="med"/>
                      <a:tailEnd type="none" w="med" len="med"/>
                    </a:lnB>
                    <a:lnTlToBr>
                      <a:noFill/>
                    </a:lnTlToBr>
                    <a:lnBlToTr>
                      <a:noFill/>
                    </a:lnBlToTr>
                    <a:solidFill>
                      <a:schemeClr val="bg1">
                        <a:alpha val="50195"/>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folHlink"/>
                        </a:buClr>
                        <a:buSzPct val="60000"/>
                        <a:buFont typeface="Wingdings" panose="05000000000000000000" pitchFamily="2" charset="2"/>
                        <a:buNone/>
                      </a:pPr>
                      <a:r>
                        <a:rPr lang="zh-CN" altLang="en-US" sz="2800" b="1" baseline="0" dirty="0">
                          <a:solidFill>
                            <a:schemeClr val="hlink"/>
                          </a:solidFill>
                          <a:effectLst>
                            <a:outerShdw blurRad="38100" dist="38100" dir="2700000">
                              <a:srgbClr val="000000"/>
                            </a:outerShdw>
                          </a:effectLst>
                          <a:latin typeface="黑体" panose="02010609060101010101" pitchFamily="49" charset="-122"/>
                          <a:ea typeface="黑体" panose="02010609060101010101" pitchFamily="49" charset="-122"/>
                        </a:rPr>
                        <a:t>条 件</a:t>
                      </a:r>
                      <a:endParaRPr lang="zh-CN" altLang="en-US" sz="2800" b="1" baseline="0" dirty="0">
                        <a:solidFill>
                          <a:schemeClr val="hlink"/>
                        </a:solidFill>
                        <a:effectLst>
                          <a:outerShdw blurRad="38100" dist="38100" dir="2700000">
                            <a:srgbClr val="000000"/>
                          </a:outerShdw>
                        </a:effectLst>
                        <a:latin typeface="黑体" panose="02010609060101010101" pitchFamily="49" charset="-122"/>
                        <a:ea typeface="黑体" panose="02010609060101010101" pitchFamily="49" charset="-122"/>
                      </a:endParaRPr>
                    </a:p>
                  </a:txBody>
                  <a:tcPr marT="45736" marB="45736">
                    <a:lnL>
                      <a:noFill/>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solidFill>
                      <a:schemeClr val="bg1">
                        <a:alpha val="50195"/>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正常</a:t>
                      </a:r>
                      <a:endParaRPr lang="zh-CN" altLang="en-US" sz="2400" b="1" baseline="0" dirty="0">
                        <a:latin typeface="Tahoma" panose="020B0604030504040204" pitchFamily="34" charset="0"/>
                      </a:endParaRPr>
                    </a:p>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0.75</a:t>
                      </a:r>
                      <a:endParaRPr lang="zh-CN" altLang="en-US" sz="2400" b="1" baseline="0" dirty="0">
                        <a:latin typeface="Tahoma" panose="020B0604030504040204" pitchFamily="34" charset="0"/>
                      </a:endParaRPr>
                    </a:p>
                  </a:txBody>
                  <a:tcPr marT="45736" marB="457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9FFD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高水位</a:t>
                      </a:r>
                      <a:endParaRPr lang="zh-CN" altLang="en-US" sz="2400" b="1" baseline="0" dirty="0">
                        <a:latin typeface="Tahoma" panose="020B0604030504040204" pitchFamily="34" charset="0"/>
                      </a:endParaRPr>
                    </a:p>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0.22</a:t>
                      </a:r>
                      <a:endParaRPr lang="zh-CN" altLang="en-US" sz="2400" b="1" baseline="0" dirty="0">
                        <a:latin typeface="Tahoma" panose="020B0604030504040204" pitchFamily="34" charset="0"/>
                      </a:endParaRPr>
                    </a:p>
                  </a:txBody>
                  <a:tcPr marT="45736" marB="457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9FFD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大洪水</a:t>
                      </a:r>
                      <a:endParaRPr lang="zh-CN" altLang="en-US" sz="2400" b="1" baseline="0" dirty="0">
                        <a:latin typeface="Tahoma" panose="020B0604030504040204" pitchFamily="34" charset="0"/>
                      </a:endParaRPr>
                    </a:p>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0.03</a:t>
                      </a:r>
                      <a:endParaRPr lang="zh-CN" altLang="en-US" sz="2400" b="1" baseline="0" dirty="0">
                        <a:latin typeface="Tahoma" panose="020B0604030504040204" pitchFamily="34" charset="0"/>
                      </a:endParaRPr>
                    </a:p>
                  </a:txBody>
                  <a:tcPr marT="45736" marB="457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9FFD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成本</a:t>
                      </a:r>
                      <a:endParaRPr lang="zh-CN" altLang="en-US" sz="2400" b="1" baseline="0" dirty="0">
                        <a:latin typeface="Tahoma" panose="020B0604030504040204" pitchFamily="34" charset="0"/>
                      </a:endParaRPr>
                    </a:p>
                  </a:txBody>
                  <a:tcPr marT="45736" marB="4573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CE0BA"/>
                    </a:solidFill>
                  </a:tcPr>
                </a:tc>
              </a:tr>
              <a:tr h="552644">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ea typeface="黑体" panose="02010609060101010101" pitchFamily="49" charset="-122"/>
                        </a:rPr>
                        <a:t>运走</a:t>
                      </a:r>
                      <a:endParaRPr lang="zh-CN" altLang="en-US" sz="2400" b="1" baseline="0" dirty="0">
                        <a:latin typeface="Tahoma" panose="020B0604030504040204" pitchFamily="34" charset="0"/>
                        <a:ea typeface="黑体" panose="02010609060101010101" pitchFamily="49" charset="-122"/>
                      </a:endParaRPr>
                    </a:p>
                  </a:txBody>
                  <a:tcPr marT="45736" marB="4573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endParaRPr lang="zh-CN" altLang="en-US" sz="2400" b="1" baseline="0" dirty="0">
                        <a:latin typeface="Tahoma" panose="020B0604030504040204" pitchFamily="34" charset="0"/>
                      </a:endParaRPr>
                    </a:p>
                  </a:txBody>
                  <a:tcPr marT="45736" marB="457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a:t>
                      </a:r>
                      <a:endParaRPr lang="zh-CN" altLang="en-US" sz="2400" b="1" baseline="0" dirty="0">
                        <a:latin typeface="Tahoma" panose="020B0604030504040204" pitchFamily="34" charset="0"/>
                      </a:endParaRPr>
                    </a:p>
                  </a:txBody>
                  <a:tcPr marT="45736" marB="457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a:t>
                      </a:r>
                      <a:endParaRPr lang="zh-CN" altLang="en-US" sz="2400" b="1" baseline="0" dirty="0">
                        <a:latin typeface="Tahoma" panose="020B0604030504040204" pitchFamily="34" charset="0"/>
                      </a:endParaRPr>
                    </a:p>
                  </a:txBody>
                  <a:tcPr marT="45736" marB="457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a:t>
                      </a:r>
                      <a:endParaRPr lang="zh-CN" altLang="en-US" sz="2400" b="1" baseline="0" dirty="0">
                        <a:latin typeface="Tahoma" panose="020B0604030504040204" pitchFamily="34" charset="0"/>
                      </a:endParaRPr>
                    </a:p>
                  </a:txBody>
                  <a:tcPr marT="45736" marB="457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0.1万元</a:t>
                      </a:r>
                      <a:endParaRPr lang="zh-CN" altLang="en-US" sz="2400" b="1" baseline="0" dirty="0">
                        <a:latin typeface="Tahoma" panose="020B0604030504040204" pitchFamily="34" charset="0"/>
                      </a:endParaRPr>
                    </a:p>
                  </a:txBody>
                  <a:tcPr marT="45736" marB="4573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CE0BA"/>
                    </a:solidFill>
                  </a:tcPr>
                </a:tc>
              </a:tr>
              <a:tr h="897253">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ea typeface="黑体" panose="02010609060101010101" pitchFamily="49" charset="-122"/>
                        </a:rPr>
                        <a:t>不运</a:t>
                      </a:r>
                      <a:endParaRPr lang="zh-CN" altLang="en-US" sz="2400" b="1" baseline="0" dirty="0">
                        <a:latin typeface="Tahoma" panose="020B0604030504040204" pitchFamily="34" charset="0"/>
                        <a:ea typeface="黑体" panose="02010609060101010101" pitchFamily="49" charset="-122"/>
                      </a:endParaRPr>
                    </a:p>
                    <a:p>
                      <a:pPr lvl="0" algn="ctr" eaLnBrk="1" hangingPunct="1">
                        <a:spcBef>
                          <a:spcPct val="20000"/>
                        </a:spcBef>
                        <a:buClr>
                          <a:schemeClr val="folHlink"/>
                        </a:buClr>
                        <a:buSzPct val="60000"/>
                        <a:buFont typeface="Wingdings" panose="05000000000000000000" pitchFamily="2" charset="2"/>
                        <a:buNone/>
                      </a:pPr>
                      <a:endParaRPr lang="zh-CN" altLang="en-US" sz="2400" b="1" baseline="0" dirty="0">
                        <a:latin typeface="Tahoma" panose="020B0604030504040204" pitchFamily="34" charset="0"/>
                        <a:ea typeface="黑体" panose="02010609060101010101" pitchFamily="49" charset="-122"/>
                      </a:endParaRPr>
                    </a:p>
                  </a:txBody>
                  <a:tcPr marT="45736" marB="4573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blipFill rotWithShape="0">
                      <a:blip r:embed="rId1"/>
                    </a:blip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造平台</a:t>
                      </a:r>
                      <a:endParaRPr lang="zh-CN" altLang="en-US" sz="2400" b="1" baseline="0" dirty="0">
                        <a:latin typeface="Tahoma" panose="020B0604030504040204" pitchFamily="34" charset="0"/>
                      </a:endParaRPr>
                    </a:p>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随它去</a:t>
                      </a:r>
                      <a:endParaRPr lang="zh-CN" altLang="en-US" sz="2400" b="1" baseline="0" dirty="0">
                        <a:latin typeface="Tahoma" panose="020B0604030504040204" pitchFamily="34" charset="0"/>
                      </a:endParaRPr>
                    </a:p>
                  </a:txBody>
                  <a:tcPr marT="45736" marB="457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a:t>
                      </a:r>
                      <a:endParaRPr lang="zh-CN" altLang="en-US" sz="2400" b="1" baseline="0" dirty="0">
                        <a:latin typeface="Tahoma" panose="020B0604030504040204" pitchFamily="34" charset="0"/>
                      </a:endParaRPr>
                    </a:p>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a:t>
                      </a:r>
                      <a:endParaRPr lang="zh-CN" altLang="en-US" sz="2400" b="1" baseline="0" dirty="0">
                        <a:latin typeface="Tahoma" panose="020B0604030504040204" pitchFamily="34" charset="0"/>
                      </a:endParaRPr>
                    </a:p>
                  </a:txBody>
                  <a:tcPr marT="45736" marB="457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None/>
                      </a:pPr>
                      <a:r>
                        <a:rPr lang="zh-CN" altLang="en-US" sz="2400" b="1" baseline="0" dirty="0">
                          <a:latin typeface="Tahoma" panose="020B0604030504040204" pitchFamily="34" charset="0"/>
                        </a:rPr>
                        <a:t>-</a:t>
                      </a:r>
                      <a:endParaRPr lang="zh-CN" altLang="en-US" sz="2400" b="1" baseline="0" dirty="0">
                        <a:latin typeface="Tahoma" panose="020B0604030504040204" pitchFamily="34" charset="0"/>
                      </a:endParaRPr>
                    </a:p>
                    <a:p>
                      <a:pPr lvl="0" algn="ctr" eaLnBrk="1" hangingPunct="1">
                        <a:spcBef>
                          <a:spcPct val="20000"/>
                        </a:spcBef>
                        <a:buClr>
                          <a:schemeClr val="folHlink"/>
                        </a:buClr>
                        <a:buSzPct val="60000"/>
                        <a:buNone/>
                      </a:pPr>
                      <a:r>
                        <a:rPr lang="zh-CN" altLang="en-US" sz="2400" b="1" baseline="0" dirty="0">
                          <a:latin typeface="Tahoma" panose="020B0604030504040204" pitchFamily="34" charset="0"/>
                        </a:rPr>
                        <a:t>0.4万元</a:t>
                      </a:r>
                      <a:endParaRPr lang="zh-CN" altLang="en-US" sz="2400" b="1" baseline="0" dirty="0">
                        <a:latin typeface="Tahoma" panose="020B0604030504040204" pitchFamily="34" charset="0"/>
                      </a:endParaRPr>
                    </a:p>
                  </a:txBody>
                  <a:tcPr marT="45736" marB="457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1.2万元</a:t>
                      </a:r>
                      <a:endParaRPr lang="zh-CN" altLang="en-US" sz="2400" b="1" baseline="0" dirty="0">
                        <a:latin typeface="Tahoma" panose="020B0604030504040204" pitchFamily="34" charset="0"/>
                      </a:endParaRPr>
                    </a:p>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1.2万元</a:t>
                      </a:r>
                      <a:endParaRPr lang="zh-CN" altLang="en-US" sz="2400" b="1" baseline="0" dirty="0">
                        <a:latin typeface="Tahoma" panose="020B0604030504040204" pitchFamily="34" charset="0"/>
                      </a:endParaRPr>
                    </a:p>
                  </a:txBody>
                  <a:tcPr marT="45736" marB="457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0.04万元</a:t>
                      </a:r>
                      <a:endParaRPr lang="zh-CN" altLang="en-US" sz="2400" b="1" baseline="0" dirty="0">
                        <a:latin typeface="Tahoma" panose="020B0604030504040204" pitchFamily="34" charset="0"/>
                      </a:endParaRPr>
                    </a:p>
                    <a:p>
                      <a:pPr lvl="0" algn="ctr" eaLnBrk="1" hangingPunct="1">
                        <a:spcBef>
                          <a:spcPct val="20000"/>
                        </a:spcBef>
                        <a:buClr>
                          <a:schemeClr val="folHlink"/>
                        </a:buClr>
                        <a:buSzPct val="60000"/>
                        <a:buFont typeface="Wingdings" panose="05000000000000000000" pitchFamily="2" charset="2"/>
                        <a:buNone/>
                      </a:pPr>
                      <a:r>
                        <a:rPr lang="zh-CN" altLang="en-US" sz="2400" b="1" baseline="0" dirty="0">
                          <a:latin typeface="Tahoma" panose="020B0604030504040204" pitchFamily="34" charset="0"/>
                        </a:rPr>
                        <a:t>0元</a:t>
                      </a:r>
                      <a:endParaRPr lang="zh-CN" altLang="en-US" sz="2400" b="1" baseline="0" dirty="0">
                        <a:latin typeface="Tahoma" panose="020B0604030504040204" pitchFamily="34" charset="0"/>
                      </a:endParaRPr>
                    </a:p>
                  </a:txBody>
                  <a:tcPr marT="45736" marB="4573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CE0BA"/>
                    </a:solidFill>
                  </a:tcPr>
                </a:tc>
              </a:tr>
            </a:tbl>
          </a:graphicData>
        </a:graphic>
      </p:graphicFrame>
      <p:grpSp>
        <p:nvGrpSpPr>
          <p:cNvPr id="2" name="Group 148"/>
          <p:cNvGrpSpPr/>
          <p:nvPr/>
        </p:nvGrpSpPr>
        <p:grpSpPr bwMode="auto">
          <a:xfrm>
            <a:off x="2616201" y="3522663"/>
            <a:ext cx="6157913" cy="2830512"/>
            <a:chOff x="688" y="2219"/>
            <a:chExt cx="3879" cy="1783"/>
          </a:xfrm>
        </p:grpSpPr>
        <p:sp>
          <p:nvSpPr>
            <p:cNvPr id="180325" name="Rectangle 101"/>
            <p:cNvSpPr>
              <a:spLocks noChangeArrowheads="1"/>
            </p:cNvSpPr>
            <p:nvPr/>
          </p:nvSpPr>
          <p:spPr bwMode="auto">
            <a:xfrm>
              <a:off x="688" y="2606"/>
              <a:ext cx="249" cy="215"/>
            </a:xfrm>
            <a:prstGeom prst="rect">
              <a:avLst/>
            </a:prstGeom>
            <a:solidFill>
              <a:srgbClr val="FFCCCC"/>
            </a:solidFill>
            <a:ln w="9525">
              <a:solidFill>
                <a:schemeClr val="tx1"/>
              </a:solidFill>
              <a:miter lim="800000"/>
            </a:ln>
            <a:effectLst/>
          </p:spPr>
          <p:txBody>
            <a:bodyPr wrap="none" anchor="ctr"/>
            <a:lstStyle/>
            <a:p>
              <a:r>
                <a:rPr lang="zh-CN" altLang="en-US" sz="2400" noProof="1">
                  <a:solidFill>
                    <a:schemeClr val="hlink"/>
                  </a:solidFill>
                  <a:effectLst>
                    <a:outerShdw blurRad="38100" dist="38100" dir="2700000">
                      <a:srgbClr val="C0C0C0"/>
                    </a:outerShdw>
                  </a:effectLst>
                  <a:latin typeface="Tahoma" panose="020B0604030504040204" pitchFamily="34" charset="0"/>
                  <a:ea typeface="宋体" panose="02010600030101010101" pitchFamily="2" charset="-122"/>
                </a:rPr>
                <a:t>1</a:t>
              </a:r>
              <a:endParaRPr lang="zh-CN" altLang="en-US" sz="2400" noProof="1">
                <a:solidFill>
                  <a:schemeClr val="hlink"/>
                </a:solidFill>
                <a:effectLst>
                  <a:outerShdw blurRad="38100" dist="38100" dir="2700000">
                    <a:srgbClr val="C0C0C0"/>
                  </a:outerShdw>
                </a:effectLst>
                <a:latin typeface="Tahoma" panose="020B0604030504040204" pitchFamily="34" charset="0"/>
              </a:endParaRPr>
            </a:p>
          </p:txBody>
        </p:sp>
        <p:sp>
          <p:nvSpPr>
            <p:cNvPr id="180326" name="Rectangle 102"/>
            <p:cNvSpPr>
              <a:spLocks noChangeArrowheads="1"/>
            </p:cNvSpPr>
            <p:nvPr/>
          </p:nvSpPr>
          <p:spPr bwMode="auto">
            <a:xfrm>
              <a:off x="1368" y="3048"/>
              <a:ext cx="249" cy="215"/>
            </a:xfrm>
            <a:prstGeom prst="rect">
              <a:avLst/>
            </a:prstGeom>
            <a:solidFill>
              <a:srgbClr val="FFCCCC"/>
            </a:solidFill>
            <a:ln w="9525">
              <a:solidFill>
                <a:schemeClr val="tx1"/>
              </a:solidFill>
              <a:miter lim="800000"/>
            </a:ln>
            <a:effectLst/>
          </p:spPr>
          <p:txBody>
            <a:bodyPr wrap="none" anchor="ctr"/>
            <a:lstStyle/>
            <a:p>
              <a:r>
                <a:rPr lang="zh-CN" altLang="en-US" sz="2400" noProof="1">
                  <a:solidFill>
                    <a:schemeClr val="hlink"/>
                  </a:solidFill>
                  <a:effectLst>
                    <a:outerShdw blurRad="38100" dist="38100" dir="2700000">
                      <a:srgbClr val="C0C0C0"/>
                    </a:outerShdw>
                  </a:effectLst>
                  <a:latin typeface="Tahoma" panose="020B0604030504040204" pitchFamily="34" charset="0"/>
                  <a:ea typeface="宋体" panose="02010600030101010101" pitchFamily="2" charset="-122"/>
                </a:rPr>
                <a:t>2</a:t>
              </a:r>
              <a:endParaRPr lang="zh-CN" altLang="en-US" sz="2400" noProof="1">
                <a:solidFill>
                  <a:schemeClr val="hlink"/>
                </a:solidFill>
                <a:effectLst>
                  <a:outerShdw blurRad="38100" dist="38100" dir="2700000">
                    <a:srgbClr val="C0C0C0"/>
                  </a:outerShdw>
                </a:effectLst>
                <a:latin typeface="Tahoma" panose="020B0604030504040204" pitchFamily="34" charset="0"/>
              </a:endParaRPr>
            </a:p>
          </p:txBody>
        </p:sp>
        <p:sp>
          <p:nvSpPr>
            <p:cNvPr id="76839" name="Line 104"/>
            <p:cNvSpPr>
              <a:spLocks noChangeShapeType="1"/>
            </p:cNvSpPr>
            <p:nvPr/>
          </p:nvSpPr>
          <p:spPr bwMode="auto">
            <a:xfrm flipV="1">
              <a:off x="929" y="2469"/>
              <a:ext cx="338" cy="124"/>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6840" name="Line 105"/>
            <p:cNvSpPr>
              <a:spLocks noChangeShapeType="1"/>
            </p:cNvSpPr>
            <p:nvPr/>
          </p:nvSpPr>
          <p:spPr bwMode="auto">
            <a:xfrm>
              <a:off x="1266" y="2470"/>
              <a:ext cx="831"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6841" name="Line 106"/>
            <p:cNvSpPr>
              <a:spLocks noChangeShapeType="1"/>
            </p:cNvSpPr>
            <p:nvPr/>
          </p:nvSpPr>
          <p:spPr bwMode="auto">
            <a:xfrm>
              <a:off x="919" y="2835"/>
              <a:ext cx="447" cy="30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6842" name="Line 107"/>
            <p:cNvSpPr>
              <a:spLocks noChangeShapeType="1"/>
            </p:cNvSpPr>
            <p:nvPr/>
          </p:nvSpPr>
          <p:spPr bwMode="auto">
            <a:xfrm flipV="1">
              <a:off x="1613" y="2801"/>
              <a:ext cx="584" cy="24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6843" name="Line 108"/>
            <p:cNvSpPr>
              <a:spLocks noChangeShapeType="1"/>
            </p:cNvSpPr>
            <p:nvPr/>
          </p:nvSpPr>
          <p:spPr bwMode="auto">
            <a:xfrm>
              <a:off x="1609" y="3270"/>
              <a:ext cx="604" cy="34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6844" name="Oval 109"/>
            <p:cNvSpPr>
              <a:spLocks noChangeArrowheads="1"/>
            </p:cNvSpPr>
            <p:nvPr/>
          </p:nvSpPr>
          <p:spPr bwMode="auto">
            <a:xfrm>
              <a:off x="2198" y="2640"/>
              <a:ext cx="283" cy="271"/>
            </a:xfrm>
            <a:prstGeom prst="ellipse">
              <a:avLst/>
            </a:prstGeom>
            <a:solidFill>
              <a:srgbClr val="FFFF99"/>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latin typeface="Tahoma" panose="020B0604030504040204" pitchFamily="34" charset="0"/>
                </a:rPr>
                <a:t>3</a:t>
              </a:r>
              <a:endParaRPr lang="zh-CN" altLang="en-US" sz="2400">
                <a:latin typeface="Tahoma" panose="020B0604030504040204" pitchFamily="34" charset="0"/>
              </a:endParaRPr>
            </a:p>
          </p:txBody>
        </p:sp>
        <p:sp>
          <p:nvSpPr>
            <p:cNvPr id="76845" name="Oval 110"/>
            <p:cNvSpPr>
              <a:spLocks noChangeArrowheads="1"/>
            </p:cNvSpPr>
            <p:nvPr/>
          </p:nvSpPr>
          <p:spPr bwMode="auto">
            <a:xfrm>
              <a:off x="2216" y="3492"/>
              <a:ext cx="283" cy="271"/>
            </a:xfrm>
            <a:prstGeom prst="ellipse">
              <a:avLst/>
            </a:prstGeom>
            <a:solidFill>
              <a:srgbClr val="FFFF99"/>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latin typeface="Tahoma" panose="020B0604030504040204" pitchFamily="34" charset="0"/>
                </a:rPr>
                <a:t>4</a:t>
              </a:r>
              <a:endParaRPr lang="zh-CN" altLang="en-US" sz="2400">
                <a:latin typeface="Tahoma" panose="020B0604030504040204" pitchFamily="34" charset="0"/>
              </a:endParaRPr>
            </a:p>
          </p:txBody>
        </p:sp>
        <p:grpSp>
          <p:nvGrpSpPr>
            <p:cNvPr id="76846" name="Group 144"/>
            <p:cNvGrpSpPr/>
            <p:nvPr/>
          </p:nvGrpSpPr>
          <p:grpSpPr bwMode="auto">
            <a:xfrm>
              <a:off x="2486" y="2219"/>
              <a:ext cx="1303" cy="824"/>
              <a:chOff x="2486" y="2219"/>
              <a:chExt cx="1303" cy="824"/>
            </a:xfrm>
          </p:grpSpPr>
          <p:sp>
            <p:nvSpPr>
              <p:cNvPr id="76847" name="Line 115"/>
              <p:cNvSpPr>
                <a:spLocks noChangeShapeType="1"/>
              </p:cNvSpPr>
              <p:nvPr/>
            </p:nvSpPr>
            <p:spPr bwMode="auto">
              <a:xfrm flipV="1">
                <a:off x="2504" y="2746"/>
                <a:ext cx="1251"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6848" name="Line 116"/>
              <p:cNvSpPr>
                <a:spLocks noChangeShapeType="1"/>
              </p:cNvSpPr>
              <p:nvPr/>
            </p:nvSpPr>
            <p:spPr bwMode="auto">
              <a:xfrm flipV="1">
                <a:off x="2867" y="3043"/>
                <a:ext cx="922"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6849" name="Line 117"/>
              <p:cNvSpPr>
                <a:spLocks noChangeShapeType="1"/>
              </p:cNvSpPr>
              <p:nvPr/>
            </p:nvSpPr>
            <p:spPr bwMode="auto">
              <a:xfrm>
                <a:off x="2486" y="2746"/>
                <a:ext cx="385" cy="29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6850" name="Line 118"/>
              <p:cNvSpPr>
                <a:spLocks noChangeShapeType="1"/>
              </p:cNvSpPr>
              <p:nvPr/>
            </p:nvSpPr>
            <p:spPr bwMode="auto">
              <a:xfrm>
                <a:off x="2846" y="2440"/>
                <a:ext cx="922"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6851" name="Line 119"/>
              <p:cNvSpPr>
                <a:spLocks noChangeShapeType="1"/>
              </p:cNvSpPr>
              <p:nvPr/>
            </p:nvSpPr>
            <p:spPr bwMode="auto">
              <a:xfrm flipV="1">
                <a:off x="2486" y="2447"/>
                <a:ext cx="354" cy="29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6852" name="Text Box 120"/>
              <p:cNvSpPr txBox="1">
                <a:spLocks noChangeArrowheads="1"/>
              </p:cNvSpPr>
              <p:nvPr/>
            </p:nvSpPr>
            <p:spPr bwMode="auto">
              <a:xfrm>
                <a:off x="3188" y="2219"/>
                <a:ext cx="32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0.75</a:t>
                </a:r>
                <a:endParaRPr lang="zh-CN" altLang="en-US" sz="2000">
                  <a:latin typeface="Tahoma" panose="020B0604030504040204" pitchFamily="34" charset="0"/>
                </a:endParaRPr>
              </a:p>
            </p:txBody>
          </p:sp>
          <p:sp>
            <p:nvSpPr>
              <p:cNvPr id="76853" name="Text Box 121"/>
              <p:cNvSpPr txBox="1">
                <a:spLocks noChangeArrowheads="1"/>
              </p:cNvSpPr>
              <p:nvPr/>
            </p:nvSpPr>
            <p:spPr bwMode="auto">
              <a:xfrm>
                <a:off x="3178" y="2525"/>
                <a:ext cx="32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0.22</a:t>
                </a:r>
                <a:endParaRPr lang="zh-CN" altLang="en-US" sz="2000">
                  <a:latin typeface="Tahoma" panose="020B0604030504040204" pitchFamily="34" charset="0"/>
                </a:endParaRPr>
              </a:p>
            </p:txBody>
          </p:sp>
          <p:sp>
            <p:nvSpPr>
              <p:cNvPr id="76854" name="Text Box 122"/>
              <p:cNvSpPr txBox="1">
                <a:spLocks noChangeArrowheads="1"/>
              </p:cNvSpPr>
              <p:nvPr/>
            </p:nvSpPr>
            <p:spPr bwMode="auto">
              <a:xfrm>
                <a:off x="3183" y="2832"/>
                <a:ext cx="32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0.03</a:t>
                </a:r>
                <a:endParaRPr lang="zh-CN" altLang="en-US" sz="2000">
                  <a:latin typeface="Tahoma" panose="020B0604030504040204" pitchFamily="34" charset="0"/>
                </a:endParaRPr>
              </a:p>
            </p:txBody>
          </p:sp>
        </p:grpSp>
        <p:sp>
          <p:nvSpPr>
            <p:cNvPr id="180349" name="Rectangle 125"/>
            <p:cNvSpPr>
              <a:spLocks noChangeArrowheads="1"/>
            </p:cNvSpPr>
            <p:nvPr/>
          </p:nvSpPr>
          <p:spPr bwMode="auto">
            <a:xfrm>
              <a:off x="3786" y="2357"/>
              <a:ext cx="781" cy="139"/>
            </a:xfrm>
            <a:prstGeom prst="rect">
              <a:avLst/>
            </a:prstGeom>
            <a:noFill/>
            <a:ln w="9525">
              <a:solidFill>
                <a:srgbClr val="FFFFFF"/>
              </a:solidFill>
              <a:miter lim="800000"/>
            </a:ln>
            <a:effec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a:solidFill>
                    <a:schemeClr val="hlink"/>
                  </a:solidFill>
                  <a:effectLst>
                    <a:outerShdw blurRad="38100" dist="38100" dir="2700000" algn="tl">
                      <a:srgbClr val="C0C0C0"/>
                    </a:outerShdw>
                  </a:effectLst>
                  <a:latin typeface="Tahoma" panose="020B0604030504040204" pitchFamily="34" charset="0"/>
                </a:rPr>
                <a:t>-0.04</a:t>
              </a:r>
              <a:r>
                <a:rPr lang="zh-CN" altLang="en-US" sz="2400">
                  <a:solidFill>
                    <a:schemeClr val="hlink"/>
                  </a:solidFill>
                  <a:effectLst>
                    <a:outerShdw blurRad="38100" dist="38100" dir="2700000" algn="tl">
                      <a:srgbClr val="C0C0C0"/>
                    </a:outerShdw>
                  </a:effectLst>
                  <a:latin typeface="Tahoma" panose="020B0604030504040204" pitchFamily="34" charset="0"/>
                </a:rPr>
                <a:t>万</a:t>
              </a:r>
              <a:endParaRPr lang="zh-CN" altLang="en-US" sz="2400">
                <a:solidFill>
                  <a:schemeClr val="hlink"/>
                </a:solidFill>
                <a:effectLst>
                  <a:outerShdw blurRad="38100" dist="38100" dir="2700000" algn="tl">
                    <a:srgbClr val="C0C0C0"/>
                  </a:outerShdw>
                </a:effectLst>
                <a:latin typeface="Tahoma" panose="020B0604030504040204" pitchFamily="34" charset="0"/>
              </a:endParaRPr>
            </a:p>
          </p:txBody>
        </p:sp>
        <p:sp>
          <p:nvSpPr>
            <p:cNvPr id="76856" name="Text Box 126"/>
            <p:cNvSpPr txBox="1">
              <a:spLocks noChangeArrowheads="1"/>
            </p:cNvSpPr>
            <p:nvPr/>
          </p:nvSpPr>
          <p:spPr bwMode="auto">
            <a:xfrm>
              <a:off x="829" y="2237"/>
              <a:ext cx="3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latin typeface="Times New Roman" panose="02020603050405020304" pitchFamily="18" charset="0"/>
                  <a:ea typeface="楷体_GB2312" pitchFamily="49" charset="-122"/>
                </a:rPr>
                <a:t>运走</a:t>
              </a:r>
              <a:endParaRPr lang="en-US" altLang="zh-CN" sz="2400">
                <a:latin typeface="Times New Roman" panose="02020603050405020304" pitchFamily="18" charset="0"/>
                <a:ea typeface="楷体_GB2312" pitchFamily="49" charset="-122"/>
              </a:endParaRPr>
            </a:p>
          </p:txBody>
        </p:sp>
        <p:sp>
          <p:nvSpPr>
            <p:cNvPr id="76857" name="Text Box 127"/>
            <p:cNvSpPr txBox="1">
              <a:spLocks noChangeArrowheads="1"/>
            </p:cNvSpPr>
            <p:nvPr/>
          </p:nvSpPr>
          <p:spPr bwMode="auto">
            <a:xfrm>
              <a:off x="1441" y="2655"/>
              <a:ext cx="5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latin typeface="Times New Roman" panose="02020603050405020304" pitchFamily="18" charset="0"/>
                  <a:ea typeface="楷体_GB2312" pitchFamily="49" charset="-122"/>
                </a:rPr>
                <a:t>造平台</a:t>
              </a:r>
              <a:endParaRPr lang="zh-CN" altLang="en-US" sz="2400">
                <a:latin typeface="Times New Roman" panose="02020603050405020304" pitchFamily="18" charset="0"/>
                <a:ea typeface="楷体_GB2312" pitchFamily="49" charset="-122"/>
              </a:endParaRPr>
            </a:p>
          </p:txBody>
        </p:sp>
        <p:sp>
          <p:nvSpPr>
            <p:cNvPr id="76858" name="Text Box 128"/>
            <p:cNvSpPr txBox="1">
              <a:spLocks noChangeArrowheads="1"/>
            </p:cNvSpPr>
            <p:nvPr/>
          </p:nvSpPr>
          <p:spPr bwMode="auto">
            <a:xfrm>
              <a:off x="1553" y="3421"/>
              <a:ext cx="3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latin typeface="Times New Roman" panose="02020603050405020304" pitchFamily="18" charset="0"/>
                  <a:ea typeface="楷体_GB2312" pitchFamily="49" charset="-122"/>
                </a:rPr>
                <a:t>不造</a:t>
              </a:r>
              <a:endParaRPr lang="zh-CN" altLang="en-US" sz="2400">
                <a:latin typeface="Times New Roman" panose="02020603050405020304" pitchFamily="18" charset="0"/>
                <a:ea typeface="楷体_GB2312" pitchFamily="49" charset="-122"/>
              </a:endParaRPr>
            </a:p>
          </p:txBody>
        </p:sp>
        <p:sp>
          <p:nvSpPr>
            <p:cNvPr id="76859" name="Text Box 129"/>
            <p:cNvSpPr txBox="1">
              <a:spLocks noChangeArrowheads="1"/>
            </p:cNvSpPr>
            <p:nvPr/>
          </p:nvSpPr>
          <p:spPr bwMode="auto">
            <a:xfrm>
              <a:off x="781" y="2945"/>
              <a:ext cx="3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latin typeface="Times New Roman" panose="02020603050405020304" pitchFamily="18" charset="0"/>
                  <a:ea typeface="楷体_GB2312" pitchFamily="49" charset="-122"/>
                </a:rPr>
                <a:t>不运</a:t>
              </a:r>
              <a:endParaRPr lang="en-US" altLang="zh-CN" sz="2400">
                <a:latin typeface="Times New Roman" panose="02020603050405020304" pitchFamily="18" charset="0"/>
                <a:ea typeface="楷体_GB2312" pitchFamily="49" charset="-122"/>
              </a:endParaRPr>
            </a:p>
          </p:txBody>
        </p:sp>
        <p:sp>
          <p:nvSpPr>
            <p:cNvPr id="180354" name="Rectangle 130"/>
            <p:cNvSpPr>
              <a:spLocks noChangeArrowheads="1"/>
            </p:cNvSpPr>
            <p:nvPr/>
          </p:nvSpPr>
          <p:spPr bwMode="auto">
            <a:xfrm>
              <a:off x="3783" y="2957"/>
              <a:ext cx="781" cy="139"/>
            </a:xfrm>
            <a:prstGeom prst="rect">
              <a:avLst/>
            </a:prstGeom>
            <a:noFill/>
            <a:ln w="9525">
              <a:solidFill>
                <a:srgbClr val="FFFFFF"/>
              </a:solidFill>
              <a:miter lim="800000"/>
            </a:ln>
            <a:effec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a:solidFill>
                    <a:schemeClr val="hlink"/>
                  </a:solidFill>
                  <a:effectLst>
                    <a:outerShdw blurRad="38100" dist="38100" dir="2700000" algn="tl">
                      <a:srgbClr val="C0C0C0"/>
                    </a:outerShdw>
                  </a:effectLst>
                  <a:latin typeface="Tahoma" panose="020B0604030504040204" pitchFamily="34" charset="0"/>
                </a:rPr>
                <a:t>-1.24</a:t>
              </a:r>
              <a:r>
                <a:rPr lang="zh-CN" altLang="en-US" sz="2400">
                  <a:solidFill>
                    <a:schemeClr val="hlink"/>
                  </a:solidFill>
                  <a:effectLst>
                    <a:outerShdw blurRad="38100" dist="38100" dir="2700000" algn="tl">
                      <a:srgbClr val="C0C0C0"/>
                    </a:outerShdw>
                  </a:effectLst>
                  <a:latin typeface="Tahoma" panose="020B0604030504040204" pitchFamily="34" charset="0"/>
                </a:rPr>
                <a:t>万</a:t>
              </a:r>
              <a:endParaRPr lang="zh-CN" altLang="en-US" sz="2400">
                <a:solidFill>
                  <a:schemeClr val="hlink"/>
                </a:solidFill>
                <a:effectLst>
                  <a:outerShdw blurRad="38100" dist="38100" dir="2700000" algn="tl">
                    <a:srgbClr val="C0C0C0"/>
                  </a:outerShdw>
                </a:effectLst>
                <a:latin typeface="Tahoma" panose="020B0604030504040204" pitchFamily="34" charset="0"/>
              </a:endParaRPr>
            </a:p>
          </p:txBody>
        </p:sp>
        <p:sp>
          <p:nvSpPr>
            <p:cNvPr id="180355" name="Rectangle 131"/>
            <p:cNvSpPr>
              <a:spLocks noChangeArrowheads="1"/>
            </p:cNvSpPr>
            <p:nvPr/>
          </p:nvSpPr>
          <p:spPr bwMode="auto">
            <a:xfrm>
              <a:off x="3783" y="2651"/>
              <a:ext cx="781" cy="139"/>
            </a:xfrm>
            <a:prstGeom prst="rect">
              <a:avLst/>
            </a:prstGeom>
            <a:noFill/>
            <a:ln w="9525">
              <a:solidFill>
                <a:srgbClr val="FFFFFF"/>
              </a:solidFill>
              <a:miter lim="800000"/>
            </a:ln>
            <a:effec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a:solidFill>
                    <a:schemeClr val="hlink"/>
                  </a:solidFill>
                  <a:effectLst>
                    <a:outerShdw blurRad="38100" dist="38100" dir="2700000" algn="tl">
                      <a:srgbClr val="C0C0C0"/>
                    </a:outerShdw>
                  </a:effectLst>
                  <a:latin typeface="Tahoma" panose="020B0604030504040204" pitchFamily="34" charset="0"/>
                </a:rPr>
                <a:t>-0.04</a:t>
              </a:r>
              <a:r>
                <a:rPr lang="zh-CN" altLang="en-US" sz="2400">
                  <a:solidFill>
                    <a:schemeClr val="hlink"/>
                  </a:solidFill>
                  <a:effectLst>
                    <a:outerShdw blurRad="38100" dist="38100" dir="2700000" algn="tl">
                      <a:srgbClr val="C0C0C0"/>
                    </a:outerShdw>
                  </a:effectLst>
                  <a:latin typeface="Tahoma" panose="020B0604030504040204" pitchFamily="34" charset="0"/>
                </a:rPr>
                <a:t>万</a:t>
              </a:r>
              <a:endParaRPr lang="zh-CN" altLang="en-US" sz="2400">
                <a:solidFill>
                  <a:schemeClr val="hlink"/>
                </a:solidFill>
                <a:effectLst>
                  <a:outerShdw blurRad="38100" dist="38100" dir="2700000" algn="tl">
                    <a:srgbClr val="C0C0C0"/>
                  </a:outerShdw>
                </a:effectLst>
                <a:latin typeface="Tahoma" panose="020B0604030504040204" pitchFamily="34" charset="0"/>
              </a:endParaRPr>
            </a:p>
          </p:txBody>
        </p:sp>
        <p:grpSp>
          <p:nvGrpSpPr>
            <p:cNvPr id="76862" name="Group 146"/>
            <p:cNvGrpSpPr/>
            <p:nvPr/>
          </p:nvGrpSpPr>
          <p:grpSpPr bwMode="auto">
            <a:xfrm>
              <a:off x="2492" y="3125"/>
              <a:ext cx="1303" cy="824"/>
              <a:chOff x="2492" y="3125"/>
              <a:chExt cx="1303" cy="824"/>
            </a:xfrm>
          </p:grpSpPr>
          <p:sp>
            <p:nvSpPr>
              <p:cNvPr id="76863" name="Line 134"/>
              <p:cNvSpPr>
                <a:spLocks noChangeShapeType="1"/>
              </p:cNvSpPr>
              <p:nvPr/>
            </p:nvSpPr>
            <p:spPr bwMode="auto">
              <a:xfrm>
                <a:off x="2492" y="3652"/>
                <a:ext cx="385" cy="29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6864" name="Line 136"/>
              <p:cNvSpPr>
                <a:spLocks noChangeShapeType="1"/>
              </p:cNvSpPr>
              <p:nvPr/>
            </p:nvSpPr>
            <p:spPr bwMode="auto">
              <a:xfrm flipV="1">
                <a:off x="2492" y="3353"/>
                <a:ext cx="354" cy="29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76865" name="Group 145"/>
              <p:cNvGrpSpPr/>
              <p:nvPr/>
            </p:nvGrpSpPr>
            <p:grpSpPr bwMode="auto">
              <a:xfrm>
                <a:off x="2510" y="3125"/>
                <a:ext cx="1285" cy="824"/>
                <a:chOff x="2510" y="3125"/>
                <a:chExt cx="1285" cy="824"/>
              </a:xfrm>
            </p:grpSpPr>
            <p:sp>
              <p:nvSpPr>
                <p:cNvPr id="76866" name="Line 132"/>
                <p:cNvSpPr>
                  <a:spLocks noChangeShapeType="1"/>
                </p:cNvSpPr>
                <p:nvPr/>
              </p:nvSpPr>
              <p:spPr bwMode="auto">
                <a:xfrm flipV="1">
                  <a:off x="2510" y="3652"/>
                  <a:ext cx="1251"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6867" name="Line 133"/>
                <p:cNvSpPr>
                  <a:spLocks noChangeShapeType="1"/>
                </p:cNvSpPr>
                <p:nvPr/>
              </p:nvSpPr>
              <p:spPr bwMode="auto">
                <a:xfrm flipV="1">
                  <a:off x="2873" y="3949"/>
                  <a:ext cx="922"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6868" name="Line 135"/>
                <p:cNvSpPr>
                  <a:spLocks noChangeShapeType="1"/>
                </p:cNvSpPr>
                <p:nvPr/>
              </p:nvSpPr>
              <p:spPr bwMode="auto">
                <a:xfrm>
                  <a:off x="2852" y="3346"/>
                  <a:ext cx="922"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6869" name="Text Box 137"/>
                <p:cNvSpPr txBox="1">
                  <a:spLocks noChangeArrowheads="1"/>
                </p:cNvSpPr>
                <p:nvPr/>
              </p:nvSpPr>
              <p:spPr bwMode="auto">
                <a:xfrm>
                  <a:off x="3194" y="3125"/>
                  <a:ext cx="32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0.75</a:t>
                  </a:r>
                  <a:endParaRPr lang="zh-CN" altLang="en-US" sz="2000">
                    <a:latin typeface="Tahoma" panose="020B0604030504040204" pitchFamily="34" charset="0"/>
                  </a:endParaRPr>
                </a:p>
              </p:txBody>
            </p:sp>
            <p:sp>
              <p:nvSpPr>
                <p:cNvPr id="76870" name="Text Box 138"/>
                <p:cNvSpPr txBox="1">
                  <a:spLocks noChangeArrowheads="1"/>
                </p:cNvSpPr>
                <p:nvPr/>
              </p:nvSpPr>
              <p:spPr bwMode="auto">
                <a:xfrm>
                  <a:off x="3184" y="3431"/>
                  <a:ext cx="32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0.22</a:t>
                  </a:r>
                  <a:endParaRPr lang="zh-CN" altLang="en-US" sz="2000">
                    <a:latin typeface="Tahoma" panose="020B0604030504040204" pitchFamily="34" charset="0"/>
                  </a:endParaRPr>
                </a:p>
              </p:txBody>
            </p:sp>
            <p:sp>
              <p:nvSpPr>
                <p:cNvPr id="76871" name="Text Box 139"/>
                <p:cNvSpPr txBox="1">
                  <a:spLocks noChangeArrowheads="1"/>
                </p:cNvSpPr>
                <p:nvPr/>
              </p:nvSpPr>
              <p:spPr bwMode="auto">
                <a:xfrm>
                  <a:off x="3189" y="3738"/>
                  <a:ext cx="32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0.03</a:t>
                  </a:r>
                  <a:endParaRPr lang="zh-CN" altLang="en-US" sz="2000">
                    <a:latin typeface="Tahoma" panose="020B0604030504040204" pitchFamily="34" charset="0"/>
                  </a:endParaRPr>
                </a:p>
              </p:txBody>
            </p:sp>
          </p:grpSp>
        </p:grpSp>
        <p:sp>
          <p:nvSpPr>
            <p:cNvPr id="180364" name="Rectangle 140"/>
            <p:cNvSpPr>
              <a:spLocks noChangeArrowheads="1"/>
            </p:cNvSpPr>
            <p:nvPr/>
          </p:nvSpPr>
          <p:spPr bwMode="auto">
            <a:xfrm>
              <a:off x="3792" y="3263"/>
              <a:ext cx="288" cy="157"/>
            </a:xfrm>
            <a:prstGeom prst="rect">
              <a:avLst/>
            </a:prstGeom>
            <a:noFill/>
            <a:ln w="9525">
              <a:solidFill>
                <a:srgbClr val="FFFFFF"/>
              </a:solidFill>
              <a:miter lim="800000"/>
            </a:ln>
            <a:effec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a:solidFill>
                    <a:schemeClr val="hlink"/>
                  </a:solidFill>
                  <a:effectLst>
                    <a:outerShdw blurRad="38100" dist="38100" dir="2700000" algn="tl">
                      <a:srgbClr val="C0C0C0"/>
                    </a:outerShdw>
                  </a:effectLst>
                  <a:latin typeface="Tahoma" panose="020B0604030504040204" pitchFamily="34" charset="0"/>
                </a:rPr>
                <a:t>0</a:t>
              </a:r>
              <a:endParaRPr lang="zh-CN" altLang="en-US" sz="2400">
                <a:solidFill>
                  <a:schemeClr val="hlink"/>
                </a:solidFill>
                <a:effectLst>
                  <a:outerShdw blurRad="38100" dist="38100" dir="2700000" algn="tl">
                    <a:srgbClr val="C0C0C0"/>
                  </a:outerShdw>
                </a:effectLst>
                <a:latin typeface="Tahoma" panose="020B0604030504040204" pitchFamily="34" charset="0"/>
              </a:endParaRPr>
            </a:p>
          </p:txBody>
        </p:sp>
        <p:sp>
          <p:nvSpPr>
            <p:cNvPr id="180365" name="Rectangle 141"/>
            <p:cNvSpPr>
              <a:spLocks noChangeArrowheads="1"/>
            </p:cNvSpPr>
            <p:nvPr/>
          </p:nvSpPr>
          <p:spPr bwMode="auto">
            <a:xfrm>
              <a:off x="3825" y="3863"/>
              <a:ext cx="608" cy="139"/>
            </a:xfrm>
            <a:prstGeom prst="rect">
              <a:avLst/>
            </a:prstGeom>
            <a:noFill/>
            <a:ln w="9525">
              <a:solidFill>
                <a:srgbClr val="FFFFFF"/>
              </a:solidFill>
              <a:miter lim="800000"/>
            </a:ln>
            <a:effec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a:solidFill>
                    <a:schemeClr val="hlink"/>
                  </a:solidFill>
                  <a:effectLst>
                    <a:outerShdw blurRad="38100" dist="38100" dir="2700000" algn="tl">
                      <a:srgbClr val="C0C0C0"/>
                    </a:outerShdw>
                  </a:effectLst>
                  <a:latin typeface="Tahoma" panose="020B0604030504040204" pitchFamily="34" charset="0"/>
                </a:rPr>
                <a:t>-1.2</a:t>
              </a:r>
              <a:r>
                <a:rPr lang="zh-CN" altLang="en-US" sz="2400">
                  <a:solidFill>
                    <a:schemeClr val="hlink"/>
                  </a:solidFill>
                  <a:effectLst>
                    <a:outerShdw blurRad="38100" dist="38100" dir="2700000" algn="tl">
                      <a:srgbClr val="C0C0C0"/>
                    </a:outerShdw>
                  </a:effectLst>
                  <a:latin typeface="Tahoma" panose="020B0604030504040204" pitchFamily="34" charset="0"/>
                </a:rPr>
                <a:t>万</a:t>
              </a:r>
              <a:endParaRPr lang="zh-CN" altLang="en-US" sz="2400">
                <a:solidFill>
                  <a:schemeClr val="hlink"/>
                </a:solidFill>
                <a:effectLst>
                  <a:outerShdw blurRad="38100" dist="38100" dir="2700000" algn="tl">
                    <a:srgbClr val="C0C0C0"/>
                  </a:outerShdw>
                </a:effectLst>
                <a:latin typeface="Tahoma" panose="020B0604030504040204" pitchFamily="34" charset="0"/>
              </a:endParaRPr>
            </a:p>
          </p:txBody>
        </p:sp>
        <p:sp>
          <p:nvSpPr>
            <p:cNvPr id="180366" name="Rectangle 142"/>
            <p:cNvSpPr>
              <a:spLocks noChangeArrowheads="1"/>
            </p:cNvSpPr>
            <p:nvPr/>
          </p:nvSpPr>
          <p:spPr bwMode="auto">
            <a:xfrm>
              <a:off x="3816" y="3557"/>
              <a:ext cx="626" cy="148"/>
            </a:xfrm>
            <a:prstGeom prst="rect">
              <a:avLst/>
            </a:prstGeom>
            <a:noFill/>
            <a:ln w="9525">
              <a:solidFill>
                <a:srgbClr val="FFFFFF"/>
              </a:solidFill>
              <a:miter lim="800000"/>
            </a:ln>
            <a:effec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a:solidFill>
                    <a:schemeClr val="hlink"/>
                  </a:solidFill>
                  <a:effectLst>
                    <a:outerShdw blurRad="38100" dist="38100" dir="2700000" algn="tl">
                      <a:srgbClr val="C0C0C0"/>
                    </a:outerShdw>
                  </a:effectLst>
                  <a:latin typeface="Tahoma" panose="020B0604030504040204" pitchFamily="34" charset="0"/>
                </a:rPr>
                <a:t>-0.4</a:t>
              </a:r>
              <a:r>
                <a:rPr lang="zh-CN" altLang="en-US" sz="2400">
                  <a:solidFill>
                    <a:schemeClr val="hlink"/>
                  </a:solidFill>
                  <a:effectLst>
                    <a:outerShdw blurRad="38100" dist="38100" dir="2700000" algn="tl">
                      <a:srgbClr val="C0C0C0"/>
                    </a:outerShdw>
                  </a:effectLst>
                  <a:latin typeface="Tahoma" panose="020B0604030504040204" pitchFamily="34" charset="0"/>
                </a:rPr>
                <a:t>万</a:t>
              </a:r>
              <a:endParaRPr lang="zh-CN" altLang="en-US" sz="2400">
                <a:solidFill>
                  <a:schemeClr val="hlink"/>
                </a:solidFill>
                <a:effectLst>
                  <a:outerShdw blurRad="38100" dist="38100" dir="2700000" algn="tl">
                    <a:srgbClr val="C0C0C0"/>
                  </a:outerShdw>
                </a:effectLst>
                <a:latin typeface="Tahoma" panose="020B0604030504040204" pitchFamily="34" charset="0"/>
              </a:endParaRPr>
            </a:p>
          </p:txBody>
        </p:sp>
        <p:sp>
          <p:nvSpPr>
            <p:cNvPr id="180367" name="Rectangle 143"/>
            <p:cNvSpPr>
              <a:spLocks noChangeArrowheads="1"/>
            </p:cNvSpPr>
            <p:nvPr/>
          </p:nvSpPr>
          <p:spPr bwMode="auto">
            <a:xfrm>
              <a:off x="1680" y="2285"/>
              <a:ext cx="626" cy="148"/>
            </a:xfrm>
            <a:prstGeom prst="rect">
              <a:avLst/>
            </a:prstGeom>
            <a:noFill/>
            <a:ln w="9525">
              <a:solidFill>
                <a:srgbClr val="FFFFFF"/>
              </a:solidFill>
              <a:miter lim="800000"/>
            </a:ln>
            <a:effec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a:solidFill>
                    <a:schemeClr val="hlink"/>
                  </a:solidFill>
                  <a:effectLst>
                    <a:outerShdw blurRad="38100" dist="38100" dir="2700000" algn="tl">
                      <a:srgbClr val="C0C0C0"/>
                    </a:outerShdw>
                  </a:effectLst>
                  <a:latin typeface="Tahoma" panose="020B0604030504040204" pitchFamily="34" charset="0"/>
                </a:rPr>
                <a:t>-0.1</a:t>
              </a:r>
              <a:r>
                <a:rPr lang="zh-CN" altLang="en-US" sz="2400">
                  <a:solidFill>
                    <a:schemeClr val="hlink"/>
                  </a:solidFill>
                  <a:effectLst>
                    <a:outerShdw blurRad="38100" dist="38100" dir="2700000" algn="tl">
                      <a:srgbClr val="C0C0C0"/>
                    </a:outerShdw>
                  </a:effectLst>
                  <a:latin typeface="Tahoma" panose="020B0604030504040204" pitchFamily="34" charset="0"/>
                </a:rPr>
                <a:t>万</a:t>
              </a:r>
              <a:endParaRPr lang="zh-CN" altLang="en-US" sz="2400">
                <a:solidFill>
                  <a:schemeClr val="hlink"/>
                </a:solidFill>
                <a:effectLst>
                  <a:outerShdw blurRad="38100" dist="38100" dir="2700000" algn="tl">
                    <a:srgbClr val="C0C0C0"/>
                  </a:outerShdw>
                </a:effectLst>
                <a:latin typeface="Tahoma" panose="020B0604030504040204" pitchFamily="34" charset="0"/>
              </a:endParaRPr>
            </a:p>
          </p:txBody>
        </p:sp>
      </p:grpSp>
      <p:sp>
        <p:nvSpPr>
          <p:cNvPr id="46" name="Rectangle 2"/>
          <p:cNvSpPr txBox="1">
            <a:spLocks noChangeArrowheads="1"/>
          </p:cNvSpPr>
          <p:nvPr/>
        </p:nvSpPr>
        <p:spPr>
          <a:xfrm>
            <a:off x="1480345" y="119062"/>
            <a:ext cx="4106862" cy="781050"/>
          </a:xfrm>
          <a:prstGeom prst="rect">
            <a:avLst/>
          </a:prstGeom>
          <a:extLst>
            <a:ext uri="{91240B29-F687-4F45-9708-019B960494DF}">
              <a14:hiddenLine xmlns:a14="http://schemas.microsoft.com/office/drawing/2010/main" w="9525">
                <a:solidFill>
                  <a:schemeClr val="folHlink"/>
                </a:solidFill>
                <a:miter lim="800000"/>
                <a:headEnd/>
                <a:tailEnd/>
              </a14:hiddenLine>
            </a:ext>
          </a:extLst>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CN" altLang="en-US" sz="4000" b="1" dirty="0"/>
              <a:t>多层决策树</a:t>
            </a:r>
            <a:endParaRPr lang="zh-CN" alt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dissolve">
                                      <p:cBhvr>
                                        <p:cTn id="7" dur="500"/>
                                        <p:tgtEl>
                                          <p:spTgt spid="7475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E589D530-74BC-4340-BD16-936149A3D177}" type="slidenum">
              <a:rPr lang="zh-CN" altLang="en-US" baseline="0"/>
            </a:fld>
            <a:endParaRPr lang="zh-CN" altLang="en-US" baseline="0"/>
          </a:p>
        </p:txBody>
      </p:sp>
      <p:sp>
        <p:nvSpPr>
          <p:cNvPr id="77826" name="Rectangle 2"/>
          <p:cNvSpPr>
            <a:spLocks noGrp="1" noChangeArrowheads="1"/>
          </p:cNvSpPr>
          <p:nvPr>
            <p:ph type="title"/>
          </p:nvPr>
        </p:nvSpPr>
        <p:spPr>
          <a:xfrm>
            <a:off x="2674939" y="246063"/>
            <a:ext cx="7793037" cy="838200"/>
          </a:xfrm>
          <a:extLst>
            <a:ext uri="{91240B29-F687-4F45-9708-019B960494DF}">
              <a14:hiddenLine xmlns:a14="http://schemas.microsoft.com/office/drawing/2010/main" w="9525">
                <a:solidFill>
                  <a:schemeClr val="folHlink"/>
                </a:solidFill>
                <a:miter lim="800000"/>
                <a:headEnd/>
                <a:tailEnd/>
              </a14:hiddenLine>
            </a:ext>
          </a:extLst>
        </p:spPr>
        <p:txBody>
          <a:bodyPr/>
          <a:lstStyle/>
          <a:p>
            <a:pPr algn="ctr" eaLnBrk="1" hangingPunct="1"/>
            <a:r>
              <a:rPr lang="zh-CN" altLang="en-US" b="1"/>
              <a:t>举    例（续2）</a:t>
            </a:r>
            <a:endParaRPr lang="zh-CN" altLang="en-US" b="1"/>
          </a:p>
        </p:txBody>
      </p:sp>
      <p:sp>
        <p:nvSpPr>
          <p:cNvPr id="181327" name="Rectangle 79"/>
          <p:cNvSpPr>
            <a:spLocks noChangeArrowheads="1"/>
          </p:cNvSpPr>
          <p:nvPr/>
        </p:nvSpPr>
        <p:spPr bwMode="auto">
          <a:xfrm>
            <a:off x="2916239" y="3451226"/>
            <a:ext cx="395287" cy="341313"/>
          </a:xfrm>
          <a:prstGeom prst="rect">
            <a:avLst/>
          </a:prstGeom>
          <a:solidFill>
            <a:srgbClr val="FFCCCC"/>
          </a:solidFill>
          <a:ln w="9525">
            <a:solidFill>
              <a:schemeClr val="tx1"/>
            </a:solidFill>
            <a:miter lim="800000"/>
          </a:ln>
          <a:effectLst/>
        </p:spPr>
        <p:txBody>
          <a:bodyPr wrap="none" anchor="ctr"/>
          <a:lstStyle/>
          <a:p>
            <a:r>
              <a:rPr lang="zh-CN" altLang="en-US" sz="2400" noProof="1">
                <a:solidFill>
                  <a:schemeClr val="hlink"/>
                </a:solidFill>
                <a:effectLst>
                  <a:outerShdw blurRad="38100" dist="38100" dir="2700000">
                    <a:srgbClr val="C0C0C0"/>
                  </a:outerShdw>
                </a:effectLst>
                <a:latin typeface="Tahoma" panose="020B0604030504040204" pitchFamily="34" charset="0"/>
                <a:ea typeface="宋体" panose="02010600030101010101" pitchFamily="2" charset="-122"/>
              </a:rPr>
              <a:t>1</a:t>
            </a:r>
            <a:endParaRPr lang="zh-CN" altLang="en-US" sz="2400" noProof="1">
              <a:solidFill>
                <a:schemeClr val="hlink"/>
              </a:solidFill>
              <a:effectLst>
                <a:outerShdw blurRad="38100" dist="38100" dir="2700000">
                  <a:srgbClr val="C0C0C0"/>
                </a:outerShdw>
              </a:effectLst>
              <a:latin typeface="Tahoma" panose="020B0604030504040204" pitchFamily="34" charset="0"/>
            </a:endParaRPr>
          </a:p>
        </p:txBody>
      </p:sp>
      <p:sp>
        <p:nvSpPr>
          <p:cNvPr id="181328" name="Rectangle 80"/>
          <p:cNvSpPr>
            <a:spLocks noChangeArrowheads="1"/>
          </p:cNvSpPr>
          <p:nvPr/>
        </p:nvSpPr>
        <p:spPr bwMode="auto">
          <a:xfrm>
            <a:off x="3995739" y="4152901"/>
            <a:ext cx="395287" cy="341313"/>
          </a:xfrm>
          <a:prstGeom prst="rect">
            <a:avLst/>
          </a:prstGeom>
          <a:solidFill>
            <a:srgbClr val="FFCCCC"/>
          </a:solidFill>
          <a:ln w="9525">
            <a:solidFill>
              <a:schemeClr val="tx1"/>
            </a:solidFill>
            <a:miter lim="800000"/>
          </a:ln>
          <a:effectLst/>
        </p:spPr>
        <p:txBody>
          <a:bodyPr wrap="none" anchor="ctr"/>
          <a:lstStyle/>
          <a:p>
            <a:r>
              <a:rPr lang="zh-CN" altLang="en-US" sz="2400" noProof="1">
                <a:solidFill>
                  <a:schemeClr val="hlink"/>
                </a:solidFill>
                <a:effectLst>
                  <a:outerShdw blurRad="38100" dist="38100" dir="2700000">
                    <a:srgbClr val="C0C0C0"/>
                  </a:outerShdw>
                </a:effectLst>
                <a:latin typeface="Tahoma" panose="020B0604030504040204" pitchFamily="34" charset="0"/>
                <a:ea typeface="宋体" panose="02010600030101010101" pitchFamily="2" charset="-122"/>
              </a:rPr>
              <a:t>2</a:t>
            </a:r>
            <a:endParaRPr lang="zh-CN" altLang="en-US" sz="2400" noProof="1">
              <a:solidFill>
                <a:schemeClr val="hlink"/>
              </a:solidFill>
              <a:effectLst>
                <a:outerShdw blurRad="38100" dist="38100" dir="2700000">
                  <a:srgbClr val="C0C0C0"/>
                </a:outerShdw>
              </a:effectLst>
              <a:latin typeface="Tahoma" panose="020B0604030504040204" pitchFamily="34" charset="0"/>
            </a:endParaRPr>
          </a:p>
        </p:txBody>
      </p:sp>
      <p:sp>
        <p:nvSpPr>
          <p:cNvPr id="77829" name="Line 81"/>
          <p:cNvSpPr>
            <a:spLocks noChangeShapeType="1"/>
          </p:cNvSpPr>
          <p:nvPr/>
        </p:nvSpPr>
        <p:spPr bwMode="auto">
          <a:xfrm flipV="1">
            <a:off x="3298826" y="3233738"/>
            <a:ext cx="536575" cy="19685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7830" name="Line 82"/>
          <p:cNvSpPr>
            <a:spLocks noChangeShapeType="1"/>
          </p:cNvSpPr>
          <p:nvPr/>
        </p:nvSpPr>
        <p:spPr bwMode="auto">
          <a:xfrm>
            <a:off x="3833813" y="3235325"/>
            <a:ext cx="1319212"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7831" name="Line 83"/>
          <p:cNvSpPr>
            <a:spLocks noChangeShapeType="1"/>
          </p:cNvSpPr>
          <p:nvPr/>
        </p:nvSpPr>
        <p:spPr bwMode="auto">
          <a:xfrm>
            <a:off x="3282951" y="3814763"/>
            <a:ext cx="709613" cy="487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7832" name="Line 84"/>
          <p:cNvSpPr>
            <a:spLocks noChangeShapeType="1"/>
          </p:cNvSpPr>
          <p:nvPr/>
        </p:nvSpPr>
        <p:spPr bwMode="auto">
          <a:xfrm flipV="1">
            <a:off x="4384675" y="3760788"/>
            <a:ext cx="927100" cy="39211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7833" name="Line 85"/>
          <p:cNvSpPr>
            <a:spLocks noChangeShapeType="1"/>
          </p:cNvSpPr>
          <p:nvPr/>
        </p:nvSpPr>
        <p:spPr bwMode="auto">
          <a:xfrm>
            <a:off x="4378325" y="4505326"/>
            <a:ext cx="958850" cy="54451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7834" name="Oval 86"/>
          <p:cNvSpPr>
            <a:spLocks noChangeArrowheads="1"/>
          </p:cNvSpPr>
          <p:nvPr/>
        </p:nvSpPr>
        <p:spPr bwMode="auto">
          <a:xfrm>
            <a:off x="5313363" y="3505201"/>
            <a:ext cx="449262" cy="430213"/>
          </a:xfrm>
          <a:prstGeom prst="ellipse">
            <a:avLst/>
          </a:prstGeom>
          <a:solidFill>
            <a:srgbClr val="FFFF99"/>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latin typeface="Tahoma" panose="020B0604030504040204" pitchFamily="34" charset="0"/>
              </a:rPr>
              <a:t>3</a:t>
            </a:r>
            <a:endParaRPr lang="zh-CN" altLang="en-US" sz="2400">
              <a:latin typeface="Tahoma" panose="020B0604030504040204" pitchFamily="34" charset="0"/>
            </a:endParaRPr>
          </a:p>
        </p:txBody>
      </p:sp>
      <p:sp>
        <p:nvSpPr>
          <p:cNvPr id="77835" name="Oval 87"/>
          <p:cNvSpPr>
            <a:spLocks noChangeArrowheads="1"/>
          </p:cNvSpPr>
          <p:nvPr/>
        </p:nvSpPr>
        <p:spPr bwMode="auto">
          <a:xfrm>
            <a:off x="5341938" y="4857751"/>
            <a:ext cx="449262" cy="430213"/>
          </a:xfrm>
          <a:prstGeom prst="ellipse">
            <a:avLst/>
          </a:prstGeom>
          <a:solidFill>
            <a:srgbClr val="FFFF99"/>
          </a:solidFill>
          <a:ln w="9525">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latin typeface="Tahoma" panose="020B0604030504040204" pitchFamily="34" charset="0"/>
              </a:rPr>
              <a:t>4</a:t>
            </a:r>
            <a:endParaRPr lang="zh-CN" altLang="en-US" sz="2400">
              <a:latin typeface="Tahoma" panose="020B0604030504040204" pitchFamily="34" charset="0"/>
            </a:endParaRPr>
          </a:p>
        </p:txBody>
      </p:sp>
      <p:grpSp>
        <p:nvGrpSpPr>
          <p:cNvPr id="77836" name="Group 88"/>
          <p:cNvGrpSpPr/>
          <p:nvPr/>
        </p:nvGrpSpPr>
        <p:grpSpPr bwMode="auto">
          <a:xfrm>
            <a:off x="5770563" y="2836864"/>
            <a:ext cx="2068512" cy="1308100"/>
            <a:chOff x="2486" y="2219"/>
            <a:chExt cx="1303" cy="824"/>
          </a:xfrm>
        </p:grpSpPr>
        <p:sp>
          <p:nvSpPr>
            <p:cNvPr id="77837" name="Line 89"/>
            <p:cNvSpPr>
              <a:spLocks noChangeShapeType="1"/>
            </p:cNvSpPr>
            <p:nvPr/>
          </p:nvSpPr>
          <p:spPr bwMode="auto">
            <a:xfrm flipV="1">
              <a:off x="2504" y="2746"/>
              <a:ext cx="1251"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7838" name="Line 90"/>
            <p:cNvSpPr>
              <a:spLocks noChangeShapeType="1"/>
            </p:cNvSpPr>
            <p:nvPr/>
          </p:nvSpPr>
          <p:spPr bwMode="auto">
            <a:xfrm flipV="1">
              <a:off x="2867" y="3043"/>
              <a:ext cx="922"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7839" name="Line 91"/>
            <p:cNvSpPr>
              <a:spLocks noChangeShapeType="1"/>
            </p:cNvSpPr>
            <p:nvPr/>
          </p:nvSpPr>
          <p:spPr bwMode="auto">
            <a:xfrm>
              <a:off x="2486" y="2746"/>
              <a:ext cx="385" cy="29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7840" name="Line 92"/>
            <p:cNvSpPr>
              <a:spLocks noChangeShapeType="1"/>
            </p:cNvSpPr>
            <p:nvPr/>
          </p:nvSpPr>
          <p:spPr bwMode="auto">
            <a:xfrm>
              <a:off x="2846" y="2440"/>
              <a:ext cx="922"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7841" name="Line 93"/>
            <p:cNvSpPr>
              <a:spLocks noChangeShapeType="1"/>
            </p:cNvSpPr>
            <p:nvPr/>
          </p:nvSpPr>
          <p:spPr bwMode="auto">
            <a:xfrm flipV="1">
              <a:off x="2486" y="2447"/>
              <a:ext cx="354" cy="29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7842" name="Text Box 94"/>
            <p:cNvSpPr txBox="1">
              <a:spLocks noChangeArrowheads="1"/>
            </p:cNvSpPr>
            <p:nvPr/>
          </p:nvSpPr>
          <p:spPr bwMode="auto">
            <a:xfrm>
              <a:off x="3188" y="2219"/>
              <a:ext cx="32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0.75</a:t>
              </a:r>
              <a:endParaRPr lang="zh-CN" altLang="en-US" sz="2000">
                <a:latin typeface="Tahoma" panose="020B0604030504040204" pitchFamily="34" charset="0"/>
              </a:endParaRPr>
            </a:p>
          </p:txBody>
        </p:sp>
        <p:sp>
          <p:nvSpPr>
            <p:cNvPr id="77843" name="Text Box 95"/>
            <p:cNvSpPr txBox="1">
              <a:spLocks noChangeArrowheads="1"/>
            </p:cNvSpPr>
            <p:nvPr/>
          </p:nvSpPr>
          <p:spPr bwMode="auto">
            <a:xfrm>
              <a:off x="3178" y="2525"/>
              <a:ext cx="32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0.22</a:t>
              </a:r>
              <a:endParaRPr lang="zh-CN" altLang="en-US" sz="2000">
                <a:latin typeface="Tahoma" panose="020B0604030504040204" pitchFamily="34" charset="0"/>
              </a:endParaRPr>
            </a:p>
          </p:txBody>
        </p:sp>
        <p:sp>
          <p:nvSpPr>
            <p:cNvPr id="77844" name="Text Box 96"/>
            <p:cNvSpPr txBox="1">
              <a:spLocks noChangeArrowheads="1"/>
            </p:cNvSpPr>
            <p:nvPr/>
          </p:nvSpPr>
          <p:spPr bwMode="auto">
            <a:xfrm>
              <a:off x="3183" y="2832"/>
              <a:ext cx="32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0.03</a:t>
              </a:r>
              <a:endParaRPr lang="zh-CN" altLang="en-US" sz="2000">
                <a:latin typeface="Tahoma" panose="020B0604030504040204" pitchFamily="34" charset="0"/>
              </a:endParaRPr>
            </a:p>
          </p:txBody>
        </p:sp>
      </p:grpSp>
      <p:sp>
        <p:nvSpPr>
          <p:cNvPr id="181345" name="Rectangle 97"/>
          <p:cNvSpPr>
            <a:spLocks noChangeArrowheads="1"/>
          </p:cNvSpPr>
          <p:nvPr/>
        </p:nvSpPr>
        <p:spPr bwMode="auto">
          <a:xfrm>
            <a:off x="7834314" y="3055938"/>
            <a:ext cx="1239837" cy="220662"/>
          </a:xfrm>
          <a:prstGeom prst="rect">
            <a:avLst/>
          </a:prstGeom>
          <a:noFill/>
          <a:ln w="9525">
            <a:solidFill>
              <a:srgbClr val="FFFFFF"/>
            </a:solidFill>
            <a:miter lim="800000"/>
          </a:ln>
          <a:effec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a:solidFill>
                  <a:schemeClr val="hlink"/>
                </a:solidFill>
                <a:effectLst>
                  <a:outerShdw blurRad="38100" dist="38100" dir="2700000" algn="tl">
                    <a:srgbClr val="C0C0C0"/>
                  </a:outerShdw>
                </a:effectLst>
                <a:latin typeface="Tahoma" panose="020B0604030504040204" pitchFamily="34" charset="0"/>
              </a:rPr>
              <a:t>-0.04</a:t>
            </a:r>
            <a:r>
              <a:rPr lang="zh-CN" altLang="en-US" sz="2400">
                <a:solidFill>
                  <a:schemeClr val="hlink"/>
                </a:solidFill>
                <a:effectLst>
                  <a:outerShdw blurRad="38100" dist="38100" dir="2700000" algn="tl">
                    <a:srgbClr val="C0C0C0"/>
                  </a:outerShdw>
                </a:effectLst>
                <a:latin typeface="Tahoma" panose="020B0604030504040204" pitchFamily="34" charset="0"/>
              </a:rPr>
              <a:t>万</a:t>
            </a:r>
            <a:endParaRPr lang="zh-CN" altLang="en-US" sz="2400">
              <a:solidFill>
                <a:schemeClr val="hlink"/>
              </a:solidFill>
              <a:effectLst>
                <a:outerShdw blurRad="38100" dist="38100" dir="2700000" algn="tl">
                  <a:srgbClr val="C0C0C0"/>
                </a:outerShdw>
              </a:effectLst>
              <a:latin typeface="Tahoma" panose="020B0604030504040204" pitchFamily="34" charset="0"/>
            </a:endParaRPr>
          </a:p>
        </p:txBody>
      </p:sp>
      <p:sp>
        <p:nvSpPr>
          <p:cNvPr id="77846" name="Text Box 98"/>
          <p:cNvSpPr txBox="1">
            <a:spLocks noChangeArrowheads="1"/>
          </p:cNvSpPr>
          <p:nvPr/>
        </p:nvSpPr>
        <p:spPr bwMode="auto">
          <a:xfrm>
            <a:off x="3140076" y="2865438"/>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latin typeface="Times New Roman" panose="02020603050405020304" pitchFamily="18" charset="0"/>
                <a:ea typeface="楷体_GB2312" pitchFamily="49" charset="-122"/>
              </a:rPr>
              <a:t>运走</a:t>
            </a:r>
            <a:endParaRPr lang="en-US" altLang="zh-CN" sz="2400">
              <a:latin typeface="Times New Roman" panose="02020603050405020304" pitchFamily="18" charset="0"/>
              <a:ea typeface="楷体_GB2312" pitchFamily="49" charset="-122"/>
            </a:endParaRPr>
          </a:p>
        </p:txBody>
      </p:sp>
      <p:sp>
        <p:nvSpPr>
          <p:cNvPr id="77847" name="Text Box 99"/>
          <p:cNvSpPr txBox="1">
            <a:spLocks noChangeArrowheads="1"/>
          </p:cNvSpPr>
          <p:nvPr/>
        </p:nvSpPr>
        <p:spPr bwMode="auto">
          <a:xfrm>
            <a:off x="4111626" y="3529013"/>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latin typeface="Times New Roman" panose="02020603050405020304" pitchFamily="18" charset="0"/>
                <a:ea typeface="楷体_GB2312" pitchFamily="49" charset="-122"/>
              </a:rPr>
              <a:t>造平台</a:t>
            </a:r>
            <a:endParaRPr lang="zh-CN" altLang="en-US" sz="2400">
              <a:latin typeface="Times New Roman" panose="02020603050405020304" pitchFamily="18" charset="0"/>
              <a:ea typeface="楷体_GB2312" pitchFamily="49" charset="-122"/>
            </a:endParaRPr>
          </a:p>
        </p:txBody>
      </p:sp>
      <p:sp>
        <p:nvSpPr>
          <p:cNvPr id="77848" name="Text Box 100"/>
          <p:cNvSpPr txBox="1">
            <a:spLocks noChangeArrowheads="1"/>
          </p:cNvSpPr>
          <p:nvPr/>
        </p:nvSpPr>
        <p:spPr bwMode="auto">
          <a:xfrm>
            <a:off x="4289426" y="4745038"/>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latin typeface="Times New Roman" panose="02020603050405020304" pitchFamily="18" charset="0"/>
                <a:ea typeface="楷体_GB2312" pitchFamily="49" charset="-122"/>
              </a:rPr>
              <a:t>不造</a:t>
            </a:r>
            <a:endParaRPr lang="zh-CN" altLang="en-US" sz="2400">
              <a:latin typeface="Times New Roman" panose="02020603050405020304" pitchFamily="18" charset="0"/>
              <a:ea typeface="楷体_GB2312" pitchFamily="49" charset="-122"/>
            </a:endParaRPr>
          </a:p>
        </p:txBody>
      </p:sp>
      <p:sp>
        <p:nvSpPr>
          <p:cNvPr id="77849" name="Text Box 101"/>
          <p:cNvSpPr txBox="1">
            <a:spLocks noChangeArrowheads="1"/>
          </p:cNvSpPr>
          <p:nvPr/>
        </p:nvSpPr>
        <p:spPr bwMode="auto">
          <a:xfrm>
            <a:off x="3063876" y="3989388"/>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latin typeface="Times New Roman" panose="02020603050405020304" pitchFamily="18" charset="0"/>
                <a:ea typeface="楷体_GB2312" pitchFamily="49" charset="-122"/>
              </a:rPr>
              <a:t>不运</a:t>
            </a:r>
            <a:endParaRPr lang="en-US" altLang="zh-CN" sz="2400">
              <a:latin typeface="Times New Roman" panose="02020603050405020304" pitchFamily="18" charset="0"/>
              <a:ea typeface="楷体_GB2312" pitchFamily="49" charset="-122"/>
            </a:endParaRPr>
          </a:p>
        </p:txBody>
      </p:sp>
      <p:sp>
        <p:nvSpPr>
          <p:cNvPr id="181350" name="Rectangle 102"/>
          <p:cNvSpPr>
            <a:spLocks noChangeArrowheads="1"/>
          </p:cNvSpPr>
          <p:nvPr/>
        </p:nvSpPr>
        <p:spPr bwMode="auto">
          <a:xfrm>
            <a:off x="7829550" y="4008438"/>
            <a:ext cx="1239838" cy="220662"/>
          </a:xfrm>
          <a:prstGeom prst="rect">
            <a:avLst/>
          </a:prstGeom>
          <a:noFill/>
          <a:ln w="9525">
            <a:solidFill>
              <a:srgbClr val="FFFFFF"/>
            </a:solidFill>
            <a:miter lim="800000"/>
          </a:ln>
          <a:effec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a:solidFill>
                  <a:schemeClr val="hlink"/>
                </a:solidFill>
                <a:effectLst>
                  <a:outerShdw blurRad="38100" dist="38100" dir="2700000" algn="tl">
                    <a:srgbClr val="C0C0C0"/>
                  </a:outerShdw>
                </a:effectLst>
                <a:latin typeface="Tahoma" panose="020B0604030504040204" pitchFamily="34" charset="0"/>
              </a:rPr>
              <a:t>-1.24</a:t>
            </a:r>
            <a:r>
              <a:rPr lang="zh-CN" altLang="en-US" sz="2400">
                <a:solidFill>
                  <a:schemeClr val="hlink"/>
                </a:solidFill>
                <a:effectLst>
                  <a:outerShdw blurRad="38100" dist="38100" dir="2700000" algn="tl">
                    <a:srgbClr val="C0C0C0"/>
                  </a:outerShdw>
                </a:effectLst>
                <a:latin typeface="Tahoma" panose="020B0604030504040204" pitchFamily="34" charset="0"/>
              </a:rPr>
              <a:t>万</a:t>
            </a:r>
            <a:endParaRPr lang="zh-CN" altLang="en-US" sz="2400">
              <a:solidFill>
                <a:schemeClr val="hlink"/>
              </a:solidFill>
              <a:effectLst>
                <a:outerShdw blurRad="38100" dist="38100" dir="2700000" algn="tl">
                  <a:srgbClr val="C0C0C0"/>
                </a:outerShdw>
              </a:effectLst>
              <a:latin typeface="Tahoma" panose="020B0604030504040204" pitchFamily="34" charset="0"/>
            </a:endParaRPr>
          </a:p>
        </p:txBody>
      </p:sp>
      <p:sp>
        <p:nvSpPr>
          <p:cNvPr id="181351" name="Rectangle 103"/>
          <p:cNvSpPr>
            <a:spLocks noChangeArrowheads="1"/>
          </p:cNvSpPr>
          <p:nvPr/>
        </p:nvSpPr>
        <p:spPr bwMode="auto">
          <a:xfrm>
            <a:off x="7829550" y="3522663"/>
            <a:ext cx="1239838" cy="220662"/>
          </a:xfrm>
          <a:prstGeom prst="rect">
            <a:avLst/>
          </a:prstGeom>
          <a:noFill/>
          <a:ln w="9525">
            <a:solidFill>
              <a:srgbClr val="FFFFFF"/>
            </a:solidFill>
            <a:miter lim="800000"/>
          </a:ln>
          <a:effec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a:solidFill>
                  <a:schemeClr val="hlink"/>
                </a:solidFill>
                <a:effectLst>
                  <a:outerShdw blurRad="38100" dist="38100" dir="2700000" algn="tl">
                    <a:srgbClr val="C0C0C0"/>
                  </a:outerShdw>
                </a:effectLst>
                <a:latin typeface="Tahoma" panose="020B0604030504040204" pitchFamily="34" charset="0"/>
              </a:rPr>
              <a:t>-0.04</a:t>
            </a:r>
            <a:r>
              <a:rPr lang="zh-CN" altLang="en-US" sz="2400">
                <a:solidFill>
                  <a:schemeClr val="hlink"/>
                </a:solidFill>
                <a:effectLst>
                  <a:outerShdw blurRad="38100" dist="38100" dir="2700000" algn="tl">
                    <a:srgbClr val="C0C0C0"/>
                  </a:outerShdw>
                </a:effectLst>
                <a:latin typeface="Tahoma" panose="020B0604030504040204" pitchFamily="34" charset="0"/>
              </a:rPr>
              <a:t>万</a:t>
            </a:r>
            <a:endParaRPr lang="zh-CN" altLang="en-US" sz="2400">
              <a:solidFill>
                <a:schemeClr val="hlink"/>
              </a:solidFill>
              <a:effectLst>
                <a:outerShdw blurRad="38100" dist="38100" dir="2700000" algn="tl">
                  <a:srgbClr val="C0C0C0"/>
                </a:outerShdw>
              </a:effectLst>
              <a:latin typeface="Tahoma" panose="020B0604030504040204" pitchFamily="34" charset="0"/>
            </a:endParaRPr>
          </a:p>
        </p:txBody>
      </p:sp>
      <p:grpSp>
        <p:nvGrpSpPr>
          <p:cNvPr id="77852" name="Group 104"/>
          <p:cNvGrpSpPr/>
          <p:nvPr/>
        </p:nvGrpSpPr>
        <p:grpSpPr bwMode="auto">
          <a:xfrm>
            <a:off x="5780088" y="4275140"/>
            <a:ext cx="2068512" cy="1308100"/>
            <a:chOff x="2492" y="3125"/>
            <a:chExt cx="1303" cy="824"/>
          </a:xfrm>
        </p:grpSpPr>
        <p:sp>
          <p:nvSpPr>
            <p:cNvPr id="77853" name="Line 105"/>
            <p:cNvSpPr>
              <a:spLocks noChangeShapeType="1"/>
            </p:cNvSpPr>
            <p:nvPr/>
          </p:nvSpPr>
          <p:spPr bwMode="auto">
            <a:xfrm>
              <a:off x="2492" y="3652"/>
              <a:ext cx="385" cy="29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7854" name="Line 106"/>
            <p:cNvSpPr>
              <a:spLocks noChangeShapeType="1"/>
            </p:cNvSpPr>
            <p:nvPr/>
          </p:nvSpPr>
          <p:spPr bwMode="auto">
            <a:xfrm flipV="1">
              <a:off x="2492" y="3353"/>
              <a:ext cx="354" cy="29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77855" name="Group 107"/>
            <p:cNvGrpSpPr/>
            <p:nvPr/>
          </p:nvGrpSpPr>
          <p:grpSpPr bwMode="auto">
            <a:xfrm>
              <a:off x="2510" y="3125"/>
              <a:ext cx="1285" cy="824"/>
              <a:chOff x="2510" y="3125"/>
              <a:chExt cx="1285" cy="824"/>
            </a:xfrm>
          </p:grpSpPr>
          <p:sp>
            <p:nvSpPr>
              <p:cNvPr id="77856" name="Line 108"/>
              <p:cNvSpPr>
                <a:spLocks noChangeShapeType="1"/>
              </p:cNvSpPr>
              <p:nvPr/>
            </p:nvSpPr>
            <p:spPr bwMode="auto">
              <a:xfrm flipV="1">
                <a:off x="2510" y="3652"/>
                <a:ext cx="1251"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7857" name="Line 109"/>
              <p:cNvSpPr>
                <a:spLocks noChangeShapeType="1"/>
              </p:cNvSpPr>
              <p:nvPr/>
            </p:nvSpPr>
            <p:spPr bwMode="auto">
              <a:xfrm flipV="1">
                <a:off x="2873" y="3949"/>
                <a:ext cx="922"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7858" name="Line 110"/>
              <p:cNvSpPr>
                <a:spLocks noChangeShapeType="1"/>
              </p:cNvSpPr>
              <p:nvPr/>
            </p:nvSpPr>
            <p:spPr bwMode="auto">
              <a:xfrm>
                <a:off x="2852" y="3346"/>
                <a:ext cx="922"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7859" name="Text Box 111"/>
              <p:cNvSpPr txBox="1">
                <a:spLocks noChangeArrowheads="1"/>
              </p:cNvSpPr>
              <p:nvPr/>
            </p:nvSpPr>
            <p:spPr bwMode="auto">
              <a:xfrm>
                <a:off x="3194" y="3125"/>
                <a:ext cx="32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0.75</a:t>
                </a:r>
                <a:endParaRPr lang="zh-CN" altLang="en-US" sz="2000">
                  <a:latin typeface="Tahoma" panose="020B0604030504040204" pitchFamily="34" charset="0"/>
                </a:endParaRPr>
              </a:p>
            </p:txBody>
          </p:sp>
          <p:sp>
            <p:nvSpPr>
              <p:cNvPr id="77860" name="Text Box 112"/>
              <p:cNvSpPr txBox="1">
                <a:spLocks noChangeArrowheads="1"/>
              </p:cNvSpPr>
              <p:nvPr/>
            </p:nvSpPr>
            <p:spPr bwMode="auto">
              <a:xfrm>
                <a:off x="3184" y="3431"/>
                <a:ext cx="32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0.22</a:t>
                </a:r>
                <a:endParaRPr lang="zh-CN" altLang="en-US" sz="2000">
                  <a:latin typeface="Tahoma" panose="020B0604030504040204" pitchFamily="34" charset="0"/>
                </a:endParaRPr>
              </a:p>
            </p:txBody>
          </p:sp>
          <p:sp>
            <p:nvSpPr>
              <p:cNvPr id="77861" name="Text Box 113"/>
              <p:cNvSpPr txBox="1">
                <a:spLocks noChangeArrowheads="1"/>
              </p:cNvSpPr>
              <p:nvPr/>
            </p:nvSpPr>
            <p:spPr bwMode="auto">
              <a:xfrm>
                <a:off x="3189" y="3738"/>
                <a:ext cx="32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000">
                    <a:latin typeface="Tahoma" panose="020B0604030504040204" pitchFamily="34" charset="0"/>
                  </a:rPr>
                  <a:t>0.03</a:t>
                </a:r>
                <a:endParaRPr lang="zh-CN" altLang="en-US" sz="2000">
                  <a:latin typeface="Tahoma" panose="020B0604030504040204" pitchFamily="34" charset="0"/>
                </a:endParaRPr>
              </a:p>
            </p:txBody>
          </p:sp>
        </p:grpSp>
      </p:grpSp>
      <p:sp>
        <p:nvSpPr>
          <p:cNvPr id="181362" name="Rectangle 114"/>
          <p:cNvSpPr>
            <a:spLocks noChangeArrowheads="1"/>
          </p:cNvSpPr>
          <p:nvPr/>
        </p:nvSpPr>
        <p:spPr bwMode="auto">
          <a:xfrm>
            <a:off x="7843838" y="4494214"/>
            <a:ext cx="457200" cy="249237"/>
          </a:xfrm>
          <a:prstGeom prst="rect">
            <a:avLst/>
          </a:prstGeom>
          <a:noFill/>
          <a:ln w="9525">
            <a:solidFill>
              <a:srgbClr val="FFFFFF"/>
            </a:solidFill>
            <a:miter lim="800000"/>
          </a:ln>
          <a:effec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a:solidFill>
                  <a:schemeClr val="hlink"/>
                </a:solidFill>
                <a:effectLst>
                  <a:outerShdw blurRad="38100" dist="38100" dir="2700000" algn="tl">
                    <a:srgbClr val="C0C0C0"/>
                  </a:outerShdw>
                </a:effectLst>
                <a:latin typeface="Tahoma" panose="020B0604030504040204" pitchFamily="34" charset="0"/>
              </a:rPr>
              <a:t>0</a:t>
            </a:r>
            <a:endParaRPr lang="zh-CN" altLang="en-US" sz="2400">
              <a:solidFill>
                <a:schemeClr val="hlink"/>
              </a:solidFill>
              <a:effectLst>
                <a:outerShdw blurRad="38100" dist="38100" dir="2700000" algn="tl">
                  <a:srgbClr val="C0C0C0"/>
                </a:outerShdw>
              </a:effectLst>
              <a:latin typeface="Tahoma" panose="020B0604030504040204" pitchFamily="34" charset="0"/>
            </a:endParaRPr>
          </a:p>
        </p:txBody>
      </p:sp>
      <p:sp>
        <p:nvSpPr>
          <p:cNvPr id="181363" name="Rectangle 115"/>
          <p:cNvSpPr>
            <a:spLocks noChangeArrowheads="1"/>
          </p:cNvSpPr>
          <p:nvPr/>
        </p:nvSpPr>
        <p:spPr bwMode="auto">
          <a:xfrm>
            <a:off x="7896225" y="5446713"/>
            <a:ext cx="965200" cy="220662"/>
          </a:xfrm>
          <a:prstGeom prst="rect">
            <a:avLst/>
          </a:prstGeom>
          <a:noFill/>
          <a:ln w="9525">
            <a:solidFill>
              <a:srgbClr val="FFFFFF"/>
            </a:solidFill>
            <a:miter lim="800000"/>
          </a:ln>
          <a:effec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a:solidFill>
                  <a:schemeClr val="hlink"/>
                </a:solidFill>
                <a:effectLst>
                  <a:outerShdw blurRad="38100" dist="38100" dir="2700000" algn="tl">
                    <a:srgbClr val="C0C0C0"/>
                  </a:outerShdw>
                </a:effectLst>
                <a:latin typeface="Tahoma" panose="020B0604030504040204" pitchFamily="34" charset="0"/>
              </a:rPr>
              <a:t>-1.2</a:t>
            </a:r>
            <a:r>
              <a:rPr lang="zh-CN" altLang="en-US" sz="2400">
                <a:solidFill>
                  <a:schemeClr val="hlink"/>
                </a:solidFill>
                <a:effectLst>
                  <a:outerShdw blurRad="38100" dist="38100" dir="2700000" algn="tl">
                    <a:srgbClr val="C0C0C0"/>
                  </a:outerShdw>
                </a:effectLst>
                <a:latin typeface="Tahoma" panose="020B0604030504040204" pitchFamily="34" charset="0"/>
              </a:rPr>
              <a:t>万</a:t>
            </a:r>
            <a:endParaRPr lang="zh-CN" altLang="en-US" sz="2400">
              <a:solidFill>
                <a:schemeClr val="hlink"/>
              </a:solidFill>
              <a:effectLst>
                <a:outerShdw blurRad="38100" dist="38100" dir="2700000" algn="tl">
                  <a:srgbClr val="C0C0C0"/>
                </a:outerShdw>
              </a:effectLst>
              <a:latin typeface="Tahoma" panose="020B0604030504040204" pitchFamily="34" charset="0"/>
            </a:endParaRPr>
          </a:p>
        </p:txBody>
      </p:sp>
      <p:sp>
        <p:nvSpPr>
          <p:cNvPr id="181364" name="Rectangle 116"/>
          <p:cNvSpPr>
            <a:spLocks noChangeArrowheads="1"/>
          </p:cNvSpPr>
          <p:nvPr/>
        </p:nvSpPr>
        <p:spPr bwMode="auto">
          <a:xfrm>
            <a:off x="7881939" y="4960938"/>
            <a:ext cx="993775" cy="234950"/>
          </a:xfrm>
          <a:prstGeom prst="rect">
            <a:avLst/>
          </a:prstGeom>
          <a:noFill/>
          <a:ln w="9525">
            <a:solidFill>
              <a:srgbClr val="FFFFFF"/>
            </a:solidFill>
            <a:miter lim="800000"/>
          </a:ln>
          <a:effec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a:solidFill>
                  <a:schemeClr val="hlink"/>
                </a:solidFill>
                <a:effectLst>
                  <a:outerShdw blurRad="38100" dist="38100" dir="2700000" algn="tl">
                    <a:srgbClr val="C0C0C0"/>
                  </a:outerShdw>
                </a:effectLst>
                <a:latin typeface="Tahoma" panose="020B0604030504040204" pitchFamily="34" charset="0"/>
              </a:rPr>
              <a:t>-0.4</a:t>
            </a:r>
            <a:r>
              <a:rPr lang="zh-CN" altLang="en-US" sz="2400">
                <a:solidFill>
                  <a:schemeClr val="hlink"/>
                </a:solidFill>
                <a:effectLst>
                  <a:outerShdw blurRad="38100" dist="38100" dir="2700000" algn="tl">
                    <a:srgbClr val="C0C0C0"/>
                  </a:outerShdw>
                </a:effectLst>
                <a:latin typeface="Tahoma" panose="020B0604030504040204" pitchFamily="34" charset="0"/>
              </a:rPr>
              <a:t>万</a:t>
            </a:r>
            <a:endParaRPr lang="zh-CN" altLang="en-US" sz="2400">
              <a:solidFill>
                <a:schemeClr val="hlink"/>
              </a:solidFill>
              <a:effectLst>
                <a:outerShdw blurRad="38100" dist="38100" dir="2700000" algn="tl">
                  <a:srgbClr val="C0C0C0"/>
                </a:outerShdw>
              </a:effectLst>
              <a:latin typeface="Tahoma" panose="020B0604030504040204" pitchFamily="34" charset="0"/>
            </a:endParaRPr>
          </a:p>
        </p:txBody>
      </p:sp>
      <p:sp>
        <p:nvSpPr>
          <p:cNvPr id="181365" name="Rectangle 117"/>
          <p:cNvSpPr>
            <a:spLocks noChangeArrowheads="1"/>
          </p:cNvSpPr>
          <p:nvPr/>
        </p:nvSpPr>
        <p:spPr bwMode="auto">
          <a:xfrm>
            <a:off x="4491039" y="2941638"/>
            <a:ext cx="993775" cy="234950"/>
          </a:xfrm>
          <a:prstGeom prst="rect">
            <a:avLst/>
          </a:prstGeom>
          <a:noFill/>
          <a:ln w="9525">
            <a:solidFill>
              <a:srgbClr val="FFFFFF"/>
            </a:solidFill>
            <a:miter lim="800000"/>
          </a:ln>
          <a:effec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en-US" altLang="zh-CN" sz="2400">
                <a:solidFill>
                  <a:schemeClr val="hlink"/>
                </a:solidFill>
                <a:effectLst>
                  <a:outerShdw blurRad="38100" dist="38100" dir="2700000" algn="tl">
                    <a:srgbClr val="C0C0C0"/>
                  </a:outerShdw>
                </a:effectLst>
                <a:latin typeface="Tahoma" panose="020B0604030504040204" pitchFamily="34" charset="0"/>
              </a:rPr>
              <a:t>-0.1</a:t>
            </a:r>
            <a:r>
              <a:rPr lang="zh-CN" altLang="en-US" sz="2400">
                <a:solidFill>
                  <a:schemeClr val="hlink"/>
                </a:solidFill>
                <a:effectLst>
                  <a:outerShdw blurRad="38100" dist="38100" dir="2700000" algn="tl">
                    <a:srgbClr val="C0C0C0"/>
                  </a:outerShdw>
                </a:effectLst>
                <a:latin typeface="Tahoma" panose="020B0604030504040204" pitchFamily="34" charset="0"/>
              </a:rPr>
              <a:t>万</a:t>
            </a:r>
            <a:endParaRPr lang="zh-CN" altLang="en-US" sz="2400">
              <a:solidFill>
                <a:schemeClr val="hlink"/>
              </a:solidFill>
              <a:effectLst>
                <a:outerShdw blurRad="38100" dist="38100" dir="2700000" algn="tl">
                  <a:srgbClr val="C0C0C0"/>
                </a:outerShdw>
              </a:effectLst>
              <a:latin typeface="Tahoma" panose="020B0604030504040204" pitchFamily="34" charset="0"/>
            </a:endParaRPr>
          </a:p>
        </p:txBody>
      </p:sp>
      <p:sp>
        <p:nvSpPr>
          <p:cNvPr id="181366" name="Text Box 118"/>
          <p:cNvSpPr txBox="1">
            <a:spLocks noChangeArrowheads="1"/>
          </p:cNvSpPr>
          <p:nvPr/>
        </p:nvSpPr>
        <p:spPr bwMode="auto">
          <a:xfrm>
            <a:off x="3290888" y="1281114"/>
            <a:ext cx="6851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t>-0.04(0.75+0.22)-1.24</a:t>
            </a:r>
            <a:r>
              <a:rPr lang="en-US" altLang="zh-CN" sz="2400"/>
              <a:t>× </a:t>
            </a:r>
            <a:r>
              <a:rPr lang="zh-CN" altLang="en-US" sz="2400"/>
              <a:t>0.03=-0.076万</a:t>
            </a:r>
            <a:endParaRPr lang="en-US" altLang="zh-CN" sz="2400"/>
          </a:p>
        </p:txBody>
      </p:sp>
      <p:sp>
        <p:nvSpPr>
          <p:cNvPr id="181367" name="Text Box 119"/>
          <p:cNvSpPr txBox="1">
            <a:spLocks noChangeArrowheads="1"/>
          </p:cNvSpPr>
          <p:nvPr/>
        </p:nvSpPr>
        <p:spPr bwMode="auto">
          <a:xfrm>
            <a:off x="3332163" y="1835150"/>
            <a:ext cx="3986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t>0</a:t>
            </a:r>
            <a:r>
              <a:rPr lang="en-US" altLang="zh-CN" sz="2400"/>
              <a:t>× </a:t>
            </a:r>
            <a:r>
              <a:rPr lang="zh-CN" altLang="en-US" sz="2400"/>
              <a:t>0.75-0.4</a:t>
            </a:r>
            <a:r>
              <a:rPr lang="en-US" altLang="zh-CN" sz="2400"/>
              <a:t>× </a:t>
            </a:r>
            <a:r>
              <a:rPr lang="zh-CN" altLang="en-US" sz="2400"/>
              <a:t>0.22-1.2</a:t>
            </a:r>
            <a:r>
              <a:rPr lang="en-US" altLang="zh-CN" sz="2400"/>
              <a:t>× </a:t>
            </a:r>
            <a:r>
              <a:rPr lang="zh-CN" altLang="en-US" sz="2400"/>
              <a:t>0.03＝-0.124万</a:t>
            </a:r>
            <a:endParaRPr lang="en-US" altLang="zh-CN" sz="2400"/>
          </a:p>
        </p:txBody>
      </p:sp>
      <p:grpSp>
        <p:nvGrpSpPr>
          <p:cNvPr id="5" name="Group 123"/>
          <p:cNvGrpSpPr/>
          <p:nvPr/>
        </p:nvGrpSpPr>
        <p:grpSpPr bwMode="auto">
          <a:xfrm>
            <a:off x="4432300" y="4549776"/>
            <a:ext cx="541338" cy="207963"/>
            <a:chOff x="1643" y="3298"/>
            <a:chExt cx="341" cy="131"/>
          </a:xfrm>
        </p:grpSpPr>
        <p:sp>
          <p:nvSpPr>
            <p:cNvPr id="77869" name="Line 121"/>
            <p:cNvSpPr>
              <a:spLocks noChangeShapeType="1"/>
            </p:cNvSpPr>
            <p:nvPr/>
          </p:nvSpPr>
          <p:spPr bwMode="auto">
            <a:xfrm flipV="1">
              <a:off x="1691" y="3346"/>
              <a:ext cx="293" cy="83"/>
            </a:xfrm>
            <a:prstGeom prst="line">
              <a:avLst/>
            </a:prstGeom>
            <a:noFill/>
            <a:ln w="2857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77870" name="Line 122"/>
            <p:cNvSpPr>
              <a:spLocks noChangeShapeType="1"/>
            </p:cNvSpPr>
            <p:nvPr/>
          </p:nvSpPr>
          <p:spPr bwMode="auto">
            <a:xfrm flipV="1">
              <a:off x="1643" y="3298"/>
              <a:ext cx="293" cy="83"/>
            </a:xfrm>
            <a:prstGeom prst="line">
              <a:avLst/>
            </a:prstGeom>
            <a:noFill/>
            <a:ln w="2857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81373" name="AutoShape 125"/>
          <p:cNvSpPr/>
          <p:nvPr/>
        </p:nvSpPr>
        <p:spPr bwMode="auto">
          <a:xfrm>
            <a:off x="6051551" y="2351088"/>
            <a:ext cx="1160463" cy="493712"/>
          </a:xfrm>
          <a:prstGeom prst="borderCallout2">
            <a:avLst>
              <a:gd name="adj1" fmla="val 23153"/>
              <a:gd name="adj2" fmla="val -6565"/>
              <a:gd name="adj3" fmla="val 23153"/>
              <a:gd name="adj4" fmla="val -22435"/>
              <a:gd name="adj5" fmla="val 231509"/>
              <a:gd name="adj6" fmla="val -39125"/>
            </a:avLst>
          </a:prstGeom>
          <a:solidFill>
            <a:srgbClr val="CCFFCC"/>
          </a:solidFill>
          <a:ln w="9525">
            <a:solidFill>
              <a:schemeClr val="tx1"/>
            </a:solidFill>
            <a:miter lim="800000"/>
          </a:ln>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t>-760元</a:t>
            </a:r>
            <a:endParaRPr lang="en-US" altLang="zh-CN" sz="2400"/>
          </a:p>
        </p:txBody>
      </p:sp>
      <p:sp>
        <p:nvSpPr>
          <p:cNvPr id="181375" name="AutoShape 127"/>
          <p:cNvSpPr/>
          <p:nvPr/>
        </p:nvSpPr>
        <p:spPr bwMode="auto">
          <a:xfrm>
            <a:off x="5927726" y="3881438"/>
            <a:ext cx="1349375" cy="493712"/>
          </a:xfrm>
          <a:prstGeom prst="borderCallout2">
            <a:avLst>
              <a:gd name="adj1" fmla="val 23153"/>
              <a:gd name="adj2" fmla="val -5648"/>
              <a:gd name="adj3" fmla="val 23153"/>
              <a:gd name="adj4" fmla="val -19060"/>
              <a:gd name="adj5" fmla="val 199356"/>
              <a:gd name="adj6" fmla="val -32588"/>
            </a:avLst>
          </a:prstGeom>
          <a:solidFill>
            <a:srgbClr val="CCFFCC"/>
          </a:solidFill>
          <a:ln w="9525">
            <a:solidFill>
              <a:schemeClr val="tx1"/>
            </a:solidFill>
            <a:miter lim="800000"/>
          </a:ln>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t>-1240元</a:t>
            </a:r>
            <a:endParaRPr lang="zh-CN" altLang="en-US" sz="2400"/>
          </a:p>
        </p:txBody>
      </p:sp>
      <p:sp>
        <p:nvSpPr>
          <p:cNvPr id="181378" name="AutoShape 130"/>
          <p:cNvSpPr/>
          <p:nvPr/>
        </p:nvSpPr>
        <p:spPr bwMode="auto">
          <a:xfrm>
            <a:off x="2495550" y="5143501"/>
            <a:ext cx="1131888" cy="493713"/>
          </a:xfrm>
          <a:prstGeom prst="borderCallout2">
            <a:avLst>
              <a:gd name="adj1" fmla="val 23153"/>
              <a:gd name="adj2" fmla="val 106731"/>
              <a:gd name="adj3" fmla="val 23153"/>
              <a:gd name="adj4" fmla="val 129171"/>
              <a:gd name="adj5" fmla="val -124116"/>
              <a:gd name="adj6" fmla="val 152875"/>
            </a:avLst>
          </a:prstGeom>
          <a:solidFill>
            <a:srgbClr val="CCFFCC"/>
          </a:solidFill>
          <a:ln w="9525">
            <a:solidFill>
              <a:schemeClr val="tx1"/>
            </a:solidFill>
            <a:miter lim="800000"/>
          </a:ln>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t>-760元</a:t>
            </a:r>
            <a:endParaRPr lang="zh-CN" altLang="en-US" sz="2400"/>
          </a:p>
        </p:txBody>
      </p:sp>
      <p:sp>
        <p:nvSpPr>
          <p:cNvPr id="181379" name="AutoShape 131"/>
          <p:cNvSpPr/>
          <p:nvPr/>
        </p:nvSpPr>
        <p:spPr bwMode="auto">
          <a:xfrm>
            <a:off x="3517901" y="2271713"/>
            <a:ext cx="1325563" cy="493712"/>
          </a:xfrm>
          <a:prstGeom prst="borderCallout2">
            <a:avLst>
              <a:gd name="adj1" fmla="val 23153"/>
              <a:gd name="adj2" fmla="val -5750"/>
              <a:gd name="adj3" fmla="val 23153"/>
              <a:gd name="adj4" fmla="val -23833"/>
              <a:gd name="adj5" fmla="val 248875"/>
              <a:gd name="adj6" fmla="val -41917"/>
            </a:avLst>
          </a:prstGeom>
          <a:solidFill>
            <a:srgbClr val="CCFFCC"/>
          </a:solidFill>
          <a:ln w="9525">
            <a:solidFill>
              <a:schemeClr val="tx1"/>
            </a:solidFill>
            <a:miter lim="800000"/>
          </a:ln>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400"/>
              <a:t>-1000元</a:t>
            </a:r>
            <a:endParaRPr lang="zh-CN" altLang="en-US" sz="2400"/>
          </a:p>
        </p:txBody>
      </p:sp>
      <p:grpSp>
        <p:nvGrpSpPr>
          <p:cNvPr id="6" name="Group 137"/>
          <p:cNvGrpSpPr/>
          <p:nvPr/>
        </p:nvGrpSpPr>
        <p:grpSpPr bwMode="auto">
          <a:xfrm>
            <a:off x="4043364" y="3036888"/>
            <a:ext cx="357187" cy="400050"/>
            <a:chOff x="1398" y="2345"/>
            <a:chExt cx="225" cy="252"/>
          </a:xfrm>
        </p:grpSpPr>
        <p:sp>
          <p:nvSpPr>
            <p:cNvPr id="77876" name="Line 135"/>
            <p:cNvSpPr>
              <a:spLocks noChangeShapeType="1"/>
            </p:cNvSpPr>
            <p:nvPr/>
          </p:nvSpPr>
          <p:spPr bwMode="auto">
            <a:xfrm>
              <a:off x="1398" y="2359"/>
              <a:ext cx="174" cy="238"/>
            </a:xfrm>
            <a:prstGeom prst="line">
              <a:avLst/>
            </a:prstGeom>
            <a:noFill/>
            <a:ln w="2857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77877" name="Line 136"/>
            <p:cNvSpPr>
              <a:spLocks noChangeShapeType="1"/>
            </p:cNvSpPr>
            <p:nvPr/>
          </p:nvSpPr>
          <p:spPr bwMode="auto">
            <a:xfrm>
              <a:off x="1449" y="2345"/>
              <a:ext cx="174" cy="238"/>
            </a:xfrm>
            <a:prstGeom prst="line">
              <a:avLst/>
            </a:prstGeom>
            <a:noFill/>
            <a:ln w="2857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81386" name="Text Box 138"/>
          <p:cNvSpPr txBox="1">
            <a:spLocks noChangeArrowheads="1"/>
          </p:cNvSpPr>
          <p:nvPr/>
        </p:nvSpPr>
        <p:spPr bwMode="auto">
          <a:xfrm>
            <a:off x="2538413" y="1266826"/>
            <a:ext cx="423514" cy="276999"/>
          </a:xfrm>
          <a:prstGeom prst="rect">
            <a:avLst/>
          </a:prstGeom>
          <a:solidFill>
            <a:srgbClr val="FCE0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a:t>3：</a:t>
            </a:r>
            <a:endParaRPr lang="zh-CN" altLang="en-US"/>
          </a:p>
        </p:txBody>
      </p:sp>
      <p:sp>
        <p:nvSpPr>
          <p:cNvPr id="181387" name="Text Box 139"/>
          <p:cNvSpPr txBox="1">
            <a:spLocks noChangeArrowheads="1"/>
          </p:cNvSpPr>
          <p:nvPr/>
        </p:nvSpPr>
        <p:spPr bwMode="auto">
          <a:xfrm>
            <a:off x="2547938" y="1847851"/>
            <a:ext cx="423514" cy="276999"/>
          </a:xfrm>
          <a:prstGeom prst="rect">
            <a:avLst/>
          </a:prstGeom>
          <a:solidFill>
            <a:srgbClr val="FCE0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a:t>4：</a:t>
            </a:r>
            <a:endParaRPr lang="zh-CN" altLang="en-US"/>
          </a:p>
        </p:txBody>
      </p:sp>
      <p:sp>
        <p:nvSpPr>
          <p:cNvPr id="181388" name="Text Box 140"/>
          <p:cNvSpPr txBox="1">
            <a:spLocks noChangeArrowheads="1"/>
          </p:cNvSpPr>
          <p:nvPr/>
        </p:nvSpPr>
        <p:spPr bwMode="auto">
          <a:xfrm>
            <a:off x="2508251" y="5732463"/>
            <a:ext cx="2811463" cy="381000"/>
          </a:xfrm>
          <a:prstGeom prst="rect">
            <a:avLst/>
          </a:prstGeom>
          <a:noFill/>
          <a:ln w="9525">
            <a:noFill/>
            <a:miter lim="800000"/>
          </a:ln>
          <a:effec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280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结论：不运走，建平台。</a:t>
            </a:r>
            <a:endParaRPr lang="zh-CN" altLang="en-US" sz="280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nvGrpSpPr>
          <p:cNvPr id="7" name="Group 144"/>
          <p:cNvGrpSpPr/>
          <p:nvPr/>
        </p:nvGrpSpPr>
        <p:grpSpPr bwMode="auto">
          <a:xfrm>
            <a:off x="3232150" y="3744914"/>
            <a:ext cx="2089150" cy="581025"/>
            <a:chOff x="887" y="2359"/>
            <a:chExt cx="1316" cy="366"/>
          </a:xfrm>
        </p:grpSpPr>
        <p:sp>
          <p:nvSpPr>
            <p:cNvPr id="77882" name="Line 142"/>
            <p:cNvSpPr>
              <a:spLocks noChangeShapeType="1"/>
            </p:cNvSpPr>
            <p:nvPr/>
          </p:nvSpPr>
          <p:spPr bwMode="auto">
            <a:xfrm>
              <a:off x="887" y="2386"/>
              <a:ext cx="494" cy="339"/>
            </a:xfrm>
            <a:prstGeom prst="line">
              <a:avLst/>
            </a:prstGeom>
            <a:noFill/>
            <a:ln w="57150">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83" name="Line 143"/>
            <p:cNvSpPr>
              <a:spLocks noChangeShapeType="1"/>
            </p:cNvSpPr>
            <p:nvPr/>
          </p:nvSpPr>
          <p:spPr bwMode="auto">
            <a:xfrm flipV="1">
              <a:off x="1618" y="2359"/>
              <a:ext cx="585" cy="256"/>
            </a:xfrm>
            <a:prstGeom prst="line">
              <a:avLst/>
            </a:prstGeom>
            <a:noFill/>
            <a:ln w="57150">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1386"/>
                                        </p:tgtEl>
                                        <p:attrNameLst>
                                          <p:attrName>style.visibility</p:attrName>
                                        </p:attrNameLst>
                                      </p:cBhvr>
                                      <p:to>
                                        <p:strVal val="visible"/>
                                      </p:to>
                                    </p:set>
                                    <p:animEffect transition="in" filter="dissolve">
                                      <p:cBhvr>
                                        <p:cTn id="7" dur="500"/>
                                        <p:tgtEl>
                                          <p:spTgt spid="18138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81366"/>
                                        </p:tgtEl>
                                        <p:attrNameLst>
                                          <p:attrName>style.visibility</p:attrName>
                                        </p:attrNameLst>
                                      </p:cBhvr>
                                      <p:to>
                                        <p:strVal val="visible"/>
                                      </p:to>
                                    </p:set>
                                    <p:animEffect transition="in" filter="dissolve">
                                      <p:cBhvr>
                                        <p:cTn id="11" dur="500"/>
                                        <p:tgtEl>
                                          <p:spTgt spid="18136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81387"/>
                                        </p:tgtEl>
                                        <p:attrNameLst>
                                          <p:attrName>style.visibility</p:attrName>
                                        </p:attrNameLst>
                                      </p:cBhvr>
                                      <p:to>
                                        <p:strVal val="visible"/>
                                      </p:to>
                                    </p:set>
                                    <p:animEffect transition="in" filter="dissolve">
                                      <p:cBhvr>
                                        <p:cTn id="16" dur="500"/>
                                        <p:tgtEl>
                                          <p:spTgt spid="181387"/>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81367"/>
                                        </p:tgtEl>
                                        <p:attrNameLst>
                                          <p:attrName>style.visibility</p:attrName>
                                        </p:attrNameLst>
                                      </p:cBhvr>
                                      <p:to>
                                        <p:strVal val="visible"/>
                                      </p:to>
                                    </p:set>
                                    <p:animEffect transition="in" filter="dissolve">
                                      <p:cBhvr>
                                        <p:cTn id="20" dur="500"/>
                                        <p:tgtEl>
                                          <p:spTgt spid="18136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1373"/>
                                        </p:tgtEl>
                                        <p:attrNameLst>
                                          <p:attrName>style.visibility</p:attrName>
                                        </p:attrNameLst>
                                      </p:cBhvr>
                                      <p:to>
                                        <p:strVal val="visible"/>
                                      </p:to>
                                    </p:set>
                                    <p:animEffect transition="in" filter="dissolve">
                                      <p:cBhvr>
                                        <p:cTn id="25" dur="500"/>
                                        <p:tgtEl>
                                          <p:spTgt spid="18137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81375"/>
                                        </p:tgtEl>
                                        <p:attrNameLst>
                                          <p:attrName>style.visibility</p:attrName>
                                        </p:attrNameLst>
                                      </p:cBhvr>
                                      <p:to>
                                        <p:strVal val="visible"/>
                                      </p:to>
                                    </p:set>
                                    <p:animEffect transition="in" filter="dissolve">
                                      <p:cBhvr>
                                        <p:cTn id="30" dur="500"/>
                                        <p:tgtEl>
                                          <p:spTgt spid="18137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181378"/>
                                        </p:tgtEl>
                                        <p:attrNameLst>
                                          <p:attrName>style.visibility</p:attrName>
                                        </p:attrNameLst>
                                      </p:cBhvr>
                                      <p:to>
                                        <p:strVal val="visible"/>
                                      </p:to>
                                    </p:set>
                                    <p:animEffect transition="in" filter="dissolve">
                                      <p:cBhvr>
                                        <p:cTn id="39" dur="500"/>
                                        <p:tgtEl>
                                          <p:spTgt spid="181378"/>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dissolve">
                                      <p:cBhvr>
                                        <p:cTn id="44" dur="500"/>
                                        <p:tgtEl>
                                          <p:spTgt spid="6"/>
                                        </p:tgtEl>
                                      </p:cBhvr>
                                    </p:animEffect>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181379"/>
                                        </p:tgtEl>
                                        <p:attrNameLst>
                                          <p:attrName>style.visibility</p:attrName>
                                        </p:attrNameLst>
                                      </p:cBhvr>
                                      <p:to>
                                        <p:strVal val="visible"/>
                                      </p:to>
                                    </p:set>
                                    <p:animEffect transition="in" filter="dissolve">
                                      <p:cBhvr>
                                        <p:cTn id="48" dur="500"/>
                                        <p:tgtEl>
                                          <p:spTgt spid="181379"/>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0-#ppt_w/2"/>
                                          </p:val>
                                        </p:tav>
                                        <p:tav tm="100000">
                                          <p:val>
                                            <p:strVal val="#ppt_x"/>
                                          </p:val>
                                        </p:tav>
                                      </p:tavLst>
                                    </p:anim>
                                    <p:anim calcmode="lin" valueType="num">
                                      <p:cBhvr additive="base">
                                        <p:cTn id="5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181388"/>
                                        </p:tgtEl>
                                        <p:attrNameLst>
                                          <p:attrName>style.visibility</p:attrName>
                                        </p:attrNameLst>
                                      </p:cBhvr>
                                      <p:to>
                                        <p:strVal val="visible"/>
                                      </p:to>
                                    </p:set>
                                    <p:animEffect transition="in" filter="slide(fromBottom)">
                                      <p:cBhvr>
                                        <p:cTn id="59" dur="500"/>
                                        <p:tgtEl>
                                          <p:spTgt spid="181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366" grpId="0"/>
      <p:bldP spid="181367" grpId="0"/>
      <p:bldP spid="181373" grpId="0" animBg="1"/>
      <p:bldP spid="181375" grpId="0" animBg="1"/>
      <p:bldP spid="181378" grpId="0" animBg="1"/>
      <p:bldP spid="181379" grpId="0" animBg="1"/>
      <p:bldP spid="181386" grpId="0" animBg="1"/>
      <p:bldP spid="181387" grpId="0" animBg="1"/>
      <p:bldP spid="181388"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3" name="Rectangle 3"/>
          <p:cNvSpPr>
            <a:spLocks noChangeArrowheads="1"/>
          </p:cNvSpPr>
          <p:nvPr/>
        </p:nvSpPr>
        <p:spPr bwMode="auto">
          <a:xfrm>
            <a:off x="1505790" y="1102659"/>
            <a:ext cx="9180420" cy="48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marL="457200" indent="-457200" eaLnBrk="0" hangingPunct="0">
              <a:lnSpc>
                <a:spcPct val="150000"/>
              </a:lnSpc>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一个企业需要决定新建立一个小产能还是大产能的工厂。咨询顾问的报告显示建厂后需求较低概率为</a:t>
            </a:r>
            <a:r>
              <a:rPr lang="en-US" altLang="zh-CN" sz="3200" dirty="0">
                <a:latin typeface="微软雅黑" panose="020B0503020204020204" pitchFamily="34" charset="-122"/>
                <a:ea typeface="微软雅黑" panose="020B0503020204020204" pitchFamily="34" charset="-122"/>
              </a:rPr>
              <a:t>0.2</a:t>
            </a:r>
            <a:r>
              <a:rPr lang="zh-CN" altLang="en-US" sz="3200" dirty="0">
                <a:latin typeface="微软雅黑" panose="020B0503020204020204" pitchFamily="34" charset="-122"/>
                <a:ea typeface="微软雅黑" panose="020B0503020204020204" pitchFamily="34" charset="-122"/>
              </a:rPr>
              <a:t>，需求较高的概率为</a:t>
            </a:r>
            <a:r>
              <a:rPr lang="en-US" altLang="zh-CN" sz="3200" dirty="0">
                <a:latin typeface="微软雅黑" panose="020B0503020204020204" pitchFamily="34" charset="-122"/>
                <a:ea typeface="微软雅黑" panose="020B0503020204020204" pitchFamily="34" charset="-122"/>
              </a:rPr>
              <a:t>0.8.</a:t>
            </a:r>
            <a:endParaRPr lang="en-US" altLang="zh-CN" sz="3200" dirty="0">
              <a:latin typeface="微软雅黑" panose="020B0503020204020204" pitchFamily="34" charset="-122"/>
              <a:ea typeface="微软雅黑" panose="020B0503020204020204" pitchFamily="34" charset="-122"/>
            </a:endParaRPr>
          </a:p>
          <a:p>
            <a:pPr marL="457200" indent="-457200" eaLnBrk="0" hangingPunct="0">
              <a:lnSpc>
                <a:spcPct val="150000"/>
              </a:lnSpc>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如果企业建立了小产能的工厂而之后需求较低，企业的净收益为 </a:t>
            </a:r>
            <a:r>
              <a:rPr lang="en-US" altLang="zh-CN" sz="3200" dirty="0">
                <a:latin typeface="微软雅黑" panose="020B0503020204020204" pitchFamily="34" charset="-122"/>
                <a:ea typeface="微软雅黑" panose="020B0503020204020204" pitchFamily="34" charset="-122"/>
              </a:rPr>
              <a:t>42 </a:t>
            </a:r>
            <a:r>
              <a:rPr lang="zh-CN" altLang="en-US" sz="3200" dirty="0">
                <a:latin typeface="微软雅黑" panose="020B0503020204020204" pitchFamily="34" charset="-122"/>
                <a:ea typeface="微软雅黑" panose="020B0503020204020204" pitchFamily="34" charset="-122"/>
              </a:rPr>
              <a:t>百万美元。</a:t>
            </a:r>
            <a:endParaRPr lang="en-US" altLang="zh-CN" sz="3200" dirty="0">
              <a:latin typeface="微软雅黑" panose="020B0503020204020204" pitchFamily="34" charset="-122"/>
              <a:ea typeface="微软雅黑" panose="020B0503020204020204" pitchFamily="34" charset="-122"/>
            </a:endParaRPr>
          </a:p>
          <a:p>
            <a:pPr marL="457200" indent="-457200" eaLnBrk="0" hangingPunct="0">
              <a:lnSpc>
                <a:spcPct val="150000"/>
              </a:lnSpc>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如果需求较高，企业可以按照小产能进行生产实现净收益</a:t>
            </a:r>
            <a:r>
              <a:rPr lang="en-US" altLang="zh-CN" sz="3200" dirty="0">
                <a:latin typeface="微软雅黑" panose="020B0503020204020204" pitchFamily="34" charset="-122"/>
                <a:ea typeface="微软雅黑" panose="020B0503020204020204" pitchFamily="34" charset="-122"/>
              </a:rPr>
              <a:t>42</a:t>
            </a:r>
            <a:r>
              <a:rPr lang="zh-CN" altLang="en-US" sz="3200" dirty="0">
                <a:latin typeface="微软雅黑" panose="020B0503020204020204" pitchFamily="34" charset="-122"/>
                <a:ea typeface="微软雅黑" panose="020B0503020204020204" pitchFamily="34" charset="-122"/>
              </a:rPr>
              <a:t>百万美元，也可以再扩大产能实现净收益</a:t>
            </a:r>
            <a:r>
              <a:rPr lang="en-US" altLang="zh-CN" sz="3200" dirty="0">
                <a:latin typeface="微软雅黑" panose="020B0503020204020204" pitchFamily="34" charset="-122"/>
                <a:ea typeface="微软雅黑" panose="020B0503020204020204" pitchFamily="34" charset="-122"/>
              </a:rPr>
              <a:t>48</a:t>
            </a:r>
            <a:r>
              <a:rPr lang="zh-CN" altLang="en-US" sz="3200" dirty="0">
                <a:latin typeface="微软雅黑" panose="020B0503020204020204" pitchFamily="34" charset="-122"/>
                <a:ea typeface="微软雅黑" panose="020B0503020204020204" pitchFamily="34" charset="-122"/>
              </a:rPr>
              <a:t>万美元。</a:t>
            </a:r>
            <a:endParaRPr lang="en-US" altLang="zh-CN" sz="3200" dirty="0">
              <a:latin typeface="微软雅黑" panose="020B0503020204020204" pitchFamily="34" charset="-122"/>
              <a:ea typeface="微软雅黑" panose="020B0503020204020204" pitchFamily="34" charset="-122"/>
            </a:endParaRPr>
          </a:p>
          <a:p>
            <a:pPr marL="457200" indent="-457200" eaLnBrk="0" hangingPunct="0">
              <a:lnSpc>
                <a:spcPct val="150000"/>
              </a:lnSpc>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如果企业建立大产能的工厂，而之后需求较低时，企业净收益为</a:t>
            </a:r>
            <a:r>
              <a:rPr lang="en-US" altLang="zh-CN" sz="3200" dirty="0">
                <a:latin typeface="微软雅黑" panose="020B0503020204020204" pitchFamily="34" charset="-122"/>
                <a:ea typeface="微软雅黑" panose="020B0503020204020204" pitchFamily="34" charset="-122"/>
              </a:rPr>
              <a:t>-20</a:t>
            </a:r>
            <a:r>
              <a:rPr lang="zh-CN" altLang="en-US" sz="3200" dirty="0">
                <a:latin typeface="微软雅黑" panose="020B0503020204020204" pitchFamily="34" charset="-122"/>
                <a:ea typeface="微软雅黑" panose="020B0503020204020204" pitchFamily="34" charset="-122"/>
              </a:rPr>
              <a:t>百万美元，而如果之后需求较高时，企业可以实现净收益</a:t>
            </a:r>
            <a:r>
              <a:rPr lang="en-US" altLang="zh-CN" sz="3200" dirty="0">
                <a:latin typeface="微软雅黑" panose="020B0503020204020204" pitchFamily="34" charset="-122"/>
                <a:ea typeface="微软雅黑" panose="020B0503020204020204" pitchFamily="34" charset="-122"/>
              </a:rPr>
              <a:t>60</a:t>
            </a:r>
            <a:r>
              <a:rPr lang="zh-CN" altLang="en-US" sz="3200" dirty="0">
                <a:latin typeface="微软雅黑" panose="020B0503020204020204" pitchFamily="34" charset="-122"/>
                <a:ea typeface="微软雅黑" panose="020B0503020204020204" pitchFamily="34" charset="-122"/>
              </a:rPr>
              <a:t>百万美元</a:t>
            </a:r>
            <a:endParaRPr lang="en-US" altLang="zh-CN" sz="3200" dirty="0">
              <a:latin typeface="微软雅黑" panose="020B0503020204020204" pitchFamily="34" charset="-122"/>
              <a:ea typeface="微软雅黑" panose="020B0503020204020204" pitchFamily="34" charset="-122"/>
            </a:endParaRPr>
          </a:p>
        </p:txBody>
      </p:sp>
      <p:sp>
        <p:nvSpPr>
          <p:cNvPr id="286724" name="Rectangle 4"/>
          <p:cNvSpPr>
            <a:spLocks noChangeArrowheads="1"/>
          </p:cNvSpPr>
          <p:nvPr/>
        </p:nvSpPr>
        <p:spPr bwMode="auto">
          <a:xfrm>
            <a:off x="1804988" y="2706689"/>
            <a:ext cx="8005762" cy="1857375"/>
          </a:xfrm>
          <a:prstGeom prst="rect">
            <a:avLst/>
          </a:prstGeom>
          <a:noFill/>
          <a:ln w="9525">
            <a:noFill/>
            <a:miter lim="800000"/>
          </a:ln>
        </p:spPr>
        <p:txBody>
          <a:bodyPr lIns="92075" tIns="46038" rIns="92075" bIns="46038" anchor="b"/>
          <a:lstStyle/>
          <a:p>
            <a:pPr eaLnBrk="0" hangingPunct="0">
              <a:buFontTx/>
              <a:buNone/>
              <a:defRPr/>
            </a:pPr>
            <a:endParaRPr lang="en-US" altLang="zh-CN" sz="2400" dirty="0">
              <a:latin typeface="+mn-ea"/>
            </a:endParaRPr>
          </a:p>
        </p:txBody>
      </p:sp>
      <p:sp>
        <p:nvSpPr>
          <p:cNvPr id="78851" name="Rectangle 2"/>
          <p:cNvSpPr txBox="1">
            <a:spLocks noChangeArrowheads="1"/>
          </p:cNvSpPr>
          <p:nvPr/>
        </p:nvSpPr>
        <p:spPr bwMode="auto">
          <a:xfrm>
            <a:off x="1558925" y="333376"/>
            <a:ext cx="8936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algn="r"/>
            <a:r>
              <a:rPr lang="en-US" altLang="zh-CN" sz="3000" b="1" baseline="0" dirty="0">
                <a:ea typeface="黑体" panose="02010609060101010101" pitchFamily="49" charset="-122"/>
              </a:rPr>
              <a:t>7.5  </a:t>
            </a:r>
            <a:r>
              <a:rPr lang="zh-CN" altLang="zh-CN" sz="3000" b="1" baseline="0" dirty="0">
                <a:ea typeface="黑体" panose="02010609060101010101" pitchFamily="49" charset="-122"/>
              </a:rPr>
              <a:t>概率分析基础上的风险决策</a:t>
            </a:r>
            <a:r>
              <a:rPr lang="en-US" altLang="zh-CN" sz="3000" b="1" baseline="0" dirty="0">
                <a:ea typeface="黑体" panose="02010609060101010101" pitchFamily="49" charset="-122"/>
              </a:rPr>
              <a:t>——</a:t>
            </a:r>
            <a:r>
              <a:rPr lang="zh-CN" altLang="en-US" sz="3000" b="1" baseline="0" dirty="0">
                <a:ea typeface="黑体" panose="02010609060101010101" pitchFamily="49" charset="-122"/>
              </a:rPr>
              <a:t>决策树</a:t>
            </a:r>
            <a:endParaRPr lang="zh-CN" altLang="zh-CN" sz="3000" b="1" baseline="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23"/>
                                        </p:tgtEl>
                                        <p:attrNameLst>
                                          <p:attrName>style.visibility</p:attrName>
                                        </p:attrNameLst>
                                      </p:cBhvr>
                                      <p:to>
                                        <p:strVal val="visible"/>
                                      </p:to>
                                    </p:set>
                                    <p:animEffect transition="in" filter="wipe(up)">
                                      <p:cBhvr>
                                        <p:cTn id="7" dur="500"/>
                                        <p:tgtEl>
                                          <p:spTgt spid="2867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nodePh="1">
                                  <p:stCondLst>
                                    <p:cond delay="0"/>
                                  </p:stCondLst>
                                  <p:endCondLst>
                                    <p:cond evt="begin" delay="0"/>
                                  </p:endCondLst>
                                  <p:childTnLst>
                                    <p:set>
                                      <p:cBhvr>
                                        <p:cTn id="11" dur="1" fill="hold">
                                          <p:stCondLst>
                                            <p:cond delay="0"/>
                                          </p:stCondLst>
                                        </p:cTn>
                                        <p:tgtEl>
                                          <p:spTgt spid="286724"/>
                                        </p:tgtEl>
                                        <p:attrNameLst>
                                          <p:attrName>style.visibility</p:attrName>
                                        </p:attrNameLst>
                                      </p:cBhvr>
                                      <p:to>
                                        <p:strVal val="visible"/>
                                      </p:to>
                                    </p:set>
                                    <p:animEffect transition="in" filter="wipe(up)">
                                      <p:cBhvr>
                                        <p:cTn id="12" dur="500"/>
                                        <p:tgtEl>
                                          <p:spTgt spid="286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p:bldP spid="2867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8C8A0D1B-5A7E-4507-9A6A-B766BF18E248}" type="slidenum">
              <a:rPr lang="en-US" altLang="zh-CN" baseline="0"/>
            </a:fld>
            <a:endParaRPr lang="en-US" altLang="zh-CN" baseline="0"/>
          </a:p>
        </p:txBody>
      </p:sp>
      <p:sp>
        <p:nvSpPr>
          <p:cNvPr id="60418" name="Rectangle 2"/>
          <p:cNvSpPr>
            <a:spLocks noGrp="1" noChangeArrowheads="1"/>
          </p:cNvSpPr>
          <p:nvPr>
            <p:ph type="title"/>
          </p:nvPr>
        </p:nvSpPr>
        <p:spPr>
          <a:xfrm>
            <a:off x="1558925" y="333376"/>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en-US" altLang="zh-CN" b="1" dirty="0"/>
              <a:t>7.4.1  </a:t>
            </a:r>
            <a:r>
              <a:rPr lang="zh-CN" altLang="zh-CN" b="1" dirty="0"/>
              <a:t>随机参数的概率分布</a:t>
            </a:r>
            <a:endParaRPr lang="zh-CN" altLang="zh-CN" b="1" dirty="0"/>
          </a:p>
        </p:txBody>
      </p:sp>
      <p:sp>
        <p:nvSpPr>
          <p:cNvPr id="60419" name="Rectangle 3"/>
          <p:cNvSpPr>
            <a:spLocks noGrp="1" noChangeArrowheads="1"/>
          </p:cNvSpPr>
          <p:nvPr>
            <p:ph idx="1"/>
          </p:nvPr>
        </p:nvSpPr>
        <p:spPr>
          <a:xfrm>
            <a:off x="838200" y="1220787"/>
            <a:ext cx="10515600" cy="4956176"/>
          </a:xfrm>
        </p:spPr>
        <p:txBody>
          <a:bodyPr>
            <a:normAutofit fontScale="92500" lnSpcReduction="10000"/>
          </a:bodyPr>
          <a:lstStyle/>
          <a:p>
            <a:pPr>
              <a:lnSpc>
                <a:spcPct val="150000"/>
              </a:lnSpc>
            </a:pPr>
            <a:r>
              <a:rPr lang="zh-CN" altLang="en-US" sz="2800" b="1" dirty="0"/>
              <a:t>市场要素作为随机因素，可能是连续的，也可能是离散的。</a:t>
            </a:r>
            <a:endParaRPr lang="zh-CN" altLang="en-US" sz="2800" b="1" dirty="0"/>
          </a:p>
          <a:p>
            <a:pPr>
              <a:lnSpc>
                <a:spcPct val="150000"/>
              </a:lnSpc>
            </a:pPr>
            <a:r>
              <a:rPr lang="en-US" altLang="zh-CN" dirty="0"/>
              <a:t>1</a:t>
            </a:r>
            <a:r>
              <a:rPr lang="zh-CN" altLang="zh-CN" dirty="0"/>
              <a:t>．离散概率分布</a:t>
            </a:r>
            <a:endParaRPr lang="zh-CN" altLang="zh-CN" dirty="0"/>
          </a:p>
          <a:p>
            <a:pPr lvl="1">
              <a:lnSpc>
                <a:spcPct val="150000"/>
              </a:lnSpc>
            </a:pPr>
            <a:r>
              <a:rPr lang="en-US" altLang="zh-CN" dirty="0"/>
              <a:t>(1) </a:t>
            </a:r>
            <a:r>
              <a:rPr lang="zh-CN" altLang="zh-CN" dirty="0"/>
              <a:t>期望值。</a:t>
            </a:r>
            <a:endParaRPr lang="zh-CN" altLang="zh-CN" dirty="0"/>
          </a:p>
          <a:p>
            <a:pPr lvl="1">
              <a:lnSpc>
                <a:spcPct val="150000"/>
              </a:lnSpc>
            </a:pPr>
            <a:r>
              <a:rPr lang="en-US" altLang="zh-CN" dirty="0"/>
              <a:t>(2) </a:t>
            </a:r>
            <a:r>
              <a:rPr lang="zh-CN" altLang="zh-CN" dirty="0"/>
              <a:t>标准差。</a:t>
            </a:r>
            <a:endParaRPr lang="zh-CN" altLang="zh-CN" dirty="0"/>
          </a:p>
          <a:p>
            <a:pPr lvl="1">
              <a:lnSpc>
                <a:spcPct val="150000"/>
              </a:lnSpc>
            </a:pPr>
            <a:r>
              <a:rPr lang="en-US" altLang="zh-CN" dirty="0"/>
              <a:t>(3) </a:t>
            </a:r>
            <a:r>
              <a:rPr lang="zh-CN" altLang="zh-CN" dirty="0"/>
              <a:t>变异系数。</a:t>
            </a:r>
            <a:endParaRPr lang="zh-CN" altLang="zh-CN" dirty="0"/>
          </a:p>
          <a:p>
            <a:pPr>
              <a:lnSpc>
                <a:spcPct val="150000"/>
              </a:lnSpc>
            </a:pPr>
            <a:r>
              <a:rPr lang="en-US" altLang="zh-CN" dirty="0"/>
              <a:t>2</a:t>
            </a:r>
            <a:r>
              <a:rPr lang="zh-CN" altLang="zh-CN" dirty="0"/>
              <a:t>．连续概率分布</a:t>
            </a:r>
            <a:endParaRPr lang="zh-CN" altLang="zh-CN" dirty="0"/>
          </a:p>
          <a:p>
            <a:pPr lvl="1">
              <a:lnSpc>
                <a:spcPct val="150000"/>
              </a:lnSpc>
            </a:pPr>
            <a:r>
              <a:rPr lang="en-US" altLang="zh-CN" dirty="0"/>
              <a:t>(1) </a:t>
            </a:r>
            <a:r>
              <a:rPr lang="zh-CN" altLang="zh-CN" dirty="0"/>
              <a:t>正态分布。</a:t>
            </a:r>
            <a:endParaRPr lang="zh-CN" altLang="zh-CN" dirty="0"/>
          </a:p>
          <a:p>
            <a:pPr lvl="1">
              <a:lnSpc>
                <a:spcPct val="150000"/>
              </a:lnSpc>
            </a:pPr>
            <a:r>
              <a:rPr lang="en-US" altLang="zh-CN" dirty="0"/>
              <a:t>(2) </a:t>
            </a:r>
            <a:r>
              <a:rPr lang="zh-CN" altLang="zh-CN" dirty="0"/>
              <a:t>均匀分布。</a:t>
            </a:r>
            <a:endParaRPr lang="zh-CN" altLang="zh-CN" dirty="0"/>
          </a:p>
          <a:p>
            <a:pPr eaLnBrk="1" hangingPunct="1"/>
            <a:endParaRPr lang="zh-CN" altLang="zh-CN" dirty="0"/>
          </a:p>
        </p:txBody>
      </p:sp>
      <p:pic>
        <p:nvPicPr>
          <p:cNvPr id="60420" name="Picture 5" descr="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85828" y="4365899"/>
            <a:ext cx="240665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Rectangle 9"/>
          <p:cNvSpPr>
            <a:spLocks noChangeArrowheads="1"/>
          </p:cNvSpPr>
          <p:nvPr/>
        </p:nvSpPr>
        <p:spPr bwMode="auto">
          <a:xfrm>
            <a:off x="1524001" y="-138499"/>
            <a:ext cx="1847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60426" name="Picture 11" descr="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0915" y="4324981"/>
            <a:ext cx="2307055" cy="141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887505" y="287338"/>
            <a:ext cx="10659035" cy="838200"/>
          </a:xfrm>
          <a:extLst>
            <a:ext uri="{91240B29-F687-4F45-9708-019B960494DF}">
              <a14:hiddenLine xmlns:a14="http://schemas.microsoft.com/office/drawing/2010/main" w="9525">
                <a:solidFill>
                  <a:schemeClr val="folHlink"/>
                </a:solidFill>
                <a:miter lim="800000"/>
                <a:headEnd/>
                <a:tailEnd/>
              </a14:hiddenLine>
            </a:ext>
          </a:extLst>
        </p:spPr>
        <p:txBody>
          <a:bodyPr vert="horz" lIns="92075" tIns="46038" rIns="92075" bIns="46038" rtlCol="0" anchor="ctr">
            <a:normAutofit fontScale="90000"/>
          </a:bodyPr>
          <a:lstStyle/>
          <a:p>
            <a:pPr eaLnBrk="1" hangingPunct="1"/>
            <a:r>
              <a:rPr lang="en-US" altLang="zh-CN" b="1" dirty="0"/>
              <a:t>7.5  </a:t>
            </a:r>
            <a:r>
              <a:rPr lang="zh-CN" altLang="zh-CN" b="1" dirty="0"/>
              <a:t>概率分析基础上的风险决策</a:t>
            </a:r>
            <a:r>
              <a:rPr lang="en-US" altLang="zh-CN" b="1" dirty="0"/>
              <a:t>——</a:t>
            </a:r>
            <a:r>
              <a:rPr lang="zh-CN" altLang="en-US" b="1" dirty="0"/>
              <a:t>决策树</a:t>
            </a:r>
            <a:endParaRPr lang="en-US" altLang="zh-CN" dirty="0"/>
          </a:p>
        </p:txBody>
      </p:sp>
      <p:sp>
        <p:nvSpPr>
          <p:cNvPr id="289795" name="Rectangle 3"/>
          <p:cNvSpPr>
            <a:spLocks noGrp="1" noChangeArrowheads="1"/>
          </p:cNvSpPr>
          <p:nvPr>
            <p:ph idx="1"/>
          </p:nvPr>
        </p:nvSpPr>
        <p:spPr>
          <a:xfrm>
            <a:off x="1828800" y="1844676"/>
            <a:ext cx="9215718" cy="4403725"/>
          </a:xfrm>
        </p:spPr>
        <p:txBody>
          <a:bodyPr vert="horz" lIns="92075" tIns="46038" rIns="92075" bIns="46038" rtlCol="0">
            <a:normAutofit/>
          </a:bodyPr>
          <a:lstStyle/>
          <a:p>
            <a:pPr eaLnBrk="1" hangingPunct="1">
              <a:lnSpc>
                <a:spcPct val="150000"/>
              </a:lnSpc>
            </a:pPr>
            <a:r>
              <a:rPr lang="zh-CN" altLang="en-US" dirty="0">
                <a:solidFill>
                  <a:schemeClr val="tx1"/>
                </a:solidFill>
              </a:rPr>
              <a:t>选择一个评价点</a:t>
            </a:r>
            <a:endParaRPr lang="en-US" altLang="zh-CN" dirty="0">
              <a:solidFill>
                <a:schemeClr val="tx1"/>
              </a:solidFill>
            </a:endParaRPr>
          </a:p>
          <a:p>
            <a:pPr eaLnBrk="1" hangingPunct="1">
              <a:lnSpc>
                <a:spcPct val="150000"/>
              </a:lnSpc>
            </a:pPr>
            <a:r>
              <a:rPr lang="zh-CN" altLang="en-US" dirty="0">
                <a:solidFill>
                  <a:schemeClr val="tx1"/>
                </a:solidFill>
              </a:rPr>
              <a:t>列出可能的决策及随机事件，包括：</a:t>
            </a:r>
            <a:endParaRPr lang="en-US" altLang="zh-CN" dirty="0">
              <a:solidFill>
                <a:schemeClr val="tx1"/>
              </a:solidFill>
            </a:endParaRPr>
          </a:p>
          <a:p>
            <a:pPr eaLnBrk="1" hangingPunct="1">
              <a:lnSpc>
                <a:spcPct val="150000"/>
              </a:lnSpc>
            </a:pPr>
            <a:r>
              <a:rPr lang="zh-CN" altLang="en-US" dirty="0">
                <a:solidFill>
                  <a:schemeClr val="tx1"/>
                </a:solidFill>
              </a:rPr>
              <a:t>按时间顺序排列所有的评价点，和之后的决策及事件</a:t>
            </a:r>
            <a:endParaRPr lang="en-US" altLang="zh-CN" dirty="0">
              <a:solidFill>
                <a:schemeClr val="tx1"/>
              </a:solidFill>
            </a:endParaRPr>
          </a:p>
          <a:p>
            <a:pPr eaLnBrk="1" hangingPunct="1">
              <a:lnSpc>
                <a:spcPct val="150000"/>
              </a:lnSpc>
            </a:pPr>
            <a:r>
              <a:rPr lang="zh-CN" altLang="en-US" dirty="0">
                <a:solidFill>
                  <a:schemeClr val="tx1"/>
                </a:solidFill>
              </a:rPr>
              <a:t>填上最终的收益或结果，及相应的事件的概率</a:t>
            </a:r>
            <a:endParaRPr lang="en-US" altLang="zh-CN" dirty="0">
              <a:solidFill>
                <a:schemeClr val="tx1"/>
              </a:solidFill>
            </a:endParaRPr>
          </a:p>
        </p:txBody>
      </p:sp>
      <p:sp>
        <p:nvSpPr>
          <p:cNvPr id="4" name="矩形 3"/>
          <p:cNvSpPr/>
          <p:nvPr/>
        </p:nvSpPr>
        <p:spPr>
          <a:xfrm>
            <a:off x="5072064" y="1125538"/>
            <a:ext cx="3057247"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r>
              <a:rPr lang="zh-CN" altLang="en-US" sz="3200" baseline="0" dirty="0">
                <a:solidFill>
                  <a:srgbClr val="000000"/>
                </a:solidFill>
                <a:latin typeface="微软雅黑" panose="020B0503020204020204" pitchFamily="34" charset="-122"/>
                <a:ea typeface="微软雅黑" panose="020B0503020204020204" pitchFamily="34" charset="-122"/>
              </a:rPr>
              <a:t>建立一个决策树</a:t>
            </a:r>
            <a:endParaRPr lang="zh-CN" altLang="en-US" sz="3200" baseline="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289794"/>
                                        </p:tgtEl>
                                        <p:attrNameLst>
                                          <p:attrName>style.visibility</p:attrName>
                                        </p:attrNameLst>
                                      </p:cBhvr>
                                      <p:to>
                                        <p:strVal val="visible"/>
                                      </p:to>
                                    </p:set>
                                    <p:anim to="" calcmode="lin" valueType="num">
                                      <p:cBhvr>
                                        <p:cTn id="7" dur="1" fill="hold"/>
                                        <p:tgtEl>
                                          <p:spTgt spid="289794"/>
                                        </p:tgtEl>
                                      </p:cBhvr>
                                    </p:anim>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9795">
                                            <p:txEl>
                                              <p:pRg st="0" end="0"/>
                                            </p:txEl>
                                          </p:spTgt>
                                        </p:tgtEl>
                                        <p:attrNameLst>
                                          <p:attrName>style.visibility</p:attrName>
                                        </p:attrNameLst>
                                      </p:cBhvr>
                                      <p:to>
                                        <p:strVal val="visible"/>
                                      </p:to>
                                    </p:set>
                                    <p:animEffect transition="in" filter="randombar(horizontal)">
                                      <p:cBhvr>
                                        <p:cTn id="12" dur="500"/>
                                        <p:tgtEl>
                                          <p:spTgt spid="2897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89795">
                                            <p:txEl>
                                              <p:pRg st="1" end="1"/>
                                            </p:txEl>
                                          </p:spTgt>
                                        </p:tgtEl>
                                        <p:attrNameLst>
                                          <p:attrName>style.visibility</p:attrName>
                                        </p:attrNameLst>
                                      </p:cBhvr>
                                      <p:to>
                                        <p:strVal val="visible"/>
                                      </p:to>
                                    </p:set>
                                    <p:animEffect transition="in" filter="randombar(horizontal)">
                                      <p:cBhvr>
                                        <p:cTn id="17" dur="500"/>
                                        <p:tgtEl>
                                          <p:spTgt spid="2897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89795">
                                            <p:txEl>
                                              <p:pRg st="2" end="2"/>
                                            </p:txEl>
                                          </p:spTgt>
                                        </p:tgtEl>
                                        <p:attrNameLst>
                                          <p:attrName>style.visibility</p:attrName>
                                        </p:attrNameLst>
                                      </p:cBhvr>
                                      <p:to>
                                        <p:strVal val="visible"/>
                                      </p:to>
                                    </p:set>
                                    <p:animEffect transition="in" filter="randombar(horizontal)">
                                      <p:cBhvr>
                                        <p:cTn id="22" dur="500"/>
                                        <p:tgtEl>
                                          <p:spTgt spid="2897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89795">
                                            <p:txEl>
                                              <p:pRg st="3" end="3"/>
                                            </p:txEl>
                                          </p:spTgt>
                                        </p:tgtEl>
                                        <p:attrNameLst>
                                          <p:attrName>style.visibility</p:attrName>
                                        </p:attrNameLst>
                                      </p:cBhvr>
                                      <p:to>
                                        <p:strVal val="visible"/>
                                      </p:to>
                                    </p:set>
                                    <p:animEffect transition="in" filter="randombar(horizontal)">
                                      <p:cBhvr>
                                        <p:cTn id="27" dur="500"/>
                                        <p:tgtEl>
                                          <p:spTgt spid="289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p:bldP spid="28979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p:cNvGrpSpPr/>
          <p:nvPr/>
        </p:nvGrpSpPr>
        <p:grpSpPr>
          <a:xfrm>
            <a:off x="2017713" y="1166813"/>
            <a:ext cx="7252038" cy="4945063"/>
            <a:chOff x="2017713" y="1166813"/>
            <a:chExt cx="7252038" cy="4945063"/>
          </a:xfrm>
        </p:grpSpPr>
        <p:grpSp>
          <p:nvGrpSpPr>
            <p:cNvPr id="2" name="Group 3"/>
            <p:cNvGrpSpPr/>
            <p:nvPr/>
          </p:nvGrpSpPr>
          <p:grpSpPr bwMode="auto">
            <a:xfrm>
              <a:off x="3282950" y="5791201"/>
              <a:ext cx="1085850" cy="320675"/>
              <a:chOff x="61" y="3606"/>
              <a:chExt cx="684" cy="202"/>
            </a:xfrm>
          </p:grpSpPr>
          <p:sp>
            <p:nvSpPr>
              <p:cNvPr id="80898" name="Rectangle 4"/>
              <p:cNvSpPr>
                <a:spLocks noChangeArrowheads="1"/>
              </p:cNvSpPr>
              <p:nvPr/>
            </p:nvSpPr>
            <p:spPr bwMode="auto">
              <a:xfrm>
                <a:off x="61" y="3628"/>
                <a:ext cx="204" cy="180"/>
              </a:xfrm>
              <a:prstGeom prst="rect">
                <a:avLst/>
              </a:prstGeom>
              <a:solidFill>
                <a:schemeClr val="accent1"/>
              </a:solidFill>
              <a:ln w="12700">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0899" name="Rectangle 5"/>
              <p:cNvSpPr>
                <a:spLocks noChangeArrowheads="1"/>
              </p:cNvSpPr>
              <p:nvPr/>
            </p:nvSpPr>
            <p:spPr bwMode="auto">
              <a:xfrm>
                <a:off x="304" y="3606"/>
                <a:ext cx="44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zh-CN" altLang="en-US" sz="2000"/>
                  <a:t>决策点</a:t>
                </a:r>
                <a:endParaRPr lang="en-US" altLang="zh-CN" sz="2000"/>
              </a:p>
            </p:txBody>
          </p:sp>
        </p:grpSp>
        <p:sp>
          <p:nvSpPr>
            <p:cNvPr id="288774" name="Oval 6"/>
            <p:cNvSpPr>
              <a:spLocks noChangeArrowheads="1"/>
            </p:cNvSpPr>
            <p:nvPr/>
          </p:nvSpPr>
          <p:spPr bwMode="auto">
            <a:xfrm>
              <a:off x="7466014" y="5832475"/>
              <a:ext cx="261937" cy="261938"/>
            </a:xfrm>
            <a:prstGeom prst="ellipse">
              <a:avLst/>
            </a:prstGeom>
            <a:solidFill>
              <a:schemeClr val="bg2"/>
            </a:solidFill>
            <a:ln w="12700">
              <a:solidFill>
                <a:schemeClr val="tx1"/>
              </a:solidFill>
              <a:round/>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88775" name="Rectangle 7"/>
            <p:cNvSpPr>
              <a:spLocks noChangeArrowheads="1"/>
            </p:cNvSpPr>
            <p:nvPr/>
          </p:nvSpPr>
          <p:spPr bwMode="auto">
            <a:xfrm>
              <a:off x="7829550" y="5775325"/>
              <a:ext cx="8720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zh-CN" altLang="en-US" sz="2000"/>
                <a:t>随机事件</a:t>
              </a:r>
              <a:endParaRPr lang="en-US" altLang="zh-CN" sz="2000"/>
            </a:p>
          </p:txBody>
        </p:sp>
        <p:sp>
          <p:nvSpPr>
            <p:cNvPr id="288776" name="Rectangle 8"/>
            <p:cNvSpPr>
              <a:spLocks noChangeArrowheads="1"/>
            </p:cNvSpPr>
            <p:nvPr/>
          </p:nvSpPr>
          <p:spPr bwMode="auto">
            <a:xfrm rot="20760000">
              <a:off x="4176706" y="1406670"/>
              <a:ext cx="96680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 Low,   0.2</a:t>
              </a:r>
              <a:endParaRPr lang="en-US" altLang="zh-CN" sz="2000"/>
            </a:p>
          </p:txBody>
        </p:sp>
        <p:sp>
          <p:nvSpPr>
            <p:cNvPr id="288777" name="Rectangle 9"/>
            <p:cNvSpPr>
              <a:spLocks noChangeArrowheads="1"/>
            </p:cNvSpPr>
            <p:nvPr/>
          </p:nvSpPr>
          <p:spPr bwMode="auto">
            <a:xfrm>
              <a:off x="2017713" y="3359150"/>
              <a:ext cx="292100" cy="292100"/>
            </a:xfrm>
            <a:prstGeom prst="rect">
              <a:avLst/>
            </a:prstGeom>
            <a:solidFill>
              <a:schemeClr val="accent1"/>
            </a:solidFill>
            <a:ln w="12700">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88778" name="Line 10"/>
            <p:cNvSpPr>
              <a:spLocks noChangeShapeType="1"/>
            </p:cNvSpPr>
            <p:nvPr/>
          </p:nvSpPr>
          <p:spPr bwMode="auto">
            <a:xfrm flipV="1">
              <a:off x="2316163" y="2071688"/>
              <a:ext cx="1433512" cy="14335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8780" name="Line 12"/>
            <p:cNvSpPr>
              <a:spLocks noChangeShapeType="1"/>
            </p:cNvSpPr>
            <p:nvPr/>
          </p:nvSpPr>
          <p:spPr bwMode="auto">
            <a:xfrm>
              <a:off x="2352676" y="3527426"/>
              <a:ext cx="1433513" cy="14335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8781" name="Oval 13"/>
            <p:cNvSpPr>
              <a:spLocks noChangeArrowheads="1"/>
            </p:cNvSpPr>
            <p:nvPr/>
          </p:nvSpPr>
          <p:spPr bwMode="auto">
            <a:xfrm>
              <a:off x="3725864" y="4833939"/>
              <a:ext cx="261937" cy="261937"/>
            </a:xfrm>
            <a:prstGeom prst="ellipse">
              <a:avLst/>
            </a:prstGeom>
            <a:solidFill>
              <a:schemeClr val="bg2"/>
            </a:solidFill>
            <a:ln w="12700">
              <a:solidFill>
                <a:schemeClr val="tx1"/>
              </a:solidFill>
              <a:round/>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88784" name="Line 16"/>
            <p:cNvSpPr>
              <a:spLocks noChangeShapeType="1"/>
            </p:cNvSpPr>
            <p:nvPr/>
          </p:nvSpPr>
          <p:spPr bwMode="auto">
            <a:xfrm flipV="1">
              <a:off x="4022725" y="1350964"/>
              <a:ext cx="2084388" cy="6000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8785" name="Line 17"/>
            <p:cNvSpPr>
              <a:spLocks noChangeShapeType="1"/>
            </p:cNvSpPr>
            <p:nvPr/>
          </p:nvSpPr>
          <p:spPr bwMode="auto">
            <a:xfrm>
              <a:off x="4014788" y="2006601"/>
              <a:ext cx="2100262" cy="4921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0909" name="Rectangle 18"/>
            <p:cNvSpPr>
              <a:spLocks noChangeArrowheads="1"/>
            </p:cNvSpPr>
            <p:nvPr/>
          </p:nvSpPr>
          <p:spPr bwMode="auto">
            <a:xfrm>
              <a:off x="4168775" y="1665288"/>
              <a:ext cx="4905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0910" name="Rectangle 19"/>
            <p:cNvSpPr>
              <a:spLocks noChangeArrowheads="1"/>
            </p:cNvSpPr>
            <p:nvPr/>
          </p:nvSpPr>
          <p:spPr bwMode="auto">
            <a:xfrm>
              <a:off x="4711700" y="1847851"/>
              <a:ext cx="4699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0911" name="Rectangle 20"/>
            <p:cNvSpPr>
              <a:spLocks noChangeArrowheads="1"/>
            </p:cNvSpPr>
            <p:nvPr/>
          </p:nvSpPr>
          <p:spPr bwMode="auto">
            <a:xfrm>
              <a:off x="4100514" y="2160588"/>
              <a:ext cx="4667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88789" name="Line 21"/>
            <p:cNvSpPr>
              <a:spLocks noChangeShapeType="1"/>
            </p:cNvSpPr>
            <p:nvPr/>
          </p:nvSpPr>
          <p:spPr bwMode="auto">
            <a:xfrm>
              <a:off x="6134101" y="1341438"/>
              <a:ext cx="2576513" cy="4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8790" name="Line 22"/>
            <p:cNvSpPr>
              <a:spLocks noChangeShapeType="1"/>
            </p:cNvSpPr>
            <p:nvPr/>
          </p:nvSpPr>
          <p:spPr bwMode="auto">
            <a:xfrm flipV="1">
              <a:off x="6161088" y="2003425"/>
              <a:ext cx="2525712" cy="482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8791" name="Rectangle 23"/>
            <p:cNvSpPr>
              <a:spLocks noChangeArrowheads="1"/>
            </p:cNvSpPr>
            <p:nvPr/>
          </p:nvSpPr>
          <p:spPr bwMode="auto">
            <a:xfrm>
              <a:off x="8742363" y="1166813"/>
              <a:ext cx="46968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$42</a:t>
              </a:r>
              <a:endParaRPr lang="en-US" altLang="zh-CN" sz="2000"/>
            </a:p>
          </p:txBody>
        </p:sp>
        <p:sp>
          <p:nvSpPr>
            <p:cNvPr id="288792" name="Oval 24"/>
            <p:cNvSpPr>
              <a:spLocks noChangeArrowheads="1"/>
            </p:cNvSpPr>
            <p:nvPr/>
          </p:nvSpPr>
          <p:spPr bwMode="auto">
            <a:xfrm>
              <a:off x="3725864" y="1878014"/>
              <a:ext cx="261937" cy="261937"/>
            </a:xfrm>
            <a:prstGeom prst="ellipse">
              <a:avLst/>
            </a:prstGeom>
            <a:solidFill>
              <a:schemeClr val="bg2"/>
            </a:solidFill>
            <a:ln w="12700">
              <a:solidFill>
                <a:schemeClr val="tx1"/>
              </a:solidFill>
              <a:round/>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88797" name="Rectangle 29"/>
            <p:cNvSpPr>
              <a:spLocks noChangeArrowheads="1"/>
            </p:cNvSpPr>
            <p:nvPr/>
          </p:nvSpPr>
          <p:spPr bwMode="auto">
            <a:xfrm rot="720000">
              <a:off x="4091870" y="2216295"/>
              <a:ext cx="96661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High,   0.8</a:t>
              </a:r>
              <a:endParaRPr lang="en-US" altLang="zh-CN" sz="2000"/>
            </a:p>
          </p:txBody>
        </p:sp>
        <p:sp>
          <p:nvSpPr>
            <p:cNvPr id="288798" name="Rectangle 30"/>
            <p:cNvSpPr>
              <a:spLocks noChangeArrowheads="1"/>
            </p:cNvSpPr>
            <p:nvPr/>
          </p:nvSpPr>
          <p:spPr bwMode="auto">
            <a:xfrm>
              <a:off x="6045200" y="2352675"/>
              <a:ext cx="254000" cy="273050"/>
            </a:xfrm>
            <a:prstGeom prst="rect">
              <a:avLst/>
            </a:prstGeom>
            <a:solidFill>
              <a:schemeClr val="accent1"/>
            </a:solidFill>
            <a:ln w="12700">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88799" name="Rectangle 31"/>
            <p:cNvSpPr>
              <a:spLocks noChangeArrowheads="1"/>
            </p:cNvSpPr>
            <p:nvPr/>
          </p:nvSpPr>
          <p:spPr bwMode="auto">
            <a:xfrm>
              <a:off x="8756650" y="1700213"/>
              <a:ext cx="46968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$42</a:t>
              </a:r>
              <a:endParaRPr lang="en-US" altLang="zh-CN" sz="2000"/>
            </a:p>
          </p:txBody>
        </p:sp>
        <p:sp>
          <p:nvSpPr>
            <p:cNvPr id="288800" name="Rectangle 32"/>
            <p:cNvSpPr>
              <a:spLocks noChangeArrowheads="1"/>
            </p:cNvSpPr>
            <p:nvPr/>
          </p:nvSpPr>
          <p:spPr bwMode="auto">
            <a:xfrm>
              <a:off x="8742363" y="2767013"/>
              <a:ext cx="46968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$48</a:t>
              </a:r>
              <a:endParaRPr lang="en-US" altLang="zh-CN" sz="2000"/>
            </a:p>
          </p:txBody>
        </p:sp>
        <p:sp>
          <p:nvSpPr>
            <p:cNvPr id="288801" name="Line 33"/>
            <p:cNvSpPr>
              <a:spLocks noChangeShapeType="1"/>
            </p:cNvSpPr>
            <p:nvPr/>
          </p:nvSpPr>
          <p:spPr bwMode="auto">
            <a:xfrm>
              <a:off x="6286500" y="2536825"/>
              <a:ext cx="2438400" cy="419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8802" name="Rectangle 34"/>
            <p:cNvSpPr>
              <a:spLocks noChangeArrowheads="1"/>
            </p:cNvSpPr>
            <p:nvPr/>
          </p:nvSpPr>
          <p:spPr bwMode="auto">
            <a:xfrm rot="20940000">
              <a:off x="6813010" y="1838470"/>
              <a:ext cx="109645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Subcontract</a:t>
              </a:r>
              <a:endParaRPr lang="en-US" altLang="zh-CN" sz="2000"/>
            </a:p>
          </p:txBody>
        </p:sp>
        <p:sp>
          <p:nvSpPr>
            <p:cNvPr id="288803" name="Rectangle 35"/>
            <p:cNvSpPr>
              <a:spLocks noChangeArrowheads="1"/>
            </p:cNvSpPr>
            <p:nvPr/>
          </p:nvSpPr>
          <p:spPr bwMode="auto">
            <a:xfrm rot="540000">
              <a:off x="6752712" y="2851295"/>
              <a:ext cx="76302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Expand</a:t>
              </a:r>
              <a:endParaRPr lang="en-US" altLang="zh-CN" sz="2000"/>
            </a:p>
          </p:txBody>
        </p:sp>
        <p:sp>
          <p:nvSpPr>
            <p:cNvPr id="288804" name="Line 36"/>
            <p:cNvSpPr>
              <a:spLocks noChangeShapeType="1"/>
            </p:cNvSpPr>
            <p:nvPr/>
          </p:nvSpPr>
          <p:spPr bwMode="auto">
            <a:xfrm flipV="1">
              <a:off x="4019550" y="4251325"/>
              <a:ext cx="230505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8805" name="Line 37"/>
            <p:cNvSpPr>
              <a:spLocks noChangeShapeType="1"/>
            </p:cNvSpPr>
            <p:nvPr/>
          </p:nvSpPr>
          <p:spPr bwMode="auto">
            <a:xfrm>
              <a:off x="4019550" y="5013326"/>
              <a:ext cx="2038350" cy="447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0925" name="Rectangle 38"/>
            <p:cNvSpPr>
              <a:spLocks noChangeArrowheads="1"/>
            </p:cNvSpPr>
            <p:nvPr/>
          </p:nvSpPr>
          <p:spPr bwMode="auto">
            <a:xfrm>
              <a:off x="4111625" y="4627563"/>
              <a:ext cx="4905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0926" name="Rectangle 40"/>
            <p:cNvSpPr>
              <a:spLocks noChangeArrowheads="1"/>
            </p:cNvSpPr>
            <p:nvPr/>
          </p:nvSpPr>
          <p:spPr bwMode="auto">
            <a:xfrm>
              <a:off x="4043364" y="5122863"/>
              <a:ext cx="4667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88809" name="Line 41"/>
            <p:cNvSpPr>
              <a:spLocks noChangeShapeType="1"/>
            </p:cNvSpPr>
            <p:nvPr/>
          </p:nvSpPr>
          <p:spPr bwMode="auto">
            <a:xfrm>
              <a:off x="6081714" y="5475288"/>
              <a:ext cx="26003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8810" name="Rectangle 42"/>
            <p:cNvSpPr>
              <a:spLocks noChangeArrowheads="1"/>
            </p:cNvSpPr>
            <p:nvPr/>
          </p:nvSpPr>
          <p:spPr bwMode="auto">
            <a:xfrm>
              <a:off x="8742363" y="5291138"/>
              <a:ext cx="46968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$60</a:t>
              </a:r>
              <a:endParaRPr lang="en-US" altLang="zh-CN" sz="2000"/>
            </a:p>
          </p:txBody>
        </p:sp>
        <p:sp>
          <p:nvSpPr>
            <p:cNvPr id="288812" name="Rectangle 44"/>
            <p:cNvSpPr>
              <a:spLocks noChangeArrowheads="1"/>
            </p:cNvSpPr>
            <p:nvPr/>
          </p:nvSpPr>
          <p:spPr bwMode="auto">
            <a:xfrm rot="720000">
              <a:off x="3958520" y="5273820"/>
              <a:ext cx="96661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High,   0.8</a:t>
              </a:r>
              <a:endParaRPr lang="en-US" altLang="zh-CN" sz="2000"/>
            </a:p>
          </p:txBody>
        </p:sp>
        <p:sp>
          <p:nvSpPr>
            <p:cNvPr id="288814" name="Rectangle 46"/>
            <p:cNvSpPr>
              <a:spLocks noChangeArrowheads="1"/>
            </p:cNvSpPr>
            <p:nvPr/>
          </p:nvSpPr>
          <p:spPr bwMode="auto">
            <a:xfrm>
              <a:off x="8742363" y="4071938"/>
              <a:ext cx="527388"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-$20</a:t>
              </a:r>
              <a:endParaRPr lang="en-US" altLang="zh-CN" sz="2000"/>
            </a:p>
          </p:txBody>
        </p:sp>
        <p:sp>
          <p:nvSpPr>
            <p:cNvPr id="288815" name="Rectangle 47"/>
            <p:cNvSpPr>
              <a:spLocks noChangeArrowheads="1"/>
            </p:cNvSpPr>
            <p:nvPr/>
          </p:nvSpPr>
          <p:spPr bwMode="auto">
            <a:xfrm rot="20760000">
              <a:off x="4054701" y="4251470"/>
              <a:ext cx="91871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Low,   0.2</a:t>
              </a:r>
              <a:endParaRPr lang="en-US" altLang="zh-CN" sz="2000"/>
            </a:p>
          </p:txBody>
        </p:sp>
        <p:sp>
          <p:nvSpPr>
            <p:cNvPr id="288816" name="Rectangle 48"/>
            <p:cNvSpPr>
              <a:spLocks noChangeArrowheads="1"/>
            </p:cNvSpPr>
            <p:nvPr/>
          </p:nvSpPr>
          <p:spPr bwMode="auto">
            <a:xfrm rot="18960000">
              <a:off x="2145713" y="2614758"/>
              <a:ext cx="61395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Small</a:t>
              </a:r>
              <a:endParaRPr lang="en-US" altLang="zh-CN" sz="2000"/>
            </a:p>
          </p:txBody>
        </p:sp>
        <p:sp>
          <p:nvSpPr>
            <p:cNvPr id="288817" name="Rectangle 49"/>
            <p:cNvSpPr>
              <a:spLocks noChangeArrowheads="1"/>
            </p:cNvSpPr>
            <p:nvPr/>
          </p:nvSpPr>
          <p:spPr bwMode="auto">
            <a:xfrm rot="2760000">
              <a:off x="2198856" y="4120502"/>
              <a:ext cx="62196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Large</a:t>
              </a:r>
              <a:endParaRPr lang="en-US" altLang="zh-CN" sz="2000"/>
            </a:p>
          </p:txBody>
        </p:sp>
        <p:sp>
          <p:nvSpPr>
            <p:cNvPr id="288818" name="Line 50"/>
            <p:cNvSpPr>
              <a:spLocks noChangeShapeType="1"/>
            </p:cNvSpPr>
            <p:nvPr/>
          </p:nvSpPr>
          <p:spPr bwMode="auto">
            <a:xfrm>
              <a:off x="6324600" y="4251325"/>
              <a:ext cx="2324100" cy="14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49" name="Rectangle 2"/>
          <p:cNvSpPr>
            <a:spLocks noGrp="1" noChangeArrowheads="1"/>
          </p:cNvSpPr>
          <p:nvPr>
            <p:ph type="title"/>
          </p:nvPr>
        </p:nvSpPr>
        <p:spPr>
          <a:xfrm>
            <a:off x="1048871" y="304800"/>
            <a:ext cx="9995647" cy="838200"/>
          </a:xfrm>
        </p:spPr>
        <p:txBody>
          <a:bodyPr vert="horz" lIns="92075" tIns="46038" rIns="92075" bIns="46038" rtlCol="0" anchor="ctr">
            <a:normAutofit fontScale="90000"/>
          </a:bodyPr>
          <a:lstStyle/>
          <a:p>
            <a:pPr eaLnBrk="1" hangingPunct="1"/>
            <a:r>
              <a:rPr lang="en-US" altLang="zh-CN" b="1" dirty="0"/>
              <a:t>7.5  </a:t>
            </a:r>
            <a:r>
              <a:rPr lang="zh-CN" altLang="zh-CN" b="1" dirty="0"/>
              <a:t>概率分析基础上的风险决策</a:t>
            </a:r>
            <a:r>
              <a:rPr lang="en-US" altLang="zh-CN" b="1" dirty="0"/>
              <a:t>——</a:t>
            </a:r>
            <a:r>
              <a:rPr lang="zh-CN" altLang="en-US" b="1" dirty="0"/>
              <a:t>决策树</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49"/>
                                        </p:tgtEl>
                                        <p:attrNameLst>
                                          <p:attrName>style.visibility</p:attrName>
                                        </p:attrNameLst>
                                      </p:cBhvr>
                                      <p:to>
                                        <p:strVal val="visible"/>
                                      </p:to>
                                    </p:set>
                                    <p:anim to="" calcmode="lin" valueType="num">
                                      <p:cBhvr>
                                        <p:cTn id="7" dur="1" fill="hold"/>
                                        <p:tgtEl>
                                          <p:spTgt spid="4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1828801" y="304800"/>
            <a:ext cx="8564563" cy="679450"/>
          </a:xfrm>
          <a:extLst>
            <a:ext uri="{91240B29-F687-4F45-9708-019B960494DF}">
              <a14:hiddenLine xmlns:a14="http://schemas.microsoft.com/office/drawing/2010/main" w="9525">
                <a:solidFill>
                  <a:schemeClr val="folHlink"/>
                </a:solidFill>
                <a:miter lim="800000"/>
                <a:headEnd/>
                <a:tailEnd/>
              </a14:hiddenLine>
            </a:ext>
          </a:extLst>
        </p:spPr>
        <p:txBody>
          <a:bodyPr vert="horz" lIns="92075" tIns="46038" rIns="92075" bIns="46038" rtlCol="0" anchor="ctr">
            <a:normAutofit fontScale="90000"/>
          </a:bodyPr>
          <a:lstStyle/>
          <a:p>
            <a:pPr eaLnBrk="1" hangingPunct="1"/>
            <a:r>
              <a:rPr lang="zh-CN" altLang="en-US"/>
              <a:t>应用期望值的标准分析</a:t>
            </a:r>
            <a:endParaRPr lang="en-US" altLang="zh-CN"/>
          </a:p>
        </p:txBody>
      </p:sp>
      <p:sp>
        <p:nvSpPr>
          <p:cNvPr id="292867" name="Rectangle 3"/>
          <p:cNvSpPr>
            <a:spLocks noGrp="1" noChangeArrowheads="1"/>
          </p:cNvSpPr>
          <p:nvPr>
            <p:ph idx="1"/>
          </p:nvPr>
        </p:nvSpPr>
        <p:spPr>
          <a:xfrm>
            <a:off x="1752600" y="1219200"/>
            <a:ext cx="8763000" cy="5105400"/>
          </a:xfrm>
        </p:spPr>
        <p:txBody>
          <a:bodyPr vert="horz" lIns="92075" tIns="46038" rIns="92075" bIns="46038" rtlCol="0">
            <a:normAutofit/>
          </a:bodyPr>
          <a:lstStyle/>
          <a:p>
            <a:pPr eaLnBrk="1" hangingPunct="1">
              <a:lnSpc>
                <a:spcPct val="150000"/>
              </a:lnSpc>
              <a:spcBef>
                <a:spcPct val="0"/>
              </a:spcBef>
            </a:pPr>
            <a:r>
              <a:rPr lang="zh-CN" altLang="en-US" dirty="0"/>
              <a:t>步骤</a:t>
            </a:r>
            <a:r>
              <a:rPr lang="en-US" altLang="zh-CN" dirty="0"/>
              <a:t> 1. </a:t>
            </a:r>
            <a:r>
              <a:rPr lang="zh-CN" altLang="en-US" dirty="0"/>
              <a:t>从树的顶端开始检查每一个节点，看其之后的链接是否是跟节点（一个终点）或是已经被检查了。</a:t>
            </a:r>
            <a:endParaRPr lang="en-US" altLang="zh-CN" dirty="0"/>
          </a:p>
          <a:p>
            <a:pPr lvl="1" eaLnBrk="1" hangingPunct="1">
              <a:lnSpc>
                <a:spcPct val="150000"/>
              </a:lnSpc>
            </a:pPr>
            <a:r>
              <a:rPr lang="zh-CN" altLang="en-US" dirty="0"/>
              <a:t>如果是决策节点，看其后续的线的期望值，并选最高期望值</a:t>
            </a:r>
            <a:endParaRPr lang="en-US" altLang="zh-CN" dirty="0"/>
          </a:p>
          <a:p>
            <a:pPr lvl="1" eaLnBrk="1" hangingPunct="1">
              <a:lnSpc>
                <a:spcPct val="150000"/>
              </a:lnSpc>
            </a:pPr>
            <a:r>
              <a:rPr lang="zh-CN" altLang="en-US" dirty="0"/>
              <a:t>如果是随机事件节点，则把后续分支的概率乘上分支之后节点的期望值（或终点值），并加和</a:t>
            </a:r>
            <a:endParaRPr lang="en-US" altLang="zh-CN" dirty="0"/>
          </a:p>
          <a:p>
            <a:pPr eaLnBrk="1" hangingPunct="1">
              <a:lnSpc>
                <a:spcPct val="150000"/>
              </a:lnSpc>
            </a:pPr>
            <a:r>
              <a:rPr lang="zh-CN" altLang="en-US" dirty="0"/>
              <a:t>步骤 </a:t>
            </a:r>
            <a:r>
              <a:rPr lang="en-US" altLang="zh-CN" dirty="0"/>
              <a:t>2. </a:t>
            </a:r>
            <a:r>
              <a:rPr lang="zh-CN" altLang="en-US" dirty="0"/>
              <a:t>回到步骤</a:t>
            </a:r>
            <a:r>
              <a:rPr lang="en-US" altLang="zh-CN" dirty="0"/>
              <a:t>1</a:t>
            </a:r>
            <a:r>
              <a:rPr lang="zh-CN" altLang="en-US" dirty="0"/>
              <a:t>知道所有的节点都被检查过</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2866"/>
                                        </p:tgtEl>
                                        <p:attrNameLst>
                                          <p:attrName>style.visibility</p:attrName>
                                        </p:attrNameLst>
                                      </p:cBhvr>
                                      <p:to>
                                        <p:strVal val="visible"/>
                                      </p:to>
                                    </p:set>
                                    <p:animEffect transition="in" filter="blinds(horizontal)">
                                      <p:cBhvr>
                                        <p:cTn id="7" dur="500"/>
                                        <p:tgtEl>
                                          <p:spTgt spid="2928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2867">
                                            <p:txEl>
                                              <p:pRg st="0" end="0"/>
                                            </p:txEl>
                                          </p:spTgt>
                                        </p:tgtEl>
                                        <p:attrNameLst>
                                          <p:attrName>style.visibility</p:attrName>
                                        </p:attrNameLst>
                                      </p:cBhvr>
                                      <p:to>
                                        <p:strVal val="visible"/>
                                      </p:to>
                                    </p:set>
                                    <p:animEffect transition="in" filter="wipe(up)">
                                      <p:cBhvr>
                                        <p:cTn id="12" dur="500"/>
                                        <p:tgtEl>
                                          <p:spTgt spid="292867">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92867">
                                            <p:txEl>
                                              <p:pRg st="1" end="1"/>
                                            </p:txEl>
                                          </p:spTgt>
                                        </p:tgtEl>
                                        <p:attrNameLst>
                                          <p:attrName>style.visibility</p:attrName>
                                        </p:attrNameLst>
                                      </p:cBhvr>
                                      <p:to>
                                        <p:strVal val="visible"/>
                                      </p:to>
                                    </p:set>
                                    <p:animEffect transition="in" filter="wipe(up)">
                                      <p:cBhvr>
                                        <p:cTn id="15" dur="500"/>
                                        <p:tgtEl>
                                          <p:spTgt spid="292867">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92867">
                                            <p:txEl>
                                              <p:pRg st="2" end="2"/>
                                            </p:txEl>
                                          </p:spTgt>
                                        </p:tgtEl>
                                        <p:attrNameLst>
                                          <p:attrName>style.visibility</p:attrName>
                                        </p:attrNameLst>
                                      </p:cBhvr>
                                      <p:to>
                                        <p:strVal val="visible"/>
                                      </p:to>
                                    </p:set>
                                    <p:animEffect transition="in" filter="wipe(up)">
                                      <p:cBhvr>
                                        <p:cTn id="18" dur="500"/>
                                        <p:tgtEl>
                                          <p:spTgt spid="29286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92867">
                                            <p:txEl>
                                              <p:pRg st="3" end="3"/>
                                            </p:txEl>
                                          </p:spTgt>
                                        </p:tgtEl>
                                        <p:attrNameLst>
                                          <p:attrName>style.visibility</p:attrName>
                                        </p:attrNameLst>
                                      </p:cBhvr>
                                      <p:to>
                                        <p:strVal val="visible"/>
                                      </p:to>
                                    </p:set>
                                    <p:animEffect transition="in" filter="wipe(up)">
                                      <p:cBhvr>
                                        <p:cTn id="23" dur="500"/>
                                        <p:tgtEl>
                                          <p:spTgt spid="292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p:bldP spid="29286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67" name="Text Box 51"/>
          <p:cNvSpPr txBox="1">
            <a:spLocks noChangeArrowheads="1"/>
          </p:cNvSpPr>
          <p:nvPr/>
        </p:nvSpPr>
        <p:spPr bwMode="auto">
          <a:xfrm>
            <a:off x="2016125" y="5745163"/>
            <a:ext cx="815975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dirty="0"/>
              <a:t>最优的行动策略：新建小产能的工厂，当需求高时，扩大产能</a:t>
            </a:r>
            <a:endParaRPr lang="en-US" altLang="zh-CN" sz="2800" dirty="0"/>
          </a:p>
        </p:txBody>
      </p:sp>
      <p:grpSp>
        <p:nvGrpSpPr>
          <p:cNvPr id="2" name="组合 1"/>
          <p:cNvGrpSpPr/>
          <p:nvPr/>
        </p:nvGrpSpPr>
        <p:grpSpPr>
          <a:xfrm>
            <a:off x="1760538" y="990600"/>
            <a:ext cx="8545512" cy="4522498"/>
            <a:chOff x="1760538" y="990600"/>
            <a:chExt cx="8545512" cy="4522498"/>
          </a:xfrm>
        </p:grpSpPr>
        <p:sp>
          <p:nvSpPr>
            <p:cNvPr id="82945" name="Rectangle 3"/>
            <p:cNvSpPr>
              <a:spLocks noChangeArrowheads="1"/>
            </p:cNvSpPr>
            <p:nvPr/>
          </p:nvSpPr>
          <p:spPr bwMode="auto">
            <a:xfrm rot="20760000">
              <a:off x="4646606" y="1316183"/>
              <a:ext cx="96680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 Low,   0.2</a:t>
              </a:r>
              <a:endParaRPr lang="en-US" altLang="zh-CN" sz="2000"/>
            </a:p>
          </p:txBody>
        </p:sp>
        <p:sp>
          <p:nvSpPr>
            <p:cNvPr id="82946" name="Rectangle 4"/>
            <p:cNvSpPr>
              <a:spLocks noChangeArrowheads="1"/>
            </p:cNvSpPr>
            <p:nvPr/>
          </p:nvSpPr>
          <p:spPr bwMode="auto">
            <a:xfrm>
              <a:off x="2436813" y="3282950"/>
              <a:ext cx="292100" cy="292100"/>
            </a:xfrm>
            <a:prstGeom prst="rect">
              <a:avLst/>
            </a:prstGeom>
            <a:solidFill>
              <a:schemeClr val="accent1"/>
            </a:solidFill>
            <a:ln w="12700">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47" name="Line 5"/>
            <p:cNvSpPr>
              <a:spLocks noChangeShapeType="1"/>
            </p:cNvSpPr>
            <p:nvPr/>
          </p:nvSpPr>
          <p:spPr bwMode="auto">
            <a:xfrm flipV="1">
              <a:off x="2735263" y="1995488"/>
              <a:ext cx="1433512" cy="14335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2948" name="Rectangle 6"/>
            <p:cNvSpPr>
              <a:spLocks noChangeArrowheads="1"/>
            </p:cNvSpPr>
            <p:nvPr/>
          </p:nvSpPr>
          <p:spPr bwMode="auto">
            <a:xfrm>
              <a:off x="2863851" y="257016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49" name="Line 7"/>
            <p:cNvSpPr>
              <a:spLocks noChangeShapeType="1"/>
            </p:cNvSpPr>
            <p:nvPr/>
          </p:nvSpPr>
          <p:spPr bwMode="auto">
            <a:xfrm>
              <a:off x="2771776" y="3451226"/>
              <a:ext cx="1433513" cy="14335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2950" name="Oval 8"/>
            <p:cNvSpPr>
              <a:spLocks noChangeArrowheads="1"/>
            </p:cNvSpPr>
            <p:nvPr/>
          </p:nvSpPr>
          <p:spPr bwMode="auto">
            <a:xfrm>
              <a:off x="4144964" y="4757739"/>
              <a:ext cx="261937" cy="261937"/>
            </a:xfrm>
            <a:prstGeom prst="ellipse">
              <a:avLst/>
            </a:prstGeom>
            <a:solidFill>
              <a:schemeClr val="bg2"/>
            </a:solidFill>
            <a:ln w="12700">
              <a:solidFill>
                <a:schemeClr val="tx1"/>
              </a:solidFill>
              <a:round/>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51" name="Rectangle 9"/>
            <p:cNvSpPr>
              <a:spLocks noChangeArrowheads="1"/>
            </p:cNvSpPr>
            <p:nvPr/>
          </p:nvSpPr>
          <p:spPr bwMode="auto">
            <a:xfrm>
              <a:off x="9512300" y="9906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52" name="Rectangle 10"/>
            <p:cNvSpPr>
              <a:spLocks noChangeArrowheads="1"/>
            </p:cNvSpPr>
            <p:nvPr/>
          </p:nvSpPr>
          <p:spPr bwMode="auto">
            <a:xfrm>
              <a:off x="9512300" y="397827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53" name="Line 11"/>
            <p:cNvSpPr>
              <a:spLocks noChangeShapeType="1"/>
            </p:cNvSpPr>
            <p:nvPr/>
          </p:nvSpPr>
          <p:spPr bwMode="auto">
            <a:xfrm flipV="1">
              <a:off x="4441825" y="1274764"/>
              <a:ext cx="2084388" cy="6000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2954" name="Line 12"/>
            <p:cNvSpPr>
              <a:spLocks noChangeShapeType="1"/>
            </p:cNvSpPr>
            <p:nvPr/>
          </p:nvSpPr>
          <p:spPr bwMode="auto">
            <a:xfrm>
              <a:off x="4433888" y="1930401"/>
              <a:ext cx="2100262" cy="4921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2955" name="Rectangle 13"/>
            <p:cNvSpPr>
              <a:spLocks noChangeArrowheads="1"/>
            </p:cNvSpPr>
            <p:nvPr/>
          </p:nvSpPr>
          <p:spPr bwMode="auto">
            <a:xfrm>
              <a:off x="4587875" y="1589088"/>
              <a:ext cx="4905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56" name="Rectangle 14"/>
            <p:cNvSpPr>
              <a:spLocks noChangeArrowheads="1"/>
            </p:cNvSpPr>
            <p:nvPr/>
          </p:nvSpPr>
          <p:spPr bwMode="auto">
            <a:xfrm>
              <a:off x="5130800" y="1771651"/>
              <a:ext cx="4699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57" name="Rectangle 15"/>
            <p:cNvSpPr>
              <a:spLocks noChangeArrowheads="1"/>
            </p:cNvSpPr>
            <p:nvPr/>
          </p:nvSpPr>
          <p:spPr bwMode="auto">
            <a:xfrm>
              <a:off x="4519614" y="2084388"/>
              <a:ext cx="4667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58" name="Line 16"/>
            <p:cNvSpPr>
              <a:spLocks noChangeShapeType="1"/>
            </p:cNvSpPr>
            <p:nvPr/>
          </p:nvSpPr>
          <p:spPr bwMode="auto">
            <a:xfrm>
              <a:off x="6535738" y="1265238"/>
              <a:ext cx="2576512" cy="4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2959" name="Line 17"/>
            <p:cNvSpPr>
              <a:spLocks noChangeShapeType="1"/>
            </p:cNvSpPr>
            <p:nvPr/>
          </p:nvSpPr>
          <p:spPr bwMode="auto">
            <a:xfrm flipV="1">
              <a:off x="6580188" y="1927225"/>
              <a:ext cx="2525712" cy="482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2960" name="Rectangle 18"/>
            <p:cNvSpPr>
              <a:spLocks noChangeArrowheads="1"/>
            </p:cNvSpPr>
            <p:nvPr/>
          </p:nvSpPr>
          <p:spPr bwMode="auto">
            <a:xfrm>
              <a:off x="9161463" y="1090613"/>
              <a:ext cx="46968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$42</a:t>
              </a:r>
              <a:endParaRPr lang="en-US" altLang="zh-CN" sz="2000"/>
            </a:p>
          </p:txBody>
        </p:sp>
        <p:sp>
          <p:nvSpPr>
            <p:cNvPr id="82961" name="Oval 19"/>
            <p:cNvSpPr>
              <a:spLocks noChangeArrowheads="1"/>
            </p:cNvSpPr>
            <p:nvPr/>
          </p:nvSpPr>
          <p:spPr bwMode="auto">
            <a:xfrm>
              <a:off x="4144964" y="1801814"/>
              <a:ext cx="261937" cy="261937"/>
            </a:xfrm>
            <a:prstGeom prst="ellipse">
              <a:avLst/>
            </a:prstGeom>
            <a:solidFill>
              <a:schemeClr val="bg2"/>
            </a:solidFill>
            <a:ln w="12700">
              <a:solidFill>
                <a:schemeClr val="tx1"/>
              </a:solidFill>
              <a:round/>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62" name="Rectangle 20"/>
            <p:cNvSpPr>
              <a:spLocks noChangeArrowheads="1"/>
            </p:cNvSpPr>
            <p:nvPr/>
          </p:nvSpPr>
          <p:spPr bwMode="auto">
            <a:xfrm>
              <a:off x="9512300" y="18208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63" name="Rectangle 21"/>
            <p:cNvSpPr>
              <a:spLocks noChangeArrowheads="1"/>
            </p:cNvSpPr>
            <p:nvPr/>
          </p:nvSpPr>
          <p:spPr bwMode="auto">
            <a:xfrm>
              <a:off x="9359900" y="2446338"/>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64" name="Rectangle 22"/>
            <p:cNvSpPr>
              <a:spLocks noChangeArrowheads="1"/>
            </p:cNvSpPr>
            <p:nvPr/>
          </p:nvSpPr>
          <p:spPr bwMode="auto">
            <a:xfrm>
              <a:off x="9512300" y="282575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65" name="Rectangle 23"/>
            <p:cNvSpPr>
              <a:spLocks noChangeArrowheads="1"/>
            </p:cNvSpPr>
            <p:nvPr/>
          </p:nvSpPr>
          <p:spPr bwMode="auto">
            <a:xfrm>
              <a:off x="9258300" y="3276600"/>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66" name="Rectangle 24"/>
            <p:cNvSpPr>
              <a:spLocks noChangeArrowheads="1"/>
            </p:cNvSpPr>
            <p:nvPr/>
          </p:nvSpPr>
          <p:spPr bwMode="auto">
            <a:xfrm rot="720000">
              <a:off x="4561770" y="2151208"/>
              <a:ext cx="96661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High,   0.8</a:t>
              </a:r>
              <a:endParaRPr lang="en-US" altLang="zh-CN" sz="2000"/>
            </a:p>
          </p:txBody>
        </p:sp>
        <p:sp>
          <p:nvSpPr>
            <p:cNvPr id="82967" name="Rectangle 25"/>
            <p:cNvSpPr>
              <a:spLocks noChangeArrowheads="1"/>
            </p:cNvSpPr>
            <p:nvPr/>
          </p:nvSpPr>
          <p:spPr bwMode="auto">
            <a:xfrm>
              <a:off x="6464300" y="2276475"/>
              <a:ext cx="254000" cy="273050"/>
            </a:xfrm>
            <a:prstGeom prst="rect">
              <a:avLst/>
            </a:prstGeom>
            <a:solidFill>
              <a:schemeClr val="accent1"/>
            </a:solidFill>
            <a:ln w="12700">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68" name="Rectangle 26"/>
            <p:cNvSpPr>
              <a:spLocks noChangeArrowheads="1"/>
            </p:cNvSpPr>
            <p:nvPr/>
          </p:nvSpPr>
          <p:spPr bwMode="auto">
            <a:xfrm>
              <a:off x="9175750" y="1624013"/>
              <a:ext cx="46968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$42</a:t>
              </a:r>
              <a:endParaRPr lang="en-US" altLang="zh-CN" sz="2000"/>
            </a:p>
          </p:txBody>
        </p:sp>
        <p:sp>
          <p:nvSpPr>
            <p:cNvPr id="82969" name="Rectangle 27"/>
            <p:cNvSpPr>
              <a:spLocks noChangeArrowheads="1"/>
            </p:cNvSpPr>
            <p:nvPr/>
          </p:nvSpPr>
          <p:spPr bwMode="auto">
            <a:xfrm>
              <a:off x="9161463" y="2690813"/>
              <a:ext cx="46968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$48</a:t>
              </a:r>
              <a:endParaRPr lang="en-US" altLang="zh-CN" sz="2000"/>
            </a:p>
          </p:txBody>
        </p:sp>
        <p:sp>
          <p:nvSpPr>
            <p:cNvPr id="82970" name="Line 28"/>
            <p:cNvSpPr>
              <a:spLocks noChangeShapeType="1"/>
            </p:cNvSpPr>
            <p:nvPr/>
          </p:nvSpPr>
          <p:spPr bwMode="auto">
            <a:xfrm>
              <a:off x="6705600" y="2460625"/>
              <a:ext cx="2438400" cy="419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2971" name="Rectangle 29"/>
            <p:cNvSpPr>
              <a:spLocks noChangeArrowheads="1"/>
            </p:cNvSpPr>
            <p:nvPr/>
          </p:nvSpPr>
          <p:spPr bwMode="auto">
            <a:xfrm rot="20940000">
              <a:off x="7290848" y="1749570"/>
              <a:ext cx="109645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Subcontract</a:t>
              </a:r>
              <a:endParaRPr lang="en-US" altLang="zh-CN" sz="2000"/>
            </a:p>
          </p:txBody>
        </p:sp>
        <p:sp>
          <p:nvSpPr>
            <p:cNvPr id="82972" name="Rectangle 30"/>
            <p:cNvSpPr>
              <a:spLocks noChangeArrowheads="1"/>
            </p:cNvSpPr>
            <p:nvPr/>
          </p:nvSpPr>
          <p:spPr bwMode="auto">
            <a:xfrm rot="540000">
              <a:off x="7212293" y="2781445"/>
              <a:ext cx="76302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Expand</a:t>
              </a:r>
              <a:endParaRPr lang="en-US" altLang="zh-CN" sz="2000"/>
            </a:p>
          </p:txBody>
        </p:sp>
        <p:sp>
          <p:nvSpPr>
            <p:cNvPr id="82973" name="Line 31"/>
            <p:cNvSpPr>
              <a:spLocks noChangeShapeType="1"/>
            </p:cNvSpPr>
            <p:nvPr/>
          </p:nvSpPr>
          <p:spPr bwMode="auto">
            <a:xfrm flipV="1">
              <a:off x="4438650" y="4175125"/>
              <a:ext cx="230505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2974" name="Line 32"/>
            <p:cNvSpPr>
              <a:spLocks noChangeShapeType="1"/>
            </p:cNvSpPr>
            <p:nvPr/>
          </p:nvSpPr>
          <p:spPr bwMode="auto">
            <a:xfrm>
              <a:off x="4438650" y="4937126"/>
              <a:ext cx="2038350" cy="447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2975" name="Rectangle 33"/>
            <p:cNvSpPr>
              <a:spLocks noChangeArrowheads="1"/>
            </p:cNvSpPr>
            <p:nvPr/>
          </p:nvSpPr>
          <p:spPr bwMode="auto">
            <a:xfrm>
              <a:off x="4530725" y="4551363"/>
              <a:ext cx="4905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76" name="Rectangle 34"/>
            <p:cNvSpPr>
              <a:spLocks noChangeArrowheads="1"/>
            </p:cNvSpPr>
            <p:nvPr/>
          </p:nvSpPr>
          <p:spPr bwMode="auto">
            <a:xfrm>
              <a:off x="5073650" y="4733926"/>
              <a:ext cx="4699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77" name="Rectangle 35"/>
            <p:cNvSpPr>
              <a:spLocks noChangeArrowheads="1"/>
            </p:cNvSpPr>
            <p:nvPr/>
          </p:nvSpPr>
          <p:spPr bwMode="auto">
            <a:xfrm>
              <a:off x="4462464" y="5046663"/>
              <a:ext cx="4667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78" name="Line 36"/>
            <p:cNvSpPr>
              <a:spLocks noChangeShapeType="1"/>
            </p:cNvSpPr>
            <p:nvPr/>
          </p:nvSpPr>
          <p:spPr bwMode="auto">
            <a:xfrm>
              <a:off x="6500814" y="5399088"/>
              <a:ext cx="26003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2979" name="Rectangle 37"/>
            <p:cNvSpPr>
              <a:spLocks noChangeArrowheads="1"/>
            </p:cNvSpPr>
            <p:nvPr/>
          </p:nvSpPr>
          <p:spPr bwMode="auto">
            <a:xfrm>
              <a:off x="9161463" y="5214938"/>
              <a:ext cx="46968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$60</a:t>
              </a:r>
              <a:endParaRPr lang="en-US" altLang="zh-CN" sz="2000"/>
            </a:p>
          </p:txBody>
        </p:sp>
        <p:sp>
          <p:nvSpPr>
            <p:cNvPr id="82981" name="Rectangle 40"/>
            <p:cNvSpPr>
              <a:spLocks noChangeArrowheads="1"/>
            </p:cNvSpPr>
            <p:nvPr/>
          </p:nvSpPr>
          <p:spPr bwMode="auto">
            <a:xfrm rot="720000">
              <a:off x="4428420" y="5208733"/>
              <a:ext cx="96661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High,   0.8</a:t>
              </a:r>
              <a:endParaRPr lang="en-US" altLang="zh-CN" sz="2000"/>
            </a:p>
          </p:txBody>
        </p:sp>
        <p:sp>
          <p:nvSpPr>
            <p:cNvPr id="82982" name="Rectangle 41"/>
            <p:cNvSpPr>
              <a:spLocks noChangeArrowheads="1"/>
            </p:cNvSpPr>
            <p:nvPr/>
          </p:nvSpPr>
          <p:spPr bwMode="auto">
            <a:xfrm>
              <a:off x="9359900" y="4208463"/>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2983" name="Rectangle 42"/>
            <p:cNvSpPr>
              <a:spLocks noChangeArrowheads="1"/>
            </p:cNvSpPr>
            <p:nvPr/>
          </p:nvSpPr>
          <p:spPr bwMode="auto">
            <a:xfrm>
              <a:off x="9161463" y="3995738"/>
              <a:ext cx="527388"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-$20</a:t>
              </a:r>
              <a:endParaRPr lang="en-US" altLang="zh-CN" sz="2000"/>
            </a:p>
          </p:txBody>
        </p:sp>
        <p:sp>
          <p:nvSpPr>
            <p:cNvPr id="82984" name="Rectangle 43"/>
            <p:cNvSpPr>
              <a:spLocks noChangeArrowheads="1"/>
            </p:cNvSpPr>
            <p:nvPr/>
          </p:nvSpPr>
          <p:spPr bwMode="auto">
            <a:xfrm rot="20760000">
              <a:off x="4521426" y="4162570"/>
              <a:ext cx="91871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Low,   0.2</a:t>
              </a:r>
              <a:endParaRPr lang="en-US" altLang="zh-CN" sz="2000"/>
            </a:p>
          </p:txBody>
        </p:sp>
        <p:sp>
          <p:nvSpPr>
            <p:cNvPr id="82985" name="Rectangle 44"/>
            <p:cNvSpPr>
              <a:spLocks noChangeArrowheads="1"/>
            </p:cNvSpPr>
            <p:nvPr/>
          </p:nvSpPr>
          <p:spPr bwMode="auto">
            <a:xfrm rot="18960000">
              <a:off x="2587038" y="2514745"/>
              <a:ext cx="61395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Small</a:t>
              </a:r>
              <a:endParaRPr lang="en-US" altLang="zh-CN" sz="2000"/>
            </a:p>
          </p:txBody>
        </p:sp>
        <p:sp>
          <p:nvSpPr>
            <p:cNvPr id="82986" name="Rectangle 45"/>
            <p:cNvSpPr>
              <a:spLocks noChangeArrowheads="1"/>
            </p:cNvSpPr>
            <p:nvPr/>
          </p:nvSpPr>
          <p:spPr bwMode="auto">
            <a:xfrm rot="2760000">
              <a:off x="2608431" y="4056208"/>
              <a:ext cx="62196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Large</a:t>
              </a:r>
              <a:endParaRPr lang="en-US" altLang="zh-CN" sz="2000"/>
            </a:p>
          </p:txBody>
        </p:sp>
        <p:sp>
          <p:nvSpPr>
            <p:cNvPr id="82987" name="Line 46"/>
            <p:cNvSpPr>
              <a:spLocks noChangeShapeType="1"/>
            </p:cNvSpPr>
            <p:nvPr/>
          </p:nvSpPr>
          <p:spPr bwMode="auto">
            <a:xfrm>
              <a:off x="6746875" y="4160839"/>
              <a:ext cx="2324100" cy="14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0863" name="Rectangle 47"/>
            <p:cNvSpPr>
              <a:spLocks noChangeArrowheads="1"/>
            </p:cNvSpPr>
            <p:nvPr/>
          </p:nvSpPr>
          <p:spPr bwMode="auto">
            <a:xfrm>
              <a:off x="6362701" y="2574925"/>
              <a:ext cx="37510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rgbClr val="3333FF"/>
                  </a:solidFill>
                </a:rPr>
                <a:t>48</a:t>
              </a:r>
              <a:endParaRPr lang="en-US" altLang="zh-CN" sz="2000">
                <a:solidFill>
                  <a:srgbClr val="3333FF"/>
                </a:solidFill>
              </a:endParaRPr>
            </a:p>
          </p:txBody>
        </p:sp>
        <p:sp>
          <p:nvSpPr>
            <p:cNvPr id="290864" name="Rectangle 48"/>
            <p:cNvSpPr>
              <a:spLocks noChangeArrowheads="1"/>
            </p:cNvSpPr>
            <p:nvPr/>
          </p:nvSpPr>
          <p:spPr bwMode="auto">
            <a:xfrm>
              <a:off x="3429000" y="1720850"/>
              <a:ext cx="51777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rgbClr val="3333FF"/>
                  </a:solidFill>
                </a:rPr>
                <a:t>46.8</a:t>
              </a:r>
              <a:endParaRPr lang="en-US" altLang="zh-CN" sz="2000">
                <a:solidFill>
                  <a:srgbClr val="3333FF"/>
                </a:solidFill>
              </a:endParaRPr>
            </a:p>
          </p:txBody>
        </p:sp>
        <p:sp>
          <p:nvSpPr>
            <p:cNvPr id="290865" name="Rectangle 49"/>
            <p:cNvSpPr>
              <a:spLocks noChangeArrowheads="1"/>
            </p:cNvSpPr>
            <p:nvPr/>
          </p:nvSpPr>
          <p:spPr bwMode="auto">
            <a:xfrm>
              <a:off x="3619501" y="4708525"/>
              <a:ext cx="37510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rgbClr val="3333FF"/>
                  </a:solidFill>
                </a:rPr>
                <a:t>44</a:t>
              </a:r>
              <a:endParaRPr lang="en-US" altLang="zh-CN" sz="2000">
                <a:solidFill>
                  <a:srgbClr val="3333FF"/>
                </a:solidFill>
              </a:endParaRPr>
            </a:p>
          </p:txBody>
        </p:sp>
        <p:sp>
          <p:nvSpPr>
            <p:cNvPr id="290866" name="Rectangle 50"/>
            <p:cNvSpPr>
              <a:spLocks noChangeArrowheads="1"/>
            </p:cNvSpPr>
            <p:nvPr/>
          </p:nvSpPr>
          <p:spPr bwMode="auto">
            <a:xfrm>
              <a:off x="1760538" y="3260725"/>
              <a:ext cx="51777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rgbClr val="3333FF"/>
                  </a:solidFill>
                </a:rPr>
                <a:t>46.8</a:t>
              </a:r>
              <a:endParaRPr lang="en-US" altLang="zh-CN" sz="2000">
                <a:solidFill>
                  <a:srgbClr val="3333FF"/>
                </a:solidFill>
              </a:endParaRPr>
            </a:p>
          </p:txBody>
        </p:sp>
        <p:pic>
          <p:nvPicPr>
            <p:cNvPr id="82993" name="Ink 57"/>
            <p:cNvPicPr>
              <a:picLocks noRot="1" noChangeAspect="1" noEditPoints="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48589" y="2071688"/>
              <a:ext cx="35718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94" name="Ink 59"/>
            <p:cNvPicPr>
              <a:picLocks noRot="1" noChangeAspect="1" noEditPoints="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163" y="3706814"/>
              <a:ext cx="2222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6" name="Rectangle 2"/>
          <p:cNvSpPr>
            <a:spLocks noGrp="1" noChangeArrowheads="1"/>
          </p:cNvSpPr>
          <p:nvPr>
            <p:ph type="title"/>
          </p:nvPr>
        </p:nvSpPr>
        <p:spPr>
          <a:xfrm>
            <a:off x="546847" y="304800"/>
            <a:ext cx="10954871" cy="838200"/>
          </a:xfrm>
        </p:spPr>
        <p:txBody>
          <a:bodyPr vert="horz" lIns="92075" tIns="46038" rIns="92075" bIns="46038" rtlCol="0" anchor="ctr">
            <a:normAutofit/>
          </a:bodyPr>
          <a:lstStyle/>
          <a:p>
            <a:pPr eaLnBrk="1" hangingPunct="1"/>
            <a:r>
              <a:rPr lang="en-US" altLang="zh-CN" b="1" dirty="0"/>
              <a:t>7.5  </a:t>
            </a:r>
            <a:r>
              <a:rPr lang="zh-CN" altLang="zh-CN" b="1" dirty="0"/>
              <a:t>概率分析基础上的风险决策</a:t>
            </a:r>
            <a:r>
              <a:rPr lang="en-US" altLang="zh-CN" b="1" dirty="0"/>
              <a:t>——</a:t>
            </a:r>
            <a:r>
              <a:rPr lang="zh-CN" altLang="en-US" b="1" dirty="0"/>
              <a:t>决策树</a:t>
            </a:r>
            <a:endParaRPr lang="en-US"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0867"/>
                                        </p:tgtEl>
                                        <p:attrNameLst>
                                          <p:attrName>style.visibility</p:attrName>
                                        </p:attrNameLst>
                                      </p:cBhvr>
                                      <p:to>
                                        <p:strVal val="visible"/>
                                      </p:to>
                                    </p:set>
                                    <p:animEffect transition="in" filter="randombar(horizontal)">
                                      <p:cBhvr>
                                        <p:cTn id="7" dur="500"/>
                                        <p:tgtEl>
                                          <p:spTgt spid="290867"/>
                                        </p:tgtEl>
                                      </p:cBhvr>
                                    </p:animEffect>
                                  </p:childTnLst>
                                </p:cTn>
                              </p:par>
                            </p:childTnLst>
                          </p:cTn>
                        </p:par>
                        <p:par>
                          <p:cTn id="8" fill="hold">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56"/>
                                        </p:tgtEl>
                                        <p:attrNameLst>
                                          <p:attrName>style.visibility</p:attrName>
                                        </p:attrNameLst>
                                      </p:cBhvr>
                                      <p:to>
                                        <p:strVal val="visible"/>
                                      </p:to>
                                    </p:set>
                                    <p:anim to="" calcmode="lin" valueType="num">
                                      <p:cBhvr>
                                        <p:cTn id="11" dur="1" fill="hold"/>
                                        <p:tgtEl>
                                          <p:spTgt spid="5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67" grpId="0"/>
      <p:bldP spid="56"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a:xfrm>
            <a:off x="1804989" y="1219200"/>
            <a:ext cx="8440737" cy="5029200"/>
          </a:xfrm>
        </p:spPr>
        <p:txBody>
          <a:bodyPr/>
          <a:lstStyle/>
          <a:p>
            <a:pPr eaLnBrk="1" hangingPunct="1">
              <a:lnSpc>
                <a:spcPct val="150000"/>
              </a:lnSpc>
            </a:pPr>
            <a:r>
              <a:rPr lang="zh-CN" altLang="en-US" dirty="0"/>
              <a:t>是否有必要花钱和精力去研究哪一种可能会发生？</a:t>
            </a:r>
            <a:endParaRPr lang="en-US" altLang="zh-CN" dirty="0"/>
          </a:p>
          <a:p>
            <a:pPr eaLnBrk="1" hangingPunct="1">
              <a:lnSpc>
                <a:spcPct val="150000"/>
              </a:lnSpc>
            </a:pPr>
            <a:r>
              <a:rPr lang="zh-CN" altLang="en-US" dirty="0"/>
              <a:t>如果事情发生的概率可以大概知道但是不准确呢？</a:t>
            </a:r>
            <a:endParaRPr lang="en-AU" altLang="zh-CN" dirty="0">
              <a:cs typeface="Times New Roman" panose="02020603050405020304" pitchFamily="18" charset="0"/>
            </a:endParaRPr>
          </a:p>
        </p:txBody>
      </p:sp>
      <p:sp>
        <p:nvSpPr>
          <p:cNvPr id="5" name="Rectangle 2"/>
          <p:cNvSpPr>
            <a:spLocks noGrp="1" noChangeArrowheads="1"/>
          </p:cNvSpPr>
          <p:nvPr>
            <p:ph type="title"/>
          </p:nvPr>
        </p:nvSpPr>
        <p:spPr>
          <a:xfrm>
            <a:off x="1735139" y="304800"/>
            <a:ext cx="8651875" cy="838200"/>
          </a:xfrm>
          <a:extLst>
            <a:ext uri="{91240B29-F687-4F45-9708-019B960494DF}">
              <a14:hiddenLine xmlns:a14="http://schemas.microsoft.com/office/drawing/2010/main" w="9525">
                <a:solidFill>
                  <a:schemeClr val="folHlink"/>
                </a:solidFill>
                <a:miter lim="800000"/>
                <a:headEnd/>
                <a:tailEnd/>
              </a14:hiddenLine>
            </a:ext>
          </a:extLst>
        </p:spPr>
        <p:txBody>
          <a:bodyPr vert="horz" lIns="92075" tIns="46038" rIns="92075" bIns="46038" rtlCol="0" anchor="ctr">
            <a:normAutofit/>
          </a:bodyPr>
          <a:lstStyle/>
          <a:p>
            <a:pPr eaLnBrk="1" hangingPunct="1"/>
            <a:r>
              <a:rPr lang="en-US" altLang="zh-CN" b="1" dirty="0"/>
              <a:t>7.5  </a:t>
            </a:r>
            <a:r>
              <a:rPr lang="zh-CN" altLang="zh-CN" b="1" dirty="0"/>
              <a:t>概率分析基础上的风险决策</a:t>
            </a:r>
            <a:endParaRPr lang="en-US" altLang="zh-CN" dirty="0"/>
          </a:p>
        </p:txBody>
      </p:sp>
      <p:sp>
        <p:nvSpPr>
          <p:cNvPr id="6" name="Rectangle 3"/>
          <p:cNvSpPr txBox="1">
            <a:spLocks noChangeArrowheads="1"/>
          </p:cNvSpPr>
          <p:nvPr/>
        </p:nvSpPr>
        <p:spPr>
          <a:xfrm>
            <a:off x="779929" y="3155576"/>
            <a:ext cx="10363199" cy="2657848"/>
          </a:xfrm>
          <a:prstGeom prst="rect">
            <a:avLst/>
          </a:prstGeom>
        </p:spPr>
        <p:txBody>
          <a:bodyPr vert="horz" lIns="92075" tIns="46038" rIns="92075" bIns="4603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114300">
              <a:buFont typeface="Arial" panose="020B0604020202020204" pitchFamily="34" charset="0"/>
              <a:buNone/>
            </a:pPr>
            <a:r>
              <a:rPr lang="zh-CN" altLang="en-US" dirty="0"/>
              <a:t>完美信息的期望价值：</a:t>
            </a:r>
            <a:endParaRPr lang="en-US" altLang="zh-CN" dirty="0"/>
          </a:p>
          <a:p>
            <a:pPr marL="114300" indent="-114300">
              <a:buFont typeface="Arial" panose="020B0604020202020204" pitchFamily="34" charset="0"/>
              <a:buNone/>
            </a:pPr>
            <a:r>
              <a:rPr lang="zh-CN" altLang="en-US" u="sng" dirty="0"/>
              <a:t>完美信息时候的期望收益</a:t>
            </a:r>
            <a:r>
              <a:rPr lang="zh-CN" altLang="en-US" dirty="0"/>
              <a:t>与不确定环境下期望收益的差</a:t>
            </a:r>
            <a:endParaRPr lang="en-US" altLang="zh-CN" dirty="0"/>
          </a:p>
        </p:txBody>
      </p:sp>
      <p:graphicFrame>
        <p:nvGraphicFramePr>
          <p:cNvPr id="7" name="Object 6"/>
          <p:cNvGraphicFramePr/>
          <p:nvPr/>
        </p:nvGraphicFramePr>
        <p:xfrm>
          <a:off x="7336491" y="5203825"/>
          <a:ext cx="2000250" cy="1349375"/>
        </p:xfrm>
        <a:graphic>
          <a:graphicData uri="http://schemas.openxmlformats.org/presentationml/2006/ole">
            <mc:AlternateContent xmlns:mc="http://schemas.openxmlformats.org/markup-compatibility/2006">
              <mc:Choice xmlns:v="urn:schemas-microsoft-com:vml" Requires="v">
                <p:oleObj spid="_x0000_s3078" name="" r:id="rId1" imgW="3453130" imgH="2767330" progId="MS_ClipArt_Gallery.2">
                  <p:embed/>
                </p:oleObj>
              </mc:Choice>
              <mc:Fallback>
                <p:oleObj name="" r:id="rId1" imgW="3453130" imgH="2767330" progId="MS_ClipArt_Gallery.2">
                  <p:embed/>
                  <p:pic>
                    <p:nvPicPr>
                      <p:cNvPr id="0" name="图片 307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6491" y="5203825"/>
                        <a:ext cx="200025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Object 7"/>
          <p:cNvGraphicFramePr/>
          <p:nvPr/>
        </p:nvGraphicFramePr>
        <p:xfrm>
          <a:off x="3145491" y="5203824"/>
          <a:ext cx="3676650" cy="1295400"/>
        </p:xfrm>
        <a:graphic>
          <a:graphicData uri="http://schemas.openxmlformats.org/presentationml/2006/ole">
            <mc:AlternateContent xmlns:mc="http://schemas.openxmlformats.org/markup-compatibility/2006">
              <mc:Choice xmlns:v="urn:schemas-microsoft-com:vml" Requires="v">
                <p:oleObj spid="_x0000_s3079" name="" r:id="rId3" imgW="5189855" imgH="2233930" progId="MS_ClipArt_Gallery.2">
                  <p:embed/>
                </p:oleObj>
              </mc:Choice>
              <mc:Fallback>
                <p:oleObj name="" r:id="rId3" imgW="5189855" imgH="2233930" progId="MS_ClipArt_Gallery.2">
                  <p:embed/>
                  <p:pic>
                    <p:nvPicPr>
                      <p:cNvPr id="0" name="图片 307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5491" y="5203824"/>
                        <a:ext cx="36766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slide(fromBottom)">
                                      <p:cBhvr>
                                        <p:cTn id="7" dur="500"/>
                                        <p:tgtEl>
                                          <p:spTgt spid="293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slide(fromBottom)">
                                      <p:cBhvr>
                                        <p:cTn id="12" dur="500"/>
                                        <p:tgtEl>
                                          <p:spTgt spid="293891">
                                            <p:txEl>
                                              <p:pRg st="1" end="1"/>
                                            </p:txEl>
                                          </p:spTgt>
                                        </p:tgtEl>
                                      </p:cBhvr>
                                    </p:animEffect>
                                  </p:childTnLst>
                                </p:cTn>
                              </p:par>
                            </p:childTnLst>
                          </p:cTn>
                        </p:par>
                        <p:par>
                          <p:cTn id="13" fill="hold">
                            <p:stCondLst>
                              <p:cond delay="500"/>
                            </p:stCondLst>
                            <p:childTnLst>
                              <p:par>
                                <p:cTn id="14" presetID="24" presetClass="entr" presetSubtype="0" fill="hold" grpId="0" nodeType="afterEffect">
                                  <p:stCondLst>
                                    <p:cond delay="0"/>
                                  </p:stCondLst>
                                  <p:childTnLst>
                                    <p:set>
                                      <p:cBhvr>
                                        <p:cTn id="15" dur="1" fill="hold">
                                          <p:stCondLst>
                                            <p:cond delay="499"/>
                                          </p:stCondLst>
                                        </p:cTn>
                                        <p:tgtEl>
                                          <p:spTgt spid="5"/>
                                        </p:tgtEl>
                                        <p:attrNameLst>
                                          <p:attrName>style.visibility</p:attrName>
                                        </p:attrNameLst>
                                      </p:cBhvr>
                                      <p:to>
                                        <p:strVal val="visible"/>
                                      </p:to>
                                    </p:set>
                                    <p:anim to="" calcmode="lin" valueType="num">
                                      <p:cBhvr>
                                        <p:cTn id="16" dur="1" fill="hold"/>
                                        <p:tgtEl>
                                          <p:spTgt spid="5"/>
                                        </p:tgtEl>
                                      </p:cBhvr>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wipe(up)">
                                      <p:cBhvr>
                                        <p:cTn id="21" dur="500"/>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wipe(up)">
                                      <p:cBhvr>
                                        <p:cTn id="26" dur="500"/>
                                        <p:tgtEl>
                                          <p:spTgt spid="6">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2" presetClass="entr" presetSubtype="4"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P spid="5" grpId="0"/>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89" name="Rectangle 3"/>
          <p:cNvSpPr>
            <a:spLocks noChangeArrowheads="1"/>
          </p:cNvSpPr>
          <p:nvPr/>
        </p:nvSpPr>
        <p:spPr bwMode="auto">
          <a:xfrm rot="20760000">
            <a:off x="3572662" y="1979758"/>
            <a:ext cx="96680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 Low,   0.2</a:t>
            </a:r>
            <a:endParaRPr lang="en-US" altLang="zh-CN" sz="2000"/>
          </a:p>
        </p:txBody>
      </p:sp>
      <p:sp>
        <p:nvSpPr>
          <p:cNvPr id="89090" name="Rectangle 4"/>
          <p:cNvSpPr>
            <a:spLocks noChangeArrowheads="1"/>
          </p:cNvSpPr>
          <p:nvPr/>
        </p:nvSpPr>
        <p:spPr bwMode="auto">
          <a:xfrm>
            <a:off x="2100263" y="3398838"/>
            <a:ext cx="290512" cy="292100"/>
          </a:xfrm>
          <a:prstGeom prst="rect">
            <a:avLst/>
          </a:prstGeom>
          <a:solidFill>
            <a:schemeClr val="accent1"/>
          </a:solidFill>
          <a:ln w="12700">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9091" name="Line 5"/>
          <p:cNvSpPr>
            <a:spLocks noChangeShapeType="1"/>
          </p:cNvSpPr>
          <p:nvPr/>
        </p:nvSpPr>
        <p:spPr bwMode="auto">
          <a:xfrm flipV="1">
            <a:off x="2398714" y="2690814"/>
            <a:ext cx="808037" cy="8540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9092" name="Line 7"/>
          <p:cNvSpPr>
            <a:spLocks noChangeShapeType="1"/>
          </p:cNvSpPr>
          <p:nvPr/>
        </p:nvSpPr>
        <p:spPr bwMode="auto">
          <a:xfrm>
            <a:off x="2435226" y="3567113"/>
            <a:ext cx="695325" cy="7239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9093" name="Line 9"/>
          <p:cNvSpPr>
            <a:spLocks noChangeShapeType="1"/>
          </p:cNvSpPr>
          <p:nvPr/>
        </p:nvSpPr>
        <p:spPr bwMode="auto">
          <a:xfrm flipV="1">
            <a:off x="3495676" y="2157413"/>
            <a:ext cx="1311275" cy="3667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9094" name="Line 10"/>
          <p:cNvSpPr>
            <a:spLocks noChangeShapeType="1"/>
          </p:cNvSpPr>
          <p:nvPr/>
        </p:nvSpPr>
        <p:spPr bwMode="auto">
          <a:xfrm>
            <a:off x="3563938" y="2732089"/>
            <a:ext cx="1319212" cy="263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9095" name="Rectangle 14"/>
          <p:cNvSpPr>
            <a:spLocks noChangeArrowheads="1"/>
          </p:cNvSpPr>
          <p:nvPr/>
        </p:nvSpPr>
        <p:spPr bwMode="auto">
          <a:xfrm>
            <a:off x="4981575" y="1968500"/>
            <a:ext cx="46968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$42</a:t>
            </a:r>
            <a:endParaRPr lang="en-US" altLang="zh-CN" sz="2000"/>
          </a:p>
        </p:txBody>
      </p:sp>
      <p:sp>
        <p:nvSpPr>
          <p:cNvPr id="89096" name="Rectangle 18"/>
          <p:cNvSpPr>
            <a:spLocks noChangeArrowheads="1"/>
          </p:cNvSpPr>
          <p:nvPr/>
        </p:nvSpPr>
        <p:spPr bwMode="auto">
          <a:xfrm rot="720000">
            <a:off x="3640227" y="3017983"/>
            <a:ext cx="96661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High,   0.8</a:t>
            </a:r>
            <a:endParaRPr lang="en-US" altLang="zh-CN" sz="2000"/>
          </a:p>
        </p:txBody>
      </p:sp>
      <p:sp>
        <p:nvSpPr>
          <p:cNvPr id="89097" name="Rectangle 19"/>
          <p:cNvSpPr>
            <a:spLocks noChangeArrowheads="1"/>
          </p:cNvSpPr>
          <p:nvPr/>
        </p:nvSpPr>
        <p:spPr bwMode="auto">
          <a:xfrm>
            <a:off x="5014913" y="2806700"/>
            <a:ext cx="46968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$48</a:t>
            </a:r>
            <a:endParaRPr lang="en-US" altLang="zh-CN" sz="2000"/>
          </a:p>
        </p:txBody>
      </p:sp>
      <p:sp>
        <p:nvSpPr>
          <p:cNvPr id="89098" name="Line 20"/>
          <p:cNvSpPr>
            <a:spLocks noChangeShapeType="1"/>
          </p:cNvSpPr>
          <p:nvPr/>
        </p:nvSpPr>
        <p:spPr bwMode="auto">
          <a:xfrm flipV="1">
            <a:off x="3416300" y="3910013"/>
            <a:ext cx="146685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9099" name="Line 21"/>
          <p:cNvSpPr>
            <a:spLocks noChangeShapeType="1"/>
          </p:cNvSpPr>
          <p:nvPr/>
        </p:nvSpPr>
        <p:spPr bwMode="auto">
          <a:xfrm>
            <a:off x="3416300" y="4443413"/>
            <a:ext cx="139065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9100" name="Rectangle 25"/>
          <p:cNvSpPr>
            <a:spLocks noChangeArrowheads="1"/>
          </p:cNvSpPr>
          <p:nvPr/>
        </p:nvSpPr>
        <p:spPr bwMode="auto">
          <a:xfrm>
            <a:off x="4938713" y="4721225"/>
            <a:ext cx="46968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$60</a:t>
            </a:r>
            <a:endParaRPr lang="en-US" altLang="zh-CN" sz="2000"/>
          </a:p>
        </p:txBody>
      </p:sp>
      <p:sp>
        <p:nvSpPr>
          <p:cNvPr id="89101" name="Rectangle 28"/>
          <p:cNvSpPr>
            <a:spLocks noChangeArrowheads="1"/>
          </p:cNvSpPr>
          <p:nvPr/>
        </p:nvSpPr>
        <p:spPr bwMode="auto">
          <a:xfrm rot="720000">
            <a:off x="3506877" y="4780108"/>
            <a:ext cx="96661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High,   0.8</a:t>
            </a:r>
            <a:endParaRPr lang="en-US" altLang="zh-CN" sz="2000"/>
          </a:p>
        </p:txBody>
      </p:sp>
      <p:sp>
        <p:nvSpPr>
          <p:cNvPr id="89102" name="Rectangle 30"/>
          <p:cNvSpPr>
            <a:spLocks noChangeArrowheads="1"/>
          </p:cNvSpPr>
          <p:nvPr/>
        </p:nvSpPr>
        <p:spPr bwMode="auto">
          <a:xfrm>
            <a:off x="5014913" y="3806825"/>
            <a:ext cx="527388"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-$20</a:t>
            </a:r>
            <a:endParaRPr lang="en-US" altLang="zh-CN" sz="2000"/>
          </a:p>
        </p:txBody>
      </p:sp>
      <p:sp>
        <p:nvSpPr>
          <p:cNvPr id="89103" name="Rectangle 31"/>
          <p:cNvSpPr>
            <a:spLocks noChangeArrowheads="1"/>
          </p:cNvSpPr>
          <p:nvPr/>
        </p:nvSpPr>
        <p:spPr bwMode="auto">
          <a:xfrm rot="20760000">
            <a:off x="3526063" y="3757758"/>
            <a:ext cx="91871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Low,   0.2</a:t>
            </a:r>
            <a:endParaRPr lang="en-US" altLang="zh-CN" sz="2000"/>
          </a:p>
        </p:txBody>
      </p:sp>
      <p:sp>
        <p:nvSpPr>
          <p:cNvPr id="89104" name="Rectangle 32"/>
          <p:cNvSpPr>
            <a:spLocks noChangeArrowheads="1"/>
          </p:cNvSpPr>
          <p:nvPr/>
        </p:nvSpPr>
        <p:spPr bwMode="auto">
          <a:xfrm rot="18960000">
            <a:off x="2315576" y="2748108"/>
            <a:ext cx="61395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Small</a:t>
            </a:r>
            <a:endParaRPr lang="en-US" altLang="zh-CN" sz="2000"/>
          </a:p>
        </p:txBody>
      </p:sp>
      <p:sp>
        <p:nvSpPr>
          <p:cNvPr id="89105" name="Rectangle 33"/>
          <p:cNvSpPr>
            <a:spLocks noChangeArrowheads="1"/>
          </p:cNvSpPr>
          <p:nvPr/>
        </p:nvSpPr>
        <p:spPr bwMode="auto">
          <a:xfrm rot="2760000">
            <a:off x="2401262" y="4014139"/>
            <a:ext cx="62196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Large</a:t>
            </a:r>
            <a:endParaRPr lang="en-US" altLang="zh-CN" sz="2000"/>
          </a:p>
        </p:txBody>
      </p:sp>
      <p:sp>
        <p:nvSpPr>
          <p:cNvPr id="89106" name="Oval 34"/>
          <p:cNvSpPr>
            <a:spLocks noChangeArrowheads="1"/>
          </p:cNvSpPr>
          <p:nvPr/>
        </p:nvSpPr>
        <p:spPr bwMode="auto">
          <a:xfrm>
            <a:off x="3122613" y="4187825"/>
            <a:ext cx="260350" cy="261938"/>
          </a:xfrm>
          <a:prstGeom prst="ellipse">
            <a:avLst/>
          </a:prstGeom>
          <a:solidFill>
            <a:schemeClr val="bg2"/>
          </a:solidFill>
          <a:ln w="12700">
            <a:solidFill>
              <a:schemeClr val="tx1"/>
            </a:solidFill>
            <a:round/>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9107" name="Oval 35"/>
          <p:cNvSpPr>
            <a:spLocks noChangeArrowheads="1"/>
          </p:cNvSpPr>
          <p:nvPr/>
        </p:nvSpPr>
        <p:spPr bwMode="auto">
          <a:xfrm>
            <a:off x="3198813" y="2511425"/>
            <a:ext cx="260350" cy="261938"/>
          </a:xfrm>
          <a:prstGeom prst="ellipse">
            <a:avLst/>
          </a:prstGeom>
          <a:solidFill>
            <a:schemeClr val="bg2"/>
          </a:solidFill>
          <a:ln w="12700">
            <a:solidFill>
              <a:schemeClr val="tx1"/>
            </a:solidFill>
            <a:round/>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9108" name="Rectangle 36"/>
          <p:cNvSpPr>
            <a:spLocks noChangeArrowheads="1"/>
          </p:cNvSpPr>
          <p:nvPr/>
        </p:nvSpPr>
        <p:spPr bwMode="auto">
          <a:xfrm>
            <a:off x="1963738" y="1143000"/>
            <a:ext cx="3300412"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zh-CN" altLang="en-US" sz="2800" b="1" dirty="0"/>
              <a:t>风险决策</a:t>
            </a:r>
            <a:endParaRPr lang="en-US" altLang="zh-CN" sz="2800" b="1" dirty="0"/>
          </a:p>
        </p:txBody>
      </p:sp>
      <p:sp>
        <p:nvSpPr>
          <p:cNvPr id="298021" name="Rectangle 37"/>
          <p:cNvSpPr>
            <a:spLocks noChangeArrowheads="1"/>
          </p:cNvSpPr>
          <p:nvPr/>
        </p:nvSpPr>
        <p:spPr bwMode="auto">
          <a:xfrm>
            <a:off x="6178550" y="990601"/>
            <a:ext cx="40386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zh-CN" altLang="en-US" sz="2800" b="1" dirty="0"/>
              <a:t>完美信息决策</a:t>
            </a:r>
            <a:endParaRPr lang="en-US" altLang="zh-CN" sz="2800" b="1" dirty="0"/>
          </a:p>
        </p:txBody>
      </p:sp>
      <p:sp>
        <p:nvSpPr>
          <p:cNvPr id="298023" name="Rectangle 39"/>
          <p:cNvSpPr>
            <a:spLocks noChangeArrowheads="1"/>
          </p:cNvSpPr>
          <p:nvPr/>
        </p:nvSpPr>
        <p:spPr bwMode="auto">
          <a:xfrm rot="20760000">
            <a:off x="7912868" y="2228003"/>
            <a:ext cx="662041" cy="503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 Small</a:t>
            </a:r>
            <a:endParaRPr lang="en-US" altLang="zh-CN" sz="2000"/>
          </a:p>
          <a:p>
            <a:pPr eaLnBrk="0" hangingPunct="0"/>
            <a:endParaRPr lang="en-US" altLang="zh-CN" sz="2000"/>
          </a:p>
        </p:txBody>
      </p:sp>
      <p:sp>
        <p:nvSpPr>
          <p:cNvPr id="298024" name="Rectangle 40"/>
          <p:cNvSpPr>
            <a:spLocks noChangeArrowheads="1"/>
          </p:cNvSpPr>
          <p:nvPr/>
        </p:nvSpPr>
        <p:spPr bwMode="auto">
          <a:xfrm>
            <a:off x="7550151" y="2614613"/>
            <a:ext cx="290513" cy="292100"/>
          </a:xfrm>
          <a:prstGeom prst="rect">
            <a:avLst/>
          </a:prstGeom>
          <a:solidFill>
            <a:schemeClr val="accent1"/>
          </a:solidFill>
          <a:ln w="12700">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98025" name="Line 41"/>
          <p:cNvSpPr>
            <a:spLocks noChangeShapeType="1"/>
          </p:cNvSpPr>
          <p:nvPr/>
        </p:nvSpPr>
        <p:spPr bwMode="auto">
          <a:xfrm flipV="1">
            <a:off x="6754814" y="2843214"/>
            <a:ext cx="809625" cy="8540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8027" name="Line 43"/>
          <p:cNvSpPr>
            <a:spLocks noChangeShapeType="1"/>
          </p:cNvSpPr>
          <p:nvPr/>
        </p:nvSpPr>
        <p:spPr bwMode="auto">
          <a:xfrm>
            <a:off x="6791326" y="3719513"/>
            <a:ext cx="696913" cy="7239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8028" name="Line 44"/>
          <p:cNvSpPr>
            <a:spLocks noChangeShapeType="1"/>
          </p:cNvSpPr>
          <p:nvPr/>
        </p:nvSpPr>
        <p:spPr bwMode="auto">
          <a:xfrm flipV="1">
            <a:off x="7853364" y="2309813"/>
            <a:ext cx="1311275" cy="3667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8029" name="Line 45"/>
          <p:cNvSpPr>
            <a:spLocks noChangeShapeType="1"/>
          </p:cNvSpPr>
          <p:nvPr/>
        </p:nvSpPr>
        <p:spPr bwMode="auto">
          <a:xfrm>
            <a:off x="7921626" y="2884489"/>
            <a:ext cx="1319213" cy="263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8032" name="Rectangle 48"/>
          <p:cNvSpPr>
            <a:spLocks noChangeArrowheads="1"/>
          </p:cNvSpPr>
          <p:nvPr/>
        </p:nvSpPr>
        <p:spPr bwMode="auto">
          <a:xfrm>
            <a:off x="9413875" y="2120900"/>
            <a:ext cx="46968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$42</a:t>
            </a:r>
            <a:endParaRPr lang="en-US" altLang="zh-CN" sz="2000"/>
          </a:p>
        </p:txBody>
      </p:sp>
      <p:sp>
        <p:nvSpPr>
          <p:cNvPr id="298033" name="Rectangle 49"/>
          <p:cNvSpPr>
            <a:spLocks noChangeArrowheads="1"/>
          </p:cNvSpPr>
          <p:nvPr/>
        </p:nvSpPr>
        <p:spPr bwMode="auto">
          <a:xfrm rot="720000">
            <a:off x="7940844" y="3121170"/>
            <a:ext cx="62196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Large</a:t>
            </a:r>
            <a:endParaRPr lang="en-US" altLang="zh-CN" sz="2000"/>
          </a:p>
        </p:txBody>
      </p:sp>
      <p:sp>
        <p:nvSpPr>
          <p:cNvPr id="298034" name="Rectangle 50"/>
          <p:cNvSpPr>
            <a:spLocks noChangeArrowheads="1"/>
          </p:cNvSpPr>
          <p:nvPr/>
        </p:nvSpPr>
        <p:spPr bwMode="auto">
          <a:xfrm>
            <a:off x="9372600" y="2959100"/>
            <a:ext cx="527388"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-$20</a:t>
            </a:r>
            <a:endParaRPr lang="en-US" altLang="zh-CN" sz="2000"/>
          </a:p>
        </p:txBody>
      </p:sp>
      <p:sp>
        <p:nvSpPr>
          <p:cNvPr id="298035" name="Line 51"/>
          <p:cNvSpPr>
            <a:spLocks noChangeShapeType="1"/>
          </p:cNvSpPr>
          <p:nvPr/>
        </p:nvSpPr>
        <p:spPr bwMode="auto">
          <a:xfrm flipV="1">
            <a:off x="7773988" y="4062413"/>
            <a:ext cx="146685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8036" name="Line 52"/>
          <p:cNvSpPr>
            <a:spLocks noChangeShapeType="1"/>
          </p:cNvSpPr>
          <p:nvPr/>
        </p:nvSpPr>
        <p:spPr bwMode="auto">
          <a:xfrm>
            <a:off x="7773988" y="4595813"/>
            <a:ext cx="139065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9121" name="Rectangle 53"/>
          <p:cNvSpPr>
            <a:spLocks noChangeArrowheads="1"/>
          </p:cNvSpPr>
          <p:nvPr/>
        </p:nvSpPr>
        <p:spPr bwMode="auto">
          <a:xfrm>
            <a:off x="8551863" y="4819651"/>
            <a:ext cx="4889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98039" name="Rectangle 55"/>
          <p:cNvSpPr>
            <a:spLocks noChangeArrowheads="1"/>
          </p:cNvSpPr>
          <p:nvPr/>
        </p:nvSpPr>
        <p:spPr bwMode="auto">
          <a:xfrm>
            <a:off x="9296400" y="4873625"/>
            <a:ext cx="46968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$60</a:t>
            </a:r>
            <a:endParaRPr lang="en-US" altLang="zh-CN" sz="2000"/>
          </a:p>
        </p:txBody>
      </p:sp>
      <p:sp>
        <p:nvSpPr>
          <p:cNvPr id="298040" name="Rectangle 56"/>
          <p:cNvSpPr>
            <a:spLocks noChangeArrowheads="1"/>
          </p:cNvSpPr>
          <p:nvPr/>
        </p:nvSpPr>
        <p:spPr bwMode="auto">
          <a:xfrm rot="720000">
            <a:off x="7856706" y="4926158"/>
            <a:ext cx="62196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Large</a:t>
            </a:r>
            <a:endParaRPr lang="en-US" altLang="zh-CN" sz="2000"/>
          </a:p>
        </p:txBody>
      </p:sp>
      <p:sp>
        <p:nvSpPr>
          <p:cNvPr id="298041" name="Rectangle 57"/>
          <p:cNvSpPr>
            <a:spLocks noChangeArrowheads="1"/>
          </p:cNvSpPr>
          <p:nvPr/>
        </p:nvSpPr>
        <p:spPr bwMode="auto">
          <a:xfrm>
            <a:off x="9372600" y="3959225"/>
            <a:ext cx="46968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$48</a:t>
            </a:r>
            <a:endParaRPr lang="en-US" altLang="zh-CN" sz="2000"/>
          </a:p>
        </p:txBody>
      </p:sp>
      <p:sp>
        <p:nvSpPr>
          <p:cNvPr id="298042" name="Rectangle 58"/>
          <p:cNvSpPr>
            <a:spLocks noChangeArrowheads="1"/>
          </p:cNvSpPr>
          <p:nvPr/>
        </p:nvSpPr>
        <p:spPr bwMode="auto">
          <a:xfrm rot="20760000">
            <a:off x="7828963" y="3960958"/>
            <a:ext cx="61395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Small</a:t>
            </a:r>
            <a:endParaRPr lang="en-US" altLang="zh-CN" sz="2000"/>
          </a:p>
        </p:txBody>
      </p:sp>
      <p:sp>
        <p:nvSpPr>
          <p:cNvPr id="298043" name="Rectangle 59"/>
          <p:cNvSpPr>
            <a:spLocks noChangeArrowheads="1"/>
          </p:cNvSpPr>
          <p:nvPr/>
        </p:nvSpPr>
        <p:spPr bwMode="auto">
          <a:xfrm rot="18960000">
            <a:off x="6457847" y="2910033"/>
            <a:ext cx="822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Low, 0.2</a:t>
            </a:r>
            <a:endParaRPr lang="en-US" altLang="zh-CN" sz="2000"/>
          </a:p>
        </p:txBody>
      </p:sp>
      <p:sp>
        <p:nvSpPr>
          <p:cNvPr id="298044" name="Rectangle 60"/>
          <p:cNvSpPr>
            <a:spLocks noChangeArrowheads="1"/>
          </p:cNvSpPr>
          <p:nvPr/>
        </p:nvSpPr>
        <p:spPr bwMode="auto">
          <a:xfrm rot="2760000">
            <a:off x="6559310" y="4195908"/>
            <a:ext cx="8704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t>High, 0.8</a:t>
            </a:r>
            <a:endParaRPr lang="en-US" altLang="zh-CN" sz="2000"/>
          </a:p>
        </p:txBody>
      </p:sp>
      <p:sp>
        <p:nvSpPr>
          <p:cNvPr id="298045" name="Oval 61"/>
          <p:cNvSpPr>
            <a:spLocks noChangeArrowheads="1"/>
          </p:cNvSpPr>
          <p:nvPr/>
        </p:nvSpPr>
        <p:spPr bwMode="auto">
          <a:xfrm>
            <a:off x="6559550" y="3529014"/>
            <a:ext cx="261938" cy="261937"/>
          </a:xfrm>
          <a:prstGeom prst="ellipse">
            <a:avLst/>
          </a:prstGeom>
          <a:solidFill>
            <a:schemeClr val="bg2"/>
          </a:solidFill>
          <a:ln w="12700">
            <a:solidFill>
              <a:schemeClr val="tx1"/>
            </a:solidFill>
            <a:round/>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98046" name="Rectangle 62"/>
          <p:cNvSpPr>
            <a:spLocks noChangeArrowheads="1"/>
          </p:cNvSpPr>
          <p:nvPr/>
        </p:nvSpPr>
        <p:spPr bwMode="auto">
          <a:xfrm>
            <a:off x="7473951" y="4379913"/>
            <a:ext cx="290513" cy="292100"/>
          </a:xfrm>
          <a:prstGeom prst="rect">
            <a:avLst/>
          </a:prstGeom>
          <a:solidFill>
            <a:schemeClr val="accent1"/>
          </a:solidFill>
          <a:ln w="12700">
            <a:solidFill>
              <a:schemeClr val="tx1"/>
            </a:solidFill>
            <a:miter lim="800000"/>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98047" name="Rectangle 63"/>
          <p:cNvSpPr>
            <a:spLocks noChangeArrowheads="1"/>
          </p:cNvSpPr>
          <p:nvPr/>
        </p:nvSpPr>
        <p:spPr bwMode="auto">
          <a:xfrm>
            <a:off x="7473951" y="2217738"/>
            <a:ext cx="37510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rgbClr val="3333FF"/>
                </a:solidFill>
              </a:rPr>
              <a:t>42</a:t>
            </a:r>
            <a:endParaRPr lang="en-US" altLang="zh-CN" sz="2000">
              <a:solidFill>
                <a:srgbClr val="3333FF"/>
              </a:solidFill>
            </a:endParaRPr>
          </a:p>
        </p:txBody>
      </p:sp>
      <p:sp>
        <p:nvSpPr>
          <p:cNvPr id="298048" name="Rectangle 64"/>
          <p:cNvSpPr>
            <a:spLocks noChangeArrowheads="1"/>
          </p:cNvSpPr>
          <p:nvPr/>
        </p:nvSpPr>
        <p:spPr bwMode="auto">
          <a:xfrm>
            <a:off x="7397751" y="4656138"/>
            <a:ext cx="37510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rgbClr val="3333FF"/>
                </a:solidFill>
              </a:rPr>
              <a:t>60</a:t>
            </a:r>
            <a:endParaRPr lang="en-US" altLang="zh-CN" sz="2000">
              <a:solidFill>
                <a:srgbClr val="3333FF"/>
              </a:solidFill>
            </a:endParaRPr>
          </a:p>
        </p:txBody>
      </p:sp>
      <p:sp>
        <p:nvSpPr>
          <p:cNvPr id="298049" name="Rectangle 65"/>
          <p:cNvSpPr>
            <a:spLocks noChangeArrowheads="1"/>
          </p:cNvSpPr>
          <p:nvPr/>
        </p:nvSpPr>
        <p:spPr bwMode="auto">
          <a:xfrm>
            <a:off x="5873750" y="3529013"/>
            <a:ext cx="51777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rgbClr val="3333FF"/>
                </a:solidFill>
              </a:rPr>
              <a:t>56.4</a:t>
            </a:r>
            <a:endParaRPr lang="en-US" altLang="zh-CN" sz="2000">
              <a:solidFill>
                <a:srgbClr val="3333FF"/>
              </a:solidFill>
            </a:endParaRPr>
          </a:p>
        </p:txBody>
      </p:sp>
      <p:sp>
        <p:nvSpPr>
          <p:cNvPr id="89133" name="Rectangle 66"/>
          <p:cNvSpPr>
            <a:spLocks noChangeArrowheads="1"/>
          </p:cNvSpPr>
          <p:nvPr/>
        </p:nvSpPr>
        <p:spPr bwMode="auto">
          <a:xfrm>
            <a:off x="2901951" y="4519613"/>
            <a:ext cx="37510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rgbClr val="3333FF"/>
                </a:solidFill>
              </a:rPr>
              <a:t>44</a:t>
            </a:r>
            <a:endParaRPr lang="en-US" altLang="zh-CN" sz="2000">
              <a:solidFill>
                <a:srgbClr val="3333FF"/>
              </a:solidFill>
            </a:endParaRPr>
          </a:p>
        </p:txBody>
      </p:sp>
      <p:sp>
        <p:nvSpPr>
          <p:cNvPr id="89134" name="Rectangle 67"/>
          <p:cNvSpPr>
            <a:spLocks noChangeArrowheads="1"/>
          </p:cNvSpPr>
          <p:nvPr/>
        </p:nvSpPr>
        <p:spPr bwMode="auto">
          <a:xfrm>
            <a:off x="2825750" y="2081213"/>
            <a:ext cx="51777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rgbClr val="3333FF"/>
                </a:solidFill>
              </a:rPr>
              <a:t>46.8</a:t>
            </a:r>
            <a:endParaRPr lang="en-US" altLang="zh-CN" sz="2000">
              <a:solidFill>
                <a:srgbClr val="3333FF"/>
              </a:solidFill>
            </a:endParaRPr>
          </a:p>
        </p:txBody>
      </p:sp>
      <p:sp>
        <p:nvSpPr>
          <p:cNvPr id="89135" name="Rectangle 68"/>
          <p:cNvSpPr>
            <a:spLocks noChangeArrowheads="1"/>
          </p:cNvSpPr>
          <p:nvPr/>
        </p:nvSpPr>
        <p:spPr bwMode="auto">
          <a:xfrm>
            <a:off x="1606550" y="2919413"/>
            <a:ext cx="51777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rgbClr val="3333FF"/>
                </a:solidFill>
              </a:rPr>
              <a:t>46.8</a:t>
            </a:r>
            <a:endParaRPr lang="en-US" altLang="zh-CN" sz="2000">
              <a:solidFill>
                <a:srgbClr val="3333FF"/>
              </a:solidFill>
            </a:endParaRPr>
          </a:p>
        </p:txBody>
      </p:sp>
      <p:sp>
        <p:nvSpPr>
          <p:cNvPr id="89136" name="Rectangle 66"/>
          <p:cNvSpPr>
            <a:spLocks noChangeArrowheads="1"/>
          </p:cNvSpPr>
          <p:nvPr/>
        </p:nvSpPr>
        <p:spPr bwMode="auto">
          <a:xfrm>
            <a:off x="1978026" y="5588000"/>
            <a:ext cx="3686175" cy="420688"/>
          </a:xfrm>
          <a:prstGeom prst="rect">
            <a:avLst/>
          </a:prstGeom>
          <a:noFill/>
          <a:ln w="9525">
            <a:solidFill>
              <a:srgbClr val="993366"/>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a:spcBef>
                <a:spcPct val="30000"/>
              </a:spcBef>
            </a:pPr>
            <a:r>
              <a:rPr lang="zh-CN" altLang="en-US" sz="3200">
                <a:solidFill>
                  <a:srgbClr val="FF0000"/>
                </a:solidFill>
              </a:rPr>
              <a:t>完美信息价值</a:t>
            </a:r>
            <a:r>
              <a:rPr lang="en-US" altLang="zh-CN" sz="3200"/>
              <a:t>=56.4-46.8=9.6</a:t>
            </a:r>
            <a:endParaRPr lang="zh-CN" altLang="zh-CN" sz="3200"/>
          </a:p>
        </p:txBody>
      </p:sp>
      <p:sp>
        <p:nvSpPr>
          <p:cNvPr id="54" name="Rectangle 2"/>
          <p:cNvSpPr>
            <a:spLocks noGrp="1" noChangeArrowheads="1"/>
          </p:cNvSpPr>
          <p:nvPr>
            <p:ph type="title"/>
          </p:nvPr>
        </p:nvSpPr>
        <p:spPr>
          <a:xfrm>
            <a:off x="1735139" y="304800"/>
            <a:ext cx="8651875" cy="838200"/>
          </a:xfrm>
        </p:spPr>
        <p:txBody>
          <a:bodyPr vert="horz" lIns="92075" tIns="46038" rIns="92075" bIns="46038" rtlCol="0" anchor="ctr">
            <a:normAutofit/>
          </a:bodyPr>
          <a:lstStyle/>
          <a:p>
            <a:pPr eaLnBrk="1" hangingPunct="1"/>
            <a:r>
              <a:rPr lang="en-US" altLang="zh-CN" b="1" dirty="0"/>
              <a:t>7.5  </a:t>
            </a:r>
            <a:r>
              <a:rPr lang="zh-CN" altLang="zh-CN" b="1" dirty="0"/>
              <a:t>概率分析基础上的风险决策</a:t>
            </a:r>
            <a:endParaRPr lang="en-US"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8021"/>
                                        </p:tgtEl>
                                        <p:attrNameLst>
                                          <p:attrName>style.visibility</p:attrName>
                                        </p:attrNameLst>
                                      </p:cBhvr>
                                      <p:to>
                                        <p:strVal val="visible"/>
                                      </p:to>
                                    </p:set>
                                    <p:animEffect transition="in" filter="dissolve">
                                      <p:cBhvr>
                                        <p:cTn id="7" dur="500"/>
                                        <p:tgtEl>
                                          <p:spTgt spid="2980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98045"/>
                                        </p:tgtEl>
                                        <p:attrNameLst>
                                          <p:attrName>style.visibility</p:attrName>
                                        </p:attrNameLst>
                                      </p:cBhvr>
                                      <p:to>
                                        <p:strVal val="visible"/>
                                      </p:to>
                                    </p:set>
                                    <p:anim calcmode="lin" valueType="num">
                                      <p:cBhvr additive="base">
                                        <p:cTn id="12" dur="500" fill="hold"/>
                                        <p:tgtEl>
                                          <p:spTgt spid="298045"/>
                                        </p:tgtEl>
                                        <p:attrNameLst>
                                          <p:attrName>ppt_x</p:attrName>
                                        </p:attrNameLst>
                                      </p:cBhvr>
                                      <p:tavLst>
                                        <p:tav tm="0">
                                          <p:val>
                                            <p:strVal val="1+#ppt_w/2"/>
                                          </p:val>
                                        </p:tav>
                                        <p:tav tm="100000">
                                          <p:val>
                                            <p:strVal val="#ppt_x"/>
                                          </p:val>
                                        </p:tav>
                                      </p:tavLst>
                                    </p:anim>
                                    <p:anim calcmode="lin" valueType="num">
                                      <p:cBhvr additive="base">
                                        <p:cTn id="13" dur="500" fill="hold"/>
                                        <p:tgtEl>
                                          <p:spTgt spid="29804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98025"/>
                                        </p:tgtEl>
                                        <p:attrNameLst>
                                          <p:attrName>style.visibility</p:attrName>
                                        </p:attrNameLst>
                                      </p:cBhvr>
                                      <p:to>
                                        <p:strVal val="visible"/>
                                      </p:to>
                                    </p:set>
                                    <p:anim calcmode="lin" valueType="num">
                                      <p:cBhvr additive="base">
                                        <p:cTn id="18" dur="500" fill="hold"/>
                                        <p:tgtEl>
                                          <p:spTgt spid="298025"/>
                                        </p:tgtEl>
                                        <p:attrNameLst>
                                          <p:attrName>ppt_x</p:attrName>
                                        </p:attrNameLst>
                                      </p:cBhvr>
                                      <p:tavLst>
                                        <p:tav tm="0">
                                          <p:val>
                                            <p:strVal val="1+#ppt_w/2"/>
                                          </p:val>
                                        </p:tav>
                                        <p:tav tm="100000">
                                          <p:val>
                                            <p:strVal val="#ppt_x"/>
                                          </p:val>
                                        </p:tav>
                                      </p:tavLst>
                                    </p:anim>
                                    <p:anim calcmode="lin" valueType="num">
                                      <p:cBhvr additive="base">
                                        <p:cTn id="19" dur="500" fill="hold"/>
                                        <p:tgtEl>
                                          <p:spTgt spid="29802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98043"/>
                                        </p:tgtEl>
                                        <p:attrNameLst>
                                          <p:attrName>style.visibility</p:attrName>
                                        </p:attrNameLst>
                                      </p:cBhvr>
                                      <p:to>
                                        <p:strVal val="visible"/>
                                      </p:to>
                                    </p:set>
                                    <p:animEffect transition="in" filter="dissolve">
                                      <p:cBhvr>
                                        <p:cTn id="24" dur="500"/>
                                        <p:tgtEl>
                                          <p:spTgt spid="29804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298027"/>
                                        </p:tgtEl>
                                        <p:attrNameLst>
                                          <p:attrName>style.visibility</p:attrName>
                                        </p:attrNameLst>
                                      </p:cBhvr>
                                      <p:to>
                                        <p:strVal val="visible"/>
                                      </p:to>
                                    </p:set>
                                    <p:anim calcmode="lin" valueType="num">
                                      <p:cBhvr additive="base">
                                        <p:cTn id="29" dur="500" fill="hold"/>
                                        <p:tgtEl>
                                          <p:spTgt spid="298027"/>
                                        </p:tgtEl>
                                        <p:attrNameLst>
                                          <p:attrName>ppt_x</p:attrName>
                                        </p:attrNameLst>
                                      </p:cBhvr>
                                      <p:tavLst>
                                        <p:tav tm="0">
                                          <p:val>
                                            <p:strVal val="1+#ppt_w/2"/>
                                          </p:val>
                                        </p:tav>
                                        <p:tav tm="100000">
                                          <p:val>
                                            <p:strVal val="#ppt_x"/>
                                          </p:val>
                                        </p:tav>
                                      </p:tavLst>
                                    </p:anim>
                                    <p:anim calcmode="lin" valueType="num">
                                      <p:cBhvr additive="base">
                                        <p:cTn id="30" dur="500" fill="hold"/>
                                        <p:tgtEl>
                                          <p:spTgt spid="29802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98044"/>
                                        </p:tgtEl>
                                        <p:attrNameLst>
                                          <p:attrName>style.visibility</p:attrName>
                                        </p:attrNameLst>
                                      </p:cBhvr>
                                      <p:to>
                                        <p:strVal val="visible"/>
                                      </p:to>
                                    </p:set>
                                    <p:animEffect transition="in" filter="dissolve">
                                      <p:cBhvr>
                                        <p:cTn id="35" dur="500"/>
                                        <p:tgtEl>
                                          <p:spTgt spid="29804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298046"/>
                                        </p:tgtEl>
                                        <p:attrNameLst>
                                          <p:attrName>style.visibility</p:attrName>
                                        </p:attrNameLst>
                                      </p:cBhvr>
                                      <p:to>
                                        <p:strVal val="visible"/>
                                      </p:to>
                                    </p:set>
                                    <p:anim calcmode="lin" valueType="num">
                                      <p:cBhvr additive="base">
                                        <p:cTn id="40" dur="500" fill="hold"/>
                                        <p:tgtEl>
                                          <p:spTgt spid="298046"/>
                                        </p:tgtEl>
                                        <p:attrNameLst>
                                          <p:attrName>ppt_x</p:attrName>
                                        </p:attrNameLst>
                                      </p:cBhvr>
                                      <p:tavLst>
                                        <p:tav tm="0">
                                          <p:val>
                                            <p:strVal val="1+#ppt_w/2"/>
                                          </p:val>
                                        </p:tav>
                                        <p:tav tm="100000">
                                          <p:val>
                                            <p:strVal val="#ppt_x"/>
                                          </p:val>
                                        </p:tav>
                                      </p:tavLst>
                                    </p:anim>
                                    <p:anim calcmode="lin" valueType="num">
                                      <p:cBhvr additive="base">
                                        <p:cTn id="41" dur="500" fill="hold"/>
                                        <p:tgtEl>
                                          <p:spTgt spid="298046"/>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298035"/>
                                        </p:tgtEl>
                                        <p:attrNameLst>
                                          <p:attrName>style.visibility</p:attrName>
                                        </p:attrNameLst>
                                      </p:cBhvr>
                                      <p:to>
                                        <p:strVal val="visible"/>
                                      </p:to>
                                    </p:set>
                                    <p:anim calcmode="lin" valueType="num">
                                      <p:cBhvr additive="base">
                                        <p:cTn id="46" dur="500" fill="hold"/>
                                        <p:tgtEl>
                                          <p:spTgt spid="298035"/>
                                        </p:tgtEl>
                                        <p:attrNameLst>
                                          <p:attrName>ppt_x</p:attrName>
                                        </p:attrNameLst>
                                      </p:cBhvr>
                                      <p:tavLst>
                                        <p:tav tm="0">
                                          <p:val>
                                            <p:strVal val="1+#ppt_w/2"/>
                                          </p:val>
                                        </p:tav>
                                        <p:tav tm="100000">
                                          <p:val>
                                            <p:strVal val="#ppt_x"/>
                                          </p:val>
                                        </p:tav>
                                      </p:tavLst>
                                    </p:anim>
                                    <p:anim calcmode="lin" valueType="num">
                                      <p:cBhvr additive="base">
                                        <p:cTn id="47" dur="500" fill="hold"/>
                                        <p:tgtEl>
                                          <p:spTgt spid="298035"/>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98042"/>
                                        </p:tgtEl>
                                        <p:attrNameLst>
                                          <p:attrName>style.visibility</p:attrName>
                                        </p:attrNameLst>
                                      </p:cBhvr>
                                      <p:to>
                                        <p:strVal val="visible"/>
                                      </p:to>
                                    </p:set>
                                    <p:animEffect transition="in" filter="dissolve">
                                      <p:cBhvr>
                                        <p:cTn id="52" dur="500"/>
                                        <p:tgtEl>
                                          <p:spTgt spid="29804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98041"/>
                                        </p:tgtEl>
                                        <p:attrNameLst>
                                          <p:attrName>style.visibility</p:attrName>
                                        </p:attrNameLst>
                                      </p:cBhvr>
                                      <p:to>
                                        <p:strVal val="visible"/>
                                      </p:to>
                                    </p:set>
                                    <p:animEffect transition="in" filter="dissolve">
                                      <p:cBhvr>
                                        <p:cTn id="57" dur="500"/>
                                        <p:tgtEl>
                                          <p:spTgt spid="298041"/>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298036"/>
                                        </p:tgtEl>
                                        <p:attrNameLst>
                                          <p:attrName>style.visibility</p:attrName>
                                        </p:attrNameLst>
                                      </p:cBhvr>
                                      <p:to>
                                        <p:strVal val="visible"/>
                                      </p:to>
                                    </p:set>
                                    <p:anim calcmode="lin" valueType="num">
                                      <p:cBhvr additive="base">
                                        <p:cTn id="62" dur="500" fill="hold"/>
                                        <p:tgtEl>
                                          <p:spTgt spid="298036"/>
                                        </p:tgtEl>
                                        <p:attrNameLst>
                                          <p:attrName>ppt_x</p:attrName>
                                        </p:attrNameLst>
                                      </p:cBhvr>
                                      <p:tavLst>
                                        <p:tav tm="0">
                                          <p:val>
                                            <p:strVal val="1+#ppt_w/2"/>
                                          </p:val>
                                        </p:tav>
                                        <p:tav tm="100000">
                                          <p:val>
                                            <p:strVal val="#ppt_x"/>
                                          </p:val>
                                        </p:tav>
                                      </p:tavLst>
                                    </p:anim>
                                    <p:anim calcmode="lin" valueType="num">
                                      <p:cBhvr additive="base">
                                        <p:cTn id="63" dur="500" fill="hold"/>
                                        <p:tgtEl>
                                          <p:spTgt spid="298036"/>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98040"/>
                                        </p:tgtEl>
                                        <p:attrNameLst>
                                          <p:attrName>style.visibility</p:attrName>
                                        </p:attrNameLst>
                                      </p:cBhvr>
                                      <p:to>
                                        <p:strVal val="visible"/>
                                      </p:to>
                                    </p:set>
                                    <p:animEffect transition="in" filter="dissolve">
                                      <p:cBhvr>
                                        <p:cTn id="68" dur="500"/>
                                        <p:tgtEl>
                                          <p:spTgt spid="298040"/>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98039"/>
                                        </p:tgtEl>
                                        <p:attrNameLst>
                                          <p:attrName>style.visibility</p:attrName>
                                        </p:attrNameLst>
                                      </p:cBhvr>
                                      <p:to>
                                        <p:strVal val="visible"/>
                                      </p:to>
                                    </p:set>
                                    <p:animEffect transition="in" filter="dissolve">
                                      <p:cBhvr>
                                        <p:cTn id="73" dur="500"/>
                                        <p:tgtEl>
                                          <p:spTgt spid="298039"/>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298024"/>
                                        </p:tgtEl>
                                        <p:attrNameLst>
                                          <p:attrName>style.visibility</p:attrName>
                                        </p:attrNameLst>
                                      </p:cBhvr>
                                      <p:to>
                                        <p:strVal val="visible"/>
                                      </p:to>
                                    </p:set>
                                    <p:anim calcmode="lin" valueType="num">
                                      <p:cBhvr additive="base">
                                        <p:cTn id="78" dur="500" fill="hold"/>
                                        <p:tgtEl>
                                          <p:spTgt spid="298024"/>
                                        </p:tgtEl>
                                        <p:attrNameLst>
                                          <p:attrName>ppt_x</p:attrName>
                                        </p:attrNameLst>
                                      </p:cBhvr>
                                      <p:tavLst>
                                        <p:tav tm="0">
                                          <p:val>
                                            <p:strVal val="1+#ppt_w/2"/>
                                          </p:val>
                                        </p:tav>
                                        <p:tav tm="100000">
                                          <p:val>
                                            <p:strVal val="#ppt_x"/>
                                          </p:val>
                                        </p:tav>
                                      </p:tavLst>
                                    </p:anim>
                                    <p:anim calcmode="lin" valueType="num">
                                      <p:cBhvr additive="base">
                                        <p:cTn id="79" dur="500" fill="hold"/>
                                        <p:tgtEl>
                                          <p:spTgt spid="298024"/>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2" fill="hold" nodeType="clickEffect">
                                  <p:stCondLst>
                                    <p:cond delay="0"/>
                                  </p:stCondLst>
                                  <p:childTnLst>
                                    <p:set>
                                      <p:cBhvr>
                                        <p:cTn id="83" dur="1" fill="hold">
                                          <p:stCondLst>
                                            <p:cond delay="0"/>
                                          </p:stCondLst>
                                        </p:cTn>
                                        <p:tgtEl>
                                          <p:spTgt spid="298028"/>
                                        </p:tgtEl>
                                        <p:attrNameLst>
                                          <p:attrName>style.visibility</p:attrName>
                                        </p:attrNameLst>
                                      </p:cBhvr>
                                      <p:to>
                                        <p:strVal val="visible"/>
                                      </p:to>
                                    </p:set>
                                    <p:anim calcmode="lin" valueType="num">
                                      <p:cBhvr additive="base">
                                        <p:cTn id="84" dur="500" fill="hold"/>
                                        <p:tgtEl>
                                          <p:spTgt spid="298028"/>
                                        </p:tgtEl>
                                        <p:attrNameLst>
                                          <p:attrName>ppt_x</p:attrName>
                                        </p:attrNameLst>
                                      </p:cBhvr>
                                      <p:tavLst>
                                        <p:tav tm="0">
                                          <p:val>
                                            <p:strVal val="1+#ppt_w/2"/>
                                          </p:val>
                                        </p:tav>
                                        <p:tav tm="100000">
                                          <p:val>
                                            <p:strVal val="#ppt_x"/>
                                          </p:val>
                                        </p:tav>
                                      </p:tavLst>
                                    </p:anim>
                                    <p:anim calcmode="lin" valueType="num">
                                      <p:cBhvr additive="base">
                                        <p:cTn id="85" dur="500" fill="hold"/>
                                        <p:tgtEl>
                                          <p:spTgt spid="298028"/>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298023"/>
                                        </p:tgtEl>
                                        <p:attrNameLst>
                                          <p:attrName>style.visibility</p:attrName>
                                        </p:attrNameLst>
                                      </p:cBhvr>
                                      <p:to>
                                        <p:strVal val="visible"/>
                                      </p:to>
                                    </p:set>
                                    <p:animEffect transition="in" filter="dissolve">
                                      <p:cBhvr>
                                        <p:cTn id="90" dur="500"/>
                                        <p:tgtEl>
                                          <p:spTgt spid="298023"/>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298032"/>
                                        </p:tgtEl>
                                        <p:attrNameLst>
                                          <p:attrName>style.visibility</p:attrName>
                                        </p:attrNameLst>
                                      </p:cBhvr>
                                      <p:to>
                                        <p:strVal val="visible"/>
                                      </p:to>
                                    </p:set>
                                    <p:animEffect transition="in" filter="dissolve">
                                      <p:cBhvr>
                                        <p:cTn id="95" dur="500"/>
                                        <p:tgtEl>
                                          <p:spTgt spid="298032"/>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2" fill="hold" nodeType="clickEffect">
                                  <p:stCondLst>
                                    <p:cond delay="0"/>
                                  </p:stCondLst>
                                  <p:childTnLst>
                                    <p:set>
                                      <p:cBhvr>
                                        <p:cTn id="99" dur="1" fill="hold">
                                          <p:stCondLst>
                                            <p:cond delay="0"/>
                                          </p:stCondLst>
                                        </p:cTn>
                                        <p:tgtEl>
                                          <p:spTgt spid="298029"/>
                                        </p:tgtEl>
                                        <p:attrNameLst>
                                          <p:attrName>style.visibility</p:attrName>
                                        </p:attrNameLst>
                                      </p:cBhvr>
                                      <p:to>
                                        <p:strVal val="visible"/>
                                      </p:to>
                                    </p:set>
                                    <p:anim calcmode="lin" valueType="num">
                                      <p:cBhvr additive="base">
                                        <p:cTn id="100" dur="500" fill="hold"/>
                                        <p:tgtEl>
                                          <p:spTgt spid="298029"/>
                                        </p:tgtEl>
                                        <p:attrNameLst>
                                          <p:attrName>ppt_x</p:attrName>
                                        </p:attrNameLst>
                                      </p:cBhvr>
                                      <p:tavLst>
                                        <p:tav tm="0">
                                          <p:val>
                                            <p:strVal val="1+#ppt_w/2"/>
                                          </p:val>
                                        </p:tav>
                                        <p:tav tm="100000">
                                          <p:val>
                                            <p:strVal val="#ppt_x"/>
                                          </p:val>
                                        </p:tav>
                                      </p:tavLst>
                                    </p:anim>
                                    <p:anim calcmode="lin" valueType="num">
                                      <p:cBhvr additive="base">
                                        <p:cTn id="101" dur="500" fill="hold"/>
                                        <p:tgtEl>
                                          <p:spTgt spid="298029"/>
                                        </p:tgtEl>
                                        <p:attrNameLst>
                                          <p:attrName>ppt_y</p:attrName>
                                        </p:attrNameLst>
                                      </p:cBhvr>
                                      <p:tavLst>
                                        <p:tav tm="0">
                                          <p:val>
                                            <p:strVal val="#ppt_y"/>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298033"/>
                                        </p:tgtEl>
                                        <p:attrNameLst>
                                          <p:attrName>style.visibility</p:attrName>
                                        </p:attrNameLst>
                                      </p:cBhvr>
                                      <p:to>
                                        <p:strVal val="visible"/>
                                      </p:to>
                                    </p:set>
                                    <p:animEffect transition="in" filter="dissolve">
                                      <p:cBhvr>
                                        <p:cTn id="106" dur="500"/>
                                        <p:tgtEl>
                                          <p:spTgt spid="298033"/>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98034"/>
                                        </p:tgtEl>
                                        <p:attrNameLst>
                                          <p:attrName>style.visibility</p:attrName>
                                        </p:attrNameLst>
                                      </p:cBhvr>
                                      <p:to>
                                        <p:strVal val="visible"/>
                                      </p:to>
                                    </p:set>
                                    <p:animEffect transition="in" filter="dissolve">
                                      <p:cBhvr>
                                        <p:cTn id="111" dur="500"/>
                                        <p:tgtEl>
                                          <p:spTgt spid="298034"/>
                                        </p:tgtEl>
                                      </p:cBhvr>
                                    </p:animEffect>
                                  </p:childTnLst>
                                </p:cTn>
                              </p:par>
                            </p:childTnLst>
                          </p:cTn>
                        </p:par>
                      </p:childTnLst>
                    </p:cTn>
                  </p:par>
                  <p:par>
                    <p:cTn id="112" fill="hold">
                      <p:stCondLst>
                        <p:cond delay="indefinite"/>
                      </p:stCondLst>
                      <p:childTnLst>
                        <p:par>
                          <p:cTn id="113" fill="hold">
                            <p:stCondLst>
                              <p:cond delay="0"/>
                            </p:stCondLst>
                            <p:childTnLst>
                              <p:par>
                                <p:cTn id="114" presetID="23" presetClass="entr" presetSubtype="32" fill="hold" grpId="0" nodeType="clickEffect">
                                  <p:stCondLst>
                                    <p:cond delay="0"/>
                                  </p:stCondLst>
                                  <p:childTnLst>
                                    <p:set>
                                      <p:cBhvr>
                                        <p:cTn id="115" dur="1" fill="hold">
                                          <p:stCondLst>
                                            <p:cond delay="0"/>
                                          </p:stCondLst>
                                        </p:cTn>
                                        <p:tgtEl>
                                          <p:spTgt spid="298048"/>
                                        </p:tgtEl>
                                        <p:attrNameLst>
                                          <p:attrName>style.visibility</p:attrName>
                                        </p:attrNameLst>
                                      </p:cBhvr>
                                      <p:to>
                                        <p:strVal val="visible"/>
                                      </p:to>
                                    </p:set>
                                    <p:anim calcmode="lin" valueType="num">
                                      <p:cBhvr>
                                        <p:cTn id="116" dur="500" fill="hold"/>
                                        <p:tgtEl>
                                          <p:spTgt spid="298048"/>
                                        </p:tgtEl>
                                        <p:attrNameLst>
                                          <p:attrName>ppt_w</p:attrName>
                                        </p:attrNameLst>
                                      </p:cBhvr>
                                      <p:tavLst>
                                        <p:tav tm="0">
                                          <p:val>
                                            <p:strVal val="4*#ppt_w"/>
                                          </p:val>
                                        </p:tav>
                                        <p:tav tm="100000">
                                          <p:val>
                                            <p:strVal val="#ppt_w"/>
                                          </p:val>
                                        </p:tav>
                                      </p:tavLst>
                                    </p:anim>
                                    <p:anim calcmode="lin" valueType="num">
                                      <p:cBhvr>
                                        <p:cTn id="117" dur="500" fill="hold"/>
                                        <p:tgtEl>
                                          <p:spTgt spid="298048"/>
                                        </p:tgtEl>
                                        <p:attrNameLst>
                                          <p:attrName>ppt_h</p:attrName>
                                        </p:attrNameLst>
                                      </p:cBhvr>
                                      <p:tavLst>
                                        <p:tav tm="0">
                                          <p:val>
                                            <p:strVal val="4*#ppt_h"/>
                                          </p:val>
                                        </p:tav>
                                        <p:tav tm="100000">
                                          <p:val>
                                            <p:strVal val="#ppt_h"/>
                                          </p:val>
                                        </p:tav>
                                      </p:tavLst>
                                    </p:anim>
                                  </p:childTnLst>
                                </p:cTn>
                              </p:par>
                            </p:childTnLst>
                          </p:cTn>
                        </p:par>
                      </p:childTnLst>
                    </p:cTn>
                  </p:par>
                  <p:par>
                    <p:cTn id="118" fill="hold">
                      <p:stCondLst>
                        <p:cond delay="indefinite"/>
                      </p:stCondLst>
                      <p:childTnLst>
                        <p:par>
                          <p:cTn id="119" fill="hold">
                            <p:stCondLst>
                              <p:cond delay="0"/>
                            </p:stCondLst>
                            <p:childTnLst>
                              <p:par>
                                <p:cTn id="120" presetID="23" presetClass="entr" presetSubtype="32" fill="hold" grpId="0" nodeType="clickEffect">
                                  <p:stCondLst>
                                    <p:cond delay="0"/>
                                  </p:stCondLst>
                                  <p:childTnLst>
                                    <p:set>
                                      <p:cBhvr>
                                        <p:cTn id="121" dur="1" fill="hold">
                                          <p:stCondLst>
                                            <p:cond delay="0"/>
                                          </p:stCondLst>
                                        </p:cTn>
                                        <p:tgtEl>
                                          <p:spTgt spid="298047"/>
                                        </p:tgtEl>
                                        <p:attrNameLst>
                                          <p:attrName>style.visibility</p:attrName>
                                        </p:attrNameLst>
                                      </p:cBhvr>
                                      <p:to>
                                        <p:strVal val="visible"/>
                                      </p:to>
                                    </p:set>
                                    <p:anim calcmode="lin" valueType="num">
                                      <p:cBhvr>
                                        <p:cTn id="122" dur="500" fill="hold"/>
                                        <p:tgtEl>
                                          <p:spTgt spid="298047"/>
                                        </p:tgtEl>
                                        <p:attrNameLst>
                                          <p:attrName>ppt_w</p:attrName>
                                        </p:attrNameLst>
                                      </p:cBhvr>
                                      <p:tavLst>
                                        <p:tav tm="0">
                                          <p:val>
                                            <p:strVal val="4*#ppt_w"/>
                                          </p:val>
                                        </p:tav>
                                        <p:tav tm="100000">
                                          <p:val>
                                            <p:strVal val="#ppt_w"/>
                                          </p:val>
                                        </p:tav>
                                      </p:tavLst>
                                    </p:anim>
                                    <p:anim calcmode="lin" valueType="num">
                                      <p:cBhvr>
                                        <p:cTn id="123" dur="500" fill="hold"/>
                                        <p:tgtEl>
                                          <p:spTgt spid="298047"/>
                                        </p:tgtEl>
                                        <p:attrNameLst>
                                          <p:attrName>ppt_h</p:attrName>
                                        </p:attrNameLst>
                                      </p:cBhvr>
                                      <p:tavLst>
                                        <p:tav tm="0">
                                          <p:val>
                                            <p:strVal val="4*#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3" presetClass="entr" presetSubtype="32" fill="hold" grpId="0" nodeType="clickEffect">
                                  <p:stCondLst>
                                    <p:cond delay="0"/>
                                  </p:stCondLst>
                                  <p:childTnLst>
                                    <p:set>
                                      <p:cBhvr>
                                        <p:cTn id="127" dur="1" fill="hold">
                                          <p:stCondLst>
                                            <p:cond delay="0"/>
                                          </p:stCondLst>
                                        </p:cTn>
                                        <p:tgtEl>
                                          <p:spTgt spid="298049"/>
                                        </p:tgtEl>
                                        <p:attrNameLst>
                                          <p:attrName>style.visibility</p:attrName>
                                        </p:attrNameLst>
                                      </p:cBhvr>
                                      <p:to>
                                        <p:strVal val="visible"/>
                                      </p:to>
                                    </p:set>
                                    <p:anim calcmode="lin" valueType="num">
                                      <p:cBhvr>
                                        <p:cTn id="128" dur="500" fill="hold"/>
                                        <p:tgtEl>
                                          <p:spTgt spid="298049"/>
                                        </p:tgtEl>
                                        <p:attrNameLst>
                                          <p:attrName>ppt_w</p:attrName>
                                        </p:attrNameLst>
                                      </p:cBhvr>
                                      <p:tavLst>
                                        <p:tav tm="0">
                                          <p:val>
                                            <p:strVal val="4*#ppt_w"/>
                                          </p:val>
                                        </p:tav>
                                        <p:tav tm="100000">
                                          <p:val>
                                            <p:strVal val="#ppt_w"/>
                                          </p:val>
                                        </p:tav>
                                      </p:tavLst>
                                    </p:anim>
                                    <p:anim calcmode="lin" valueType="num">
                                      <p:cBhvr>
                                        <p:cTn id="129" dur="500" fill="hold"/>
                                        <p:tgtEl>
                                          <p:spTgt spid="298049"/>
                                        </p:tgtEl>
                                        <p:attrNameLst>
                                          <p:attrName>ppt_h</p:attrName>
                                        </p:attrNameLst>
                                      </p:cBhvr>
                                      <p:tavLst>
                                        <p:tav tm="0">
                                          <p:val>
                                            <p:strVal val="4*#ppt_h"/>
                                          </p:val>
                                        </p:tav>
                                        <p:tav tm="100000">
                                          <p:val>
                                            <p:strVal val="#ppt_h"/>
                                          </p:val>
                                        </p:tav>
                                      </p:tavLst>
                                    </p:anim>
                                  </p:childTnLst>
                                </p:cTn>
                              </p:par>
                            </p:childTnLst>
                          </p:cTn>
                        </p:par>
                        <p:par>
                          <p:cTn id="130" fill="hold">
                            <p:stCondLst>
                              <p:cond delay="500"/>
                            </p:stCondLst>
                            <p:childTnLst>
                              <p:par>
                                <p:cTn id="131" presetID="24" presetClass="entr" presetSubtype="0" fill="hold" grpId="0" nodeType="afterEffect">
                                  <p:stCondLst>
                                    <p:cond delay="0"/>
                                  </p:stCondLst>
                                  <p:childTnLst>
                                    <p:set>
                                      <p:cBhvr>
                                        <p:cTn id="132" dur="1" fill="hold">
                                          <p:stCondLst>
                                            <p:cond delay="499"/>
                                          </p:stCondLst>
                                        </p:cTn>
                                        <p:tgtEl>
                                          <p:spTgt spid="54"/>
                                        </p:tgtEl>
                                        <p:attrNameLst>
                                          <p:attrName>style.visibility</p:attrName>
                                        </p:attrNameLst>
                                      </p:cBhvr>
                                      <p:to>
                                        <p:strVal val="visible"/>
                                      </p:to>
                                    </p:set>
                                    <p:anim to="" calcmode="lin" valueType="num">
                                      <p:cBhvr>
                                        <p:cTn id="133" dur="1" fill="hold"/>
                                        <p:tgtEl>
                                          <p:spTgt spid="5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021" grpId="0"/>
      <p:bldP spid="298023" grpId="0"/>
      <p:bldP spid="298024" grpId="0" animBg="1"/>
      <p:bldP spid="298032" grpId="0"/>
      <p:bldP spid="298033" grpId="0"/>
      <p:bldP spid="298034" grpId="0"/>
      <p:bldP spid="298039" grpId="0"/>
      <p:bldP spid="298040" grpId="0"/>
      <p:bldP spid="298041" grpId="0"/>
      <p:bldP spid="298042" grpId="0"/>
      <p:bldP spid="298043" grpId="0"/>
      <p:bldP spid="298044" grpId="0"/>
      <p:bldP spid="298045" grpId="0" animBg="1"/>
      <p:bldP spid="298046" grpId="0" animBg="1"/>
      <p:bldP spid="298047" grpId="0"/>
      <p:bldP spid="298048" grpId="0"/>
      <p:bldP spid="298049" grpId="0"/>
      <p:bldP spid="5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CBFBDF69-63F8-44FC-BEF2-78DED40067AB}" type="slidenum">
              <a:rPr lang="en-US" altLang="zh-CN" baseline="0"/>
            </a:fld>
            <a:endParaRPr lang="en-US" altLang="zh-CN" baseline="0"/>
          </a:p>
        </p:txBody>
      </p:sp>
      <p:sp>
        <p:nvSpPr>
          <p:cNvPr id="35844" name="Rectangle 3"/>
          <p:cNvSpPr>
            <a:spLocks noGrp="1" noChangeArrowheads="1"/>
          </p:cNvSpPr>
          <p:nvPr>
            <p:ph idx="1"/>
          </p:nvPr>
        </p:nvSpPr>
        <p:spPr>
          <a:xfrm>
            <a:off x="1120588" y="1447800"/>
            <a:ext cx="6031101" cy="4267200"/>
          </a:xfrm>
        </p:spPr>
        <p:txBody>
          <a:bodyPr vert="horz" lIns="92075" tIns="46038" rIns="92075" bIns="46038" rtlCol="0">
            <a:normAutofit fontScale="92500"/>
          </a:bodyPr>
          <a:lstStyle/>
          <a:p>
            <a:pPr eaLnBrk="1" hangingPunct="1">
              <a:lnSpc>
                <a:spcPct val="150000"/>
              </a:lnSpc>
            </a:pPr>
            <a:r>
              <a:rPr lang="zh-CN" altLang="en-US" sz="2400" dirty="0"/>
              <a:t>艾米丽女士经验报亭，她从报社采购报纸的成本是</a:t>
            </a:r>
            <a:r>
              <a:rPr lang="en-US" altLang="zh-CN" sz="2400" dirty="0"/>
              <a:t> ¥0.6 </a:t>
            </a:r>
            <a:r>
              <a:rPr lang="zh-CN" altLang="en-US" sz="2400" dirty="0"/>
              <a:t>每份，出售的价格是</a:t>
            </a:r>
            <a:r>
              <a:rPr lang="en-US" altLang="zh-CN" sz="2400" dirty="0"/>
              <a:t>1.5</a:t>
            </a:r>
            <a:r>
              <a:rPr lang="zh-CN" altLang="en-US" sz="2400" dirty="0"/>
              <a:t>每份。但是，她在预定第二天的报纸的时候并不知道未来的确切需求。凭着她以往的经验，报纸需求的分布是</a:t>
            </a:r>
            <a:r>
              <a:rPr lang="en-US" altLang="zh-CN" sz="2400" dirty="0"/>
              <a:t>1</a:t>
            </a:r>
            <a:r>
              <a:rPr lang="zh-CN" altLang="en-US" sz="2400" dirty="0"/>
              <a:t>到</a:t>
            </a:r>
            <a:r>
              <a:rPr lang="en-US" altLang="zh-CN" sz="2400" dirty="0"/>
              <a:t>100</a:t>
            </a:r>
            <a:r>
              <a:rPr lang="zh-CN" altLang="en-US" sz="2400" dirty="0"/>
              <a:t>份之间的平均分布（需求是</a:t>
            </a:r>
            <a:r>
              <a:rPr lang="en-US" altLang="zh-CN" sz="2400" dirty="0"/>
              <a:t>1</a:t>
            </a:r>
            <a:r>
              <a:rPr lang="zh-CN" altLang="en-US" sz="2400" dirty="0"/>
              <a:t>到</a:t>
            </a:r>
            <a:r>
              <a:rPr lang="en-US" altLang="zh-CN" sz="2400" dirty="0"/>
              <a:t>100</a:t>
            </a:r>
            <a:r>
              <a:rPr lang="zh-CN" altLang="en-US" sz="2400" dirty="0"/>
              <a:t>之间各个数字的概率都是</a:t>
            </a:r>
            <a:r>
              <a:rPr lang="en-US" altLang="zh-CN" sz="2400" dirty="0"/>
              <a:t>0.01</a:t>
            </a:r>
            <a:r>
              <a:rPr lang="zh-CN" altLang="en-US" sz="2400" dirty="0"/>
              <a:t>）</a:t>
            </a:r>
            <a:endParaRPr lang="en-US" altLang="zh-CN" sz="2400" dirty="0"/>
          </a:p>
          <a:p>
            <a:pPr eaLnBrk="1" hangingPunct="1">
              <a:lnSpc>
                <a:spcPct val="150000"/>
              </a:lnSpc>
            </a:pPr>
            <a:r>
              <a:rPr lang="zh-CN" altLang="en-US" sz="2400" dirty="0"/>
              <a:t>她应该预定多少份报纸？</a:t>
            </a:r>
            <a:endParaRPr lang="en-US" altLang="zh-CN" sz="2400" dirty="0"/>
          </a:p>
          <a:p>
            <a:pPr eaLnBrk="1" hangingPunct="1"/>
            <a:endParaRPr lang="en-US" altLang="zh-CN" sz="2400" dirty="0"/>
          </a:p>
        </p:txBody>
      </p:sp>
      <p:pic>
        <p:nvPicPr>
          <p:cNvPr id="9113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35396" y="1288581"/>
            <a:ext cx="322580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120588" y="5579215"/>
            <a:ext cx="5109091" cy="595419"/>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a:lnSpc>
                <a:spcPct val="110000"/>
              </a:lnSpc>
              <a:spcBef>
                <a:spcPct val="5000"/>
              </a:spcBef>
            </a:pPr>
            <a:r>
              <a:rPr lang="zh-CN" altLang="en-US" sz="3200" baseline="0" dirty="0">
                <a:solidFill>
                  <a:srgbClr val="FF0000"/>
                </a:solidFill>
                <a:effectLst>
                  <a:outerShdw blurRad="38100" dist="38100" dir="2700000" algn="tl">
                    <a:srgbClr val="000000"/>
                  </a:outerShdw>
                </a:effectLst>
                <a:ea typeface="汉仪中圆简" pitchFamily="49" charset="-122"/>
              </a:rPr>
              <a:t>可否用决策树法进行分析？</a:t>
            </a:r>
            <a:endParaRPr lang="zh-CN" altLang="en-US" sz="3200" baseline="0" dirty="0">
              <a:solidFill>
                <a:srgbClr val="FF0000"/>
              </a:solidFill>
              <a:effectLst>
                <a:outerShdw blurRad="38100" dist="38100" dir="2700000" algn="tl">
                  <a:srgbClr val="000000"/>
                </a:outerShdw>
              </a:effectLst>
            </a:endParaRPr>
          </a:p>
        </p:txBody>
      </p:sp>
      <p:sp>
        <p:nvSpPr>
          <p:cNvPr id="10" name="Rectangle 2"/>
          <p:cNvSpPr>
            <a:spLocks noGrp="1" noChangeArrowheads="1"/>
          </p:cNvSpPr>
          <p:nvPr>
            <p:ph type="title"/>
          </p:nvPr>
        </p:nvSpPr>
        <p:spPr>
          <a:xfrm>
            <a:off x="1735139" y="304800"/>
            <a:ext cx="8651875" cy="838200"/>
          </a:xfrm>
          <a:extLst>
            <a:ext uri="{91240B29-F687-4F45-9708-019B960494DF}">
              <a14:hiddenLine xmlns:a14="http://schemas.microsoft.com/office/drawing/2010/main" w="9525">
                <a:solidFill>
                  <a:schemeClr val="folHlink"/>
                </a:solidFill>
                <a:miter lim="800000"/>
                <a:headEnd/>
                <a:tailEnd/>
              </a14:hiddenLine>
            </a:ext>
          </a:extLst>
        </p:spPr>
        <p:txBody>
          <a:bodyPr vert="horz" lIns="92075" tIns="46038" rIns="92075" bIns="46038" rtlCol="0" anchor="ctr">
            <a:normAutofit/>
          </a:bodyPr>
          <a:lstStyle/>
          <a:p>
            <a:pPr eaLnBrk="1" hangingPunct="1"/>
            <a:r>
              <a:rPr lang="en-US" altLang="zh-CN" b="1" dirty="0"/>
              <a:t>7.5  </a:t>
            </a:r>
            <a:r>
              <a:rPr lang="zh-CN" altLang="zh-CN" b="1" dirty="0"/>
              <a:t>概率分析基础上的风险决策</a:t>
            </a:r>
            <a:endParaRPr lang="en-US" altLang="zh-CN" dirty="0"/>
          </a:p>
        </p:txBody>
      </p:sp>
      <p:sp>
        <p:nvSpPr>
          <p:cNvPr id="11" name="矩形 10"/>
          <p:cNvSpPr/>
          <p:nvPr/>
        </p:nvSpPr>
        <p:spPr>
          <a:xfrm>
            <a:off x="1120588" y="1056691"/>
            <a:ext cx="1422184" cy="463781"/>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2400" b="1" baseline="0" dirty="0">
                <a:ea typeface="黑体" panose="02010609060101010101" pitchFamily="49" charset="-122"/>
              </a:rPr>
              <a:t>报童问题</a:t>
            </a:r>
            <a:endParaRPr lang="zh-CN" altLang="en-US" sz="2400" b="1" baseline="0" dirty="0">
              <a:ea typeface="黑体" panose="02010609060101010101"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4">
                                            <p:txEl>
                                              <p:pRg st="1" end="1"/>
                                            </p:txEl>
                                          </p:spTgt>
                                        </p:tgtEl>
                                        <p:attrNameLst>
                                          <p:attrName>style.visibility</p:attrName>
                                        </p:attrNameLst>
                                      </p:cBhvr>
                                      <p:to>
                                        <p:strVal val="visible"/>
                                      </p:to>
                                    </p:set>
                                  </p:childTnLst>
                                </p:cTn>
                              </p:par>
                            </p:childTnLst>
                          </p:cTn>
                        </p:par>
                        <p:par>
                          <p:cTn id="11" fill="hold">
                            <p:stCondLst>
                              <p:cond delay="0"/>
                            </p:stCondLst>
                            <p:childTnLst>
                              <p:par>
                                <p:cTn id="12" presetID="24" presetClass="entr" presetSubtype="0" fill="hold" grpId="0" nodeType="afterEffect">
                                  <p:stCondLst>
                                    <p:cond delay="0"/>
                                  </p:stCondLst>
                                  <p:childTnLst>
                                    <p:set>
                                      <p:cBhvr>
                                        <p:cTn id="13" dur="1" fill="hold">
                                          <p:stCondLst>
                                            <p:cond delay="499"/>
                                          </p:stCondLst>
                                        </p:cTn>
                                        <p:tgtEl>
                                          <p:spTgt spid="10"/>
                                        </p:tgtEl>
                                        <p:attrNameLst>
                                          <p:attrName>style.visibility</p:attrName>
                                        </p:attrNameLst>
                                      </p:cBhvr>
                                      <p:to>
                                        <p:strVal val="visible"/>
                                      </p:to>
                                    </p:set>
                                    <p:anim to="" calcmode="lin" valueType="num">
                                      <p:cBhvr>
                                        <p:cTn id="14" dur="1" fill="hold"/>
                                        <p:tgtEl>
                                          <p:spTgt spid="10"/>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9488B83B-4FEB-4CC0-85CC-D218BF642493}" type="slidenum">
              <a:rPr lang="en-US" altLang="zh-CN" baseline="0"/>
            </a:fld>
            <a:endParaRPr lang="en-US" altLang="zh-CN" baseline="0"/>
          </a:p>
        </p:txBody>
      </p:sp>
      <p:sp>
        <p:nvSpPr>
          <p:cNvPr id="5" name="Rectangle 2"/>
          <p:cNvSpPr>
            <a:spLocks noGrp="1" noChangeArrowheads="1"/>
          </p:cNvSpPr>
          <p:nvPr>
            <p:ph type="title"/>
          </p:nvPr>
        </p:nvSpPr>
        <p:spPr>
          <a:xfrm>
            <a:off x="1735139" y="304800"/>
            <a:ext cx="8651875" cy="838200"/>
          </a:xfrm>
          <a:extLst>
            <a:ext uri="{91240B29-F687-4F45-9708-019B960494DF}">
              <a14:hiddenLine xmlns:a14="http://schemas.microsoft.com/office/drawing/2010/main" w="9525">
                <a:solidFill>
                  <a:schemeClr val="folHlink"/>
                </a:solidFill>
                <a:miter lim="800000"/>
                <a:headEnd/>
                <a:tailEnd/>
              </a14:hiddenLine>
            </a:ext>
          </a:extLst>
        </p:spPr>
        <p:txBody>
          <a:bodyPr vert="horz" lIns="92075" tIns="46038" rIns="92075" bIns="46038" rtlCol="0" anchor="ctr">
            <a:normAutofit/>
          </a:bodyPr>
          <a:lstStyle/>
          <a:p>
            <a:pPr eaLnBrk="1" hangingPunct="1"/>
            <a:r>
              <a:rPr lang="en-US" altLang="zh-CN" b="1"/>
              <a:t>7.4.3  </a:t>
            </a:r>
            <a:r>
              <a:rPr lang="zh-CN" altLang="zh-CN" b="1"/>
              <a:t>概率分析基础上的风险决策</a:t>
            </a:r>
            <a:endParaRPr lang="en-US" altLang="zh-CN"/>
          </a:p>
        </p:txBody>
      </p:sp>
      <p:sp>
        <p:nvSpPr>
          <p:cNvPr id="6" name="矩形 5"/>
          <p:cNvSpPr/>
          <p:nvPr/>
        </p:nvSpPr>
        <p:spPr>
          <a:xfrm>
            <a:off x="1497108" y="1393276"/>
            <a:ext cx="2475994" cy="556627"/>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wrap="squar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3000" b="1" baseline="0" dirty="0">
                <a:ea typeface="黑体" panose="02010609060101010101" pitchFamily="49" charset="-122"/>
              </a:rPr>
              <a:t>报童问题</a:t>
            </a:r>
            <a:endParaRPr lang="zh-CN" altLang="en-US" sz="3000" b="1" baseline="0" dirty="0">
              <a:ea typeface="黑体" panose="02010609060101010101" pitchFamily="49" charset="-122"/>
            </a:endParaRPr>
          </a:p>
        </p:txBody>
      </p:sp>
      <p:sp>
        <p:nvSpPr>
          <p:cNvPr id="7" name="矩形 6"/>
          <p:cNvSpPr/>
          <p:nvPr/>
        </p:nvSpPr>
        <p:spPr>
          <a:xfrm>
            <a:off x="1497106" y="2276475"/>
            <a:ext cx="9601199" cy="283167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spcAft>
                <a:spcPts val="600"/>
              </a:spcAft>
              <a:defRPr/>
            </a:pPr>
            <a:r>
              <a:rPr lang="zh-CN" altLang="en-US" sz="2800" b="1" dirty="0">
                <a:solidFill>
                  <a:srgbClr val="FF0000"/>
                </a:solidFill>
                <a:latin typeface="Arial Unicode MS" pitchFamily="34" charset="-122"/>
                <a:ea typeface="Arial Unicode MS" pitchFamily="34" charset="-122"/>
                <a:cs typeface="Arial Unicode MS" pitchFamily="34" charset="-122"/>
              </a:rPr>
              <a:t>给定需求</a:t>
            </a:r>
            <a:r>
              <a:rPr lang="en-US" altLang="zh-CN" sz="2800" b="1" dirty="0">
                <a:solidFill>
                  <a:srgbClr val="FF0000"/>
                </a:solidFill>
                <a:latin typeface="Arial Unicode MS" pitchFamily="34" charset="-122"/>
                <a:ea typeface="Arial Unicode MS" pitchFamily="34" charset="-122"/>
                <a:cs typeface="Arial Unicode MS" pitchFamily="34" charset="-122"/>
              </a:rPr>
              <a:t>D</a:t>
            </a:r>
            <a:r>
              <a:rPr lang="zh-CN" altLang="en-US" sz="2800" b="1" dirty="0">
                <a:solidFill>
                  <a:srgbClr val="FF0000"/>
                </a:solidFill>
                <a:latin typeface="Arial Unicode MS" pitchFamily="34" charset="-122"/>
                <a:ea typeface="Arial Unicode MS" pitchFamily="34" charset="-122"/>
                <a:cs typeface="Arial Unicode MS" pitchFamily="34" charset="-122"/>
              </a:rPr>
              <a:t>和订货量</a:t>
            </a:r>
            <a:r>
              <a:rPr lang="en-US" altLang="zh-CN" sz="2800" b="1" dirty="0">
                <a:solidFill>
                  <a:srgbClr val="FF0000"/>
                </a:solidFill>
                <a:latin typeface="Arial Unicode MS" pitchFamily="34" charset="-122"/>
                <a:ea typeface="Arial Unicode MS" pitchFamily="34" charset="-122"/>
                <a:cs typeface="Arial Unicode MS" pitchFamily="34" charset="-122"/>
              </a:rPr>
              <a:t>Q</a:t>
            </a:r>
            <a:r>
              <a:rPr lang="zh-CN" altLang="en-US" sz="2800" b="1" dirty="0">
                <a:latin typeface="Arial Unicode MS" pitchFamily="34" charset="-122"/>
                <a:ea typeface="Arial Unicode MS" pitchFamily="34" charset="-122"/>
                <a:cs typeface="Arial Unicode MS" pitchFamily="34" charset="-122"/>
              </a:rPr>
              <a:t>的情况下，实际销量为：</a:t>
            </a:r>
            <a:endParaRPr lang="en-US" altLang="zh-CN" sz="2800" b="1" dirty="0">
              <a:latin typeface="Arial Unicode MS" pitchFamily="34" charset="-122"/>
              <a:ea typeface="Arial Unicode MS" pitchFamily="34" charset="-122"/>
              <a:cs typeface="Arial Unicode MS" pitchFamily="34" charset="-122"/>
            </a:endParaRPr>
          </a:p>
          <a:p>
            <a:pPr algn="ctr">
              <a:lnSpc>
                <a:spcPct val="150000"/>
              </a:lnSpc>
              <a:spcAft>
                <a:spcPts val="600"/>
              </a:spcAft>
              <a:defRPr/>
            </a:pPr>
            <a:r>
              <a:rPr lang="en-US" altLang="zh-CN" sz="2800" b="1" dirty="0">
                <a:solidFill>
                  <a:srgbClr val="FF0000"/>
                </a:solidFill>
                <a:latin typeface="Arial Unicode MS" pitchFamily="34" charset="-122"/>
                <a:ea typeface="Arial Unicode MS" pitchFamily="34" charset="-122"/>
                <a:cs typeface="Arial Unicode MS" pitchFamily="34" charset="-122"/>
              </a:rPr>
              <a:t>min(D</a:t>
            </a:r>
            <a:r>
              <a:rPr lang="zh-CN" altLang="en-US" sz="2800" b="1" dirty="0">
                <a:solidFill>
                  <a:srgbClr val="FF0000"/>
                </a:solidFill>
                <a:latin typeface="Arial Unicode MS" pitchFamily="34" charset="-122"/>
                <a:ea typeface="Arial Unicode MS" pitchFamily="34" charset="-122"/>
                <a:cs typeface="Arial Unicode MS" pitchFamily="34" charset="-122"/>
              </a:rPr>
              <a:t>，</a:t>
            </a:r>
            <a:r>
              <a:rPr lang="en-US" altLang="zh-CN" sz="2800" b="1" dirty="0">
                <a:solidFill>
                  <a:srgbClr val="FF0000"/>
                </a:solidFill>
                <a:latin typeface="Arial Unicode MS" pitchFamily="34" charset="-122"/>
                <a:ea typeface="Arial Unicode MS" pitchFamily="34" charset="-122"/>
                <a:cs typeface="Arial Unicode MS" pitchFamily="34" charset="-122"/>
              </a:rPr>
              <a:t>Q)</a:t>
            </a:r>
            <a:endParaRPr lang="en-US" altLang="zh-CN" sz="2800" b="1" dirty="0">
              <a:solidFill>
                <a:srgbClr val="FF0000"/>
              </a:solidFill>
              <a:latin typeface="Arial Unicode MS" pitchFamily="34" charset="-122"/>
              <a:ea typeface="Arial Unicode MS" pitchFamily="34" charset="-122"/>
              <a:cs typeface="Arial Unicode MS" pitchFamily="34" charset="-122"/>
            </a:endParaRPr>
          </a:p>
          <a:p>
            <a:pPr>
              <a:lnSpc>
                <a:spcPct val="150000"/>
              </a:lnSpc>
              <a:spcAft>
                <a:spcPts val="600"/>
              </a:spcAft>
              <a:defRPr/>
            </a:pPr>
            <a:r>
              <a:rPr lang="zh-CN" altLang="en-US" sz="2800" b="1" dirty="0">
                <a:latin typeface="Arial Unicode MS" pitchFamily="34" charset="-122"/>
                <a:ea typeface="Arial Unicode MS" pitchFamily="34" charset="-122"/>
                <a:cs typeface="Arial Unicode MS" pitchFamily="34" charset="-122"/>
              </a:rPr>
              <a:t>收益为：</a:t>
            </a:r>
            <a:endParaRPr lang="en-US" altLang="zh-CN" sz="2800" b="1" dirty="0">
              <a:latin typeface="Arial Unicode MS" pitchFamily="34" charset="-122"/>
              <a:ea typeface="Arial Unicode MS" pitchFamily="34" charset="-122"/>
              <a:cs typeface="Arial Unicode MS" pitchFamily="34" charset="-122"/>
            </a:endParaRPr>
          </a:p>
          <a:p>
            <a:pPr algn="ctr">
              <a:lnSpc>
                <a:spcPct val="150000"/>
              </a:lnSpc>
              <a:spcAft>
                <a:spcPts val="600"/>
              </a:spcAft>
              <a:defRPr/>
            </a:pPr>
            <a:r>
              <a:rPr lang="zh-CN" altLang="en-US" sz="2800" b="1" dirty="0">
                <a:solidFill>
                  <a:srgbClr val="FF0000"/>
                </a:solidFill>
                <a:latin typeface="Arial Unicode MS" pitchFamily="34" charset="-122"/>
                <a:ea typeface="Arial Unicode MS" pitchFamily="34" charset="-122"/>
                <a:cs typeface="Arial Unicode MS" pitchFamily="34" charset="-122"/>
              </a:rPr>
              <a:t>收益 </a:t>
            </a:r>
            <a:r>
              <a:rPr lang="en-US" altLang="zh-CN" sz="2800" b="1" dirty="0">
                <a:solidFill>
                  <a:srgbClr val="FF0000"/>
                </a:solidFill>
                <a:latin typeface="Arial Unicode MS" pitchFamily="34" charset="-122"/>
                <a:ea typeface="Arial Unicode MS" pitchFamily="34" charset="-122"/>
                <a:cs typeface="Arial Unicode MS" pitchFamily="34" charset="-122"/>
              </a:rPr>
              <a:t>= </a:t>
            </a:r>
            <a:r>
              <a:rPr lang="zh-CN" altLang="en-US" sz="2800" b="1" dirty="0">
                <a:solidFill>
                  <a:srgbClr val="FF0000"/>
                </a:solidFill>
                <a:latin typeface="Arial Unicode MS" pitchFamily="34" charset="-122"/>
                <a:ea typeface="Arial Unicode MS" pitchFamily="34" charset="-122"/>
                <a:cs typeface="Arial Unicode MS" pitchFamily="34" charset="-122"/>
              </a:rPr>
              <a:t>销售收入 </a:t>
            </a:r>
            <a:r>
              <a:rPr lang="en-US" altLang="zh-CN" sz="2800" b="1" dirty="0">
                <a:solidFill>
                  <a:srgbClr val="FF0000"/>
                </a:solidFill>
                <a:latin typeface="Arial Unicode MS" pitchFamily="34" charset="-122"/>
                <a:ea typeface="Arial Unicode MS" pitchFamily="34" charset="-122"/>
                <a:cs typeface="Arial Unicode MS" pitchFamily="34" charset="-122"/>
              </a:rPr>
              <a:t>- </a:t>
            </a:r>
            <a:r>
              <a:rPr lang="zh-CN" altLang="en-US" sz="2800" b="1" dirty="0">
                <a:solidFill>
                  <a:srgbClr val="FF0000"/>
                </a:solidFill>
                <a:latin typeface="Arial Unicode MS" pitchFamily="34" charset="-122"/>
                <a:ea typeface="Arial Unicode MS" pitchFamily="34" charset="-122"/>
                <a:cs typeface="Arial Unicode MS" pitchFamily="34" charset="-122"/>
              </a:rPr>
              <a:t>订货成本 </a:t>
            </a:r>
            <a:r>
              <a:rPr lang="en-US" altLang="zh-CN" sz="2800" b="1" dirty="0">
                <a:solidFill>
                  <a:srgbClr val="FF0000"/>
                </a:solidFill>
                <a:latin typeface="Arial Unicode MS" pitchFamily="34" charset="-122"/>
                <a:ea typeface="Arial Unicode MS" pitchFamily="34" charset="-122"/>
                <a:cs typeface="Arial Unicode MS" pitchFamily="34" charset="-122"/>
              </a:rPr>
              <a:t>= 1.5*min(D</a:t>
            </a:r>
            <a:r>
              <a:rPr lang="zh-CN" altLang="en-US" sz="2800" b="1" dirty="0">
                <a:solidFill>
                  <a:srgbClr val="FF0000"/>
                </a:solidFill>
                <a:latin typeface="Arial Unicode MS" pitchFamily="34" charset="-122"/>
                <a:ea typeface="Arial Unicode MS" pitchFamily="34" charset="-122"/>
                <a:cs typeface="Arial Unicode MS" pitchFamily="34" charset="-122"/>
              </a:rPr>
              <a:t>，</a:t>
            </a:r>
            <a:r>
              <a:rPr lang="en-US" altLang="zh-CN" sz="2800" b="1" dirty="0">
                <a:solidFill>
                  <a:srgbClr val="FF0000"/>
                </a:solidFill>
                <a:latin typeface="Arial Unicode MS" pitchFamily="34" charset="-122"/>
                <a:ea typeface="Arial Unicode MS" pitchFamily="34" charset="-122"/>
                <a:cs typeface="Arial Unicode MS" pitchFamily="34" charset="-122"/>
              </a:rPr>
              <a:t>Q) - 0.6*Q</a:t>
            </a:r>
            <a:endParaRPr lang="zh-CN" altLang="en-US" sz="2800" b="1" dirty="0">
              <a:solidFill>
                <a:srgbClr val="FF0000"/>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表格 86017"/>
          <p:cNvGraphicFramePr/>
          <p:nvPr/>
        </p:nvGraphicFramePr>
        <p:xfrm>
          <a:off x="2099330" y="973606"/>
          <a:ext cx="7688263" cy="4153939"/>
        </p:xfrm>
        <a:graphic>
          <a:graphicData uri="http://schemas.openxmlformats.org/drawingml/2006/table">
            <a:tbl>
              <a:tblPr/>
              <a:tblGrid>
                <a:gridCol w="687388"/>
                <a:gridCol w="781050"/>
                <a:gridCol w="547687"/>
                <a:gridCol w="565150"/>
                <a:gridCol w="633413"/>
                <a:gridCol w="558800"/>
                <a:gridCol w="560387"/>
                <a:gridCol w="558800"/>
                <a:gridCol w="558800"/>
                <a:gridCol w="558800"/>
                <a:gridCol w="560388"/>
                <a:gridCol w="558800"/>
                <a:gridCol w="558800"/>
              </a:tblGrid>
              <a:tr h="533209">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t" hangingPunct="1">
                        <a:buNone/>
                      </a:pPr>
                      <a:endParaRPr lang="zh-CN" altLang="en-US" sz="14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400" b="1" baseline="0" dirty="0">
                          <a:solidFill>
                            <a:srgbClr val="000000"/>
                          </a:solidFill>
                          <a:effectLst>
                            <a:outerShdw blurRad="38100" dist="38100" dir="2700000">
                              <a:srgbClr val="FFFFFF"/>
                            </a:outerShdw>
                          </a:effectLst>
                          <a:latin typeface="Arial Unicode MS" pitchFamily="34" charset="-122"/>
                          <a:ea typeface="汉仪中圆简" pitchFamily="49" charset="-122"/>
                        </a:rPr>
                        <a:t>自然状态</a:t>
                      </a:r>
                      <a:r>
                        <a:rPr lang="en-US" altLang="zh-CN" sz="1400" b="1" baseline="0" dirty="0">
                          <a:solidFill>
                            <a:srgbClr val="000000"/>
                          </a:solidFill>
                          <a:effectLst>
                            <a:outerShdw blurRad="38100" dist="38100" dir="2700000">
                              <a:srgbClr val="FFFFFF"/>
                            </a:outerShdw>
                          </a:effectLst>
                          <a:latin typeface="Arial Unicode MS" pitchFamily="34" charset="-122"/>
                          <a:ea typeface="汉仪中圆简" pitchFamily="49" charset="-122"/>
                        </a:rPr>
                        <a:t>-</a:t>
                      </a:r>
                      <a:r>
                        <a:rPr lang="zh-CN" altLang="en-US" sz="1400" b="1" baseline="0" dirty="0">
                          <a:solidFill>
                            <a:srgbClr val="000000"/>
                          </a:solidFill>
                          <a:effectLst>
                            <a:outerShdw blurRad="38100" dist="38100" dir="2700000">
                              <a:srgbClr val="FFFFFF"/>
                            </a:outerShdw>
                          </a:effectLst>
                          <a:latin typeface="Arial Unicode MS" pitchFamily="34" charset="-122"/>
                          <a:ea typeface="汉仪中圆简" pitchFamily="49" charset="-122"/>
                        </a:rPr>
                        <a:t>需求</a:t>
                      </a:r>
                      <a:r>
                        <a:rPr lang="en-US" altLang="zh-CN" sz="1400" b="1" baseline="0" dirty="0">
                          <a:solidFill>
                            <a:srgbClr val="000000"/>
                          </a:solidFill>
                          <a:effectLst>
                            <a:outerShdw blurRad="38100" dist="38100" dir="2700000">
                              <a:srgbClr val="FFFFFF"/>
                            </a:outerShdw>
                          </a:effectLst>
                          <a:latin typeface="Arial Unicode MS" pitchFamily="34" charset="-122"/>
                          <a:ea typeface="汉仪中圆简" pitchFamily="49" charset="-122"/>
                        </a:rPr>
                        <a:t>D</a:t>
                      </a:r>
                      <a:endParaRPr lang="zh-CN" altLang="en-US" sz="14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E1F5"/>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rPr>
                        <a:t>1</a:t>
                      </a:r>
                      <a:endPar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E1F5"/>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rPr>
                        <a:t>2</a:t>
                      </a:r>
                      <a:endPar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E1F5"/>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rPr>
                        <a:t>3</a:t>
                      </a:r>
                      <a:endPar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E1F5"/>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latin typeface="Arial Unicode MS" pitchFamily="34" charset="-122"/>
                          <a:ea typeface="汉仪中圆简" pitchFamily="49" charset="-122"/>
                        </a:rPr>
                        <a:t>4</a:t>
                      </a:r>
                      <a:endParaRPr lang="en-US" altLang="zh-CN"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E1F5"/>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latin typeface="Arial Unicode MS" pitchFamily="34" charset="-122"/>
                          <a:ea typeface="汉仪中圆简" pitchFamily="49" charset="-122"/>
                        </a:rPr>
                        <a:t>5</a:t>
                      </a:r>
                      <a:endParaRPr lang="en-US" altLang="zh-CN"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E1F5"/>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latin typeface="Arial Unicode MS" pitchFamily="34" charset="-122"/>
                          <a:ea typeface="汉仪中圆简" pitchFamily="49" charset="-122"/>
                        </a:rPr>
                        <a:t>6</a:t>
                      </a:r>
                      <a:endParaRPr lang="en-US" altLang="zh-CN"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E1F5"/>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latin typeface="Arial Unicode MS" pitchFamily="34" charset="-122"/>
                          <a:ea typeface="汉仪中圆简" pitchFamily="49" charset="-122"/>
                        </a:rPr>
                        <a:t>7</a:t>
                      </a:r>
                      <a:endParaRPr lang="en-US" altLang="zh-CN"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E1F5"/>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latin typeface="Arial Unicode MS" pitchFamily="34" charset="-122"/>
                          <a:ea typeface="汉仪中圆简" pitchFamily="49" charset="-122"/>
                        </a:rPr>
                        <a:t>8</a:t>
                      </a:r>
                      <a:endParaRPr lang="en-US" altLang="zh-CN"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E1F5"/>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latin typeface="Arial Unicode MS" pitchFamily="34" charset="-122"/>
                          <a:ea typeface="汉仪中圆简" pitchFamily="49" charset="-122"/>
                        </a:rPr>
                        <a:t>9</a:t>
                      </a:r>
                      <a:endParaRPr lang="en-US" altLang="zh-CN"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E1F5"/>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latin typeface="Arial Unicode MS" pitchFamily="34" charset="-122"/>
                          <a:ea typeface="汉仪中圆简" pitchFamily="49" charset="-122"/>
                        </a:rPr>
                        <a:t>…</a:t>
                      </a:r>
                      <a:endParaRPr lang="en-US" altLang="zh-CN"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E1F5"/>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期望收益</a:t>
                      </a:r>
                      <a:endParaRPr lang="en-US" altLang="zh-CN"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E1F5"/>
                    </a:solidFill>
                  </a:tcPr>
                </a:tc>
              </a:tr>
              <a:tr h="357060">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t" hangingPunct="1">
                        <a:buNone/>
                      </a:pPr>
                      <a:endParaRPr lang="zh-CN" altLang="en-US" sz="14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400" b="1" baseline="0" dirty="0">
                          <a:solidFill>
                            <a:srgbClr val="000000"/>
                          </a:solidFill>
                          <a:effectLst>
                            <a:outerShdw blurRad="38100" dist="38100" dir="2700000">
                              <a:srgbClr val="C0C0C0"/>
                            </a:outerShdw>
                          </a:effectLst>
                          <a:latin typeface="Arial Unicode MS" pitchFamily="34" charset="-122"/>
                          <a:ea typeface="汉仪中圆简" pitchFamily="49" charset="-122"/>
                        </a:rPr>
                        <a:t>概率</a:t>
                      </a:r>
                      <a:endParaRPr lang="en-US" altLang="zh-CN" sz="14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0.01</a:t>
                      </a:r>
                      <a:endPar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0.01</a:t>
                      </a:r>
                      <a:endPar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0.01 </a:t>
                      </a:r>
                      <a:endPar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0.01 </a:t>
                      </a:r>
                      <a:endPar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0.01 </a:t>
                      </a:r>
                      <a:endPar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0.01 </a:t>
                      </a:r>
                      <a:endPar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0.01 </a:t>
                      </a:r>
                      <a:endPar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0.01 </a:t>
                      </a:r>
                      <a:endPar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0.01 </a:t>
                      </a:r>
                      <a:endPar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a:t>
                      </a:r>
                      <a:endPar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en-US" altLang="zh-CN"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34968">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t" hangingPunct="1">
                        <a:buNone/>
                      </a:pPr>
                      <a:r>
                        <a:rPr lang="zh-CN" altLang="en-US" sz="1400" b="1" baseline="0" dirty="0">
                          <a:solidFill>
                            <a:srgbClr val="000000"/>
                          </a:solidFill>
                          <a:effectLst>
                            <a:outerShdw blurRad="38100" dist="38100" dir="2700000">
                              <a:srgbClr val="FFFFFF"/>
                            </a:outerShdw>
                          </a:effectLst>
                          <a:latin typeface="Arial Unicode MS" pitchFamily="34" charset="-122"/>
                          <a:ea typeface="汉仪中圆简" pitchFamily="49" charset="-122"/>
                        </a:rPr>
                        <a:t>方案</a:t>
                      </a:r>
                      <a:r>
                        <a:rPr lang="en-US" altLang="zh-CN" sz="1400" b="1" baseline="0" dirty="0">
                          <a:solidFill>
                            <a:srgbClr val="000000"/>
                          </a:solidFill>
                          <a:effectLst>
                            <a:outerShdw blurRad="38100" dist="38100" dir="2700000">
                              <a:srgbClr val="FFFFFF"/>
                            </a:outerShdw>
                          </a:effectLst>
                          <a:latin typeface="Arial Unicode MS" pitchFamily="34" charset="-122"/>
                          <a:ea typeface="汉仪中圆简" pitchFamily="49" charset="-122"/>
                        </a:rPr>
                        <a:t>-</a:t>
                      </a:r>
                      <a:r>
                        <a:rPr lang="zh-CN" altLang="en-US" sz="1400" b="1" baseline="0" dirty="0">
                          <a:solidFill>
                            <a:srgbClr val="000000"/>
                          </a:solidFill>
                          <a:effectLst>
                            <a:outerShdw blurRad="38100" dist="38100" dir="2700000">
                              <a:srgbClr val="FFFFFF"/>
                            </a:outerShdw>
                          </a:effectLst>
                          <a:latin typeface="Arial Unicode MS" pitchFamily="34" charset="-122"/>
                          <a:ea typeface="汉仪中圆简" pitchFamily="49" charset="-122"/>
                        </a:rPr>
                        <a:t>订货量</a:t>
                      </a:r>
                      <a:r>
                        <a:rPr lang="en-US" altLang="zh-CN" sz="1400" b="1" baseline="0" dirty="0">
                          <a:solidFill>
                            <a:srgbClr val="000000"/>
                          </a:solidFill>
                          <a:effectLst>
                            <a:outerShdw blurRad="38100" dist="38100" dir="2700000">
                              <a:srgbClr val="FFFFFF"/>
                            </a:outerShdw>
                          </a:effectLst>
                          <a:latin typeface="Arial Unicode MS" pitchFamily="34" charset="-122"/>
                          <a:ea typeface="汉仪中圆简" pitchFamily="49" charset="-122"/>
                        </a:rPr>
                        <a:t>Q</a:t>
                      </a:r>
                      <a:endParaRPr lang="zh-CN" altLang="en-US" sz="14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1800" baseline="0" dirty="0">
                        <a:latin typeface="Arial" panose="020B0604020202020204" pitchFamily="34" charset="0"/>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en-US" altLang="zh-CN" sz="14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r>
              <a:tr h="282623">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rPr>
                        <a:t>1</a:t>
                      </a:r>
                      <a:endPar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1800" baseline="0" dirty="0">
                        <a:latin typeface="Arial" panose="020B0604020202020204" pitchFamily="34" charset="0"/>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　</a:t>
                      </a:r>
                      <a:endPar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　</a:t>
                      </a:r>
                      <a:endPar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　</a:t>
                      </a:r>
                      <a:endPar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2623">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rPr>
                        <a:t>2</a:t>
                      </a:r>
                      <a:endPar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1800" baseline="0" dirty="0">
                        <a:latin typeface="Arial" panose="020B0604020202020204" pitchFamily="34" charset="0"/>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　</a:t>
                      </a:r>
                      <a:endPar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　</a:t>
                      </a:r>
                      <a:endPar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　</a:t>
                      </a:r>
                      <a:endPar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2623">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rPr>
                        <a:t>3</a:t>
                      </a:r>
                      <a:endParaRPr lang="en-US" altLang="zh-CN" sz="1600" b="1" baseline="0" dirty="0">
                        <a:solidFill>
                          <a:srgbClr val="000000"/>
                        </a:solidFill>
                        <a:effectLst>
                          <a:outerShdw blurRad="38100" dist="38100" dir="2700000">
                            <a:srgbClr val="FFFFFF"/>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1800" baseline="0" dirty="0">
                        <a:latin typeface="Arial" panose="020B0604020202020204" pitchFamily="34" charset="0"/>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　</a:t>
                      </a:r>
                      <a:endPar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　</a:t>
                      </a:r>
                      <a:endPar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rPr>
                        <a:t>　</a:t>
                      </a:r>
                      <a:endPar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effectLst>
                          <a:outerShdw blurRad="38100" dist="38100" dir="2700000">
                            <a:srgbClr val="C0C0C0"/>
                          </a:outerShdw>
                        </a:effectLst>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2623">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latin typeface="Arial Unicode MS" pitchFamily="34" charset="-122"/>
                          <a:ea typeface="汉仪中圆简" pitchFamily="49" charset="-122"/>
                        </a:rPr>
                        <a:t>4</a:t>
                      </a:r>
                      <a:endParaRPr lang="en-US" altLang="zh-CN"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1800" baseline="0" dirty="0">
                        <a:latin typeface="Arial" panose="020B0604020202020204" pitchFamily="34" charset="0"/>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2623">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latin typeface="Arial Unicode MS" pitchFamily="34" charset="-122"/>
                          <a:ea typeface="汉仪中圆简" pitchFamily="49" charset="-122"/>
                        </a:rPr>
                        <a:t>5</a:t>
                      </a:r>
                      <a:endParaRPr lang="en-US" altLang="zh-CN"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1800" baseline="0" dirty="0">
                        <a:latin typeface="Arial" panose="020B0604020202020204" pitchFamily="34" charset="0"/>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4060">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latin typeface="Arial Unicode MS" pitchFamily="34" charset="-122"/>
                          <a:ea typeface="汉仪中圆简" pitchFamily="49" charset="-122"/>
                        </a:rPr>
                        <a:t>6</a:t>
                      </a:r>
                      <a:endParaRPr lang="en-US" altLang="zh-CN"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1800" baseline="0" dirty="0">
                        <a:latin typeface="Arial" panose="020B0604020202020204" pitchFamily="34" charset="0"/>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2623">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latin typeface="Arial Unicode MS" pitchFamily="34" charset="-122"/>
                          <a:ea typeface="汉仪中圆简" pitchFamily="49" charset="-122"/>
                        </a:rPr>
                        <a:t>7</a:t>
                      </a:r>
                      <a:endParaRPr lang="en-US" altLang="zh-CN"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1800" baseline="0" dirty="0">
                        <a:latin typeface="Arial" panose="020B0604020202020204" pitchFamily="34" charset="0"/>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2623">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latin typeface="Arial Unicode MS" pitchFamily="34" charset="-122"/>
                          <a:ea typeface="汉仪中圆简" pitchFamily="49" charset="-122"/>
                        </a:rPr>
                        <a:t>8</a:t>
                      </a:r>
                      <a:endParaRPr lang="en-US" altLang="zh-CN"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1800" baseline="0" dirty="0">
                        <a:latin typeface="Arial" panose="020B0604020202020204" pitchFamily="34" charset="0"/>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2623">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latin typeface="Arial Unicode MS" pitchFamily="34" charset="-122"/>
                          <a:ea typeface="汉仪中圆简" pitchFamily="49" charset="-122"/>
                        </a:rPr>
                        <a:t>9</a:t>
                      </a:r>
                      <a:endParaRPr lang="en-US" altLang="zh-CN"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1800" baseline="0" dirty="0">
                        <a:latin typeface="Arial" panose="020B0604020202020204" pitchFamily="34" charset="0"/>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2623">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600" b="1" baseline="0" dirty="0">
                          <a:solidFill>
                            <a:srgbClr val="000000"/>
                          </a:solidFill>
                          <a:latin typeface="Arial Unicode MS" pitchFamily="34" charset="-122"/>
                          <a:ea typeface="汉仪中圆简" pitchFamily="49" charset="-122"/>
                        </a:rPr>
                        <a:t>…</a:t>
                      </a:r>
                      <a:endParaRPr lang="en-US" altLang="zh-CN"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1800" baseline="0" dirty="0">
                        <a:latin typeface="Arial" panose="020B0604020202020204" pitchFamily="34" charset="0"/>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600" b="1" baseline="0" dirty="0">
                          <a:solidFill>
                            <a:srgbClr val="000000"/>
                          </a:solidFill>
                          <a:latin typeface="Arial Unicode MS" pitchFamily="34" charset="-122"/>
                          <a:ea typeface="汉仪中圆简" pitchFamily="49" charset="-122"/>
                        </a:rPr>
                        <a:t>　</a:t>
                      </a: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600" b="1" baseline="0" dirty="0">
                        <a:solidFill>
                          <a:srgbClr val="000000"/>
                        </a:solidFill>
                        <a:latin typeface="Arial Unicode MS" pitchFamily="34" charset="-122"/>
                        <a:ea typeface="汉仪中圆简" pitchFamily="49" charset="-122"/>
                      </a:endParaRPr>
                    </a:p>
                  </a:txBody>
                  <a:tcPr marL="8404" marR="8404" marT="8401"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 name="矩形 4"/>
          <p:cNvSpPr/>
          <p:nvPr/>
        </p:nvSpPr>
        <p:spPr>
          <a:xfrm>
            <a:off x="2099329" y="5366219"/>
            <a:ext cx="8424862" cy="46166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buFontTx/>
              <a:buNone/>
              <a:defRPr/>
            </a:pPr>
            <a:r>
              <a:rPr lang="zh-CN" altLang="en-US" sz="2400" b="1" dirty="0">
                <a:latin typeface="Arial Unicode MS" pitchFamily="34" charset="-122"/>
                <a:ea typeface="Arial Unicode MS" pitchFamily="34" charset="-122"/>
                <a:cs typeface="Arial Unicode MS" pitchFamily="34" charset="-122"/>
              </a:rPr>
              <a:t>收益（</a:t>
            </a:r>
            <a:r>
              <a:rPr lang="en-US" altLang="zh-CN" sz="2400" b="1" dirty="0">
                <a:latin typeface="Arial Unicode MS" pitchFamily="34" charset="-122"/>
                <a:ea typeface="Arial Unicode MS" pitchFamily="34" charset="-122"/>
                <a:cs typeface="Arial Unicode MS" pitchFamily="34" charset="-122"/>
              </a:rPr>
              <a:t>D</a:t>
            </a:r>
            <a:r>
              <a:rPr lang="zh-CN" altLang="en-US" sz="2400" b="1" dirty="0">
                <a:latin typeface="Arial Unicode MS" pitchFamily="34" charset="-122"/>
                <a:ea typeface="Arial Unicode MS" pitchFamily="34" charset="-122"/>
                <a:cs typeface="Arial Unicode MS" pitchFamily="34" charset="-122"/>
              </a:rPr>
              <a:t>）</a:t>
            </a:r>
            <a:r>
              <a:rPr lang="en-US" altLang="zh-CN" sz="2400" b="1" dirty="0">
                <a:latin typeface="Arial Unicode MS" pitchFamily="34" charset="-122"/>
                <a:ea typeface="Arial Unicode MS" pitchFamily="34" charset="-122"/>
                <a:cs typeface="Arial Unicode MS" pitchFamily="34" charset="-122"/>
              </a:rPr>
              <a:t>= </a:t>
            </a:r>
            <a:r>
              <a:rPr lang="zh-CN" altLang="en-US" sz="2400" b="1" dirty="0">
                <a:latin typeface="Arial Unicode MS" pitchFamily="34" charset="-122"/>
                <a:ea typeface="Arial Unicode MS" pitchFamily="34" charset="-122"/>
                <a:cs typeface="Arial Unicode MS" pitchFamily="34" charset="-122"/>
              </a:rPr>
              <a:t>销售收入</a:t>
            </a:r>
            <a:r>
              <a:rPr lang="en-US" altLang="zh-CN" sz="2400" b="1" dirty="0">
                <a:latin typeface="Arial Unicode MS" pitchFamily="34" charset="-122"/>
                <a:ea typeface="Arial Unicode MS" pitchFamily="34" charset="-122"/>
                <a:cs typeface="Arial Unicode MS" pitchFamily="34" charset="-122"/>
              </a:rPr>
              <a:t>-</a:t>
            </a:r>
            <a:r>
              <a:rPr lang="zh-CN" altLang="en-US" sz="2400" b="1" dirty="0">
                <a:latin typeface="Arial Unicode MS" pitchFamily="34" charset="-122"/>
                <a:ea typeface="Arial Unicode MS" pitchFamily="34" charset="-122"/>
                <a:cs typeface="Arial Unicode MS" pitchFamily="34" charset="-122"/>
              </a:rPr>
              <a:t>订货成本 </a:t>
            </a:r>
            <a:r>
              <a:rPr lang="en-US" altLang="zh-CN" sz="2400" b="1" dirty="0">
                <a:latin typeface="Arial Unicode MS" pitchFamily="34" charset="-122"/>
                <a:ea typeface="Arial Unicode MS" pitchFamily="34" charset="-122"/>
                <a:cs typeface="Arial Unicode MS" pitchFamily="34" charset="-122"/>
              </a:rPr>
              <a:t>= 1.5*min</a:t>
            </a:r>
            <a:r>
              <a:rPr lang="zh-CN" altLang="en-US" sz="2400" b="1" dirty="0">
                <a:latin typeface="Arial Unicode MS" pitchFamily="34" charset="-122"/>
                <a:ea typeface="Arial Unicode MS" pitchFamily="34" charset="-122"/>
                <a:cs typeface="Arial Unicode MS" pitchFamily="34" charset="-122"/>
              </a:rPr>
              <a:t>（</a:t>
            </a:r>
            <a:r>
              <a:rPr lang="en-US" altLang="zh-CN" sz="2400" b="1" dirty="0">
                <a:latin typeface="Arial Unicode MS" pitchFamily="34" charset="-122"/>
                <a:ea typeface="Arial Unicode MS" pitchFamily="34" charset="-122"/>
                <a:cs typeface="Arial Unicode MS" pitchFamily="34" charset="-122"/>
              </a:rPr>
              <a:t>D</a:t>
            </a:r>
            <a:r>
              <a:rPr lang="zh-CN" altLang="en-US" sz="2400" b="1" dirty="0">
                <a:latin typeface="Arial Unicode MS" pitchFamily="34" charset="-122"/>
                <a:ea typeface="Arial Unicode MS" pitchFamily="34" charset="-122"/>
                <a:cs typeface="Arial Unicode MS" pitchFamily="34" charset="-122"/>
              </a:rPr>
              <a:t>，</a:t>
            </a:r>
            <a:r>
              <a:rPr lang="en-US" altLang="zh-CN" sz="2400" b="1" dirty="0">
                <a:latin typeface="Arial Unicode MS" pitchFamily="34" charset="-122"/>
                <a:ea typeface="Arial Unicode MS" pitchFamily="34" charset="-122"/>
                <a:cs typeface="Arial Unicode MS" pitchFamily="34" charset="-122"/>
              </a:rPr>
              <a:t>Q</a:t>
            </a:r>
            <a:r>
              <a:rPr lang="zh-CN" altLang="en-US" sz="2400" b="1" dirty="0">
                <a:latin typeface="Arial Unicode MS" pitchFamily="34" charset="-122"/>
                <a:ea typeface="Arial Unicode MS" pitchFamily="34" charset="-122"/>
                <a:cs typeface="Arial Unicode MS" pitchFamily="34" charset="-122"/>
              </a:rPr>
              <a:t>）</a:t>
            </a:r>
            <a:r>
              <a:rPr lang="en-US" altLang="zh-CN" sz="2400" b="1" dirty="0">
                <a:latin typeface="Arial Unicode MS" pitchFamily="34" charset="-122"/>
                <a:ea typeface="Arial Unicode MS" pitchFamily="34" charset="-122"/>
                <a:cs typeface="Arial Unicode MS" pitchFamily="34" charset="-122"/>
              </a:rPr>
              <a:t>-0.6*Q</a:t>
            </a:r>
            <a:endParaRPr lang="zh-CN" altLang="en-US" sz="2400" b="1" dirty="0">
              <a:latin typeface="Arial Unicode MS" pitchFamily="34" charset="-122"/>
              <a:ea typeface="Arial Unicode MS" pitchFamily="34" charset="-122"/>
              <a:cs typeface="Arial Unicode MS" pitchFamily="34" charset="-122"/>
            </a:endParaRPr>
          </a:p>
        </p:txBody>
      </p:sp>
      <p:sp>
        <p:nvSpPr>
          <p:cNvPr id="6" name="矩形 5"/>
          <p:cNvSpPr/>
          <p:nvPr/>
        </p:nvSpPr>
        <p:spPr>
          <a:xfrm>
            <a:off x="2099328" y="5932956"/>
            <a:ext cx="550274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FontTx/>
              <a:buNone/>
              <a:defRPr/>
            </a:pPr>
            <a:r>
              <a:rPr lang="zh-CN" altLang="en-US" sz="2400" b="1" dirty="0">
                <a:latin typeface="Arial Unicode MS" pitchFamily="34" charset="-122"/>
                <a:ea typeface="Arial Unicode MS" pitchFamily="34" charset="-122"/>
                <a:cs typeface="Arial Unicode MS" pitchFamily="34" charset="-122"/>
              </a:rPr>
              <a:t>期望收益 </a:t>
            </a:r>
            <a:r>
              <a:rPr lang="en-US" altLang="zh-CN" sz="2400" b="1" dirty="0">
                <a:latin typeface="Arial Unicode MS" pitchFamily="34" charset="-122"/>
                <a:ea typeface="Arial Unicode MS" pitchFamily="34" charset="-122"/>
                <a:cs typeface="Arial Unicode MS" pitchFamily="34" charset="-122"/>
              </a:rPr>
              <a:t>= </a:t>
            </a:r>
            <a:r>
              <a:rPr lang="en-US" altLang="zh-CN" sz="2400" b="1" dirty="0">
                <a:solidFill>
                  <a:srgbClr val="FF0000"/>
                </a:solidFill>
                <a:latin typeface="Arial Unicode MS" pitchFamily="34" charset="-122"/>
                <a:ea typeface="Arial Unicode MS" pitchFamily="34" charset="-122"/>
                <a:cs typeface="Arial Unicode MS" pitchFamily="34" charset="-122"/>
              </a:rPr>
              <a:t>sum</a:t>
            </a:r>
            <a:r>
              <a:rPr lang="zh-CN" altLang="en-US" sz="2400" b="1" dirty="0">
                <a:latin typeface="Arial Unicode MS" pitchFamily="34" charset="-122"/>
                <a:ea typeface="Arial Unicode MS" pitchFamily="34" charset="-122"/>
                <a:cs typeface="Arial Unicode MS" pitchFamily="34" charset="-122"/>
              </a:rPr>
              <a:t>｛收益（</a:t>
            </a:r>
            <a:r>
              <a:rPr lang="en-US" altLang="zh-CN" sz="2400" b="1" dirty="0">
                <a:latin typeface="Arial Unicode MS" pitchFamily="34" charset="-122"/>
                <a:ea typeface="Arial Unicode MS" pitchFamily="34" charset="-122"/>
                <a:cs typeface="Arial Unicode MS" pitchFamily="34" charset="-122"/>
              </a:rPr>
              <a:t>D</a:t>
            </a:r>
            <a:r>
              <a:rPr lang="zh-CN" altLang="en-US" sz="2400" b="1" dirty="0">
                <a:latin typeface="Arial Unicode MS" pitchFamily="34" charset="-122"/>
                <a:ea typeface="Arial Unicode MS" pitchFamily="34" charset="-122"/>
                <a:cs typeface="Arial Unicode MS" pitchFamily="34" charset="-122"/>
              </a:rPr>
              <a:t>）</a:t>
            </a:r>
            <a:r>
              <a:rPr lang="en-US" altLang="zh-CN" sz="2400" b="1" dirty="0">
                <a:latin typeface="Arial Unicode MS" pitchFamily="34" charset="-122"/>
                <a:ea typeface="Arial Unicode MS" pitchFamily="34" charset="-122"/>
                <a:cs typeface="Arial Unicode MS" pitchFamily="34" charset="-122"/>
              </a:rPr>
              <a:t>*0.01 </a:t>
            </a:r>
            <a:r>
              <a:rPr lang="zh-CN" altLang="en-US" sz="2400" b="1" dirty="0">
                <a:latin typeface="Arial Unicode MS" pitchFamily="34" charset="-122"/>
                <a:ea typeface="Arial Unicode MS" pitchFamily="34" charset="-122"/>
                <a:cs typeface="Arial Unicode MS" pitchFamily="34" charset="-122"/>
              </a:rPr>
              <a:t>｝</a:t>
            </a:r>
            <a:endParaRPr lang="zh-CN" altLang="en-US" sz="2400" b="1" dirty="0">
              <a:latin typeface="Arial Unicode MS" pitchFamily="34" charset="-122"/>
              <a:ea typeface="Arial Unicode MS" pitchFamily="34" charset="-122"/>
              <a:cs typeface="Arial Unicode MS" pitchFamily="34" charset="-122"/>
            </a:endParaRPr>
          </a:p>
        </p:txBody>
      </p:sp>
      <p:sp>
        <p:nvSpPr>
          <p:cNvPr id="10" name="矩形 9"/>
          <p:cNvSpPr/>
          <p:nvPr/>
        </p:nvSpPr>
        <p:spPr>
          <a:xfrm>
            <a:off x="2099328" y="264254"/>
            <a:ext cx="1826141" cy="58766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a:lnSpc>
                <a:spcPct val="110000"/>
              </a:lnSpc>
              <a:spcBef>
                <a:spcPct val="5000"/>
              </a:spcBef>
            </a:pPr>
            <a:r>
              <a:rPr lang="zh-CN" altLang="en-US" sz="3200" baseline="0" dirty="0">
                <a:solidFill>
                  <a:srgbClr val="FF0000"/>
                </a:solidFill>
                <a:effectLst>
                  <a:outerShdw blurRad="38100" dist="38100" dir="2700000" algn="tl">
                    <a:srgbClr val="000000"/>
                  </a:outerShdw>
                </a:effectLst>
              </a:rPr>
              <a:t>矩阵分析</a:t>
            </a:r>
            <a:endParaRPr lang="zh-CN" altLang="en-US" sz="3200" baseline="0" dirty="0">
              <a:solidFill>
                <a:srgbClr val="FF0000"/>
              </a:solidFill>
              <a:effectLst>
                <a:outerShdw blurRad="38100" dist="38100" dir="2700000" algn="tl">
                  <a:srgbClr val="000000"/>
                </a:outerShdw>
              </a:effectLst>
            </a:endParaRPr>
          </a:p>
        </p:txBody>
      </p:sp>
      <p:sp>
        <p:nvSpPr>
          <p:cNvPr id="11" name="矩形 10"/>
          <p:cNvSpPr/>
          <p:nvPr/>
        </p:nvSpPr>
        <p:spPr>
          <a:xfrm>
            <a:off x="369367" y="261367"/>
            <a:ext cx="1729961" cy="556627"/>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3000" b="1" baseline="0" dirty="0">
                <a:ea typeface="黑体" panose="02010609060101010101" pitchFamily="49" charset="-122"/>
              </a:rPr>
              <a:t>报童问题</a:t>
            </a:r>
            <a:endParaRPr lang="zh-CN" altLang="en-US" sz="3000" b="1" baseline="0" dirty="0">
              <a:ea typeface="黑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报童模型的边际分析</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50000"/>
              </a:lnSpc>
            </a:pPr>
            <a:r>
              <a:rPr lang="zh-CN" altLang="en-US" dirty="0"/>
              <a:t>不再一次性决定订多少份报纸，而是在订的时候，一张张考虑：</a:t>
            </a:r>
            <a:endParaRPr lang="en-US" altLang="zh-CN" dirty="0"/>
          </a:p>
          <a:p>
            <a:pPr lvl="1">
              <a:lnSpc>
                <a:spcPct val="150000"/>
              </a:lnSpc>
            </a:pPr>
            <a:r>
              <a:rPr lang="zh-CN" altLang="en-US" dirty="0"/>
              <a:t>每份报纸的成本是</a:t>
            </a:r>
            <a:r>
              <a:rPr lang="en-US" altLang="zh-CN" dirty="0"/>
              <a:t>0.6</a:t>
            </a:r>
            <a:r>
              <a:rPr lang="zh-CN" altLang="en-US" dirty="0"/>
              <a:t>元，订第</a:t>
            </a:r>
            <a:r>
              <a:rPr lang="zh-CN" altLang="en-US" b="1" dirty="0">
                <a:solidFill>
                  <a:srgbClr val="FF0000"/>
                </a:solidFill>
              </a:rPr>
              <a:t>一</a:t>
            </a:r>
            <a:r>
              <a:rPr lang="zh-CN" altLang="en-US" dirty="0"/>
              <a:t>份报纸时，这份报纸卖掉的</a:t>
            </a:r>
            <a:r>
              <a:rPr lang="zh-CN" altLang="en-US" b="1" dirty="0">
                <a:solidFill>
                  <a:srgbClr val="FF0000"/>
                </a:solidFill>
              </a:rPr>
              <a:t>概率是</a:t>
            </a:r>
            <a:r>
              <a:rPr lang="en-US" altLang="zh-CN" b="1" dirty="0">
                <a:solidFill>
                  <a:srgbClr val="FF0000"/>
                </a:solidFill>
              </a:rPr>
              <a:t>1</a:t>
            </a:r>
            <a:r>
              <a:rPr lang="zh-CN" altLang="en-US" dirty="0"/>
              <a:t>，而价格是</a:t>
            </a:r>
            <a:r>
              <a:rPr lang="en-US" altLang="zh-CN" dirty="0"/>
              <a:t>1.5</a:t>
            </a:r>
            <a:r>
              <a:rPr lang="zh-CN" altLang="en-US" dirty="0"/>
              <a:t>，因此订第一份报纸的期望收益是 </a:t>
            </a:r>
            <a:r>
              <a:rPr lang="en-US" altLang="zh-CN" b="1" dirty="0">
                <a:solidFill>
                  <a:srgbClr val="FF0000"/>
                </a:solidFill>
              </a:rPr>
              <a:t>1.5</a:t>
            </a:r>
            <a:r>
              <a:rPr lang="zh-CN" altLang="en-US" b="1" dirty="0">
                <a:solidFill>
                  <a:srgbClr val="FF0000"/>
                </a:solidFill>
              </a:rPr>
              <a:t>*</a:t>
            </a:r>
            <a:r>
              <a:rPr lang="en-US" altLang="zh-CN" b="1" dirty="0">
                <a:solidFill>
                  <a:srgbClr val="FF0000"/>
                </a:solidFill>
              </a:rPr>
              <a:t>1-0.6</a:t>
            </a:r>
            <a:endParaRPr lang="en-US" altLang="zh-CN" b="1" dirty="0">
              <a:solidFill>
                <a:srgbClr val="FF0000"/>
              </a:solidFill>
            </a:endParaRPr>
          </a:p>
          <a:p>
            <a:pPr lvl="1">
              <a:lnSpc>
                <a:spcPct val="150000"/>
              </a:lnSpc>
            </a:pPr>
            <a:r>
              <a:rPr lang="zh-CN" altLang="en-US" dirty="0"/>
              <a:t>每份报纸的成本是</a:t>
            </a:r>
            <a:r>
              <a:rPr lang="en-US" altLang="zh-CN" dirty="0"/>
              <a:t>0.6</a:t>
            </a:r>
            <a:r>
              <a:rPr lang="zh-CN" altLang="en-US" dirty="0"/>
              <a:t>元，订第</a:t>
            </a:r>
            <a:r>
              <a:rPr lang="zh-CN" altLang="en-US" b="1" dirty="0">
                <a:solidFill>
                  <a:srgbClr val="FF0000"/>
                </a:solidFill>
              </a:rPr>
              <a:t>二</a:t>
            </a:r>
            <a:r>
              <a:rPr lang="zh-CN" altLang="en-US" dirty="0"/>
              <a:t>份报纸时，这份报纸卖掉的</a:t>
            </a:r>
            <a:r>
              <a:rPr lang="zh-CN" altLang="en-US" b="1" dirty="0">
                <a:solidFill>
                  <a:srgbClr val="FF0000"/>
                </a:solidFill>
              </a:rPr>
              <a:t>概率是</a:t>
            </a:r>
            <a:r>
              <a:rPr lang="en-US" altLang="zh-CN" b="1" dirty="0">
                <a:solidFill>
                  <a:srgbClr val="FF0000"/>
                </a:solidFill>
              </a:rPr>
              <a:t>0.99</a:t>
            </a:r>
            <a:r>
              <a:rPr lang="zh-CN" altLang="en-US" dirty="0"/>
              <a:t>，而价格是</a:t>
            </a:r>
            <a:r>
              <a:rPr lang="en-US" altLang="zh-CN" dirty="0"/>
              <a:t>1.5</a:t>
            </a:r>
            <a:r>
              <a:rPr lang="zh-CN" altLang="en-US" dirty="0"/>
              <a:t>，因此订第一份报纸的期望收益是 </a:t>
            </a:r>
            <a:r>
              <a:rPr lang="en-US" altLang="zh-CN" b="1" dirty="0">
                <a:solidFill>
                  <a:srgbClr val="FF0000"/>
                </a:solidFill>
              </a:rPr>
              <a:t>1.5</a:t>
            </a:r>
            <a:r>
              <a:rPr lang="zh-CN" altLang="en-US" b="1" dirty="0">
                <a:solidFill>
                  <a:srgbClr val="FF0000"/>
                </a:solidFill>
              </a:rPr>
              <a:t>*</a:t>
            </a:r>
            <a:r>
              <a:rPr lang="en-US" altLang="zh-CN" b="1" dirty="0">
                <a:solidFill>
                  <a:srgbClr val="FF0000"/>
                </a:solidFill>
              </a:rPr>
              <a:t>0.99-0.6</a:t>
            </a:r>
            <a:endParaRPr lang="en-US" altLang="zh-CN" b="1" dirty="0">
              <a:solidFill>
                <a:srgbClr val="FF0000"/>
              </a:solidFill>
            </a:endParaRPr>
          </a:p>
          <a:p>
            <a:pPr lvl="1">
              <a:lnSpc>
                <a:spcPct val="150000"/>
              </a:lnSpc>
            </a:pPr>
            <a:r>
              <a:rPr lang="en-US" altLang="zh-CN" dirty="0"/>
              <a:t>…</a:t>
            </a:r>
            <a:endParaRPr lang="en-US" altLang="zh-CN" dirty="0"/>
          </a:p>
          <a:p>
            <a:pPr lvl="1">
              <a:lnSpc>
                <a:spcPct val="150000"/>
              </a:lnSpc>
            </a:pPr>
            <a:r>
              <a:rPr lang="zh-CN" altLang="en-US" dirty="0"/>
              <a:t>如果增加到订第</a:t>
            </a:r>
            <a:r>
              <a:rPr lang="en-US" altLang="zh-CN" dirty="0"/>
              <a:t>N</a:t>
            </a:r>
            <a:r>
              <a:rPr lang="zh-CN" altLang="en-US" dirty="0"/>
              <a:t>份报纸，卖掉的概率是 ：</a:t>
            </a:r>
            <a:r>
              <a:rPr lang="en-US" altLang="zh-CN" dirty="0"/>
              <a:t>0.6/1.5 = 0.4 </a:t>
            </a:r>
            <a:r>
              <a:rPr lang="zh-CN" altLang="en-US" dirty="0"/>
              <a:t>时，再继续订报纸的期望收益就是负的，而之前的边际收益都是正的。</a:t>
            </a:r>
            <a:endParaRPr lang="en-US" altLang="zh-CN" dirty="0"/>
          </a:p>
          <a:p>
            <a:pPr>
              <a:lnSpc>
                <a:spcPct val="150000"/>
              </a:lnSpc>
            </a:pPr>
            <a:r>
              <a:rPr lang="zh-CN" altLang="en-US" dirty="0"/>
              <a:t>因此我们定位订到多少的时候，卖掉概率为</a:t>
            </a:r>
            <a:r>
              <a:rPr lang="en-US" altLang="zh-CN" dirty="0"/>
              <a:t>0.4</a:t>
            </a:r>
            <a:r>
              <a:rPr lang="zh-CN" altLang="en-US" dirty="0"/>
              <a:t>，就确定了最优订货决策了。</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7.4.1  </a:t>
            </a:r>
            <a:r>
              <a:rPr lang="zh-CN" altLang="zh-CN" b="1" dirty="0"/>
              <a:t>随机参数的概率分布</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与随机因素有关的一些概念：</a:t>
            </a:r>
            <a:endParaRPr lang="en-US" altLang="zh-CN" dirty="0"/>
          </a:p>
          <a:p>
            <a:pPr lvl="1">
              <a:lnSpc>
                <a:spcPct val="150000"/>
              </a:lnSpc>
            </a:pPr>
            <a:r>
              <a:rPr lang="zh-CN" altLang="en-US" dirty="0"/>
              <a:t>期望值</a:t>
            </a:r>
            <a:endParaRPr lang="en-US" altLang="zh-CN" dirty="0"/>
          </a:p>
          <a:p>
            <a:pPr lvl="1">
              <a:lnSpc>
                <a:spcPct val="150000"/>
              </a:lnSpc>
            </a:pPr>
            <a:r>
              <a:rPr lang="zh-CN" altLang="en-US" dirty="0"/>
              <a:t>方差、标准差</a:t>
            </a:r>
            <a:endParaRPr lang="en-US" altLang="zh-CN" dirty="0"/>
          </a:p>
          <a:p>
            <a:pPr lvl="1">
              <a:lnSpc>
                <a:spcPct val="150000"/>
              </a:lnSpc>
            </a:pPr>
            <a:r>
              <a:rPr lang="zh-CN" altLang="en-US" dirty="0"/>
              <a:t>离散系数</a:t>
            </a:r>
            <a:endParaRPr lang="en-US" altLang="zh-CN" dirty="0"/>
          </a:p>
          <a:p>
            <a:pPr lvl="1">
              <a:lnSpc>
                <a:spcPct val="150000"/>
              </a:lnSpc>
            </a:pPr>
            <a:r>
              <a:rPr lang="zh-CN" altLang="en-US" dirty="0"/>
              <a:t>累积概率</a:t>
            </a:r>
            <a:endParaRPr lang="en-US" altLang="zh-CN" dirty="0"/>
          </a:p>
          <a:p>
            <a:pPr lvl="1">
              <a:lnSpc>
                <a:spcPct val="150000"/>
              </a:lnSpc>
            </a:pPr>
            <a:r>
              <a:rPr lang="zh-CN" altLang="en-US" dirty="0"/>
              <a:t>概率密度</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291169" y="732602"/>
            <a:ext cx="9428968" cy="5627268"/>
          </a:xfrm>
          <a:prstGeom prst="rect">
            <a:avLst/>
          </a:prstGeom>
        </p:spPr>
      </p:pic>
      <p:sp>
        <p:nvSpPr>
          <p:cNvPr id="10" name="椭圆 9"/>
          <p:cNvSpPr/>
          <p:nvPr/>
        </p:nvSpPr>
        <p:spPr>
          <a:xfrm>
            <a:off x="6809874" y="3368844"/>
            <a:ext cx="264695" cy="2406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270082" y="2722513"/>
            <a:ext cx="4171950" cy="646331"/>
          </a:xfrm>
          <a:prstGeom prst="rect">
            <a:avLst/>
          </a:prstGeom>
          <a:noFill/>
        </p:spPr>
        <p:txBody>
          <a:bodyPr wrap="square">
            <a:spAutoFit/>
          </a:bodyPr>
          <a:lstStyle/>
          <a:p>
            <a:r>
              <a:rPr lang="zh-CN" altLang="en-US" b="1" dirty="0"/>
              <a:t>订到这个位置，可全部卖掉的概率（最后一件可以卖掉的概率）为</a:t>
            </a:r>
            <a:r>
              <a:rPr lang="en-US" altLang="zh-CN" b="1" dirty="0"/>
              <a:t>0.4</a:t>
            </a:r>
            <a:r>
              <a:rPr lang="zh-CN" altLang="en-US" b="1" dirty="0"/>
              <a:t>。</a:t>
            </a:r>
            <a:endParaRPr lang="zh-CN" altLang="en-US" b="1" dirty="0"/>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1095480" y="2405160"/>
              <a:ext cx="6155640" cy="2798280"/>
            </p14:xfrm>
          </p:contentPart>
        </mc:Choice>
        <mc:Fallback xmlns="">
          <p:pic>
            <p:nvPicPr>
              <p:cNvPr id="2" name="墨迹 1"/>
            </p:nvPicPr>
            <p:blipFill>
              <a:blip r:embed="rId3"/>
            </p:blipFill>
            <p:spPr>
              <a:xfrm>
                <a:off x="1095480" y="2405160"/>
                <a:ext cx="6155640" cy="2798280"/>
              </a:xfrm>
              <a:prstGeom prst="rect"/>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t>   边际收益</a:t>
            </a:r>
            <a:r>
              <a:rPr lang="en-US" altLang="zh-CN" dirty="0"/>
              <a:t>*PR(</a:t>
            </a:r>
            <a:r>
              <a:rPr lang="zh-CN" altLang="en-US" dirty="0"/>
              <a:t>卖出去的概率</a:t>
            </a:r>
            <a:r>
              <a:rPr lang="en-US" altLang="zh-CN" dirty="0"/>
              <a:t>)-</a:t>
            </a:r>
            <a:r>
              <a:rPr lang="zh-CN" altLang="en-US" dirty="0"/>
              <a:t>边际成本 </a:t>
            </a:r>
            <a:r>
              <a:rPr lang="en-US" altLang="zh-CN" dirty="0"/>
              <a:t>= 0</a:t>
            </a:r>
            <a:endParaRPr lang="en-US" altLang="zh-CN" dirty="0"/>
          </a:p>
          <a:p>
            <a:pPr marL="0" indent="0">
              <a:buNone/>
            </a:pPr>
            <a:r>
              <a:rPr lang="en-US" altLang="zh-CN" dirty="0"/>
              <a:t>PR(</a:t>
            </a:r>
            <a:r>
              <a:rPr lang="zh-CN" altLang="en-US" dirty="0"/>
              <a:t>卖出去的概率</a:t>
            </a:r>
            <a:r>
              <a:rPr lang="en-US" altLang="zh-CN" dirty="0"/>
              <a:t>) =</a:t>
            </a:r>
            <a:r>
              <a:rPr lang="zh-CN" altLang="en-US" dirty="0"/>
              <a:t>边际成本</a:t>
            </a:r>
            <a:r>
              <a:rPr lang="en-US" altLang="zh-CN" dirty="0"/>
              <a:t>/</a:t>
            </a:r>
            <a:r>
              <a:rPr lang="zh-CN" altLang="en-US" dirty="0"/>
              <a:t>边际收益</a:t>
            </a:r>
            <a:endParaRPr lang="en-US" altLang="zh-CN" dirty="0"/>
          </a:p>
          <a:p>
            <a:pPr marL="0" indent="0">
              <a:buNone/>
            </a:pPr>
            <a:r>
              <a:rPr lang="en-US" altLang="zh-CN" dirty="0"/>
              <a:t>1-F(x)=</a:t>
            </a:r>
            <a:r>
              <a:rPr lang="zh-CN" altLang="en-US" dirty="0"/>
              <a:t>边际成本</a:t>
            </a:r>
            <a:r>
              <a:rPr lang="en-US" altLang="zh-CN" dirty="0"/>
              <a:t>/</a:t>
            </a:r>
            <a:r>
              <a:rPr lang="zh-CN" altLang="en-US" dirty="0"/>
              <a:t>边际收益</a:t>
            </a:r>
            <a:endParaRPr lang="en-US" altLang="zh-CN" dirty="0"/>
          </a:p>
          <a:p>
            <a:pPr marL="0" indent="0">
              <a:buNone/>
            </a:pPr>
            <a:r>
              <a:rPr lang="en-US" altLang="zh-CN" dirty="0"/>
              <a:t>F(X)=1-</a:t>
            </a:r>
            <a:r>
              <a:rPr lang="zh-CN" altLang="en-US" dirty="0"/>
              <a:t>边际成本</a:t>
            </a:r>
            <a:r>
              <a:rPr lang="en-US" altLang="zh-CN" dirty="0"/>
              <a:t>/</a:t>
            </a:r>
            <a:r>
              <a:rPr lang="zh-CN" altLang="en-US" dirty="0"/>
              <a:t>边际收益</a:t>
            </a:r>
            <a:endParaRPr lang="en-US" altLang="zh-CN" dirty="0"/>
          </a:p>
          <a:p>
            <a:pPr marL="0" indent="0" algn="ctr">
              <a:buNone/>
            </a:pPr>
            <a:r>
              <a:rPr lang="en-US" altLang="zh-CN" b="1" dirty="0">
                <a:solidFill>
                  <a:srgbClr val="FF0000"/>
                </a:solidFill>
              </a:rPr>
              <a:t>X</a:t>
            </a:r>
            <a:r>
              <a:rPr lang="en-US" altLang="zh-CN" b="1" baseline="30000" dirty="0">
                <a:solidFill>
                  <a:srgbClr val="FF0000"/>
                </a:solidFill>
              </a:rPr>
              <a:t>*</a:t>
            </a:r>
            <a:r>
              <a:rPr lang="en-US" altLang="zh-CN" b="1" dirty="0">
                <a:solidFill>
                  <a:srgbClr val="FF0000"/>
                </a:solidFill>
              </a:rPr>
              <a:t>= F</a:t>
            </a:r>
            <a:r>
              <a:rPr lang="en-US" altLang="zh-CN" b="1" baseline="30000" dirty="0">
                <a:solidFill>
                  <a:srgbClr val="FF0000"/>
                </a:solidFill>
              </a:rPr>
              <a:t>-1</a:t>
            </a:r>
            <a:r>
              <a:rPr lang="en-US" altLang="zh-CN" b="1" dirty="0">
                <a:solidFill>
                  <a:srgbClr val="FF0000"/>
                </a:solidFill>
              </a:rPr>
              <a:t>(1-</a:t>
            </a:r>
            <a:r>
              <a:rPr lang="zh-CN" altLang="en-US" b="1" dirty="0">
                <a:solidFill>
                  <a:srgbClr val="FF0000"/>
                </a:solidFill>
              </a:rPr>
              <a:t>边际成本</a:t>
            </a:r>
            <a:r>
              <a:rPr lang="en-US" altLang="zh-CN" b="1" dirty="0">
                <a:solidFill>
                  <a:srgbClr val="FF0000"/>
                </a:solidFill>
              </a:rPr>
              <a:t>/</a:t>
            </a:r>
            <a:r>
              <a:rPr lang="zh-CN" altLang="en-US" b="1" dirty="0">
                <a:solidFill>
                  <a:srgbClr val="FF0000"/>
                </a:solidFill>
              </a:rPr>
              <a:t>边际收益</a:t>
            </a:r>
            <a:r>
              <a:rPr lang="en-US" altLang="zh-CN" b="1" dirty="0">
                <a:solidFill>
                  <a:srgbClr val="FF0000"/>
                </a:solidFill>
              </a:rPr>
              <a:t>)</a:t>
            </a:r>
            <a:endParaRPr lang="en-US" altLang="zh-CN" b="1" dirty="0">
              <a:solidFill>
                <a:srgbClr val="FF0000"/>
              </a:solidFill>
            </a:endParaRPr>
          </a:p>
          <a:p>
            <a:pPr marL="0" indent="0">
              <a:buNone/>
            </a:pPr>
            <a:endParaRPr lang="en-US" altLang="zh-CN" dirty="0"/>
          </a:p>
          <a:p>
            <a:pPr marL="0" indent="0">
              <a:buNone/>
            </a:pPr>
            <a:r>
              <a:rPr lang="en-US" altLang="zh-CN" dirty="0"/>
              <a:t>1-0.6/1.5 = 0.9/1.5 = 60%</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3258BEF9-9F41-43B9-B387-24B176E9DF20}" type="slidenum">
              <a:rPr lang="en-US" altLang="zh-CN" baseline="0"/>
            </a:fld>
            <a:endParaRPr lang="en-US" altLang="zh-CN" baseline="0"/>
          </a:p>
        </p:txBody>
      </p:sp>
      <p:sp>
        <p:nvSpPr>
          <p:cNvPr id="97282" name="Rectangle 2"/>
          <p:cNvSpPr>
            <a:spLocks noGrp="1" noChangeArrowheads="1"/>
          </p:cNvSpPr>
          <p:nvPr>
            <p:ph type="title"/>
          </p:nvPr>
        </p:nvSpPr>
        <p:spPr>
          <a:xfrm>
            <a:off x="931396" y="521635"/>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zh-CN" altLang="zh-CN" b="1" dirty="0"/>
              <a:t>本 章 小 结</a:t>
            </a:r>
            <a:endParaRPr lang="zh-CN" altLang="zh-CN" b="1" dirty="0"/>
          </a:p>
        </p:txBody>
      </p:sp>
      <p:sp>
        <p:nvSpPr>
          <p:cNvPr id="97283" name="Rectangle 3"/>
          <p:cNvSpPr>
            <a:spLocks noGrp="1" noChangeArrowheads="1"/>
          </p:cNvSpPr>
          <p:nvPr>
            <p:ph idx="1"/>
          </p:nvPr>
        </p:nvSpPr>
        <p:spPr>
          <a:xfrm>
            <a:off x="838200" y="1048871"/>
            <a:ext cx="10515600" cy="5128092"/>
          </a:xfrm>
        </p:spPr>
        <p:txBody>
          <a:bodyPr>
            <a:normAutofit fontScale="92500" lnSpcReduction="10000"/>
          </a:bodyPr>
          <a:lstStyle/>
          <a:p>
            <a:pPr>
              <a:lnSpc>
                <a:spcPct val="150000"/>
              </a:lnSpc>
            </a:pPr>
            <a:r>
              <a:rPr lang="zh-CN" altLang="zh-CN" dirty="0"/>
              <a:t>本章通过项目的不确定性分析，可以加深对项目不确定性因素的了解，在项目实施过程中减少不确定性因素对项目经济效果的影响，提高项目的抗风险能力，达到科学决策的目标。</a:t>
            </a:r>
            <a:endParaRPr lang="zh-CN" altLang="zh-CN" dirty="0"/>
          </a:p>
          <a:p>
            <a:pPr>
              <a:lnSpc>
                <a:spcPct val="150000"/>
              </a:lnSpc>
            </a:pPr>
            <a:r>
              <a:rPr lang="zh-CN" altLang="zh-CN" dirty="0"/>
              <a:t>盈亏平衡分析通过计算项目盈亏平衡点，分析项目抗风险能力。</a:t>
            </a:r>
            <a:endParaRPr lang="zh-CN" altLang="zh-CN" dirty="0"/>
          </a:p>
          <a:p>
            <a:pPr>
              <a:lnSpc>
                <a:spcPct val="150000"/>
              </a:lnSpc>
            </a:pPr>
            <a:r>
              <a:rPr lang="zh-CN" altLang="zh-CN" dirty="0"/>
              <a:t>敏感性分析通过计算不确定性因素的敏感度，找出对项目影响大的因素加以重点控制，保证项目正常实施。</a:t>
            </a:r>
            <a:endParaRPr lang="zh-CN" altLang="zh-CN" dirty="0"/>
          </a:p>
          <a:p>
            <a:pPr>
              <a:lnSpc>
                <a:spcPct val="150000"/>
              </a:lnSpc>
            </a:pPr>
            <a:r>
              <a:rPr lang="zh-CN" altLang="zh-CN" dirty="0"/>
              <a:t>概率分析又称风险分析，通过研究不确定因素发生变动的概率分布，计算项目评价指标，确定项目风险大小。</a:t>
            </a:r>
            <a:endParaRPr lang="zh-CN" altLang="zh-CN" dirty="0"/>
          </a:p>
          <a:p>
            <a:pPr eaLnBrk="1" hangingPunct="1"/>
            <a:endParaRPr lang="zh-CN" altLang="zh-CN" dirty="0"/>
          </a:p>
        </p:txBody>
      </p:sp>
    </p:spTree>
  </p:cSld>
  <p:clrMapOvr>
    <a:masterClrMapping/>
  </p:clrMapOvr>
  <p:transition>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3258BEF9-9F41-43B9-B387-24B176E9DF20}" type="slidenum">
              <a:rPr lang="en-US" altLang="zh-CN" baseline="0"/>
            </a:fld>
            <a:endParaRPr lang="en-US" altLang="zh-CN" baseline="0"/>
          </a:p>
        </p:txBody>
      </p:sp>
      <p:sp>
        <p:nvSpPr>
          <p:cNvPr id="97282" name="Rectangle 2"/>
          <p:cNvSpPr>
            <a:spLocks noGrp="1" noChangeArrowheads="1"/>
          </p:cNvSpPr>
          <p:nvPr>
            <p:ph type="title"/>
          </p:nvPr>
        </p:nvSpPr>
        <p:spPr>
          <a:xfrm>
            <a:off x="931396" y="521635"/>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zh-CN" altLang="zh-CN" b="1" dirty="0"/>
              <a:t>本 章 小 结</a:t>
            </a:r>
            <a:endParaRPr lang="zh-CN" altLang="zh-CN" b="1" dirty="0"/>
          </a:p>
        </p:txBody>
      </p:sp>
      <p:sp>
        <p:nvSpPr>
          <p:cNvPr id="97283" name="Rectangle 3"/>
          <p:cNvSpPr>
            <a:spLocks noGrp="1" noChangeArrowheads="1"/>
          </p:cNvSpPr>
          <p:nvPr>
            <p:ph idx="1"/>
          </p:nvPr>
        </p:nvSpPr>
        <p:spPr>
          <a:xfrm>
            <a:off x="838200" y="1048871"/>
            <a:ext cx="10515600" cy="5128092"/>
          </a:xfrm>
        </p:spPr>
        <p:txBody>
          <a:bodyPr>
            <a:normAutofit fontScale="92500" lnSpcReduction="10000"/>
          </a:bodyPr>
          <a:lstStyle/>
          <a:p>
            <a:pPr>
              <a:lnSpc>
                <a:spcPct val="150000"/>
              </a:lnSpc>
            </a:pPr>
            <a:r>
              <a:rPr lang="zh-CN" altLang="zh-CN" dirty="0"/>
              <a:t>本章通过项目的不确定性分析，可以加深对项目不确定性因素的了解，在项目实施过程中减少不确定性因素对项目经济效果的影响，提高项目的抗风险能力，达到科学决策的目标。</a:t>
            </a:r>
            <a:endParaRPr lang="zh-CN" altLang="zh-CN" dirty="0"/>
          </a:p>
          <a:p>
            <a:pPr>
              <a:lnSpc>
                <a:spcPct val="150000"/>
              </a:lnSpc>
            </a:pPr>
            <a:r>
              <a:rPr lang="zh-CN" altLang="zh-CN" dirty="0"/>
              <a:t>盈亏平衡分析通过计算项目盈亏平衡点，分析项目抗风险能力。</a:t>
            </a:r>
            <a:endParaRPr lang="zh-CN" altLang="zh-CN" dirty="0"/>
          </a:p>
          <a:p>
            <a:pPr>
              <a:lnSpc>
                <a:spcPct val="150000"/>
              </a:lnSpc>
            </a:pPr>
            <a:r>
              <a:rPr lang="zh-CN" altLang="zh-CN" dirty="0"/>
              <a:t>敏感性分析通过计算不确定性因素的敏感度，找出对项目影响大的因素加以重点控制，保证项目正常实施。</a:t>
            </a:r>
            <a:endParaRPr lang="zh-CN" altLang="zh-CN" dirty="0"/>
          </a:p>
          <a:p>
            <a:pPr>
              <a:lnSpc>
                <a:spcPct val="150000"/>
              </a:lnSpc>
            </a:pPr>
            <a:r>
              <a:rPr lang="zh-CN" altLang="zh-CN" dirty="0"/>
              <a:t>概率分析又称风险分析，通过研究不确定因素发生变动的概率分布，计算项目评价指标，确定项目风险大小。</a:t>
            </a:r>
            <a:endParaRPr lang="zh-CN" altLang="zh-CN" dirty="0"/>
          </a:p>
          <a:p>
            <a:pPr eaLnBrk="1" hangingPunct="1"/>
            <a:endParaRPr lang="zh-CN" altLang="zh-CN" dirty="0"/>
          </a:p>
        </p:txBody>
      </p:sp>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CC7EA53B-C89B-4742-AA18-D500DC72F8E9}" type="slidenum">
              <a:rPr lang="en-US" altLang="zh-CN" baseline="0"/>
            </a:fld>
            <a:endParaRPr lang="en-US" altLang="zh-CN" baseline="0"/>
          </a:p>
        </p:txBody>
      </p:sp>
      <p:sp>
        <p:nvSpPr>
          <p:cNvPr id="61443" name="Rectangle 3"/>
          <p:cNvSpPr>
            <a:spLocks noGrp="1" noChangeArrowheads="1"/>
          </p:cNvSpPr>
          <p:nvPr>
            <p:ph idx="1"/>
          </p:nvPr>
        </p:nvSpPr>
        <p:spPr>
          <a:xfrm>
            <a:off x="700634" y="1469896"/>
            <a:ext cx="10515600" cy="4351338"/>
          </a:xfrm>
        </p:spPr>
        <p:txBody>
          <a:bodyPr/>
          <a:lstStyle/>
          <a:p>
            <a:r>
              <a:rPr lang="en-US" altLang="zh-CN" dirty="0"/>
              <a:t>1</a:t>
            </a:r>
            <a:r>
              <a:rPr lang="zh-CN" altLang="zh-CN" dirty="0"/>
              <a:t>．项目净现值的概率描述</a:t>
            </a:r>
            <a:endParaRPr lang="zh-CN" altLang="zh-CN" dirty="0"/>
          </a:p>
          <a:p>
            <a:pPr eaLnBrk="1" hangingPunct="1"/>
            <a:endParaRPr lang="zh-CN" altLang="zh-CN" sz="2400" dirty="0"/>
          </a:p>
        </p:txBody>
      </p:sp>
      <p:sp>
        <p:nvSpPr>
          <p:cNvPr id="5" name="Text Box 3"/>
          <p:cNvSpPr txBox="1">
            <a:spLocks noChangeArrowheads="1"/>
          </p:cNvSpPr>
          <p:nvPr/>
        </p:nvSpPr>
        <p:spPr bwMode="auto">
          <a:xfrm>
            <a:off x="838199" y="2135156"/>
            <a:ext cx="10653165" cy="4095160"/>
          </a:xfrm>
          <a:prstGeom prst="rect">
            <a:avLst/>
          </a:prstGeom>
          <a:noFill/>
          <a:ln w="9525">
            <a:noFill/>
            <a:miter lim="800000"/>
          </a:ln>
          <a:effectLst/>
        </p:spPr>
        <p:txBody>
          <a:bodyPr wrap="square">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a:lnSpc>
                <a:spcPct val="150000"/>
              </a:lnSpc>
              <a:buClr>
                <a:schemeClr val="hlink"/>
              </a:buClr>
              <a:buFont typeface="Wingdings" panose="05000000000000000000" pitchFamily="2" charset="2"/>
              <a:buNone/>
            </a:pPr>
            <a:r>
              <a:rPr lang="zh-CN" altLang="en-US" sz="2200" baseline="0" dirty="0">
                <a:latin typeface="微软雅黑" panose="020B0503020204020204" pitchFamily="34" charset="-122"/>
                <a:ea typeface="微软雅黑" panose="020B0503020204020204" pitchFamily="34" charset="-122"/>
              </a:rPr>
              <a:t>对评价指标的取值进行概率估计的基础上，用指标的</a:t>
            </a:r>
            <a:r>
              <a:rPr lang="zh-CN" altLang="en-US" sz="2200" u="sng" baseline="0" dirty="0">
                <a:latin typeface="微软雅黑" panose="020B0503020204020204" pitchFamily="34" charset="-122"/>
                <a:ea typeface="微软雅黑" panose="020B0503020204020204" pitchFamily="34" charset="-122"/>
              </a:rPr>
              <a:t>期望值、标准差、离散系数、项目可行的概率</a:t>
            </a:r>
            <a:r>
              <a:rPr lang="zh-CN" altLang="en-US" sz="2200" baseline="0" dirty="0">
                <a:latin typeface="微软雅黑" panose="020B0503020204020204" pitchFamily="34" charset="-122"/>
                <a:ea typeface="微软雅黑" panose="020B0503020204020204" pitchFamily="34" charset="-122"/>
              </a:rPr>
              <a:t>等反映方案的风险程度。</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一般情况下，概率分析计算以下四个指标：</a:t>
            </a:r>
            <a:endParaRPr lang="en-US" altLang="zh-CN" sz="2200" baseline="0" dirty="0">
              <a:latin typeface="微软雅黑" panose="020B0503020204020204" pitchFamily="34" charset="-122"/>
              <a:ea typeface="微软雅黑" panose="020B0503020204020204" pitchFamily="34" charset="-122"/>
            </a:endParaRPr>
          </a:p>
          <a:p>
            <a:pPr marL="914400" lvl="1" indent="-457200">
              <a:lnSpc>
                <a:spcPct val="150000"/>
              </a:lnSpc>
              <a:buClr>
                <a:schemeClr val="hlink"/>
              </a:buClr>
              <a:buFont typeface="+mj-lt"/>
              <a:buAutoNum type="arabicPeriod"/>
            </a:pPr>
            <a:r>
              <a:rPr lang="zh-CN" altLang="en-US" sz="2200" u="sng" baseline="0" dirty="0">
                <a:latin typeface="微软雅黑" panose="020B0503020204020204" pitchFamily="34" charset="-122"/>
                <a:ea typeface="微软雅黑" panose="020B0503020204020204" pitchFamily="34" charset="-122"/>
              </a:rPr>
              <a:t>期望值 </a:t>
            </a:r>
            <a:r>
              <a:rPr lang="en-US" altLang="zh-CN" sz="2200" baseline="0" dirty="0">
                <a:latin typeface="微软雅黑" panose="020B0503020204020204" pitchFamily="34" charset="-122"/>
                <a:ea typeface="微软雅黑" panose="020B0503020204020204" pitchFamily="34" charset="-122"/>
              </a:rPr>
              <a:t>E(NPV)</a:t>
            </a:r>
            <a:endParaRPr lang="en-US" altLang="zh-CN" sz="2200" baseline="0" dirty="0">
              <a:latin typeface="微软雅黑" panose="020B0503020204020204" pitchFamily="34" charset="-122"/>
              <a:ea typeface="微软雅黑" panose="020B0503020204020204" pitchFamily="34" charset="-122"/>
            </a:endParaRPr>
          </a:p>
          <a:p>
            <a:pPr marL="914400" lvl="1" indent="-457200">
              <a:lnSpc>
                <a:spcPct val="150000"/>
              </a:lnSpc>
              <a:buClr>
                <a:schemeClr val="hlink"/>
              </a:buClr>
              <a:buFont typeface="+mj-lt"/>
              <a:buAutoNum type="arabicPeriod"/>
            </a:pPr>
            <a:r>
              <a:rPr lang="zh-CN" altLang="en-US" sz="2200" u="sng" baseline="0" dirty="0">
                <a:latin typeface="微软雅黑" panose="020B0503020204020204" pitchFamily="34" charset="-122"/>
                <a:ea typeface="微软雅黑" panose="020B0503020204020204" pitchFamily="34" charset="-122"/>
              </a:rPr>
              <a:t>标准差 </a:t>
            </a:r>
            <a:r>
              <a:rPr lang="en-US" altLang="zh-CN" sz="2200" baseline="0" dirty="0">
                <a:latin typeface="微软雅黑" panose="020B0503020204020204" pitchFamily="34" charset="-122"/>
                <a:ea typeface="微软雅黑" panose="020B0503020204020204" pitchFamily="34" charset="-122"/>
              </a:rPr>
              <a:t>Sigma(NPV)</a:t>
            </a:r>
            <a:endParaRPr lang="en-US" altLang="zh-CN" sz="2200" baseline="0" dirty="0">
              <a:latin typeface="微软雅黑" panose="020B0503020204020204" pitchFamily="34" charset="-122"/>
              <a:ea typeface="微软雅黑" panose="020B0503020204020204" pitchFamily="34" charset="-122"/>
            </a:endParaRPr>
          </a:p>
          <a:p>
            <a:pPr marL="914400" lvl="1" indent="-457200">
              <a:lnSpc>
                <a:spcPct val="150000"/>
              </a:lnSpc>
              <a:buClr>
                <a:schemeClr val="hlink"/>
              </a:buClr>
              <a:buFont typeface="+mj-lt"/>
              <a:buAutoNum type="arabicPeriod"/>
            </a:pPr>
            <a:r>
              <a:rPr lang="en-US" altLang="zh-CN" sz="2200" baseline="0" dirty="0">
                <a:latin typeface="微软雅黑" panose="020B0503020204020204" pitchFamily="34" charset="-122"/>
                <a:ea typeface="微软雅黑" panose="020B0503020204020204" pitchFamily="34" charset="-122"/>
              </a:rPr>
              <a:t>NPV</a:t>
            </a:r>
            <a:r>
              <a:rPr lang="zh-CN" altLang="en-US" sz="2200" baseline="0" dirty="0">
                <a:latin typeface="微软雅黑" panose="020B0503020204020204" pitchFamily="34" charset="-122"/>
                <a:ea typeface="微软雅黑" panose="020B0503020204020204" pitchFamily="34" charset="-122"/>
              </a:rPr>
              <a:t>的离散系数</a:t>
            </a:r>
            <a:endParaRPr lang="en-US" altLang="zh-CN" sz="2200" baseline="0" dirty="0">
              <a:latin typeface="微软雅黑" panose="020B0503020204020204" pitchFamily="34" charset="-122"/>
              <a:ea typeface="微软雅黑" panose="020B0503020204020204" pitchFamily="34" charset="-122"/>
            </a:endParaRPr>
          </a:p>
          <a:p>
            <a:pPr marL="914400" lvl="1" indent="-457200">
              <a:lnSpc>
                <a:spcPct val="150000"/>
              </a:lnSpc>
              <a:buClr>
                <a:schemeClr val="hlink"/>
              </a:buClr>
              <a:buFont typeface="+mj-lt"/>
              <a:buAutoNum type="arabicPeriod"/>
            </a:pPr>
            <a:r>
              <a:rPr lang="zh-CN" altLang="en-US" sz="2200" u="sng" baseline="0" dirty="0">
                <a:latin typeface="微软雅黑" panose="020B0503020204020204" pitchFamily="34" charset="-122"/>
                <a:ea typeface="微软雅黑" panose="020B0503020204020204" pitchFamily="34" charset="-122"/>
              </a:rPr>
              <a:t>项目可行的概率 </a:t>
            </a:r>
            <a:r>
              <a:rPr lang="en-US" altLang="zh-CN" sz="2200" baseline="0" dirty="0" err="1">
                <a:latin typeface="微软雅黑" panose="020B0503020204020204" pitchFamily="34" charset="-122"/>
                <a:ea typeface="微软雅黑" panose="020B0503020204020204" pitchFamily="34" charset="-122"/>
              </a:rPr>
              <a:t>Pr</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项目可行，</a:t>
            </a:r>
            <a:r>
              <a:rPr lang="en-US" altLang="zh-CN" sz="2200" baseline="0" dirty="0">
                <a:latin typeface="微软雅黑" panose="020B0503020204020204" pitchFamily="34" charset="-122"/>
                <a:ea typeface="微软雅黑" panose="020B0503020204020204" pitchFamily="34" charset="-122"/>
              </a:rPr>
              <a:t>NPV &gt;=0</a:t>
            </a:r>
            <a:r>
              <a:rPr lang="zh-CN" altLang="en-US" sz="2200" baseline="0" dirty="0">
                <a:latin typeface="微软雅黑" panose="020B0503020204020204" pitchFamily="34" charset="-122"/>
                <a:ea typeface="微软雅黑" panose="020B0503020204020204" pitchFamily="34" charset="-122"/>
              </a:rPr>
              <a:t>，或</a:t>
            </a:r>
            <a:r>
              <a:rPr lang="en-US" altLang="zh-CN" sz="2200" baseline="0" dirty="0">
                <a:latin typeface="微软雅黑" panose="020B0503020204020204" pitchFamily="34" charset="-122"/>
                <a:ea typeface="微软雅黑" panose="020B0503020204020204" pitchFamily="34" charset="-122"/>
              </a:rPr>
              <a:t>IRR&gt;=i</a:t>
            </a:r>
            <a:r>
              <a:rPr lang="en-US" altLang="zh-CN" sz="2200" dirty="0">
                <a:latin typeface="微软雅黑" panose="020B0503020204020204" pitchFamily="34" charset="-122"/>
                <a:ea typeface="微软雅黑" panose="020B0503020204020204" pitchFamily="34" charset="-122"/>
              </a:rPr>
              <a:t>0</a:t>
            </a:r>
            <a:r>
              <a:rPr lang="en-US" altLang="zh-CN" sz="2200" baseline="0" dirty="0">
                <a:latin typeface="微软雅黑" panose="020B0503020204020204" pitchFamily="34" charset="-122"/>
                <a:ea typeface="微软雅黑" panose="020B0503020204020204" pitchFamily="34" charset="-122"/>
              </a:rPr>
              <a:t>)</a:t>
            </a:r>
            <a:endParaRPr lang="en-US" altLang="zh-CN" sz="2200" baseline="0" dirty="0">
              <a:latin typeface="微软雅黑" panose="020B0503020204020204" pitchFamily="34" charset="-122"/>
              <a:ea typeface="微软雅黑" panose="020B0503020204020204" pitchFamily="34" charset="-122"/>
            </a:endParaRPr>
          </a:p>
          <a:p>
            <a:pPr>
              <a:lnSpc>
                <a:spcPct val="150000"/>
              </a:lnSpc>
              <a:buClr>
                <a:schemeClr val="hlink"/>
              </a:buClr>
            </a:pPr>
            <a:r>
              <a:rPr lang="zh-CN" altLang="en-US" sz="2200" baseline="0" dirty="0">
                <a:solidFill>
                  <a:schemeClr val="hlink"/>
                </a:solidFill>
                <a:latin typeface="微软雅黑" panose="020B0503020204020204" pitchFamily="34" charset="-122"/>
                <a:ea typeface="微软雅黑" panose="020B0503020204020204" pitchFamily="34" charset="-122"/>
              </a:rPr>
              <a:t>例如：</a:t>
            </a:r>
            <a:r>
              <a:rPr lang="zh-CN" altLang="en-US" sz="2200" baseline="0" dirty="0">
                <a:latin typeface="微软雅黑" panose="020B0503020204020204" pitchFamily="34" charset="-122"/>
                <a:ea typeface="微软雅黑" panose="020B0503020204020204" pitchFamily="34" charset="-122"/>
              </a:rPr>
              <a:t>当净现值指标的取值大于或等于零的概率越大，表明方案的风险越小；反之，则风险越大。</a:t>
            </a:r>
            <a:endParaRPr lang="en-US" altLang="zh-CN" sz="2200" baseline="0" dirty="0">
              <a:latin typeface="微软雅黑" panose="020B0503020204020204" pitchFamily="34" charset="-122"/>
              <a:ea typeface="微软雅黑" panose="020B0503020204020204" pitchFamily="34" charset="-122"/>
            </a:endParaRPr>
          </a:p>
        </p:txBody>
      </p:sp>
      <p:sp>
        <p:nvSpPr>
          <p:cNvPr id="7" name="标题 1"/>
          <p:cNvSpPr txBox="1"/>
          <p:nvPr/>
        </p:nvSpPr>
        <p:spPr>
          <a:xfrm>
            <a:off x="906981" y="1443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7.4.2  </a:t>
            </a:r>
            <a:r>
              <a:rPr lang="zh-CN" altLang="en-US" b="1" dirty="0"/>
              <a:t>概率分析</a:t>
            </a:r>
            <a:endParaRPr lang="zh-CN" altLang="en-US" dirty="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dissolv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74A3BAB9-275D-4FAC-BFF9-6CC21C77C2B7}" type="slidenum">
              <a:rPr lang="zh-CN" altLang="en-US" baseline="0"/>
            </a:fld>
            <a:endParaRPr lang="zh-CN" altLang="en-US" baseline="0"/>
          </a:p>
        </p:txBody>
      </p:sp>
      <p:sp>
        <p:nvSpPr>
          <p:cNvPr id="53250" name="Rectangle 3"/>
          <p:cNvSpPr>
            <a:spLocks noChangeArrowheads="1"/>
          </p:cNvSpPr>
          <p:nvPr/>
        </p:nvSpPr>
        <p:spPr bwMode="auto">
          <a:xfrm>
            <a:off x="906980" y="2185526"/>
            <a:ext cx="42322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zh-CN" altLang="en-US" sz="4000" dirty="0">
                <a:solidFill>
                  <a:srgbClr val="6600CC"/>
                </a:solidFill>
                <a:latin typeface="微软雅黑" panose="020B0503020204020204" pitchFamily="34" charset="-122"/>
                <a:ea typeface="微软雅黑" panose="020B0503020204020204" pitchFamily="34" charset="-122"/>
              </a:rPr>
              <a:t>1.经济效果的期望值</a:t>
            </a:r>
            <a:endParaRPr lang="zh-CN" altLang="en-US" sz="4000" dirty="0">
              <a:solidFill>
                <a:srgbClr val="6600CC"/>
              </a:solidFill>
              <a:latin typeface="微软雅黑" panose="020B0503020204020204" pitchFamily="34" charset="-122"/>
              <a:ea typeface="微软雅黑" panose="020B0503020204020204" pitchFamily="34" charset="-122"/>
            </a:endParaRPr>
          </a:p>
        </p:txBody>
      </p:sp>
      <p:sp>
        <p:nvSpPr>
          <p:cNvPr id="9" name="标题 1"/>
          <p:cNvSpPr txBox="1"/>
          <p:nvPr/>
        </p:nvSpPr>
        <p:spPr>
          <a:xfrm>
            <a:off x="906981" y="1443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7.4.2  </a:t>
            </a:r>
            <a:r>
              <a:rPr lang="zh-CN" altLang="en-US" b="1" dirty="0"/>
              <a:t>概率分析</a:t>
            </a:r>
            <a:endParaRPr lang="zh-CN" altLang="en-US" dirty="0"/>
          </a:p>
        </p:txBody>
      </p:sp>
      <p:sp>
        <p:nvSpPr>
          <p:cNvPr id="10" name="Rectangle 3"/>
          <p:cNvSpPr>
            <a:spLocks noChangeArrowheads="1"/>
          </p:cNvSpPr>
          <p:nvPr/>
        </p:nvSpPr>
        <p:spPr bwMode="auto">
          <a:xfrm>
            <a:off x="906980" y="4064464"/>
            <a:ext cx="67437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zh-CN" altLang="en-US" sz="4000" dirty="0">
                <a:solidFill>
                  <a:srgbClr val="6600CC"/>
                </a:solidFill>
                <a:latin typeface="微软雅黑" panose="020B0503020204020204" pitchFamily="34" charset="-122"/>
                <a:ea typeface="微软雅黑" panose="020B0503020204020204" pitchFamily="34" charset="-122"/>
              </a:rPr>
              <a:t>2.经济效果的标准差——</a:t>
            </a:r>
            <a:r>
              <a:rPr lang="zh-CN" altLang="en-US" sz="4000" dirty="0">
                <a:solidFill>
                  <a:schemeClr val="hlink"/>
                </a:solidFill>
                <a:latin typeface="微软雅黑" panose="020B0503020204020204" pitchFamily="34" charset="-122"/>
                <a:ea typeface="微软雅黑" panose="020B0503020204020204" pitchFamily="34" charset="-122"/>
              </a:rPr>
              <a:t>绝对</a:t>
            </a:r>
            <a:r>
              <a:rPr lang="zh-CN" altLang="en-US" sz="4000" dirty="0">
                <a:solidFill>
                  <a:srgbClr val="6600CC"/>
                </a:solidFill>
                <a:latin typeface="微软雅黑" panose="020B0503020204020204" pitchFamily="34" charset="-122"/>
                <a:ea typeface="微软雅黑" panose="020B0503020204020204" pitchFamily="34" charset="-122"/>
              </a:rPr>
              <a:t>描述</a:t>
            </a:r>
            <a:endParaRPr lang="zh-CN" altLang="en-US" sz="4000" dirty="0">
              <a:solidFill>
                <a:srgbClr val="6600CC"/>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1"/>
          <a:srcRect l="1457" t="21434" r="63889" b="64780"/>
          <a:stretch>
            <a:fillRect/>
          </a:stretch>
        </p:blipFill>
        <p:spPr>
          <a:xfrm>
            <a:off x="2482105" y="2836288"/>
            <a:ext cx="3802581" cy="945482"/>
          </a:xfrm>
          <a:prstGeom prst="rect">
            <a:avLst/>
          </a:prstGeom>
        </p:spPr>
      </p:pic>
      <p:pic>
        <p:nvPicPr>
          <p:cNvPr id="5" name="图片 4"/>
          <p:cNvPicPr>
            <a:picLocks noChangeAspect="1"/>
          </p:cNvPicPr>
          <p:nvPr/>
        </p:nvPicPr>
        <p:blipFill rotWithShape="1">
          <a:blip r:embed="rId1"/>
          <a:srcRect l="2710" t="41930" r="48429" b="41930"/>
          <a:stretch>
            <a:fillRect/>
          </a:stretch>
        </p:blipFill>
        <p:spPr>
          <a:xfrm>
            <a:off x="2578358" y="4738347"/>
            <a:ext cx="5361472" cy="1106906"/>
          </a:xfrm>
          <a:prstGeom prst="rect">
            <a:avLst/>
          </a:prstGeom>
        </p:spPr>
      </p:pic>
      <p:sp>
        <p:nvSpPr>
          <p:cNvPr id="19" name="文本框 18"/>
          <p:cNvSpPr txBox="1"/>
          <p:nvPr/>
        </p:nvSpPr>
        <p:spPr>
          <a:xfrm>
            <a:off x="906980" y="1196324"/>
            <a:ext cx="9837219" cy="830997"/>
          </a:xfrm>
          <a:prstGeom prst="rect">
            <a:avLst/>
          </a:prstGeom>
          <a:noFill/>
        </p:spPr>
        <p:txBody>
          <a:bodyPr wrap="square">
            <a:spAutoFit/>
          </a:bodyPr>
          <a:lstStyle/>
          <a:p>
            <a:r>
              <a:rPr lang="zh-CN" altLang="en-US" sz="2400" dirty="0"/>
              <a:t>如果</a:t>
            </a:r>
            <a:r>
              <a:rPr lang="en-US" altLang="zh-CN" sz="2400" b="1" dirty="0">
                <a:solidFill>
                  <a:srgbClr val="FF0000"/>
                </a:solidFill>
              </a:rPr>
              <a:t>x</a:t>
            </a:r>
            <a:r>
              <a:rPr lang="zh-CN" altLang="en-US" sz="2400" dirty="0"/>
              <a:t>是某个随机的市场因素，不同的</a:t>
            </a:r>
            <a:r>
              <a:rPr lang="en-US" altLang="zh-CN" sz="2400" b="1" dirty="0">
                <a:solidFill>
                  <a:srgbClr val="FF0000"/>
                </a:solidFill>
              </a:rPr>
              <a:t>x</a:t>
            </a:r>
            <a:r>
              <a:rPr lang="zh-CN" altLang="en-US" sz="2400" dirty="0"/>
              <a:t>会造成不同的经济效果。我们可以根据随机变量</a:t>
            </a:r>
            <a:r>
              <a:rPr lang="en-US" altLang="zh-CN" sz="2400" dirty="0"/>
              <a:t>x</a:t>
            </a:r>
            <a:r>
              <a:rPr lang="zh-CN" altLang="en-US" sz="2400" dirty="0"/>
              <a:t>的分布情况，对经济效果进行分析：</a:t>
            </a:r>
            <a:endParaRPr lang="zh-CN" altLang="en-US" sz="2400" dirty="0"/>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2457360" y="3289320"/>
              <a:ext cx="3899520" cy="19440"/>
            </p14:xfrm>
          </p:contentPart>
        </mc:Choice>
        <mc:Fallback xmlns="">
          <p:pic>
            <p:nvPicPr>
              <p:cNvPr id="2" name="墨迹 1"/>
            </p:nvPicPr>
            <p:blipFill>
              <a:blip r:embed="rId3"/>
            </p:blipFill>
            <p:spPr>
              <a:xfrm>
                <a:off x="2457360" y="3289320"/>
                <a:ext cx="3899520" cy="19440"/>
              </a:xfrm>
              <a:prstGeom prst="rect"/>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74A3BAB9-275D-4FAC-BFF9-6CC21C77C2B7}" type="slidenum">
              <a:rPr lang="zh-CN" altLang="en-US" baseline="0"/>
            </a:fld>
            <a:endParaRPr lang="zh-CN" altLang="en-US" baseline="0"/>
          </a:p>
        </p:txBody>
      </p:sp>
      <p:sp>
        <p:nvSpPr>
          <p:cNvPr id="9" name="标题 1"/>
          <p:cNvSpPr txBox="1"/>
          <p:nvPr/>
        </p:nvSpPr>
        <p:spPr>
          <a:xfrm>
            <a:off x="906981" y="1443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7.4.2  </a:t>
            </a:r>
            <a:r>
              <a:rPr lang="zh-CN" altLang="en-US" b="1" dirty="0"/>
              <a:t>概率分析</a:t>
            </a:r>
            <a:endParaRPr lang="zh-CN" altLang="en-US" dirty="0"/>
          </a:p>
        </p:txBody>
      </p:sp>
      <p:sp>
        <p:nvSpPr>
          <p:cNvPr id="12" name="文本框 11"/>
          <p:cNvSpPr txBox="1"/>
          <p:nvPr/>
        </p:nvSpPr>
        <p:spPr>
          <a:xfrm>
            <a:off x="906980" y="1196324"/>
            <a:ext cx="9837219" cy="830997"/>
          </a:xfrm>
          <a:prstGeom prst="rect">
            <a:avLst/>
          </a:prstGeom>
          <a:noFill/>
        </p:spPr>
        <p:txBody>
          <a:bodyPr wrap="square">
            <a:spAutoFit/>
          </a:bodyPr>
          <a:lstStyle/>
          <a:p>
            <a:r>
              <a:rPr lang="zh-CN" altLang="en-US" sz="2400" dirty="0"/>
              <a:t>如果</a:t>
            </a:r>
            <a:r>
              <a:rPr lang="en-US" altLang="zh-CN" sz="2400" b="1" dirty="0">
                <a:solidFill>
                  <a:srgbClr val="FF0000"/>
                </a:solidFill>
              </a:rPr>
              <a:t>x</a:t>
            </a:r>
            <a:r>
              <a:rPr lang="zh-CN" altLang="en-US" sz="2400" dirty="0"/>
              <a:t>是某个随机的市场因素，不同的</a:t>
            </a:r>
            <a:r>
              <a:rPr lang="en-US" altLang="zh-CN" sz="2400" b="1" dirty="0">
                <a:solidFill>
                  <a:srgbClr val="FF0000"/>
                </a:solidFill>
              </a:rPr>
              <a:t>x</a:t>
            </a:r>
            <a:r>
              <a:rPr lang="zh-CN" altLang="en-US" sz="2400" dirty="0"/>
              <a:t>会造成不同的经济效果。我们可以根据随机变量</a:t>
            </a:r>
            <a:r>
              <a:rPr lang="en-US" altLang="zh-CN" sz="2400" dirty="0"/>
              <a:t>x</a:t>
            </a:r>
            <a:r>
              <a:rPr lang="zh-CN" altLang="en-US" sz="2400" dirty="0"/>
              <a:t>的分布情况，对经济效果进行分析：</a:t>
            </a:r>
            <a:endParaRPr lang="zh-CN" altLang="en-US" sz="2400" dirty="0"/>
          </a:p>
        </p:txBody>
      </p:sp>
      <p:grpSp>
        <p:nvGrpSpPr>
          <p:cNvPr id="2" name="组合 1"/>
          <p:cNvGrpSpPr/>
          <p:nvPr/>
        </p:nvGrpSpPr>
        <p:grpSpPr>
          <a:xfrm>
            <a:off x="2214880" y="2122170"/>
            <a:ext cx="7145020" cy="3978275"/>
            <a:chOff x="3488" y="3342"/>
            <a:chExt cx="11252" cy="6265"/>
          </a:xfrm>
        </p:grpSpPr>
        <p:sp>
          <p:nvSpPr>
            <p:cNvPr id="11" name="Rectangle 9"/>
            <p:cNvSpPr>
              <a:spLocks noChangeArrowheads="1"/>
            </p:cNvSpPr>
            <p:nvPr/>
          </p:nvSpPr>
          <p:spPr bwMode="auto">
            <a:xfrm>
              <a:off x="3488" y="3342"/>
              <a:ext cx="11252"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zh-CN" altLang="en-US" sz="4000" dirty="0">
                  <a:solidFill>
                    <a:srgbClr val="6600CC"/>
                  </a:solidFill>
                  <a:latin typeface="微软雅黑" panose="020B0503020204020204" pitchFamily="34" charset="-122"/>
                  <a:ea typeface="微软雅黑" panose="020B0503020204020204" pitchFamily="34" charset="-122"/>
                </a:rPr>
                <a:t>3.经济效果的离散系数——</a:t>
              </a:r>
              <a:r>
                <a:rPr lang="zh-CN" altLang="en-US" sz="4000" dirty="0">
                  <a:solidFill>
                    <a:schemeClr val="hlink"/>
                  </a:solidFill>
                  <a:latin typeface="微软雅黑" panose="020B0503020204020204" pitchFamily="34" charset="-122"/>
                  <a:ea typeface="微软雅黑" panose="020B0503020204020204" pitchFamily="34" charset="-122"/>
                </a:rPr>
                <a:t>相对</a:t>
              </a:r>
              <a:r>
                <a:rPr lang="zh-CN" altLang="en-US" sz="4000" dirty="0">
                  <a:solidFill>
                    <a:srgbClr val="6600CC"/>
                  </a:solidFill>
                  <a:latin typeface="微软雅黑" panose="020B0503020204020204" pitchFamily="34" charset="-122"/>
                  <a:ea typeface="微软雅黑" panose="020B0503020204020204" pitchFamily="34" charset="-122"/>
                </a:rPr>
                <a:t>描述</a:t>
              </a:r>
              <a:endParaRPr lang="zh-CN" altLang="en-US" sz="4000" dirty="0">
                <a:solidFill>
                  <a:srgbClr val="6600CC"/>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rotWithShape="1">
            <a:blip r:embed="rId1"/>
            <a:srcRect l="1901" t="62456" r="77924" b="23821"/>
            <a:stretch>
              <a:fillRect/>
            </a:stretch>
          </p:blipFill>
          <p:spPr>
            <a:xfrm>
              <a:off x="6855" y="4327"/>
              <a:ext cx="3486" cy="1482"/>
            </a:xfrm>
            <a:prstGeom prst="rect">
              <a:avLst/>
            </a:prstGeom>
          </p:spPr>
        </p:pic>
        <p:pic>
          <p:nvPicPr>
            <p:cNvPr id="4" name="图片 3"/>
            <p:cNvPicPr>
              <a:picLocks noChangeAspect="1"/>
            </p:cNvPicPr>
            <p:nvPr/>
          </p:nvPicPr>
          <p:blipFill rotWithShape="1">
            <a:blip r:embed="rId2"/>
            <a:srcRect l="1572" t="46987" r="45710" b="33684"/>
            <a:stretch>
              <a:fillRect/>
            </a:stretch>
          </p:blipFill>
          <p:spPr>
            <a:xfrm>
              <a:off x="4559" y="7519"/>
              <a:ext cx="9110" cy="2088"/>
            </a:xfrm>
            <a:prstGeom prst="rect">
              <a:avLst/>
            </a:prstGeom>
          </p:spPr>
        </p:pic>
        <p:sp>
          <p:nvSpPr>
            <p:cNvPr id="14" name="Rectangle 9"/>
            <p:cNvSpPr>
              <a:spLocks noChangeArrowheads="1"/>
            </p:cNvSpPr>
            <p:nvPr/>
          </p:nvSpPr>
          <p:spPr bwMode="auto">
            <a:xfrm>
              <a:off x="3488" y="6268"/>
              <a:ext cx="11252"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pPr eaLnBrk="0" hangingPunct="0"/>
              <a:r>
                <a:rPr lang="en-US" altLang="zh-CN" sz="4000" dirty="0">
                  <a:solidFill>
                    <a:srgbClr val="6600CC"/>
                  </a:solidFill>
                  <a:latin typeface="微软雅黑" panose="020B0503020204020204" pitchFamily="34" charset="-122"/>
                  <a:ea typeface="微软雅黑" panose="020B0503020204020204" pitchFamily="34" charset="-122"/>
                </a:rPr>
                <a:t>4</a:t>
              </a:r>
              <a:r>
                <a:rPr lang="zh-CN" altLang="en-US" sz="4000" dirty="0">
                  <a:solidFill>
                    <a:srgbClr val="6600CC"/>
                  </a:solidFill>
                  <a:latin typeface="微软雅黑" panose="020B0503020204020204" pitchFamily="34" charset="-122"/>
                  <a:ea typeface="微软雅黑" panose="020B0503020204020204" pitchFamily="34" charset="-122"/>
                </a:rPr>
                <a:t>.经济效果的概率指标</a:t>
              </a:r>
              <a:endParaRPr lang="zh-CN" altLang="en-US" sz="4000" dirty="0">
                <a:solidFill>
                  <a:srgbClr val="6600CC"/>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noChangeArrowheads="1"/>
          </p:cNvSpPr>
          <p:nvPr>
            <p:ph type="title"/>
          </p:nvPr>
        </p:nvSpPr>
        <p:spPr>
          <a:xfrm>
            <a:off x="933283" y="560640"/>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r>
              <a:rPr lang="en-US" altLang="zh-CN" b="1" dirty="0"/>
              <a:t>7.4.2  </a:t>
            </a:r>
            <a:r>
              <a:rPr lang="zh-CN" altLang="en-US" b="1" dirty="0"/>
              <a:t>概率分析</a:t>
            </a:r>
            <a:endParaRPr lang="zh-CN" altLang="en-US" dirty="0"/>
          </a:p>
        </p:txBody>
      </p:sp>
      <p:sp>
        <p:nvSpPr>
          <p:cNvPr id="56322" name="内容占位符 2"/>
          <p:cNvSpPr>
            <a:spLocks noGrp="1" noChangeArrowheads="1"/>
          </p:cNvSpPr>
          <p:nvPr>
            <p:ph idx="1"/>
          </p:nvPr>
        </p:nvSpPr>
        <p:spPr>
          <a:xfrm>
            <a:off x="838200" y="1343278"/>
            <a:ext cx="10515600" cy="4833685"/>
          </a:xfrm>
        </p:spPr>
        <p:txBody>
          <a:bodyPr/>
          <a:lstStyle/>
          <a:p>
            <a:r>
              <a:rPr lang="zh-CN" altLang="en-US" sz="2400" dirty="0"/>
              <a:t>某公司要从三个互斥方案中选择一个方案，各个方案的净现值及其概率如表示，从中选择最优方案。</a:t>
            </a:r>
            <a:endParaRPr lang="en-US" altLang="zh-CN" sz="2400" dirty="0"/>
          </a:p>
          <a:p>
            <a:endParaRPr lang="en-US" altLang="zh-CN" dirty="0"/>
          </a:p>
          <a:p>
            <a:endParaRPr lang="zh-CN" altLang="en-US" dirty="0"/>
          </a:p>
        </p:txBody>
      </p:sp>
      <p:sp>
        <p:nvSpPr>
          <p:cNvPr id="5632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a:defRPr baseline="-25000">
                <a:solidFill>
                  <a:schemeClr val="tx1"/>
                </a:solidFill>
                <a:latin typeface="Arial" panose="020B0604020202020204" pitchFamily="34" charset="0"/>
                <a:ea typeface="宋体" panose="02010600030101010101" pitchFamily="2" charset="-122"/>
              </a:defRPr>
            </a:lvl2pPr>
            <a:lvl3pPr>
              <a:defRPr baseline="-25000">
                <a:solidFill>
                  <a:schemeClr val="tx1"/>
                </a:solidFill>
                <a:latin typeface="Arial" panose="020B0604020202020204" pitchFamily="34" charset="0"/>
                <a:ea typeface="宋体" panose="02010600030101010101" pitchFamily="2" charset="-122"/>
              </a:defRPr>
            </a:lvl3pPr>
            <a:lvl4pPr>
              <a:defRPr baseline="-25000">
                <a:solidFill>
                  <a:schemeClr val="tx1"/>
                </a:solidFill>
                <a:latin typeface="Arial" panose="020B0604020202020204" pitchFamily="34" charset="0"/>
                <a:ea typeface="宋体" panose="02010600030101010101" pitchFamily="2" charset="-122"/>
              </a:defRPr>
            </a:lvl4pPr>
            <a:lvl5pPr>
              <a:defRPr baseline="-25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aseline="-25000">
                <a:solidFill>
                  <a:schemeClr val="tx1"/>
                </a:solidFill>
                <a:latin typeface="Arial" panose="020B0604020202020204" pitchFamily="34" charset="0"/>
                <a:ea typeface="宋体" panose="02010600030101010101" pitchFamily="2" charset="-122"/>
              </a:defRPr>
            </a:lvl9pPr>
          </a:lstStyle>
          <a:p>
            <a:fld id="{E2ED7C32-1250-46C2-8CD6-168939A7C9A3}" type="slidenum">
              <a:rPr lang="en-US" altLang="zh-CN" baseline="0"/>
            </a:fld>
            <a:endParaRPr lang="en-US" altLang="zh-CN" baseline="0"/>
          </a:p>
        </p:txBody>
      </p:sp>
      <p:graphicFrame>
        <p:nvGraphicFramePr>
          <p:cNvPr id="56324" name="Object 2"/>
          <p:cNvGraphicFramePr/>
          <p:nvPr/>
        </p:nvGraphicFramePr>
        <p:xfrm>
          <a:off x="4957762" y="2273890"/>
          <a:ext cx="2276475" cy="501650"/>
        </p:xfrm>
        <a:graphic>
          <a:graphicData uri="http://schemas.openxmlformats.org/presentationml/2006/ole">
            <mc:AlternateContent xmlns:mc="http://schemas.openxmlformats.org/markup-compatibility/2006">
              <mc:Choice xmlns:v="urn:schemas-microsoft-com:vml" Requires="v">
                <p:oleObj spid="_x0000_s1031" name="" r:id="rId1" imgW="748030" imgH="165100" progId="Equation.DSMT4">
                  <p:embed/>
                </p:oleObj>
              </mc:Choice>
              <mc:Fallback>
                <p:oleObj name="" r:id="rId1" imgW="748030" imgH="165100" progId="Equation.DSMT4">
                  <p:embed/>
                  <p:pic>
                    <p:nvPicPr>
                      <p:cNvPr id="0" name="Object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7762" y="2273890"/>
                        <a:ext cx="22764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4" name="表格 17413"/>
          <p:cNvGraphicFramePr/>
          <p:nvPr/>
        </p:nvGraphicFramePr>
        <p:xfrm>
          <a:off x="1140977" y="3173412"/>
          <a:ext cx="9880376" cy="2992436"/>
        </p:xfrm>
        <a:graphic>
          <a:graphicData uri="http://schemas.openxmlformats.org/drawingml/2006/table">
            <a:tbl>
              <a:tblPr/>
              <a:tblGrid>
                <a:gridCol w="1098676"/>
                <a:gridCol w="1096750"/>
                <a:gridCol w="1098676"/>
                <a:gridCol w="1096748"/>
                <a:gridCol w="1098676"/>
                <a:gridCol w="1096750"/>
                <a:gridCol w="1098676"/>
                <a:gridCol w="1096748"/>
                <a:gridCol w="1098676"/>
              </a:tblGrid>
              <a:tr h="298549">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400" baseline="0" dirty="0">
                          <a:solidFill>
                            <a:srgbClr val="000000"/>
                          </a:solidFill>
                          <a:latin typeface="微软雅黑" panose="020B0503020204020204" pitchFamily="34" charset="-122"/>
                          <a:ea typeface="微软雅黑" panose="020B0503020204020204" pitchFamily="34" charset="-122"/>
                        </a:rPr>
                        <a:t>市场销路</a:t>
                      </a: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400" baseline="0" dirty="0">
                          <a:solidFill>
                            <a:srgbClr val="000000"/>
                          </a:solidFill>
                          <a:latin typeface="微软雅黑" panose="020B0503020204020204" pitchFamily="34" charset="-122"/>
                          <a:ea typeface="微软雅黑" panose="020B0503020204020204" pitchFamily="34" charset="-122"/>
                        </a:rPr>
                        <a:t>概率</a:t>
                      </a: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gridSpan="3">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400" baseline="0" dirty="0">
                          <a:solidFill>
                            <a:srgbClr val="000000"/>
                          </a:solidFill>
                          <a:latin typeface="微软雅黑" panose="020B0503020204020204" pitchFamily="34" charset="-122"/>
                          <a:ea typeface="微软雅黑" panose="020B0503020204020204" pitchFamily="34" charset="-122"/>
                        </a:rPr>
                        <a:t>方案净现值</a:t>
                      </a: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a:noFill/>
                    </a:lnT>
                    <a:lnB>
                      <a:noFill/>
                    </a:lnB>
                    <a:lnTlToBr>
                      <a:noFill/>
                    </a:lnTlToBr>
                    <a:lnBlToTr>
                      <a:noFill/>
                    </a:lnBlToTr>
                    <a:noFill/>
                  </a:tcPr>
                </a:tc>
                <a:tc gridSpan="3">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(x_i-x_e)^2</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300286">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A</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B</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C</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A</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B</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C</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8549">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400" baseline="0" dirty="0">
                          <a:solidFill>
                            <a:srgbClr val="000000"/>
                          </a:solidFill>
                          <a:latin typeface="微软雅黑" panose="020B0503020204020204" pitchFamily="34" charset="-122"/>
                          <a:ea typeface="微软雅黑" panose="020B0503020204020204" pitchFamily="34" charset="-122"/>
                        </a:rPr>
                        <a:t>销路差</a:t>
                      </a: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0.25</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2000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1000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250000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6250000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2480625</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8549">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400" baseline="0" dirty="0">
                          <a:solidFill>
                            <a:srgbClr val="000000"/>
                          </a:solidFill>
                          <a:latin typeface="微软雅黑" panose="020B0503020204020204" pitchFamily="34" charset="-122"/>
                          <a:ea typeface="微软雅黑" panose="020B0503020204020204" pitchFamily="34" charset="-122"/>
                        </a:rPr>
                        <a:t>一般</a:t>
                      </a: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0.5</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2500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2500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2800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50625</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0285">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400" baseline="0" dirty="0">
                          <a:solidFill>
                            <a:srgbClr val="000000"/>
                          </a:solidFill>
                          <a:latin typeface="微软雅黑" panose="020B0503020204020204" pitchFamily="34" charset="-122"/>
                          <a:ea typeface="微软雅黑" panose="020B0503020204020204" pitchFamily="34" charset="-122"/>
                        </a:rPr>
                        <a:t>好</a:t>
                      </a: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0.25</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3000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5000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3700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F0E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250000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6250000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1265625</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8549">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E(NPV)</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w="6350" cap="flat" cmpd="sng">
                      <a:solidFill>
                        <a:srgbClr val="000000"/>
                      </a:solidFill>
                      <a:prstDash val="solid"/>
                      <a:headEnd type="none" w="med" len="med"/>
                      <a:tailEnd type="none" w="med" len="med"/>
                    </a:lnT>
                    <a:lnB>
                      <a:noFill/>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w="6350" cap="flat" cmpd="sng">
                      <a:solidFill>
                        <a:srgbClr val="000000"/>
                      </a:solidFill>
                      <a:prstDash val="solid"/>
                      <a:headEnd type="none" w="med" len="med"/>
                      <a:tailEnd type="none" w="med" len="med"/>
                    </a:lnT>
                    <a:lnB>
                      <a:noFill/>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2500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w="6350" cap="flat" cmpd="sng">
                      <a:solidFill>
                        <a:srgbClr val="000000"/>
                      </a:solidFill>
                      <a:prstDash val="solid"/>
                      <a:headEnd type="none" w="med" len="med"/>
                      <a:tailEnd type="none" w="med" len="med"/>
                    </a:lnT>
                    <a:lnB>
                      <a:noFill/>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2500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w="6350" cap="flat" cmpd="sng">
                      <a:solidFill>
                        <a:srgbClr val="000000"/>
                      </a:solidFill>
                      <a:prstDash val="solid"/>
                      <a:headEnd type="none" w="med" len="med"/>
                      <a:tailEnd type="none" w="med" len="med"/>
                    </a:lnT>
                    <a:lnB>
                      <a:noFill/>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2575</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w="6350" cap="flat" cmpd="sng">
                      <a:solidFill>
                        <a:srgbClr val="000000"/>
                      </a:solidFill>
                      <a:prstDash val="solid"/>
                      <a:headEnd type="none" w="med" len="med"/>
                      <a:tailEnd type="none" w="med" len="med"/>
                    </a:lnT>
                    <a:lnB>
                      <a:noFill/>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w="6350" cap="flat" cmpd="sng">
                      <a:solidFill>
                        <a:srgbClr val="000000"/>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w="6350" cap="flat" cmpd="sng">
                      <a:solidFill>
                        <a:srgbClr val="000000"/>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w="6350" cap="flat" cmpd="sng">
                      <a:solidFill>
                        <a:srgbClr val="000000"/>
                      </a:solidFill>
                      <a:prstDash val="solid"/>
                      <a:headEnd type="none" w="med" len="med"/>
                      <a:tailEnd type="none" w="med" len="med"/>
                    </a:lnT>
                    <a:lnB>
                      <a:noFill/>
                    </a:lnB>
                    <a:lnTlToBr>
                      <a:noFill/>
                    </a:lnTlToBr>
                    <a:lnBlToTr>
                      <a:noFill/>
                    </a:lnBlToTr>
                    <a:noFill/>
                  </a:tcPr>
                </a:tc>
              </a:tr>
              <a:tr h="300286">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r>
              <a:tr h="298549">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400" baseline="0" dirty="0">
                          <a:solidFill>
                            <a:srgbClr val="000000"/>
                          </a:solidFill>
                          <a:latin typeface="微软雅黑" panose="020B0503020204020204" pitchFamily="34" charset="-122"/>
                          <a:ea typeface="微软雅黑" panose="020B0503020204020204" pitchFamily="34" charset="-122"/>
                        </a:rPr>
                        <a:t>平方差</a:t>
                      </a: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125000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3125000</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961875</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r>
              <a:tr h="298549">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400" baseline="0" dirty="0">
                          <a:solidFill>
                            <a:srgbClr val="000000"/>
                          </a:solidFill>
                          <a:latin typeface="微软雅黑" panose="020B0503020204020204" pitchFamily="34" charset="-122"/>
                          <a:ea typeface="微软雅黑" panose="020B0503020204020204" pitchFamily="34" charset="-122"/>
                        </a:rPr>
                        <a:t>标准差</a:t>
                      </a: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353.5534</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1767.767</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980.7523</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solidFill>
                      <a:srgbClr val="FFC000"/>
                    </a:solidFill>
                  </a:tcPr>
                </a:tc>
              </a:tr>
              <a:tr h="300285">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400" baseline="0" dirty="0">
                          <a:solidFill>
                            <a:srgbClr val="000000"/>
                          </a:solidFill>
                          <a:latin typeface="微软雅黑" panose="020B0503020204020204" pitchFamily="34" charset="-122"/>
                          <a:ea typeface="微软雅黑" panose="020B0503020204020204" pitchFamily="34" charset="-122"/>
                        </a:rPr>
                        <a:t>变异系数</a:t>
                      </a:r>
                      <a:endParaRPr lang="zh-CN" altLang="en-US"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0.141421</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0.707107</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400" baseline="0" dirty="0">
                          <a:solidFill>
                            <a:srgbClr val="000000"/>
                          </a:solidFill>
                          <a:latin typeface="微软雅黑" panose="020B0503020204020204" pitchFamily="34" charset="-122"/>
                          <a:ea typeface="微软雅黑" panose="020B0503020204020204" pitchFamily="34" charset="-122"/>
                        </a:rPr>
                        <a:t>0.380875</a:t>
                      </a:r>
                      <a:endParaRPr lang="en-US" altLang="zh-CN" sz="1400" baseline="0" dirty="0">
                        <a:solidFill>
                          <a:srgbClr val="000000"/>
                        </a:solidFill>
                        <a:latin typeface="微软雅黑" panose="020B0503020204020204" pitchFamily="34" charset="-122"/>
                        <a:ea typeface="微软雅黑" panose="020B0503020204020204" pitchFamily="34" charset="-122"/>
                      </a:endParaRPr>
                    </a:p>
                  </a:txBody>
                  <a:tcPr marL="9407" marR="9407" marT="9407" marB="0" anchor="ctr">
                    <a:lnL>
                      <a:noFill/>
                    </a:lnL>
                    <a:lnR>
                      <a:noFill/>
                    </a:lnR>
                    <a:lnT>
                      <a:noFill/>
                    </a:lnT>
                    <a:lnB>
                      <a:noFill/>
                    </a:lnB>
                    <a:lnTlToBr>
                      <a:noFill/>
                    </a:lnTlToBr>
                    <a:lnBlToTr>
                      <a:noFill/>
                    </a:lnBlToTr>
                    <a:solidFill>
                      <a:srgbClr val="FFC000"/>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7.4.2  </a:t>
            </a:r>
            <a:r>
              <a:rPr lang="zh-CN" altLang="en-US" b="1" dirty="0"/>
              <a:t>概率分析</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50000"/>
              </a:lnSpc>
            </a:pPr>
            <a:r>
              <a:rPr lang="zh-CN" altLang="en-US" b="1" dirty="0">
                <a:solidFill>
                  <a:schemeClr val="tx1"/>
                </a:solidFill>
                <a:latin typeface="微软雅黑" panose="020B0503020204020204" pitchFamily="34" charset="-122"/>
                <a:ea typeface="微软雅黑" panose="020B0503020204020204" pitchFamily="34" charset="-122"/>
              </a:rPr>
              <a:t>习题</a:t>
            </a:r>
            <a:r>
              <a:rPr lang="en-US" altLang="zh-CN" b="1" dirty="0">
                <a:solidFill>
                  <a:schemeClr val="tx1"/>
                </a:solidFill>
                <a:latin typeface="微软雅黑" panose="020B0503020204020204" pitchFamily="34" charset="-122"/>
                <a:ea typeface="微软雅黑" panose="020B0503020204020204" pitchFamily="34" charset="-122"/>
              </a:rPr>
              <a:t>1</a:t>
            </a:r>
            <a:r>
              <a:rPr lang="zh-CN" altLang="en-US" b="1" dirty="0">
                <a:solidFill>
                  <a:schemeClr val="tx1"/>
                </a:solidFill>
                <a:latin typeface="微软雅黑" panose="020B0503020204020204" pitchFamily="34" charset="-122"/>
                <a:ea typeface="微软雅黑" panose="020B0503020204020204" pitchFamily="34" charset="-122"/>
              </a:rPr>
              <a:t>：</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b="0" dirty="0">
                <a:solidFill>
                  <a:schemeClr val="tx1"/>
                </a:solidFill>
                <a:latin typeface="微软雅黑" panose="020B0503020204020204" pitchFamily="34" charset="-122"/>
                <a:ea typeface="微软雅黑" panose="020B0503020204020204" pitchFamily="34" charset="-122"/>
              </a:rPr>
              <a:t>生产某产品初始投资50万元，预期每年净收益</a:t>
            </a:r>
            <a:r>
              <a:rPr lang="zh-CN" altLang="en-US" b="0" dirty="0">
                <a:solidFill>
                  <a:schemeClr val="hlink"/>
                </a:solidFill>
                <a:latin typeface="微软雅黑" panose="020B0503020204020204" pitchFamily="34" charset="-122"/>
                <a:ea typeface="微软雅黑" panose="020B0503020204020204" pitchFamily="34" charset="-122"/>
              </a:rPr>
              <a:t>15</a:t>
            </a:r>
            <a:r>
              <a:rPr lang="zh-CN" altLang="en-US" b="0" dirty="0">
                <a:solidFill>
                  <a:schemeClr val="tx1"/>
                </a:solidFill>
                <a:latin typeface="微软雅黑" panose="020B0503020204020204" pitchFamily="34" charset="-122"/>
                <a:ea typeface="微软雅黑" panose="020B0503020204020204" pitchFamily="34" charset="-122"/>
              </a:rPr>
              <a:t>万元；</a:t>
            </a:r>
            <a:endParaRPr lang="en-US" altLang="zh-CN" b="0" i="1"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b="0" dirty="0">
                <a:solidFill>
                  <a:schemeClr val="tx1"/>
                </a:solidFill>
                <a:latin typeface="微软雅黑" panose="020B0503020204020204" pitchFamily="34" charset="-122"/>
                <a:ea typeface="微软雅黑" panose="020B0503020204020204" pitchFamily="34" charset="-122"/>
              </a:rPr>
              <a:t>该产品</a:t>
            </a:r>
            <a:r>
              <a:rPr lang="zh-CN" altLang="en-US" b="0" dirty="0">
                <a:solidFill>
                  <a:schemeClr val="hlink"/>
                </a:solidFill>
                <a:latin typeface="微软雅黑" panose="020B0503020204020204" pitchFamily="34" charset="-122"/>
                <a:ea typeface="微软雅黑" panose="020B0503020204020204" pitchFamily="34" charset="-122"/>
              </a:rPr>
              <a:t>市场寿命</a:t>
            </a:r>
            <a:r>
              <a:rPr lang="zh-CN" altLang="en-US" b="0" dirty="0">
                <a:solidFill>
                  <a:schemeClr val="tx1"/>
                </a:solidFill>
                <a:latin typeface="微软雅黑" panose="020B0503020204020204" pitchFamily="34" charset="-122"/>
                <a:ea typeface="微软雅黑" panose="020B0503020204020204" pitchFamily="34" charset="-122"/>
              </a:rPr>
              <a:t>具有较大的不确定性，预计市场寿命为 </a:t>
            </a:r>
            <a:r>
              <a:rPr lang="en-US" altLang="zh-CN" b="0" dirty="0">
                <a:solidFill>
                  <a:schemeClr val="tx1"/>
                </a:solidFill>
                <a:latin typeface="微软雅黑" panose="020B0503020204020204" pitchFamily="34" charset="-122"/>
                <a:ea typeface="微软雅黑" panose="020B0503020204020204" pitchFamily="34" charset="-122"/>
              </a:rPr>
              <a:t>{6</a:t>
            </a:r>
            <a:r>
              <a:rPr lang="zh-CN" altLang="en-US" b="0" dirty="0">
                <a:solidFill>
                  <a:schemeClr val="tx1"/>
                </a:solidFill>
                <a:latin typeface="微软雅黑" panose="020B0503020204020204" pitchFamily="34" charset="-122"/>
                <a:ea typeface="微软雅黑" panose="020B0503020204020204" pitchFamily="34" charset="-122"/>
              </a:rPr>
              <a:t>，</a:t>
            </a:r>
            <a:r>
              <a:rPr lang="en-US" altLang="zh-CN" b="0" dirty="0">
                <a:solidFill>
                  <a:schemeClr val="tx1"/>
                </a:solidFill>
                <a:latin typeface="微软雅黑" panose="020B0503020204020204" pitchFamily="34" charset="-122"/>
                <a:ea typeface="微软雅黑" panose="020B0503020204020204" pitchFamily="34" charset="-122"/>
              </a:rPr>
              <a:t>7</a:t>
            </a:r>
            <a:r>
              <a:rPr lang="zh-CN" altLang="en-US" b="0" dirty="0">
                <a:solidFill>
                  <a:schemeClr val="tx1"/>
                </a:solidFill>
                <a:latin typeface="微软雅黑" panose="020B0503020204020204" pitchFamily="34" charset="-122"/>
                <a:ea typeface="微软雅黑" panose="020B0503020204020204" pitchFamily="34" charset="-122"/>
              </a:rPr>
              <a:t>，</a:t>
            </a:r>
            <a:r>
              <a:rPr lang="en-US" altLang="zh-CN" b="0" dirty="0">
                <a:solidFill>
                  <a:schemeClr val="tx1"/>
                </a:solidFill>
                <a:latin typeface="微软雅黑" panose="020B0503020204020204" pitchFamily="34" charset="-122"/>
                <a:ea typeface="微软雅黑" panose="020B0503020204020204" pitchFamily="34" charset="-122"/>
              </a:rPr>
              <a:t>8</a:t>
            </a:r>
            <a:r>
              <a:rPr lang="zh-CN" altLang="en-US" b="0" dirty="0">
                <a:solidFill>
                  <a:schemeClr val="tx1"/>
                </a:solidFill>
                <a:latin typeface="微软雅黑" panose="020B0503020204020204" pitchFamily="34" charset="-122"/>
                <a:ea typeface="微软雅黑" panose="020B0503020204020204" pitchFamily="34" charset="-122"/>
              </a:rPr>
              <a:t>，</a:t>
            </a:r>
            <a:r>
              <a:rPr lang="en-US" altLang="zh-CN" b="0" dirty="0">
                <a:solidFill>
                  <a:schemeClr val="tx1"/>
                </a:solidFill>
                <a:latin typeface="微软雅黑" panose="020B0503020204020204" pitchFamily="34" charset="-122"/>
                <a:ea typeface="微软雅黑" panose="020B0503020204020204" pitchFamily="34" charset="-122"/>
              </a:rPr>
              <a:t>9</a:t>
            </a:r>
            <a:r>
              <a:rPr lang="zh-CN" altLang="en-US" b="0" dirty="0">
                <a:solidFill>
                  <a:schemeClr val="tx1"/>
                </a:solidFill>
                <a:latin typeface="微软雅黑" panose="020B0503020204020204" pitchFamily="34" charset="-122"/>
                <a:ea typeface="微软雅黑" panose="020B0503020204020204" pitchFamily="34" charset="-122"/>
              </a:rPr>
              <a:t>，</a:t>
            </a:r>
            <a:r>
              <a:rPr lang="en-US" altLang="zh-CN" b="0" dirty="0">
                <a:solidFill>
                  <a:schemeClr val="tx1"/>
                </a:solidFill>
                <a:latin typeface="微软雅黑" panose="020B0503020204020204" pitchFamily="34" charset="-122"/>
                <a:ea typeface="微软雅黑" panose="020B0503020204020204" pitchFamily="34" charset="-122"/>
              </a:rPr>
              <a:t>10} </a:t>
            </a:r>
            <a:r>
              <a:rPr lang="zh-CN" altLang="en-US" b="0" dirty="0">
                <a:solidFill>
                  <a:schemeClr val="tx1"/>
                </a:solidFill>
                <a:latin typeface="微软雅黑" panose="020B0503020204020204" pitchFamily="34" charset="-122"/>
                <a:ea typeface="微软雅黑" panose="020B0503020204020204" pitchFamily="34" charset="-122"/>
              </a:rPr>
              <a:t>中的均匀分布。</a:t>
            </a:r>
            <a:endParaRPr lang="en-US" altLang="zh-CN" b="0"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b="0" dirty="0">
                <a:solidFill>
                  <a:schemeClr val="tx1"/>
                </a:solidFill>
                <a:latin typeface="微软雅黑" panose="020B0503020204020204" pitchFamily="34" charset="-122"/>
                <a:ea typeface="微软雅黑" panose="020B0503020204020204" pitchFamily="34" charset="-122"/>
              </a:rPr>
              <a:t>如果给定的基准折现率为1</a:t>
            </a:r>
            <a:r>
              <a:rPr lang="en-US" altLang="zh-CN" b="0" dirty="0">
                <a:solidFill>
                  <a:schemeClr val="tx1"/>
                </a:solidFill>
                <a:latin typeface="微软雅黑" panose="020B0503020204020204" pitchFamily="34" charset="-122"/>
                <a:ea typeface="微软雅黑" panose="020B0503020204020204" pitchFamily="34" charset="-122"/>
              </a:rPr>
              <a:t>0</a:t>
            </a:r>
            <a:r>
              <a:rPr lang="zh-CN" altLang="en-US" b="0" dirty="0">
                <a:solidFill>
                  <a:schemeClr val="tx1"/>
                </a:solidFill>
                <a:latin typeface="微软雅黑" panose="020B0503020204020204" pitchFamily="34" charset="-122"/>
                <a:ea typeface="微软雅黑" panose="020B0503020204020204" pitchFamily="34" charset="-122"/>
              </a:rPr>
              <a:t>%，不考虑期末资产残值，试分析：</a:t>
            </a:r>
            <a:endParaRPr lang="en-US" altLang="zh-CN" b="0" dirty="0">
              <a:solidFill>
                <a:schemeClr val="tx1"/>
              </a:solidFill>
              <a:latin typeface="微软雅黑" panose="020B0503020204020204" pitchFamily="34" charset="-122"/>
              <a:ea typeface="微软雅黑" panose="020B0503020204020204" pitchFamily="34" charset="-122"/>
            </a:endParaRPr>
          </a:p>
          <a:p>
            <a:pPr marL="971550" lvl="1" indent="-514350">
              <a:lnSpc>
                <a:spcPct val="150000"/>
              </a:lnSpc>
              <a:buFont typeface="+mj-lt"/>
              <a:buAutoNum type="arabicPeriod"/>
            </a:pPr>
            <a:r>
              <a:rPr lang="zh-CN" altLang="en-US" b="0" dirty="0">
                <a:solidFill>
                  <a:schemeClr val="hlink"/>
                </a:solidFill>
                <a:latin typeface="微软雅黑" panose="020B0503020204020204" pitchFamily="34" charset="-122"/>
                <a:ea typeface="微软雅黑" panose="020B0503020204020204" pitchFamily="34" charset="-122"/>
              </a:rPr>
              <a:t>项目净现值的期望值</a:t>
            </a:r>
            <a:endParaRPr lang="en-US" altLang="zh-CN" b="0" dirty="0">
              <a:solidFill>
                <a:schemeClr val="hlink"/>
              </a:solidFill>
              <a:latin typeface="微软雅黑" panose="020B0503020204020204" pitchFamily="34" charset="-122"/>
              <a:ea typeface="微软雅黑" panose="020B0503020204020204" pitchFamily="34" charset="-122"/>
            </a:endParaRPr>
          </a:p>
          <a:p>
            <a:pPr marL="971550" lvl="1" indent="-514350">
              <a:lnSpc>
                <a:spcPct val="150000"/>
              </a:lnSpc>
              <a:buFont typeface="+mj-lt"/>
              <a:buAutoNum type="arabicPeriod"/>
            </a:pPr>
            <a:r>
              <a:rPr lang="zh-CN" altLang="en-US" dirty="0">
                <a:solidFill>
                  <a:schemeClr val="hlink"/>
                </a:solidFill>
                <a:latin typeface="微软雅黑" panose="020B0503020204020204" pitchFamily="34" charset="-122"/>
                <a:ea typeface="微软雅黑" panose="020B0503020204020204" pitchFamily="34" charset="-122"/>
              </a:rPr>
              <a:t>项目净现值的标准差</a:t>
            </a:r>
            <a:endParaRPr lang="en-US" altLang="zh-CN" dirty="0">
              <a:solidFill>
                <a:schemeClr val="hlink"/>
              </a:solidFill>
              <a:latin typeface="微软雅黑" panose="020B0503020204020204" pitchFamily="34" charset="-122"/>
              <a:ea typeface="微软雅黑" panose="020B0503020204020204" pitchFamily="34" charset="-122"/>
            </a:endParaRPr>
          </a:p>
          <a:p>
            <a:pPr marL="971550" lvl="1" indent="-514350">
              <a:lnSpc>
                <a:spcPct val="150000"/>
              </a:lnSpc>
              <a:buFont typeface="+mj-lt"/>
              <a:buAutoNum type="arabicPeriod"/>
            </a:pPr>
            <a:r>
              <a:rPr lang="zh-CN" altLang="en-US" dirty="0">
                <a:solidFill>
                  <a:schemeClr val="hlink"/>
                </a:solidFill>
                <a:latin typeface="微软雅黑" panose="020B0503020204020204" pitchFamily="34" charset="-122"/>
                <a:ea typeface="微软雅黑" panose="020B0503020204020204" pitchFamily="34" charset="-122"/>
              </a:rPr>
              <a:t>项目净现值的离散系数</a:t>
            </a:r>
            <a:endParaRPr lang="en-US" altLang="zh-CN" dirty="0">
              <a:solidFill>
                <a:schemeClr val="hlink"/>
              </a:solidFill>
              <a:latin typeface="微软雅黑" panose="020B0503020204020204" pitchFamily="34" charset="-122"/>
              <a:ea typeface="微软雅黑" panose="020B0503020204020204" pitchFamily="34" charset="-122"/>
            </a:endParaRPr>
          </a:p>
          <a:p>
            <a:pPr marL="971550" lvl="1" indent="-514350">
              <a:lnSpc>
                <a:spcPct val="150000"/>
              </a:lnSpc>
              <a:buFont typeface="+mj-lt"/>
              <a:buAutoNum type="arabicPeriod"/>
            </a:pPr>
            <a:r>
              <a:rPr lang="zh-CN" altLang="en-US" dirty="0">
                <a:solidFill>
                  <a:schemeClr val="hlink"/>
                </a:solidFill>
                <a:latin typeface="微软雅黑" panose="020B0503020204020204" pitchFamily="34" charset="-122"/>
                <a:ea typeface="微软雅黑" panose="020B0503020204020204" pitchFamily="34" charset="-122"/>
              </a:rPr>
              <a:t>项目可行的概率。</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5702400" y="819000"/>
              <a:ext cx="6026400" cy="2318400"/>
            </p14:xfrm>
          </p:contentPart>
        </mc:Choice>
        <mc:Fallback xmlns="">
          <p:pic>
            <p:nvPicPr>
              <p:cNvPr id="4" name="墨迹 3"/>
            </p:nvPicPr>
            <p:blipFill>
              <a:blip r:embed="rId2"/>
            </p:blipFill>
            <p:spPr>
              <a:xfrm>
                <a:off x="5702400" y="819000"/>
                <a:ext cx="6026400" cy="2318400"/>
              </a:xfrm>
              <a:prstGeom prst="rect"/>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6744</Words>
  <Application>WPS 演示</Application>
  <PresentationFormat>自定义</PresentationFormat>
  <Paragraphs>1251</Paragraphs>
  <Slides>43</Slides>
  <Notes>11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43</vt:i4>
      </vt:variant>
    </vt:vector>
  </HeadingPairs>
  <TitlesOfParts>
    <vt:vector size="62" baseType="lpstr">
      <vt:lpstr>Arial</vt:lpstr>
      <vt:lpstr>宋体</vt:lpstr>
      <vt:lpstr>Wingdings</vt:lpstr>
      <vt:lpstr>微软雅黑</vt:lpstr>
      <vt:lpstr>等线 Light</vt:lpstr>
      <vt:lpstr>等线</vt:lpstr>
      <vt:lpstr>Arial Unicode MS</vt:lpstr>
      <vt:lpstr>Tahoma</vt:lpstr>
      <vt:lpstr>楷体_GB2312</vt:lpstr>
      <vt:lpstr>新宋体</vt:lpstr>
      <vt:lpstr>Times New Roman</vt:lpstr>
      <vt:lpstr>黑体</vt:lpstr>
      <vt:lpstr>汉仪中圆简</vt:lpstr>
      <vt:lpstr>Arial Unicode MS</vt:lpstr>
      <vt:lpstr>Office Theme</vt:lpstr>
      <vt:lpstr>Equation.DSMT4</vt:lpstr>
      <vt:lpstr>Equation.3</vt:lpstr>
      <vt:lpstr>MS_ClipArt_Gallery.2</vt:lpstr>
      <vt:lpstr>MS_ClipArt_Gallery.2</vt:lpstr>
      <vt:lpstr>第7章: 风险评价—— 概率分析、风险决策</vt:lpstr>
      <vt:lpstr>7.4  概 率 分 析</vt:lpstr>
      <vt:lpstr>7.4.1  随机参数的概率分布</vt:lpstr>
      <vt:lpstr>7.4.1  随机参数的概率分布</vt:lpstr>
      <vt:lpstr>PowerPoint 演示文稿</vt:lpstr>
      <vt:lpstr>PowerPoint 演示文稿</vt:lpstr>
      <vt:lpstr>PowerPoint 演示文稿</vt:lpstr>
      <vt:lpstr>7.4.2  概率分析</vt:lpstr>
      <vt:lpstr>7.4.2  概率分析</vt:lpstr>
      <vt:lpstr>7.4.2  概率分析</vt:lpstr>
      <vt:lpstr>7.4.2  概率分析</vt:lpstr>
      <vt:lpstr>7.4.2  概率分析</vt:lpstr>
      <vt:lpstr>7.4.2  概率分析</vt:lpstr>
      <vt:lpstr>7.4.2  概率分析——蒙特卡罗(模拟)法</vt:lpstr>
      <vt:lpstr>7.4.2  概率分析——蒙特卡罗(模拟)法 运用Excel表单进行蒙特卡洛分析</vt:lpstr>
      <vt:lpstr>PowerPoint 演示文稿</vt:lpstr>
      <vt:lpstr>7.5  概率决策</vt:lpstr>
      <vt:lpstr>7.5  概率分析基础上的风险决策</vt:lpstr>
      <vt:lpstr>7.5  概率分析基础上的风险决策：矩阵法</vt:lpstr>
      <vt:lpstr>PowerPoint 演示文稿</vt:lpstr>
      <vt:lpstr>PowerPoint 演示文稿</vt:lpstr>
      <vt:lpstr>PowerPoint 演示文稿</vt:lpstr>
      <vt:lpstr>PowerPoint 演示文稿</vt:lpstr>
      <vt:lpstr>PowerPoint 演示文稿</vt:lpstr>
      <vt:lpstr>PowerPoint 演示文稿</vt:lpstr>
      <vt:lpstr>多层决策树</vt:lpstr>
      <vt:lpstr>PowerPoint 演示文稿</vt:lpstr>
      <vt:lpstr>举    例（续2）</vt:lpstr>
      <vt:lpstr>PowerPoint 演示文稿</vt:lpstr>
      <vt:lpstr>7.5  概率分析基础上的风险决策——决策树</vt:lpstr>
      <vt:lpstr>7.5  概率分析基础上的风险决策——决策树</vt:lpstr>
      <vt:lpstr>应用期望值的标准分析</vt:lpstr>
      <vt:lpstr>7.5  概率分析基础上的风险决策——决策树</vt:lpstr>
      <vt:lpstr>7.5  概率分析基础上的风险决策</vt:lpstr>
      <vt:lpstr>7.5  概率分析基础上的风险决策</vt:lpstr>
      <vt:lpstr>7.5  概率分析基础上的风险决策</vt:lpstr>
      <vt:lpstr>7.4.3  概率分析基础上的风险决策</vt:lpstr>
      <vt:lpstr>PowerPoint 演示文稿</vt:lpstr>
      <vt:lpstr>报童模型的边际分析</vt:lpstr>
      <vt:lpstr>PowerPoint 演示文稿</vt:lpstr>
      <vt:lpstr>PowerPoint 演示文稿</vt:lpstr>
      <vt:lpstr>本 章 小 结</vt:lpstr>
      <vt:lpstr>本 章 小 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概率分析，风险决策</dc:title>
  <dc:creator>翼</dc:creator>
  <cp:lastModifiedBy>HP</cp:lastModifiedBy>
  <cp:revision>37</cp:revision>
  <dcterms:created xsi:type="dcterms:W3CDTF">2020-12-15T09:48:00Z</dcterms:created>
  <dcterms:modified xsi:type="dcterms:W3CDTF">2024-12-21T09:24:39Z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2052-11.8.2.9022</vt:lpwstr>
  </property>
</Properties>
</file>