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ink/ink1.xml" ContentType="application/inkml+xml"/>
  <Override PartName="/ppt/ink/ink10.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1" r:id="rId7"/>
    <p:sldId id="392" r:id="rId8"/>
    <p:sldId id="262" r:id="rId9"/>
    <p:sldId id="260" r:id="rId10"/>
    <p:sldId id="393" r:id="rId11"/>
    <p:sldId id="394" r:id="rId12"/>
    <p:sldId id="398" r:id="rId13"/>
    <p:sldId id="395" r:id="rId14"/>
    <p:sldId id="396" r:id="rId15"/>
    <p:sldId id="399" r:id="rId16"/>
    <p:sldId id="400" r:id="rId17"/>
    <p:sldId id="401" r:id="rId18"/>
    <p:sldId id="402" r:id="rId19"/>
    <p:sldId id="403" r:id="rId20"/>
    <p:sldId id="423" r:id="rId21"/>
    <p:sldId id="404" r:id="rId22"/>
    <p:sldId id="405" r:id="rId23"/>
    <p:sldId id="327" r:id="rId24"/>
    <p:sldId id="406" r:id="rId25"/>
    <p:sldId id="407" r:id="rId26"/>
    <p:sldId id="303" r:id="rId27"/>
    <p:sldId id="328" r:id="rId28"/>
    <p:sldId id="304" r:id="rId29"/>
    <p:sldId id="305" r:id="rId30"/>
    <p:sldId id="306" r:id="rId31"/>
    <p:sldId id="409" r:id="rId32"/>
    <p:sldId id="335" r:id="rId33"/>
    <p:sldId id="307" r:id="rId34"/>
    <p:sldId id="411" r:id="rId35"/>
    <p:sldId id="408" r:id="rId36"/>
    <p:sldId id="412" r:id="rId37"/>
    <p:sldId id="413" r:id="rId38"/>
    <p:sldId id="414" r:id="rId39"/>
    <p:sldId id="415" r:id="rId40"/>
    <p:sldId id="416" r:id="rId41"/>
    <p:sldId id="419" r:id="rId42"/>
    <p:sldId id="420" r:id="rId43"/>
    <p:sldId id="421"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6657" autoAdjust="0"/>
  </p:normalViewPr>
  <p:slideViewPr>
    <p:cSldViewPr snapToGrid="0">
      <p:cViewPr varScale="1">
        <p:scale>
          <a:sx n="82" d="100"/>
          <a:sy n="82" d="100"/>
        </p:scale>
        <p:origin x="20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3FEC611-4335-4692-A271-A986A51A46E0}" type="doc">
      <dgm:prSet loTypeId="urn:microsoft.com/office/officeart/2005/8/layout/process1" loCatId="process" qsTypeId="urn:microsoft.com/office/officeart/2005/8/quickstyle/simple1" qsCatId="simple" csTypeId="urn:microsoft.com/office/officeart/2005/8/colors/accent0_1" csCatId="mainScheme" phldr="1"/>
      <dgm:spPr/>
    </dgm:pt>
    <dgm:pt modelId="{C3186528-3BF7-4BCA-85DD-C3AB92C6C30C}">
      <dgm:prSet phldrT="[文本]"/>
      <dgm:spPr/>
      <dgm:t>
        <a:bodyPr/>
        <a:lstStyle/>
        <a:p>
          <a:r>
            <a:rPr lang="zh-CN" altLang="en-US" dirty="0"/>
            <a:t>投资</a:t>
          </a:r>
        </a:p>
      </dgm:t>
    </dgm:pt>
    <dgm:pt modelId="{EEA8C318-8A2B-4DC4-B3BC-4C5F929155C9}" cxnId="{95FA122D-101C-4A26-AF6B-032D235E3B69}" type="parTrans">
      <dgm:prSet/>
      <dgm:spPr/>
      <dgm:t>
        <a:bodyPr/>
        <a:lstStyle/>
        <a:p>
          <a:endParaRPr lang="zh-CN" altLang="en-US"/>
        </a:p>
      </dgm:t>
    </dgm:pt>
    <dgm:pt modelId="{BB232C82-3748-4131-9C72-3854C3F2AF5E}" cxnId="{95FA122D-101C-4A26-AF6B-032D235E3B69}" type="sibTrans">
      <dgm:prSet/>
      <dgm:spPr/>
      <dgm:t>
        <a:bodyPr/>
        <a:lstStyle/>
        <a:p>
          <a:endParaRPr lang="zh-CN" altLang="en-US"/>
        </a:p>
      </dgm:t>
    </dgm:pt>
    <dgm:pt modelId="{60728D5C-0C48-4720-9F08-4F445B5B15E1}">
      <dgm:prSet phldrT="[文本]"/>
      <dgm:spPr/>
      <dgm:t>
        <a:bodyPr/>
        <a:lstStyle/>
        <a:p>
          <a:r>
            <a:rPr lang="zh-CN" altLang="en-US" dirty="0"/>
            <a:t>资产</a:t>
          </a:r>
        </a:p>
      </dgm:t>
    </dgm:pt>
    <dgm:pt modelId="{AAE879DD-C413-4EA7-9235-3498AB549E87}" cxnId="{276B467E-6551-4F4B-804D-EE1044A071CC}" type="parTrans">
      <dgm:prSet/>
      <dgm:spPr/>
      <dgm:t>
        <a:bodyPr/>
        <a:lstStyle/>
        <a:p>
          <a:endParaRPr lang="zh-CN" altLang="en-US"/>
        </a:p>
      </dgm:t>
    </dgm:pt>
    <dgm:pt modelId="{750C9A6E-E5EE-4759-8CAC-3A882C614C10}" cxnId="{276B467E-6551-4F4B-804D-EE1044A071CC}" type="sibTrans">
      <dgm:prSet/>
      <dgm:spPr/>
      <dgm:t>
        <a:bodyPr/>
        <a:lstStyle/>
        <a:p>
          <a:endParaRPr lang="zh-CN" altLang="en-US"/>
        </a:p>
      </dgm:t>
    </dgm:pt>
    <dgm:pt modelId="{6F4ACFFD-3E7B-4C83-9CF2-239632313A69}" type="pres">
      <dgm:prSet presAssocID="{E3FEC611-4335-4692-A271-A986A51A46E0}" presName="Name0" presStyleCnt="0">
        <dgm:presLayoutVars>
          <dgm:dir/>
          <dgm:resizeHandles val="exact"/>
        </dgm:presLayoutVars>
      </dgm:prSet>
      <dgm:spPr/>
    </dgm:pt>
    <dgm:pt modelId="{389DA5E5-4868-4BA0-B780-A41A32578893}" type="pres">
      <dgm:prSet presAssocID="{C3186528-3BF7-4BCA-85DD-C3AB92C6C30C}" presName="node" presStyleLbl="node1" presStyleIdx="0" presStyleCnt="2">
        <dgm:presLayoutVars>
          <dgm:bulletEnabled val="1"/>
        </dgm:presLayoutVars>
      </dgm:prSet>
      <dgm:spPr/>
      <dgm:t>
        <a:bodyPr/>
        <a:lstStyle/>
        <a:p>
          <a:endParaRPr lang="zh-CN" altLang="en-US"/>
        </a:p>
      </dgm:t>
    </dgm:pt>
    <dgm:pt modelId="{57BEF1D3-596C-47D2-AA5B-BD56AABCE725}" type="pres">
      <dgm:prSet presAssocID="{BB232C82-3748-4131-9C72-3854C3F2AF5E}" presName="sibTrans" presStyleLbl="sibTrans2D1" presStyleIdx="0" presStyleCnt="1"/>
      <dgm:spPr/>
      <dgm:t>
        <a:bodyPr/>
        <a:lstStyle/>
        <a:p>
          <a:endParaRPr lang="zh-CN" altLang="en-US"/>
        </a:p>
      </dgm:t>
    </dgm:pt>
    <dgm:pt modelId="{ECF6F6C3-BC23-44B4-AE8A-E6CFF14DD4A5}" type="pres">
      <dgm:prSet presAssocID="{BB232C82-3748-4131-9C72-3854C3F2AF5E}" presName="connectorText" presStyleLbl="sibTrans2D1" presStyleIdx="0" presStyleCnt="1"/>
      <dgm:spPr/>
      <dgm:t>
        <a:bodyPr/>
        <a:lstStyle/>
        <a:p>
          <a:endParaRPr lang="zh-CN" altLang="en-US"/>
        </a:p>
      </dgm:t>
    </dgm:pt>
    <dgm:pt modelId="{E95D2F30-8743-4F9E-82B5-8922DA5A606C}" type="pres">
      <dgm:prSet presAssocID="{60728D5C-0C48-4720-9F08-4F445B5B15E1}" presName="node" presStyleLbl="node1" presStyleIdx="1" presStyleCnt="2">
        <dgm:presLayoutVars>
          <dgm:bulletEnabled val="1"/>
        </dgm:presLayoutVars>
      </dgm:prSet>
      <dgm:spPr/>
      <dgm:t>
        <a:bodyPr/>
        <a:lstStyle/>
        <a:p>
          <a:endParaRPr lang="zh-CN" altLang="en-US"/>
        </a:p>
      </dgm:t>
    </dgm:pt>
  </dgm:ptLst>
  <dgm:cxnLst>
    <dgm:cxn modelId="{6E787040-E364-4EE3-A121-104CA35FCF0C}" type="presOf" srcId="{BB232C82-3748-4131-9C72-3854C3F2AF5E}" destId="{ECF6F6C3-BC23-44B4-AE8A-E6CFF14DD4A5}" srcOrd="1" destOrd="0" presId="urn:microsoft.com/office/officeart/2005/8/layout/process1"/>
    <dgm:cxn modelId="{276B467E-6551-4F4B-804D-EE1044A071CC}" srcId="{E3FEC611-4335-4692-A271-A986A51A46E0}" destId="{60728D5C-0C48-4720-9F08-4F445B5B15E1}" srcOrd="1" destOrd="0" parTransId="{AAE879DD-C413-4EA7-9235-3498AB549E87}" sibTransId="{750C9A6E-E5EE-4759-8CAC-3A882C614C10}"/>
    <dgm:cxn modelId="{52E25DCA-382F-4985-8BB3-490F5AA02990}" type="presOf" srcId="{BB232C82-3748-4131-9C72-3854C3F2AF5E}" destId="{57BEF1D3-596C-47D2-AA5B-BD56AABCE725}" srcOrd="0" destOrd="0" presId="urn:microsoft.com/office/officeart/2005/8/layout/process1"/>
    <dgm:cxn modelId="{95FA122D-101C-4A26-AF6B-032D235E3B69}" srcId="{E3FEC611-4335-4692-A271-A986A51A46E0}" destId="{C3186528-3BF7-4BCA-85DD-C3AB92C6C30C}" srcOrd="0" destOrd="0" parTransId="{EEA8C318-8A2B-4DC4-B3BC-4C5F929155C9}" sibTransId="{BB232C82-3748-4131-9C72-3854C3F2AF5E}"/>
    <dgm:cxn modelId="{426F3C6A-069F-4A7B-AE1C-2A091F29AAEF}" type="presOf" srcId="{E3FEC611-4335-4692-A271-A986A51A46E0}" destId="{6F4ACFFD-3E7B-4C83-9CF2-239632313A69}" srcOrd="0" destOrd="0" presId="urn:microsoft.com/office/officeart/2005/8/layout/process1"/>
    <dgm:cxn modelId="{7BE91A61-B8B3-4FAE-83C9-677CD38D2A05}" type="presOf" srcId="{C3186528-3BF7-4BCA-85DD-C3AB92C6C30C}" destId="{389DA5E5-4868-4BA0-B780-A41A32578893}" srcOrd="0" destOrd="0" presId="urn:microsoft.com/office/officeart/2005/8/layout/process1"/>
    <dgm:cxn modelId="{D52BD3C1-35BB-47B4-B5D9-020AEEF94952}" type="presOf" srcId="{60728D5C-0C48-4720-9F08-4F445B5B15E1}" destId="{E95D2F30-8743-4F9E-82B5-8922DA5A606C}" srcOrd="0" destOrd="0" presId="urn:microsoft.com/office/officeart/2005/8/layout/process1"/>
    <dgm:cxn modelId="{77875B0D-B3BF-4847-AB6D-051D3643C93E}" type="presParOf" srcId="{6F4ACFFD-3E7B-4C83-9CF2-239632313A69}" destId="{389DA5E5-4868-4BA0-B780-A41A32578893}" srcOrd="0" destOrd="0" presId="urn:microsoft.com/office/officeart/2005/8/layout/process1"/>
    <dgm:cxn modelId="{6662448C-78FA-45C2-94BE-DDD6CD6FAE8E}" type="presParOf" srcId="{6F4ACFFD-3E7B-4C83-9CF2-239632313A69}" destId="{57BEF1D3-596C-47D2-AA5B-BD56AABCE725}" srcOrd="1" destOrd="0" presId="urn:microsoft.com/office/officeart/2005/8/layout/process1"/>
    <dgm:cxn modelId="{22A72BD6-FBF7-4B72-8B9E-2B794E32EFBA}" type="presParOf" srcId="{57BEF1D3-596C-47D2-AA5B-BD56AABCE725}" destId="{ECF6F6C3-BC23-44B4-AE8A-E6CFF14DD4A5}" srcOrd="0" destOrd="0" presId="urn:microsoft.com/office/officeart/2005/8/layout/process1"/>
    <dgm:cxn modelId="{B5455428-58CA-4D4C-AEB3-F7E110607D23}" type="presParOf" srcId="{6F4ACFFD-3E7B-4C83-9CF2-239632313A69}" destId="{E95D2F30-8743-4F9E-82B5-8922DA5A606C}" srcOrd="2"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DA5E5-4868-4BA0-B780-A41A32578893}">
      <dsp:nvSpPr>
        <dsp:cNvPr id="0" name=""/>
        <dsp:cNvSpPr/>
      </dsp:nvSpPr>
      <dsp:spPr>
        <a:xfrm>
          <a:off x="1190" y="1270297"/>
          <a:ext cx="2539007" cy="152340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zh-CN" altLang="en-US" sz="6000" kern="1200" dirty="0"/>
            <a:t>投资</a:t>
          </a:r>
        </a:p>
      </dsp:txBody>
      <dsp:txXfrm>
        <a:off x="45809" y="1314916"/>
        <a:ext cx="2449769" cy="1434166"/>
      </dsp:txXfrm>
    </dsp:sp>
    <dsp:sp modelId="{57BEF1D3-596C-47D2-AA5B-BD56AABCE725}">
      <dsp:nvSpPr>
        <dsp:cNvPr id="0" name=""/>
        <dsp:cNvSpPr/>
      </dsp:nvSpPr>
      <dsp:spPr>
        <a:xfrm>
          <a:off x="2794099" y="1717163"/>
          <a:ext cx="538269" cy="629673"/>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794099" y="1843098"/>
        <a:ext cx="376788" cy="377803"/>
      </dsp:txXfrm>
    </dsp:sp>
    <dsp:sp modelId="{E95D2F30-8743-4F9E-82B5-8922DA5A606C}">
      <dsp:nvSpPr>
        <dsp:cNvPr id="0" name=""/>
        <dsp:cNvSpPr/>
      </dsp:nvSpPr>
      <dsp:spPr>
        <a:xfrm>
          <a:off x="3555801" y="1270297"/>
          <a:ext cx="2539007" cy="152340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zh-CN" altLang="en-US" sz="6000" kern="1200" dirty="0"/>
            <a:t>资产</a:t>
          </a:r>
        </a:p>
      </dsp:txBody>
      <dsp:txXfrm>
        <a:off x="3600420" y="1314916"/>
        <a:ext cx="2449769" cy="143416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23.emf"/><Relationship Id="rId3" Type="http://schemas.openxmlformats.org/officeDocument/2006/relationships/image" Target="../media/image22.wmf"/><Relationship Id="rId2" Type="http://schemas.openxmlformats.org/officeDocument/2006/relationships/image" Target="../media/image21.emf"/><Relationship Id="rId1" Type="http://schemas.openxmlformats.org/officeDocument/2006/relationships/image" Target="../media/image20.emf"/></Relationships>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8-09-19T11:04:21"/>
    </inkml:context>
    <inkml:brush xml:id="br0">
      <inkml:brushProperty name="width" value="0.05292" units="cm"/>
      <inkml:brushProperty name="height" value="0.05292" units="cm"/>
      <inkml:brushProperty name="color" value="#000000"/>
    </inkml:brush>
  </inkml:definitions>
  <inkml:trace contextRef="#ctx0" brushRef="#br0">13568 12005</inkml:trace>
  <inkml:trace contextRef="#ctx0" brushRef="#br0">14957 8905</inkml:trace>
</inkml:ink>
</file>

<file path=ppt/ink/ink10.xml><?xml version="1.0" encoding="utf-8"?>
<inkml:ink xmlns:inkml="http://www.w3.org/2003/InkML">
  <inkml:definitions>
    <inkml:context xml:id="ctx0">
      <inkml:inkSource xml:id="inkSrc0">
        <inkml:traceFormat>
          <inkml:channel name="X" type="integer" max="3760" units="cm"/>
          <inkml:channel name="Y" type="integer" max="1824" units="cm"/>
          <inkml:channel name="T" type="integer" max="2147480000" units="dev"/>
        </inkml:traceFormat>
        <inkml:channelProperties>
          <inkml:channelProperty channel="X" name="resolution" value="144.61539" units="1/cm"/>
          <inkml:channelProperty channel="Y" name="resolution" value="105.43353" units="1/cm"/>
          <inkml:channelProperty channel="T" name="resolution" value="28.34646" units="1/dev"/>
        </inkml:channelProperties>
      </inkml:inkSource>
      <inkml:timestamp xml:id="ts0" timeString="2022-11-21T12:52:05"/>
    </inkml:context>
    <inkml:brush xml:id="br0">
      <inkml:brushProperty name="width" value="0.05292" units="cm"/>
      <inkml:brushProperty name="height" value="0.05292" units="cm"/>
      <inkml:brushProperty name="color" value="#ffc000"/>
    </inkml:brush>
  </inkml:definitions>
  <inkml:trace contextRef="#ctx0" brushRef="#br0">11875 12793 0,'-20'0'31,"0"0"-15,-20 0-16,20 0 16,-20 0-1,20 0 1,0 0-1,-40 0 1,40 0 0,0 0-1,-140 0 1,-39 0 0,59 0-1,-180 20 1,100 0-1,140 40-15,-20-60 16,40 20 0,-40 40-1,-60 20 1,-40 20 0,160-80-16,0 0 15,-20 40-15,0 0 16,-80 120-1,100-100 1,0 80 0,40-120-1,0 40 1,0 20 0,0-1-1,0 81 1,0 20-1,120-20 1,-40-20 0,-20-60-1,-20-40 1,-20-40-16,40 40 16,0-60-1,160 80 1,100-80 15,40 0-15,-240-40-1,160-60 1,19-80 0,21 60-1,-160 0 1,-80 100-1,40-20-15,0-20 16,-80 40 0,40-40-1,-20 0 1,0 20 0,40 0-1,-60-100 1,20-39-1,40-121 17,-40 120-17,-60-20 1,0 100-16,0-20 16,0 40-16,0-80 15,0 100 1,-40-60-1,0 100 1,20-20 0,-40 20-1,-40-20 1,-160-100 0,-40 40-1,40 1 1,80 79-1,-119-80 17,-21 60-17,140 40 1,100-20-16,0 20 16,60 0 140,-20 80-156,-40 20 0,40 59 15,40-119 1</inkml:trace>
  <inkml:trace contextRef="#ctx0" brushRef="#br0">11575 15852 0,'-20'-20'78,"-40"20"-63,-139 100 1,-41 59 0,60-39-1,-20 40 1,60-80 0,100-40-1,40 60 1,-20-40-1,20 0 1,0 60 0,0-40-1,-40 60 1,40-120 15,0 40-15,0-40-16,0 20 15,0 60 1,0-40 0,40 100 15,80-80-15,-80-40-16,0 60 15,100 20 1,0-61-1,-20 1 1,80-60 0,-80 0-1,219-40 1,-39-59 0,-80-21-1,-40 40 1,0 20-1,-80 0 17,40 0-17,-140 40 17,0-60-17,40 20 1,-40 40-16,40-220 15,-20 120 1,-20-20 0,40-60-1,-40 120-15,0-140 16,0 20 0,0 1-1,0 79 1,-100-60 15,40 120-15,40 40-1,-40-80 1,20 60-16,-20-20 16,0 0-1,-40-20 1,60 60-1,-80 0 1,-40 20 0,80-40-1,60 40 1,-40 0 46,-60 20-62,40 0 16,-100 60 0,40-40-1,61 20 1,-21-20 0,-40 60-1,40-60 1,40 0-1,40-20 1,0 0 31</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28.36565" units="1/cm"/>
          <inkml:channelProperty channel="Y" name="resolution" value="28.33948" units="1/cm"/>
        </inkml:channelProperties>
      </inkml:inkSource>
      <inkml:timestamp xml:id="ts0" timeString="2018-09-19T11:34:02"/>
    </inkml:context>
    <inkml:brush xml:id="br0">
      <inkml:brushProperty name="width" value="0.05292" units="cm"/>
      <inkml:brushProperty name="height" value="0.05292" units="cm"/>
      <inkml:brushProperty name="color" value="#000000"/>
    </inkml:brush>
  </inkml:definitions>
  <inkml:trace contextRef="#ctx0" brushRef="#br0">18033 13791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12-02T02:39:55"/>
    </inkml:context>
    <inkml:brush xml:id="br0">
      <inkml:brushProperty name="width" value="0.05292" units="cm"/>
      <inkml:brushProperty name="height" value="0.05292" units="cm"/>
      <inkml:brushProperty name="color" value="#ff0000"/>
    </inkml:brush>
  </inkml:definitions>
  <inkml:trace contextRef="#ctx0" brushRef="#br0">21026 7920,'0'0,"70"0,1 35,17-17,35-1,-34-17,-1 0,53 0,-35 0,35 0,-53 0,35 0,-17 0,-18 0,71 0,-35 0,34 0,-69 0,69 0,-69 0,16 0,-52-35,18 18,-36 17,-17 0,17-18,-17 18,-18 0,0-18,-36-35,-34 36</inkml:trace>
  <inkml:trace contextRef="#ctx0" brushRef="#br0">23989 8096,'0'0,"106"0,-53 0,17 0,36 0,-18 0,-17 0,17 18,-17-18,17 18,-35-18,35 17,-18-17,-17 0,106 35,0-35,17 0,18 0,-35 0,0 0,-36 0,18 0,-35 18,35-18,-53 0,1 0,16 0,-16 0,-1 0,18 0,-18-18,-53 1,36-1,-54 18,54 0,-18 0,35-17,-35 17,70-18,-52 18,70 0,-35 0,-18-18,-17 18,35-35,-71 35,18 0,-18 0,53-18,-35-17,-18 35,1 0,-1 0,35 0,1-35,-53 35,52 0,-17 0,18 0,-36 0,18 0,0 0,-18 0,-17 0,17 0,0 0,1 0,16 0,-34 0,17-18,1 18,-36 0,17 0,19-17,-1 17,-17 0,-1 0,18 0,-35 0,36 0,-19 0,1 0,17 0,-35 0,18 0,-18 0,18 0,-18 0,35 0,-35-18,17 18</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12-02T02:41:19"/>
    </inkml:context>
    <inkml:brush xml:id="br0">
      <inkml:brushProperty name="width" value="0.05292" units="cm"/>
      <inkml:brushProperty name="height" value="0.05292" units="cm"/>
      <inkml:brushProperty name="color" value="#ff0000"/>
    </inkml:brush>
  </inkml:definitions>
  <inkml:trace contextRef="#ctx0" brushRef="#br0">9490 11748,'0'0,"-36"0,19 0,-18 52,17-16,0-19,-35 36,18-35,35 0,-35 52,35-35,-18 36,18-36,-53 71,36-71,17 36,0-18,0 53,-18-53,-17 35,35-18,-18-34,18 16,-18-16,18-19,-17 19,-1-1,0-17,1 17,-1-17,-17 17,-18-18,18 1,-1 0,-16-1,-1-17,-36 0,36 0,18 0,0 0,-18 0,35 0,18 0,-17 0,-1 0,18 0,-18-17,18-1,0 0,0 1,0-1,0 18,0-17,0-1,0 18,18 0,53 53,-1 35,36-35,-53 35,0-35,-18 18,0 17,-17 18,0-36,-1 1,-17 17,18-35,0 53,-1-36,1 1,-18-1,0 1,18 35,-18-18,0-35,35 35,-35 18,0-53,17 35,-17-53,0 18,0 18,0-18,0-18,0 35,0-34,0-1,0 18,0-18,0-17,36 17,-36-17,17-18,-17 17,36 19,-36-19,17-17,-17 18,0-18,18 18,-18-18,18 35,-1-17,1-18,-18 0,18 0</inkml:trace>
  <inkml:trace contextRef="#ctx0" brushRef="#br0">9578 16210,'-18'0,"18"-18,-17 18,-36 0,0 0,-35 0,70 0,-17 0,-18 18,-35 17,52 1,1-1,17 0,-17-17,35 0,0-18,0 35,0 18,0-36,0 36,0-17,0-19,18 71,-18-52,35 17,-35-18,0 0,0-17,18 17,-18-17,0 17,0 0,0-17,0 0,0 17,-18 0,0-35,1 18,17-18,-18 0,-35 0,18 0,0 0,17 0,-35 0,35 0,-17 0,-18-36,18 19,0-1,17 1,18 17,-18-36,1 36,-1 0,18-17,-18 17,18 0,36 0,-36 0,17 0,-17 0,18 0,17 35,-35-17,0 17,0 18,0-36,0 1,18 53,-18-54,0 18,0 36,0-36,0 36,18-36,-1 18,-17 0,18 18,-18-36,0 0,35 18,-35-18,0 18,0 0,0-35,18 35,-18-53,0 35,0-17,0 35,17-18,-17 18,0-36,0 36,0-17,0-1,0 0,0 18,0 0,0 17,0-70,18 36,-18 17,0-18,18-35,-18 18,0 34,0-34,17 17,-17-35,0 18,0 0,0-18,0 17,0 1,0-18,0-18,0-17,0 35</inkml:trace>
</inkml:ink>
</file>

<file path=ppt/ink/ink5.xml><?xml version="1.0" encoding="utf-8"?>
<inkml:ink xmlns:inkml="http://www.w3.org/2003/InkML">
  <inkml:definitions>
    <inkml:context xml:id="ctx0">
      <inkml:inkSource xml:id="inkSrc0">
        <inkml:traceFormat>
          <inkml:channel name="X" type="integer" max="3760" units="cm"/>
          <inkml:channel name="Y" type="integer" max="1824" units="cm"/>
          <inkml:channel name="T" type="integer" max="2147480000" units="dev"/>
        </inkml:traceFormat>
        <inkml:channelProperties>
          <inkml:channelProperty channel="X" name="resolution" value="144.61539" units="1/cm"/>
          <inkml:channelProperty channel="Y" name="resolution" value="105.43353" units="1/cm"/>
          <inkml:channelProperty channel="T" name="resolution" value="28.34646" units="1/dev"/>
        </inkml:channelProperties>
      </inkml:inkSource>
      <inkml:timestamp xml:id="ts0" timeString="2022-11-21T12:41:2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c000"/>
    </inkml:brush>
  </inkml:definitions>
  <inkml:trace contextRef="#ctx0" brushRef="#br0">1200 5237 0,'-20'-60'0,"20"200"109,0 0-93,40-100-16,-40 20 16,0 60-16,0-80 15,0 100 1,20 80 0,-20 20-1,0-180 1,0 79-1,0 181 1,0-60 0,0-60 15,20-60-15,-20-120-16,0 60 15,0-60 32,0-40 31,0-80-78</inkml:trace>
  <inkml:trace contextRef="#ctx0" brushRef="#br0">1919 5637 0,'0'40'79,"-80"40"-64,80 0-15,0-20 16,-20 0-16,20-40 15,-60 120 1,60-40 0,0-20-1,0-40 1,0 59 0,0 21-1,0-80-15,0 20 16,0 100-1,40-140 1,60 40 0,-40-40-1,-20 20 1,40 0 0,-60-40-1,160 0 1,-140 0-1,20 0 1,20-20 0,0-80 15,0-80-15,-20 20-1,0 41 1,-60-1-1,0 0 1,0 0 0,0-20-1,-20 0 1,-60 20 0,60 100-1,-20 20 1,-40-20-1,40-40 1,0 60 15,20 0-15,0 0 15,-140 0-15,80 0-1,0 0-15,-160 0 16,20 80 0,40-40-1,100-20 1,60 0 93,80-20-93,140 0 0,-80 0-16</inkml:trace>
  <inkml:trace contextRef="#ctx0" brushRef="#br0">2839 4937 0,'60'0'78,"100"0"-63,-40 40 1,0-40-16,40 0 16,100 0-1,-101 0 1,-119 0-16,-20 0 16</inkml:trace>
  <inkml:trace contextRef="#ctx0" brushRef="#br0">3519 5017 0,'-20'40'31,"20"20"-15,0 60-16,0 0 16,0 0-16,0-20 15,0 100 1,-60 40-1,40-20 17,-40 19-17,60-79-15,-80 60 16,80-180 0,0-20-1,0 20 1,-20-40 62,20-100-62,0-20-16,0-40 15,20 80-15</inkml:trace>
  <inkml:trace contextRef="#ctx0" brushRef="#br0">3898 5437 0,'0'20'47,"20"-20"-16,40 0-15,100 0-16,0 0 15,-40 0-15,120 0 32,-180 0-32,-40 0 15,0 0 1,0 20 156,-20 0-157,-20 60-15,-80-20 16,0 60 0,60-40-1,-40-60 1,0 60 0,20 0-1,20-20 1,0-20-1,40 0 17,-40-20-32,40 20 15,0-20 1,-20 40 0,20-40-16,0 0 15,0 20 1,0-20-1,0 39 1,0 41 15,0-80-15,0 60 0,60 0-1,-40-60-15,0 0 16,40 0-1,0 0 1,20 0 0,-20 20-1,-40-40 1,60 0-16,-60 0 16,60 0-1,-60 0 1,0 0-1,80 0 17,-20 0-17,20 0 17,-80 0-17,0-40 1,0 20-1,20 0 1,-20-20 0,-20 0 15,0 20-31,20 0 16,-20 0-16,20-60 15,-20-79 1,0 99-1,0-40 17,0 40-17</inkml:trace>
  <inkml:trace contextRef="#ctx0" brushRef="#br0">3818 4258 0,'-19'-20'78,"-41"20"-78,-100 0 15,20 60-15,-40-40 16,0 40 0,20 20-16,20-20 15,-60-1 1,-160 41-1,140-20 1,-80 80 0,80-100-1,40 40 1,41-20 0,39-20-1,-20 0 1,40-40-1,60 0 48,0 0-47,0 60-1,-20-40 1,0-20-1,20 60 1,-20-20 0,0 60-1,0 40 1,-80-40 0,60 60-1,60-100 1,-20-20-1,-20 59 1,40-59 15,0 60-31,0-100 16,0 80 0,0 40-1,0-40 1,100 20-1,-80-80 1,80 140 0,20 0-1,-20-80 1,240 80 0,-181-100-1,101 0-15,80-40 16,-160 0-1,20-20 1,60 0 15,-60 40-15,100-20 0,20-40-1,-40 0 1,39 0-1,-239 0 1,-40 0-16,180 0 16,20-40-1,160 0 1,-200-20 0,140-40-1,-220-20 1,20 40-1,40-140 1,-100 100 15,-20 20-15,-20-20 0,60-100-1,-60-20 1,-20 0-1,-20-59 1,0 99 0,-40-80-1,-20 100 1,-120-120 0,-80-20-1,-20 0 1,20 201-1,0-21 1,0 80 15,0-40-15,-20 60 0,-39 40-1,219 0 1,0 0-1,20 0-15,-120 0 16,-40 0 0,160 20-1,20 20 48,-20 0-48,-40 20-15,20-40 16,-20 60 15</inkml:trace>
  <inkml:trace contextRef="#ctx0" brushRef="#br0">1100 12673 0,'-20'0'125,"20"20"-125,0 60 16,0-40-16,0 40 15,0 40 1,-20-40 0,-40 140-1,60-100 1,-20 60-1,-20 0 1,40-120 0,0 20-1,0-40 1,0 39 0,0-39-1,0-60 204,40-119-203,0 59-16</inkml:trace>
  <inkml:trace contextRef="#ctx0" brushRef="#br0">1559 12913 0,'40'0'62,"120"0"-62,-40 0 16,0 0 0,60 40-16,20 100 15,-180-120 79,-20 0-94,0 60 16,-80 60-16,20-60 15,-40 60-15,0-60 16,-80 40-1,-20 80 1,100-121 0,40-19-1,40-40 1,20 0 203,20-20-204,180 0-15,80 0 16,0 0 0,-120 0-1,-100 0-15,-40 0 141,0 0-47</inkml:trace>
  <inkml:trace contextRef="#ctx0" brushRef="#br0">3139 12533 0,'20'0'94,"60"0"-78,20 0-16,-20 0 15</inkml:trace>
  <inkml:trace contextRef="#ctx0" brushRef="#br0">3379 12553 0,'0'0'0,"0"20"47,0 60-32,0 40-15,0-40 16,0-20 0,-20 80-1,0 0 1,20 100-1,-100 100 1,100-240 0,-40 40-1,20-1 1,20-119 0</inkml:trace>
  <inkml:trace contextRef="#ctx0" brushRef="#br0">3559 12933 0,'40'-20'0,"0"20"31,40 0-15,79 0-1,-59 0-15,20 0 16,40 0 0,-80 0-1,-60 0 16,40 0-15,-40 0 78,-20 40-94,0 20 15,-40 0-15,40-40 16,-120 100-16,60 20 16,20-60 15,-20-40-31,60 20 16,-20-20 15,0 20-31,20-20 47,40 100-32,0-60 1,20-40 0,-40 0-16,0-20 15,80-20 1,0 0-1,0 0 1,-40 0 15,-40 0 1,80 0-32,-80 0 15,0-40 1,-20 20 15,0-100-15,0 40-1</inkml:trace>
  <inkml:trace contextRef="#ctx0" brushRef="#br0">3639 11494 0,'0'0'16,"-20"0"-16,-20 0 15,-20 0-15,-220 0 16,120 20 0,-60 20-16,-140 20 15,180-20 17,-100 60-17,160-100 1,20 20-16,-60 20 15,20-20 1,0 40 0,-39 40-1,-1-20 1,60-20 0,-20 59-1,-20-39 1,60 40-1,20-20 1,0-20 0,40 100-1,-60 80 17,0-80-17,40 0 1,40-100-16,20 20 15,0-80 1,-80 60 0,60 80-1,20-100 1,0 79 0,0-59-1,0-40 1,0-20-16,0 100 15,0-40-15,0-60 16,20 60 0,0-60-16,40 40 0,0-20 15,80 160 1,-20-120 0,-20-20-1,200 0 16,200 0-15,179-60 0,-79 0-1,-220 0 1,-60 0 0,-20-40-1,39 0 1,41 20-1,-160 20-15,140-120 16,-180 60 0,280-100-1,-200 60 17,-220 80-17,-20 0 1,60-80-1,20-60 1,-100 0 0,20 1-1,0 39 1,-20 80 0,0-60-1,0-80 1,0 100-1,0-40-15,0-60 16,-40-40 15,0 180-31,-140-200 32,120 140-17,-160-80 1,120 120-1,20-20 1,-60 40 0,0 21-1,0-41 1,0 20 0,0 20-1,80 0 1,0 20-1,-240-60 1,140 60 0,-419 0-1,299 0-15,-60 0 32,260 0-17,0 0 1,-80 40-1,40-20 1</inkml:trace>
  <inkml:trace contextRef="#ctx0" brushRef="#br0">3739 15472 0,'-20'0'63,"-80"0"-63,-60 0 15,-20 0-15,20 0 16,80 40-16,-100 20 15,140-60 1,-40 20 0,-60 100 15,-20-60-31,40-40 16,-100 40-1,80 59 1,80-79-1,20 0 1,-40 20 0,20 20-1,20-40 1,20 0 0,0-20-1,0 60 1,-20 0-1,40-20-15,-80-20 16,80 40 0,0 0-1,-40 40 17,40-80-17,0 20 1,0-40-1,0 140 1,0-20 0,60-80-1,20 40 1,80 60 0,-20-80-1,40 20 1,-20 0-1,-100-100 1,180 99 0,-100-99-1,60 40 17,40-40-17,-40 0 1,100-20-1,39-159 1,121 39 0,-100-20-1,-240 120 1,-20-20 0,160-100-1,-140 80 1,-120 20 15,0 20-15,0-20-1,0-20 1,0-80 0,0 40-1,-40-40 1,40 140-1,-80-80 1,20-40 0,-20 60-1,0-20 1,0 21 0,20 19-16,-20 0 15,60 0-15,-60 0 16,60 40-1,0 20 1,-20 0 0,-20-40-1,40 20 17,0 20 46,-140-20-63,120 20-15,-80 0 16,40 0-16,20 0 16,-20-60-1</inkml:trace>
  <inkml:trace contextRef="#ctx0" brushRef="#br1">2139 16791 0,'240'0'94,"-60"0"-78,-20 0-16,60 0 15,-100 0-15,-40 0 16,0 0 0,-20 0-1</inkml:trace>
  <inkml:trace contextRef="#ctx0" brushRef="#br1">3059 16031 0,'20'0'16,"20"0"0,40 0-1,260 20 1,-41 40 0,-39 40-1,-220-100 1,40 80-1,0-20 1,-60-20 0,-20 100-1,0-20 1,0 120 15,-40-180-31,0 60 0,-100 40 31,60-40-15,0-80 0,80-20 296,140-20-312,80 0 16,60 0-16,200 0 15,-320 0 1,20 0 0,-140 0-1,-20 0 1</inkml:trace>
  <inkml:trace contextRef="#ctx0" brushRef="#br1">1939 9075 0,'-20'0'62,"20"80"-62,-80 60 16,60-100-16,20 80 16,-80 0-1,-20 20 1,120-140 109,40 0-110,40 0-15,20 0 16,-20 20 0,-60-20-1,0 20 1,-20 0 0,0 40-1,-20-20 1,0 40-1,0-20 1,0-40 0,0 0-16,0 40 15,-80 0 1,-20-40 0,80-20 15,-40 0-16,0 0 17,40 0-17,0 0 1,0-20-16</inkml:trace>
  <inkml:trace contextRef="#ctx0" brushRef="#br1">1919 9155 0,'20'0'15,"40"0"1,-40 0 46,120 0-62,20 0 16,0 0-16,-60 0 16,20 0-1</inkml:trace>
  <inkml:trace contextRef="#ctx0" brushRef="#br1">3319 9035 0,'0'20'63,"-40"0"-48,-40 100-15,80-60 16,-60 0-16,-20 20 16,20 60-1,-20-20 1,40 0-1,20-100 1,20 0 0,0 40-1,0-40 1,0 20 156,60-80-172,-20 20 15,20 20-15,-20-20 16,-20 0 0,-20 0 62,-40-20-47,0 40 47,0-40-78</inkml:trace>
  <inkml:trace contextRef="#ctx0" brushRef="#br1">2519 10974 0,'40'0'62,"-40"40"-46,0-20 0,0 0-16,0 0 15,0 20 1,0 120 15,0-100-31,40 100 16,-20-140-16,-20 40 15,20-40 1,-20 0 93,-80-20-46,60 0-48,0 0 1,0 0 15,20-20-31,0-40 16,0-20 0,0 60-16,160-100 15,-60 60 1,40-60-1,-60 60-15,120-20 32,-140-20-32,-60 80 234,-20 0-218,0 0-16,20 100 281</inkml:trace>
  <inkml:trace contextRef="#ctx0" brushRef="#br1">3818 11334 0,'0'20'109,"0"100"-93,-19-100 0,19 0-16,0 0 15,0 0 95,0 0-79,19-20-16,21 0 1,-20 0 0,20 0 15,20 0-15,20 0-1,-60-20 1,0 0-1,-20 0 32,0 0-31,0-40 0,0 40 46,0-20-46,0 0-1,-120-40 1,40 0 0,0 0-1,21 60 1,39 20 156,20 20-172,-20 80 15,20-80-15,-20 20 16,20-20 0,0 20-1,0-20 95,0 0-95</inkml:trace>
</inkml:ink>
</file>

<file path=ppt/ink/ink6.xml><?xml version="1.0" encoding="utf-8"?>
<inkml:ink xmlns:inkml="http://www.w3.org/2003/InkML">
  <inkml:definitions>
    <inkml:context xml:id="ctx0">
      <inkml:inkSource xml:id="inkSrc0">
        <inkml:traceFormat>
          <inkml:channel name="X" type="integer" max="3760" units="cm"/>
          <inkml:channel name="Y" type="integer" max="1824" units="cm"/>
          <inkml:channel name="T" type="integer" max="2147480000" units="dev"/>
        </inkml:traceFormat>
        <inkml:channelProperties>
          <inkml:channelProperty channel="X" name="resolution" value="144.61539" units="1/cm"/>
          <inkml:channelProperty channel="Y" name="resolution" value="105.43353" units="1/cm"/>
          <inkml:channelProperty channel="T" name="resolution" value="28.34646" units="1/dev"/>
        </inkml:channelProperties>
      </inkml:inkSource>
      <inkml:timestamp xml:id="ts0" timeString="2022-11-21T12:44:29"/>
    </inkml:context>
    <inkml:brush xml:id="br0">
      <inkml:brushProperty name="width" value="0.05292" units="cm"/>
      <inkml:brushProperty name="height" value="0.05292" units="cm"/>
      <inkml:brushProperty name="color" value="#ffc000"/>
    </inkml:brush>
  </inkml:definitions>
  <inkml:trace contextRef="#ctx0" brushRef="#br0">11276 9775 0,'0'-20'31,"-100"-40"-15,-180-20-16,20 80 15,-20 0-15,-40 0 16,-120 0-1,280 0 1,80 0-16,40 0 16,-419 0-1,139 0 1,20 60 0,180-40-1,80-20 1,-20 20-1,-120 20 1,60-40 0,100 0-1,-20 0 32,0 0-31,0 20-1,-120-20 1,-100 100 0,80-40-1,60-60 1,60 60-16,-40-40 16,-80 20-1,120-20 1,-79 0-1,19 80 1,80-100 0,-20 20-1,20 0 17,0-1-17,-60 61 1,-40 20-1,-40-80 1,100 20 0,40-20-1,40 0 63,20 60-62,0 40-16,-20-80 16,40 20-16,20 120 15,-40-120 1,40 80 0,20-60 15,0 0-16,-20 0 1,0 0 0,-40-60-1,60 0-15,0 100 16,0-80 0,39 20-1,-79-20 1,100 80-1,80 0 1,80 19 0,40-99-1,60 40 1,-60-80 15,-20 0-15,60 0-1,-141 0 1,201 0 0,-60 0-1,0 0 1,60 0 0,-100-20-1,159-100 1,-59 80-1,-120 40 1,-20-59 0,-100 39-1,60-60 17,-180 80-32,40-20 15,60 20 1,-40-60-1,-20 0 1,60 0 0,-61 40-1,-59 20 1,20-40 0,-60-20-1,0 60 1,0 0-1,120-60 1,80 0 0,-80 0-1,-20-20 1,-100 60 62,-20 0-78,-60-60 16,40-60-1,-80-120 1,-20 120 0,-40-120-1,-20 100 1,-40 41-1,-19-41 1,59 100 0,60 0-1,-60 0 1,-40-40 15,20 80-15,0 20-1,80 0 1,0 0 0,-20 0-1,60-20 1,20-20 0,0 20-1,20 20 1,0 0-1,20 0 32,-100 0-31,40-20 0,-20-20-16,-20 20 15,80 20 1,-119 0-1,-1 0 1,60-60 0,-120 60-1,160 0 1,0 0 0,-20 0-1,60 0 1,0 0-1</inkml:trace>
</inkml:ink>
</file>

<file path=ppt/ink/ink7.xml><?xml version="1.0" encoding="utf-8"?>
<inkml:ink xmlns:inkml="http://www.w3.org/2003/InkML">
  <inkml:definitions>
    <inkml:context xml:id="ctx0">
      <inkml:inkSource xml:id="inkSrc0">
        <inkml:traceFormat>
          <inkml:channel name="X" type="integer" max="3760" units="cm"/>
          <inkml:channel name="Y" type="integer" max="1824" units="cm"/>
          <inkml:channel name="T" type="integer" max="2147480000" units="dev"/>
        </inkml:traceFormat>
        <inkml:channelProperties>
          <inkml:channelProperty channel="X" name="resolution" value="144.61539" units="1/cm"/>
          <inkml:channelProperty channel="Y" name="resolution" value="105.43353" units="1/cm"/>
          <inkml:channelProperty channel="T" name="resolution" value="28.34646" units="1/dev"/>
        </inkml:channelProperties>
      </inkml:inkSource>
      <inkml:timestamp xml:id="ts0" timeString="2022-11-21T12:45:25"/>
    </inkml:context>
    <inkml:brush xml:id="br0">
      <inkml:brushProperty name="width" value="0.05292" units="cm"/>
      <inkml:brushProperty name="height" value="0.05292" units="cm"/>
      <inkml:brushProperty name="color" value="#ffc000"/>
    </inkml:brush>
  </inkml:definitions>
  <inkml:trace contextRef="#ctx0" brushRef="#br0">11176 14352 0,'0'-40'47,"-60"20"-32,-20 20-15,-80 0 16,40 0-1,-40 0-15,0 0 16,-240-40 0,180 20-16,60 20 15,-20-40 1,-40-20 0,-120 60-1,-39 0 1,259 0-1,-180 0 1,60 0 0,-280 20-1,400-20 1,-100 80 15,20-80-15,-160 100-1,-39 60 1,-21-60 0,280-60-1,120-40 1,0 0 0,-140 20-1,-80 40 1,140-60-1,40 0 1,20 0 0,20 0-16,-20 20 15,-80 20 1,0-20 15,-80 20-15,20 0-1,100-40 1,40 80 0,0-80 15,0 20 31,40 0-46,0 40 0,0 20-16,60 20 15,60 0 1,-100-60 0,120 100-1,80-80 1,120 0-1,-40-40 1,40 60 0,0-80-1,40 0 1,-1 0 0,101 0-1,20 0 1,-60-20-1,120-100 1,-181 80 0,-259 40-1,360-140 1,-160 100 15,-20-20-15,80 20-16,-180 0 31,20 40-15,-60 0-1,239 0 1,-179 0 0,-180 0-1,180 0 1,-100 0-1,-60 0 1,0 0 0,60 0-1,-80-20 1,-20 20 0,60-80 15,-80 60 78,-60 0-93,-20-40-1,60 40-15,-60-40 16,20-60-16,0 60 16,-60-80-1,40 60 1,-20 20 0,80 40-1,-40 20 1,40 0-1,-20-20 1,20 20 15,0 0-15,-20-60 0,20 60-1,0-20-15,0 20 16,-120-20-1,81 20 1,39-20 0,-20 20-1,20 0 32,0 0 47,0-20-78,0 20-1</inkml:trace>
</inkml:ink>
</file>

<file path=ppt/ink/ink8.xml><?xml version="1.0" encoding="utf-8"?>
<inkml:ink xmlns:inkml="http://www.w3.org/2003/InkML">
  <inkml:definitions>
    <inkml:context xml:id="ctx0">
      <inkml:inkSource xml:id="inkSrc0">
        <inkml:traceFormat>
          <inkml:channel name="X" type="integer" max="3760" units="cm"/>
          <inkml:channel name="Y" type="integer" max="1824" units="cm"/>
          <inkml:channel name="T" type="integer" max="2147480000" units="dev"/>
        </inkml:traceFormat>
        <inkml:channelProperties>
          <inkml:channelProperty channel="X" name="resolution" value="144.61539" units="1/cm"/>
          <inkml:channelProperty channel="Y" name="resolution" value="105.43353" units="1/cm"/>
          <inkml:channelProperty channel="T" name="resolution" value="28.34646" units="1/dev"/>
        </inkml:channelProperties>
      </inkml:inkSource>
      <inkml:timestamp xml:id="ts0" timeString="2022-11-21T12:46:04"/>
    </inkml:context>
    <inkml:brush xml:id="br0">
      <inkml:brushProperty name="width" value="0.05292" units="cm"/>
      <inkml:brushProperty name="height" value="0.05292" units="cm"/>
      <inkml:brushProperty name="color" value="#ffc000"/>
    </inkml:brush>
  </inkml:definitions>
  <inkml:trace contextRef="#ctx0" brushRef="#br0">11316 9515 0,'0'0'0,"-20"0"16,0 0-16,0 0 16,-60-20-1,40 20 1,20 0-1,-200-120 1,60 80 0,-60-20-1,-100 60 1,-120 0 0,0 0-1,160 0 16,180 0-15,80 0 0,-19 0-16,-1 0 31,-120 0-15,80 20-1,0 0-15,-40 60 16,80-60-1,-20 20-15,-40 20 16,-60 60 0,20-40-1,-20 0 1,60 20 0,60-60-1,40-20 16,0 0 32,0 20-47,40 140-16,40-101 15,100 141 1,-140-160-1,60 40 1,-20-80 0,20 20-1,120-20 1,-20 20 0,59-40-1,-99 0 16,80 0-15,-220 0 0,0 0-1,80 0 1,200-20 0,-20-20-1,-140-20 1,40 60-1,-20 0 1,-80 0 0,-40 0-1,40-20 1,0 0 0,40 20-1,40-60 16,-100 40-15,20-20 15,-60-20-31,0 60 16,80-80 0,-20 20-1,-1 40 1,1-79-1,0 59 1,-20-40 0,0 0-1,-40 60 1,-20 0 109,-60 20-109,40-20-16,-60 20 15,60-20-15,0-20 16,-60 0-1,40 0-15,-19 40 16,-41-40 0,60 20-1,-60 0 1,20-60 0,40 60-1,-40-60 16,40 80-15,20-20 0,0 20-1,0 0 1,0-40 0,-40 20 62,40 20 15</inkml:trace>
  <inkml:trace contextRef="#ctx0" brushRef="#br0">24630 12313 0,'0'-20'94,"20"20"-79,80 40-15,0 80 16,-40-20 0,140 120-1,-100-80 1,-20 20-1,0-40 1,-60-40 15,20-60-15,0 0 0,-20-20 187,0 0-203,120 0 15,120-180-15,20 60 16,140-120 0,-81 0-1,-119 40 1,60-59 15,-80 99-15,-120 100-16,140-60 15,-80 20 1,240-120 0,100-220-1,-420 440 1,159-100-1,-159 40-15,-40 40 16</inkml:trace>
</inkml:ink>
</file>

<file path=ppt/ink/ink9.xml><?xml version="1.0" encoding="utf-8"?>
<inkml:ink xmlns:inkml="http://www.w3.org/2003/InkML">
  <inkml:definitions>
    <inkml:context xml:id="ctx0">
      <inkml:inkSource xml:id="inkSrc0">
        <inkml:traceFormat>
          <inkml:channel name="X" type="integer" max="3760" units="cm"/>
          <inkml:channel name="Y" type="integer" max="1824" units="cm"/>
          <inkml:channel name="T" type="integer" max="2147480000" units="dev"/>
        </inkml:traceFormat>
        <inkml:channelProperties>
          <inkml:channelProperty channel="X" name="resolution" value="144.61539" units="1/cm"/>
          <inkml:channelProperty channel="Y" name="resolution" value="105.43353" units="1/cm"/>
          <inkml:channelProperty channel="T" name="resolution" value="28.34646" units="1/dev"/>
        </inkml:channelProperties>
      </inkml:inkSource>
      <inkml:timestamp xml:id="ts0" timeString="2022-11-21T12:51:18"/>
    </inkml:context>
    <inkml:brush xml:id="br0">
      <inkml:brushProperty name="width" value="0.05292" units="cm"/>
      <inkml:brushProperty name="height" value="0.05292" units="cm"/>
      <inkml:brushProperty name="color" value="#ffc000"/>
    </inkml:brush>
  </inkml:definitions>
  <inkml:trace contextRef="#ctx0" brushRef="#br0">3479 17990 0,'0'20'63,"80"-20"-48,20 20-15,59-20 16,-39 40-16,0-40 16,0 0-16,-40 0 15,120 0-15,120 0 16,0 0-16,100 0 15,20 0-15,-21 0 16,-159 0-16,60 0 16,-140 0-16,-100 0 15,80-20-15,60-20 16,0 40 0,100 0-16,-100-20 15,60 20-15,-100-80 16,259 80 15,-279 0-31,-80 0 0,80 0 16,0 0-16,60 0 15,100 0 1,-60 0-16,80 0 0,-140 0 16,79 0-16,41 0 15,-100 0-15,0 0 16,-20 0-1,620 0 1,-600 0 0,-20 0-16,-20 0 15,-21 0-15,61 0 16,40 0-16,-80 0 16,140 0-16,-120 0 15,-20 0 1,40 0-16,-60 0 15,540 0 1,-441 0 0,-39 0-16,60 0 15,-60 0-15,-60 0 16,100 0-16,20 0 16,260 0-1,-380 0-15,0 0 16,-1 0-1,41 0 1,-160 0 15,20 0-15,0 0-16,80 0 16,-80 0-16,0 0 15,-20 0 1,20 0-16,-20 0 15,60 0 1,0 0-16,-80 0 16,20 0-16,-20 0 15,40 0-15,20 0 16,0 0 0,40 0-16,40 0 15,340 0 1,-300 0-16,20 0 15,99 0-15,-99 0 16,-60 0-16,60 0 16,0 0-1,-180 0-15,80 0 16,-40 0 0,40 0-16,-20 0 0,140 0 15,-120 0-15,80 0 16,60 0-1,-81 0-15,-19 0 16,380 0 0,-320 0-16,-60 0 15,-40 0-15,0 0 16,-80 0-16,80 0 16,40 0-16,-100 0 15,60 0-15,-100 0 16,40 0-16,-20 0 15,80 20 1,-40-20-16,20 0 16,-20 20-16,0-20 15,39 0-15,-59 0 16,80 20 0,-100-20-16,80 0 15,-80 0-15,20 0 16,40 0-16,-20 0 15,60 0 1,-100 0-16,20 0 16,0 0-1,-20 0-15,20 40 16,-40-40 0,0 0-1,80 20 1,-40-20-16,20 0 15,80 40 1,-120-20-16,-20-20 16,20 40-1,-20-40 1,0 0-16,20 0 16,0 0-16,-20 0 15,60 0 1,-40 0-16,-20 0 15,60 0 1,-60 0-16,40 20 16,20-20-1,-60 0-15,20 0 16,100 0 0,-80 0-16,0 0 15,-40 0 1,0 0-16,20-40 15,-20 40 1,39 0-16,-39-40 16,20 40-1,0 0-15,-20-20 16,0 0-16,0 20 16,0-20 15,0 20-31,0 0 15,20-20 1,-20-40 0,0 40-16,20 20 15,-20-20-15,40-19 16,40-21-16,-80 20 16,0 0-16,-120 160 46,-40-61-46,-100 201 16,-19 160 0,259-260-16,40-220 281,-40 40-265,40-20-16,19-20 15,-39-20-15,40 20 16,-40 40-1,0 20 376,0 0-172,0-40-219,-20 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0EA0B-D38A-4262-8CA6-2F3E432CAF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A377D-10D8-4D96-9538-E440EF11D40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贷款利息、税收等</a:t>
            </a:r>
            <a:endParaRPr lang="zh-CN" altLang="en-US" dirty="0"/>
          </a:p>
        </p:txBody>
      </p:sp>
      <p:sp>
        <p:nvSpPr>
          <p:cNvPr id="4" name="Slide Number Placeholder 3"/>
          <p:cNvSpPr>
            <a:spLocks noGrp="1"/>
          </p:cNvSpPr>
          <p:nvPr>
            <p:ph type="sldNum" sz="quarter" idx="5"/>
          </p:nvPr>
        </p:nvSpPr>
        <p:spPr/>
        <p:txBody>
          <a:bodyPr/>
          <a:lstStyle/>
          <a:p>
            <a:fld id="{EBAF62E6-45A7-4E36-9AFB-572A4D69849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65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155ABBE3-5231-4E7F-AC3D-C121A9B11E08}" type="slidenum">
              <a:rPr lang="en-US" altLang="zh-CN" baseline="0"/>
            </a:fld>
            <a:endParaRPr lang="en-US" altLang="zh-CN" baseline="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BF751A0-6121-4147-812C-2FCA83CF351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BF751A0-6121-4147-812C-2FCA83CF351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p:sp>
      <p:sp>
        <p:nvSpPr>
          <p:cNvPr id="696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96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5E180E14-71C0-42F0-876A-70F145EF1F00}" type="slidenum">
              <a:rPr lang="en-US" altLang="zh-CN" baseline="0"/>
            </a:fld>
            <a:endParaRPr lang="en-US" altLang="zh-CN" baseline="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BF751A0-6121-4147-812C-2FCA83CF351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因此，从投资人角度出发分析投资的经济性，需要进一步分析投资的所得税、还贷还息</a:t>
            </a:r>
            <a:endParaRPr lang="zh-CN" altLang="en-US" dirty="0"/>
          </a:p>
        </p:txBody>
      </p:sp>
      <p:sp>
        <p:nvSpPr>
          <p:cNvPr id="4" name="灯片编号占位符 3"/>
          <p:cNvSpPr>
            <a:spLocks noGrp="1"/>
          </p:cNvSpPr>
          <p:nvPr>
            <p:ph type="sldNum" sz="quarter" idx="5"/>
          </p:nvPr>
        </p:nvSpPr>
        <p:spPr/>
        <p:txBody>
          <a:bodyPr/>
          <a:lstStyle/>
          <a:p>
            <a:fld id="{41FA377D-10D8-4D96-9538-E440EF11D40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BF751A0-6121-4147-812C-2FCA83CF351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p:nvPr>
        </p:nvSpPr>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278EE609-6942-46B5-A0FE-F5D0B7AA9786}" type="slidenum">
              <a:rPr lang="en-US" altLang="zh-CN" baseline="0"/>
            </a:fld>
            <a:endParaRPr lang="en-US" altLang="zh-CN" baseline="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p:nvPr>
        </p:nvSpPr>
        <p:spPr/>
      </p:sp>
      <p:sp>
        <p:nvSpPr>
          <p:cNvPr id="645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45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7D168E92-C956-47A7-A967-07A94B9D53CB}" type="slidenum">
              <a:rPr lang="en-US" altLang="zh-CN" baseline="0"/>
            </a:fld>
            <a:endParaRPr lang="en-US" altLang="zh-CN" baseline="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p:nvPr>
        </p:nvSpPr>
        <p:spPr/>
      </p:sp>
      <p:sp>
        <p:nvSpPr>
          <p:cNvPr id="655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55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9ACBF2F3-1A4C-4033-9B0E-0F9B0E599C94}" type="slidenum">
              <a:rPr lang="en-US" altLang="zh-CN" baseline="0"/>
            </a:fld>
            <a:endParaRPr lang="en-US" altLang="zh-CN" baseline="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ChangeArrowheads="1" noTextEdit="1"/>
          </p:cNvSpPr>
          <p:nvPr>
            <p:ph type="sldImg"/>
          </p:nvPr>
        </p:nvSpPr>
        <p:spPr/>
      </p:sp>
      <p:sp>
        <p:nvSpPr>
          <p:cNvPr id="66563"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6564"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5308A510-DAB5-4390-AB67-DA2A81AA98D8}" type="slidenum">
              <a:rPr lang="en-US" altLang="zh-CN" baseline="0"/>
            </a:fld>
            <a:endParaRPr lang="en-US" altLang="zh-CN" baseline="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FA377D-10D8-4D96-9538-E440EF11D40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AA69C568-3074-4B15-AC94-070669EA37D0}" type="slidenum">
              <a:rPr lang="zh-CN" altLang="en-US" baseline="0"/>
            </a:fld>
            <a:endParaRPr lang="en-US" altLang="zh-CN" baseline="0"/>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积金和公益金。公司分配当年税后利润时，应提取利 润的</a:t>
            </a:r>
            <a:r>
              <a:rPr lang="en-US" altLang="zh-CN">
                <a:latin typeface="Arial" panose="020B0604020202020204" pitchFamily="34" charset="0"/>
              </a:rPr>
              <a:t>10%</a:t>
            </a:r>
            <a:r>
              <a:rPr lang="zh-CN" altLang="en-US">
                <a:latin typeface="Arial" panose="020B0604020202020204" pitchFamily="34" charset="0"/>
              </a:rPr>
              <a:t>列入公司法定公积金；公司法定公积金金额累计达到公司注册资本的</a:t>
            </a:r>
            <a:r>
              <a:rPr lang="en-US" altLang="zh-CN">
                <a:latin typeface="Arial" panose="020B0604020202020204" pitchFamily="34" charset="0"/>
              </a:rPr>
              <a:t>50%</a:t>
            </a:r>
            <a:r>
              <a:rPr lang="zh-CN" altLang="en-US">
                <a:latin typeface="Arial" panose="020B0604020202020204" pitchFamily="34" charset="0"/>
              </a:rPr>
              <a:t>以上，不再提取。公司的公积金用于弥补亏损、扩大公司生产经营，或者转增 公司资本 </a:t>
            </a: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C6857EB-B48F-4AD1-AADC-046E0C124A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EBE882-32AE-4F1C-AC09-69133DAA586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C6857EB-B48F-4AD1-AADC-046E0C124A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EBE882-32AE-4F1C-AC09-69133DAA586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C6857EB-B48F-4AD1-AADC-046E0C124A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EBE882-32AE-4F1C-AC09-69133DAA586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C6857EB-B48F-4AD1-AADC-046E0C124A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EBE882-32AE-4F1C-AC09-69133DAA586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C6857EB-B48F-4AD1-AADC-046E0C124A4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7EBE882-32AE-4F1C-AC09-69133DAA586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C6857EB-B48F-4AD1-AADC-046E0C124A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EBE882-32AE-4F1C-AC09-69133DAA586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C6857EB-B48F-4AD1-AADC-046E0C124A4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7EBE882-32AE-4F1C-AC09-69133DAA586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C6857EB-B48F-4AD1-AADC-046E0C124A4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7EBE882-32AE-4F1C-AC09-69133DAA586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6857EB-B48F-4AD1-AADC-046E0C124A4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7EBE882-32AE-4F1C-AC09-69133DAA586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C6857EB-B48F-4AD1-AADC-046E0C124A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EBE882-32AE-4F1C-AC09-69133DAA586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C6857EB-B48F-4AD1-AADC-046E0C124A4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7EBE882-32AE-4F1C-AC09-69133DAA586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857EB-B48F-4AD1-AADC-046E0C124A4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BE882-32AE-4F1C-AC09-69133DAA586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customXml" Target="../ink/ink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oleObject" Target="../embeddings/oleObject2.bin"/><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image" Target="../media/image9.GI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oleObject" Target="../embeddings/oleObject4.bin"/><Relationship Id="rId2" Type="http://schemas.openxmlformats.org/officeDocument/2006/relationships/image" Target="../media/image13.emf"/><Relationship Id="rId1"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customXml" Target="../ink/ink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emf"/><Relationship Id="rId7" Type="http://schemas.openxmlformats.org/officeDocument/2006/relationships/oleObject" Target="../embeddings/oleObject8.bin"/><Relationship Id="rId6" Type="http://schemas.openxmlformats.org/officeDocument/2006/relationships/image" Target="../media/image22.wmf"/><Relationship Id="rId5" Type="http://schemas.openxmlformats.org/officeDocument/2006/relationships/oleObject" Target="../embeddings/oleObject7.bin"/><Relationship Id="rId4" Type="http://schemas.openxmlformats.org/officeDocument/2006/relationships/image" Target="../media/image21.emf"/><Relationship Id="rId3" Type="http://schemas.openxmlformats.org/officeDocument/2006/relationships/oleObject" Target="../embeddings/oleObject6.bin"/><Relationship Id="rId2" Type="http://schemas.openxmlformats.org/officeDocument/2006/relationships/image" Target="../media/image20.emf"/><Relationship Id="rId10" Type="http://schemas.openxmlformats.org/officeDocument/2006/relationships/vmlDrawing" Target="../drawings/vmlDrawing3.vml"/><Relationship Id="rId1"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customXml" Target="../ink/ink3.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3.png"/><Relationship Id="rId3" Type="http://schemas.openxmlformats.org/officeDocument/2006/relationships/customXml" Target="../ink/ink5.xml"/><Relationship Id="rId2" Type="http://schemas.openxmlformats.org/officeDocument/2006/relationships/image" Target="../media/image32.png"/><Relationship Id="rId1" Type="http://schemas.openxmlformats.org/officeDocument/2006/relationships/customXml" Target="../ink/ink4.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customXml" Target="../ink/ink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png"/><Relationship Id="rId1" Type="http://schemas.openxmlformats.org/officeDocument/2006/relationships/customXml" Target="../ink/ink7.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customXml" Target="../ink/ink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37.png"/><Relationship Id="rId1"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39.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4.png"/><Relationship Id="rId3" Type="http://schemas.openxmlformats.org/officeDocument/2006/relationships/customXml" Target="../ink/ink9.xml"/><Relationship Id="rId2" Type="http://schemas.openxmlformats.org/officeDocument/2006/relationships/image" Target="../media/image42.png"/><Relationship Id="rId1" Type="http://schemas.openxmlformats.org/officeDocument/2006/relationships/image" Target="../media/image4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customXml" Target="../ink/ink10.xml"/><Relationship Id="rId1" Type="http://schemas.openxmlformats.org/officeDocument/2006/relationships/image" Target="../media/image4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dirty="0"/>
              <a:t>L8: </a:t>
            </a:r>
            <a:r>
              <a:rPr lang="zh-CN" altLang="en-US" sz="4800" dirty="0"/>
              <a:t>财务分析：</a:t>
            </a:r>
            <a:br>
              <a:rPr lang="en-US" altLang="zh-CN" sz="4800" dirty="0"/>
            </a:br>
            <a:r>
              <a:rPr lang="zh-CN" altLang="en-US" sz="4800" dirty="0"/>
              <a:t>基于投资人角度的经济性分析</a:t>
            </a:r>
            <a:endParaRPr lang="zh-CN" altLang="en-US" sz="4800" dirty="0"/>
          </a:p>
        </p:txBody>
      </p:sp>
      <p:sp>
        <p:nvSpPr>
          <p:cNvPr id="3" name="Subtitle 2"/>
          <p:cNvSpPr>
            <a:spLocks noGrp="1"/>
          </p:cNvSpPr>
          <p:nvPr>
            <p:ph type="subTitle" idx="1"/>
          </p:nvPr>
        </p:nvSpPr>
        <p:spPr/>
        <p:txBody>
          <a:bodyPr/>
          <a:lstStyle/>
          <a:p>
            <a:r>
              <a:rPr lang="zh-CN" altLang="en-US" dirty="0"/>
              <a:t>工程经济学</a:t>
            </a:r>
            <a:endParaRPr lang="en-US" altLang="zh-CN" dirty="0"/>
          </a:p>
          <a:p>
            <a:r>
              <a:rPr lang="zh-CN" altLang="en-US" dirty="0"/>
              <a:t>汪翼</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299672" y="2122621"/>
          <a:ext cx="6096000"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文本框 8"/>
          <p:cNvSpPr txBox="1"/>
          <p:nvPr/>
        </p:nvSpPr>
        <p:spPr>
          <a:xfrm>
            <a:off x="3708112" y="1850824"/>
            <a:ext cx="3441905" cy="107721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defRPr/>
            </a:pPr>
            <a:r>
              <a:rPr lang="zh-CN" altLang="en-US" sz="3200" dirty="0"/>
              <a:t>投资在投资时转换为资产</a:t>
            </a:r>
            <a:endParaRPr lang="zh-CN" altLang="en-US" sz="3200" dirty="0"/>
          </a:p>
        </p:txBody>
      </p:sp>
      <p:sp>
        <p:nvSpPr>
          <p:cNvPr id="11" name="文本框 10"/>
          <p:cNvSpPr txBox="1"/>
          <p:nvPr/>
        </p:nvSpPr>
        <p:spPr>
          <a:xfrm>
            <a:off x="8995042" y="2844654"/>
            <a:ext cx="1794878" cy="2439257"/>
          </a:xfrm>
          <a:prstGeom prst="rect">
            <a:avLst/>
          </a:prstGeom>
          <a:noFill/>
        </p:spPr>
        <p:txBody>
          <a:bodyPr wrap="square">
            <a:spAutoFit/>
          </a:bodyPr>
          <a:lstStyle/>
          <a:p>
            <a:pPr>
              <a:lnSpc>
                <a:spcPct val="300000"/>
              </a:lnSpc>
            </a:pPr>
            <a:r>
              <a:rPr lang="zh-CN" altLang="zh-CN" b="1" dirty="0"/>
              <a:t>固定资产投资、</a:t>
            </a:r>
            <a:endParaRPr lang="en-US" altLang="zh-CN" b="1" dirty="0"/>
          </a:p>
          <a:p>
            <a:pPr>
              <a:lnSpc>
                <a:spcPct val="300000"/>
              </a:lnSpc>
            </a:pPr>
            <a:r>
              <a:rPr lang="zh-CN" altLang="zh-CN" b="1" dirty="0"/>
              <a:t>流动资产投资、</a:t>
            </a:r>
            <a:endParaRPr lang="en-US" altLang="zh-CN" b="1" dirty="0"/>
          </a:p>
          <a:p>
            <a:pPr>
              <a:lnSpc>
                <a:spcPct val="300000"/>
              </a:lnSpc>
            </a:pPr>
            <a:r>
              <a:rPr lang="zh-CN" altLang="zh-CN" b="1" dirty="0"/>
              <a:t>无形资产投资</a:t>
            </a:r>
            <a:endParaRPr lang="zh-CN" altLang="en-US" b="1" dirty="0"/>
          </a:p>
        </p:txBody>
      </p:sp>
      <p:sp>
        <p:nvSpPr>
          <p:cNvPr id="12" name="标题 1"/>
          <p:cNvSpPr>
            <a:spLocks noGrp="1"/>
          </p:cNvSpPr>
          <p:nvPr>
            <p:ph type="title"/>
          </p:nvPr>
        </p:nvSpPr>
        <p:spPr>
          <a:xfrm>
            <a:off x="838200" y="365125"/>
            <a:ext cx="10515600" cy="1325563"/>
          </a:xfrm>
        </p:spPr>
        <p:txBody>
          <a:bodyPr/>
          <a:lstStyle/>
          <a:p>
            <a:r>
              <a:rPr lang="zh-CN" altLang="zh-CN" dirty="0"/>
              <a:t>财务分析相关概念</a:t>
            </a:r>
            <a:r>
              <a:rPr lang="zh-CN" altLang="en-US" dirty="0"/>
              <a:t>：</a:t>
            </a:r>
            <a:r>
              <a:rPr lang="zh-CN" altLang="zh-CN" dirty="0"/>
              <a:t>投资与投资结构</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投资与投资结构</a:t>
            </a:r>
            <a:endParaRPr lang="zh-CN" altLang="en-US" dirty="0"/>
          </a:p>
        </p:txBody>
      </p:sp>
      <p:sp>
        <p:nvSpPr>
          <p:cNvPr id="3" name="内容占位符 2"/>
          <p:cNvSpPr>
            <a:spLocks noGrp="1"/>
          </p:cNvSpPr>
          <p:nvPr>
            <p:ph idx="1"/>
          </p:nvPr>
        </p:nvSpPr>
        <p:spPr/>
        <p:txBody>
          <a:bodyPr>
            <a:normAutofit/>
          </a:bodyPr>
          <a:lstStyle/>
          <a:p>
            <a:pPr lvl="0">
              <a:lnSpc>
                <a:spcPct val="140000"/>
              </a:lnSpc>
              <a:tabLst>
                <a:tab pos="1371600" algn="l"/>
              </a:tabLst>
            </a:pPr>
            <a:r>
              <a:rPr lang="zh-CN" altLang="zh-CN" sz="2400" b="1" dirty="0"/>
              <a:t>固定资产：</a:t>
            </a:r>
            <a:endParaRPr lang="en-US" altLang="zh-CN" sz="2400" b="1" dirty="0"/>
          </a:p>
          <a:p>
            <a:pPr lvl="0">
              <a:lnSpc>
                <a:spcPct val="140000"/>
              </a:lnSpc>
              <a:tabLst>
                <a:tab pos="1371600" algn="l"/>
              </a:tabLst>
            </a:pPr>
            <a:r>
              <a:rPr lang="zh-CN" altLang="zh-CN" sz="2400" dirty="0"/>
              <a:t>固定资产是指企业使用期限超过</a:t>
            </a:r>
            <a:r>
              <a:rPr lang="en-US" altLang="zh-CN" sz="2400" dirty="0"/>
              <a:t>1</a:t>
            </a:r>
            <a:r>
              <a:rPr lang="zh-CN" altLang="zh-CN" sz="2400" dirty="0"/>
              <a:t>年的房屋、建筑物、机器、机械、运输工具，以及其他与生产、经营有关的设备、器具、工具等。不属于生产经营主要设备的物品，单位价值在</a:t>
            </a:r>
            <a:r>
              <a:rPr lang="en-US" altLang="zh-CN" sz="2400" dirty="0"/>
              <a:t>2000</a:t>
            </a:r>
            <a:r>
              <a:rPr lang="zh-CN" altLang="zh-CN" sz="2400" dirty="0"/>
              <a:t>元以上，并且使用年限超过</a:t>
            </a:r>
            <a:r>
              <a:rPr lang="en-US" altLang="zh-CN" sz="2400" dirty="0"/>
              <a:t>2</a:t>
            </a:r>
            <a:r>
              <a:rPr lang="zh-CN" altLang="zh-CN" sz="2400" dirty="0"/>
              <a:t>年的，也应当作为固定资产。</a:t>
            </a:r>
            <a:endParaRPr lang="en-US" altLang="zh-CN" sz="2400" dirty="0"/>
          </a:p>
          <a:p>
            <a:pPr lvl="0">
              <a:lnSpc>
                <a:spcPct val="140000"/>
              </a:lnSpc>
              <a:tabLst>
                <a:tab pos="1371600" algn="l"/>
              </a:tabLst>
            </a:pPr>
            <a:r>
              <a:rPr lang="zh-CN" altLang="zh-CN" sz="2400" dirty="0"/>
              <a:t>在会计学中，固定资产是指企业用于生产商品或提供劳务、出租给他人，或为行政管理目的而持有的，预计使用年限超过一年的具有实物形态的资产。</a:t>
            </a:r>
            <a:endParaRPr lang="zh-CN" altLang="zh-CN" sz="2400" dirty="0"/>
          </a:p>
          <a:p>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投资与投资结构</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tabLst>
                <a:tab pos="1371600" algn="l"/>
              </a:tabLst>
            </a:pPr>
            <a:r>
              <a:rPr lang="zh-CN" altLang="zh-CN" b="1" dirty="0"/>
              <a:t>流动资产：</a:t>
            </a:r>
            <a:endParaRPr lang="en-US" altLang="zh-CN" b="1" dirty="0"/>
          </a:p>
          <a:p>
            <a:pPr>
              <a:lnSpc>
                <a:spcPct val="150000"/>
              </a:lnSpc>
              <a:tabLst>
                <a:tab pos="1371600" algn="l"/>
              </a:tabLst>
            </a:pPr>
            <a:r>
              <a:rPr lang="zh-CN" altLang="zh-CN" sz="2000" dirty="0"/>
              <a:t>流动资产是指可以在一年或者超过一年的一个营业周期内变现或者耗用的资产。它由现金、应收及预付款项、存货等组成，也是企业用于购买、储存劳动对象</a:t>
            </a:r>
            <a:r>
              <a:rPr lang="en-US" altLang="zh-CN" sz="2000" dirty="0"/>
              <a:t>(</a:t>
            </a:r>
            <a:r>
              <a:rPr lang="zh-CN" altLang="zh-CN" sz="2000" dirty="0"/>
              <a:t>原材料、燃料、动力等</a:t>
            </a:r>
            <a:r>
              <a:rPr lang="en-US" altLang="zh-CN" sz="2000" dirty="0"/>
              <a:t>)</a:t>
            </a:r>
            <a:r>
              <a:rPr lang="zh-CN" altLang="zh-CN" sz="2000" dirty="0"/>
              <a:t>以及占用在生产过程和流通过程的在产品、产成品等周转资金的投资。流动资产在生产经营过程中经常改变其存在状态，在一定营业周期内变现或被耗用。</a:t>
            </a:r>
            <a:endParaRPr lang="en-US" altLang="zh-CN" sz="2000" dirty="0"/>
          </a:p>
          <a:p>
            <a:pPr>
              <a:lnSpc>
                <a:spcPct val="150000"/>
              </a:lnSpc>
              <a:tabLst>
                <a:tab pos="1371600" algn="l"/>
              </a:tabLst>
            </a:pPr>
            <a:r>
              <a:rPr lang="zh-CN" altLang="zh-CN" b="1" dirty="0"/>
              <a:t>无形资产：</a:t>
            </a:r>
            <a:endParaRPr lang="en-US" altLang="zh-CN" b="1" dirty="0"/>
          </a:p>
          <a:p>
            <a:pPr>
              <a:lnSpc>
                <a:spcPct val="150000"/>
              </a:lnSpc>
              <a:tabLst>
                <a:tab pos="1371600" algn="l"/>
              </a:tabLst>
            </a:pPr>
            <a:r>
              <a:rPr lang="zh-CN" altLang="zh-CN" sz="2000" dirty="0"/>
              <a:t>由特定主体所拥有，无一定形态，不具实体，但可构成竞争优势或对生产经营发挥作用的非货币性资产。建设投资中，为购置工业产权、非专利技术、土地使用权等所发生的支出形成无形资产投资。</a:t>
            </a:r>
            <a:endParaRPr lang="zh-CN" altLang="zh-CN" sz="2000" dirty="0"/>
          </a:p>
          <a:p>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投资</a:t>
            </a:r>
            <a:r>
              <a:rPr lang="zh-CN" altLang="en-US" dirty="0"/>
              <a:t>估算</a:t>
            </a:r>
            <a:endParaRPr lang="zh-CN" altLang="en-US" dirty="0"/>
          </a:p>
        </p:txBody>
      </p:sp>
      <p:sp>
        <p:nvSpPr>
          <p:cNvPr id="3" name="内容占位符 2"/>
          <p:cNvSpPr>
            <a:spLocks noGrp="1"/>
          </p:cNvSpPr>
          <p:nvPr>
            <p:ph idx="1"/>
          </p:nvPr>
        </p:nvSpPr>
        <p:spPr/>
        <p:txBody>
          <a:bodyPr/>
          <a:lstStyle/>
          <a:p>
            <a:pPr>
              <a:lnSpc>
                <a:spcPct val="130000"/>
              </a:lnSpc>
              <a:tabLst>
                <a:tab pos="1371600" algn="l"/>
              </a:tabLst>
            </a:pPr>
            <a:r>
              <a:rPr lang="zh-CN" altLang="zh-CN" sz="3200" b="1" dirty="0"/>
              <a:t>投资估算：</a:t>
            </a:r>
            <a:endParaRPr lang="zh-CN" altLang="zh-CN" sz="3200" b="1" dirty="0"/>
          </a:p>
          <a:p>
            <a:pPr>
              <a:lnSpc>
                <a:spcPct val="130000"/>
              </a:lnSpc>
              <a:tabLst>
                <a:tab pos="1371600" algn="l"/>
              </a:tabLst>
            </a:pPr>
            <a:r>
              <a:rPr lang="zh-CN" altLang="zh-CN" sz="2400" dirty="0"/>
              <a:t>对投资项目进行财务分析的前提是要对一系列投资、经营数据进行估算。</a:t>
            </a:r>
            <a:endParaRPr lang="en-US" altLang="zh-CN" sz="2400" dirty="0"/>
          </a:p>
          <a:p>
            <a:pPr>
              <a:lnSpc>
                <a:spcPct val="130000"/>
              </a:lnSpc>
              <a:tabLst>
                <a:tab pos="1371600" algn="l"/>
              </a:tabLst>
            </a:pPr>
            <a:r>
              <a:rPr lang="zh-CN" altLang="zh-CN" sz="2400" dirty="0"/>
              <a:t>在对项目进行投资估算的时候，可以</a:t>
            </a:r>
            <a:r>
              <a:rPr lang="zh-CN" altLang="zh-CN" sz="2400" b="1" u="sng" dirty="0">
                <a:solidFill>
                  <a:srgbClr val="FF0000"/>
                </a:solidFill>
              </a:rPr>
              <a:t>分要素</a:t>
            </a:r>
            <a:r>
              <a:rPr lang="zh-CN" altLang="zh-CN" sz="2400" b="1" u="sng" dirty="0" smtClean="0">
                <a:solidFill>
                  <a:srgbClr val="FF0000"/>
                </a:solidFill>
              </a:rPr>
              <a:t>，</a:t>
            </a:r>
            <a:r>
              <a:rPr lang="zh-CN" altLang="en-US" sz="2400" b="1" u="sng" dirty="0" smtClean="0">
                <a:solidFill>
                  <a:srgbClr val="FF0000"/>
                </a:solidFill>
              </a:rPr>
              <a:t>分</a:t>
            </a:r>
            <a:r>
              <a:rPr lang="zh-CN" altLang="zh-CN" sz="2400" b="1" u="sng" dirty="0" smtClean="0">
                <a:solidFill>
                  <a:srgbClr val="FF0000"/>
                </a:solidFill>
              </a:rPr>
              <a:t>时间</a:t>
            </a:r>
            <a:r>
              <a:rPr lang="zh-CN" altLang="zh-CN" sz="2400" dirty="0"/>
              <a:t>，对投资进行估算。</a:t>
            </a:r>
            <a:endParaRPr lang="en-US" altLang="zh-CN" sz="2400" dirty="0"/>
          </a:p>
          <a:p>
            <a:pPr lvl="1">
              <a:lnSpc>
                <a:spcPct val="130000"/>
              </a:lnSpc>
              <a:tabLst>
                <a:tab pos="1371600" algn="l"/>
              </a:tabLst>
            </a:pPr>
            <a:r>
              <a:rPr lang="zh-CN" altLang="zh-CN" sz="1800" dirty="0"/>
              <a:t>例如，对于建设类型的固定资产，其投资部分包括建筑安装工程费、设备工器具购置费、其他费用、预备费和建设期利息等五部分。在估算的时候，可以分这五个部分，进一步确定相应的要素分别估算。除此之外，投资估算也可以采用产能估算法、系数估算法等。</a:t>
            </a:r>
            <a:endParaRPr lang="zh-CN" altLang="zh-CN" sz="1800" dirty="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投资</a:t>
            </a:r>
            <a:r>
              <a:rPr lang="zh-CN" altLang="en-US" dirty="0"/>
              <a:t>结构</a:t>
            </a:r>
            <a:endParaRPr lang="zh-CN" altLang="en-US" dirty="0"/>
          </a:p>
        </p:txBody>
      </p:sp>
      <p:sp>
        <p:nvSpPr>
          <p:cNvPr id="3" name="内容占位符 2"/>
          <p:cNvSpPr>
            <a:spLocks noGrp="1"/>
          </p:cNvSpPr>
          <p:nvPr>
            <p:ph idx="1"/>
          </p:nvPr>
        </p:nvSpPr>
        <p:spPr/>
        <p:txBody>
          <a:bodyPr/>
          <a:lstStyle/>
          <a:p>
            <a:pPr>
              <a:lnSpc>
                <a:spcPct val="130000"/>
              </a:lnSpc>
              <a:tabLst>
                <a:tab pos="1371600" algn="l"/>
              </a:tabLst>
            </a:pPr>
            <a:r>
              <a:rPr lang="zh-CN" altLang="zh-CN" sz="3200" b="1" dirty="0"/>
              <a:t>投资结构：</a:t>
            </a:r>
            <a:endParaRPr lang="zh-CN" altLang="zh-CN" sz="3200" b="1" dirty="0"/>
          </a:p>
          <a:p>
            <a:pPr>
              <a:lnSpc>
                <a:spcPct val="130000"/>
              </a:lnSpc>
              <a:tabLst>
                <a:tab pos="1371600" algn="l"/>
              </a:tabLst>
            </a:pPr>
            <a:r>
              <a:rPr lang="zh-CN" altLang="zh-CN" sz="2400" dirty="0"/>
              <a:t>在确定投资总额之后，需要确定投资的具体来源，即投资的结构。</a:t>
            </a:r>
            <a:endParaRPr lang="en-US" altLang="zh-CN" sz="2400" dirty="0"/>
          </a:p>
          <a:p>
            <a:pPr>
              <a:lnSpc>
                <a:spcPct val="130000"/>
              </a:lnSpc>
              <a:tabLst>
                <a:tab pos="1371600" algn="l"/>
              </a:tabLst>
            </a:pPr>
            <a:r>
              <a:rPr lang="zh-CN" altLang="zh-CN" sz="2400" dirty="0"/>
              <a:t>资金的来源主要包括两部分：</a:t>
            </a:r>
            <a:r>
              <a:rPr lang="zh-CN" altLang="zh-CN" sz="2400" b="1" u="sng" dirty="0">
                <a:solidFill>
                  <a:srgbClr val="FF0000"/>
                </a:solidFill>
              </a:rPr>
              <a:t>自有资金和借贷资金</a:t>
            </a:r>
            <a:r>
              <a:rPr lang="zh-CN" altLang="zh-CN" sz="2400" dirty="0"/>
              <a:t>。</a:t>
            </a:r>
            <a:endParaRPr lang="en-US" altLang="zh-CN" sz="2400" dirty="0"/>
          </a:p>
          <a:p>
            <a:pPr>
              <a:lnSpc>
                <a:spcPct val="130000"/>
              </a:lnSpc>
              <a:tabLst>
                <a:tab pos="1371600" algn="l"/>
              </a:tabLst>
            </a:pPr>
            <a:r>
              <a:rPr lang="zh-CN" altLang="zh-CN" sz="2400" dirty="0"/>
              <a:t>使用不同来源的资金所需要付出的代价是不同的。对于借贷资金，需要偿还本金，支付利息。如何选择资金的来源与数量，不仅与项目所需的资金量有关，而且与项目的经济效益有关。资金结构指投资项目的资金来源与数量构成（自有资金和借贷资金的比例）。</a:t>
            </a:r>
            <a:endParaRPr lang="zh-CN" altLang="zh-CN" sz="2400"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营业收入和营业成本</a:t>
            </a:r>
            <a:endParaRPr lang="zh-CN" altLang="en-US" dirty="0"/>
          </a:p>
        </p:txBody>
      </p:sp>
      <p:sp>
        <p:nvSpPr>
          <p:cNvPr id="3" name="内容占位符 2"/>
          <p:cNvSpPr>
            <a:spLocks noGrp="1"/>
          </p:cNvSpPr>
          <p:nvPr>
            <p:ph idx="1"/>
          </p:nvPr>
        </p:nvSpPr>
        <p:spPr/>
        <p:txBody>
          <a:bodyPr/>
          <a:lstStyle/>
          <a:p>
            <a:pPr>
              <a:lnSpc>
                <a:spcPct val="130000"/>
              </a:lnSpc>
              <a:tabLst>
                <a:tab pos="1371600" algn="l"/>
              </a:tabLst>
            </a:pPr>
            <a:r>
              <a:rPr lang="zh-CN" altLang="zh-CN" sz="2400" b="1" dirty="0"/>
              <a:t>营业收入：</a:t>
            </a:r>
            <a:endParaRPr lang="zh-CN" altLang="zh-CN" sz="2400" b="1" dirty="0"/>
          </a:p>
          <a:p>
            <a:pPr>
              <a:lnSpc>
                <a:spcPct val="130000"/>
              </a:lnSpc>
              <a:tabLst>
                <a:tab pos="1371600" algn="l"/>
              </a:tabLst>
            </a:pPr>
            <a:r>
              <a:rPr lang="zh-CN" altLang="zh-CN" sz="1800" dirty="0"/>
              <a:t>营业收入是指企业在从事销售商品，提供劳务和让渡资产使用权等日常经营业务过程中所形成的经济利益的总流入。营业收入是企业补偿生产经营耗费的资金来源，是企业的主要经营成果，是企业取得利润的重要保障。</a:t>
            </a:r>
            <a:endParaRPr lang="zh-CN" altLang="zh-CN" sz="1800" dirty="0"/>
          </a:p>
          <a:p>
            <a:pPr>
              <a:lnSpc>
                <a:spcPct val="130000"/>
              </a:lnSpc>
              <a:tabLst>
                <a:tab pos="1371600" algn="l"/>
              </a:tabLst>
            </a:pPr>
            <a:r>
              <a:rPr lang="zh-CN" altLang="zh-CN" sz="1800" dirty="0"/>
              <a:t>营业收入包括主营业务收入和其他业务收入。</a:t>
            </a:r>
            <a:endParaRPr lang="zh-CN" altLang="zh-CN" sz="1800" dirty="0"/>
          </a:p>
          <a:p>
            <a:pPr indent="266700" algn="ctr">
              <a:lnSpc>
                <a:spcPct val="150000"/>
              </a:lnSpc>
              <a:tabLst>
                <a:tab pos="457200" algn="l"/>
                <a:tab pos="1371600" algn="l"/>
              </a:tabLst>
            </a:pPr>
            <a:r>
              <a:rPr lang="zh-CN"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营业收入</a:t>
            </a:r>
            <a:r>
              <a:rPr lang="en-US"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主营业务收入</a:t>
            </a:r>
            <a:r>
              <a:rPr lang="en-US"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其他业务收入</a:t>
            </a:r>
            <a:endParaRPr lang="zh-CN"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tabLst>
                <a:tab pos="457200" algn="l"/>
                <a:tab pos="9144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ctr">
              <a:lnSpc>
                <a:spcPct val="150000"/>
              </a:lnSpc>
              <a:tabLst>
                <a:tab pos="457200" algn="l"/>
                <a:tab pos="1371600" algn="l"/>
              </a:tabLst>
            </a:pPr>
            <a:r>
              <a:rPr lang="zh-CN"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营业收入</a:t>
            </a:r>
            <a:r>
              <a:rPr lang="en-US"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产品销售量</a:t>
            </a:r>
            <a:r>
              <a:rPr lang="en-US"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或服务量</a:t>
            </a:r>
            <a:r>
              <a:rPr lang="en-US"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产品单价</a:t>
            </a:r>
            <a:r>
              <a:rPr lang="en-US"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或服务单价</a:t>
            </a:r>
            <a:r>
              <a:rPr lang="en-US"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2000" b="1"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营业收入和营业成本</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ele attr="{30E611AD-743C-5010-F8CD-7F23B9E4449D}"/>
                  </a:ext>
                </a:extLst>
              </p:cNvPr>
              <p:cNvSpPr>
                <a:spLocks noGrp="1"/>
              </p:cNvSpPr>
              <p:nvPr>
                <p:ph idx="1"/>
              </p:nvPr>
            </p:nvSpPr>
            <p:spPr/>
            <p:txBody>
              <a:bodyPr/>
              <a:lstStyle/>
              <a:p>
                <a:pPr>
                  <a:lnSpc>
                    <a:spcPct val="130000"/>
                  </a:lnSpc>
                  <a:tabLst>
                    <a:tab pos="1371600" algn="l"/>
                  </a:tabLst>
                </a:pPr>
                <a:r>
                  <a:rPr lang="zh-CN" altLang="zh-CN" sz="2400" b="1" dirty="0"/>
                  <a:t>成本的概念</a:t>
                </a:r>
              </a:p>
              <a:p>
                <a:pPr>
                  <a:lnSpc>
                    <a:spcPct val="130000"/>
                  </a:lnSpc>
                  <a:tabLst>
                    <a:tab pos="1371600" algn="l"/>
                  </a:tabLst>
                </a:pPr>
                <a:r>
                  <a:rPr lang="zh-CN" altLang="zh-CN" sz="1800" dirty="0"/>
                  <a:t>成本费用是企业为生产商品和提供劳务等所耗费物化劳动、活劳动中必要劳动的价值的货币表现，是商品价值的重要组成部分。成本费用是补偿生产耗费的尺度、是企业计算盈亏、进行决策的重要依据。事实上，成本费用的含义非常广泛，不同的情形下需要使用不同的成本费用概念。</a:t>
                </a:r>
                <a:endParaRPr lang="en-US" altLang="zh-CN" sz="1800" dirty="0"/>
              </a:p>
              <a:p>
                <a:pPr>
                  <a:lnSpc>
                    <a:spcPct val="130000"/>
                  </a:lnSpc>
                  <a:tabLst>
                    <a:tab pos="1371600" algn="l"/>
                  </a:tabLst>
                </a:pPr>
                <a:r>
                  <a:rPr lang="zh-CN" altLang="zh-CN" sz="2400" b="1" dirty="0"/>
                  <a:t>经营成本</a:t>
                </a:r>
                <a:endParaRPr lang="en-US" altLang="zh-CN" sz="1800" b="1" dirty="0"/>
              </a:p>
              <a:p>
                <a:pPr>
                  <a:lnSpc>
                    <a:spcPct val="130000"/>
                  </a:lnSpc>
                  <a:tabLst>
                    <a:tab pos="1371600" algn="l"/>
                  </a:tabLst>
                </a:pPr>
                <a:r>
                  <a:rPr lang="zh-CN" altLang="zh-CN" sz="1800" dirty="0"/>
                  <a:t>一个工程经济学项目评价中所使用的特定成本概念是经营成本，经营成本涉及产品生产及销售、企业管理过程中的物料、人力和能源的投入费用，它反映企业生产和管理水平，同类企业的经营成本具有很强的可比性。经营成本体现了项目运营期的主要现金流出，其构成和估算可采取下式表达：</a:t>
                </a:r>
              </a:p>
              <a:p>
                <a:pPr indent="266700" algn="just">
                  <a:lnSpc>
                    <a:spcPct val="150000"/>
                  </a:lnSpc>
                  <a:tabLst>
                    <a:tab pos="457200" algn="l"/>
                    <a:tab pos="1371600" algn="l"/>
                  </a:tabLst>
                </a:pPr>
                <a14:m>
                  <m:oMath xmlns:m="http://schemas.openxmlformats.org/officeDocument/2006/math">
                    <m:r>
                      <a:rPr lang="zh-CN" altLang="zh-CN" sz="2000" kern="100"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经营成本</m:t>
                    </m:r>
                    <m:r>
                      <a:rPr lang="en-US"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外购原材料燃料动力费用</m:t>
                    </m:r>
                    <m:r>
                      <a:rPr lang="en-US"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工资及福利</m:t>
                    </m:r>
                    <m:r>
                      <a:rPr lang="en-US"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修理费用</m:t>
                    </m:r>
                    <m:r>
                      <a:rPr lang="en-US"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其他费用</m:t>
                    </m:r>
                  </m:oMath>
                </a14:m>
                <a:endParaRPr lang="zh-CN"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812" r="-2203"/>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利息支付</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ele attr="{C4AB8038-E117-2FCD-FCAF-DCF3783A42F6}"/>
                  </a:ext>
                </a:extLst>
              </p:cNvPr>
              <p:cNvSpPr>
                <a:spLocks noGrp="1"/>
              </p:cNvSpPr>
              <p:nvPr>
                <p:ph idx="1"/>
              </p:nvPr>
            </p:nvSpPr>
            <p:spPr/>
            <p:txBody>
              <a:bodyPr>
                <a:normAutofit fontScale="92500"/>
              </a:bodyPr>
              <a:lstStyle/>
              <a:p>
                <a:pPr>
                  <a:lnSpc>
                    <a:spcPct val="130000"/>
                  </a:lnSpc>
                  <a:tabLst>
                    <a:tab pos="1371600" algn="l"/>
                  </a:tabLst>
                </a:pPr>
                <a:r>
                  <a:rPr lang="zh-CN" altLang="zh-CN" sz="2000" dirty="0"/>
                  <a:t>当资金来源中包含借贷资金时，可以运用项目的收入去偿还贷款本金与支付利息。在进行财务分析的时候，利息可以作为可扣除项，在计算所得税的时候扣除。因此，对项目的利息支付进行估算也是进行进一步财务分析的基础。</a:t>
                </a:r>
              </a:p>
              <a:p>
                <a:pPr>
                  <a:lnSpc>
                    <a:spcPct val="130000"/>
                  </a:lnSpc>
                  <a:tabLst>
                    <a:tab pos="1371600" algn="l"/>
                  </a:tabLst>
                </a:pPr>
                <a:r>
                  <a:rPr lang="zh-CN" altLang="zh-CN" sz="2000" dirty="0"/>
                  <a:t>具体而言，如果确定了项目对于贷款的偿还计划，可以进一步根据下述公式计算项目进行过程中各期的利息支付情况。</a:t>
                </a:r>
              </a:p>
              <a:p>
                <a:pPr indent="266700" algn="ctr">
                  <a:lnSpc>
                    <a:spcPct val="150000"/>
                  </a:lnSpc>
                </a:pPr>
                <a14:m>
                  <m:oMath xmlns:m="http://schemas.openxmlformats.org/officeDocument/2006/math">
                    <m:r>
                      <a:rPr lang="zh-CN" altLang="zh-CN" sz="2000" kern="100"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每期利息支付</m:t>
                    </m:r>
                    <m:r>
                      <a:rPr lang="en-US"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当期期初欠款</m:t>
                    </m:r>
                    <m:r>
                      <a:rPr lang="en-US" altLang="zh-CN" sz="20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利率</m:t>
                    </m:r>
                  </m:oMath>
                </a14:m>
                <a:endParaRPr lang="zh-CN"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ctr">
                  <a:lnSpc>
                    <a:spcPct val="150000"/>
                  </a:lnSpc>
                </a:pPr>
                <a14:m>
                  <m:oMath xmlns:m="http://schemas.openxmlformats.org/officeDocument/2006/math">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当期期初欠款</m:t>
                    </m:r>
                    <m:r>
                      <a:rPr lang="en-US"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前一期期末欠款</m:t>
                    </m:r>
                  </m:oMath>
                </a14:m>
                <a:endParaRPr lang="zh-CN"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ctr">
                  <a:lnSpc>
                    <a:spcPct val="150000"/>
                  </a:lnSpc>
                </a:pPr>
                <a14:m>
                  <m:oMath xmlns:m="http://schemas.openxmlformats.org/officeDocument/2006/math">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当期期末欠款</m:t>
                    </m:r>
                    <m:r>
                      <a:rPr lang="en-US"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当期期初欠款</m:t>
                    </m:r>
                    <m:r>
                      <a:rPr lang="en-US" altLang="zh-CN" sz="20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当期本金偿还额</m:t>
                    </m:r>
                  </m:oMath>
                </a14:m>
                <a:endParaRPr lang="zh-CN"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indent="266700" algn="ctr">
                  <a:lnSpc>
                    <a:spcPct val="150000"/>
                  </a:lnSpc>
                </a:pPr>
                <a14:m>
                  <m:oMath xmlns:m="http://schemas.openxmlformats.org/officeDocument/2006/math">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当期本金偿还</m:t>
                    </m:r>
                    <m:r>
                      <a:rPr lang="en-US"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当期利息支付</m:t>
                    </m:r>
                    <m:r>
                      <a:rPr lang="en-US"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000"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当期本息支付</m:t>
                    </m:r>
                  </m:oMath>
                </a14:m>
                <a:endParaRPr lang="zh-CN" altLang="zh-CN" sz="20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464" b="-560"/>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04CD6C68-26CF-4681-AC9A-F1606A2A0B13}" type="slidenum">
              <a:rPr lang="en-US" altLang="zh-CN" baseline="0"/>
            </a:fld>
            <a:endParaRPr lang="en-US" altLang="zh-CN" baseline="0"/>
          </a:p>
        </p:txBody>
      </p:sp>
      <p:sp>
        <p:nvSpPr>
          <p:cNvPr id="7" name="Title 1"/>
          <p:cNvSpPr txBox="1"/>
          <p:nvPr/>
        </p:nvSpPr>
        <p:spPr>
          <a:xfrm>
            <a:off x="838200" y="32062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dirty="0"/>
              <a:t>财务分析相关概念</a:t>
            </a:r>
            <a:r>
              <a:rPr lang="zh-CN" altLang="en-US" dirty="0"/>
              <a:t>：</a:t>
            </a:r>
            <a:r>
              <a:rPr lang="zh-CN" altLang="zh-CN" dirty="0"/>
              <a:t>利息支付</a:t>
            </a:r>
            <a:endParaRPr lang="zh-CN" altLang="en-US" dirty="0"/>
          </a:p>
        </p:txBody>
      </p:sp>
      <p:sp>
        <p:nvSpPr>
          <p:cNvPr id="9" name="TextBox 8"/>
          <p:cNvSpPr txBox="1"/>
          <p:nvPr/>
        </p:nvSpPr>
        <p:spPr>
          <a:xfrm>
            <a:off x="534078" y="3533131"/>
            <a:ext cx="10819722" cy="2173800"/>
          </a:xfrm>
          <a:prstGeom prst="rect">
            <a:avLst/>
          </a:prstGeom>
          <a:noFill/>
        </p:spPr>
        <p:txBody>
          <a:bodyPr wrap="square">
            <a:spAutoFit/>
          </a:bodyPr>
          <a:lstStyle/>
          <a:p>
            <a:pPr>
              <a:lnSpc>
                <a:spcPct val="150000"/>
              </a:lnSpc>
            </a:pPr>
            <a:r>
              <a:rPr lang="zh-CN" altLang="en-US" sz="2000" dirty="0"/>
              <a:t>当年总还款额</a:t>
            </a:r>
            <a:r>
              <a:rPr lang="en-US" altLang="zh-CN" sz="2000" dirty="0"/>
              <a:t>=</a:t>
            </a:r>
            <a:r>
              <a:rPr lang="zh-CN" altLang="en-US" sz="2000" dirty="0"/>
              <a:t>贷款额</a:t>
            </a:r>
            <a:r>
              <a:rPr lang="en-US" altLang="zh-CN" sz="2000" dirty="0"/>
              <a:t> * (A/P, </a:t>
            </a:r>
            <a:r>
              <a:rPr lang="en-US" altLang="zh-CN" sz="2000" dirty="0" err="1"/>
              <a:t>i</a:t>
            </a:r>
            <a:r>
              <a:rPr lang="en-US" altLang="zh-CN" sz="2000" dirty="0"/>
              <a:t>, n);</a:t>
            </a:r>
            <a:endParaRPr lang="en-US" altLang="zh-CN" sz="2000" dirty="0"/>
          </a:p>
          <a:p>
            <a:pPr>
              <a:lnSpc>
                <a:spcPct val="150000"/>
              </a:lnSpc>
            </a:pPr>
            <a:r>
              <a:rPr lang="zh-CN" altLang="en-US" dirty="0"/>
              <a:t>（</a:t>
            </a:r>
            <a:r>
              <a:rPr lang="en-US" altLang="zh-CN" dirty="0"/>
              <a:t>1</a:t>
            </a:r>
            <a:r>
              <a:rPr lang="zh-CN" altLang="en-US" dirty="0"/>
              <a:t>）每年支付当年利息：当年支付利息</a:t>
            </a:r>
            <a:r>
              <a:rPr lang="en-US" altLang="zh-CN" dirty="0"/>
              <a:t>=</a:t>
            </a:r>
            <a:r>
              <a:rPr lang="zh-CN" altLang="en-US" dirty="0"/>
              <a:t>当年年初尚欠本金</a:t>
            </a:r>
            <a:r>
              <a:rPr lang="en-US" altLang="zh-CN" dirty="0"/>
              <a:t>*</a:t>
            </a:r>
            <a:r>
              <a:rPr lang="zh-CN" altLang="en-US" dirty="0"/>
              <a:t>利率</a:t>
            </a:r>
            <a:endParaRPr lang="en-US" altLang="zh-CN" dirty="0"/>
          </a:p>
          <a:p>
            <a:pPr>
              <a:lnSpc>
                <a:spcPct val="150000"/>
              </a:lnSpc>
            </a:pPr>
            <a:r>
              <a:rPr lang="zh-CN" altLang="en-US" dirty="0"/>
              <a:t>（</a:t>
            </a:r>
            <a:r>
              <a:rPr lang="en-US" altLang="zh-CN" dirty="0"/>
              <a:t>2</a:t>
            </a:r>
            <a:r>
              <a:rPr lang="zh-CN" altLang="en-US" dirty="0"/>
              <a:t>）当年年初尚欠本金</a:t>
            </a:r>
            <a:r>
              <a:rPr lang="en-US" altLang="zh-CN" dirty="0"/>
              <a:t>=</a:t>
            </a:r>
            <a:r>
              <a:rPr lang="zh-CN" altLang="en-US" dirty="0"/>
              <a:t>前一年年末尚欠本金</a:t>
            </a:r>
            <a:endParaRPr lang="en-US" altLang="zh-CN" dirty="0"/>
          </a:p>
          <a:p>
            <a:pPr>
              <a:lnSpc>
                <a:spcPct val="150000"/>
              </a:lnSpc>
            </a:pPr>
            <a:r>
              <a:rPr lang="zh-CN" altLang="en-US" dirty="0"/>
              <a:t>（</a:t>
            </a:r>
            <a:r>
              <a:rPr lang="en-US" altLang="zh-CN" dirty="0"/>
              <a:t>3</a:t>
            </a:r>
            <a:r>
              <a:rPr lang="zh-CN" altLang="en-US" dirty="0"/>
              <a:t>）年末尚欠本金</a:t>
            </a:r>
            <a:r>
              <a:rPr lang="en-US" altLang="zh-CN" dirty="0"/>
              <a:t>=</a:t>
            </a:r>
            <a:r>
              <a:rPr lang="zh-CN" altLang="en-US" dirty="0"/>
              <a:t>年初尚欠本金</a:t>
            </a:r>
            <a:r>
              <a:rPr lang="en-US" altLang="zh-CN" dirty="0"/>
              <a:t>-</a:t>
            </a:r>
            <a:r>
              <a:rPr lang="zh-CN" altLang="en-US" dirty="0"/>
              <a:t>年内还本额</a:t>
            </a:r>
            <a:endParaRPr lang="en-US" altLang="zh-CN" dirty="0"/>
          </a:p>
          <a:p>
            <a:pPr>
              <a:lnSpc>
                <a:spcPct val="150000"/>
              </a:lnSpc>
            </a:pPr>
            <a:r>
              <a:rPr lang="zh-CN" altLang="en-US" dirty="0"/>
              <a:t>（</a:t>
            </a:r>
            <a:r>
              <a:rPr lang="en-US" altLang="zh-CN" dirty="0"/>
              <a:t>4</a:t>
            </a:r>
            <a:r>
              <a:rPr lang="zh-CN" altLang="en-US" dirty="0"/>
              <a:t>）年内还本额 </a:t>
            </a:r>
            <a:r>
              <a:rPr lang="en-US" altLang="zh-CN" dirty="0"/>
              <a:t>+</a:t>
            </a:r>
            <a:r>
              <a:rPr lang="zh-CN" altLang="en-US" dirty="0"/>
              <a:t>当年支付利息 </a:t>
            </a:r>
            <a:r>
              <a:rPr lang="en-US" altLang="zh-CN" dirty="0"/>
              <a:t>= </a:t>
            </a:r>
            <a:r>
              <a:rPr lang="zh-CN" altLang="en-US" dirty="0">
                <a:solidFill>
                  <a:srgbClr val="FF0000"/>
                </a:solidFill>
              </a:rPr>
              <a:t>当年总还款额</a:t>
            </a:r>
            <a:endParaRPr lang="en-US" altLang="zh-CN" sz="2800" dirty="0">
              <a:solidFill>
                <a:srgbClr val="FF0000"/>
              </a:solidFill>
            </a:endParaRPr>
          </a:p>
        </p:txBody>
      </p:sp>
      <p:pic>
        <p:nvPicPr>
          <p:cNvPr id="2" name="Picture 1"/>
          <p:cNvPicPr>
            <a:picLocks noChangeAspect="1"/>
          </p:cNvPicPr>
          <p:nvPr/>
        </p:nvPicPr>
        <p:blipFill rotWithShape="1">
          <a:blip r:embed="rId1"/>
          <a:srcRect l="1605" t="44984" r="1425" b="27541"/>
          <a:stretch>
            <a:fillRect/>
          </a:stretch>
        </p:blipFill>
        <p:spPr>
          <a:xfrm>
            <a:off x="0" y="1359715"/>
            <a:ext cx="9051636" cy="18842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：折旧成本</a:t>
            </a:r>
            <a:endParaRPr lang="zh-CN" altLang="en-US" dirty="0"/>
          </a:p>
        </p:txBody>
      </p:sp>
      <p:sp>
        <p:nvSpPr>
          <p:cNvPr id="3" name="内容占位符 2"/>
          <p:cNvSpPr>
            <a:spLocks noGrp="1"/>
          </p:cNvSpPr>
          <p:nvPr>
            <p:ph idx="1"/>
          </p:nvPr>
        </p:nvSpPr>
        <p:spPr/>
        <p:txBody>
          <a:bodyPr/>
          <a:lstStyle/>
          <a:p>
            <a:pPr algn="just">
              <a:lnSpc>
                <a:spcPct val="150000"/>
              </a:lnSpc>
              <a:tabLst>
                <a:tab pos="457200" algn="l"/>
                <a:tab pos="1371600" algn="l"/>
              </a:tabLst>
            </a:pPr>
            <a:r>
              <a:rPr lang="zh-CN" altLang="en-US" sz="1800" b="1" kern="100" dirty="0">
                <a:effectLst/>
                <a:latin typeface="Calibri" panose="020F0502020204030204" pitchFamily="34" charset="0"/>
                <a:ea typeface="宋体" panose="02010600030101010101" pitchFamily="2" charset="-122"/>
                <a:cs typeface="Times New Roman" panose="02020603050405020304" pitchFamily="18" charset="0"/>
              </a:rPr>
              <a:t>折旧原理：</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投资、固定资产、折旧成本的关系：</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tabLst>
                <a:tab pos="457200" algn="l"/>
                <a:tab pos="1371600" algn="l"/>
              </a:tabLst>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投资一般情况下是现金流流出，进而形成资产。而项目的经营过程，也是资产的消耗过程。而资产的消耗，体现了资产价值的逐渐流失，相应的时间内资产价值的流失不一定是现金流出。</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6343" y="4368976"/>
            <a:ext cx="11279313" cy="11488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z="4400" dirty="0"/>
              <a:t>基于投资人角度的经济性分析</a:t>
            </a:r>
            <a:endParaRPr lang="zh-CN" altLang="en-US" dirty="0"/>
          </a:p>
        </p:txBody>
      </p:sp>
      <p:sp>
        <p:nvSpPr>
          <p:cNvPr id="3" name="Content Placeholder 2"/>
          <p:cNvSpPr>
            <a:spLocks noGrp="1"/>
          </p:cNvSpPr>
          <p:nvPr>
            <p:ph idx="1"/>
          </p:nvPr>
        </p:nvSpPr>
        <p:spPr/>
        <p:txBody>
          <a:bodyPr/>
          <a:lstStyle/>
          <a:p>
            <a:pPr>
              <a:lnSpc>
                <a:spcPct val="150000"/>
              </a:lnSpc>
            </a:pPr>
            <a:r>
              <a:rPr lang="zh-CN" altLang="en-US" dirty="0"/>
              <a:t>到目前为止，我们的工程经济分析基本上是从</a:t>
            </a:r>
            <a:r>
              <a:rPr lang="zh-CN" altLang="en-US" b="1" dirty="0">
                <a:solidFill>
                  <a:srgbClr val="FF0000"/>
                </a:solidFill>
              </a:rPr>
              <a:t>项目自身</a:t>
            </a:r>
            <a:r>
              <a:rPr lang="zh-CN" altLang="en-US" dirty="0"/>
              <a:t>角度分析项目的经济性；</a:t>
            </a:r>
            <a:endParaRPr lang="en-US" altLang="zh-CN" dirty="0"/>
          </a:p>
          <a:p>
            <a:pPr>
              <a:lnSpc>
                <a:spcPct val="150000"/>
              </a:lnSpc>
            </a:pPr>
            <a:r>
              <a:rPr lang="zh-CN" altLang="en-US" dirty="0"/>
              <a:t>有的时候，从</a:t>
            </a:r>
            <a:r>
              <a:rPr lang="zh-CN" altLang="en-US" b="1" dirty="0">
                <a:solidFill>
                  <a:srgbClr val="FF0000"/>
                </a:solidFill>
              </a:rPr>
              <a:t>投资者角度</a:t>
            </a:r>
            <a:r>
              <a:rPr lang="zh-CN" altLang="en-US" dirty="0"/>
              <a:t>看项目经济性会不一样。</a:t>
            </a:r>
            <a:endParaRPr lang="en-US" altLang="zh-CN" dirty="0"/>
          </a:p>
          <a:p>
            <a:pPr>
              <a:lnSpc>
                <a:spcPct val="150000"/>
              </a:lnSpc>
            </a:pPr>
            <a:r>
              <a:rPr lang="zh-CN" altLang="en-US" dirty="0"/>
              <a:t>当项目的投资结构中包含不同来源的资金时：</a:t>
            </a:r>
            <a:r>
              <a:rPr lang="zh-CN" altLang="en-US" b="1" u="sng" dirty="0"/>
              <a:t>投资者角度的现金流与项目角度看现金流不同。</a:t>
            </a:r>
            <a:endParaRPr lang="en-US" altLang="zh-CN" b="1" u="sng" dirty="0"/>
          </a:p>
          <a:p>
            <a:endParaRPr lang="en-US" altLang="zh-CN" dirty="0"/>
          </a:p>
          <a:p>
            <a:pPr marL="0" indent="0">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：折旧成本</a:t>
            </a:r>
            <a:endParaRPr lang="zh-CN" altLang="en-US" dirty="0"/>
          </a:p>
        </p:txBody>
      </p:sp>
      <p:sp>
        <p:nvSpPr>
          <p:cNvPr id="3" name="内容占位符 2"/>
          <p:cNvSpPr>
            <a:spLocks noGrp="1"/>
          </p:cNvSpPr>
          <p:nvPr>
            <p:ph idx="1"/>
          </p:nvPr>
        </p:nvSpPr>
        <p:spPr>
          <a:xfrm>
            <a:off x="838200" y="1808480"/>
            <a:ext cx="10515600" cy="4351338"/>
          </a:xfrm>
        </p:spPr>
        <p:txBody>
          <a:bodyPr>
            <a:normAutofit/>
          </a:bodyPr>
          <a:lstStyle/>
          <a:p>
            <a:pPr>
              <a:lnSpc>
                <a:spcPct val="130000"/>
              </a:lnSpc>
              <a:tabLst>
                <a:tab pos="1371600" algn="l"/>
              </a:tabLst>
            </a:pPr>
            <a:r>
              <a:rPr lang="zh-CN" altLang="zh-CN" sz="2400" dirty="0"/>
              <a:t>某企业在</a:t>
            </a:r>
            <a:r>
              <a:rPr lang="en-US" altLang="zh-CN" sz="2400" dirty="0"/>
              <a:t>2010</a:t>
            </a:r>
            <a:r>
              <a:rPr lang="zh-CN" altLang="zh-CN" sz="2400" dirty="0"/>
              <a:t>年花了</a:t>
            </a:r>
            <a:r>
              <a:rPr lang="en-US" altLang="zh-CN" sz="2400" u="sng" dirty="0">
                <a:solidFill>
                  <a:srgbClr val="FF0000"/>
                </a:solidFill>
              </a:rPr>
              <a:t>1000</a:t>
            </a:r>
            <a:r>
              <a:rPr lang="zh-CN" altLang="zh-CN" sz="2400" u="sng" dirty="0">
                <a:solidFill>
                  <a:srgbClr val="FF0000"/>
                </a:solidFill>
              </a:rPr>
              <a:t>万元购买了一套新的生产设备</a:t>
            </a:r>
            <a:r>
              <a:rPr lang="zh-CN" altLang="zh-CN" sz="2400" dirty="0"/>
              <a:t>。</a:t>
            </a:r>
            <a:endParaRPr lang="en-US" altLang="zh-CN" sz="2400" dirty="0"/>
          </a:p>
          <a:p>
            <a:pPr>
              <a:lnSpc>
                <a:spcPct val="130000"/>
              </a:lnSpc>
              <a:tabLst>
                <a:tab pos="1371600" algn="l"/>
              </a:tabLst>
            </a:pPr>
            <a:r>
              <a:rPr lang="zh-CN" altLang="zh-CN" sz="2400" dirty="0"/>
              <a:t>这意味着该企业</a:t>
            </a:r>
            <a:r>
              <a:rPr lang="en-US" altLang="zh-CN" sz="2400" dirty="0"/>
              <a:t>2010</a:t>
            </a:r>
            <a:r>
              <a:rPr lang="zh-CN" altLang="zh-CN" sz="2400" dirty="0"/>
              <a:t>年产生了固定资产投资</a:t>
            </a:r>
            <a:r>
              <a:rPr lang="en-US" altLang="zh-CN" sz="2400" dirty="0"/>
              <a:t>1000</a:t>
            </a:r>
            <a:r>
              <a:rPr lang="zh-CN" altLang="zh-CN" sz="2400" dirty="0"/>
              <a:t>万元。</a:t>
            </a:r>
            <a:endParaRPr lang="en-US" altLang="zh-CN" sz="2400" dirty="0"/>
          </a:p>
          <a:p>
            <a:pPr>
              <a:lnSpc>
                <a:spcPct val="130000"/>
              </a:lnSpc>
              <a:tabLst>
                <a:tab pos="1371600" algn="l"/>
              </a:tabLst>
            </a:pPr>
            <a:r>
              <a:rPr lang="zh-CN" altLang="zh-CN" sz="2400" dirty="0"/>
              <a:t>该设备在未来</a:t>
            </a:r>
            <a:r>
              <a:rPr lang="en-US" altLang="zh-CN" sz="2400" u="sng" dirty="0">
                <a:solidFill>
                  <a:srgbClr val="FF0000"/>
                </a:solidFill>
              </a:rPr>
              <a:t>10</a:t>
            </a:r>
            <a:r>
              <a:rPr lang="zh-CN" altLang="zh-CN" sz="2400" u="sng" dirty="0">
                <a:solidFill>
                  <a:srgbClr val="FF0000"/>
                </a:solidFill>
              </a:rPr>
              <a:t>年内被运用于生产，</a:t>
            </a:r>
            <a:r>
              <a:rPr lang="en-US" altLang="zh-CN" sz="2400" u="sng" dirty="0">
                <a:solidFill>
                  <a:srgbClr val="FF0000"/>
                </a:solidFill>
              </a:rPr>
              <a:t>10</a:t>
            </a:r>
            <a:r>
              <a:rPr lang="zh-CN" altLang="zh-CN" sz="2400" u="sng" dirty="0">
                <a:solidFill>
                  <a:srgbClr val="FF0000"/>
                </a:solidFill>
              </a:rPr>
              <a:t>年后报废且报废价值为</a:t>
            </a:r>
            <a:r>
              <a:rPr lang="en-US" altLang="zh-CN" sz="2400" u="sng" dirty="0">
                <a:solidFill>
                  <a:srgbClr val="FF0000"/>
                </a:solidFill>
              </a:rPr>
              <a:t>0</a:t>
            </a:r>
            <a:r>
              <a:rPr lang="zh-CN" altLang="zh-CN" sz="2400" u="sng" dirty="0">
                <a:solidFill>
                  <a:srgbClr val="FF0000"/>
                </a:solidFill>
              </a:rPr>
              <a:t>。</a:t>
            </a:r>
            <a:endParaRPr lang="en-US" altLang="zh-CN" sz="2400" u="sng" dirty="0">
              <a:solidFill>
                <a:srgbClr val="FF0000"/>
              </a:solidFill>
            </a:endParaRPr>
          </a:p>
          <a:p>
            <a:pPr>
              <a:lnSpc>
                <a:spcPct val="130000"/>
              </a:lnSpc>
              <a:tabLst>
                <a:tab pos="1371600" algn="l"/>
              </a:tabLst>
            </a:pPr>
            <a:r>
              <a:rPr lang="zh-CN" altLang="zh-CN" sz="2400" dirty="0"/>
              <a:t>在设备被使用的过程中，该资产事实上是被消耗了（虽然肉眼上不易观察），因此企业会记录每年相应的成本费用（例如，每年</a:t>
            </a:r>
            <a:r>
              <a:rPr lang="en-US" altLang="zh-CN" sz="2400" dirty="0"/>
              <a:t>100</a:t>
            </a:r>
            <a:r>
              <a:rPr lang="zh-CN" altLang="zh-CN" sz="2400" dirty="0"/>
              <a:t>万元的折旧成本）。</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noChangeArrowheads="1"/>
          </p:cNvSpPr>
          <p:nvPr>
            <p:ph idx="1"/>
          </p:nvPr>
        </p:nvSpPr>
        <p:spPr>
          <a:xfrm>
            <a:off x="838200" y="1534318"/>
            <a:ext cx="10515600" cy="4642645"/>
          </a:xfrm>
        </p:spPr>
        <p:txBody>
          <a:bodyPr/>
          <a:lstStyle/>
          <a:p>
            <a:r>
              <a:rPr lang="zh-CN" altLang="en-US" dirty="0"/>
              <a:t>考虑下述这个例子：</a:t>
            </a:r>
            <a:endParaRPr lang="en-US" altLang="zh-CN" dirty="0"/>
          </a:p>
          <a:p>
            <a:r>
              <a:rPr lang="zh-CN" altLang="en-US" sz="2400" dirty="0"/>
              <a:t>初始投资</a:t>
            </a:r>
            <a:r>
              <a:rPr lang="en-US" altLang="zh-CN" sz="2400" dirty="0"/>
              <a:t>10</a:t>
            </a:r>
            <a:r>
              <a:rPr lang="zh-CN" altLang="en-US" sz="2400" dirty="0"/>
              <a:t>亿元某资产，可以使用</a:t>
            </a:r>
            <a:r>
              <a:rPr lang="en-US" altLang="zh-CN" sz="2400" dirty="0"/>
              <a:t>4</a:t>
            </a:r>
            <a:r>
              <a:rPr lang="zh-CN" altLang="en-US" sz="2400" dirty="0"/>
              <a:t>年（</a:t>
            </a:r>
            <a:r>
              <a:rPr lang="en-US" altLang="zh-CN" sz="2400" dirty="0"/>
              <a:t>4</a:t>
            </a:r>
            <a:r>
              <a:rPr lang="zh-CN" altLang="en-US" sz="2400" dirty="0"/>
              <a:t>年后资产无残值），经营期</a:t>
            </a:r>
            <a:r>
              <a:rPr lang="en-US" altLang="zh-CN" sz="2400" dirty="0"/>
              <a:t>4</a:t>
            </a:r>
            <a:r>
              <a:rPr lang="zh-CN" altLang="en-US" sz="2400" dirty="0"/>
              <a:t>年，每年收入</a:t>
            </a:r>
            <a:r>
              <a:rPr lang="en-US" altLang="zh-CN" sz="2400" dirty="0"/>
              <a:t>4</a:t>
            </a:r>
            <a:r>
              <a:rPr lang="zh-CN" altLang="en-US" sz="2400" dirty="0"/>
              <a:t>亿元，没有营业成本，所得税税率为</a:t>
            </a:r>
            <a:r>
              <a:rPr lang="en-US" altLang="zh-CN" sz="2400" dirty="0"/>
              <a:t>25%</a:t>
            </a:r>
            <a:r>
              <a:rPr lang="zh-CN" altLang="en-US" sz="2400" dirty="0"/>
              <a:t>。</a:t>
            </a:r>
            <a:endParaRPr lang="en-US" altLang="zh-CN" sz="2400" dirty="0"/>
          </a:p>
          <a:p>
            <a:r>
              <a:rPr lang="zh-CN" altLang="en-US" sz="2400" dirty="0"/>
              <a:t>情况</a:t>
            </a:r>
            <a:r>
              <a:rPr lang="en-US" altLang="zh-CN" sz="2400" dirty="0"/>
              <a:t>1</a:t>
            </a:r>
            <a:r>
              <a:rPr lang="zh-CN" altLang="en-US" sz="2400" dirty="0"/>
              <a:t>：若不考虑资产的物理消耗成本，现金流入下表所示：</a:t>
            </a:r>
            <a:endParaRPr lang="zh-CN" altLang="en-US" dirty="0"/>
          </a:p>
        </p:txBody>
      </p:sp>
      <p:sp>
        <p:nvSpPr>
          <p:cNvPr id="2458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DE331895-29BB-43FE-95D9-BBE185161216}" type="slidenum">
              <a:rPr lang="en-US" altLang="zh-CN" baseline="0"/>
            </a:fld>
            <a:endParaRPr lang="en-US" altLang="zh-CN" baseline="0"/>
          </a:p>
        </p:txBody>
      </p:sp>
      <p:graphicFrame>
        <p:nvGraphicFramePr>
          <p:cNvPr id="5" name="表格 4"/>
          <p:cNvGraphicFramePr>
            <a:graphicFrameLocks noGrp="1"/>
          </p:cNvGraphicFramePr>
          <p:nvPr/>
        </p:nvGraphicFramePr>
        <p:xfrm>
          <a:off x="2616416" y="3437732"/>
          <a:ext cx="6624637" cy="1885950"/>
        </p:xfrm>
        <a:graphic>
          <a:graphicData uri="http://schemas.openxmlformats.org/drawingml/2006/table">
            <a:tbl>
              <a:tblPr/>
              <a:tblGrid>
                <a:gridCol w="1103312"/>
                <a:gridCol w="1104900"/>
                <a:gridCol w="1103313"/>
                <a:gridCol w="1104900"/>
                <a:gridCol w="1103312"/>
                <a:gridCol w="1104900"/>
              </a:tblGrid>
              <a:tr h="30162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年份</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a:noFill/>
                    </a:lnT>
                    <a:lnB w="19050" cap="flat" cmpd="sng" algn="ctr">
                      <a:solidFill>
                        <a:srgbClr val="4F81BD"/>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rPr>
                        <a:t>0</a:t>
                      </a:r>
                      <a:endPar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a:noFill/>
                    </a:lnT>
                    <a:lnB w="19050" cap="flat" cmpd="sng" algn="ctr">
                      <a:solidFill>
                        <a:srgbClr val="4F81BD"/>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rPr>
                        <a:t>1</a:t>
                      </a:r>
                      <a:endPar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a:noFill/>
                    </a:lnT>
                    <a:lnB w="19050" cap="flat" cmpd="sng" algn="ctr">
                      <a:solidFill>
                        <a:srgbClr val="4F81BD"/>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rPr>
                        <a:t>2</a:t>
                      </a:r>
                      <a:endPar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a:noFill/>
                    </a:lnT>
                    <a:lnB w="19050" cap="flat" cmpd="sng" algn="ctr">
                      <a:solidFill>
                        <a:srgbClr val="4F81BD"/>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rPr>
                        <a:t>3</a:t>
                      </a:r>
                      <a:endPar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a:noFill/>
                    </a:lnT>
                    <a:lnB w="19050" cap="flat" cmpd="sng" algn="ctr">
                      <a:solidFill>
                        <a:srgbClr val="4F81BD"/>
                      </a:solidFill>
                      <a:prstDash val="solid"/>
                      <a:round/>
                      <a:headEnd type="none" w="med" len="med"/>
                      <a:tailEnd type="none" w="med" len="med"/>
                    </a:lnB>
                    <a:lnTlToBr>
                      <a:noFill/>
                    </a:lnTlToBr>
                    <a:lnBlToTr>
                      <a:noFill/>
                    </a:lnBlToTr>
                    <a:solidFill>
                      <a:srgbClr val="FFFF0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rPr>
                        <a:t>4</a:t>
                      </a:r>
                      <a:endPar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a:noFill/>
                    </a:lnT>
                    <a:lnB w="19050" cap="flat" cmpd="sng" algn="ctr">
                      <a:solidFill>
                        <a:srgbClr val="4F81BD"/>
                      </a:solidFill>
                      <a:prstDash val="solid"/>
                      <a:round/>
                      <a:headEnd type="none" w="med" len="med"/>
                      <a:tailEnd type="none" w="med" len="med"/>
                    </a:lnB>
                    <a:lnTlToBr>
                      <a:noFill/>
                    </a:lnTlToBr>
                    <a:lnBlToTr>
                      <a:noFill/>
                    </a:lnBlToTr>
                    <a:solidFill>
                      <a:srgbClr val="FFFF00"/>
                    </a:solidFill>
                  </a:tcPr>
                </a:tc>
              </a:tr>
              <a:tr h="31432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投资</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rPr>
                        <a:t>-10</a:t>
                      </a:r>
                      <a:endPar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　</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　</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　</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　</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r>
              <a:tr h="31432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收入</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　</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4</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4</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4</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4</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r>
              <a:tr h="31432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成本</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　</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　</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　</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　</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　</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r>
              <a:tr h="31432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所得税</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　</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1</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1</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1</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1</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r>
              <a:tr h="31432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rPr>
                        <a:t>净现金流</a:t>
                      </a:r>
                      <a:endParaRPr kumimoji="0" lang="zh-CN" altLang="en-US"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rPr>
                        <a:t>-10</a:t>
                      </a:r>
                      <a:endParaRPr kumimoji="0" lang="en-US" altLang="zh-CN" sz="2000" b="1" i="0" u="none" strike="noStrike" cap="none" normalizeH="0" baseline="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3</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3</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3</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ctr"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rPr>
                        <a:t>3</a:t>
                      </a:r>
                      <a:endParaRPr kumimoji="0" lang="en-US" altLang="zh-CN" sz="2000" b="1" i="0" u="none" strike="noStrike" cap="none" normalizeH="0" baseline="0" dirty="0">
                        <a:ln>
                          <a:noFill/>
                        </a:ln>
                        <a:solidFill>
                          <a:srgbClr val="1F497D"/>
                        </a:solidFill>
                        <a:effectLst/>
                        <a:latin typeface="微软雅黑" panose="020B0503020204020204" charset="-122"/>
                        <a:ea typeface="汉仪中圆简" pitchFamily="49" charset="-122"/>
                      </a:endParaRPr>
                    </a:p>
                  </a:txBody>
                  <a:tcPr marL="9525" marR="9525" marT="9525" marB="0" anchor="ctr" horzOverflow="overflow">
                    <a:lnL>
                      <a:noFill/>
                    </a:lnL>
                    <a:lnR>
                      <a:noFill/>
                    </a:lnR>
                    <a:lnT w="19050" cap="flat" cmpd="sng" algn="ctr">
                      <a:solidFill>
                        <a:srgbClr val="4F81BD"/>
                      </a:solidFill>
                      <a:prstDash val="solid"/>
                      <a:round/>
                      <a:headEnd type="none" w="med" len="med"/>
                      <a:tailEnd type="none" w="med" len="med"/>
                    </a:lnT>
                    <a:lnB w="19050" cap="flat" cmpd="sng" algn="ctr">
                      <a:solidFill>
                        <a:srgbClr val="4F81BD"/>
                      </a:solidFill>
                      <a:prstDash val="solid"/>
                      <a:round/>
                      <a:headEnd type="none" w="med" len="med"/>
                      <a:tailEnd type="none" w="med" len="med"/>
                    </a:lnB>
                    <a:lnTlToBr>
                      <a:noFill/>
                    </a:lnTlToBr>
                    <a:lnBlToTr>
                      <a:noFill/>
                    </a:lnBlToTr>
                    <a:noFill/>
                  </a:tcPr>
                </a:tc>
              </a:tr>
            </a:tbl>
          </a:graphicData>
        </a:graphic>
      </p:graphicFrame>
      <p:sp>
        <p:nvSpPr>
          <p:cNvPr id="6" name="矩形 5"/>
          <p:cNvSpPr/>
          <p:nvPr/>
        </p:nvSpPr>
        <p:spPr>
          <a:xfrm>
            <a:off x="2063751" y="5446713"/>
            <a:ext cx="7993063" cy="10160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zh-CN" altLang="en-US" sz="2000" b="1" dirty="0"/>
              <a:t>这种情况明显不合理，所以我们应该把资产的消耗作为成本来考虑，而且应当是分担到经营期各年内。</a:t>
            </a:r>
            <a:endParaRPr lang="en-US" altLang="zh-CN" sz="2000" b="1" dirty="0"/>
          </a:p>
          <a:p>
            <a:pPr eaLnBrk="1" hangingPunct="1">
              <a:defRPr/>
            </a:pPr>
            <a:r>
              <a:rPr lang="zh-CN" altLang="en-US" sz="2000" b="1" dirty="0"/>
              <a:t>（投资作为当年的成本意义也不大，为什么？）</a:t>
            </a:r>
            <a:endParaRPr lang="zh-CN" altLang="en-US" sz="2000" b="1"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6408480" y="3205800"/>
              <a:ext cx="500400" cy="1116360"/>
            </p14:xfrm>
          </p:contentPart>
        </mc:Choice>
        <mc:Fallback xmlns="">
          <p:pic>
            <p:nvPicPr>
              <p:cNvPr id="2" name="墨迹 1"/>
            </p:nvPicPr>
            <p:blipFill>
              <a:blip r:embed="rId2"/>
            </p:blipFill>
            <p:spPr>
              <a:xfrm>
                <a:off x="6408480" y="3205800"/>
                <a:ext cx="500400" cy="1116360"/>
              </a:xfrm>
              <a:prstGeom prst="rect"/>
            </p:spPr>
          </p:pic>
        </mc:Fallback>
      </mc:AlternateContent>
      <p:sp>
        <p:nvSpPr>
          <p:cNvPr id="4" name="标题 3"/>
          <p:cNvSpPr>
            <a:spLocks noGrp="1"/>
          </p:cNvSpPr>
          <p:nvPr>
            <p:ph type="title"/>
          </p:nvPr>
        </p:nvSpPr>
        <p:spPr/>
        <p:txBody>
          <a:bodyPr/>
          <a:lstStyle/>
          <a:p>
            <a:r>
              <a:rPr lang="zh-CN" altLang="zh-CN" dirty="0"/>
              <a:t>财务分析相关概念</a:t>
            </a:r>
            <a:r>
              <a:rPr lang="zh-CN" altLang="en-US" dirty="0"/>
              <a:t>：折旧成本</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：折旧成本</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dirty="0">
                <a:solidFill>
                  <a:srgbClr val="FF0000"/>
                </a:solidFill>
              </a:rPr>
              <a:t>固定资产原值：</a:t>
            </a:r>
            <a:r>
              <a:rPr lang="zh-CN" altLang="en-US" dirty="0"/>
              <a:t>购建固定资产的实际支出，包括建设期利息。</a:t>
            </a:r>
            <a:endParaRPr lang="zh-CN" altLang="en-US" dirty="0"/>
          </a:p>
          <a:p>
            <a:pPr>
              <a:lnSpc>
                <a:spcPct val="150000"/>
              </a:lnSpc>
            </a:pPr>
            <a:r>
              <a:rPr lang="zh-CN" altLang="en-US" dirty="0">
                <a:solidFill>
                  <a:srgbClr val="FF0000"/>
                </a:solidFill>
              </a:rPr>
              <a:t>折旧：</a:t>
            </a:r>
            <a:r>
              <a:rPr lang="zh-CN" altLang="en-US" dirty="0"/>
              <a:t>固定资产在使用过程中会逐渐磨损和贬值，其价值逐步转移到产品中去，称为固定资产折旧。</a:t>
            </a:r>
            <a:endParaRPr lang="zh-CN" altLang="en-US" dirty="0"/>
          </a:p>
          <a:p>
            <a:pPr>
              <a:lnSpc>
                <a:spcPct val="150000"/>
              </a:lnSpc>
            </a:pPr>
            <a:r>
              <a:rPr lang="zh-CN" altLang="en-US" dirty="0"/>
              <a:t>转移的价值以折旧费的形式计入产品成本。</a:t>
            </a:r>
            <a:endParaRPr lang="zh-CN" altLang="en-US" dirty="0"/>
          </a:p>
          <a:p>
            <a:pPr>
              <a:lnSpc>
                <a:spcPct val="150000"/>
              </a:lnSpc>
            </a:pPr>
            <a:r>
              <a:rPr lang="zh-CN" altLang="en-US" dirty="0">
                <a:solidFill>
                  <a:srgbClr val="FF0000"/>
                </a:solidFill>
              </a:rPr>
              <a:t>固定资产净值 </a:t>
            </a:r>
            <a:r>
              <a:rPr lang="en-US" altLang="zh-CN" dirty="0">
                <a:solidFill>
                  <a:srgbClr val="FF0000"/>
                </a:solidFill>
              </a:rPr>
              <a:t>= </a:t>
            </a:r>
            <a:r>
              <a:rPr lang="zh-CN" altLang="en-US" dirty="0">
                <a:solidFill>
                  <a:srgbClr val="FF0000"/>
                </a:solidFill>
              </a:rPr>
              <a:t>固定资产原值 </a:t>
            </a:r>
            <a:r>
              <a:rPr lang="en-US" altLang="zh-CN" dirty="0">
                <a:solidFill>
                  <a:srgbClr val="FF0000"/>
                </a:solidFill>
              </a:rPr>
              <a:t>- </a:t>
            </a:r>
            <a:r>
              <a:rPr lang="zh-CN" altLang="en-US" dirty="0">
                <a:solidFill>
                  <a:srgbClr val="FF0000"/>
                </a:solidFill>
              </a:rPr>
              <a:t>累计折旧额</a:t>
            </a:r>
            <a:endParaRPr lang="zh-CN" altLang="en-US" dirty="0">
              <a:solidFill>
                <a:srgbClr val="FF0000"/>
              </a:solidFill>
            </a:endParaRPr>
          </a:p>
          <a:p>
            <a:pPr>
              <a:lnSpc>
                <a:spcPct val="150000"/>
              </a:lnSpc>
            </a:pPr>
            <a:r>
              <a:rPr lang="zh-CN" altLang="en-US" dirty="0">
                <a:solidFill>
                  <a:srgbClr val="FF0000"/>
                </a:solidFill>
              </a:rPr>
              <a:t>期末残（余）值：</a:t>
            </a:r>
            <a:endParaRPr lang="en-US" altLang="zh-CN" dirty="0">
              <a:solidFill>
                <a:srgbClr val="FF0000"/>
              </a:solidFill>
            </a:endParaRPr>
          </a:p>
          <a:p>
            <a:pPr>
              <a:lnSpc>
                <a:spcPct val="150000"/>
              </a:lnSpc>
            </a:pPr>
            <a:r>
              <a:rPr lang="zh-CN" altLang="en-US" dirty="0"/>
              <a:t>寿命期末的固定资产残余价值（现金流入）</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：折旧成本</a:t>
            </a:r>
            <a:endParaRPr lang="zh-CN" altLang="en-US" dirty="0"/>
          </a:p>
        </p:txBody>
      </p:sp>
      <p:sp>
        <p:nvSpPr>
          <p:cNvPr id="3" name="内容占位符 2"/>
          <p:cNvSpPr>
            <a:spLocks noGrp="1"/>
          </p:cNvSpPr>
          <p:nvPr>
            <p:ph idx="1"/>
          </p:nvPr>
        </p:nvSpPr>
        <p:spPr/>
        <p:txBody>
          <a:bodyPr>
            <a:normAutofit/>
          </a:bodyPr>
          <a:lstStyle/>
          <a:p>
            <a:pPr>
              <a:lnSpc>
                <a:spcPct val="150000"/>
              </a:lnSpc>
            </a:pPr>
            <a:r>
              <a:rPr lang="zh-CN" altLang="en-US" sz="2800" b="0" dirty="0"/>
              <a:t>为保证国家正常的税收来源，防止企业多提和快提折旧费，现行财务制度对折旧方法和折旧年限均有明确规定。将企业的固定资产分为</a:t>
            </a:r>
            <a:r>
              <a:rPr lang="en-US" altLang="zh-CN" sz="2800" b="0" dirty="0"/>
              <a:t>3</a:t>
            </a:r>
            <a:r>
              <a:rPr lang="zh-CN" altLang="en-US" sz="2800" b="0" dirty="0"/>
              <a:t>大部分，</a:t>
            </a:r>
            <a:r>
              <a:rPr lang="en-US" altLang="zh-CN" sz="2800" b="0" dirty="0"/>
              <a:t>22</a:t>
            </a:r>
            <a:r>
              <a:rPr lang="zh-CN" altLang="en-US" sz="2800" b="0" dirty="0"/>
              <a:t>类，对各类固定资产折旧年限规定了最高限和最低限。</a:t>
            </a:r>
            <a:endParaRPr lang="en-US" altLang="zh-CN" sz="2800" b="0" dirty="0"/>
          </a:p>
          <a:p>
            <a:pPr>
              <a:lnSpc>
                <a:spcPct val="150000"/>
              </a:lnSpc>
            </a:pPr>
            <a:r>
              <a:rPr lang="en-US" altLang="zh-CN" sz="2800" b="0" dirty="0"/>
              <a:t> </a:t>
            </a:r>
            <a:r>
              <a:rPr lang="zh-CN" altLang="en-US" sz="2800" b="0" dirty="0"/>
              <a:t>折旧计算方法主要包括</a:t>
            </a:r>
            <a:r>
              <a:rPr lang="zh-CN" altLang="en-US" sz="2800" b="0" dirty="0">
                <a:solidFill>
                  <a:srgbClr val="FF0000"/>
                </a:solidFill>
              </a:rPr>
              <a:t>平均年限法、工作量法、加速折旧法</a:t>
            </a:r>
            <a:r>
              <a:rPr lang="zh-CN" altLang="en-US" sz="2800" b="0" dirty="0"/>
              <a:t>等</a:t>
            </a:r>
            <a:r>
              <a:rPr lang="en-US" altLang="zh-CN" sz="2800" b="0" dirty="0"/>
              <a:t>,</a:t>
            </a:r>
            <a:r>
              <a:rPr lang="zh-CN" altLang="en-US" sz="2800" b="0" dirty="0"/>
              <a:t>其中加速折旧法包括双倍剩额递减法和年数总和法。 </a:t>
            </a:r>
            <a:endParaRPr lang="zh-CN" altLang="en-US" sz="2800" b="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985963" y="1268413"/>
            <a:ext cx="8215312" cy="4267200"/>
          </a:xfrm>
          <a:prstGeom prst="rect">
            <a:avLst/>
          </a:prstGeom>
          <a:noFill/>
          <a:ln w="9525">
            <a:noFill/>
            <a:miter lim="800000"/>
          </a:ln>
        </p:spPr>
        <p:txBody>
          <a:bodyPr/>
          <a:lstStyle/>
          <a:p>
            <a:pPr marL="342900" indent="-342900">
              <a:lnSpc>
                <a:spcPct val="130000"/>
              </a:lnSpc>
              <a:spcBef>
                <a:spcPct val="20000"/>
              </a:spcBef>
              <a:buClr>
                <a:srgbClr val="FF6600"/>
              </a:buClr>
              <a:defRPr/>
            </a:pPr>
            <a:r>
              <a:rPr lang="en-US" altLang="zh-CN" sz="2800" b="1" kern="0" dirty="0"/>
              <a:t>1</a:t>
            </a:r>
            <a:r>
              <a:rPr lang="zh-CN" altLang="en-US" sz="2800" b="1" kern="0" dirty="0"/>
              <a:t>）平均年限法：每年计提的折旧额相等</a:t>
            </a:r>
            <a:endParaRPr lang="en-US" altLang="zh-CN" sz="2800" b="1" kern="0" dirty="0"/>
          </a:p>
          <a:p>
            <a:pPr marL="342900" indent="-342900">
              <a:lnSpc>
                <a:spcPct val="130000"/>
              </a:lnSpc>
              <a:spcBef>
                <a:spcPct val="20000"/>
              </a:spcBef>
              <a:buClr>
                <a:srgbClr val="FF6600"/>
              </a:buClr>
              <a:defRPr/>
            </a:pPr>
            <a:endParaRPr lang="en-US" altLang="zh-CN" sz="2800" b="1" kern="0" dirty="0"/>
          </a:p>
          <a:p>
            <a:pPr marL="342900" indent="-342900">
              <a:lnSpc>
                <a:spcPct val="130000"/>
              </a:lnSpc>
              <a:spcBef>
                <a:spcPct val="20000"/>
              </a:spcBef>
              <a:buClr>
                <a:srgbClr val="FF6600"/>
              </a:buClr>
              <a:defRPr/>
            </a:pPr>
            <a:endParaRPr lang="en-US" altLang="zh-CN" sz="2800" b="1" kern="0" dirty="0"/>
          </a:p>
          <a:p>
            <a:pPr marL="342900" indent="-342900">
              <a:lnSpc>
                <a:spcPct val="130000"/>
              </a:lnSpc>
              <a:spcBef>
                <a:spcPct val="20000"/>
              </a:spcBef>
              <a:buClr>
                <a:srgbClr val="FF6600"/>
              </a:buClr>
              <a:defRPr/>
            </a:pPr>
            <a:endParaRPr lang="en-US" altLang="zh-CN" sz="2800" b="1" kern="0" dirty="0"/>
          </a:p>
          <a:p>
            <a:pPr marL="342900" indent="-342900">
              <a:lnSpc>
                <a:spcPct val="110000"/>
              </a:lnSpc>
              <a:spcBef>
                <a:spcPct val="20000"/>
              </a:spcBef>
              <a:buClr>
                <a:srgbClr val="FF6600"/>
              </a:buClr>
              <a:buBlip>
                <a:blip r:embed="rId1"/>
              </a:buBlip>
              <a:defRPr/>
            </a:pPr>
            <a:r>
              <a:rPr lang="zh-CN" altLang="en-US" sz="2400" b="1" kern="0" dirty="0">
                <a:solidFill>
                  <a:srgbClr val="FF0000"/>
                </a:solidFill>
              </a:rPr>
              <a:t>固定资产净残值：</a:t>
            </a:r>
            <a:r>
              <a:rPr lang="zh-CN" altLang="en-US" sz="2400" b="1" kern="0" dirty="0"/>
              <a:t>预计折旧年限终了时的固定资产残值减去清理费用后的余额。</a:t>
            </a:r>
            <a:endParaRPr lang="zh-CN" altLang="en-US" sz="2400" b="1" kern="0" dirty="0"/>
          </a:p>
          <a:p>
            <a:pPr marL="342900" indent="-342900">
              <a:lnSpc>
                <a:spcPct val="110000"/>
              </a:lnSpc>
              <a:spcBef>
                <a:spcPct val="20000"/>
              </a:spcBef>
              <a:buClr>
                <a:srgbClr val="FF6600"/>
              </a:buClr>
              <a:buBlip>
                <a:blip r:embed="rId1"/>
              </a:buBlip>
              <a:defRPr/>
            </a:pPr>
            <a:r>
              <a:rPr lang="zh-CN" altLang="en-US" sz="2400" b="1" kern="0" dirty="0">
                <a:solidFill>
                  <a:srgbClr val="FF0000"/>
                </a:solidFill>
              </a:rPr>
              <a:t>净残值率：</a:t>
            </a:r>
            <a:r>
              <a:rPr lang="zh-CN" altLang="en-US" sz="2400" b="1" kern="0" dirty="0"/>
              <a:t>固定资产净残值与固定资产原值之比，一般为</a:t>
            </a:r>
            <a:r>
              <a:rPr lang="en-US" altLang="zh-CN" sz="2400" b="1" kern="0" dirty="0"/>
              <a:t>3%-5%</a:t>
            </a:r>
            <a:r>
              <a:rPr lang="zh-CN" altLang="en-US" sz="2400" b="1" kern="0" dirty="0"/>
              <a:t>，各类固定资产的折旧年限由财政部统一规定。</a:t>
            </a:r>
            <a:endParaRPr lang="zh-CN" altLang="en-US" sz="2800" b="1" kern="0" dirty="0"/>
          </a:p>
        </p:txBody>
      </p:sp>
      <p:graphicFrame>
        <p:nvGraphicFramePr>
          <p:cNvPr id="29700" name="Object 4"/>
          <p:cNvGraphicFramePr>
            <a:graphicFrameLocks noChangeAspect="1"/>
          </p:cNvGraphicFramePr>
          <p:nvPr/>
        </p:nvGraphicFramePr>
        <p:xfrm>
          <a:off x="2976563" y="2106614"/>
          <a:ext cx="5226050" cy="720725"/>
        </p:xfrm>
        <a:graphic>
          <a:graphicData uri="http://schemas.openxmlformats.org/presentationml/2006/ole">
            <mc:AlternateContent xmlns:mc="http://schemas.openxmlformats.org/markup-compatibility/2006">
              <mc:Choice xmlns:v="urn:schemas-microsoft-com:vml" Requires="v">
                <p:oleObj spid="_x0000_s1028" name="公式" r:id="rId2" imgW="2089150" imgH="253365" progId="Equation.3">
                  <p:embed/>
                </p:oleObj>
              </mc:Choice>
              <mc:Fallback>
                <p:oleObj name="公式" r:id="rId2" imgW="2089150" imgH="253365"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563" y="2106614"/>
                        <a:ext cx="5226050" cy="720725"/>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01" name="Object 5"/>
          <p:cNvGraphicFramePr>
            <a:graphicFrameLocks noChangeAspect="1"/>
          </p:cNvGraphicFramePr>
          <p:nvPr/>
        </p:nvGraphicFramePr>
        <p:xfrm>
          <a:off x="2519363" y="3021014"/>
          <a:ext cx="6337300" cy="720725"/>
        </p:xfrm>
        <a:graphic>
          <a:graphicData uri="http://schemas.openxmlformats.org/presentationml/2006/ole">
            <mc:AlternateContent xmlns:mc="http://schemas.openxmlformats.org/markup-compatibility/2006">
              <mc:Choice xmlns:v="urn:schemas-microsoft-com:vml" Requires="v">
                <p:oleObj spid="_x0000_s1029" name="公式" r:id="rId4" imgW="2513965" imgH="253365" progId="Equation.3">
                  <p:embed/>
                </p:oleObj>
              </mc:Choice>
              <mc:Fallback>
                <p:oleObj name="公式" r:id="rId4" imgW="2513965" imgH="25336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9363" y="3021014"/>
                        <a:ext cx="6337300" cy="720725"/>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9"/>
          <p:cNvGrpSpPr/>
          <p:nvPr/>
        </p:nvGrpSpPr>
        <p:grpSpPr bwMode="auto">
          <a:xfrm>
            <a:off x="8329613" y="1395413"/>
            <a:ext cx="2159000" cy="1536700"/>
            <a:chOff x="4332" y="1328"/>
            <a:chExt cx="1360" cy="968"/>
          </a:xfrm>
        </p:grpSpPr>
        <p:sp>
          <p:nvSpPr>
            <p:cNvPr id="29705" name="Line 7"/>
            <p:cNvSpPr>
              <a:spLocks noChangeShapeType="1"/>
            </p:cNvSpPr>
            <p:nvPr/>
          </p:nvSpPr>
          <p:spPr bwMode="auto">
            <a:xfrm flipH="1">
              <a:off x="4332" y="1616"/>
              <a:ext cx="635" cy="680"/>
            </a:xfrm>
            <a:prstGeom prst="line">
              <a:avLst/>
            </a:prstGeom>
            <a:noFill/>
            <a:ln w="38100">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8"/>
            <p:cNvSpPr>
              <a:spLocks noChangeArrowheads="1"/>
            </p:cNvSpPr>
            <p:nvPr/>
          </p:nvSpPr>
          <p:spPr bwMode="auto">
            <a:xfrm>
              <a:off x="4804" y="1328"/>
              <a:ext cx="888" cy="288"/>
            </a:xfrm>
            <a:prstGeom prst="rect">
              <a:avLst/>
            </a:prstGeom>
            <a:noFill/>
            <a:ln w="9525">
              <a:noFill/>
              <a:miter lim="800000"/>
            </a:ln>
            <a:effectLst/>
          </p:spPr>
          <p:txBody>
            <a:bodyPr wrap="none">
              <a:spAutoFit/>
            </a:bodyPr>
            <a:lstStyle/>
            <a:p>
              <a:pPr eaLnBrk="1" hangingPunct="1">
                <a:defRPr/>
              </a:pPr>
              <a:r>
                <a:rPr lang="zh-CN" altLang="en-US" sz="2400" dirty="0">
                  <a:solidFill>
                    <a:srgbClr val="0000FF"/>
                  </a:solidFill>
                  <a:effectLst>
                    <a:outerShdw blurRad="38100" dist="38100" dir="2700000" algn="tl">
                      <a:srgbClr val="C0C0C0"/>
                    </a:outerShdw>
                  </a:effectLst>
                  <a:latin typeface="Arial" panose="020B0604020202020204" pitchFamily="34" charset="0"/>
                </a:rPr>
                <a:t>通常已知</a:t>
              </a:r>
              <a:endParaRPr lang="zh-CN" altLang="en-US" sz="2400" dirty="0">
                <a:solidFill>
                  <a:srgbClr val="0000FF"/>
                </a:solidFill>
                <a:effectLst>
                  <a:outerShdw blurRad="38100" dist="38100" dir="2700000" algn="tl">
                    <a:srgbClr val="C0C0C0"/>
                  </a:outerShdw>
                </a:effectLst>
                <a:latin typeface="Arial" panose="020B0604020202020204" pitchFamily="34" charset="0"/>
              </a:endParaRPr>
            </a:p>
          </p:txBody>
        </p:sp>
      </p:grpSp>
      <p:sp>
        <p:nvSpPr>
          <p:cNvPr id="12" name="标题 1"/>
          <p:cNvSpPr>
            <a:spLocks noGrp="1"/>
          </p:cNvSpPr>
          <p:nvPr>
            <p:ph type="title"/>
          </p:nvPr>
        </p:nvSpPr>
        <p:spPr>
          <a:xfrm>
            <a:off x="838200" y="365125"/>
            <a:ext cx="10515600" cy="1325563"/>
          </a:xfrm>
        </p:spPr>
        <p:txBody>
          <a:bodyPr/>
          <a:lstStyle/>
          <a:p>
            <a:r>
              <a:rPr lang="zh-CN" altLang="zh-CN" dirty="0"/>
              <a:t>财务分析相关概念</a:t>
            </a:r>
            <a:r>
              <a:rPr lang="zh-CN" altLang="en-US" dirty="0"/>
              <a:t>：折旧成本</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内容占位符 2"/>
          <p:cNvSpPr>
            <a:spLocks noGrp="1" noChangeArrowheads="1"/>
          </p:cNvSpPr>
          <p:nvPr>
            <p:ph idx="1"/>
          </p:nvPr>
        </p:nvSpPr>
        <p:spPr>
          <a:xfrm>
            <a:off x="838200" y="1539731"/>
            <a:ext cx="10515600" cy="4637231"/>
          </a:xfrm>
        </p:spPr>
        <p:txBody>
          <a:bodyPr/>
          <a:lstStyle/>
          <a:p>
            <a:r>
              <a:rPr lang="zh-CN" altLang="en-US" sz="2400" dirty="0"/>
              <a:t>初始投资</a:t>
            </a:r>
            <a:r>
              <a:rPr lang="en-US" altLang="zh-CN" sz="2400" dirty="0"/>
              <a:t>10</a:t>
            </a:r>
            <a:r>
              <a:rPr lang="zh-CN" altLang="en-US" sz="2400" dirty="0"/>
              <a:t>亿元某资产，可以使用</a:t>
            </a:r>
            <a:r>
              <a:rPr lang="en-US" altLang="zh-CN" sz="2400" dirty="0"/>
              <a:t>4</a:t>
            </a:r>
            <a:r>
              <a:rPr lang="zh-CN" altLang="en-US" sz="2400" dirty="0"/>
              <a:t>年（</a:t>
            </a:r>
            <a:r>
              <a:rPr lang="en-US" altLang="zh-CN" sz="2400" dirty="0"/>
              <a:t>4</a:t>
            </a:r>
            <a:r>
              <a:rPr lang="zh-CN" altLang="en-US" sz="2400" dirty="0"/>
              <a:t>年后资产无残值），经营期</a:t>
            </a:r>
            <a:r>
              <a:rPr lang="en-US" altLang="zh-CN" sz="2400" dirty="0"/>
              <a:t>4</a:t>
            </a:r>
            <a:r>
              <a:rPr lang="zh-CN" altLang="en-US" sz="2400" dirty="0"/>
              <a:t>年，每年收入</a:t>
            </a:r>
            <a:r>
              <a:rPr lang="en-US" altLang="zh-CN" sz="2400" dirty="0"/>
              <a:t>4</a:t>
            </a:r>
            <a:r>
              <a:rPr lang="zh-CN" altLang="en-US" sz="2400" dirty="0"/>
              <a:t>亿元，没有营业成本，所得税税率为</a:t>
            </a:r>
            <a:r>
              <a:rPr lang="en-US" altLang="zh-CN" sz="2400" dirty="0"/>
              <a:t>25%</a:t>
            </a:r>
            <a:r>
              <a:rPr lang="zh-CN" altLang="en-US" sz="2400" dirty="0"/>
              <a:t>。</a:t>
            </a:r>
            <a:endParaRPr lang="en-US" altLang="zh-CN" sz="2400" dirty="0"/>
          </a:p>
          <a:p>
            <a:r>
              <a:rPr lang="zh-CN" altLang="en-US" sz="2400" dirty="0"/>
              <a:t>情况</a:t>
            </a:r>
            <a:r>
              <a:rPr lang="en-US" altLang="zh-CN" sz="2400" dirty="0"/>
              <a:t>2</a:t>
            </a:r>
            <a:r>
              <a:rPr lang="zh-CN" altLang="en-US" sz="2400" dirty="0"/>
              <a:t>：资产平均折旧：</a:t>
            </a:r>
            <a:endParaRPr lang="zh-CN" altLang="en-US" dirty="0"/>
          </a:p>
        </p:txBody>
      </p:sp>
      <p:sp>
        <p:nvSpPr>
          <p:cNvPr id="307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82441EFE-59A4-4883-A7D9-8AB6F7A6D715}" type="slidenum">
              <a:rPr lang="en-US" altLang="zh-CN" baseline="0"/>
            </a:fld>
            <a:endParaRPr lang="en-US" altLang="zh-CN" baseline="0"/>
          </a:p>
        </p:txBody>
      </p:sp>
      <p:sp>
        <p:nvSpPr>
          <p:cNvPr id="6" name="矩形 5"/>
          <p:cNvSpPr/>
          <p:nvPr/>
        </p:nvSpPr>
        <p:spPr>
          <a:xfrm>
            <a:off x="2063751" y="5446714"/>
            <a:ext cx="7993063" cy="9239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zh-CN" altLang="en-US" b="1" dirty="0"/>
              <a:t>这种情况合理，初始投资应当作为成本来考虑，而且应当是分担到经营期各年内。</a:t>
            </a:r>
            <a:endParaRPr lang="en-US" altLang="zh-CN" b="1" dirty="0"/>
          </a:p>
          <a:p>
            <a:pPr eaLnBrk="1" hangingPunct="1">
              <a:defRPr/>
            </a:pPr>
            <a:r>
              <a:rPr lang="zh-CN" altLang="en-US" b="1" dirty="0"/>
              <a:t>在缴税时候考虑折旧成本，企业帐目利润减少，税收减少，净现金流增加。</a:t>
            </a:r>
            <a:endParaRPr lang="en-US" altLang="zh-CN" b="1" dirty="0"/>
          </a:p>
        </p:txBody>
      </p:sp>
      <p:pic>
        <p:nvPicPr>
          <p:cNvPr id="30726"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751" y="2933703"/>
            <a:ext cx="79629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3"/>
          <p:cNvSpPr>
            <a:spLocks noGrp="1"/>
          </p:cNvSpPr>
          <p:nvPr>
            <p:ph type="title"/>
          </p:nvPr>
        </p:nvSpPr>
        <p:spPr>
          <a:xfrm>
            <a:off x="838200" y="365125"/>
            <a:ext cx="10515600" cy="1325563"/>
          </a:xfrm>
        </p:spPr>
        <p:txBody>
          <a:bodyPr/>
          <a:lstStyle/>
          <a:p>
            <a:r>
              <a:rPr lang="zh-CN" altLang="zh-CN" dirty="0"/>
              <a:t>财务分析相关概念</a:t>
            </a:r>
            <a:r>
              <a:rPr lang="zh-CN" altLang="en-US" dirty="0"/>
              <a:t>：折旧成本</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516AC087-85BC-4E68-94E1-66A0C76F9A50}" type="slidenum">
              <a:rPr lang="en-US" altLang="zh-CN" baseline="0"/>
            </a:fld>
            <a:endParaRPr lang="en-US" altLang="zh-CN" baseline="0"/>
          </a:p>
        </p:txBody>
      </p:sp>
      <p:sp>
        <p:nvSpPr>
          <p:cNvPr id="5" name="Text Box 2"/>
          <p:cNvSpPr txBox="1">
            <a:spLocks noChangeArrowheads="1"/>
          </p:cNvSpPr>
          <p:nvPr/>
        </p:nvSpPr>
        <p:spPr bwMode="auto">
          <a:xfrm>
            <a:off x="1774825" y="1557338"/>
            <a:ext cx="8610600" cy="1981312"/>
          </a:xfrm>
          <a:prstGeom prst="rect">
            <a:avLst/>
          </a:prstGeom>
          <a:noFill/>
          <a:ln w="9525">
            <a:noFill/>
            <a:miter lim="800000"/>
          </a:ln>
        </p:spPr>
        <p:txBody>
          <a:bodyPr>
            <a:spAutoFit/>
          </a:bodyPr>
          <a:lstStyle/>
          <a:p>
            <a:pPr eaLnBrk="1" hangingPunct="1">
              <a:lnSpc>
                <a:spcPct val="150000"/>
              </a:lnSpc>
              <a:spcBef>
                <a:spcPct val="20000"/>
              </a:spcBef>
              <a:buClr>
                <a:schemeClr val="folHlink"/>
              </a:buClr>
              <a:buFont typeface="Wingdings" panose="05000000000000000000" pitchFamily="2" charset="2"/>
              <a:buNone/>
              <a:defRPr/>
            </a:pPr>
            <a:r>
              <a:rPr lang="en-US" altLang="zh-CN" sz="2000" b="1" kern="0" dirty="0"/>
              <a:t>2</a:t>
            </a:r>
            <a:r>
              <a:rPr lang="zh-CN" altLang="en-US" sz="2000" b="1" kern="0" dirty="0"/>
              <a:t>）工作量法：</a:t>
            </a:r>
            <a:r>
              <a:rPr lang="zh-CN" altLang="en-US" sz="2000" kern="0" dirty="0"/>
              <a:t>对于某些专业设备或交通运输车辆的折旧，是以</a:t>
            </a:r>
            <a:r>
              <a:rPr lang="zh-CN" altLang="en-US" sz="2000" kern="0" dirty="0">
                <a:solidFill>
                  <a:srgbClr val="FF0000"/>
                </a:solidFill>
              </a:rPr>
              <a:t>固定资产完成的工作量</a:t>
            </a:r>
            <a:r>
              <a:rPr lang="zh-CN" altLang="en-US" sz="2000" kern="0" dirty="0"/>
              <a:t>（行驶里程、工作小时、工作台班、产品数量等）为单位计算折旧额</a:t>
            </a:r>
            <a:r>
              <a:rPr lang="en-US" altLang="zh-CN" sz="2000" kern="0" dirty="0"/>
              <a:t>:</a:t>
            </a:r>
            <a:endParaRPr lang="zh-CN" altLang="en-US" sz="2000" dirty="0">
              <a:latin typeface="Times New Roman" panose="02020603050405020304" pitchFamily="18" charset="0"/>
            </a:endParaRPr>
          </a:p>
          <a:p>
            <a:pPr eaLnBrk="1" hangingPunct="1">
              <a:lnSpc>
                <a:spcPct val="130000"/>
              </a:lnSpc>
              <a:spcBef>
                <a:spcPct val="20000"/>
              </a:spcBef>
              <a:buClr>
                <a:schemeClr val="folHlink"/>
              </a:buClr>
              <a:buFont typeface="Wingdings" panose="05000000000000000000" pitchFamily="2" charset="2"/>
              <a:buNone/>
              <a:defRPr/>
            </a:pPr>
            <a:endParaRPr lang="en-US" altLang="zh-CN" sz="2400" dirty="0">
              <a:latin typeface="Arial" panose="020B0604020202020204" pitchFamily="34" charset="0"/>
            </a:endParaRPr>
          </a:p>
        </p:txBody>
      </p:sp>
      <p:graphicFrame>
        <p:nvGraphicFramePr>
          <p:cNvPr id="31748" name="Object 3"/>
          <p:cNvGraphicFramePr>
            <a:graphicFrameLocks noChangeAspect="1"/>
          </p:cNvGraphicFramePr>
          <p:nvPr/>
        </p:nvGraphicFramePr>
        <p:xfrm>
          <a:off x="2424114" y="3890963"/>
          <a:ext cx="7316787" cy="762000"/>
        </p:xfrm>
        <a:graphic>
          <a:graphicData uri="http://schemas.openxmlformats.org/presentationml/2006/ole">
            <mc:AlternateContent xmlns:mc="http://schemas.openxmlformats.org/markup-compatibility/2006">
              <mc:Choice xmlns:v="urn:schemas-microsoft-com:vml" Requires="v">
                <p:oleObj spid="_x0000_s2052" name="Equation" r:id="rId1" imgW="2664460" imgH="253365" progId="Equation.DSMT4">
                  <p:embed/>
                </p:oleObj>
              </mc:Choice>
              <mc:Fallback>
                <p:oleObj name="Equation" r:id="rId1" imgW="2664460" imgH="253365"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3890963"/>
                        <a:ext cx="7316787" cy="762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749" name="Object 4"/>
          <p:cNvGraphicFramePr>
            <a:graphicFrameLocks noChangeAspect="1"/>
          </p:cNvGraphicFramePr>
          <p:nvPr/>
        </p:nvGraphicFramePr>
        <p:xfrm>
          <a:off x="2696210" y="4857750"/>
          <a:ext cx="7354570" cy="457200"/>
        </p:xfrm>
        <a:graphic>
          <a:graphicData uri="http://schemas.openxmlformats.org/presentationml/2006/ole">
            <mc:AlternateContent xmlns:mc="http://schemas.openxmlformats.org/markup-compatibility/2006">
              <mc:Choice xmlns:v="urn:schemas-microsoft-com:vml" Requires="v">
                <p:oleObj spid="_x0000_s2053" name="公式" r:id="rId3" imgW="2411095" imgH="102870" progId="Equation.3">
                  <p:embed/>
                </p:oleObj>
              </mc:Choice>
              <mc:Fallback>
                <p:oleObj name="公式" r:id="rId3" imgW="2411095" imgH="10287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6210" y="4857750"/>
                        <a:ext cx="7354570" cy="4572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标题 3"/>
          <p:cNvSpPr>
            <a:spLocks noGrp="1"/>
          </p:cNvSpPr>
          <p:nvPr>
            <p:ph type="title"/>
          </p:nvPr>
        </p:nvSpPr>
        <p:spPr>
          <a:xfrm>
            <a:off x="838200" y="365125"/>
            <a:ext cx="10515600" cy="1325563"/>
          </a:xfrm>
        </p:spPr>
        <p:txBody>
          <a:bodyPr/>
          <a:lstStyle/>
          <a:p>
            <a:r>
              <a:rPr lang="zh-CN" altLang="zh-CN" dirty="0"/>
              <a:t>财务分析相关概念</a:t>
            </a:r>
            <a:r>
              <a:rPr lang="zh-CN" altLang="en-US" dirty="0"/>
              <a:t>：折旧成本</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BD7218A5-DE18-4E23-9345-D50C6BAB3DB3}" type="slidenum">
              <a:rPr lang="en-US" altLang="zh-CN" baseline="0"/>
            </a:fld>
            <a:endParaRPr lang="en-US" altLang="zh-CN" baseline="0"/>
          </a:p>
        </p:txBody>
      </p:sp>
      <p:sp>
        <p:nvSpPr>
          <p:cNvPr id="5" name="Rectangle 3"/>
          <p:cNvSpPr>
            <a:spLocks noChangeArrowheads="1"/>
          </p:cNvSpPr>
          <p:nvPr/>
        </p:nvSpPr>
        <p:spPr bwMode="auto">
          <a:xfrm>
            <a:off x="1762125" y="1619251"/>
            <a:ext cx="8610600" cy="1736725"/>
          </a:xfrm>
          <a:prstGeom prst="rect">
            <a:avLst/>
          </a:prstGeom>
          <a:noFill/>
          <a:ln w="9525">
            <a:noFill/>
            <a:miter lim="800000"/>
          </a:ln>
        </p:spPr>
        <p:txBody>
          <a:bodyPr/>
          <a:lstStyle/>
          <a:p>
            <a:pPr marL="342900" indent="-342900">
              <a:lnSpc>
                <a:spcPct val="150000"/>
              </a:lnSpc>
              <a:spcBef>
                <a:spcPct val="20000"/>
              </a:spcBef>
              <a:buClr>
                <a:schemeClr val="folHlink"/>
              </a:buClr>
              <a:defRPr/>
            </a:pPr>
            <a:r>
              <a:rPr lang="en-US" altLang="zh-CN" sz="2400" kern="0" dirty="0">
                <a:solidFill>
                  <a:srgbClr val="FF0000"/>
                </a:solidFill>
              </a:rPr>
              <a:t>    </a:t>
            </a:r>
            <a:r>
              <a:rPr lang="en-US" altLang="en-US" sz="2400" kern="0" dirty="0">
                <a:solidFill>
                  <a:srgbClr val="FF0000"/>
                </a:solidFill>
              </a:rPr>
              <a:t>①</a:t>
            </a:r>
            <a:r>
              <a:rPr lang="en-US" altLang="zh-CN" sz="2400" kern="0" dirty="0">
                <a:solidFill>
                  <a:srgbClr val="FF0000"/>
                </a:solidFill>
              </a:rPr>
              <a:t> </a:t>
            </a:r>
            <a:r>
              <a:rPr lang="zh-CN" altLang="en-US" sz="2400" kern="0" dirty="0">
                <a:solidFill>
                  <a:srgbClr val="FF0000"/>
                </a:solidFill>
              </a:rPr>
              <a:t>双倍余额递减法：</a:t>
            </a:r>
            <a:r>
              <a:rPr lang="zh-CN" altLang="en-US" sz="2400" kern="0" dirty="0"/>
              <a:t>折旧额计算不考虑固定资产净残值，用年初固定资产</a:t>
            </a:r>
            <a:r>
              <a:rPr lang="zh-CN" altLang="en-US" sz="2400" u="sng" kern="0" dirty="0"/>
              <a:t>净值</a:t>
            </a:r>
            <a:r>
              <a:rPr lang="zh-CN" altLang="en-US" sz="2400" kern="0" dirty="0"/>
              <a:t>（固定资产价值余额）乘以直线折旧率的</a:t>
            </a:r>
            <a:r>
              <a:rPr lang="en-US" altLang="zh-CN" sz="2400" kern="0" dirty="0"/>
              <a:t>2</a:t>
            </a:r>
            <a:r>
              <a:rPr lang="zh-CN" altLang="en-US" sz="2400" kern="0" dirty="0"/>
              <a:t>倍，特点是年折旧率不变，年折旧额递减。</a:t>
            </a:r>
            <a:endParaRPr lang="zh-CN" altLang="en-US" sz="2000" dirty="0">
              <a:latin typeface="Times New Roman" panose="02020603050405020304" pitchFamily="18" charset="0"/>
            </a:endParaRPr>
          </a:p>
        </p:txBody>
      </p:sp>
      <p:sp>
        <p:nvSpPr>
          <p:cNvPr id="6" name="Text Box 4"/>
          <p:cNvSpPr txBox="1">
            <a:spLocks noChangeArrowheads="1"/>
          </p:cNvSpPr>
          <p:nvPr/>
        </p:nvSpPr>
        <p:spPr bwMode="auto">
          <a:xfrm>
            <a:off x="881001" y="1262438"/>
            <a:ext cx="5486400" cy="519112"/>
          </a:xfrm>
          <a:prstGeom prst="rect">
            <a:avLst/>
          </a:prstGeom>
          <a:noFill/>
          <a:ln w="9525">
            <a:noFill/>
            <a:miter lim="800000"/>
          </a:ln>
        </p:spPr>
        <p:txBody>
          <a:bodyPr>
            <a:spAutoFit/>
          </a:bodyPr>
          <a:lstStyle/>
          <a:p>
            <a:pPr eaLnBrk="1" hangingPunct="1">
              <a:spcBef>
                <a:spcPct val="50000"/>
              </a:spcBef>
              <a:defRPr/>
            </a:pPr>
            <a:r>
              <a:rPr lang="en-US" altLang="zh-CN" sz="2800" b="1" kern="0" dirty="0">
                <a:solidFill>
                  <a:srgbClr val="FF0000"/>
                </a:solidFill>
              </a:rPr>
              <a:t>3</a:t>
            </a:r>
            <a:r>
              <a:rPr lang="zh-CN" altLang="en-US" sz="2800" b="1" kern="0" dirty="0">
                <a:solidFill>
                  <a:srgbClr val="FF0000"/>
                </a:solidFill>
              </a:rPr>
              <a:t>） 加速折旧法</a:t>
            </a:r>
            <a:endParaRPr lang="zh-CN" altLang="en-US" sz="2800" b="1" kern="0" dirty="0">
              <a:solidFill>
                <a:srgbClr val="FF0000"/>
              </a:solidFill>
            </a:endParaRPr>
          </a:p>
        </p:txBody>
      </p:sp>
      <p:pic>
        <p:nvPicPr>
          <p:cNvPr id="32773" name="图片 3"/>
          <p:cNvPicPr>
            <a:picLocks noChangeAspect="1" noChangeArrowheads="1"/>
          </p:cNvPicPr>
          <p:nvPr/>
        </p:nvPicPr>
        <p:blipFill>
          <a:blip r:embed="rId1">
            <a:extLst>
              <a:ext uri="{28A0092B-C50C-407E-A947-70E740481C1C}">
                <a14:useLocalDpi xmlns:a14="http://schemas.microsoft.com/office/drawing/2010/main" val="0"/>
              </a:ext>
            </a:extLst>
          </a:blip>
          <a:srcRect t="15981" r="59450" b="51273"/>
          <a:stretch>
            <a:fillRect/>
          </a:stretch>
        </p:blipFill>
        <p:spPr bwMode="auto">
          <a:xfrm>
            <a:off x="2644183" y="3379338"/>
            <a:ext cx="6723993" cy="339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3"/>
          <p:cNvSpPr>
            <a:spLocks noGrp="1"/>
          </p:cNvSpPr>
          <p:nvPr>
            <p:ph type="title"/>
          </p:nvPr>
        </p:nvSpPr>
        <p:spPr>
          <a:xfrm>
            <a:off x="838200" y="354435"/>
            <a:ext cx="10515600" cy="1325563"/>
          </a:xfrm>
        </p:spPr>
        <p:txBody>
          <a:bodyPr/>
          <a:lstStyle/>
          <a:p>
            <a:r>
              <a:rPr lang="zh-CN" altLang="zh-CN" dirty="0"/>
              <a:t>财务分析相关概念</a:t>
            </a:r>
            <a:r>
              <a:rPr lang="zh-CN" altLang="en-US" dirty="0"/>
              <a:t>：折旧成本</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A13EE72F-5017-4B94-A222-1BB02C38DD09}" type="slidenum">
              <a:rPr lang="en-US" altLang="zh-CN" baseline="0"/>
            </a:fld>
            <a:endParaRPr lang="en-US" altLang="zh-CN" baseline="0"/>
          </a:p>
        </p:txBody>
      </p:sp>
      <p:sp>
        <p:nvSpPr>
          <p:cNvPr id="5" name="Text Box 2"/>
          <p:cNvSpPr txBox="1">
            <a:spLocks noChangeArrowheads="1"/>
          </p:cNvSpPr>
          <p:nvPr/>
        </p:nvSpPr>
        <p:spPr bwMode="auto">
          <a:xfrm>
            <a:off x="2424114" y="1196975"/>
            <a:ext cx="7343775" cy="1169988"/>
          </a:xfrm>
          <a:prstGeom prst="rect">
            <a:avLst/>
          </a:prstGeom>
          <a:noFill/>
          <a:ln w="9525">
            <a:noFill/>
            <a:miter lim="800000"/>
          </a:ln>
        </p:spPr>
        <p:txBody>
          <a:bodyPr>
            <a:spAutoFit/>
          </a:bodyPr>
          <a:lstStyle/>
          <a:p>
            <a:pPr eaLnBrk="1" hangingPunct="1">
              <a:spcBef>
                <a:spcPct val="50000"/>
              </a:spcBef>
              <a:buClr>
                <a:schemeClr val="folHlink"/>
              </a:buClr>
              <a:buFont typeface="Wingdings" panose="05000000000000000000" pitchFamily="2" charset="2"/>
              <a:buNone/>
              <a:defRPr/>
            </a:pPr>
            <a:r>
              <a:rPr lang="en-US" altLang="en-US" sz="2800" b="1" kern="0" dirty="0">
                <a:solidFill>
                  <a:srgbClr val="FF0000"/>
                </a:solidFill>
              </a:rPr>
              <a:t>②</a:t>
            </a:r>
            <a:r>
              <a:rPr lang="en-US" altLang="zh-CN" sz="2800" b="1" kern="0" dirty="0">
                <a:solidFill>
                  <a:srgbClr val="FF0000"/>
                </a:solidFill>
              </a:rPr>
              <a:t> </a:t>
            </a:r>
            <a:r>
              <a:rPr lang="zh-CN" altLang="en-US" sz="2800" b="1" kern="0" dirty="0">
                <a:solidFill>
                  <a:srgbClr val="FF0000"/>
                </a:solidFill>
              </a:rPr>
              <a:t>年数总和法</a:t>
            </a:r>
            <a:endParaRPr lang="zh-CN" altLang="en-US" sz="2800" b="1" kern="0" dirty="0">
              <a:solidFill>
                <a:srgbClr val="FF0000"/>
              </a:solidFill>
            </a:endParaRPr>
          </a:p>
          <a:p>
            <a:pPr eaLnBrk="1" hangingPunct="1">
              <a:spcBef>
                <a:spcPct val="50000"/>
              </a:spcBef>
              <a:buClr>
                <a:schemeClr val="folHlink"/>
              </a:buClr>
              <a:buFont typeface="Wingdings" panose="05000000000000000000" pitchFamily="2" charset="2"/>
              <a:buNone/>
              <a:defRPr/>
            </a:pPr>
            <a:r>
              <a:rPr lang="zh-CN" altLang="en-US" sz="2800" kern="0" dirty="0">
                <a:solidFill>
                  <a:srgbClr val="FF0000"/>
                </a:solidFill>
              </a:rPr>
              <a:t>      </a:t>
            </a:r>
            <a:r>
              <a:rPr lang="zh-CN" altLang="en-US" sz="2800" kern="0" dirty="0"/>
              <a:t>主要特点：折旧基数不变，年折旧率递减</a:t>
            </a:r>
            <a:endParaRPr lang="zh-CN" altLang="en-US" sz="2800" kern="0"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8015880" y="4964760"/>
              <a:ext cx="360" cy="360"/>
            </p14:xfrm>
          </p:contentPart>
        </mc:Choice>
        <mc:Fallback xmlns="">
          <p:pic>
            <p:nvPicPr>
              <p:cNvPr id="2" name="墨迹 1"/>
            </p:nvPicPr>
            <p:blipFill>
              <a:blip r:embed="rId2"/>
            </p:blipFill>
            <p:spPr>
              <a:xfrm>
                <a:off x="8015880" y="4964760"/>
                <a:ext cx="360" cy="360"/>
              </a:xfrm>
              <a:prstGeom prst="rect"/>
            </p:spPr>
          </p:pic>
        </mc:Fallback>
      </mc:AlternateContent>
      <p:pic>
        <p:nvPicPr>
          <p:cNvPr id="33797" name="图片 8"/>
          <p:cNvPicPr>
            <a:picLocks noChangeAspect="1" noChangeArrowheads="1"/>
          </p:cNvPicPr>
          <p:nvPr/>
        </p:nvPicPr>
        <p:blipFill>
          <a:blip r:embed="rId3">
            <a:extLst>
              <a:ext uri="{28A0092B-C50C-407E-A947-70E740481C1C}">
                <a14:useLocalDpi xmlns:a14="http://schemas.microsoft.com/office/drawing/2010/main" val="0"/>
              </a:ext>
            </a:extLst>
          </a:blip>
          <a:srcRect l="313" t="18188" r="46851" b="61340"/>
          <a:stretch>
            <a:fillRect/>
          </a:stretch>
        </p:blipFill>
        <p:spPr bwMode="auto">
          <a:xfrm>
            <a:off x="1087049" y="2825576"/>
            <a:ext cx="9419919" cy="228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1273739" y="848913"/>
            <a:ext cx="7343775" cy="523220"/>
          </a:xfrm>
          <a:prstGeom prst="rect">
            <a:avLst/>
          </a:prstGeom>
          <a:noFill/>
          <a:ln w="9525">
            <a:noFill/>
            <a:miter lim="800000"/>
          </a:ln>
        </p:spPr>
        <p:txBody>
          <a:bodyPr>
            <a:spAutoFit/>
          </a:bodyPr>
          <a:lstStyle/>
          <a:p>
            <a:pPr eaLnBrk="1" hangingPunct="1">
              <a:spcBef>
                <a:spcPct val="50000"/>
              </a:spcBef>
              <a:buClr>
                <a:schemeClr val="folHlink"/>
              </a:buClr>
              <a:buFont typeface="Wingdings" panose="05000000000000000000" pitchFamily="2" charset="2"/>
              <a:buNone/>
              <a:defRPr/>
            </a:pPr>
            <a:r>
              <a:rPr lang="en-US" altLang="en-US" sz="2800" b="1" kern="0" dirty="0">
                <a:solidFill>
                  <a:srgbClr val="FF0000"/>
                </a:solidFill>
              </a:rPr>
              <a:t>②</a:t>
            </a:r>
            <a:r>
              <a:rPr lang="en-US" altLang="zh-CN" sz="2800" b="1" kern="0" dirty="0">
                <a:solidFill>
                  <a:srgbClr val="FF0000"/>
                </a:solidFill>
              </a:rPr>
              <a:t> </a:t>
            </a:r>
            <a:r>
              <a:rPr lang="zh-CN" altLang="en-US" sz="2800" b="1" kern="0" dirty="0">
                <a:solidFill>
                  <a:srgbClr val="FF0000"/>
                </a:solidFill>
              </a:rPr>
              <a:t>年数总和法</a:t>
            </a:r>
            <a:endParaRPr lang="zh-CN" altLang="en-US" sz="2800" b="1" kern="0" dirty="0">
              <a:solidFill>
                <a:srgbClr val="FF0000"/>
              </a:solidFill>
            </a:endParaRPr>
          </a:p>
        </p:txBody>
      </p:sp>
      <p:pic>
        <p:nvPicPr>
          <p:cNvPr id="10" name="图片 9"/>
          <p:cNvPicPr>
            <a:picLocks noChangeAspect="1"/>
          </p:cNvPicPr>
          <p:nvPr/>
        </p:nvPicPr>
        <p:blipFill rotWithShape="1">
          <a:blip r:embed="rId1"/>
          <a:srcRect l="5249" t="32946" r="8041" b="23183"/>
          <a:stretch>
            <a:fillRect/>
          </a:stretch>
        </p:blipFill>
        <p:spPr>
          <a:xfrm>
            <a:off x="1333255" y="2176861"/>
            <a:ext cx="8919824" cy="30086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533400" y="1126066"/>
            <a:ext cx="5300134" cy="5300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p:cNvSpPr/>
          <p:nvPr/>
        </p:nvSpPr>
        <p:spPr>
          <a:xfrm>
            <a:off x="719292" y="2497067"/>
            <a:ext cx="2152481" cy="3479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项目</a:t>
            </a:r>
            <a:endParaRPr lang="zh-CN" altLang="en-US" dirty="0">
              <a:solidFill>
                <a:srgbClr val="FF0000"/>
              </a:solidFill>
            </a:endParaRPr>
          </a:p>
        </p:txBody>
      </p:sp>
      <p:sp>
        <p:nvSpPr>
          <p:cNvPr id="5" name="Arrow: Right 4"/>
          <p:cNvSpPr/>
          <p:nvPr/>
        </p:nvSpPr>
        <p:spPr>
          <a:xfrm>
            <a:off x="3098350" y="2594172"/>
            <a:ext cx="2370967" cy="4126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rrow: Right 5"/>
          <p:cNvSpPr/>
          <p:nvPr/>
        </p:nvSpPr>
        <p:spPr>
          <a:xfrm>
            <a:off x="3098349" y="3418211"/>
            <a:ext cx="2370967" cy="412693"/>
          </a:xfrm>
          <a:prstGeom prst="right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rrow: Right 6"/>
          <p:cNvSpPr/>
          <p:nvPr/>
        </p:nvSpPr>
        <p:spPr>
          <a:xfrm rot="10800000">
            <a:off x="3098349" y="4497150"/>
            <a:ext cx="2273863" cy="412693"/>
          </a:xfrm>
          <a:prstGeom prst="right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Arrow: Right 7"/>
          <p:cNvSpPr/>
          <p:nvPr/>
        </p:nvSpPr>
        <p:spPr>
          <a:xfrm rot="10800000">
            <a:off x="3098349" y="5403459"/>
            <a:ext cx="2273863" cy="4126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6688293" y="3375054"/>
            <a:ext cx="2152481" cy="1642309"/>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投资人</a:t>
            </a:r>
            <a:endParaRPr lang="zh-CN" altLang="en-US" dirty="0">
              <a:solidFill>
                <a:srgbClr val="FF0000"/>
              </a:solidFill>
            </a:endParaRPr>
          </a:p>
        </p:txBody>
      </p:sp>
      <p:sp>
        <p:nvSpPr>
          <p:cNvPr id="13" name="TextBox 12"/>
          <p:cNvSpPr txBox="1"/>
          <p:nvPr/>
        </p:nvSpPr>
        <p:spPr>
          <a:xfrm>
            <a:off x="3708097" y="2621799"/>
            <a:ext cx="1354667" cy="369332"/>
          </a:xfrm>
          <a:prstGeom prst="rect">
            <a:avLst/>
          </a:prstGeom>
          <a:noFill/>
        </p:spPr>
        <p:txBody>
          <a:bodyPr wrap="square">
            <a:spAutoFit/>
          </a:bodyPr>
          <a:lstStyle/>
          <a:p>
            <a:r>
              <a:rPr lang="zh-CN" altLang="en-US" dirty="0"/>
              <a:t>银行贷款</a:t>
            </a:r>
            <a:endParaRPr lang="zh-CN" altLang="en-US" dirty="0"/>
          </a:p>
        </p:txBody>
      </p:sp>
      <p:sp>
        <p:nvSpPr>
          <p:cNvPr id="15" name="TextBox 14"/>
          <p:cNvSpPr txBox="1"/>
          <p:nvPr/>
        </p:nvSpPr>
        <p:spPr>
          <a:xfrm>
            <a:off x="3750431" y="3461572"/>
            <a:ext cx="1312333" cy="369332"/>
          </a:xfrm>
          <a:prstGeom prst="rect">
            <a:avLst/>
          </a:prstGeom>
          <a:noFill/>
        </p:spPr>
        <p:txBody>
          <a:bodyPr wrap="square">
            <a:spAutoFit/>
          </a:bodyPr>
          <a:lstStyle/>
          <a:p>
            <a:r>
              <a:rPr lang="zh-CN" altLang="en-US" dirty="0"/>
              <a:t>资本金</a:t>
            </a:r>
            <a:endParaRPr lang="zh-CN" altLang="en-US" dirty="0"/>
          </a:p>
        </p:txBody>
      </p:sp>
      <p:sp>
        <p:nvSpPr>
          <p:cNvPr id="17" name="TextBox 16"/>
          <p:cNvSpPr txBox="1"/>
          <p:nvPr/>
        </p:nvSpPr>
        <p:spPr>
          <a:xfrm>
            <a:off x="3159039" y="5425140"/>
            <a:ext cx="2152481" cy="369332"/>
          </a:xfrm>
          <a:prstGeom prst="rect">
            <a:avLst/>
          </a:prstGeom>
          <a:noFill/>
        </p:spPr>
        <p:txBody>
          <a:bodyPr wrap="square">
            <a:spAutoFit/>
          </a:bodyPr>
          <a:lstStyle/>
          <a:p>
            <a:r>
              <a:rPr lang="zh-CN" altLang="en-US" dirty="0"/>
              <a:t>贷款利息、税收等</a:t>
            </a:r>
            <a:endParaRPr lang="zh-CN" altLang="en-US" dirty="0"/>
          </a:p>
        </p:txBody>
      </p:sp>
      <p:sp>
        <p:nvSpPr>
          <p:cNvPr id="18" name="TextBox 17"/>
          <p:cNvSpPr txBox="1"/>
          <p:nvPr/>
        </p:nvSpPr>
        <p:spPr>
          <a:xfrm>
            <a:off x="3571361" y="4513261"/>
            <a:ext cx="1584839" cy="369332"/>
          </a:xfrm>
          <a:prstGeom prst="rect">
            <a:avLst/>
          </a:prstGeom>
          <a:noFill/>
        </p:spPr>
        <p:txBody>
          <a:bodyPr wrap="square">
            <a:spAutoFit/>
          </a:bodyPr>
          <a:lstStyle/>
          <a:p>
            <a:r>
              <a:rPr lang="zh-CN" altLang="en-US" dirty="0"/>
              <a:t>息税后收入</a:t>
            </a:r>
            <a:endParaRPr lang="zh-CN" altLang="en-US" dirty="0"/>
          </a:p>
        </p:txBody>
      </p:sp>
      <p:sp>
        <p:nvSpPr>
          <p:cNvPr id="19" name="Arrow: Right 18"/>
          <p:cNvSpPr/>
          <p:nvPr/>
        </p:nvSpPr>
        <p:spPr>
          <a:xfrm>
            <a:off x="9188732" y="3418211"/>
            <a:ext cx="2370967" cy="412693"/>
          </a:xfrm>
          <a:prstGeom prst="right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rrow: Right 19"/>
          <p:cNvSpPr/>
          <p:nvPr/>
        </p:nvSpPr>
        <p:spPr>
          <a:xfrm rot="10800000">
            <a:off x="9188732" y="4497150"/>
            <a:ext cx="2273863" cy="412693"/>
          </a:xfrm>
          <a:prstGeom prst="right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TextBox 20"/>
          <p:cNvSpPr txBox="1"/>
          <p:nvPr/>
        </p:nvSpPr>
        <p:spPr>
          <a:xfrm>
            <a:off x="9840814" y="3461572"/>
            <a:ext cx="1312333" cy="369332"/>
          </a:xfrm>
          <a:prstGeom prst="rect">
            <a:avLst/>
          </a:prstGeom>
          <a:noFill/>
        </p:spPr>
        <p:txBody>
          <a:bodyPr wrap="square">
            <a:spAutoFit/>
          </a:bodyPr>
          <a:lstStyle/>
          <a:p>
            <a:r>
              <a:rPr lang="zh-CN" altLang="en-US" dirty="0"/>
              <a:t>资本金</a:t>
            </a:r>
            <a:endParaRPr lang="zh-CN" altLang="en-US" dirty="0"/>
          </a:p>
        </p:txBody>
      </p:sp>
      <p:sp>
        <p:nvSpPr>
          <p:cNvPr id="22" name="TextBox 21"/>
          <p:cNvSpPr txBox="1"/>
          <p:nvPr/>
        </p:nvSpPr>
        <p:spPr>
          <a:xfrm>
            <a:off x="9661744" y="4513261"/>
            <a:ext cx="1584839" cy="369332"/>
          </a:xfrm>
          <a:prstGeom prst="rect">
            <a:avLst/>
          </a:prstGeom>
          <a:noFill/>
        </p:spPr>
        <p:txBody>
          <a:bodyPr wrap="square">
            <a:spAutoFit/>
          </a:bodyPr>
          <a:lstStyle/>
          <a:p>
            <a:r>
              <a:rPr lang="zh-CN" altLang="en-US" dirty="0"/>
              <a:t>息税后收入</a:t>
            </a:r>
            <a:endParaRPr lang="zh-CN" altLang="en-US" dirty="0"/>
          </a:p>
        </p:txBody>
      </p:sp>
      <p:sp>
        <p:nvSpPr>
          <p:cNvPr id="24" name="TextBox 23"/>
          <p:cNvSpPr txBox="1"/>
          <p:nvPr/>
        </p:nvSpPr>
        <p:spPr>
          <a:xfrm>
            <a:off x="1331137" y="1590162"/>
            <a:ext cx="3655804" cy="523220"/>
          </a:xfrm>
          <a:prstGeom prst="rect">
            <a:avLst/>
          </a:prstGeom>
          <a:noFill/>
        </p:spPr>
        <p:txBody>
          <a:bodyPr wrap="square">
            <a:spAutoFit/>
          </a:bodyPr>
          <a:lstStyle/>
          <a:p>
            <a:r>
              <a:rPr lang="zh-CN" altLang="en-US" sz="2800" b="1" u="sng" dirty="0"/>
              <a:t>项目角度看现金流</a:t>
            </a:r>
            <a:endParaRPr lang="zh-CN" altLang="en-US" sz="2800" dirty="0"/>
          </a:p>
        </p:txBody>
      </p:sp>
      <p:sp>
        <p:nvSpPr>
          <p:cNvPr id="26" name="Rectangle 25"/>
          <p:cNvSpPr/>
          <p:nvPr/>
        </p:nvSpPr>
        <p:spPr>
          <a:xfrm>
            <a:off x="6467414" y="1126066"/>
            <a:ext cx="5300134" cy="5300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26"/>
          <p:cNvSpPr txBox="1"/>
          <p:nvPr/>
        </p:nvSpPr>
        <p:spPr>
          <a:xfrm>
            <a:off x="7265151" y="1590162"/>
            <a:ext cx="3655804" cy="523220"/>
          </a:xfrm>
          <a:prstGeom prst="rect">
            <a:avLst/>
          </a:prstGeom>
          <a:noFill/>
        </p:spPr>
        <p:txBody>
          <a:bodyPr wrap="square">
            <a:spAutoFit/>
          </a:bodyPr>
          <a:lstStyle/>
          <a:p>
            <a:r>
              <a:rPr lang="zh-CN" altLang="en-US" sz="2800" b="1" u="sng" dirty="0"/>
              <a:t>投资人角度看现金流</a:t>
            </a:r>
            <a:endParaRPr lang="zh-CN" altLang="en-US" sz="2800" dirty="0"/>
          </a:p>
        </p:txBody>
      </p:sp>
      <p:sp>
        <p:nvSpPr>
          <p:cNvPr id="28" name="Title 1"/>
          <p:cNvSpPr>
            <a:spLocks noGrp="1"/>
          </p:cNvSpPr>
          <p:nvPr>
            <p:ph type="title"/>
          </p:nvPr>
        </p:nvSpPr>
        <p:spPr>
          <a:xfrm>
            <a:off x="838200" y="73807"/>
            <a:ext cx="10515600" cy="906309"/>
          </a:xfrm>
        </p:spPr>
        <p:txBody>
          <a:bodyPr>
            <a:normAutofit/>
          </a:bodyPr>
          <a:lstStyle/>
          <a:p>
            <a:r>
              <a:rPr lang="zh-CN" altLang="en-US" sz="4400" dirty="0"/>
              <a:t>基于投资人角度的经济性分析</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noChangeArrowheads="1"/>
          </p:cNvSpPr>
          <p:nvPr>
            <p:ph idx="1"/>
          </p:nvPr>
        </p:nvSpPr>
        <p:spPr/>
        <p:txBody>
          <a:bodyPr/>
          <a:lstStyle/>
          <a:p>
            <a:r>
              <a:rPr lang="zh-CN" altLang="en-US" dirty="0"/>
              <a:t>比较：</a:t>
            </a:r>
            <a:endParaRPr lang="en-US" altLang="zh-CN" dirty="0"/>
          </a:p>
          <a:p>
            <a:r>
              <a:rPr lang="zh-CN" altLang="en-US" b="1" dirty="0">
                <a:solidFill>
                  <a:srgbClr val="FF0000"/>
                </a:solidFill>
              </a:rPr>
              <a:t>双倍余额递减：</a:t>
            </a:r>
            <a:r>
              <a:rPr lang="zh-CN" altLang="en-US" b="0" dirty="0"/>
              <a:t>折旧率不变（</a:t>
            </a:r>
            <a:r>
              <a:rPr lang="en-US" altLang="zh-CN" b="0" dirty="0"/>
              <a:t>2</a:t>
            </a:r>
            <a:r>
              <a:rPr lang="en-US" altLang="zh-CN" dirty="0"/>
              <a:t>/n</a:t>
            </a:r>
            <a:r>
              <a:rPr lang="zh-CN" altLang="en-US" b="0" dirty="0"/>
              <a:t>），但是折旧基数为资产净值；</a:t>
            </a:r>
            <a:endParaRPr lang="en-US" altLang="zh-CN" b="0" dirty="0"/>
          </a:p>
          <a:p>
            <a:r>
              <a:rPr lang="zh-CN" altLang="en-US" b="1" dirty="0">
                <a:solidFill>
                  <a:srgbClr val="FF0000"/>
                </a:solidFill>
              </a:rPr>
              <a:t>年数总和法：</a:t>
            </a:r>
            <a:r>
              <a:rPr lang="zh-CN" altLang="en-US" b="0" dirty="0"/>
              <a:t>折旧基数不变（资产原值</a:t>
            </a:r>
            <a:r>
              <a:rPr lang="en-US" altLang="zh-CN" b="0" dirty="0"/>
              <a:t>-</a:t>
            </a:r>
            <a:r>
              <a:rPr lang="zh-CN" altLang="en-US" b="0" dirty="0"/>
              <a:t>残值），但是折旧率</a:t>
            </a:r>
            <a:r>
              <a:rPr lang="en-US" altLang="zh-CN" b="0" dirty="0"/>
              <a:t>(                )</a:t>
            </a:r>
            <a:r>
              <a:rPr lang="zh-CN" altLang="en-US" b="0" dirty="0"/>
              <a:t>递减。</a:t>
            </a:r>
            <a:endParaRPr lang="zh-CN" altLang="en-US" b="0" dirty="0"/>
          </a:p>
        </p:txBody>
      </p:sp>
      <p:sp>
        <p:nvSpPr>
          <p:cNvPr id="34819" name="灯片编号占位符 3"/>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BEC21728-D1E5-4526-A437-2E18A7044F2B}" type="slidenum">
              <a:rPr lang="en-US" altLang="zh-CN" baseline="0"/>
            </a:fld>
            <a:endParaRPr lang="en-US" altLang="zh-CN" baseline="0"/>
          </a:p>
        </p:txBody>
      </p:sp>
      <p:sp>
        <p:nvSpPr>
          <p:cNvPr id="5" name="标题 3"/>
          <p:cNvSpPr>
            <a:spLocks noGrp="1"/>
          </p:cNvSpPr>
          <p:nvPr>
            <p:ph type="title"/>
          </p:nvPr>
        </p:nvSpPr>
        <p:spPr>
          <a:xfrm>
            <a:off x="838200" y="354435"/>
            <a:ext cx="10515600" cy="1325563"/>
          </a:xfrm>
        </p:spPr>
        <p:txBody>
          <a:bodyPr/>
          <a:lstStyle/>
          <a:p>
            <a:r>
              <a:rPr lang="zh-CN" altLang="zh-CN" dirty="0"/>
              <a:t>财务分析相关概念</a:t>
            </a:r>
            <a:r>
              <a:rPr lang="zh-CN" altLang="en-US" dirty="0"/>
              <a:t>：折旧成本</a:t>
            </a:r>
            <a:endParaRPr lang="zh-CN" altLang="en-US" dirty="0"/>
          </a:p>
        </p:txBody>
      </p:sp>
      <p:pic>
        <p:nvPicPr>
          <p:cNvPr id="6" name="图片 5"/>
          <p:cNvPicPr>
            <a:picLocks noChangeAspect="1"/>
          </p:cNvPicPr>
          <p:nvPr/>
        </p:nvPicPr>
        <p:blipFill rotWithShape="1">
          <a:blip r:embed="rId1"/>
          <a:srcRect l="31801" t="33292" r="55009" b="53117"/>
          <a:stretch>
            <a:fillRect/>
          </a:stretch>
        </p:blipFill>
        <p:spPr>
          <a:xfrm>
            <a:off x="1327355" y="3238746"/>
            <a:ext cx="1232965" cy="84699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25000">
                <a:solidFill>
                  <a:schemeClr val="tx1"/>
                </a:solidFill>
                <a:latin typeface="Arial" panose="020B0604020202020204" pitchFamily="34" charset="0"/>
                <a:ea typeface="宋体" panose="02010600030101010101" pitchFamily="2" charset="-122"/>
              </a:defRPr>
            </a:lvl1pPr>
            <a:lvl2pPr marL="742950" indent="-285750">
              <a:defRPr baseline="-25000">
                <a:solidFill>
                  <a:schemeClr val="tx1"/>
                </a:solidFill>
                <a:latin typeface="Arial" panose="020B0604020202020204" pitchFamily="34" charset="0"/>
                <a:ea typeface="宋体" panose="02010600030101010101" pitchFamily="2" charset="-122"/>
              </a:defRPr>
            </a:lvl2pPr>
            <a:lvl3pPr marL="1143000" indent="-228600">
              <a:defRPr baseline="-25000">
                <a:solidFill>
                  <a:schemeClr val="tx1"/>
                </a:solidFill>
                <a:latin typeface="Arial" panose="020B0604020202020204" pitchFamily="34" charset="0"/>
                <a:ea typeface="宋体" panose="02010600030101010101" pitchFamily="2" charset="-122"/>
              </a:defRPr>
            </a:lvl3pPr>
            <a:lvl4pPr marL="1600200" indent="-228600">
              <a:defRPr baseline="-25000">
                <a:solidFill>
                  <a:schemeClr val="tx1"/>
                </a:solidFill>
                <a:latin typeface="Arial" panose="020B0604020202020204" pitchFamily="34" charset="0"/>
                <a:ea typeface="宋体" panose="02010600030101010101" pitchFamily="2" charset="-122"/>
              </a:defRPr>
            </a:lvl4pPr>
            <a:lvl5pPr marL="2057400" indent="-22860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fld id="{C769FCCD-F125-40A0-AF61-24A1F8CC0F8B}" type="slidenum">
              <a:rPr lang="en-US" altLang="zh-CN" baseline="0"/>
            </a:fld>
            <a:endParaRPr lang="en-US" altLang="zh-CN" baseline="0"/>
          </a:p>
        </p:txBody>
      </p:sp>
      <p:sp>
        <p:nvSpPr>
          <p:cNvPr id="5" name="Rectangle 3"/>
          <p:cNvSpPr txBox="1">
            <a:spLocks noChangeArrowheads="1"/>
          </p:cNvSpPr>
          <p:nvPr/>
        </p:nvSpPr>
        <p:spPr bwMode="auto">
          <a:xfrm>
            <a:off x="1828800" y="1905000"/>
            <a:ext cx="3810000" cy="655638"/>
          </a:xfrm>
          <a:prstGeom prst="rect">
            <a:avLst/>
          </a:prstGeom>
          <a:noFill/>
          <a:ln w="9525">
            <a:noFill/>
            <a:miter lim="800000"/>
          </a:ln>
        </p:spPr>
        <p:txBody>
          <a:bodyPr>
            <a:normAutofit/>
          </a:bodyPr>
          <a:lstStyle/>
          <a:p>
            <a:pPr marL="342900" indent="-342900">
              <a:lnSpc>
                <a:spcPct val="110000"/>
              </a:lnSpc>
              <a:buClr>
                <a:schemeClr val="tx1"/>
              </a:buClr>
              <a:buFont typeface="Wingdings" panose="05000000000000000000" pitchFamily="2" charset="2"/>
              <a:buChar char="Ø"/>
              <a:defRPr/>
            </a:pPr>
            <a:r>
              <a:rPr lang="zh-CN" altLang="en-US" sz="2000" b="1" kern="0" dirty="0">
                <a:effectLst>
                  <a:outerShdw blurRad="38100" dist="38100" dir="2700000" algn="tl">
                    <a:srgbClr val="C0C0C0"/>
                  </a:outerShdw>
                </a:effectLst>
              </a:rPr>
              <a:t>平均年限法</a:t>
            </a:r>
            <a:endParaRPr lang="zh-CN" altLang="en-US" sz="2000" b="1" kern="0" dirty="0">
              <a:effectLst>
                <a:outerShdw blurRad="38100" dist="38100" dir="2700000" algn="tl">
                  <a:srgbClr val="C0C0C0"/>
                </a:outerShdw>
              </a:effectLst>
            </a:endParaRPr>
          </a:p>
        </p:txBody>
      </p:sp>
      <p:graphicFrame>
        <p:nvGraphicFramePr>
          <p:cNvPr id="6" name="Object 4"/>
          <p:cNvGraphicFramePr>
            <a:graphicFrameLocks noGrp="1" noChangeAspect="1"/>
          </p:cNvGraphicFramePr>
          <p:nvPr>
            <p:ph sz="quarter" idx="4294967295"/>
          </p:nvPr>
        </p:nvGraphicFramePr>
        <p:xfrm>
          <a:off x="3902076" y="1828800"/>
          <a:ext cx="2894013" cy="647700"/>
        </p:xfrm>
        <a:graphic>
          <a:graphicData uri="http://schemas.openxmlformats.org/presentationml/2006/ole">
            <mc:AlternateContent xmlns:mc="http://schemas.openxmlformats.org/markup-compatibility/2006">
              <mc:Choice xmlns:v="urn:schemas-microsoft-com:vml" Requires="v">
                <p:oleObj spid="_x0000_s3078" name="公式" r:id="rId1" imgW="1253490" imgH="240030" progId="Equation.3">
                  <p:embed/>
                </p:oleObj>
              </mc:Choice>
              <mc:Fallback>
                <p:oleObj name="公式" r:id="rId1" imgW="1253490" imgH="24003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076" y="1828800"/>
                        <a:ext cx="2894013" cy="64770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Content Placeholder 6"/>
          <p:cNvGraphicFramePr>
            <a:graphicFrameLocks noGrp="1" noChangeAspect="1"/>
          </p:cNvGraphicFramePr>
          <p:nvPr>
            <p:ph sz="quarter" idx="4294967295"/>
          </p:nvPr>
        </p:nvGraphicFramePr>
        <p:xfrm>
          <a:off x="1676400" y="3273426"/>
          <a:ext cx="5113338" cy="2366963"/>
        </p:xfrm>
        <a:graphic>
          <a:graphicData uri="http://schemas.openxmlformats.org/presentationml/2006/ole">
            <mc:AlternateContent xmlns:mc="http://schemas.openxmlformats.org/markup-compatibility/2006">
              <mc:Choice xmlns:v="urn:schemas-microsoft-com:vml" Requires="v">
                <p:oleObj spid="_x0000_s3079" name="Equation" r:id="rId3" imgW="2294255" imgH="1034415" progId="Equation.DSMT4">
                  <p:embed/>
                </p:oleObj>
              </mc:Choice>
              <mc:Fallback>
                <p:oleObj name="Equation" r:id="rId3" imgW="2294255" imgH="103441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273426"/>
                        <a:ext cx="5113338" cy="2366963"/>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5"/>
          <p:cNvSpPr txBox="1">
            <a:spLocks noChangeArrowheads="1"/>
          </p:cNvSpPr>
          <p:nvPr/>
        </p:nvSpPr>
        <p:spPr bwMode="auto">
          <a:xfrm>
            <a:off x="1847850" y="2667000"/>
            <a:ext cx="2078038" cy="400050"/>
          </a:xfrm>
          <a:prstGeom prst="rect">
            <a:avLst/>
          </a:prstGeom>
          <a:noFill/>
          <a:ln w="9525">
            <a:noFill/>
            <a:miter lim="800000"/>
          </a:ln>
          <a:effectLst/>
        </p:spPr>
        <p:txBody>
          <a:bodyPr wrap="none">
            <a:spAutoFit/>
          </a:bodyPr>
          <a:lstStyle/>
          <a:p>
            <a:pPr eaLnBrk="1" hangingPunct="1">
              <a:buFont typeface="Wingdings" panose="05000000000000000000" pitchFamily="2" charset="2"/>
              <a:buChar char="Ø"/>
              <a:defRPr/>
            </a:pPr>
            <a:r>
              <a:rPr lang="zh-CN" altLang="en-US" sz="2000" b="1" kern="0" dirty="0">
                <a:effectLst>
                  <a:outerShdw blurRad="38100" dist="38100" dir="2700000" algn="tl">
                    <a:srgbClr val="C0C0C0"/>
                  </a:outerShdw>
                </a:effectLst>
              </a:rPr>
              <a:t>  双倍余额递减</a:t>
            </a:r>
            <a:endParaRPr lang="zh-CN" altLang="en-US" sz="3200" dirty="0">
              <a:effectLst>
                <a:outerShdw blurRad="38100" dist="38100" dir="2700000" algn="tl">
                  <a:srgbClr val="C0C0C0"/>
                </a:outerShdw>
              </a:effectLst>
              <a:latin typeface="Times New Roman" panose="02020603050405020304" pitchFamily="18" charset="0"/>
            </a:endParaRPr>
          </a:p>
        </p:txBody>
      </p:sp>
      <p:graphicFrame>
        <p:nvGraphicFramePr>
          <p:cNvPr id="35847" name="Object 7"/>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3080" name="公式" r:id="rId5" imgW="114300" imgH="215900" progId="Equation.3">
                  <p:embed/>
                </p:oleObj>
              </mc:Choice>
              <mc:Fallback>
                <p:oleObj name="公式" r:id="rId5" imgW="114300" imgH="2159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8"/>
          <p:cNvGraphicFramePr>
            <a:graphicFrameLocks noChangeAspect="1"/>
          </p:cNvGraphicFramePr>
          <p:nvPr/>
        </p:nvGraphicFramePr>
        <p:xfrm>
          <a:off x="6858000" y="2514601"/>
          <a:ext cx="3671888" cy="3744913"/>
        </p:xfrm>
        <a:graphic>
          <a:graphicData uri="http://schemas.openxmlformats.org/presentationml/2006/ole">
            <mc:AlternateContent xmlns:mc="http://schemas.openxmlformats.org/markup-compatibility/2006">
              <mc:Choice xmlns:v="urn:schemas-microsoft-com:vml" Requires="v">
                <p:oleObj spid="_x0000_s3081" name="Equation" r:id="rId7" imgW="1369695" imgH="1718945" progId="Equation.DSMT4">
                  <p:embed/>
                </p:oleObj>
              </mc:Choice>
              <mc:Fallback>
                <p:oleObj name="Equation" r:id="rId7" imgW="1369695" imgH="171894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2514601"/>
                        <a:ext cx="3671888" cy="3744913"/>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9"/>
          <p:cNvSpPr txBox="1">
            <a:spLocks noChangeArrowheads="1"/>
          </p:cNvSpPr>
          <p:nvPr/>
        </p:nvSpPr>
        <p:spPr bwMode="auto">
          <a:xfrm>
            <a:off x="6888163" y="1905000"/>
            <a:ext cx="3097212" cy="400050"/>
          </a:xfrm>
          <a:prstGeom prst="rect">
            <a:avLst/>
          </a:prstGeom>
          <a:noFill/>
          <a:ln w="9525">
            <a:noFill/>
            <a:miter lim="800000"/>
          </a:ln>
          <a:effectLst/>
        </p:spPr>
        <p:txBody>
          <a:bodyPr>
            <a:spAutoFit/>
          </a:bodyPr>
          <a:lstStyle/>
          <a:p>
            <a:pPr eaLnBrk="1" hangingPunct="1">
              <a:buFont typeface="Wingdings" panose="05000000000000000000" pitchFamily="2" charset="2"/>
              <a:buChar char="Ø"/>
              <a:defRPr/>
            </a:pPr>
            <a:r>
              <a:rPr lang="zh-CN" altLang="en-US" sz="2000" b="1" kern="0" dirty="0">
                <a:effectLst>
                  <a:outerShdw blurRad="38100" dist="38100" dir="2700000" algn="tl">
                    <a:srgbClr val="C0C0C0"/>
                  </a:outerShdw>
                </a:effectLst>
              </a:rPr>
              <a:t>  年数总和法</a:t>
            </a:r>
            <a:endParaRPr lang="zh-CN" altLang="en-US" sz="2000" b="1" kern="0" dirty="0">
              <a:effectLst>
                <a:outerShdw blurRad="38100" dist="38100" dir="2700000" algn="tl">
                  <a:srgbClr val="C0C0C0"/>
                </a:outerShdw>
              </a:effectLst>
            </a:endParaRPr>
          </a:p>
        </p:txBody>
      </p:sp>
      <p:sp>
        <p:nvSpPr>
          <p:cNvPr id="13" name="矩形 12"/>
          <p:cNvSpPr/>
          <p:nvPr/>
        </p:nvSpPr>
        <p:spPr>
          <a:xfrm>
            <a:off x="1738314" y="519113"/>
            <a:ext cx="8715375" cy="830997"/>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eaLnBrk="1" hangingPunct="1">
              <a:defRPr/>
            </a:pPr>
            <a:r>
              <a:rPr lang="zh-CN" altLang="en-US" sz="2400" dirty="0"/>
              <a:t>例：一台设备原值</a:t>
            </a:r>
            <a:r>
              <a:rPr lang="en-US" altLang="zh-CN" sz="2400" dirty="0"/>
              <a:t>12000</a:t>
            </a:r>
            <a:r>
              <a:rPr lang="zh-CN" altLang="en-US" sz="2400" dirty="0"/>
              <a:t>元，预计使用年限为</a:t>
            </a:r>
            <a:r>
              <a:rPr lang="en-US" altLang="zh-CN" sz="2400" dirty="0"/>
              <a:t>5</a:t>
            </a:r>
            <a:r>
              <a:rPr lang="zh-CN" altLang="en-US" sz="2400" dirty="0"/>
              <a:t>年，寿终了时净残值收入预计为</a:t>
            </a:r>
            <a:r>
              <a:rPr lang="en-US" altLang="zh-CN" sz="2400" dirty="0"/>
              <a:t>500</a:t>
            </a:r>
            <a:r>
              <a:rPr lang="zh-CN" altLang="en-US" sz="2400" dirty="0"/>
              <a:t>元，计算设备年折旧额。</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decel="100000"/>
                                        <p:tgtEl>
                                          <p:spTgt spid="6"/>
                                        </p:tgtEl>
                                      </p:cBhvr>
                                    </p:animEffect>
                                    <p:anim calcmode="lin" valueType="num">
                                      <p:cBhvr>
                                        <p:cTn id="8" dur="800" decel="100000" fill="hold"/>
                                        <p:tgtEl>
                                          <p:spTgt spid="6"/>
                                        </p:tgtEl>
                                        <p:attrNameLst>
                                          <p:attrName>style.rotation</p:attrName>
                                        </p:attrNameLst>
                                      </p:cBhvr>
                                      <p:tavLst>
                                        <p:tav tm="0">
                                          <p:val>
                                            <p:fltVal val="-90"/>
                                          </p:val>
                                        </p:tav>
                                        <p:tav tm="100000">
                                          <p:val>
                                            <p:fltVal val="0"/>
                                          </p:val>
                                        </p:tav>
                                      </p:tavLst>
                                    </p:anim>
                                    <p:anim calcmode="lin" valueType="num">
                                      <p:cBhvr>
                                        <p:cTn id="9" dur="800" decel="100000" fill="hold"/>
                                        <p:tgtEl>
                                          <p:spTgt spid="6"/>
                                        </p:tgtEl>
                                        <p:attrNameLst>
                                          <p:attrName>ppt_x</p:attrName>
                                        </p:attrNameLst>
                                      </p:cBhvr>
                                      <p:tavLst>
                                        <p:tav tm="0">
                                          <p:val>
                                            <p:strVal val="#ppt_x+0.4"/>
                                          </p:val>
                                        </p:tav>
                                        <p:tav tm="100000">
                                          <p:val>
                                            <p:strVal val="#ppt_x-0.05"/>
                                          </p:val>
                                        </p:tav>
                                      </p:tavLst>
                                    </p:anim>
                                    <p:anim calcmode="lin" valueType="num">
                                      <p:cBhvr>
                                        <p:cTn id="10" dur="800" decel="100000" fill="hold"/>
                                        <p:tgtEl>
                                          <p:spTgt spid="6"/>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800" decel="100000"/>
                                        <p:tgtEl>
                                          <p:spTgt spid="7"/>
                                        </p:tgtEl>
                                      </p:cBhvr>
                                    </p:animEffect>
                                    <p:anim calcmode="lin" valueType="num">
                                      <p:cBhvr>
                                        <p:cTn id="17" dur="800" decel="100000" fill="hold"/>
                                        <p:tgtEl>
                                          <p:spTgt spid="7"/>
                                        </p:tgtEl>
                                        <p:attrNameLst>
                                          <p:attrName>style.rotation</p:attrName>
                                        </p:attrNameLst>
                                      </p:cBhvr>
                                      <p:tavLst>
                                        <p:tav tm="0">
                                          <p:val>
                                            <p:fltVal val="-90"/>
                                          </p:val>
                                        </p:tav>
                                        <p:tav tm="100000">
                                          <p:val>
                                            <p:fltVal val="0"/>
                                          </p:val>
                                        </p:tav>
                                      </p:tavLst>
                                    </p:anim>
                                    <p:anim calcmode="lin" valueType="num">
                                      <p:cBhvr>
                                        <p:cTn id="18" dur="800" decel="100000" fill="hold"/>
                                        <p:tgtEl>
                                          <p:spTgt spid="7"/>
                                        </p:tgtEl>
                                        <p:attrNameLst>
                                          <p:attrName>ppt_x</p:attrName>
                                        </p:attrNameLst>
                                      </p:cBhvr>
                                      <p:tavLst>
                                        <p:tav tm="0">
                                          <p:val>
                                            <p:strVal val="#ppt_x+0.4"/>
                                          </p:val>
                                        </p:tav>
                                        <p:tav tm="100000">
                                          <p:val>
                                            <p:strVal val="#ppt_x-0.05"/>
                                          </p:val>
                                        </p:tav>
                                      </p:tavLst>
                                    </p:anim>
                                    <p:anim calcmode="lin" valueType="num">
                                      <p:cBhvr>
                                        <p:cTn id="19" dur="800" decel="100000" fill="hold"/>
                                        <p:tgtEl>
                                          <p:spTgt spid="7"/>
                                        </p:tgtEl>
                                        <p:attrNameLst>
                                          <p:attrName>ppt_y</p:attrName>
                                        </p:attrNameLst>
                                      </p:cBhvr>
                                      <p:tavLst>
                                        <p:tav tm="0">
                                          <p:val>
                                            <p:strVal val="#ppt_y-0.4"/>
                                          </p:val>
                                        </p:tav>
                                        <p:tav tm="100000">
                                          <p:val>
                                            <p:strVal val="#ppt_y+0.1"/>
                                          </p:val>
                                        </p:tav>
                                      </p:tavLst>
                                    </p:anim>
                                    <p:anim calcmode="lin" valueType="num">
                                      <p:cBhvr>
                                        <p:cTn id="20"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1"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dissolve">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dissolv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dissolve">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dissolve">
                                      <p:cBhvr>
                                        <p:cTn id="5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P spid="9" grpId="0" autoUpdateAnimBg="0"/>
      <p:bldP spid="1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税前利润和所得税</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ele attr="{2654A37C-8FF1-E67E-8D25-FEBF461EA879}"/>
                  </a:ext>
                </a:extLst>
              </p:cNvPr>
              <p:cNvSpPr>
                <a:spLocks noGrp="1"/>
              </p:cNvSpPr>
              <p:nvPr>
                <p:ph idx="1"/>
              </p:nvPr>
            </p:nvSpPr>
            <p:spPr/>
            <p:txBody>
              <a:bodyPr>
                <a:normAutofit fontScale="85000" lnSpcReduction="20000"/>
              </a:bodyPr>
              <a:lstStyle/>
              <a:p>
                <a:pPr>
                  <a:lnSpc>
                    <a:spcPct val="150000"/>
                  </a:lnSpc>
                </a:pPr>
                <a:r>
                  <a:rPr lang="zh-CN" altLang="zh-CN" sz="3300" b="1" dirty="0"/>
                  <a:t>利润：</a:t>
                </a:r>
              </a:p>
              <a:p>
                <a:pPr>
                  <a:lnSpc>
                    <a:spcPct val="150000"/>
                  </a:lnSpc>
                  <a:tabLst>
                    <a:tab pos="457200" algn="l"/>
                    <a:tab pos="914400" algn="l"/>
                  </a:tabLst>
                </a:pPr>
                <a:r>
                  <a:rPr lang="zh-CN" altLang="zh-CN" dirty="0"/>
                  <a:t>利润可以分为广义的利润（一般语境中谈及的经济利润）和狭义的利润（特指会计利润）。</a:t>
                </a:r>
              </a:p>
              <a:p>
                <a:pPr>
                  <a:lnSpc>
                    <a:spcPct val="150000"/>
                  </a:lnSpc>
                  <a:tabLst>
                    <a:tab pos="457200" algn="l"/>
                    <a:tab pos="914400" algn="l"/>
                  </a:tabLst>
                </a:pPr>
                <a:r>
                  <a:rPr lang="en-US" altLang="zh-CN" sz="3400" b="1" dirty="0"/>
                  <a:t>1. </a:t>
                </a:r>
                <a:r>
                  <a:rPr lang="zh-CN" altLang="zh-CN" sz="3400" b="1" dirty="0"/>
                  <a:t>经济利润</a:t>
                </a:r>
                <a:r>
                  <a:rPr lang="en-US" altLang="zh-CN" sz="3400" b="1" dirty="0"/>
                  <a:t>: </a:t>
                </a:r>
                <a:r>
                  <a:rPr lang="zh-CN" altLang="zh-CN" dirty="0"/>
                  <a:t>一般意义上，经济利润等于总收入减去总成本的差额。</a:t>
                </a:r>
              </a:p>
              <a:p>
                <a:pPr>
                  <a:lnSpc>
                    <a:spcPct val="150000"/>
                  </a:lnSpc>
                  <a:tabLst>
                    <a:tab pos="457200" algn="l"/>
                    <a:tab pos="914400" algn="l"/>
                  </a:tabLst>
                </a:pPr>
                <a:r>
                  <a:rPr lang="en-US" altLang="zh-CN" sz="3400" b="1" dirty="0"/>
                  <a:t>2. </a:t>
                </a:r>
                <a:r>
                  <a:rPr lang="zh-CN" altLang="zh-CN" sz="3400" b="1" dirty="0"/>
                  <a:t>会计利润</a:t>
                </a:r>
                <a:r>
                  <a:rPr lang="en-US" altLang="zh-CN" sz="3400" b="1" dirty="0"/>
                  <a:t>: </a:t>
                </a:r>
                <a:r>
                  <a:rPr lang="zh-CN" altLang="zh-CN" dirty="0"/>
                  <a:t>经过具有资格的会计严格核算得出来的利润，是具有法律意义。会计利润是税务部门征收所得税的依据。</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gn="just">
                  <a:buNone/>
                </a:pPr>
                <a14:m>
                  <m:oMathPara xmlns:m="http://schemas.openxmlformats.org/officeDocument/2006/math">
                    <m:oMathParaPr>
                      <m:jc m:val="center"/>
                    </m:oMathParaPr>
                    <m:oMath xmlns:m="http://schemas.openxmlformats.org/officeDocument/2006/math">
                      <m:r>
                        <a:rPr lang="zh-CN" altLang="zh-CN" kern="100">
                          <a:effectLst/>
                          <a:latin typeface="Cambria Math" panose="02040503050406030204" pitchFamily="18" charset="0"/>
                          <a:ea typeface="宋体" panose="02010600030101010101" pitchFamily="2" charset="-122"/>
                          <a:cs typeface="Times New Roman" panose="02020603050405020304" pitchFamily="18" charset="0"/>
                        </a:rPr>
                        <m:t>销售利润</m:t>
                      </m:r>
                      <m:r>
                        <a:rPr lang="zh-CN" altLang="zh-CN" kern="100">
                          <a:effectLst/>
                          <a:latin typeface="Cambria Math" panose="02040503050406030204" pitchFamily="18" charset="0"/>
                          <a:ea typeface="Cambria Math" panose="02040503050406030204" pitchFamily="18" charset="0"/>
                          <a:cs typeface="Times New Roman" panose="02020603050405020304" pitchFamily="18" charset="0"/>
                        </a:rPr>
                        <m:t> </m:t>
                      </m:r>
                      <m:r>
                        <a:rPr lang="zh-CN" altLang="zh-CN" kern="100">
                          <a:effectLst/>
                          <a:latin typeface="Cambria Math" panose="02040503050406030204" pitchFamily="18" charset="0"/>
                          <a:ea typeface="宋体" panose="02010600030101010101" pitchFamily="2" charset="-122"/>
                          <a:cs typeface="Times New Roman" panose="02020603050405020304" pitchFamily="18" charset="0"/>
                        </a:rPr>
                        <m:t>＝销售收入－（经营成本</m:t>
                      </m:r>
                      <m:r>
                        <a:rPr lang="en-US" altLang="zh-CN"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b="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利息支出</m:t>
                      </m:r>
                      <m:r>
                        <a:rPr lang="en-US" altLang="zh-CN" b="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b="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折旧与摊销</m:t>
                      </m:r>
                      <m:r>
                        <a:rPr lang="zh-CN" altLang="zh-CN"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kern="100">
                          <a:effectLst/>
                          <a:latin typeface="Cambria Math" panose="02040503050406030204" pitchFamily="18" charset="0"/>
                          <a:ea typeface="Cambria Math" panose="02040503050406030204" pitchFamily="18" charset="0"/>
                          <a:cs typeface="Times New Roman" panose="02020603050405020304" pitchFamily="18" charset="0"/>
                        </a:rPr>
                        <m:t> </m:t>
                      </m:r>
                      <m:r>
                        <a:rPr lang="zh-CN" altLang="zh-CN" kern="100">
                          <a:effectLst/>
                          <a:latin typeface="Cambria Math" panose="02040503050406030204" pitchFamily="18" charset="0"/>
                          <a:ea typeface="宋体" panose="02010600030101010101" pitchFamily="2" charset="-122"/>
                          <a:cs typeface="Times New Roman" panose="02020603050405020304" pitchFamily="18" charset="0"/>
                        </a:rPr>
                        <m:t>营业税</m:t>
                      </m:r>
                    </m:oMath>
                  </m:oMathPara>
                </a14:m>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1"/>
                <a:stretch>
                  <a:fillRect l="-1101" r="-464"/>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税前利润和所得税</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ele attr="{D9E75551-874E-9956-72AD-20C9051B38F0}"/>
                  </a:ext>
                </a:extLst>
              </p:cNvPr>
              <p:cNvSpPr>
                <a:spLocks noGrp="1"/>
              </p:cNvSpPr>
              <p:nvPr>
                <p:ph idx="1"/>
              </p:nvPr>
            </p:nvSpPr>
            <p:spPr/>
            <p:txBody>
              <a:bodyPr>
                <a:normAutofit/>
              </a:bodyPr>
              <a:lstStyle/>
              <a:p>
                <a:pPr>
                  <a:lnSpc>
                    <a:spcPct val="130000"/>
                  </a:lnSpc>
                  <a:tabLst>
                    <a:tab pos="457200" algn="l"/>
                    <a:tab pos="914400" algn="l"/>
                  </a:tabLst>
                </a:pPr>
                <a:r>
                  <a:rPr lang="zh-CN" altLang="en-US" sz="3200" b="1" dirty="0"/>
                  <a:t>所得税：</a:t>
                </a:r>
                <a:r>
                  <a:rPr lang="zh-CN" altLang="zh-CN" sz="2400" dirty="0"/>
                  <a:t>企业所得税根据企业的利润大小（而非净现金流）进行征收。因此企业的利润核算一定程度上决定了企业所得税的支出。企业所得税的计算公式为：</a:t>
                </a:r>
                <a:endParaRPr lang="en-US" altLang="zh-CN" sz="2400" dirty="0"/>
              </a:p>
              <a:p>
                <a:pPr marL="0" indent="0" algn="just">
                  <a:lnSpc>
                    <a:spcPct val="150000"/>
                  </a:lnSpc>
                  <a:buNone/>
                </a:pPr>
                <a14:m>
                  <m:oMathPara xmlns:m="http://schemas.openxmlformats.org/officeDocument/2006/math">
                    <m:oMathParaPr>
                      <m:jc m:val="centerGroup"/>
                    </m:oMathParaPr>
                    <m:oMath xmlns:m="http://schemas.openxmlformats.org/officeDocument/2006/math">
                      <m:r>
                        <a:rPr lang="zh-CN" altLang="zh-CN" sz="2400" kern="100" smtClean="0">
                          <a:effectLst/>
                          <a:latin typeface="Cambria Math" panose="02040503050406030204" pitchFamily="18" charset="0"/>
                          <a:ea typeface="宋体" panose="02010600030101010101" pitchFamily="2" charset="-122"/>
                          <a:cs typeface="Times New Roman" panose="02020603050405020304" pitchFamily="18" charset="0"/>
                        </a:rPr>
                        <m:t>企业所得税</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400" kern="100">
                          <a:effectLst/>
                          <a:latin typeface="Cambria Math" panose="02040503050406030204" pitchFamily="18" charset="0"/>
                          <a:ea typeface="宋体" panose="02010600030101010101" pitchFamily="2" charset="-122"/>
                          <a:cs typeface="Times New Roman" panose="02020603050405020304" pitchFamily="18" charset="0"/>
                        </a:rPr>
                        <m:t>销售利润</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400" kern="100">
                          <a:effectLst/>
                          <a:latin typeface="Cambria Math" panose="02040503050406030204" pitchFamily="18" charset="0"/>
                          <a:ea typeface="宋体" panose="02010600030101010101" pitchFamily="2" charset="-122"/>
                          <a:cs typeface="Times New Roman" panose="02020603050405020304" pitchFamily="18" charset="0"/>
                        </a:rPr>
                        <m:t>所得税率</m:t>
                      </m:r>
                    </m:oMath>
                  </m:oMathPara>
                </a14:m>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gn="just">
                  <a:lnSpc>
                    <a:spcPct val="150000"/>
                  </a:lnSpc>
                  <a:buNone/>
                </a:pPr>
                <a14:m>
                  <m:oMathPara xmlns:m="http://schemas.openxmlformats.org/officeDocument/2006/math">
                    <m:oMathParaPr>
                      <m:jc m:val="centerGroup"/>
                    </m:oMathParaPr>
                    <m:oMath xmlns:m="http://schemas.openxmlformats.org/officeDocument/2006/math">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zh-CN" altLang="zh-CN" sz="2400" kern="100">
                              <a:effectLst/>
                              <a:latin typeface="Cambria Math" panose="02040503050406030204" pitchFamily="18" charset="0"/>
                              <a:ea typeface="宋体" panose="02010600030101010101" pitchFamily="2" charset="-122"/>
                              <a:cs typeface="Times New Roman" panose="02020603050405020304" pitchFamily="18" charset="0"/>
                            </a:rPr>
                            <m:t>营业收入</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 </m:t>
                          </m:r>
                          <m:r>
                            <a:rPr lang="zh-CN" altLang="zh-CN" sz="2400" kern="100">
                              <a:effectLst/>
                              <a:latin typeface="Cambria Math" panose="02040503050406030204" pitchFamily="18" charset="0"/>
                              <a:ea typeface="宋体" panose="02010600030101010101" pitchFamily="2" charset="-122"/>
                              <a:cs typeface="Times New Roman" panose="02020603050405020304" pitchFamily="18" charset="0"/>
                            </a:rPr>
                            <m:t>营业成本</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 </m:t>
                          </m:r>
                          <m:r>
                            <a:rPr lang="zh-CN" altLang="zh-CN" sz="2400" b="1" kern="100" smtClean="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应扣项</m:t>
                          </m:r>
                        </m:e>
                      </m:d>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r>
                        <a:rPr lang="zh-CN" altLang="zh-CN" sz="2400" kern="100">
                          <a:effectLst/>
                          <a:latin typeface="Cambria Math" panose="02040503050406030204" pitchFamily="18" charset="0"/>
                          <a:ea typeface="宋体" panose="02010600030101010101" pitchFamily="2" charset="-122"/>
                          <a:cs typeface="Times New Roman" panose="02020603050405020304" pitchFamily="18" charset="0"/>
                        </a:rPr>
                        <m:t>所得税率</m:t>
                      </m:r>
                    </m:oMath>
                  </m:oMathPara>
                </a14:m>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a:lnSpc>
                    <a:spcPct val="130000"/>
                  </a:lnSpc>
                  <a:tabLst>
                    <a:tab pos="457200" algn="l"/>
                    <a:tab pos="914400" algn="l"/>
                  </a:tabLst>
                </a:pPr>
                <a:r>
                  <a:rPr lang="zh-CN" altLang="zh-CN" sz="2400" dirty="0"/>
                  <a:t>一般而言，对于企业而言，上述公式的应扣项包含两部分：</a:t>
                </a:r>
                <a:r>
                  <a:rPr lang="zh-CN" altLang="zh-CN" sz="2400" b="1" u="sng" dirty="0"/>
                  <a:t>折旧成本与及利息</a:t>
                </a:r>
                <a:r>
                  <a:rPr lang="zh-CN" altLang="zh-CN" sz="2400"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1834515"/>
                <a:ext cx="10515600" cy="4351338"/>
              </a:xfrm>
              <a:blipFill rotWithShape="1">
                <a:blip r:embed="rId1"/>
                <a:stretch>
                  <a:fillRect l="-1333" r="-464"/>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税后现金流</a:t>
            </a:r>
            <a:endParaRPr lang="zh-CN" altLang="en-US" dirty="0"/>
          </a:p>
        </p:txBody>
      </p:sp>
      <p:sp>
        <p:nvSpPr>
          <p:cNvPr id="3" name="内容占位符 2"/>
          <p:cNvSpPr>
            <a:spLocks noGrp="1"/>
          </p:cNvSpPr>
          <p:nvPr>
            <p:ph idx="1"/>
          </p:nvPr>
        </p:nvSpPr>
        <p:spPr/>
        <p:txBody>
          <a:bodyPr/>
          <a:lstStyle/>
          <a:p>
            <a:pPr>
              <a:lnSpc>
                <a:spcPct val="150000"/>
              </a:lnSpc>
            </a:pPr>
            <a:r>
              <a:rPr lang="zh-CN" altLang="zh-CN" sz="2800" dirty="0"/>
              <a:t>当确定了项目经营期各年的营业收入、营业成本、折旧成本、与及利息支付，就可以估算出项目经营期各年的所得税支付情况，进而可以对项目进行税后的财务分析。</a:t>
            </a:r>
            <a:endParaRPr lang="zh-CN" altLang="zh-CN" sz="2800" dirty="0"/>
          </a:p>
          <a:p>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税后现金流</a:t>
            </a:r>
            <a:endParaRPr lang="zh-CN" altLang="en-US" dirty="0"/>
          </a:p>
        </p:txBody>
      </p:sp>
      <p:sp>
        <p:nvSpPr>
          <p:cNvPr id="3" name="内容占位符 2"/>
          <p:cNvSpPr>
            <a:spLocks noGrp="1"/>
          </p:cNvSpPr>
          <p:nvPr>
            <p:ph idx="1"/>
          </p:nvPr>
        </p:nvSpPr>
        <p:spPr/>
        <p:txBody>
          <a:bodyPr>
            <a:normAutofit fontScale="92500"/>
          </a:bodyPr>
          <a:lstStyle/>
          <a:p>
            <a:pPr>
              <a:lnSpc>
                <a:spcPct val="150000"/>
              </a:lnSpc>
            </a:pPr>
            <a:r>
              <a:rPr lang="zh-CN" altLang="zh-CN" sz="2000" dirty="0"/>
              <a:t>经营项目的企业，其经营期的税后现金流可以按照如下步骤进行估算：</a:t>
            </a:r>
            <a:endParaRPr lang="zh-CN" altLang="zh-CN" sz="2000" dirty="0"/>
          </a:p>
          <a:p>
            <a:pPr>
              <a:lnSpc>
                <a:spcPct val="150000"/>
              </a:lnSpc>
            </a:pPr>
            <a:r>
              <a:rPr lang="zh-CN" altLang="zh-CN" sz="2000" dirty="0"/>
              <a:t>步骤一：投资估算，与投资结构估算；</a:t>
            </a:r>
            <a:endParaRPr lang="zh-CN" altLang="zh-CN" sz="2000" dirty="0"/>
          </a:p>
          <a:p>
            <a:pPr>
              <a:lnSpc>
                <a:spcPct val="150000"/>
              </a:lnSpc>
            </a:pPr>
            <a:r>
              <a:rPr lang="zh-CN" altLang="zh-CN" sz="2000" dirty="0"/>
              <a:t>步骤二：对经营期的营业收入、营业成本估算；</a:t>
            </a:r>
            <a:endParaRPr lang="zh-CN" altLang="zh-CN" sz="2000" dirty="0"/>
          </a:p>
          <a:p>
            <a:pPr>
              <a:lnSpc>
                <a:spcPct val="150000"/>
              </a:lnSpc>
            </a:pPr>
            <a:r>
              <a:rPr lang="zh-CN" altLang="zh-CN" sz="2000" dirty="0"/>
              <a:t>步骤三：基于投资结构中的借贷资金，对经营期的利息支付情况进行估算；</a:t>
            </a:r>
            <a:endParaRPr lang="zh-CN" altLang="zh-CN" sz="2000" dirty="0"/>
          </a:p>
          <a:p>
            <a:pPr>
              <a:lnSpc>
                <a:spcPct val="150000"/>
              </a:lnSpc>
            </a:pPr>
            <a:r>
              <a:rPr lang="zh-CN" altLang="zh-CN" sz="2000" dirty="0"/>
              <a:t>步骤四：基于投资，对经营期的折旧成本进行估算；</a:t>
            </a:r>
            <a:endParaRPr lang="zh-CN" altLang="zh-CN" sz="2000" dirty="0"/>
          </a:p>
          <a:p>
            <a:pPr>
              <a:lnSpc>
                <a:spcPct val="150000"/>
              </a:lnSpc>
            </a:pPr>
            <a:r>
              <a:rPr lang="zh-CN" altLang="zh-CN" sz="2000" dirty="0"/>
              <a:t>步骤五：基于经营期营业收入、营业成本、利息支付、折旧成本，估算税前利润，并根据所得税率，估算所得税；</a:t>
            </a:r>
            <a:endParaRPr lang="zh-CN" altLang="zh-CN" sz="2000" dirty="0"/>
          </a:p>
          <a:p>
            <a:pPr>
              <a:lnSpc>
                <a:spcPct val="150000"/>
              </a:lnSpc>
            </a:pPr>
            <a:r>
              <a:rPr lang="zh-CN" altLang="zh-CN" sz="2000" dirty="0"/>
              <a:t>步骤六：根据营业收入、营业成本、还本付息、所得税支付，进一步估算企业的税后现金流：</a:t>
            </a:r>
            <a:endParaRPr lang="zh-CN" altLang="zh-CN"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税后现金流</a:t>
            </a:r>
            <a:endParaRPr lang="zh-CN" altLang="en-US" dirty="0"/>
          </a:p>
        </p:txBody>
      </p:sp>
      <p:graphicFrame>
        <p:nvGraphicFramePr>
          <p:cNvPr id="4" name="内容占位符 3"/>
          <p:cNvGraphicFramePr>
            <a:graphicFrameLocks noGrp="1"/>
          </p:cNvGraphicFramePr>
          <p:nvPr>
            <p:ph idx="1"/>
          </p:nvPr>
        </p:nvGraphicFramePr>
        <p:xfrm>
          <a:off x="838200" y="3380331"/>
          <a:ext cx="10624246" cy="1822900"/>
        </p:xfrm>
        <a:graphic>
          <a:graphicData uri="http://schemas.openxmlformats.org/drawingml/2006/table">
            <a:tbl>
              <a:tblPr firstRow="1" firstCol="1" bandRow="1">
                <a:tableStyleId>{5C22544A-7EE6-4342-B048-85BDC9FD1C3A}</a:tableStyleId>
              </a:tblPr>
              <a:tblGrid>
                <a:gridCol w="10624246"/>
              </a:tblGrid>
              <a:tr h="1822900">
                <a:tc>
                  <a:txBody>
                    <a:bodyPr/>
                    <a:lstStyle/>
                    <a:p>
                      <a:endParaRPr lang="zh-CN"/>
                    </a:p>
                  </a:txBody>
                  <a:tcPr marL="68580" marR="68580" marT="0" marB="0" anchor="ctr">
                    <a:blipFill>
                      <a:blip r:embed="rId1"/>
                      <a:stretch>
                        <a:fillRect l="-57" t="-333" r="-229" b="-1333"/>
                      </a:stretch>
                    </a:blipFill>
                  </a:tcPr>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内容占位符 2"/>
          <p:cNvSpPr txBox="1"/>
          <p:nvPr/>
        </p:nvSpPr>
        <p:spPr>
          <a:xfrm>
            <a:off x="838200" y="1843323"/>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zh-CN" dirty="0"/>
              <a:t>步骤六：根据营业收入、营业成本、还本付息、所得税支付，进一步估算企业的税后现金流：</a:t>
            </a:r>
            <a:endParaRPr lang="zh-CN" altLang="zh-CN" dirty="0"/>
          </a:p>
          <a:p>
            <a:pPr>
              <a:lnSpc>
                <a:spcPct val="150000"/>
              </a:lnSpc>
            </a:pP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税后现金流</a:t>
            </a:r>
            <a:endParaRPr lang="zh-CN" altLang="en-US" dirty="0"/>
          </a:p>
        </p:txBody>
      </p:sp>
      <p:sp>
        <p:nvSpPr>
          <p:cNvPr id="3" name="内容占位符 2"/>
          <p:cNvSpPr>
            <a:spLocks noGrp="1"/>
          </p:cNvSpPr>
          <p:nvPr>
            <p:ph idx="1"/>
          </p:nvPr>
        </p:nvSpPr>
        <p:spPr/>
        <p:txBody>
          <a:bodyPr>
            <a:normAutofit/>
          </a:bodyPr>
          <a:lstStyle/>
          <a:p>
            <a:pPr>
              <a:lnSpc>
                <a:spcPct val="130000"/>
              </a:lnSpc>
            </a:pPr>
            <a:r>
              <a:rPr lang="zh-CN" altLang="zh-CN" sz="2400" dirty="0"/>
              <a:t>一般而言，特定经济系统实现的净利润与现金流量，都是其经营成果，都是分析、评价经济效果的主要指标。但是，在工程经济评价中，我们更加侧重于利用现金流量进行经济效果的分析评价，其原因主要有以下几点。</a:t>
            </a:r>
            <a:endParaRPr lang="zh-CN" altLang="zh-CN" sz="2400" dirty="0"/>
          </a:p>
          <a:p>
            <a:pPr>
              <a:lnSpc>
                <a:spcPct val="130000"/>
              </a:lnSpc>
            </a:pPr>
            <a:r>
              <a:rPr lang="en-US" altLang="zh-CN" sz="2400" dirty="0"/>
              <a:t>(1) </a:t>
            </a:r>
            <a:r>
              <a:rPr lang="zh-CN" altLang="zh-CN" sz="2400" dirty="0"/>
              <a:t>净利润在很大程度上受人为主管因素，例如折旧方法、成本核算方法等的影响，而现金流量不受人为因素的影响，比较客观。</a:t>
            </a:r>
            <a:endParaRPr lang="zh-CN" altLang="zh-CN" sz="2400" dirty="0"/>
          </a:p>
          <a:p>
            <a:pPr>
              <a:lnSpc>
                <a:spcPct val="130000"/>
              </a:lnSpc>
            </a:pPr>
            <a:r>
              <a:rPr lang="en-US" altLang="zh-CN" sz="2400" dirty="0"/>
              <a:t>(2) </a:t>
            </a:r>
            <a:r>
              <a:rPr lang="zh-CN" altLang="zh-CN" sz="2400" dirty="0"/>
              <a:t>现金流量可以反映企业的生存能力。</a:t>
            </a:r>
            <a:endParaRPr lang="zh-CN" altLang="zh-CN" sz="2400" dirty="0"/>
          </a:p>
          <a:p>
            <a:endParaRPr lang="zh-CN" altLang="en-US"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固定资产折旧及对利税、现金流的影响</a:t>
            </a:r>
            <a:endParaRPr lang="zh-CN" altLang="en-US" dirty="0"/>
          </a:p>
        </p:txBody>
      </p:sp>
      <p:sp>
        <p:nvSpPr>
          <p:cNvPr id="3" name="内容占位符 2"/>
          <p:cNvSpPr>
            <a:spLocks noGrp="1"/>
          </p:cNvSpPr>
          <p:nvPr>
            <p:ph idx="1"/>
          </p:nvPr>
        </p:nvSpPr>
        <p:spPr/>
        <p:txBody>
          <a:bodyPr>
            <a:normAutofit/>
          </a:bodyPr>
          <a:lstStyle/>
          <a:p>
            <a:pPr>
              <a:lnSpc>
                <a:spcPct val="130000"/>
              </a:lnSpc>
            </a:pPr>
            <a:r>
              <a:rPr lang="zh-CN" altLang="zh-CN" sz="3200" b="1" dirty="0"/>
              <a:t>是否对资产损耗核算折旧成本的影响</a:t>
            </a:r>
            <a:r>
              <a:rPr lang="en-US" altLang="zh-CN" sz="3200" b="1" dirty="0"/>
              <a:t>:</a:t>
            </a:r>
            <a:endParaRPr lang="en-US" altLang="zh-CN" sz="3200" b="1" dirty="0"/>
          </a:p>
          <a:p>
            <a:pPr>
              <a:lnSpc>
                <a:spcPct val="130000"/>
              </a:lnSpc>
            </a:pPr>
            <a:r>
              <a:rPr lang="zh-CN" altLang="zh-CN" sz="2400" dirty="0"/>
              <a:t>于流动资产的消耗，企业可以实际观察并立刻进行记录，例如原材料的消耗等。</a:t>
            </a:r>
            <a:endParaRPr lang="en-US" altLang="zh-CN" sz="2400" dirty="0"/>
          </a:p>
          <a:p>
            <a:pPr>
              <a:lnSpc>
                <a:spcPct val="130000"/>
              </a:lnSpc>
            </a:pPr>
            <a:r>
              <a:rPr lang="zh-CN" altLang="zh-CN" sz="2400" dirty="0"/>
              <a:t>但是一些固定资产的消耗，是企业无法观察到的，例如房屋的贬值，设备的腐蚀损耗。</a:t>
            </a:r>
            <a:endParaRPr lang="en-US" altLang="zh-CN" sz="2400" dirty="0"/>
          </a:p>
          <a:p>
            <a:pPr>
              <a:lnSpc>
                <a:spcPct val="130000"/>
              </a:lnSpc>
            </a:pPr>
            <a:r>
              <a:rPr lang="zh-CN" altLang="zh-CN" sz="2400" dirty="0"/>
              <a:t>这些无法观察到，但是实际发生的成本，企业如果不记录的话，会造成企业的会计利润提高，进而支付更高的所得税。</a:t>
            </a:r>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固定资产折旧及对利税、现金流的影响</a:t>
            </a:r>
            <a:endParaRPr lang="zh-CN" altLang="en-US" dirty="0"/>
          </a:p>
        </p:txBody>
      </p:sp>
      <p:sp>
        <p:nvSpPr>
          <p:cNvPr id="3" name="内容占位符 2"/>
          <p:cNvSpPr>
            <a:spLocks noGrp="1"/>
          </p:cNvSpPr>
          <p:nvPr>
            <p:ph idx="1"/>
          </p:nvPr>
        </p:nvSpPr>
        <p:spPr/>
        <p:txBody>
          <a:bodyPr/>
          <a:lstStyle/>
          <a:p>
            <a:pPr>
              <a:lnSpc>
                <a:spcPct val="130000"/>
              </a:lnSpc>
            </a:pPr>
            <a:r>
              <a:rPr lang="zh-CN" altLang="zh-CN" sz="2400" b="1" dirty="0"/>
              <a:t>不同折旧方法对于利税的影响</a:t>
            </a:r>
            <a:r>
              <a:rPr lang="en-US" altLang="zh-CN" sz="2400" b="1" dirty="0"/>
              <a:t>:</a:t>
            </a:r>
            <a:endParaRPr lang="en-US" altLang="zh-CN" sz="2400" b="1" dirty="0"/>
          </a:p>
          <a:p>
            <a:pPr>
              <a:lnSpc>
                <a:spcPct val="130000"/>
              </a:lnSpc>
            </a:pPr>
            <a:r>
              <a:rPr lang="zh-CN" altLang="zh-CN" sz="2000" dirty="0"/>
              <a:t>加速折旧法的前期折旧额要显著高于平均年限法，因此可以快速将资产折旧。</a:t>
            </a:r>
            <a:endParaRPr lang="en-US" altLang="zh-CN" sz="2000" dirty="0"/>
          </a:p>
          <a:p>
            <a:pPr>
              <a:lnSpc>
                <a:spcPct val="130000"/>
              </a:lnSpc>
            </a:pPr>
            <a:r>
              <a:rPr lang="zh-CN" altLang="zh-CN" sz="2000" dirty="0"/>
              <a:t>由于更高的折旧成本意味着更高的计税扣除项，这意味着企业前期的计税利润额减少，提交所得税减少，企业的现金流增加。</a:t>
            </a:r>
            <a:endParaRPr lang="en-US" altLang="zh-CN" sz="2000" dirty="0"/>
          </a:p>
          <a:p>
            <a:pPr>
              <a:lnSpc>
                <a:spcPct val="130000"/>
              </a:lnSpc>
            </a:pPr>
            <a:r>
              <a:rPr lang="zh-CN" altLang="zh-CN" sz="2000" dirty="0"/>
              <a:t>比较平均折旧法、双倍余额递减法与及年数总和法三种折旧方法对于企业利润、税收及现金流的影响。</a:t>
            </a:r>
            <a:endParaRPr lang="en-US" altLang="zh-CN" sz="2000" dirty="0"/>
          </a:p>
          <a:p>
            <a:pPr>
              <a:lnSpc>
                <a:spcPct val="130000"/>
              </a:lnSpc>
            </a:pPr>
            <a:r>
              <a:rPr lang="zh-CN" altLang="zh-CN" sz="2000" dirty="0"/>
              <a:t>某人初始投资</a:t>
            </a:r>
            <a:r>
              <a:rPr lang="en-US" altLang="zh-CN" sz="2000" dirty="0"/>
              <a:t>10</a:t>
            </a:r>
            <a:r>
              <a:rPr lang="zh-CN" altLang="zh-CN" sz="2000" dirty="0"/>
              <a:t>亿元购买某项资产，经营期</a:t>
            </a:r>
            <a:r>
              <a:rPr lang="en-US" altLang="zh-CN" sz="2000" dirty="0"/>
              <a:t>4</a:t>
            </a:r>
            <a:r>
              <a:rPr lang="zh-CN" altLang="zh-CN" sz="2000" dirty="0"/>
              <a:t>年，每年扣除经营成本后收入</a:t>
            </a:r>
            <a:r>
              <a:rPr lang="en-US" altLang="zh-CN" sz="2000" dirty="0"/>
              <a:t>4</a:t>
            </a:r>
            <a:r>
              <a:rPr lang="zh-CN" altLang="zh-CN" sz="2000" dirty="0"/>
              <a:t>亿元，所得税税率为</a:t>
            </a:r>
            <a:r>
              <a:rPr lang="en-US" altLang="zh-CN" sz="2000" dirty="0"/>
              <a:t>25%</a:t>
            </a:r>
            <a:r>
              <a:rPr lang="zh-CN" altLang="zh-CN" sz="2000" dirty="0"/>
              <a:t>。资产折旧期为</a:t>
            </a:r>
            <a:r>
              <a:rPr lang="en-US" altLang="zh-CN" sz="2000" dirty="0"/>
              <a:t>4</a:t>
            </a:r>
            <a:r>
              <a:rPr lang="zh-CN" altLang="zh-CN" sz="2000" dirty="0"/>
              <a:t>年，残值为</a:t>
            </a:r>
            <a:r>
              <a:rPr lang="en-US" altLang="zh-CN" sz="2000" dirty="0"/>
              <a:t>0</a:t>
            </a:r>
            <a:r>
              <a:rPr lang="zh-CN" altLang="zh-CN" sz="2000" dirty="0"/>
              <a:t>。企业缴纳所得税时，可扣除项只有折旧成本，所得税率为</a:t>
            </a:r>
            <a:r>
              <a:rPr lang="en-US" altLang="zh-CN" sz="2000" dirty="0"/>
              <a:t>25%</a:t>
            </a:r>
            <a:r>
              <a:rPr lang="zh-CN" altLang="zh-CN" sz="2000" dirty="0"/>
              <a:t>。</a:t>
            </a:r>
            <a:endParaRPr lang="zh-CN" altLang="zh-CN" sz="2000"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基于投资人角度的经济性分析</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a:t>从投资这角度看，不同于项目角度，其现金流还包括：</a:t>
            </a:r>
            <a:endParaRPr lang="en-US" altLang="zh-CN" dirty="0"/>
          </a:p>
          <a:p>
            <a:pPr lvl="1">
              <a:lnSpc>
                <a:spcPct val="150000"/>
              </a:lnSpc>
            </a:pPr>
            <a:r>
              <a:rPr lang="zh-CN" altLang="en-US" dirty="0"/>
              <a:t>投资阶段：现金流出仅仅包含投资者自身的投资（</a:t>
            </a:r>
            <a:r>
              <a:rPr lang="zh-CN" altLang="en-US" dirty="0">
                <a:solidFill>
                  <a:srgbClr val="FF0000"/>
                </a:solidFill>
              </a:rPr>
              <a:t>本金投入</a:t>
            </a:r>
            <a:r>
              <a:rPr lang="zh-CN" altLang="en-US" dirty="0"/>
              <a:t>）</a:t>
            </a:r>
            <a:endParaRPr lang="en-US" altLang="zh-CN" dirty="0"/>
          </a:p>
          <a:p>
            <a:pPr lvl="1">
              <a:lnSpc>
                <a:spcPct val="150000"/>
              </a:lnSpc>
            </a:pPr>
            <a:r>
              <a:rPr lang="zh-CN" altLang="en-US" dirty="0"/>
              <a:t>经营阶段：</a:t>
            </a:r>
            <a:endParaRPr lang="en-US" altLang="zh-CN" dirty="0"/>
          </a:p>
          <a:p>
            <a:pPr lvl="2">
              <a:lnSpc>
                <a:spcPct val="150000"/>
              </a:lnSpc>
            </a:pPr>
            <a:r>
              <a:rPr lang="zh-CN" altLang="en-US" dirty="0"/>
              <a:t>现金流入不变，依旧是营业收入为主</a:t>
            </a:r>
            <a:endParaRPr lang="en-US" altLang="zh-CN" dirty="0"/>
          </a:p>
          <a:p>
            <a:pPr lvl="2">
              <a:lnSpc>
                <a:spcPct val="150000"/>
              </a:lnSpc>
            </a:pPr>
            <a:r>
              <a:rPr lang="zh-CN" altLang="en-US" dirty="0"/>
              <a:t>现金流出还包括：</a:t>
            </a:r>
            <a:r>
              <a:rPr lang="zh-CN" altLang="en-US" u="sng" dirty="0">
                <a:solidFill>
                  <a:srgbClr val="FF0000"/>
                </a:solidFill>
              </a:rPr>
              <a:t>贷款还本、贷款还息、所得税支付</a:t>
            </a:r>
            <a:endParaRPr lang="en-US" altLang="zh-CN" u="sng"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58235" y="321557"/>
            <a:ext cx="4386580" cy="1719580"/>
          </a:xfrm>
          <a:prstGeom prst="rect">
            <a:avLst/>
          </a:prstGeom>
          <a:noFill/>
          <a:ln>
            <a:noFill/>
          </a:ln>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8235" y="2293355"/>
            <a:ext cx="4386580" cy="1929130"/>
          </a:xfrm>
          <a:prstGeom prst="rect">
            <a:avLst/>
          </a:prstGeom>
          <a:noFill/>
          <a:ln>
            <a:noFill/>
          </a:ln>
        </p:spPr>
      </p:pic>
      <p:sp>
        <p:nvSpPr>
          <p:cNvPr id="7" name="文本框 6"/>
          <p:cNvSpPr txBox="1"/>
          <p:nvPr/>
        </p:nvSpPr>
        <p:spPr>
          <a:xfrm>
            <a:off x="324956" y="3073254"/>
            <a:ext cx="2019054" cy="369332"/>
          </a:xfrm>
          <a:prstGeom prst="rect">
            <a:avLst/>
          </a:prstGeom>
          <a:noFill/>
        </p:spPr>
        <p:txBody>
          <a:bodyPr wrap="square">
            <a:spAutoFit/>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双倍余额递减法</a:t>
            </a:r>
            <a:endParaRPr lang="zh-CN" altLang="en-US" dirty="0"/>
          </a:p>
        </p:txBody>
      </p:sp>
      <p:sp>
        <p:nvSpPr>
          <p:cNvPr id="9" name="文本框 8"/>
          <p:cNvSpPr txBox="1"/>
          <p:nvPr/>
        </p:nvSpPr>
        <p:spPr>
          <a:xfrm>
            <a:off x="324956" y="1449625"/>
            <a:ext cx="1851906" cy="369332"/>
          </a:xfrm>
          <a:prstGeom prst="rect">
            <a:avLst/>
          </a:prstGeom>
          <a:noFill/>
        </p:spPr>
        <p:txBody>
          <a:bodyPr wrap="square">
            <a:spAutoFit/>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直线折旧方法</a:t>
            </a:r>
            <a:endParaRPr lang="zh-CN" altLang="en-US" dirty="0"/>
          </a:p>
        </p:txBody>
      </p:sp>
      <p:sp>
        <p:nvSpPr>
          <p:cNvPr id="11" name="文本框 10"/>
          <p:cNvSpPr txBox="1"/>
          <p:nvPr/>
        </p:nvSpPr>
        <p:spPr>
          <a:xfrm>
            <a:off x="7358360" y="513931"/>
            <a:ext cx="3976165" cy="4190186"/>
          </a:xfrm>
          <a:prstGeom prst="rect">
            <a:avLst/>
          </a:prstGeom>
          <a:noFill/>
        </p:spPr>
        <p:txBody>
          <a:bodyPr wrap="square">
            <a:spAutoFit/>
          </a:bodyPr>
          <a:lstStyle/>
          <a:p>
            <a:pPr marL="228600" lvl="0" indent="-228600">
              <a:lnSpc>
                <a:spcPct val="130000"/>
              </a:lnSpc>
              <a:spcBef>
                <a:spcPts val="1000"/>
              </a:spcBef>
              <a:buFont typeface="Arial" panose="020B0604020202020204" pitchFamily="34" charset="0"/>
              <a:buChar char="•"/>
            </a:pPr>
            <a:r>
              <a:rPr lang="zh-CN" altLang="zh-CN" sz="2000" dirty="0"/>
              <a:t>三种方法中，前期双倍余额递减法折旧成本最高，利润最低，缴纳所得税最少，而现金流最大。</a:t>
            </a:r>
            <a:endParaRPr lang="zh-CN" altLang="zh-CN" sz="2000" dirty="0"/>
          </a:p>
          <a:p>
            <a:pPr marL="228600" lvl="0" indent="-228600">
              <a:lnSpc>
                <a:spcPct val="130000"/>
              </a:lnSpc>
              <a:spcBef>
                <a:spcPts val="1000"/>
              </a:spcBef>
              <a:buFont typeface="Arial" panose="020B0604020202020204" pitchFamily="34" charset="0"/>
              <a:buChar char="•"/>
            </a:pPr>
            <a:r>
              <a:rPr lang="zh-CN" altLang="zh-CN" sz="2000" dirty="0"/>
              <a:t>一般而言（没有亏损的情况下），不同折旧方法下，四年折旧成本之和相同，需缴纳所得税之和相同，企业净现金流之和相同。因此，不同折旧方法仅仅改变的是折旧成本、税收、现金流在不同时间里的分配情况。</a:t>
            </a:r>
            <a:endParaRPr lang="zh-CN" altLang="zh-CN" sz="2000" dirty="0"/>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58235" y="4337342"/>
            <a:ext cx="4386580" cy="1719580"/>
          </a:xfrm>
          <a:prstGeom prst="rect">
            <a:avLst/>
          </a:prstGeom>
          <a:noFill/>
          <a:ln>
            <a:noFill/>
          </a:ln>
        </p:spPr>
      </p:pic>
      <p:sp>
        <p:nvSpPr>
          <p:cNvPr id="14" name="文本框 13"/>
          <p:cNvSpPr txBox="1"/>
          <p:nvPr/>
        </p:nvSpPr>
        <p:spPr>
          <a:xfrm>
            <a:off x="417381" y="4669915"/>
            <a:ext cx="6096982" cy="369332"/>
          </a:xfrm>
          <a:prstGeom prst="rect">
            <a:avLst/>
          </a:prstGeom>
          <a:noFill/>
        </p:spPr>
        <p:txBody>
          <a:bodyPr wrap="square">
            <a:spAutoFit/>
          </a:bodyPr>
          <a:lstStyle/>
          <a:p>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年数总和法</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2402860" y="315227"/>
            <a:ext cx="7584747" cy="4187774"/>
          </a:xfrm>
          <a:prstGeom prst="rect">
            <a:avLst/>
          </a:prstGeom>
          <a:noFill/>
          <a:ln>
            <a:noFill/>
          </a:ln>
        </p:spPr>
      </p:pic>
      <p:sp>
        <p:nvSpPr>
          <p:cNvPr id="5" name="文本框 4"/>
          <p:cNvSpPr txBox="1"/>
          <p:nvPr/>
        </p:nvSpPr>
        <p:spPr>
          <a:xfrm>
            <a:off x="291035" y="4944540"/>
            <a:ext cx="11609930" cy="1698029"/>
          </a:xfrm>
          <a:prstGeom prst="rect">
            <a:avLst/>
          </a:prstGeom>
          <a:noFill/>
        </p:spPr>
        <p:txBody>
          <a:bodyPr wrap="square">
            <a:spAutoFit/>
          </a:bodyPr>
          <a:lstStyle/>
          <a:p>
            <a:pPr>
              <a:lnSpc>
                <a:spcPct val="150000"/>
              </a:lnSpc>
            </a:pPr>
            <a:r>
              <a:rPr lang="zh-CN" altLang="en-US" sz="2400" b="1" dirty="0"/>
              <a:t>加速折旧方法下：</a:t>
            </a:r>
            <a:endParaRPr lang="en-US" altLang="zh-CN" sz="2400" b="1" dirty="0"/>
          </a:p>
          <a:p>
            <a:pPr lvl="1">
              <a:lnSpc>
                <a:spcPct val="150000"/>
              </a:lnSpc>
            </a:pPr>
            <a:r>
              <a:rPr lang="zh-CN" altLang="en-US" sz="2400" b="1" dirty="0">
                <a:solidFill>
                  <a:srgbClr val="FF0000"/>
                </a:solidFill>
              </a:rPr>
              <a:t>前期</a:t>
            </a:r>
            <a:r>
              <a:rPr lang="zh-CN" altLang="en-US" sz="2400" b="1" dirty="0"/>
              <a:t>折旧成本更高</a:t>
            </a:r>
            <a:r>
              <a:rPr lang="en-US" altLang="zh-CN" sz="2400" b="1" dirty="0"/>
              <a:t>——〉</a:t>
            </a:r>
            <a:r>
              <a:rPr lang="zh-CN" altLang="en-US" sz="2400" b="1" dirty="0"/>
              <a:t>利润减少</a:t>
            </a:r>
            <a:r>
              <a:rPr lang="en-US" altLang="zh-CN" sz="2400" b="1" dirty="0"/>
              <a:t>——〉</a:t>
            </a:r>
            <a:r>
              <a:rPr lang="zh-CN" altLang="en-US" sz="2400" b="1" dirty="0"/>
              <a:t>所得税收减少</a:t>
            </a:r>
            <a:r>
              <a:rPr lang="en-US" altLang="zh-CN" sz="2400" b="1" dirty="0"/>
              <a:t>——〉</a:t>
            </a:r>
            <a:r>
              <a:rPr lang="zh-CN" altLang="en-US" sz="2400" b="1" dirty="0"/>
              <a:t>现金流增加</a:t>
            </a:r>
            <a:endParaRPr lang="en-US" altLang="zh-CN" sz="2400" b="1" dirty="0"/>
          </a:p>
          <a:p>
            <a:pPr lvl="1">
              <a:lnSpc>
                <a:spcPct val="150000"/>
              </a:lnSpc>
            </a:pPr>
            <a:r>
              <a:rPr lang="zh-CN" altLang="en-US" sz="2400" b="1" dirty="0"/>
              <a:t>加速折旧</a:t>
            </a:r>
            <a:r>
              <a:rPr lang="en-US" altLang="zh-CN" sz="2400" b="1" dirty="0"/>
              <a:t>——</a:t>
            </a:r>
            <a:r>
              <a:rPr lang="zh-CN" altLang="en-US" sz="2400" b="1" dirty="0"/>
              <a:t>尽快回收</a:t>
            </a:r>
            <a:endParaRPr lang="zh-CN" altLang="en-US" sz="24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E5F195CB-C613-412F-9E05-C53CACEFB775}" type="slidenum">
              <a:rPr lang="zh-CN" altLang="en-US" baseline="0"/>
            </a:fld>
            <a:endParaRPr lang="en-US" altLang="zh-CN" baseline="0"/>
          </a:p>
        </p:txBody>
      </p:sp>
      <p:sp>
        <p:nvSpPr>
          <p:cNvPr id="38915" name="Text Box 4"/>
          <p:cNvSpPr txBox="1">
            <a:spLocks noChangeArrowheads="1"/>
          </p:cNvSpPr>
          <p:nvPr/>
        </p:nvSpPr>
        <p:spPr bwMode="auto">
          <a:xfrm>
            <a:off x="1083733" y="2084389"/>
            <a:ext cx="10024534" cy="245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4000" b="1" dirty="0">
                <a:solidFill>
                  <a:schemeClr val="tx2"/>
                </a:solidFill>
                <a:latin typeface="宋体" panose="02010600030101010101" pitchFamily="2" charset="-122"/>
              </a:rPr>
              <a:t>    损益与利润分配表反映项目计算期内各年的利润总额、所得税和税后利润的分配情况，用以计算</a:t>
            </a:r>
            <a:r>
              <a:rPr lang="zh-CN" altLang="en-US" sz="4000" b="1" dirty="0">
                <a:solidFill>
                  <a:srgbClr val="FF0000"/>
                </a:solidFill>
                <a:latin typeface="宋体" panose="02010600030101010101" pitchFamily="2" charset="-122"/>
              </a:rPr>
              <a:t>投资利润率、投资利税率和资本金利润率</a:t>
            </a:r>
            <a:r>
              <a:rPr lang="zh-CN" altLang="en-US" sz="4000" b="1" dirty="0">
                <a:solidFill>
                  <a:schemeClr val="tx2"/>
                </a:solidFill>
                <a:latin typeface="宋体" panose="02010600030101010101" pitchFamily="2" charset="-122"/>
              </a:rPr>
              <a:t>等指标。</a:t>
            </a:r>
            <a:endParaRPr lang="en-US" altLang="zh-CN" sz="4000" b="1" dirty="0">
              <a:solidFill>
                <a:schemeClr val="tx2"/>
              </a:solidFill>
              <a:latin typeface="宋体" panose="02010600030101010101" pitchFamily="2" charset="-122"/>
            </a:endParaRPr>
          </a:p>
          <a:p>
            <a:pPr eaLnBrk="1" hangingPunct="1">
              <a:lnSpc>
                <a:spcPct val="150000"/>
              </a:lnSpc>
            </a:pPr>
            <a:r>
              <a:rPr lang="zh-CN" altLang="en-US" sz="4000" b="1" dirty="0">
                <a:solidFill>
                  <a:schemeClr val="tx2"/>
                </a:solidFill>
                <a:latin typeface="宋体" panose="02010600030101010101" pitchFamily="2" charset="-122"/>
              </a:rPr>
              <a:t>    损益表也是估算现金流量标的依据。</a:t>
            </a:r>
            <a:endParaRPr lang="zh-CN" altLang="en-US" sz="4000" b="1" dirty="0">
              <a:solidFill>
                <a:schemeClr val="tx2"/>
              </a:solidFill>
              <a:latin typeface="宋体" panose="02010600030101010101" pitchFamily="2" charset="-122"/>
            </a:endParaRPr>
          </a:p>
        </p:txBody>
      </p:sp>
      <p:sp>
        <p:nvSpPr>
          <p:cNvPr id="5" name="Rectangle 2"/>
          <p:cNvSpPr>
            <a:spLocks noChangeArrowheads="1"/>
          </p:cNvSpPr>
          <p:nvPr/>
        </p:nvSpPr>
        <p:spPr bwMode="auto">
          <a:xfrm>
            <a:off x="1083733" y="1301888"/>
            <a:ext cx="3914775" cy="708025"/>
          </a:xfrm>
          <a:prstGeom prst="rect">
            <a:avLst/>
          </a:prstGeom>
          <a:noFill/>
          <a:ln w="9525">
            <a:noFill/>
            <a:miter lim="800000"/>
          </a:ln>
          <a:effectLst/>
        </p:spPr>
        <p:txBody>
          <a:bodyPr anchor="ctr"/>
          <a:lstStyle/>
          <a:p>
            <a:pPr eaLnBrk="0" hangingPunct="0">
              <a:defRPr/>
            </a:pPr>
            <a:r>
              <a:rPr lang="zh-CN" altLang="en-US" sz="3000" kern="0" dirty="0">
                <a:latin typeface="+mj-lt"/>
                <a:ea typeface="+mj-ea"/>
                <a:cs typeface="+mj-cs"/>
              </a:rPr>
              <a:t>损益与利润分配表</a:t>
            </a:r>
            <a:endParaRPr lang="zh-CN" altLang="en-US" sz="3000" kern="0" dirty="0">
              <a:latin typeface="+mj-lt"/>
              <a:ea typeface="+mj-ea"/>
              <a:cs typeface="+mj-cs"/>
            </a:endParaRPr>
          </a:p>
        </p:txBody>
      </p:sp>
      <p:sp>
        <p:nvSpPr>
          <p:cNvPr id="6" name="Rectangle 2"/>
          <p:cNvSpPr txBox="1">
            <a:spLocks noChangeArrowheads="1"/>
          </p:cNvSpPr>
          <p:nvPr/>
        </p:nvSpPr>
        <p:spPr>
          <a:xfrm>
            <a:off x="1083733" y="375710"/>
            <a:ext cx="8936038" cy="461963"/>
          </a:xfrm>
          <a:prstGeom prst="rect">
            <a:avLst/>
          </a:prstGeom>
          <a:noFill/>
          <a:ln w="9525">
            <a:noFill/>
            <a:miter lim="800000"/>
          </a:ln>
        </p:spPr>
        <p:txBody>
          <a:bodyPr anchor="ctr"/>
          <a:lstStyle/>
          <a:p>
            <a:pPr eaLnBrk="0" hangingPunct="0">
              <a:defRPr/>
            </a:pPr>
            <a:r>
              <a:rPr lang="zh-CN" altLang="en-US" sz="3000" kern="0" dirty="0">
                <a:latin typeface="+mj-lt"/>
                <a:ea typeface="+mj-ea"/>
                <a:cs typeface="+mj-cs"/>
              </a:rPr>
              <a:t>财务分析</a:t>
            </a:r>
            <a:endParaRPr lang="en-US" altLang="zh-CN" sz="3000" kern="0" dirty="0">
              <a:latin typeface="+mj-lt"/>
              <a:ea typeface="+mj-ea"/>
              <a:cs typeface="+mj-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1ACC494E-F0F9-4932-917C-BF05D74F4B23}" type="slidenum">
              <a:rPr lang="zh-CN" altLang="en-US" baseline="0"/>
            </a:fld>
            <a:endParaRPr lang="en-US" altLang="zh-CN" baseline="0"/>
          </a:p>
        </p:txBody>
      </p:sp>
      <p:graphicFrame>
        <p:nvGraphicFramePr>
          <p:cNvPr id="124098" name="Group 194"/>
          <p:cNvGraphicFramePr>
            <a:graphicFrameLocks noGrp="1"/>
          </p:cNvGraphicFramePr>
          <p:nvPr/>
        </p:nvGraphicFramePr>
        <p:xfrm>
          <a:off x="1698625" y="922338"/>
          <a:ext cx="8788400" cy="5029200"/>
        </p:xfrm>
        <a:graphic>
          <a:graphicData uri="http://schemas.openxmlformats.org/drawingml/2006/table">
            <a:tbl>
              <a:tblPr/>
              <a:tblGrid>
                <a:gridCol w="731838"/>
                <a:gridCol w="2879725"/>
                <a:gridCol w="896937"/>
                <a:gridCol w="877888"/>
                <a:gridCol w="855662"/>
                <a:gridCol w="815975"/>
                <a:gridCol w="915988"/>
                <a:gridCol w="814387"/>
              </a:tblGrid>
              <a:tr h="323850">
                <a:tc row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序号</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row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年份</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科目</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solidFill>
                      <a:srgbClr val="33CCFF"/>
                    </a:solidFill>
                  </a:tcPr>
                </a:tc>
                <a:tc grid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投产期</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hMerge="1">
                  <a:tcPr/>
                </a:tc>
                <a:tc gridSpan="4">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达产期</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hMerge="1">
                  <a:tcPr/>
                </a:tc>
                <a:tc hMerge="1">
                  <a:tcPr/>
                </a:tc>
                <a:tc hMerge="1">
                  <a:tcPr/>
                </a:tc>
              </a:tr>
              <a:tr h="322263">
                <a:tc vMerge="1">
                  <a:tcPr/>
                </a:tc>
                <a:tc vMerge="1">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2</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3</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4</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5</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1" u="none" strike="noStrike" cap="none" normalizeH="0" baseline="0">
                          <a:ln>
                            <a:noFill/>
                          </a:ln>
                          <a:solidFill>
                            <a:schemeClr val="tx2"/>
                          </a:solidFill>
                          <a:effectLst/>
                          <a:latin typeface="微软雅黑" panose="020B0503020204020204" charset="-122"/>
                          <a:ea typeface="微软雅黑" panose="020B0503020204020204" charset="-122"/>
                        </a:rPr>
                        <a:t>n</a:t>
                      </a:r>
                      <a:endParaRPr kumimoji="1" lang="en-US" altLang="zh-CN" sz="1800" b="1" i="1"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3178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1</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产品销售收入</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r>
              <a:tr h="32226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2</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rgbClr val="6600CC"/>
                          </a:solidFill>
                          <a:effectLst/>
                          <a:latin typeface="微软雅黑" panose="020B0503020204020204" charset="-122"/>
                          <a:ea typeface="微软雅黑" panose="020B0503020204020204" charset="-122"/>
                        </a:rPr>
                        <a:t>销售税金及附加</a:t>
                      </a:r>
                      <a:endParaRPr kumimoji="1" lang="zh-CN" altLang="en-US" sz="1800" b="1" i="0" u="none" strike="noStrike" cap="none" normalizeH="0" baseline="0" dirty="0">
                        <a:ln>
                          <a:noFill/>
                        </a:ln>
                        <a:solidFill>
                          <a:srgbClr val="FF0000"/>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254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3</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rgbClr val="6600CC"/>
                          </a:solidFill>
                          <a:effectLst/>
                          <a:latin typeface="微软雅黑" panose="020B0503020204020204" charset="-122"/>
                          <a:ea typeface="微软雅黑" panose="020B0503020204020204" charset="-122"/>
                        </a:rPr>
                        <a:t>总成本费用</a:t>
                      </a:r>
                      <a:r>
                        <a:rPr kumimoji="1" lang="en-US" altLang="zh-CN" sz="1800" b="1" i="0" u="none" strike="noStrike" cap="none" normalizeH="0" baseline="0" dirty="0">
                          <a:ln>
                            <a:noFill/>
                          </a:ln>
                          <a:solidFill>
                            <a:srgbClr val="6600CC"/>
                          </a:solidFill>
                          <a:effectLst/>
                          <a:latin typeface="微软雅黑" panose="020B0503020204020204" charset="-122"/>
                          <a:ea typeface="微软雅黑" panose="020B0503020204020204" charset="-122"/>
                        </a:rPr>
                        <a:t>(</a:t>
                      </a:r>
                      <a:r>
                        <a:rPr kumimoji="1" lang="zh-CN" altLang="en-US" sz="1800" b="1" i="0" u="none" strike="noStrike" cap="none" normalizeH="0" baseline="0" dirty="0">
                          <a:ln>
                            <a:noFill/>
                          </a:ln>
                          <a:solidFill>
                            <a:srgbClr val="FF0000"/>
                          </a:solidFill>
                          <a:effectLst/>
                          <a:latin typeface="微软雅黑" panose="020B0503020204020204" charset="-122"/>
                          <a:ea typeface="微软雅黑" panose="020B0503020204020204" charset="-122"/>
                        </a:rPr>
                        <a:t>包含折旧成本、财务成本（利息）</a:t>
                      </a:r>
                      <a:r>
                        <a:rPr kumimoji="1" lang="en-US" altLang="zh-CN" sz="1800" b="1" i="0" u="none" strike="noStrike" cap="none" normalizeH="0" baseline="0" dirty="0">
                          <a:ln>
                            <a:noFill/>
                          </a:ln>
                          <a:solidFill>
                            <a:srgbClr val="6600CC"/>
                          </a:solidFill>
                          <a:effectLst/>
                          <a:latin typeface="微软雅黑" panose="020B0503020204020204" charset="-122"/>
                          <a:ea typeface="微软雅黑" panose="020B0503020204020204" charset="-122"/>
                        </a:rPr>
                        <a:t>)</a:t>
                      </a:r>
                      <a:endParaRPr kumimoji="1" lang="zh-CN" altLang="en-US" sz="1800" b="1" i="0" u="none" strike="noStrike" cap="none" normalizeH="0" baseline="0" dirty="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2067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4</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利润总额(1-2-3)</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4766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5</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所得税</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2226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6</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税后利润(4-5)</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254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rgbClr val="6600CC"/>
                          </a:solidFill>
                          <a:effectLst/>
                          <a:latin typeface="微软雅黑" panose="020B0503020204020204" charset="-122"/>
                          <a:ea typeface="微软雅黑" panose="020B0503020204020204" charset="-122"/>
                        </a:rPr>
                        <a:t>7</a:t>
                      </a:r>
                      <a:endParaRPr kumimoji="1" lang="zh-CN" altLang="en-US" sz="1800" b="1" i="0" u="none" strike="noStrike" cap="none" normalizeH="0" baseline="0" dirty="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盈余公积金</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chemeClr val="bg1">
                        <a:lumMod val="50000"/>
                      </a:schemeClr>
                    </a:solidFill>
                  </a:tcPr>
                </a:tc>
              </a:tr>
              <a:tr h="32226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8</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dirty="0">
                          <a:ln>
                            <a:noFill/>
                          </a:ln>
                          <a:solidFill>
                            <a:srgbClr val="6600CC"/>
                          </a:solidFill>
                          <a:effectLst/>
                          <a:latin typeface="微软雅黑" panose="020B0503020204020204" charset="-122"/>
                          <a:ea typeface="微软雅黑" panose="020B0503020204020204" charset="-122"/>
                        </a:rPr>
                        <a:t>公益金</a:t>
                      </a:r>
                      <a:endParaRPr kumimoji="1" lang="zh-CN" altLang="en-US" sz="1800" b="1" i="0" u="none" strike="noStrike" cap="none" normalizeH="0" baseline="0" dirty="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chemeClr val="bg1">
                        <a:lumMod val="50000"/>
                      </a:schemeClr>
                    </a:solidFill>
                  </a:tcPr>
                </a:tc>
              </a:tr>
              <a:tr h="32226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9</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应付利润(6-7-8)</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chemeClr val="bg1">
                        <a:lumMod val="50000"/>
                      </a:schemeClr>
                    </a:solidFill>
                  </a:tcPr>
                </a:tc>
              </a:tr>
              <a:tr h="323850">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10</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未分配利润</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chemeClr val="bg1">
                        <a:lumMod val="50000"/>
                      </a:schemeClr>
                    </a:solidFill>
                  </a:tcPr>
                </a:tc>
              </a:tr>
              <a:tr h="32226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累计未分配利润</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chemeClr val="bg1">
                        <a:lumMod val="50000"/>
                      </a:schemeClr>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w="28575" cap="flat" cmpd="sng" algn="ctr">
                      <a:solidFill>
                        <a:schemeClr val="tx1"/>
                      </a:solidFill>
                      <a:prstDash val="solid"/>
                      <a:miter lim="800000"/>
                      <a:headEnd type="none" w="med" len="med"/>
                      <a:tailEnd type="none" w="med" len="med"/>
                    </a:lnB>
                    <a:lnTlToBr>
                      <a:noFill/>
                    </a:lnTlToBr>
                    <a:lnBlToTr>
                      <a:noFill/>
                    </a:lnBlToTr>
                    <a:solidFill>
                      <a:schemeClr val="bg1">
                        <a:lumMod val="50000"/>
                      </a:schemeClr>
                    </a:solidFill>
                  </a:tcPr>
                </a:tc>
              </a:tr>
            </a:tbl>
          </a:graphicData>
        </a:graphic>
      </p:graphicFrame>
      <p:sp>
        <p:nvSpPr>
          <p:cNvPr id="40050" name="Text Box 176"/>
          <p:cNvSpPr txBox="1">
            <a:spLocks noChangeArrowheads="1"/>
          </p:cNvSpPr>
          <p:nvPr/>
        </p:nvSpPr>
        <p:spPr bwMode="auto">
          <a:xfrm>
            <a:off x="3944939" y="247651"/>
            <a:ext cx="42894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FF0000"/>
                </a:solidFill>
              </a:rPr>
              <a:t>损益与利润分配估算表</a:t>
            </a:r>
            <a:endParaRPr lang="zh-CN" altLang="en-US" sz="2800" b="1">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C356A43E-A306-49A7-AF08-BEB385E3A9A8}" type="slidenum">
              <a:rPr lang="zh-CN" altLang="en-US" baseline="0"/>
            </a:fld>
            <a:endParaRPr lang="en-US" altLang="zh-CN" baseline="0"/>
          </a:p>
        </p:txBody>
      </p:sp>
      <p:sp>
        <p:nvSpPr>
          <p:cNvPr id="135170" name="Text Box 2"/>
          <p:cNvSpPr txBox="1">
            <a:spLocks noChangeArrowheads="1"/>
          </p:cNvSpPr>
          <p:nvPr/>
        </p:nvSpPr>
        <p:spPr bwMode="auto">
          <a:xfrm>
            <a:off x="1168401" y="1601787"/>
            <a:ext cx="2108200" cy="554038"/>
          </a:xfrm>
          <a:prstGeom prst="rect">
            <a:avLst/>
          </a:prstGeom>
          <a:noFill/>
          <a:ln w="9525">
            <a:noFill/>
            <a:miter lim="800000"/>
          </a:ln>
          <a:effectLst/>
        </p:spPr>
        <p:txBody>
          <a:bodyPr wrap="none">
            <a:spAutoFit/>
          </a:bodyPr>
          <a:lstStyle/>
          <a:p>
            <a:pPr algn="r" eaLnBrk="0" hangingPunct="0">
              <a:defRPr/>
            </a:pPr>
            <a:r>
              <a:rPr lang="zh-CN" altLang="en-US" sz="3000" kern="0" dirty="0">
                <a:latin typeface="+mj-lt"/>
                <a:ea typeface="+mj-ea"/>
                <a:cs typeface="+mj-cs"/>
              </a:rPr>
              <a:t>资产负债表</a:t>
            </a:r>
            <a:endParaRPr lang="zh-CN" altLang="en-US" sz="3000" kern="0" dirty="0">
              <a:latin typeface="+mj-lt"/>
              <a:ea typeface="+mj-ea"/>
              <a:cs typeface="+mj-cs"/>
            </a:endParaRPr>
          </a:p>
        </p:txBody>
      </p:sp>
      <p:sp>
        <p:nvSpPr>
          <p:cNvPr id="43012" name="Text Box 3"/>
          <p:cNvSpPr txBox="1">
            <a:spLocks noChangeArrowheads="1"/>
          </p:cNvSpPr>
          <p:nvPr/>
        </p:nvSpPr>
        <p:spPr bwMode="auto">
          <a:xfrm>
            <a:off x="1046163" y="2155825"/>
            <a:ext cx="10095970" cy="2498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170000"/>
              </a:lnSpc>
            </a:pPr>
            <a:r>
              <a:rPr lang="zh-CN" altLang="en-US" sz="3600" b="1" dirty="0">
                <a:solidFill>
                  <a:schemeClr val="tx2"/>
                </a:solidFill>
                <a:latin typeface="宋体" panose="02010600030101010101" pitchFamily="2" charset="-122"/>
              </a:rPr>
              <a:t>    资产负债表综合反映项目计算期内各年年末资产、负债和所有者权益的增减变化及对应关系，以考察项目资产、负债、所有者权益的结构是否合理，用以</a:t>
            </a:r>
            <a:r>
              <a:rPr lang="zh-CN" altLang="en-US" sz="3600" b="1" dirty="0">
                <a:solidFill>
                  <a:srgbClr val="FF0000"/>
                </a:solidFill>
                <a:latin typeface="宋体" panose="02010600030101010101" pitchFamily="2" charset="-122"/>
              </a:rPr>
              <a:t>计算资产负债率、流动比率及速动比率，进行清偿能力和资金流动性分析</a:t>
            </a:r>
            <a:r>
              <a:rPr lang="zh-CN" altLang="en-US" sz="3600" b="1" dirty="0">
                <a:solidFill>
                  <a:schemeClr val="tx2"/>
                </a:solidFill>
                <a:latin typeface="宋体" panose="02010600030101010101" pitchFamily="2" charset="-122"/>
              </a:rPr>
              <a:t>。</a:t>
            </a:r>
            <a:endParaRPr lang="zh-CN" altLang="en-US" sz="3600" b="1" dirty="0">
              <a:solidFill>
                <a:schemeClr val="tx2"/>
              </a:solidFill>
              <a:latin typeface="宋体" panose="02010600030101010101" pitchFamily="2" charset="-122"/>
            </a:endParaRPr>
          </a:p>
        </p:txBody>
      </p:sp>
      <p:sp>
        <p:nvSpPr>
          <p:cNvPr id="5" name="Rectangle 2"/>
          <p:cNvSpPr txBox="1">
            <a:spLocks noChangeArrowheads="1"/>
          </p:cNvSpPr>
          <p:nvPr/>
        </p:nvSpPr>
        <p:spPr>
          <a:xfrm>
            <a:off x="1046162" y="478308"/>
            <a:ext cx="8936038" cy="461963"/>
          </a:xfrm>
          <a:prstGeom prst="rect">
            <a:avLst/>
          </a:prstGeom>
          <a:noFill/>
          <a:ln w="9525">
            <a:noFill/>
            <a:miter lim="800000"/>
          </a:ln>
        </p:spPr>
        <p:txBody>
          <a:bodyPr anchor="ctr"/>
          <a:lstStyle/>
          <a:p>
            <a:pPr eaLnBrk="0" hangingPunct="0">
              <a:defRPr/>
            </a:pPr>
            <a:r>
              <a:rPr lang="zh-CN" altLang="en-US" sz="4000" kern="0" dirty="0">
                <a:latin typeface="+mj-lt"/>
                <a:ea typeface="+mj-ea"/>
                <a:cs typeface="+mj-cs"/>
              </a:rPr>
              <a:t>财务分析</a:t>
            </a:r>
            <a:endParaRPr lang="en-US" altLang="zh-CN" sz="4000" kern="0" dirty="0">
              <a:latin typeface="+mj-lt"/>
              <a:ea typeface="+mj-ea"/>
              <a:cs typeface="+mj-cs"/>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7569360" y="2819520"/>
              <a:ext cx="3149640" cy="133560"/>
            </p14:xfrm>
          </p:contentPart>
        </mc:Choice>
        <mc:Fallback xmlns="">
          <p:pic>
            <p:nvPicPr>
              <p:cNvPr id="2" name="墨迹 1"/>
            </p:nvPicPr>
            <p:blipFill>
              <a:blip r:embed="rId2"/>
            </p:blipFill>
            <p:spPr>
              <a:xfrm>
                <a:off x="7569360" y="2819520"/>
                <a:ext cx="3149640" cy="133560"/>
              </a:xfrm>
              <a:prstGeom prst="rect"/>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D2693A13-F899-4755-9C3F-6782ED984526}" type="slidenum">
              <a:rPr lang="zh-CN" altLang="en-US" baseline="0"/>
            </a:fld>
            <a:endParaRPr lang="en-US" altLang="zh-CN" baseline="0"/>
          </a:p>
        </p:txBody>
      </p:sp>
      <p:graphicFrame>
        <p:nvGraphicFramePr>
          <p:cNvPr id="126214" name="Group 262"/>
          <p:cNvGraphicFramePr>
            <a:graphicFrameLocks noGrp="1"/>
          </p:cNvGraphicFramePr>
          <p:nvPr/>
        </p:nvGraphicFramePr>
        <p:xfrm>
          <a:off x="1666875" y="417513"/>
          <a:ext cx="8802688" cy="6400800"/>
        </p:xfrm>
        <a:graphic>
          <a:graphicData uri="http://schemas.openxmlformats.org/drawingml/2006/table">
            <a:tbl>
              <a:tblPr/>
              <a:tblGrid>
                <a:gridCol w="1035050"/>
                <a:gridCol w="2711450"/>
                <a:gridCol w="763588"/>
                <a:gridCol w="876300"/>
                <a:gridCol w="893762"/>
                <a:gridCol w="836613"/>
                <a:gridCol w="911225"/>
                <a:gridCol w="774700"/>
              </a:tblGrid>
              <a:tr h="252413">
                <a:tc row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chemeClr val="tx2"/>
                          </a:solidFill>
                          <a:effectLst/>
                          <a:latin typeface="Tahoma" panose="020B0604030504040204" pitchFamily="34" charset="0"/>
                          <a:ea typeface="楷体_GB2312" pitchFamily="49" charset="-122"/>
                        </a:rPr>
                        <a:t>序号</a:t>
                      </a:r>
                      <a:endParaRPr kumimoji="1" lang="zh-CN" altLang="en-US" sz="1400" b="1" i="0" u="none" strike="noStrike" cap="none" normalizeH="0" baseline="0">
                        <a:ln>
                          <a:noFill/>
                        </a:ln>
                        <a:solidFill>
                          <a:schemeClr val="tx2"/>
                        </a:solidFill>
                        <a:effectLst/>
                        <a:latin typeface="Tahoma" panose="020B0604030504040204" pitchFamily="34" charset="0"/>
                        <a:ea typeface="楷体_GB2312" pitchFamily="49" charset="-122"/>
                      </a:endParaRPr>
                    </a:p>
                  </a:txBody>
                  <a:tcPr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row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chemeClr val="tx2"/>
                          </a:solidFill>
                          <a:effectLst/>
                          <a:latin typeface="Tahoma" panose="020B0604030504040204" pitchFamily="34" charset="0"/>
                          <a:ea typeface="楷体_GB2312" pitchFamily="49" charset="-122"/>
                        </a:rPr>
                        <a:t>年份</a:t>
                      </a:r>
                      <a:endParaRPr kumimoji="1" lang="zh-CN" altLang="en-US" sz="1400" b="1" i="0" u="none" strike="noStrike" cap="none" normalizeH="0" baseline="0">
                        <a:ln>
                          <a:noFill/>
                        </a:ln>
                        <a:solidFill>
                          <a:schemeClr val="tx2"/>
                        </a:solidFill>
                        <a:effectLst/>
                        <a:latin typeface="Tahoma" panose="020B060403050404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chemeClr val="tx2"/>
                          </a:solidFill>
                          <a:effectLst/>
                          <a:latin typeface="Tahoma" panose="020B0604030504040204" pitchFamily="34" charset="0"/>
                          <a:ea typeface="楷体_GB2312" pitchFamily="49" charset="-122"/>
                        </a:rPr>
                        <a:t>科目</a:t>
                      </a:r>
                      <a:endParaRPr kumimoji="1" lang="zh-CN" altLang="en-US" sz="1400" b="1" i="0" u="none" strike="noStrike" cap="none" normalizeH="0" baseline="0">
                        <a:ln>
                          <a:noFill/>
                        </a:ln>
                        <a:solidFill>
                          <a:schemeClr val="tx2"/>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solidFill>
                      <a:srgbClr val="00B0F0"/>
                    </a:solidFill>
                  </a:tcPr>
                </a:tc>
                <a:tc grid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chemeClr val="tx2"/>
                          </a:solidFill>
                          <a:effectLst/>
                          <a:latin typeface="Tahoma" panose="020B0604030504040204" pitchFamily="34" charset="0"/>
                          <a:ea typeface="楷体_GB2312" pitchFamily="49" charset="-122"/>
                        </a:rPr>
                        <a:t>建设期</a:t>
                      </a:r>
                      <a:endParaRPr kumimoji="1" lang="zh-CN" altLang="en-US" sz="1400" b="1" i="0" u="none" strike="noStrike" cap="none" normalizeH="0" baseline="0">
                        <a:ln>
                          <a:noFill/>
                        </a:ln>
                        <a:solidFill>
                          <a:schemeClr val="tx2"/>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hMerge="1">
                  <a:tcPr/>
                </a:tc>
                <a:tc gridSpan="4">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chemeClr val="tx2"/>
                          </a:solidFill>
                          <a:effectLst/>
                          <a:latin typeface="Tahoma" panose="020B0604030504040204" pitchFamily="34" charset="0"/>
                          <a:ea typeface="楷体_GB2312" pitchFamily="49" charset="-122"/>
                        </a:rPr>
                        <a:t>生产经营期</a:t>
                      </a:r>
                      <a:endParaRPr kumimoji="1" lang="zh-CN" altLang="en-US" sz="1400" b="1" i="0" u="none" strike="noStrike" cap="none" normalizeH="0" baseline="0">
                        <a:ln>
                          <a:noFill/>
                        </a:ln>
                        <a:solidFill>
                          <a:schemeClr val="tx2"/>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hMerge="1">
                  <a:tcPr/>
                </a:tc>
                <a:tc hMerge="1">
                  <a:tcPr/>
                </a:tc>
                <a:tc hMerge="1">
                  <a:tcPr/>
                </a:tc>
              </a:tr>
              <a:tr h="282575">
                <a:tc vMerge="1">
                  <a:tcPr/>
                </a:tc>
                <a:tc vMerge="1">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chemeClr val="tx2"/>
                          </a:solidFill>
                          <a:effectLst/>
                          <a:latin typeface="Tahoma" panose="020B0604030504040204" pitchFamily="34" charset="0"/>
                          <a:ea typeface="宋体" panose="02010600030101010101" pitchFamily="2" charset="-122"/>
                        </a:rPr>
                        <a:t>0</a:t>
                      </a:r>
                      <a:endParaRPr kumimoji="1" lang="zh-CN" altLang="en-US" sz="14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chemeClr val="tx2"/>
                          </a:solidFill>
                          <a:effectLst/>
                          <a:latin typeface="Tahoma" panose="020B0604030504040204" pitchFamily="34" charset="0"/>
                          <a:ea typeface="宋体" panose="02010600030101010101" pitchFamily="2" charset="-122"/>
                        </a:rPr>
                        <a:t>1</a:t>
                      </a:r>
                      <a:endParaRPr kumimoji="1" lang="zh-CN" altLang="en-US" sz="14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chemeClr val="tx2"/>
                          </a:solidFill>
                          <a:effectLst/>
                          <a:latin typeface="Tahoma" panose="020B0604030504040204" pitchFamily="34" charset="0"/>
                          <a:ea typeface="宋体" panose="02010600030101010101" pitchFamily="2" charset="-122"/>
                        </a:rPr>
                        <a:t>2</a:t>
                      </a:r>
                      <a:endParaRPr kumimoji="1" lang="zh-CN" altLang="en-US" sz="14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chemeClr val="tx2"/>
                          </a:solidFill>
                          <a:effectLst/>
                          <a:latin typeface="Tahoma" panose="020B0604030504040204" pitchFamily="34" charset="0"/>
                          <a:ea typeface="宋体" panose="02010600030101010101" pitchFamily="2" charset="-122"/>
                        </a:rPr>
                        <a:t>3</a:t>
                      </a:r>
                      <a:endParaRPr kumimoji="1" lang="zh-CN" altLang="en-US" sz="14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1" lang="zh-CN" altLang="en-US" sz="14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400" b="1" i="1" u="none" strike="noStrike" cap="none" normalizeH="0" baseline="0">
                          <a:ln>
                            <a:noFill/>
                          </a:ln>
                          <a:solidFill>
                            <a:schemeClr val="tx2"/>
                          </a:solidFill>
                          <a:effectLst/>
                          <a:latin typeface="Times New Roman" panose="02020603050405020304" pitchFamily="18" charset="0"/>
                          <a:ea typeface="宋体" panose="02010600030101010101" pitchFamily="2" charset="-122"/>
                        </a:rPr>
                        <a:t>n</a:t>
                      </a:r>
                      <a:endParaRPr kumimoji="1" lang="en-US" altLang="zh-CN" sz="1400" b="1" i="1"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r>
              <a:tr h="26987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FF0000"/>
                          </a:solidFill>
                          <a:effectLst/>
                          <a:latin typeface="宋体" panose="02010600030101010101" pitchFamily="2" charset="-122"/>
                          <a:ea typeface="宋体" panose="02010600030101010101" pitchFamily="2" charset="-122"/>
                        </a:rPr>
                        <a:t>1</a:t>
                      </a:r>
                      <a:endParaRPr kumimoji="1" lang="zh-CN" altLang="en-US" sz="1400" b="1" i="0" u="none" strike="noStrike" cap="none" normalizeH="0" baseline="0">
                        <a:ln>
                          <a:noFill/>
                        </a:ln>
                        <a:solidFill>
                          <a:srgbClr val="FF0000"/>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资产</a:t>
                      </a:r>
                      <a:endParaRPr kumimoji="1" lang="zh-CN" altLang="en-US" sz="14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r>
              <a:tr h="26828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1.1</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rPr>
                        <a:t>流动资产总额</a:t>
                      </a:r>
                      <a:endPar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828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1.1.1</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rPr>
                        <a:t>应收账款</a:t>
                      </a:r>
                      <a:endPar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987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1.1.2</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Tahoma" panose="020B0604030504040204" pitchFamily="34" charset="0"/>
                          <a:ea typeface="宋体" panose="02010600030101010101" pitchFamily="2" charset="-122"/>
                        </a:rPr>
                        <a:t>存货</a:t>
                      </a:r>
                      <a:endParaRPr kumimoji="1" lang="zh-CN" altLang="en-US" sz="14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828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1.1.3</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Tahoma" panose="020B0604030504040204" pitchFamily="34" charset="0"/>
                          <a:ea typeface="宋体" panose="02010600030101010101" pitchFamily="2" charset="-122"/>
                        </a:rPr>
                        <a:t>现金</a:t>
                      </a:r>
                      <a:endParaRPr kumimoji="1" lang="zh-CN" altLang="en-US" sz="14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828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1.1.4</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rPr>
                        <a:t>累计盈余资金</a:t>
                      </a:r>
                      <a:endPar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987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1.2</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rPr>
                        <a:t>在建工程</a:t>
                      </a:r>
                      <a:endPar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7622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1.3</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Tahoma" panose="020B0604030504040204" pitchFamily="34" charset="0"/>
                          <a:ea typeface="宋体" panose="02010600030101010101" pitchFamily="2" charset="-122"/>
                        </a:rPr>
                        <a:t>固定资产净值</a:t>
                      </a:r>
                      <a:endParaRPr kumimoji="1" lang="zh-CN" altLang="en-US" sz="14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828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1.4</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Tahoma" panose="020B0604030504040204" pitchFamily="34" charset="0"/>
                          <a:ea typeface="宋体" panose="02010600030101010101" pitchFamily="2" charset="-122"/>
                        </a:rPr>
                        <a:t>无形资产及递延资产净值</a:t>
                      </a:r>
                      <a:endParaRPr kumimoji="1" lang="zh-CN" altLang="en-US" sz="14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00B0F0"/>
                    </a:solidFill>
                  </a:tcPr>
                </a:tc>
              </a:tr>
              <a:tr h="26828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FF0000"/>
                          </a:solidFill>
                          <a:effectLst/>
                          <a:latin typeface="宋体" panose="02010600030101010101" pitchFamily="2" charset="-122"/>
                          <a:ea typeface="宋体" panose="02010600030101010101" pitchFamily="2" charset="-122"/>
                        </a:rPr>
                        <a:t>2</a:t>
                      </a:r>
                      <a:endParaRPr kumimoji="1" lang="zh-CN" altLang="en-US" sz="1400" b="1" i="0" u="none" strike="noStrike" cap="none" normalizeH="0" baseline="0">
                        <a:ln>
                          <a:noFill/>
                        </a:ln>
                        <a:solidFill>
                          <a:srgbClr val="FF0000"/>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dirty="0">
                          <a:ln>
                            <a:noFill/>
                          </a:ln>
                          <a:solidFill>
                            <a:srgbClr val="FF0000"/>
                          </a:solidFill>
                          <a:effectLst/>
                          <a:latin typeface="Tahoma" panose="020B0604030504040204" pitchFamily="34" charset="0"/>
                          <a:ea typeface="宋体" panose="02010600030101010101" pitchFamily="2" charset="-122"/>
                        </a:rPr>
                        <a:t>负债及所有者权益</a:t>
                      </a:r>
                      <a:endParaRPr kumimoji="1" lang="zh-CN" altLang="en-US" sz="1400" b="1" i="0" u="none" strike="noStrike" cap="none" normalizeH="0" baseline="0" dirty="0">
                        <a:ln>
                          <a:noFill/>
                        </a:ln>
                        <a:solidFill>
                          <a:srgbClr val="FF0000"/>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00B0F0"/>
                    </a:solidFill>
                  </a:tcPr>
                </a:tc>
              </a:tr>
              <a:tr h="26987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FF0000"/>
                          </a:solidFill>
                          <a:effectLst/>
                          <a:latin typeface="宋体" panose="02010600030101010101" pitchFamily="2" charset="-122"/>
                          <a:ea typeface="宋体" panose="02010600030101010101" pitchFamily="2" charset="-122"/>
                        </a:rPr>
                        <a:t>2.1</a:t>
                      </a:r>
                      <a:endParaRPr kumimoji="1" lang="zh-CN" altLang="en-US" sz="1400" b="1" i="0" u="none" strike="noStrike" cap="none" normalizeH="0" baseline="0">
                        <a:ln>
                          <a:noFill/>
                        </a:ln>
                        <a:solidFill>
                          <a:srgbClr val="FF0000"/>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FF0000"/>
                          </a:solidFill>
                          <a:effectLst/>
                          <a:latin typeface="Tahoma" panose="020B0604030504040204" pitchFamily="34" charset="0"/>
                          <a:ea typeface="宋体" panose="02010600030101010101" pitchFamily="2" charset="-122"/>
                        </a:rPr>
                        <a:t>流动负债总额</a:t>
                      </a:r>
                      <a:endParaRPr kumimoji="1" lang="zh-CN" altLang="en-US" sz="14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828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2.1.1</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Tahoma" panose="020B0604030504040204" pitchFamily="34" charset="0"/>
                          <a:ea typeface="宋体" panose="02010600030101010101" pitchFamily="2" charset="-122"/>
                        </a:rPr>
                        <a:t>应付账款</a:t>
                      </a:r>
                      <a:endParaRPr kumimoji="1" lang="zh-CN" altLang="en-US" sz="14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5876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2.1.2</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rPr>
                        <a:t>短期借款</a:t>
                      </a:r>
                      <a:endPar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987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FF0000"/>
                          </a:solidFill>
                          <a:effectLst/>
                          <a:latin typeface="宋体" panose="02010600030101010101" pitchFamily="2" charset="-122"/>
                          <a:ea typeface="宋体" panose="02010600030101010101" pitchFamily="2" charset="-122"/>
                        </a:rPr>
                        <a:t>2.2</a:t>
                      </a:r>
                      <a:endParaRPr kumimoji="1" lang="zh-CN" altLang="en-US" sz="1400" b="1" i="0" u="none" strike="noStrike" cap="none" normalizeH="0" baseline="0">
                        <a:ln>
                          <a:noFill/>
                        </a:ln>
                        <a:solidFill>
                          <a:srgbClr val="FF0000"/>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FF0000"/>
                          </a:solidFill>
                          <a:effectLst/>
                          <a:latin typeface="Tahoma" panose="020B0604030504040204" pitchFamily="34" charset="0"/>
                          <a:ea typeface="宋体" panose="02010600030101010101" pitchFamily="2" charset="-122"/>
                        </a:rPr>
                        <a:t>长期负债</a:t>
                      </a:r>
                      <a:endParaRPr kumimoji="1" lang="zh-CN" altLang="en-US" sz="14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828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rPr>
                        <a:t>负债合计</a:t>
                      </a:r>
                      <a:endPar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746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FF0000"/>
                          </a:solidFill>
                          <a:effectLst/>
                          <a:latin typeface="宋体" panose="02010600030101010101" pitchFamily="2" charset="-122"/>
                          <a:ea typeface="宋体" panose="02010600030101010101" pitchFamily="2" charset="-122"/>
                        </a:rPr>
                        <a:t>2.3</a:t>
                      </a:r>
                      <a:endParaRPr kumimoji="1" lang="zh-CN" altLang="en-US" sz="1400" b="1" i="0" u="none" strike="noStrike" cap="none" normalizeH="0" baseline="0">
                        <a:ln>
                          <a:noFill/>
                        </a:ln>
                        <a:solidFill>
                          <a:srgbClr val="FF0000"/>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FF0000"/>
                          </a:solidFill>
                          <a:effectLst/>
                          <a:latin typeface="Tahoma" panose="020B0604030504040204" pitchFamily="34" charset="0"/>
                          <a:ea typeface="宋体" panose="02010600030101010101" pitchFamily="2" charset="-122"/>
                        </a:rPr>
                        <a:t>所有者权益</a:t>
                      </a:r>
                      <a:endParaRPr kumimoji="1" lang="zh-CN" altLang="en-US" sz="14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828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2.3.1</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rPr>
                        <a:t>资本金</a:t>
                      </a:r>
                      <a:endParaRPr kumimoji="1" lang="zh-CN" altLang="en-US" sz="1400" b="1" i="0" u="none" strike="noStrike" cap="none" normalizeH="0" baseline="0" dirty="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987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2.3.2</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dirty="0">
                          <a:ln>
                            <a:noFill/>
                          </a:ln>
                          <a:solidFill>
                            <a:srgbClr val="6600CC"/>
                          </a:solidFill>
                          <a:effectLst/>
                          <a:latin typeface="宋体" panose="02010600030101010101" pitchFamily="2" charset="-122"/>
                          <a:ea typeface="宋体" panose="02010600030101010101" pitchFamily="2" charset="-122"/>
                        </a:rPr>
                        <a:t>资本公积金</a:t>
                      </a:r>
                      <a:endParaRPr kumimoji="1" lang="zh-CN" altLang="en-US" sz="1400" b="1" i="0" u="none" strike="noStrike" cap="none" normalizeH="0" baseline="0" dirty="0">
                        <a:ln>
                          <a:noFill/>
                        </a:ln>
                        <a:solidFill>
                          <a:srgbClr val="6600CC"/>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00B0F0"/>
                    </a:solidFill>
                  </a:tcPr>
                </a:tc>
              </a:tr>
              <a:tr h="26828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rPr>
                        <a:t>2.3.3</a:t>
                      </a:r>
                      <a:endParaRPr kumimoji="1" lang="zh-CN" altLang="en-US" sz="14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400" b="1" i="0" u="none" strike="noStrike" cap="none" normalizeH="0" baseline="0" dirty="0">
                          <a:ln>
                            <a:noFill/>
                          </a:ln>
                          <a:solidFill>
                            <a:srgbClr val="6600CC"/>
                          </a:solidFill>
                          <a:effectLst/>
                          <a:latin typeface="宋体" panose="02010600030101010101" pitchFamily="2" charset="-122"/>
                          <a:ea typeface="宋体" panose="02010600030101010101" pitchFamily="2" charset="-122"/>
                        </a:rPr>
                        <a:t>累计盈余公积金</a:t>
                      </a:r>
                      <a:endParaRPr kumimoji="1" lang="zh-CN" altLang="en-US" sz="1400" b="1" i="0" u="none" strike="noStrike" cap="none" normalizeH="0" baseline="0" dirty="0">
                        <a:ln>
                          <a:noFill/>
                        </a:ln>
                        <a:solidFill>
                          <a:srgbClr val="6600CC"/>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00B0F0"/>
                    </a:solidFill>
                  </a:tcPr>
                </a:tc>
              </a:tr>
            </a:tbl>
          </a:graphicData>
        </a:graphic>
      </p:graphicFrame>
      <p:sp>
        <p:nvSpPr>
          <p:cNvPr id="44211" name="Text Box 216"/>
          <p:cNvSpPr txBox="1">
            <a:spLocks noChangeArrowheads="1"/>
          </p:cNvSpPr>
          <p:nvPr/>
        </p:nvSpPr>
        <p:spPr bwMode="auto">
          <a:xfrm>
            <a:off x="4259263" y="-52388"/>
            <a:ext cx="36623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FF0000"/>
                </a:solidFill>
              </a:rPr>
              <a:t>资产负债表</a:t>
            </a:r>
            <a:endParaRPr lang="zh-CN" altLang="en-US" sz="2400" b="1">
              <a:solidFill>
                <a:srgbClr val="FF0000"/>
              </a:solidFill>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016080" y="4229280"/>
              <a:ext cx="432360" cy="2559240"/>
            </p14:xfrm>
          </p:contentPart>
        </mc:Choice>
        <mc:Fallback xmlns="">
          <p:pic>
            <p:nvPicPr>
              <p:cNvPr id="2" name="墨迹 1"/>
            </p:nvPicPr>
            <p:blipFill>
              <a:blip r:embed="rId2"/>
            </p:blipFill>
            <p:spPr>
              <a:xfrm>
                <a:off x="3016080" y="4229280"/>
                <a:ext cx="432360" cy="25592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28800" y="1482480"/>
              <a:ext cx="2274840" cy="4994280"/>
            </p14:xfrm>
          </p:contentPart>
        </mc:Choice>
        <mc:Fallback xmlns="">
          <p:pic>
            <p:nvPicPr>
              <p:cNvPr id="3" name="Ink 2"/>
            </p:nvPicPr>
            <p:blipFill>
              <a:blip r:embed="rId4"/>
            </p:blipFill>
            <p:spPr>
              <a:xfrm>
                <a:off x="-28800" y="1482480"/>
                <a:ext cx="2274840" cy="4994280"/>
              </a:xfrm>
              <a:prstGeom prst="rect"/>
            </p:spPr>
          </p:pic>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01F55264-CDA5-422C-AB80-9FFB3EC31141}" type="slidenum">
              <a:rPr lang="zh-CN" altLang="en-US" baseline="0"/>
            </a:fld>
            <a:endParaRPr lang="en-US" altLang="zh-CN" baseline="0"/>
          </a:p>
        </p:txBody>
      </p:sp>
      <p:sp>
        <p:nvSpPr>
          <p:cNvPr id="132098" name="Rectangle 2"/>
          <p:cNvSpPr>
            <a:spLocks noChangeArrowheads="1"/>
          </p:cNvSpPr>
          <p:nvPr/>
        </p:nvSpPr>
        <p:spPr bwMode="auto">
          <a:xfrm>
            <a:off x="1049867" y="1376364"/>
            <a:ext cx="3914775" cy="708025"/>
          </a:xfrm>
          <a:prstGeom prst="rect">
            <a:avLst/>
          </a:prstGeom>
          <a:noFill/>
          <a:ln w="9525">
            <a:noFill/>
            <a:miter lim="800000"/>
          </a:ln>
          <a:effectLst/>
        </p:spPr>
        <p:txBody>
          <a:bodyPr anchor="ctr"/>
          <a:lstStyle/>
          <a:p>
            <a:pPr eaLnBrk="0" hangingPunct="0">
              <a:defRPr/>
            </a:pPr>
            <a:r>
              <a:rPr lang="zh-CN" altLang="en-US" sz="3000" kern="0" dirty="0">
                <a:latin typeface="+mj-lt"/>
                <a:ea typeface="+mj-ea"/>
                <a:cs typeface="+mj-cs"/>
              </a:rPr>
              <a:t>现金流量表</a:t>
            </a:r>
            <a:endParaRPr lang="zh-CN" altLang="en-US" sz="3000" kern="0" dirty="0">
              <a:latin typeface="+mj-lt"/>
              <a:ea typeface="+mj-ea"/>
              <a:cs typeface="+mj-cs"/>
            </a:endParaRPr>
          </a:p>
        </p:txBody>
      </p:sp>
      <p:sp>
        <p:nvSpPr>
          <p:cNvPr id="35844" name="Text Box 3"/>
          <p:cNvSpPr txBox="1">
            <a:spLocks noChangeArrowheads="1"/>
          </p:cNvSpPr>
          <p:nvPr/>
        </p:nvSpPr>
        <p:spPr bwMode="auto">
          <a:xfrm>
            <a:off x="1109133" y="2084389"/>
            <a:ext cx="10033000" cy="197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180000"/>
              </a:lnSpc>
            </a:pPr>
            <a:r>
              <a:rPr lang="zh-CN" altLang="en-US" sz="3600" b="1" dirty="0">
                <a:latin typeface="宋体" panose="02010600030101010101" pitchFamily="2" charset="-122"/>
              </a:rPr>
              <a:t>    现金流量表反映项目计算期内各年的现金流入或流出，用以计算各项动态和静态评价指标，进行项目财务盈利能力分析。分为</a:t>
            </a:r>
            <a:r>
              <a:rPr lang="zh-CN" altLang="en-US" sz="3600" b="1" dirty="0">
                <a:solidFill>
                  <a:srgbClr val="FF0000"/>
                </a:solidFill>
                <a:latin typeface="宋体" panose="02010600030101010101" pitchFamily="2" charset="-122"/>
              </a:rPr>
              <a:t>全部投资现金流量表、自有资金现金流量表和投资各方财务现金流量表。</a:t>
            </a:r>
            <a:endParaRPr lang="zh-CN" altLang="en-US" sz="3600" b="1" dirty="0">
              <a:solidFill>
                <a:srgbClr val="FF0000"/>
              </a:solidFill>
              <a:latin typeface="宋体" panose="02010600030101010101" pitchFamily="2" charset="-122"/>
            </a:endParaRPr>
          </a:p>
        </p:txBody>
      </p:sp>
      <p:sp>
        <p:nvSpPr>
          <p:cNvPr id="5" name="Rectangle 2"/>
          <p:cNvSpPr txBox="1">
            <a:spLocks noChangeArrowheads="1"/>
          </p:cNvSpPr>
          <p:nvPr/>
        </p:nvSpPr>
        <p:spPr>
          <a:xfrm>
            <a:off x="1046162" y="472677"/>
            <a:ext cx="8936038" cy="461963"/>
          </a:xfrm>
          <a:prstGeom prst="rect">
            <a:avLst/>
          </a:prstGeom>
          <a:noFill/>
          <a:ln w="9525">
            <a:noFill/>
            <a:miter lim="800000"/>
          </a:ln>
        </p:spPr>
        <p:txBody>
          <a:bodyPr anchor="ctr"/>
          <a:lstStyle/>
          <a:p>
            <a:pPr eaLnBrk="0" hangingPunct="0">
              <a:defRPr/>
            </a:pPr>
            <a:r>
              <a:rPr lang="zh-CN" altLang="en-US" sz="4000" kern="0" dirty="0">
                <a:latin typeface="+mj-lt"/>
                <a:ea typeface="+mj-ea"/>
                <a:cs typeface="+mj-cs"/>
              </a:rPr>
              <a:t>财务分析</a:t>
            </a:r>
            <a:endParaRPr lang="en-US" altLang="zh-CN" sz="4000" kern="0" dirty="0">
              <a:latin typeface="+mj-lt"/>
              <a:ea typeface="+mj-ea"/>
              <a:cs typeface="+mj-cs"/>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972080" y="3432600"/>
              <a:ext cx="3375720" cy="1007640"/>
            </p14:xfrm>
          </p:contentPart>
        </mc:Choice>
        <mc:Fallback xmlns="">
          <p:pic>
            <p:nvPicPr>
              <p:cNvPr id="2" name="Ink 1"/>
            </p:nvPicPr>
            <p:blipFill>
              <a:blip r:embed="rId2"/>
            </p:blipFill>
            <p:spPr>
              <a:xfrm>
                <a:off x="1972080" y="3432600"/>
                <a:ext cx="3375720" cy="1007640"/>
              </a:xfrm>
              <a:prstGeom prst="rect"/>
            </p:spPr>
          </p:pic>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613455CC-27B8-4868-95B4-5986AB6D6645}" type="slidenum">
              <a:rPr lang="zh-CN" altLang="en-US" baseline="0"/>
            </a:fld>
            <a:endParaRPr lang="en-US" altLang="zh-CN" baseline="0"/>
          </a:p>
        </p:txBody>
      </p:sp>
      <p:graphicFrame>
        <p:nvGraphicFramePr>
          <p:cNvPr id="122196" name="Group 340"/>
          <p:cNvGraphicFramePr>
            <a:graphicFrameLocks noGrp="1"/>
          </p:cNvGraphicFramePr>
          <p:nvPr/>
        </p:nvGraphicFramePr>
        <p:xfrm>
          <a:off x="1774826" y="1101725"/>
          <a:ext cx="8640763" cy="4776470"/>
        </p:xfrm>
        <a:graphic>
          <a:graphicData uri="http://schemas.openxmlformats.org/drawingml/2006/table">
            <a:tbl>
              <a:tblPr/>
              <a:tblGrid>
                <a:gridCol w="604838"/>
                <a:gridCol w="2378075"/>
                <a:gridCol w="655637"/>
                <a:gridCol w="725488"/>
                <a:gridCol w="739775"/>
                <a:gridCol w="725487"/>
                <a:gridCol w="708025"/>
                <a:gridCol w="674688"/>
                <a:gridCol w="755650"/>
                <a:gridCol w="673100"/>
              </a:tblGrid>
              <a:tr h="341313">
                <a:tc row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rPr>
                        <a:t>序号</a:t>
                      </a:r>
                      <a:endPar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endParaRPr>
                    </a:p>
                  </a:txBody>
                  <a:tcPr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row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rPr>
                        <a:t>年份</a:t>
                      </a:r>
                      <a:endPar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rPr>
                        <a:t>科目</a:t>
                      </a:r>
                      <a:endPar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solidFill>
                      <a:srgbClr val="33CCFF"/>
                    </a:solidFill>
                  </a:tcPr>
                </a:tc>
                <a:tc grid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rPr>
                        <a:t>建设期</a:t>
                      </a:r>
                      <a:endPar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hMerge="1">
                  <a:tcPr/>
                </a:tc>
                <a:tc grid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rPr>
                        <a:t>投产期</a:t>
                      </a:r>
                      <a:endPar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hMerge="1">
                  <a:tcPr/>
                </a:tc>
                <a:tc gridSpan="4">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rPr>
                        <a:t>达产期</a:t>
                      </a:r>
                      <a:endParaRPr kumimoji="1" lang="zh-CN" altLang="en-US" sz="1800" b="1" i="0" u="none" strike="noStrike" cap="none" normalizeH="0" baseline="0">
                        <a:ln>
                          <a:noFill/>
                        </a:ln>
                        <a:solidFill>
                          <a:schemeClr val="tx2"/>
                        </a:solidFill>
                        <a:effectLst/>
                        <a:latin typeface="Tahoma" panose="020B0604030504040204" pitchFamily="34" charset="0"/>
                        <a:ea typeface="楷体_GB2312" pitchFamily="49" charset="-122"/>
                      </a:endParaRPr>
                    </a:p>
                  </a:txBody>
                  <a:tcPr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hMerge="1">
                  <a:tcPr/>
                </a:tc>
                <a:tc hMerge="1">
                  <a:tcPr/>
                </a:tc>
                <a:tc hMerge="1">
                  <a:tcPr/>
                </a:tc>
              </a:tr>
              <a:tr h="341313">
                <a:tc vMerge="1">
                  <a:tcPr/>
                </a:tc>
                <a:tc vMerge="1">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0</a:t>
                      </a:r>
                      <a:endPar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1</a:t>
                      </a:r>
                      <a:endPar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2</a:t>
                      </a:r>
                      <a:endPar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3</a:t>
                      </a:r>
                      <a:endPar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4</a:t>
                      </a:r>
                      <a:endPar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rPr>
                        <a:t>5</a:t>
                      </a:r>
                      <a:endPar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endParaRPr kumimoji="1" lang="zh-CN" altLang="en-US" sz="1800" b="1" i="0" u="none" strike="noStrike" cap="none" normalizeH="0" baseline="0">
                        <a:ln>
                          <a:noFill/>
                        </a:ln>
                        <a:solidFill>
                          <a:schemeClr val="tx2"/>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1" u="none" strike="noStrike" cap="none" normalizeH="0" baseline="0">
                          <a:ln>
                            <a:noFill/>
                          </a:ln>
                          <a:solidFill>
                            <a:schemeClr val="tx2"/>
                          </a:solidFill>
                          <a:effectLst/>
                          <a:latin typeface="Times New Roman" panose="02020603050405020304" pitchFamily="18" charset="0"/>
                          <a:ea typeface="宋体" panose="02010600030101010101" pitchFamily="2" charset="-122"/>
                        </a:rPr>
                        <a:t>n</a:t>
                      </a:r>
                      <a:endParaRPr kumimoji="1" lang="en-US" altLang="zh-CN" sz="1800" b="1" i="1"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508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1</a:t>
                      </a:r>
                      <a:endParaRPr kumimoji="1" lang="zh-CN" altLang="en-US" sz="1800" b="1" i="0" u="none" strike="noStrike" cap="none" normalizeH="0" baseline="0">
                        <a:ln>
                          <a:noFill/>
                        </a:ln>
                        <a:solidFill>
                          <a:srgbClr val="FF0000"/>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Tahoma" panose="020B0604030504040204" pitchFamily="34" charset="0"/>
                          <a:ea typeface="宋体" panose="02010600030101010101" pitchFamily="2" charset="-122"/>
                        </a:rPr>
                        <a:t>现金流入</a:t>
                      </a:r>
                      <a:endParaRPr kumimoji="1" lang="zh-CN" altLang="en-US" sz="1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r>
              <a:tr h="34131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rPr>
                        <a:t>1.1</a:t>
                      </a:r>
                      <a:endPar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rPr>
                        <a:t>产品销售收入</a:t>
                      </a:r>
                      <a:endPar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4131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rPr>
                        <a:t>1.2</a:t>
                      </a:r>
                      <a:endPar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rPr>
                        <a:t>回收固定资产余值</a:t>
                      </a:r>
                      <a:endPar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4131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rPr>
                        <a:t>1.3</a:t>
                      </a:r>
                      <a:endPar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rPr>
                        <a:t>回收流动资金</a:t>
                      </a:r>
                      <a:endPar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87350">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2</a:t>
                      </a:r>
                      <a:endParaRPr kumimoji="1" lang="zh-CN" altLang="en-US" sz="1800" b="1" i="0" u="none" strike="noStrike" cap="none" normalizeH="0" baseline="0">
                        <a:ln>
                          <a:noFill/>
                        </a:ln>
                        <a:solidFill>
                          <a:srgbClr val="FF0000"/>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Tahoma" panose="020B0604030504040204" pitchFamily="34" charset="0"/>
                          <a:ea typeface="宋体" panose="02010600030101010101" pitchFamily="2" charset="-122"/>
                        </a:rPr>
                        <a:t>现金流出</a:t>
                      </a:r>
                      <a:endParaRPr kumimoji="1" lang="zh-CN" altLang="en-US" sz="1800" b="1" i="0" u="none" strike="noStrike" cap="none" normalizeH="0" baseline="0">
                        <a:ln>
                          <a:noFill/>
                        </a:ln>
                        <a:solidFill>
                          <a:srgbClr val="FF0000"/>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r>
              <a:tr h="34131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rPr>
                        <a:t>2.1</a:t>
                      </a:r>
                      <a:endPar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rPr>
                        <a:t>建设投资</a:t>
                      </a:r>
                      <a:endPar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4131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rPr>
                        <a:t>2.2</a:t>
                      </a:r>
                      <a:endPar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rPr>
                        <a:t>流动资金</a:t>
                      </a:r>
                      <a:endPar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2861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rPr>
                        <a:t>2.3</a:t>
                      </a:r>
                      <a:endPar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rPr>
                        <a:t>经营成本</a:t>
                      </a:r>
                      <a:endPar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4131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rPr>
                        <a:t>2.4</a:t>
                      </a:r>
                      <a:endPar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rPr>
                        <a:t>销售税金及附加</a:t>
                      </a:r>
                      <a:endPar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4131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rPr>
                        <a:t>2.5</a:t>
                      </a:r>
                      <a:endParaRPr kumimoji="1" lang="zh-CN" altLang="en-US" sz="1800" b="1" i="0" u="none" strike="noStrike" cap="none" normalizeH="0" baseline="0">
                        <a:ln>
                          <a:noFill/>
                        </a:ln>
                        <a:solidFill>
                          <a:srgbClr val="6600CC"/>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rPr>
                        <a:t>所得税</a:t>
                      </a:r>
                      <a:endParaRPr kumimoji="1" lang="zh-CN" altLang="en-US" sz="1800" b="1" i="0" u="none" strike="noStrike" cap="none" normalizeH="0" baseline="0">
                        <a:ln>
                          <a:noFill/>
                        </a:ln>
                        <a:solidFill>
                          <a:srgbClr val="6600CC"/>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41313">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3</a:t>
                      </a:r>
                      <a:endParaRPr kumimoji="1" lang="zh-CN" altLang="en-US" sz="1800" b="1" i="0" u="none" strike="noStrike" cap="none" normalizeH="0" baseline="0">
                        <a:ln>
                          <a:noFill/>
                        </a:ln>
                        <a:solidFill>
                          <a:srgbClr val="FF0000"/>
                        </a:solidFill>
                        <a:effectLst/>
                        <a:latin typeface="宋体" panose="02010600030101010101" pitchFamily="2" charset="-122"/>
                        <a:ea typeface="宋体" panose="02010600030101010101" pitchFamily="2" charset="-122"/>
                      </a:endParaRPr>
                    </a:p>
                  </a:txBody>
                  <a:tcPr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宋体" panose="02010600030101010101" pitchFamily="2" charset="-122"/>
                          <a:ea typeface="宋体" panose="02010600030101010101" pitchFamily="2" charset="-122"/>
                        </a:rPr>
                        <a:t>净现金流量(1-2)</a:t>
                      </a:r>
                      <a:endParaRPr kumimoji="1" lang="zh-CN" altLang="en-US" sz="1800" b="1" i="0" u="none" strike="noStrike" cap="none" normalizeH="0" baseline="0">
                        <a:ln>
                          <a:noFill/>
                        </a:ln>
                        <a:solidFill>
                          <a:srgbClr val="FF0000"/>
                        </a:solidFill>
                        <a:effectLst/>
                        <a:latin typeface="宋体" panose="02010600030101010101" pitchFamily="2" charset="-122"/>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r>
            </a:tbl>
          </a:graphicData>
        </a:graphic>
      </p:graphicFrame>
      <p:sp>
        <p:nvSpPr>
          <p:cNvPr id="37007" name="Text Box 339"/>
          <p:cNvSpPr txBox="1">
            <a:spLocks noChangeArrowheads="1"/>
          </p:cNvSpPr>
          <p:nvPr/>
        </p:nvSpPr>
        <p:spPr bwMode="auto">
          <a:xfrm>
            <a:off x="4012672" y="244158"/>
            <a:ext cx="4289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solidFill>
                  <a:srgbClr val="FF0000"/>
                </a:solidFill>
              </a:rPr>
              <a:t>全部投资现金流量表</a:t>
            </a:r>
            <a:endParaRPr lang="zh-CN" altLang="en-US" sz="3600" b="1">
              <a:solidFill>
                <a:srgbClr val="FF0000"/>
              </a:solidFill>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1432080" y="5087520"/>
              <a:ext cx="3080880" cy="576360"/>
            </p14:xfrm>
          </p:contentPart>
        </mc:Choice>
        <mc:Fallback xmlns="">
          <p:pic>
            <p:nvPicPr>
              <p:cNvPr id="2" name="Ink 1"/>
            </p:nvPicPr>
            <p:blipFill>
              <a:blip r:embed="rId2"/>
            </p:blipFill>
            <p:spPr>
              <a:xfrm>
                <a:off x="1432080" y="5087520"/>
                <a:ext cx="3080880" cy="576360"/>
              </a:xfrm>
              <a:prstGeom prst="rect"/>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92BF2A57-A369-4CAD-B158-8208CA73AAB8}" type="slidenum">
              <a:rPr lang="zh-CN" altLang="en-US" baseline="0"/>
            </a:fld>
            <a:endParaRPr lang="en-US" altLang="zh-CN" baseline="0"/>
          </a:p>
        </p:txBody>
      </p:sp>
      <p:graphicFrame>
        <p:nvGraphicFramePr>
          <p:cNvPr id="123059" name="Group 179"/>
          <p:cNvGraphicFramePr>
            <a:graphicFrameLocks noGrp="1"/>
          </p:cNvGraphicFramePr>
          <p:nvPr/>
        </p:nvGraphicFramePr>
        <p:xfrm>
          <a:off x="1992313" y="852488"/>
          <a:ext cx="8013700" cy="5120640"/>
        </p:xfrm>
        <a:graphic>
          <a:graphicData uri="http://schemas.openxmlformats.org/drawingml/2006/table">
            <a:tbl>
              <a:tblPr/>
              <a:tblGrid>
                <a:gridCol w="560387"/>
                <a:gridCol w="2206625"/>
                <a:gridCol w="608013"/>
                <a:gridCol w="671512"/>
                <a:gridCol w="687388"/>
                <a:gridCol w="673100"/>
                <a:gridCol w="654050"/>
                <a:gridCol w="627062"/>
                <a:gridCol w="700088"/>
                <a:gridCol w="625475"/>
              </a:tblGrid>
              <a:tr h="300038">
                <a:tc row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序号</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row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年份</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科目</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solidFill>
                      <a:srgbClr val="33CCFF"/>
                    </a:solidFill>
                  </a:tcPr>
                </a:tc>
                <a:tc grid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建设期</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hMerge="1">
                  <a:tcPr/>
                </a:tc>
                <a:tc gridSpan="2">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投产期</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hMerge="1">
                  <a:tcPr/>
                </a:tc>
                <a:tc gridSpan="4">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达产期</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hMerge="1">
                  <a:tcPr/>
                </a:tc>
                <a:tc hMerge="1">
                  <a:tcPr/>
                </a:tc>
                <a:tc hMerge="1">
                  <a:tcPr/>
                </a:tc>
              </a:tr>
              <a:tr h="300038">
                <a:tc vMerge="1">
                  <a:tcPr/>
                </a:tc>
                <a:tc vMerge="1">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0</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1</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2</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3</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4</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5</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rPr>
                        <a:t>…</a:t>
                      </a:r>
                      <a:endParaRPr kumimoji="1" lang="zh-CN" altLang="en-US" sz="1800" b="1" i="0"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1" u="none" strike="noStrike" cap="none" normalizeH="0" baseline="0">
                          <a:ln>
                            <a:noFill/>
                          </a:ln>
                          <a:solidFill>
                            <a:schemeClr val="tx2"/>
                          </a:solidFill>
                          <a:effectLst/>
                          <a:latin typeface="微软雅黑" panose="020B0503020204020204" charset="-122"/>
                          <a:ea typeface="微软雅黑" panose="020B0503020204020204" charset="-122"/>
                        </a:rPr>
                        <a:t>n</a:t>
                      </a:r>
                      <a:endParaRPr kumimoji="1" lang="en-US" altLang="zh-CN" sz="1800" b="1" i="1" u="none" strike="noStrike" cap="none" normalizeH="0" baseline="0">
                        <a:ln>
                          <a:noFill/>
                        </a:ln>
                        <a:solidFill>
                          <a:schemeClr val="tx2"/>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0797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1</a:t>
                      </a:r>
                      <a:endPar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现金流入</a:t>
                      </a:r>
                      <a:endPar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r>
              <a:tr h="3000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1.1</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产品销售收入</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0162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1.2</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回收固定资产余值</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298450">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1.3</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回收流动资金</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23850">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2</a:t>
                      </a:r>
                      <a:endPar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现金流出</a:t>
                      </a:r>
                      <a:endPar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r>
              <a:tr h="3000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2.1</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自有资金</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0162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2.2</a:t>
                      </a:r>
                      <a:endPar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借款本金偿还</a:t>
                      </a:r>
                      <a:endPar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chemeClr val="bg1"/>
                    </a:solidFill>
                  </a:tcPr>
                </a:tc>
              </a:tr>
              <a:tr h="3000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2.3</a:t>
                      </a:r>
                      <a:endPar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借款利息支付</a:t>
                      </a:r>
                      <a:endPar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chemeClr val="bg1"/>
                    </a:solidFill>
                  </a:tcPr>
                </a:tc>
              </a:tr>
              <a:tr h="3000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2.4</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经营成本</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000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2.5</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销售税金及附加</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a:noFill/>
                    </a:lnB>
                    <a:lnTlToBr>
                      <a:noFill/>
                    </a:lnTlToBr>
                    <a:lnBlToTr>
                      <a:noFill/>
                    </a:lnBlToTr>
                    <a:solidFill>
                      <a:srgbClr val="33CCFF"/>
                    </a:solidFill>
                  </a:tcPr>
                </a:tc>
              </a:tr>
              <a:tr h="3000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2.6</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rPr>
                        <a:t>所得税</a:t>
                      </a:r>
                      <a:endParaRPr kumimoji="1" lang="zh-CN" altLang="en-US" sz="1800" b="1" i="0" u="none" strike="noStrike" cap="none" normalizeH="0" baseline="0">
                        <a:ln>
                          <a:noFill/>
                        </a:ln>
                        <a:solidFill>
                          <a:srgbClr val="6600CC"/>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000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3</a:t>
                      </a:r>
                      <a:endPar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净现金流量(1-2)</a:t>
                      </a:r>
                      <a:endParaRPr kumimoji="1"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r>
            </a:tbl>
          </a:graphicData>
        </a:graphic>
      </p:graphicFrame>
      <p:sp>
        <p:nvSpPr>
          <p:cNvPr id="38041" name="Text Box 166"/>
          <p:cNvSpPr txBox="1">
            <a:spLocks noChangeArrowheads="1"/>
          </p:cNvSpPr>
          <p:nvPr/>
        </p:nvSpPr>
        <p:spPr bwMode="auto">
          <a:xfrm>
            <a:off x="3944939" y="212726"/>
            <a:ext cx="4289425" cy="420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solidFill>
                  <a:srgbClr val="FF0000"/>
                </a:solidFill>
              </a:rPr>
              <a:t>自有资金现金流量表</a:t>
            </a:r>
            <a:endParaRPr lang="zh-CN" altLang="en-US" sz="3200" b="1" dirty="0">
              <a:solidFill>
                <a:srgbClr val="FF0000"/>
              </a:solidFill>
            </a:endParaRPr>
          </a:p>
        </p:txBody>
      </p:sp>
      <p:sp>
        <p:nvSpPr>
          <p:cNvPr id="5" name="矩形 4"/>
          <p:cNvSpPr/>
          <p:nvPr/>
        </p:nvSpPr>
        <p:spPr>
          <a:xfrm>
            <a:off x="5120747" y="3937002"/>
            <a:ext cx="4775199" cy="423332"/>
          </a:xfrm>
          <a:prstGeom prst="rect">
            <a:avLst/>
          </a:prstGeom>
          <a:solidFill>
            <a:schemeClr val="accent3">
              <a:lumMod val="75000"/>
            </a:schemeClr>
          </a:solidFill>
          <a:ln w="38100">
            <a:solidFill>
              <a:srgbClr val="FF0000"/>
            </a:solidFill>
          </a:ln>
        </p:spPr>
        <p:txBody>
          <a:bodyPr wrap="none"/>
          <a:lstStyle/>
          <a:p>
            <a:pPr>
              <a:defRPr/>
            </a:pPr>
            <a:r>
              <a:rPr lang="zh-CN" altLang="en-US" sz="2400" b="1" dirty="0">
                <a:latin typeface="Arial" panose="020B0604020202020204" pitchFamily="34" charset="0"/>
              </a:rPr>
              <a:t>自有资金现金流出要考虑还本还息</a:t>
            </a:r>
            <a:endParaRPr lang="zh-CN" altLang="en-US" sz="2400" b="1" dirty="0">
              <a:latin typeface="Arial" panose="020B0604020202020204" pitchFamily="34" charset="0"/>
            </a:endParaRPr>
          </a:p>
        </p:txBody>
      </p:sp>
      <mc:AlternateContent xmlns:mc="http://schemas.openxmlformats.org/markup-compatibility/2006" xmlns:p14="http://schemas.microsoft.com/office/powerpoint/2010/main">
        <mc:Choice Requires="p14">
          <p:contentPart r:id="rId1" p14:bwMode="auto">
            <p14:nvContentPartPr>
              <p14:cNvPr id="2" name="Ink 1"/>
              <p14:cNvContentPartPr/>
              <p14:nvPr/>
            </p14:nvContentPartPr>
            <p14:xfrm>
              <a:off x="2734920" y="3339000"/>
              <a:ext cx="7816320" cy="1454040"/>
            </p14:xfrm>
          </p:contentPart>
        </mc:Choice>
        <mc:Fallback xmlns="">
          <p:pic>
            <p:nvPicPr>
              <p:cNvPr id="2" name="Ink 1"/>
            </p:nvPicPr>
            <p:blipFill>
              <a:blip r:embed="rId2"/>
            </p:blipFill>
            <p:spPr>
              <a:xfrm>
                <a:off x="2734920" y="3339000"/>
                <a:ext cx="7816320" cy="1454040"/>
              </a:xfrm>
              <a:prstGeom prst="rect"/>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Step 1 </a:t>
            </a:r>
            <a:r>
              <a:rPr lang="zh-CN" altLang="en-US" sz="3600" dirty="0"/>
              <a:t>项目调查：投资估算</a:t>
            </a:r>
            <a:endParaRPr lang="zh-CN" altLang="en-US" sz="3600" dirty="0"/>
          </a:p>
        </p:txBody>
      </p:sp>
      <p:sp>
        <p:nvSpPr>
          <p:cNvPr id="3" name="Content Placeholder 2"/>
          <p:cNvSpPr>
            <a:spLocks noGrp="1"/>
          </p:cNvSpPr>
          <p:nvPr>
            <p:ph idx="1"/>
          </p:nvPr>
        </p:nvSpPr>
        <p:spPr/>
        <p:txBody>
          <a:bodyPr/>
          <a:lstStyle/>
          <a:p>
            <a:pPr>
              <a:lnSpc>
                <a:spcPct val="150000"/>
              </a:lnSpc>
            </a:pPr>
            <a:r>
              <a:rPr lang="zh-CN" altLang="en-US" dirty="0"/>
              <a:t>估算：</a:t>
            </a:r>
            <a:endParaRPr lang="en-US" altLang="zh-CN" dirty="0"/>
          </a:p>
          <a:p>
            <a:pPr>
              <a:lnSpc>
                <a:spcPct val="150000"/>
              </a:lnSpc>
            </a:pPr>
            <a:r>
              <a:rPr lang="zh-CN" altLang="en-US" dirty="0"/>
              <a:t>建设成本</a:t>
            </a:r>
            <a:endParaRPr lang="en-US" altLang="zh-CN" dirty="0"/>
          </a:p>
          <a:p>
            <a:pPr>
              <a:lnSpc>
                <a:spcPct val="150000"/>
              </a:lnSpc>
            </a:pPr>
            <a:r>
              <a:rPr lang="zh-CN" altLang="en-US" dirty="0"/>
              <a:t>建设期</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277604" y="1875359"/>
            <a:ext cx="10277130" cy="2306046"/>
          </a:xfrm>
          <a:prstGeom prst="rect">
            <a:avLst/>
          </a:prstGeom>
        </p:spPr>
      </p:pic>
      <p:sp>
        <p:nvSpPr>
          <p:cNvPr id="6" name="Title 1"/>
          <p:cNvSpPr>
            <a:spLocks noGrp="1"/>
          </p:cNvSpPr>
          <p:nvPr>
            <p:ph type="title"/>
          </p:nvPr>
        </p:nvSpPr>
        <p:spPr>
          <a:xfrm>
            <a:off x="838200" y="73807"/>
            <a:ext cx="10515600" cy="906309"/>
          </a:xfrm>
        </p:spPr>
        <p:txBody>
          <a:bodyPr>
            <a:normAutofit/>
          </a:bodyPr>
          <a:lstStyle/>
          <a:p>
            <a:r>
              <a:rPr lang="zh-CN" altLang="en-US" sz="4400" dirty="0"/>
              <a:t>基于投资人角度的经济性分析</a:t>
            </a:r>
            <a:endParaRPr lang="zh-CN" altLang="en-US" dirty="0"/>
          </a:p>
        </p:txBody>
      </p:sp>
      <p:sp>
        <p:nvSpPr>
          <p:cNvPr id="8" name="文本框 7"/>
          <p:cNvSpPr txBox="1"/>
          <p:nvPr/>
        </p:nvSpPr>
        <p:spPr>
          <a:xfrm>
            <a:off x="1172496" y="4888914"/>
            <a:ext cx="10382237" cy="738664"/>
          </a:xfrm>
          <a:prstGeom prst="rect">
            <a:avLst/>
          </a:prstGeom>
          <a:noFill/>
        </p:spPr>
        <p:txBody>
          <a:bodyPr wrap="square">
            <a:spAutoFit/>
          </a:bodyPr>
          <a:lstStyle/>
          <a:p>
            <a:r>
              <a:rPr lang="zh-CN" altLang="en-US" dirty="0"/>
              <a:t>因此，从投资人角度出发分析投资的经济性，需要进一步分析投资的：</a:t>
            </a:r>
            <a:endParaRPr lang="en-US" altLang="zh-CN" dirty="0"/>
          </a:p>
          <a:p>
            <a:r>
              <a:rPr lang="zh-CN" altLang="en-US" sz="2400" b="1" u="sng" dirty="0">
                <a:solidFill>
                  <a:srgbClr val="FF0000"/>
                </a:solidFill>
              </a:rPr>
              <a:t>所得税、还贷还息</a:t>
            </a:r>
            <a:endParaRPr lang="zh-CN" altLang="en-US" b="1" u="sng" dirty="0">
              <a:solidFill>
                <a:srgbClr val="FF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dirty="0"/>
              <a:t>Step 1 </a:t>
            </a:r>
            <a:r>
              <a:rPr lang="zh-CN" altLang="en-US" sz="3600" dirty="0"/>
              <a:t>项目调查：投资估算</a:t>
            </a:r>
            <a:endParaRPr lang="zh-CN" altLang="en-US" sz="3600" dirty="0"/>
          </a:p>
        </p:txBody>
      </p:sp>
      <p:sp>
        <p:nvSpPr>
          <p:cNvPr id="3" name="Content Placeholder 2"/>
          <p:cNvSpPr>
            <a:spLocks noGrp="1"/>
          </p:cNvSpPr>
          <p:nvPr>
            <p:ph idx="1"/>
          </p:nvPr>
        </p:nvSpPr>
        <p:spPr>
          <a:xfrm>
            <a:off x="838200" y="1825625"/>
            <a:ext cx="10515600" cy="1718687"/>
          </a:xfrm>
        </p:spPr>
        <p:txBody>
          <a:bodyPr>
            <a:normAutofit/>
          </a:bodyPr>
          <a:lstStyle/>
          <a:p>
            <a:pPr>
              <a:lnSpc>
                <a:spcPct val="150000"/>
              </a:lnSpc>
            </a:pPr>
            <a:r>
              <a:rPr lang="zh-CN" altLang="en-US" dirty="0"/>
              <a:t>考虑投资一个高速公路，预测其投资总额为</a:t>
            </a:r>
            <a:r>
              <a:rPr lang="en-US" altLang="zh-CN" dirty="0"/>
              <a:t> 5000 Million RMB;</a:t>
            </a:r>
            <a:endParaRPr lang="en-US" altLang="zh-CN" dirty="0"/>
          </a:p>
          <a:p>
            <a:pPr>
              <a:lnSpc>
                <a:spcPct val="150000"/>
              </a:lnSpc>
            </a:pPr>
            <a:r>
              <a:rPr lang="zh-CN" altLang="en-US" dirty="0"/>
              <a:t>具体的建筑成本包括</a:t>
            </a:r>
            <a:r>
              <a:rPr lang="en-US" altLang="zh-CN" dirty="0"/>
              <a:t>:</a:t>
            </a:r>
            <a:endParaRPr lang="en-US" altLang="zh-CN" dirty="0"/>
          </a:p>
        </p:txBody>
      </p:sp>
      <p:graphicFrame>
        <p:nvGraphicFramePr>
          <p:cNvPr id="4" name="Group 3"/>
          <p:cNvGraphicFramePr>
            <a:graphicFrameLocks noGrp="1"/>
          </p:cNvGraphicFramePr>
          <p:nvPr/>
        </p:nvGraphicFramePr>
        <p:xfrm>
          <a:off x="729673" y="3952817"/>
          <a:ext cx="10972799" cy="2544092"/>
        </p:xfrm>
        <a:graphic>
          <a:graphicData uri="http://schemas.openxmlformats.org/drawingml/2006/table">
            <a:tbl>
              <a:tblPr/>
              <a:tblGrid>
                <a:gridCol w="3980872"/>
                <a:gridCol w="4258036"/>
                <a:gridCol w="2733891"/>
              </a:tblGrid>
              <a:tr h="951264">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Items</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Calculation</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532392">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建筑成本</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800" dirty="0">
                          <a:latin typeface="微软雅黑" panose="020B0503020204020204" charset="-122"/>
                          <a:ea typeface="微软雅黑" panose="020B0503020204020204" charset="-122"/>
                          <a:sym typeface="Wingdings" panose="05000000000000000000" pitchFamily="2" charset="2"/>
                        </a:rPr>
                        <a:t>100 km * 20 M/km</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2000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r>
              <a:tr h="53021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土地成本</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w="28575" cap="flat" cmpd="sng" algn="ctr">
                      <a:no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lang="en-US" altLang="zh-CN" sz="1800" dirty="0">
                          <a:latin typeface="微软雅黑" panose="020B0503020204020204" charset="-122"/>
                          <a:ea typeface="微软雅黑" panose="020B0503020204020204" charset="-122"/>
                          <a:sym typeface="Wingdings" panose="05000000000000000000" pitchFamily="2" charset="2"/>
                        </a:rPr>
                        <a:t>100 km * 30 M/km</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no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3</a:t>
                      </a: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00</a:t>
                      </a: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w="28575" cap="flat" cmpd="sng" algn="ctr">
                      <a:noFill/>
                      <a:prstDash val="solid"/>
                      <a:miter lim="800000"/>
                      <a:headEnd type="none" w="med" len="med"/>
                      <a:tailEnd type="none" w="med" len="med"/>
                    </a:lnB>
                    <a:lnTlToBr>
                      <a:noFill/>
                    </a:lnTlToBr>
                    <a:lnBlToTr>
                      <a:noFill/>
                    </a:lnBlToTr>
                    <a:solidFill>
                      <a:srgbClr val="33CCFF"/>
                    </a:solidFill>
                  </a:tcPr>
                </a:tc>
              </a:tr>
              <a:tr h="53021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总额</a:t>
                      </a:r>
                      <a:endPar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5000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r>
            </a:tbl>
          </a:graphicData>
        </a:graphic>
      </p:graphicFrame>
      <p:sp>
        <p:nvSpPr>
          <p:cNvPr id="5" name="Text Box 35"/>
          <p:cNvSpPr txBox="1">
            <a:spLocks noChangeArrowheads="1"/>
          </p:cNvSpPr>
          <p:nvPr/>
        </p:nvSpPr>
        <p:spPr bwMode="auto">
          <a:xfrm>
            <a:off x="8512219" y="3420908"/>
            <a:ext cx="1332416" cy="461665"/>
          </a:xfrm>
          <a:prstGeom prst="rect">
            <a:avLst/>
          </a:prstGeom>
          <a:noFill/>
          <a:ln w="9525">
            <a:noFill/>
            <a:miter lim="800000"/>
          </a:ln>
          <a:effectLst/>
        </p:spPr>
        <p:txBody>
          <a:bodyPr wrap="none">
            <a:spAutoFit/>
          </a:bodyPr>
          <a:lstStyle/>
          <a:p>
            <a:pPr>
              <a:defRPr/>
            </a:pPr>
            <a:r>
              <a:rPr lang="en-US" altLang="zh-CN" sz="2400" b="1" dirty="0">
                <a:solidFill>
                  <a:schemeClr val="hlink"/>
                </a:solidFill>
                <a:effectLst>
                  <a:outerShdw blurRad="38100" dist="38100" dir="2700000" algn="tl">
                    <a:srgbClr val="C0C0C0"/>
                  </a:outerShdw>
                </a:effectLst>
                <a:latin typeface="微软雅黑" panose="020B0503020204020204" charset="-122"/>
                <a:ea typeface="微软雅黑" panose="020B0503020204020204" charset="-122"/>
              </a:rPr>
              <a:t>M RMB</a:t>
            </a:r>
            <a:endParaRPr lang="zh-CN" altLang="en-US" sz="2400" b="1" dirty="0">
              <a:solidFill>
                <a:schemeClr val="hlink"/>
              </a:solidFill>
              <a:effectLst>
                <a:outerShdw blurRad="38100" dist="38100" dir="2700000" algn="tl">
                  <a:srgbClr val="C0C0C0"/>
                </a:outerShdw>
              </a:effectLst>
              <a:latin typeface="微软雅黑" panose="020B0503020204020204" charset="-122"/>
              <a:ea typeface="微软雅黑" panose="020B0503020204020204" charset="-122"/>
            </a:endParaRPr>
          </a:p>
        </p:txBody>
      </p:sp>
      <p:sp>
        <p:nvSpPr>
          <p:cNvPr id="6" name="Text Box 33"/>
          <p:cNvSpPr txBox="1">
            <a:spLocks noChangeArrowheads="1"/>
          </p:cNvSpPr>
          <p:nvPr/>
        </p:nvSpPr>
        <p:spPr bwMode="auto">
          <a:xfrm>
            <a:off x="1687638" y="3404212"/>
            <a:ext cx="49355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微软雅黑" panose="020B0503020204020204" charset="-122"/>
                <a:ea typeface="微软雅黑" panose="020B0503020204020204" charset="-122"/>
              </a:rPr>
              <a:t>Investment estimation (fixed asset)</a:t>
            </a:r>
            <a:endParaRPr lang="zh-CN" altLang="en-US" sz="3200" b="1" dirty="0">
              <a:latin typeface="微软雅黑" panose="020B0503020204020204" charset="-122"/>
              <a:ea typeface="微软雅黑" panose="020B050302020402020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dirty="0"/>
              <a:t>Step 1 </a:t>
            </a:r>
            <a:r>
              <a:rPr lang="zh-CN" altLang="en-US" sz="4400" dirty="0"/>
              <a:t>项目调查：营收和成本估算</a:t>
            </a:r>
            <a:endParaRPr lang="zh-CN" altLang="en-US" dirty="0"/>
          </a:p>
        </p:txBody>
      </p:sp>
      <p:sp>
        <p:nvSpPr>
          <p:cNvPr id="3" name="Content Placeholder 2"/>
          <p:cNvSpPr>
            <a:spLocks noGrp="1"/>
          </p:cNvSpPr>
          <p:nvPr>
            <p:ph idx="1"/>
          </p:nvPr>
        </p:nvSpPr>
        <p:spPr/>
        <p:txBody>
          <a:bodyPr>
            <a:normAutofit/>
          </a:bodyPr>
          <a:lstStyle/>
          <a:p>
            <a:pPr>
              <a:lnSpc>
                <a:spcPct val="150000"/>
              </a:lnSpc>
            </a:pPr>
            <a:r>
              <a:rPr lang="zh-CN" altLang="en-US" dirty="0"/>
              <a:t>预测项目收费期为</a:t>
            </a:r>
            <a:r>
              <a:rPr lang="en-US" altLang="zh-CN" dirty="0"/>
              <a:t>30</a:t>
            </a:r>
            <a:r>
              <a:rPr lang="zh-CN" altLang="en-US" dirty="0"/>
              <a:t>年</a:t>
            </a:r>
            <a:r>
              <a:rPr lang="en-US" altLang="zh-CN" dirty="0"/>
              <a:t>;</a:t>
            </a:r>
            <a:endParaRPr lang="en-US" altLang="zh-CN" dirty="0"/>
          </a:p>
          <a:p>
            <a:pPr>
              <a:lnSpc>
                <a:spcPct val="150000"/>
              </a:lnSpc>
            </a:pPr>
            <a:r>
              <a:rPr lang="zh-CN" altLang="en-US" dirty="0"/>
              <a:t>各期的营收和成本估算：</a:t>
            </a:r>
            <a:endParaRPr lang="en-US" altLang="zh-CN" dirty="0"/>
          </a:p>
          <a:p>
            <a:pPr lvl="1">
              <a:lnSpc>
                <a:spcPct val="150000"/>
              </a:lnSpc>
            </a:pPr>
            <a:r>
              <a:rPr lang="zh-CN" altLang="en-US" dirty="0"/>
              <a:t>根据交通量、收费价格预测营业收入</a:t>
            </a:r>
            <a:endParaRPr lang="en-US" altLang="zh-CN" dirty="0"/>
          </a:p>
          <a:p>
            <a:pPr lvl="1">
              <a:lnSpc>
                <a:spcPct val="150000"/>
              </a:lnSpc>
            </a:pPr>
            <a:r>
              <a:rPr lang="zh-CN" altLang="en-US" dirty="0"/>
              <a:t>根据维护、工资成本预测营业成本</a:t>
            </a: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832DD9FC-B075-4015-A034-0F51B172BDD7}" type="slidenum">
              <a:rPr lang="zh-CN" altLang="en-US" baseline="0"/>
            </a:fld>
            <a:endParaRPr lang="en-US" altLang="zh-CN" baseline="0"/>
          </a:p>
        </p:txBody>
      </p:sp>
      <p:sp>
        <p:nvSpPr>
          <p:cNvPr id="50179" name="Text Box 3"/>
          <p:cNvSpPr txBox="1">
            <a:spLocks noChangeArrowheads="1"/>
          </p:cNvSpPr>
          <p:nvPr/>
        </p:nvSpPr>
        <p:spPr bwMode="auto">
          <a:xfrm>
            <a:off x="941654" y="1809395"/>
            <a:ext cx="9244857" cy="588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600" dirty="0"/>
              <a:t>营收和成本估算</a:t>
            </a:r>
            <a:endParaRPr lang="zh-CN" altLang="en-US" sz="3600" dirty="0">
              <a:latin typeface="+mn-lt"/>
              <a:ea typeface="+mn-ea"/>
            </a:endParaRPr>
          </a:p>
        </p:txBody>
      </p:sp>
      <p:graphicFrame>
        <p:nvGraphicFramePr>
          <p:cNvPr id="148545" name="Group 65"/>
          <p:cNvGraphicFramePr>
            <a:graphicFrameLocks noGrp="1"/>
          </p:cNvGraphicFramePr>
          <p:nvPr/>
        </p:nvGraphicFramePr>
        <p:xfrm>
          <a:off x="2032793" y="3429000"/>
          <a:ext cx="8126413" cy="1471232"/>
        </p:xfrm>
        <a:graphic>
          <a:graphicData uri="http://schemas.openxmlformats.org/drawingml/2006/table">
            <a:tbl>
              <a:tblPr/>
              <a:tblGrid>
                <a:gridCol w="2227263"/>
                <a:gridCol w="1201737"/>
                <a:gridCol w="1182688"/>
                <a:gridCol w="1130300"/>
                <a:gridCol w="1201737"/>
                <a:gridCol w="1182688"/>
              </a:tblGrid>
              <a:tr h="517525">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Year</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Items</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w="12700" cap="flat" cmpd="sng" algn="ctr">
                      <a:solidFill>
                        <a:schemeClr val="tx1"/>
                      </a:solidFill>
                      <a:prstDash val="solid"/>
                      <a:miter lim="800000"/>
                      <a:headEnd type="none" w="med" len="med"/>
                      <a:tailEnd type="none" w="med" len="med"/>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1</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2</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3</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a:t>
                      </a:r>
                      <a:endParaRPr kumimoji="1"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30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33CCFF"/>
                    </a:solidFill>
                  </a:tcPr>
                </a:tc>
              </a:tr>
              <a:tr h="388938">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Revenue of fee</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5 6</a:t>
                      </a: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8 0</a:t>
                      </a: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8 0</a:t>
                      </a: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a:t>
                      </a:r>
                      <a:endParaRPr kumimoji="1"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8 0</a:t>
                      </a: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w="12700" cap="flat" cmpd="sng" algn="ctr">
                      <a:solidFill>
                        <a:schemeClr val="tx1"/>
                      </a:solidFill>
                      <a:prstDash val="solid"/>
                      <a:miter lim="800000"/>
                      <a:headEnd type="none" w="med" len="med"/>
                      <a:tailEnd type="none" w="med" len="med"/>
                    </a:lnT>
                    <a:lnB>
                      <a:noFill/>
                    </a:lnB>
                    <a:lnTlToBr>
                      <a:noFill/>
                    </a:lnTlToBr>
                    <a:lnBlToTr>
                      <a:noFill/>
                    </a:lnBlToTr>
                    <a:solidFill>
                      <a:srgbClr val="33CCFF"/>
                    </a:solidFill>
                  </a:tcPr>
                </a:tc>
              </a:tr>
              <a:tr h="387350">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rPr>
                        <a:t>operation cost</a:t>
                      </a:r>
                      <a:r>
                        <a:rPr kumimoji="1"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rPr>
                        <a:t> </a:t>
                      </a:r>
                      <a:endParaRPr kumimoji="1"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mn-cs"/>
                      </a:endParaRPr>
                    </a:p>
                  </a:txBody>
                  <a:tcPr anchor="ctr" horzOverflow="overflow">
                    <a:lnL>
                      <a:noFill/>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1</a:t>
                      </a: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 5</a:t>
                      </a: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2</a:t>
                      </a: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 0</a:t>
                      </a: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2</a:t>
                      </a: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 0</a:t>
                      </a: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c>
                  <a:txBody>
                    <a:bodyPr/>
                    <a:lstStyle>
                      <a:lvl1pPr eaLnBrk="0" hangingPunct="0">
                        <a:lnSpc>
                          <a:spcPct val="110000"/>
                        </a:lnSpc>
                        <a:spcBef>
                          <a:spcPct val="20000"/>
                        </a:spcBef>
                        <a:buClr>
                          <a:srgbClr val="FF6600"/>
                        </a:buClr>
                        <a:buFont typeface="Wingdings" panose="05000000000000000000" pitchFamily="2" charset="2"/>
                        <a:defRPr sz="2400" b="1">
                          <a:solidFill>
                            <a:srgbClr val="D60093"/>
                          </a:solidFill>
                          <a:latin typeface="Arial" panose="020B0604020202020204" pitchFamily="34" charset="0"/>
                          <a:ea typeface="汉仪中圆简" pitchFamily="49" charset="-122"/>
                        </a:defRPr>
                      </a:lvl1pPr>
                      <a:lvl2pPr marL="742950" indent="-285750" eaLnBrk="0" hangingPunct="0">
                        <a:spcBef>
                          <a:spcPct val="20000"/>
                        </a:spcBef>
                        <a:buClr>
                          <a:srgbClr val="D60093"/>
                        </a:buClr>
                        <a:buSzPct val="120000"/>
                        <a:buFont typeface="Wingdings" panose="05000000000000000000" pitchFamily="2" charset="2"/>
                        <a:defRPr sz="2000">
                          <a:solidFill>
                            <a:srgbClr val="0000CC"/>
                          </a:solidFill>
                          <a:latin typeface="Arial" panose="020B0604020202020204" pitchFamily="34" charset="0"/>
                          <a:ea typeface="黑体" panose="02010609060101010101" pitchFamily="2" charset="-122"/>
                        </a:defRPr>
                      </a:lvl2pPr>
                      <a:lvl3pPr marL="1143000" indent="-228600" eaLnBrk="0" hangingPunct="0">
                        <a:spcBef>
                          <a:spcPct val="20000"/>
                        </a:spcBef>
                        <a:buClr>
                          <a:srgbClr val="0000FF"/>
                        </a:buClr>
                        <a:buFont typeface="Wingdings" panose="05000000000000000000" pitchFamily="2" charset="2"/>
                        <a:defRPr sz="2000">
                          <a:solidFill>
                            <a:srgbClr val="FF0000"/>
                          </a:solidFill>
                          <a:latin typeface="Arial" panose="020B0604020202020204" pitchFamily="34" charset="0"/>
                          <a:ea typeface="黑体" panose="02010609060101010101" pitchFamily="2" charset="-122"/>
                        </a:defRPr>
                      </a:lvl3pPr>
                      <a:lvl4pPr marL="1600200" indent="-228600" eaLnBrk="0" hangingPunct="0">
                        <a:spcBef>
                          <a:spcPct val="20000"/>
                        </a:spcBef>
                        <a:buClr>
                          <a:srgbClr val="FF0000"/>
                        </a:buClr>
                        <a:buFont typeface="Wingdings" panose="05000000000000000000" pitchFamily="2" charset="2"/>
                        <a:defRPr b="1">
                          <a:solidFill>
                            <a:srgbClr val="FF9900"/>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5pPr>
                      <a:lvl6pPr marL="25146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6pPr>
                      <a:lvl7pPr marL="29718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7pPr>
                      <a:lvl8pPr marL="34290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8pPr>
                      <a:lvl9pPr marL="3886200" indent="-228600" eaLnBrk="0" fontAlgn="base" hangingPunct="0">
                        <a:spcBef>
                          <a:spcPct val="20000"/>
                        </a:spcBef>
                        <a:spcAft>
                          <a:spcPct val="0"/>
                        </a:spcAft>
                        <a:buClr>
                          <a:schemeClr val="folHlink"/>
                        </a:buClr>
                        <a:buSzPct val="120000"/>
                        <a:buFont typeface="Wingdings" panose="05000000000000000000" pitchFamily="2" charset="2"/>
                        <a:defRPr sz="1600">
                          <a:solidFill>
                            <a:srgbClr val="6600FF"/>
                          </a:solidFill>
                          <a:latin typeface="Arial" panose="020B0604020202020204" pitchFamily="34" charset="0"/>
                          <a:ea typeface="黑体" panose="0201060906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2</a:t>
                      </a:r>
                      <a:r>
                        <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 0</a:t>
                      </a:r>
                      <a:r>
                        <a:rPr kumimoji="1" lang="en-US" altLang="zh-CN" sz="1800" b="0" i="0" u="none" strike="noStrike" cap="none" normalizeH="0" baseline="0" dirty="0">
                          <a:ln>
                            <a:noFill/>
                          </a:ln>
                          <a:solidFill>
                            <a:schemeClr val="tx1"/>
                          </a:solidFill>
                          <a:effectLst/>
                          <a:latin typeface="微软雅黑" panose="020B0503020204020204" charset="-122"/>
                          <a:ea typeface="微软雅黑" panose="020B0503020204020204" charset="-122"/>
                        </a:rPr>
                        <a:t>0</a:t>
                      </a:r>
                      <a:endParaRPr kumimoji="1"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anchor="ctr" horzOverflow="overflow">
                    <a:lnL w="12700" cap="flat" cmpd="sng" algn="ctr">
                      <a:solidFill>
                        <a:schemeClr val="tx1"/>
                      </a:solidFill>
                      <a:prstDash val="solid"/>
                      <a:miter lim="800000"/>
                      <a:headEnd type="none" w="med" len="med"/>
                      <a:tailEnd type="none" w="med" len="med"/>
                    </a:lnL>
                    <a:lnR>
                      <a:noFill/>
                    </a:lnR>
                    <a:lnT>
                      <a:noFill/>
                    </a:lnT>
                    <a:lnB w="28575" cap="flat" cmpd="sng" algn="ctr">
                      <a:solidFill>
                        <a:schemeClr val="tx1"/>
                      </a:solidFill>
                      <a:prstDash val="solid"/>
                      <a:miter lim="800000"/>
                      <a:headEnd type="none" w="med" len="med"/>
                      <a:tailEnd type="none" w="med" len="med"/>
                    </a:lnB>
                    <a:lnTlToBr>
                      <a:noFill/>
                    </a:lnTlToBr>
                    <a:lnBlToTr>
                      <a:noFill/>
                    </a:lnBlToTr>
                    <a:solidFill>
                      <a:srgbClr val="33CCFF"/>
                    </a:solidFill>
                  </a:tcPr>
                </a:tc>
              </a:tr>
            </a:tbl>
          </a:graphicData>
        </a:graphic>
      </p:graphicFrame>
      <p:sp>
        <p:nvSpPr>
          <p:cNvPr id="148515" name="Text Box 35"/>
          <p:cNvSpPr txBox="1">
            <a:spLocks noChangeArrowheads="1"/>
          </p:cNvSpPr>
          <p:nvPr/>
        </p:nvSpPr>
        <p:spPr bwMode="auto">
          <a:xfrm>
            <a:off x="8625176" y="2720974"/>
            <a:ext cx="1332416" cy="461665"/>
          </a:xfrm>
          <a:prstGeom prst="rect">
            <a:avLst/>
          </a:prstGeom>
          <a:noFill/>
          <a:ln w="9525">
            <a:noFill/>
            <a:miter lim="800000"/>
          </a:ln>
          <a:effectLst/>
        </p:spPr>
        <p:txBody>
          <a:bodyPr wrap="none">
            <a:spAutoFit/>
          </a:bodyPr>
          <a:lstStyle/>
          <a:p>
            <a:pPr>
              <a:defRPr/>
            </a:pPr>
            <a:r>
              <a:rPr lang="en-US" altLang="zh-CN" sz="2400" b="1" dirty="0">
                <a:solidFill>
                  <a:schemeClr val="hlink"/>
                </a:solidFill>
                <a:effectLst>
                  <a:outerShdw blurRad="38100" dist="38100" dir="2700000" algn="tl">
                    <a:srgbClr val="C0C0C0"/>
                  </a:outerShdw>
                </a:effectLst>
                <a:latin typeface="微软雅黑" panose="020B0503020204020204" charset="-122"/>
                <a:ea typeface="微软雅黑" panose="020B0503020204020204" charset="-122"/>
              </a:rPr>
              <a:t>M RMB</a:t>
            </a:r>
            <a:endParaRPr lang="zh-CN" altLang="en-US" sz="2400" b="1" dirty="0">
              <a:solidFill>
                <a:schemeClr val="hlink"/>
              </a:solidFill>
              <a:effectLst>
                <a:outerShdw blurRad="38100" dist="38100" dir="2700000" algn="tl">
                  <a:srgbClr val="C0C0C0"/>
                </a:outerShdw>
              </a:effectLst>
              <a:latin typeface="微软雅黑" panose="020B0503020204020204" charset="-122"/>
              <a:ea typeface="微软雅黑" panose="020B0503020204020204" charset="-122"/>
            </a:endParaRPr>
          </a:p>
        </p:txBody>
      </p:sp>
      <p:graphicFrame>
        <p:nvGraphicFramePr>
          <p:cNvPr id="148522" name="Group 42"/>
          <p:cNvGraphicFramePr>
            <a:graphicFrameLocks noGrp="1"/>
          </p:cNvGraphicFramePr>
          <p:nvPr/>
        </p:nvGraphicFramePr>
        <p:xfrm>
          <a:off x="6973888" y="1165225"/>
          <a:ext cx="208000" cy="518048"/>
        </p:xfrm>
        <a:graphic>
          <a:graphicData uri="http://schemas.openxmlformats.org/drawingml/2006/table">
            <a:tbl>
              <a:tblPr/>
              <a:tblGrid>
                <a:gridCol w="208000"/>
              </a:tblGrid>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L="91300" marR="91300" marT="45664" marB="45664" horzOverflow="overflow">
                    <a:lnL cap="flat">
                      <a:noFill/>
                    </a:lnL>
                    <a:lnR cap="flat">
                      <a:noFill/>
                    </a:lnR>
                    <a:lnT cap="flat">
                      <a:noFill/>
                    </a:lnT>
                    <a:lnB cap="flat">
                      <a:noFill/>
                    </a:lnB>
                    <a:lnTlToBr>
                      <a:noFill/>
                    </a:lnTlToBr>
                    <a:lnBlToTr>
                      <a:noFill/>
                    </a:lnBlToTr>
                    <a:noFill/>
                  </a:tcPr>
                </a:tc>
              </a:tr>
            </a:tbl>
          </a:graphicData>
        </a:graphic>
      </p:graphicFrame>
      <p:sp>
        <p:nvSpPr>
          <p:cNvPr id="11" name="Title 1"/>
          <p:cNvSpPr txBox="1"/>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400" dirty="0"/>
              <a:t>Step 1 </a:t>
            </a:r>
            <a:r>
              <a:rPr lang="zh-CN" altLang="en-US" sz="4400" dirty="0"/>
              <a:t>项目调查：营收和成本估算</a:t>
            </a:r>
            <a:endParaRPr lang="zh-CN" altLang="en-US" dirty="0"/>
          </a:p>
        </p:txBody>
      </p:sp>
      <p:sp>
        <p:nvSpPr>
          <p:cNvPr id="12" name="Text Box 33"/>
          <p:cNvSpPr txBox="1">
            <a:spLocks noChangeArrowheads="1"/>
          </p:cNvSpPr>
          <p:nvPr/>
        </p:nvSpPr>
        <p:spPr bwMode="auto">
          <a:xfrm>
            <a:off x="2032793" y="2761951"/>
            <a:ext cx="49355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微软雅黑" panose="020B0503020204020204" charset="-122"/>
                <a:ea typeface="微软雅黑" panose="020B0503020204020204" charset="-122"/>
              </a:rPr>
              <a:t>Revenue and cost estimation</a:t>
            </a:r>
            <a:endParaRPr lang="zh-CN" altLang="en-US" sz="3200" b="1" dirty="0">
              <a:latin typeface="微软雅黑" panose="020B0503020204020204" charset="-122"/>
              <a:ea typeface="微软雅黑" panose="020B050302020402020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dirty="0"/>
              <a:t>Step 1 </a:t>
            </a:r>
            <a:r>
              <a:rPr lang="zh-CN" altLang="en-US" sz="4400" dirty="0"/>
              <a:t>项目调查：</a:t>
            </a:r>
            <a:r>
              <a:rPr lang="zh-CN" altLang="en-US" dirty="0"/>
              <a:t>投资结构估算</a:t>
            </a:r>
            <a:endParaRPr lang="zh-CN" altLang="en-US" dirty="0"/>
          </a:p>
        </p:txBody>
      </p:sp>
      <p:sp>
        <p:nvSpPr>
          <p:cNvPr id="3" name="Content Placeholder 2"/>
          <p:cNvSpPr>
            <a:spLocks noGrp="1"/>
          </p:cNvSpPr>
          <p:nvPr>
            <p:ph idx="1"/>
          </p:nvPr>
        </p:nvSpPr>
        <p:spPr/>
        <p:txBody>
          <a:bodyPr/>
          <a:lstStyle/>
          <a:p>
            <a:pPr>
              <a:lnSpc>
                <a:spcPct val="150000"/>
              </a:lnSpc>
            </a:pPr>
            <a:r>
              <a:rPr lang="zh-CN" altLang="en-US" dirty="0"/>
              <a:t>投资来源：</a:t>
            </a:r>
            <a:endParaRPr lang="en-US" altLang="zh-CN" dirty="0"/>
          </a:p>
          <a:p>
            <a:pPr lvl="1">
              <a:lnSpc>
                <a:spcPct val="150000"/>
              </a:lnSpc>
            </a:pPr>
            <a:r>
              <a:rPr lang="en-US" altLang="zh-CN" dirty="0"/>
              <a:t>50% </a:t>
            </a:r>
            <a:r>
              <a:rPr lang="zh-CN" altLang="en-US" dirty="0"/>
              <a:t>自有资金</a:t>
            </a:r>
            <a:r>
              <a:rPr lang="en-US" altLang="zh-CN" dirty="0"/>
              <a:t>;</a:t>
            </a:r>
            <a:endParaRPr lang="en-US" altLang="zh-CN" dirty="0"/>
          </a:p>
          <a:p>
            <a:pPr lvl="1">
              <a:lnSpc>
                <a:spcPct val="150000"/>
              </a:lnSpc>
            </a:pPr>
            <a:r>
              <a:rPr lang="en-US" altLang="zh-CN" dirty="0"/>
              <a:t>50% </a:t>
            </a:r>
            <a:r>
              <a:rPr lang="zh-CN" altLang="en-US" dirty="0"/>
              <a:t>长期贷款</a:t>
            </a:r>
            <a:endParaRPr lang="en-US" altLang="zh-CN" dirty="0"/>
          </a:p>
          <a:p>
            <a:pPr>
              <a:lnSpc>
                <a:spcPct val="150000"/>
              </a:lnSpc>
            </a:pPr>
            <a:r>
              <a:rPr lang="zh-CN" altLang="en-US" dirty="0"/>
              <a:t>贷款利率</a:t>
            </a:r>
            <a:r>
              <a:rPr lang="en-US" altLang="zh-CN" dirty="0"/>
              <a:t>10%</a:t>
            </a:r>
            <a:r>
              <a:rPr lang="zh-CN" altLang="en-US" dirty="0"/>
              <a:t>，等额分期付款</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04CD6C68-26CF-4681-AC9A-F1606A2A0B13}" type="slidenum">
              <a:rPr lang="en-US" altLang="zh-CN" baseline="0"/>
            </a:fld>
            <a:endParaRPr lang="en-US" altLang="zh-CN" baseline="0"/>
          </a:p>
        </p:txBody>
      </p:sp>
      <p:graphicFrame>
        <p:nvGraphicFramePr>
          <p:cNvPr id="6" name="表格 4"/>
          <p:cNvGraphicFramePr>
            <a:graphicFrameLocks noGrp="1"/>
          </p:cNvGraphicFramePr>
          <p:nvPr/>
        </p:nvGraphicFramePr>
        <p:xfrm>
          <a:off x="534078" y="997527"/>
          <a:ext cx="10819722" cy="808724"/>
        </p:xfrm>
        <a:graphic>
          <a:graphicData uri="http://schemas.openxmlformats.org/drawingml/2006/table">
            <a:tbl>
              <a:tblPr/>
              <a:tblGrid>
                <a:gridCol w="10819722"/>
              </a:tblGrid>
              <a:tr h="808724">
                <a:tc>
                  <a:txBody>
                    <a:bodyPr/>
                    <a:lstStyle/>
                    <a:p>
                      <a:pPr algn="ctr" rtl="0" fontAlgn="ctr">
                        <a:lnSpc>
                          <a:spcPct val="150000"/>
                        </a:lnSpc>
                      </a:pPr>
                      <a:r>
                        <a:rPr lang="en-US" altLang="zh-CN" sz="2400" b="1" i="0" u="sng" strike="noStrike" dirty="0">
                          <a:solidFill>
                            <a:srgbClr val="FF0000"/>
                          </a:solidFill>
                          <a:latin typeface="+mj-ea"/>
                          <a:ea typeface="+mj-ea"/>
                        </a:rPr>
                        <a:t>Interest of Equal instalments payment</a:t>
                      </a:r>
                      <a:endParaRPr lang="zh-CN" altLang="en-US" sz="2400" b="1" i="0" u="sng" strike="noStrike" dirty="0">
                        <a:solidFill>
                          <a:srgbClr val="FF0000"/>
                        </a:solidFill>
                        <a:latin typeface="+mj-ea"/>
                        <a:ea typeface="+mj-ea"/>
                      </a:endParaRPr>
                    </a:p>
                  </a:txBody>
                  <a:tcPr marL="9525" marR="9525" marT="9520" marB="0" anchor="ctr">
                    <a:lnL>
                      <a:noFill/>
                    </a:lnL>
                    <a:lnR>
                      <a:noFill/>
                    </a:lnR>
                    <a:lnT>
                      <a:noFill/>
                    </a:lnT>
                    <a:lnB>
                      <a:noFill/>
                    </a:lnB>
                    <a:solidFill>
                      <a:srgbClr val="DDD9C3"/>
                    </a:solidFill>
                  </a:tcPr>
                </a:tc>
              </a:tr>
            </a:tbl>
          </a:graphicData>
        </a:graphic>
      </p:graphicFrame>
      <p:sp>
        <p:nvSpPr>
          <p:cNvPr id="7" name="Title 1"/>
          <p:cNvSpPr txBox="1"/>
          <p:nvPr/>
        </p:nvSpPr>
        <p:spPr>
          <a:xfrm>
            <a:off x="838200" y="32062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400" dirty="0"/>
              <a:t>Step 2 </a:t>
            </a:r>
            <a:r>
              <a:rPr lang="zh-CN" altLang="en-US" sz="4400" dirty="0"/>
              <a:t>利息和折旧成本估算</a:t>
            </a:r>
            <a:endParaRPr lang="zh-CN" altLang="en-US" dirty="0"/>
          </a:p>
        </p:txBody>
      </p:sp>
      <p:pic>
        <p:nvPicPr>
          <p:cNvPr id="2" name="Picture 1"/>
          <p:cNvPicPr>
            <a:picLocks noChangeAspect="1"/>
          </p:cNvPicPr>
          <p:nvPr/>
        </p:nvPicPr>
        <p:blipFill rotWithShape="1">
          <a:blip r:embed="rId1"/>
          <a:srcRect l="1605" t="44984" r="1425" b="27541"/>
          <a:stretch>
            <a:fillRect/>
          </a:stretch>
        </p:blipFill>
        <p:spPr>
          <a:xfrm>
            <a:off x="69274" y="2618662"/>
            <a:ext cx="9051636" cy="1884219"/>
          </a:xfrm>
          <a:prstGeom prst="rect">
            <a:avLst/>
          </a:prstGeom>
        </p:spPr>
      </p:pic>
      <p:pic>
        <p:nvPicPr>
          <p:cNvPr id="3" name="Picture 2"/>
          <p:cNvPicPr>
            <a:picLocks noChangeAspect="1"/>
          </p:cNvPicPr>
          <p:nvPr/>
        </p:nvPicPr>
        <p:blipFill rotWithShape="1">
          <a:blip r:embed="rId2"/>
          <a:srcRect l="70023" t="44984" r="572" b="29563"/>
          <a:stretch>
            <a:fillRect/>
          </a:stretch>
        </p:blipFill>
        <p:spPr>
          <a:xfrm>
            <a:off x="9531927" y="2631181"/>
            <a:ext cx="2590799" cy="1745673"/>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aseline="-25000">
                <a:solidFill>
                  <a:schemeClr val="tx1"/>
                </a:solidFill>
                <a:latin typeface="Arial" panose="020B0604020202020204" pitchFamily="34" charset="0"/>
                <a:ea typeface="宋体" panose="02010600030101010101" pitchFamily="2" charset="-122"/>
              </a:defRPr>
            </a:lvl1pPr>
            <a:lvl2pPr marL="742950" indent="-285750" eaLnBrk="0" hangingPunct="0">
              <a:defRPr baseline="-25000">
                <a:solidFill>
                  <a:schemeClr val="tx1"/>
                </a:solidFill>
                <a:latin typeface="Arial" panose="020B0604020202020204" pitchFamily="34" charset="0"/>
                <a:ea typeface="宋体" panose="02010600030101010101" pitchFamily="2" charset="-122"/>
              </a:defRPr>
            </a:lvl2pPr>
            <a:lvl3pPr marL="1143000" indent="-228600" eaLnBrk="0" hangingPunct="0">
              <a:defRPr baseline="-25000">
                <a:solidFill>
                  <a:schemeClr val="tx1"/>
                </a:solidFill>
                <a:latin typeface="Arial" panose="020B0604020202020204" pitchFamily="34" charset="0"/>
                <a:ea typeface="宋体" panose="02010600030101010101" pitchFamily="2" charset="-122"/>
              </a:defRPr>
            </a:lvl3pPr>
            <a:lvl4pPr marL="1600200" indent="-228600" eaLnBrk="0" hangingPunct="0">
              <a:defRPr baseline="-25000">
                <a:solidFill>
                  <a:schemeClr val="tx1"/>
                </a:solidFill>
                <a:latin typeface="Arial" panose="020B0604020202020204" pitchFamily="34" charset="0"/>
                <a:ea typeface="宋体" panose="02010600030101010101" pitchFamily="2" charset="-122"/>
              </a:defRPr>
            </a:lvl4pPr>
            <a:lvl5pPr marL="2057400" indent="-228600" eaLnBrk="0" hangingPunct="0">
              <a:defRPr baseline="-25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aseline="-25000">
                <a:solidFill>
                  <a:schemeClr val="tx1"/>
                </a:solidFill>
                <a:latin typeface="Arial" panose="020B0604020202020204" pitchFamily="34" charset="0"/>
                <a:ea typeface="宋体" panose="02010600030101010101" pitchFamily="2" charset="-122"/>
              </a:defRPr>
            </a:lvl9pPr>
          </a:lstStyle>
          <a:p>
            <a:pPr eaLnBrk="1" hangingPunct="1"/>
            <a:fld id="{6172EEE0-0C1A-4FB8-AEA3-2C7168AE7D31}" type="slidenum">
              <a:rPr lang="zh-CN" altLang="en-US" baseline="0"/>
            </a:fld>
            <a:endParaRPr lang="en-US" altLang="zh-CN" baseline="0"/>
          </a:p>
        </p:txBody>
      </p:sp>
      <p:sp>
        <p:nvSpPr>
          <p:cNvPr id="8" name="Title 1"/>
          <p:cNvSpPr txBox="1"/>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400" dirty="0"/>
              <a:t>Step 2 </a:t>
            </a:r>
            <a:r>
              <a:rPr lang="zh-CN" altLang="en-US" sz="4400" dirty="0"/>
              <a:t>利息和折旧成本估算</a:t>
            </a:r>
            <a:endParaRPr lang="zh-CN" altLang="en-US" dirty="0"/>
          </a:p>
        </p:txBody>
      </p:sp>
      <p:sp>
        <p:nvSpPr>
          <p:cNvPr id="9" name="Content Placeholder 2"/>
          <p:cNvSpPr txBox="1"/>
          <p:nvPr/>
        </p:nvSpPr>
        <p:spPr>
          <a:xfrm>
            <a:off x="838200" y="1311564"/>
            <a:ext cx="10515600" cy="44334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b="1" u="sng" dirty="0">
                <a:solidFill>
                  <a:srgbClr val="FF0000"/>
                </a:solidFill>
              </a:rPr>
              <a:t>折旧成本：</a:t>
            </a:r>
            <a:endParaRPr lang="zh-CN" altLang="en-US" dirty="0"/>
          </a:p>
          <a:p>
            <a:pPr marL="0" indent="0">
              <a:lnSpc>
                <a:spcPct val="150000"/>
              </a:lnSpc>
              <a:buFont typeface="Arial" panose="020B0604020202020204" pitchFamily="34" charset="0"/>
              <a:buNone/>
            </a:pPr>
            <a:endParaRPr lang="en-US" altLang="zh-CN" b="1" u="sng" dirty="0">
              <a:solidFill>
                <a:srgbClr val="FF0000"/>
              </a:solidFill>
            </a:endParaRPr>
          </a:p>
          <a:p>
            <a:pPr marL="0" indent="0">
              <a:lnSpc>
                <a:spcPct val="150000"/>
              </a:lnSpc>
              <a:buFont typeface="Arial" panose="020B0604020202020204" pitchFamily="34" charset="0"/>
              <a:buNone/>
            </a:pPr>
            <a:endParaRPr lang="en-US" altLang="zh-CN" b="1" u="sng" dirty="0">
              <a:solidFill>
                <a:srgbClr val="FF0000"/>
              </a:solidFill>
            </a:endParaRPr>
          </a:p>
          <a:p>
            <a:pPr marL="0" indent="0">
              <a:lnSpc>
                <a:spcPct val="150000"/>
              </a:lnSpc>
              <a:buFont typeface="Arial" panose="020B0604020202020204" pitchFamily="34" charset="0"/>
              <a:buNone/>
            </a:pPr>
            <a:r>
              <a:rPr lang="zh-CN" altLang="en-US" dirty="0"/>
              <a:t>每年折旧成本</a:t>
            </a:r>
            <a:r>
              <a:rPr lang="en-US" altLang="zh-CN" dirty="0"/>
              <a:t>: </a:t>
            </a:r>
            <a:r>
              <a:rPr lang="en-US" altLang="zh-CN" dirty="0">
                <a:solidFill>
                  <a:srgbClr val="FF0000"/>
                </a:solidFill>
              </a:rPr>
              <a:t>(5000 – 5%*5000)/30</a:t>
            </a:r>
            <a:endParaRPr lang="en-US" altLang="zh-CN" dirty="0">
              <a:solidFill>
                <a:srgbClr val="FF0000"/>
              </a:solidFill>
            </a:endParaRPr>
          </a:p>
          <a:p>
            <a:pPr marL="0" indent="0">
              <a:lnSpc>
                <a:spcPct val="150000"/>
              </a:lnSpc>
              <a:buFont typeface="Arial" panose="020B0604020202020204" pitchFamily="34" charset="0"/>
              <a:buNone/>
            </a:pPr>
            <a:endParaRPr lang="en-US" altLang="zh-CN" b="1" u="sng" dirty="0">
              <a:solidFill>
                <a:srgbClr val="FF0000"/>
              </a:solidFill>
            </a:endParaRPr>
          </a:p>
        </p:txBody>
      </p:sp>
      <p:graphicFrame>
        <p:nvGraphicFramePr>
          <p:cNvPr id="2" name="Table 1"/>
          <p:cNvGraphicFramePr>
            <a:graphicFrameLocks noGrp="1"/>
          </p:cNvGraphicFramePr>
          <p:nvPr/>
        </p:nvGraphicFramePr>
        <p:xfrm>
          <a:off x="838200" y="2117869"/>
          <a:ext cx="8296564" cy="1558203"/>
        </p:xfrm>
        <a:graphic>
          <a:graphicData uri="http://schemas.openxmlformats.org/drawingml/2006/table">
            <a:tbl>
              <a:tblPr>
                <a:tableStyleId>{5C22544A-7EE6-4342-B048-85BDC9FD1C3A}</a:tableStyleId>
              </a:tblPr>
              <a:tblGrid>
                <a:gridCol w="8296564"/>
              </a:tblGrid>
              <a:tr h="519401">
                <a:tc>
                  <a:txBody>
                    <a:bodyPr/>
                    <a:lstStyle/>
                    <a:p>
                      <a:pPr algn="l" fontAlgn="ctr"/>
                      <a:r>
                        <a:rPr lang="zh-CN" altLang="en-US" sz="2400" b="1" u="none" strike="noStrike" dirty="0">
                          <a:effectLst/>
                        </a:rPr>
                        <a:t>资产原值</a:t>
                      </a:r>
                      <a:r>
                        <a:rPr lang="en-US" sz="2400" b="1" u="none" strike="noStrike" dirty="0">
                          <a:effectLst/>
                        </a:rPr>
                        <a:t> 5000 M RMB</a:t>
                      </a:r>
                      <a:endParaRPr lang="en-US" sz="2400" b="1" i="0" u="none" strike="noStrike" dirty="0">
                        <a:solidFill>
                          <a:srgbClr val="000000"/>
                        </a:solidFill>
                        <a:effectLst/>
                        <a:latin typeface="等线" panose="02010600030101010101" charset="-122"/>
                        <a:ea typeface="等线" panose="02010600030101010101" charset="-122"/>
                      </a:endParaRPr>
                    </a:p>
                  </a:txBody>
                  <a:tcPr marL="6350" marR="6350" marT="6350" marB="0" anchor="ctr"/>
                </a:tc>
              </a:tr>
              <a:tr h="519401">
                <a:tc>
                  <a:txBody>
                    <a:bodyPr/>
                    <a:lstStyle/>
                    <a:p>
                      <a:pPr algn="l" fontAlgn="ctr"/>
                      <a:r>
                        <a:rPr lang="zh-CN" altLang="en-US" sz="2400" b="1" u="none" strike="noStrike" dirty="0">
                          <a:effectLst/>
                        </a:rPr>
                        <a:t>残值为</a:t>
                      </a:r>
                      <a:r>
                        <a:rPr lang="en-US" sz="2400" b="1" u="none" strike="noStrike" dirty="0">
                          <a:effectLst/>
                        </a:rPr>
                        <a:t>5%</a:t>
                      </a:r>
                      <a:endParaRPr lang="en-US" sz="2400" b="1" i="0" u="none" strike="noStrike" dirty="0">
                        <a:solidFill>
                          <a:srgbClr val="000000"/>
                        </a:solidFill>
                        <a:effectLst/>
                        <a:latin typeface="等线" panose="02010600030101010101" charset="-122"/>
                        <a:ea typeface="等线" panose="02010600030101010101" charset="-122"/>
                      </a:endParaRPr>
                    </a:p>
                  </a:txBody>
                  <a:tcPr marL="6350" marR="6350" marT="6350" marB="0" anchor="ctr"/>
                </a:tc>
              </a:tr>
              <a:tr h="519401">
                <a:tc>
                  <a:txBody>
                    <a:bodyPr/>
                    <a:lstStyle/>
                    <a:p>
                      <a:pPr algn="l" fontAlgn="ctr"/>
                      <a:r>
                        <a:rPr lang="zh-CN" altLang="en-US" sz="2400" b="1" u="none" strike="noStrike" dirty="0">
                          <a:effectLst/>
                        </a:rPr>
                        <a:t>平均折旧法</a:t>
                      </a:r>
                      <a:endParaRPr lang="en-US" sz="2400" b="1" i="0" u="none" strike="noStrike" dirty="0">
                        <a:solidFill>
                          <a:srgbClr val="000000"/>
                        </a:solidFill>
                        <a:effectLst/>
                        <a:latin typeface="等线" panose="02010600030101010101" charset="-122"/>
                        <a:ea typeface="等线" panose="02010600030101010101" charset="-122"/>
                      </a:endParaRPr>
                    </a:p>
                  </a:txBody>
                  <a:tcPr marL="6350" marR="6350" marT="6350" marB="0" anchor="ctr"/>
                </a:tc>
              </a:tr>
            </a:tbl>
          </a:graphicData>
        </a:graphic>
      </p:graphicFrame>
      <p:pic>
        <p:nvPicPr>
          <p:cNvPr id="3" name="Picture 2"/>
          <p:cNvPicPr>
            <a:picLocks noChangeAspect="1"/>
          </p:cNvPicPr>
          <p:nvPr/>
        </p:nvPicPr>
        <p:blipFill rotWithShape="1">
          <a:blip r:embed="rId1"/>
          <a:srcRect l="887" t="46734" r="2144" b="35354"/>
          <a:stretch>
            <a:fillRect/>
          </a:stretch>
        </p:blipFill>
        <p:spPr>
          <a:xfrm>
            <a:off x="283336" y="4410509"/>
            <a:ext cx="11625328" cy="1431636"/>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Step 3: </a:t>
            </a:r>
            <a:r>
              <a:rPr lang="zh-CN" altLang="en-US" dirty="0"/>
              <a:t>编制利润表</a:t>
            </a:r>
            <a:endParaRPr lang="zh-CN" altLang="en-US" dirty="0"/>
          </a:p>
        </p:txBody>
      </p:sp>
      <p:sp>
        <p:nvSpPr>
          <p:cNvPr id="3" name="Content Placeholder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基于</a:t>
            </a:r>
            <a:r>
              <a:rPr lang="zh-CN" altLang="en-US" u="sng" dirty="0">
                <a:solidFill>
                  <a:srgbClr val="FF0000"/>
                </a:solidFill>
              </a:rPr>
              <a:t>营业收入、营业成本、折旧成本、利息</a:t>
            </a:r>
            <a:r>
              <a:rPr lang="zh-CN" altLang="en-US" dirty="0"/>
              <a:t>，可以计算</a:t>
            </a:r>
            <a:r>
              <a:rPr lang="zh-CN" altLang="en-US" u="sng" dirty="0">
                <a:solidFill>
                  <a:srgbClr val="FF0000"/>
                </a:solidFill>
              </a:rPr>
              <a:t>税前利润</a:t>
            </a:r>
            <a:r>
              <a:rPr lang="zh-CN" altLang="en-US" dirty="0"/>
              <a:t>，进而可以计算所得税和税后利润</a:t>
            </a:r>
            <a:endParaRPr lang="zh-CN" altLang="en-US" dirty="0"/>
          </a:p>
        </p:txBody>
      </p:sp>
      <p:pic>
        <p:nvPicPr>
          <p:cNvPr id="5" name="Picture 4"/>
          <p:cNvPicPr>
            <a:picLocks noChangeAspect="1"/>
          </p:cNvPicPr>
          <p:nvPr/>
        </p:nvPicPr>
        <p:blipFill rotWithShape="1">
          <a:blip r:embed="rId1"/>
          <a:srcRect l="15252" t="41212" r="67239" b="40471"/>
          <a:stretch>
            <a:fillRect/>
          </a:stretch>
        </p:blipFill>
        <p:spPr>
          <a:xfrm>
            <a:off x="7325523" y="2115408"/>
            <a:ext cx="3001819" cy="2093577"/>
          </a:xfrm>
          <a:prstGeom prst="rect">
            <a:avLst/>
          </a:prstGeom>
        </p:spPr>
      </p:pic>
      <p:pic>
        <p:nvPicPr>
          <p:cNvPr id="6" name="图片 5"/>
          <p:cNvPicPr>
            <a:picLocks noChangeAspect="1"/>
          </p:cNvPicPr>
          <p:nvPr/>
        </p:nvPicPr>
        <p:blipFill rotWithShape="1">
          <a:blip r:embed="rId2"/>
          <a:srcRect l="2680" t="24157" r="42711" b="39294"/>
          <a:stretch>
            <a:fillRect/>
          </a:stretch>
        </p:blipFill>
        <p:spPr>
          <a:xfrm>
            <a:off x="973358" y="1957341"/>
            <a:ext cx="5760561" cy="240971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042" y="-207169"/>
            <a:ext cx="10515600" cy="1325563"/>
          </a:xfrm>
        </p:spPr>
        <p:txBody>
          <a:bodyPr/>
          <a:lstStyle/>
          <a:p>
            <a:r>
              <a:rPr lang="en-US" altLang="zh-CN" dirty="0"/>
              <a:t>Step 3: </a:t>
            </a:r>
            <a:r>
              <a:rPr lang="zh-CN" altLang="en-US" dirty="0"/>
              <a:t>编制利润表</a:t>
            </a:r>
            <a:endParaRPr lang="zh-CN" altLang="en-US" dirty="0"/>
          </a:p>
        </p:txBody>
      </p:sp>
      <p:pic>
        <p:nvPicPr>
          <p:cNvPr id="4" name="Picture 3"/>
          <p:cNvPicPr>
            <a:picLocks noChangeAspect="1"/>
          </p:cNvPicPr>
          <p:nvPr/>
        </p:nvPicPr>
        <p:blipFill rotWithShape="1">
          <a:blip r:embed="rId1"/>
          <a:srcRect l="15432" t="38249" b="21347"/>
          <a:stretch>
            <a:fillRect/>
          </a:stretch>
        </p:blipFill>
        <p:spPr>
          <a:xfrm>
            <a:off x="508837" y="787046"/>
            <a:ext cx="11174326" cy="3559175"/>
          </a:xfrm>
          <a:prstGeom prst="rect">
            <a:avLst/>
          </a:prstGeom>
        </p:spPr>
      </p:pic>
      <p:pic>
        <p:nvPicPr>
          <p:cNvPr id="7" name="图片 6"/>
          <p:cNvPicPr>
            <a:picLocks noChangeAspect="1"/>
          </p:cNvPicPr>
          <p:nvPr/>
        </p:nvPicPr>
        <p:blipFill rotWithShape="1">
          <a:blip r:embed="rId2"/>
          <a:srcRect l="2680" t="24157" r="42711" b="39294"/>
          <a:stretch>
            <a:fillRect/>
          </a:stretch>
        </p:blipFill>
        <p:spPr>
          <a:xfrm>
            <a:off x="508837" y="4480398"/>
            <a:ext cx="4728195" cy="1977862"/>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1685"/>
            <a:ext cx="10515600" cy="1325563"/>
          </a:xfrm>
        </p:spPr>
        <p:txBody>
          <a:bodyPr/>
          <a:lstStyle/>
          <a:p>
            <a:r>
              <a:rPr lang="en-US" altLang="zh-CN" dirty="0"/>
              <a:t>Step 4: </a:t>
            </a:r>
            <a:r>
              <a:rPr lang="zh-CN" altLang="en-US" dirty="0"/>
              <a:t>编制现金流量表（全部投资）</a:t>
            </a:r>
            <a:endParaRPr lang="zh-CN" altLang="en-US" dirty="0"/>
          </a:p>
        </p:txBody>
      </p:sp>
      <p:pic>
        <p:nvPicPr>
          <p:cNvPr id="4" name="Picture 3"/>
          <p:cNvPicPr>
            <a:picLocks noChangeAspect="1"/>
          </p:cNvPicPr>
          <p:nvPr/>
        </p:nvPicPr>
        <p:blipFill rotWithShape="1">
          <a:blip r:embed="rId1"/>
          <a:srcRect l="12917" t="37142" r="-381" b="13267"/>
          <a:stretch>
            <a:fillRect/>
          </a:stretch>
        </p:blipFill>
        <p:spPr>
          <a:xfrm>
            <a:off x="600644" y="1514399"/>
            <a:ext cx="10990711" cy="4154488"/>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Step 4: </a:t>
            </a:r>
            <a:r>
              <a:rPr lang="zh-CN" altLang="en-US" dirty="0"/>
              <a:t>编制现金流量表（自有资金）</a:t>
            </a:r>
            <a:endParaRPr lang="zh-CN" altLang="en-US" dirty="0"/>
          </a:p>
        </p:txBody>
      </p:sp>
      <p:pic>
        <p:nvPicPr>
          <p:cNvPr id="4" name="图片 3"/>
          <p:cNvPicPr>
            <a:picLocks noChangeAspect="1"/>
          </p:cNvPicPr>
          <p:nvPr/>
        </p:nvPicPr>
        <p:blipFill rotWithShape="1">
          <a:blip r:embed="rId1"/>
          <a:srcRect l="4052" t="26161" r="21241" b="54510"/>
          <a:stretch>
            <a:fillRect/>
          </a:stretch>
        </p:blipFill>
        <p:spPr>
          <a:xfrm>
            <a:off x="966186" y="1858700"/>
            <a:ext cx="10259628" cy="16590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基于投资人角度的经济性分析</a:t>
            </a:r>
            <a:endParaRPr lang="zh-CN" altLang="en-US" dirty="0"/>
          </a:p>
        </p:txBody>
      </p:sp>
      <p:pic>
        <p:nvPicPr>
          <p:cNvPr id="5" name="图片 4"/>
          <p:cNvPicPr>
            <a:picLocks noChangeAspect="1"/>
          </p:cNvPicPr>
          <p:nvPr/>
        </p:nvPicPr>
        <p:blipFill rotWithShape="1">
          <a:blip r:embed="rId1"/>
          <a:srcRect l="229" t="33883" r="41144" b="34745"/>
          <a:stretch>
            <a:fillRect/>
          </a:stretch>
        </p:blipFill>
        <p:spPr>
          <a:xfrm>
            <a:off x="481589" y="1681751"/>
            <a:ext cx="10448551" cy="3494498"/>
          </a:xfrm>
          <a:prstGeom prst="rect">
            <a:avLst/>
          </a:prstGeom>
        </p:spPr>
      </p:pic>
      <p:sp>
        <p:nvSpPr>
          <p:cNvPr id="6" name="矩形 5"/>
          <p:cNvSpPr/>
          <p:nvPr/>
        </p:nvSpPr>
        <p:spPr>
          <a:xfrm>
            <a:off x="3388659" y="3722146"/>
            <a:ext cx="3980329" cy="1000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730083" y="3722146"/>
            <a:ext cx="2339076" cy="10004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1520"/>
          </a:xfrm>
        </p:spPr>
        <p:txBody>
          <a:bodyPr>
            <a:normAutofit/>
          </a:bodyPr>
          <a:lstStyle/>
          <a:p>
            <a:r>
              <a:rPr lang="en-US" altLang="zh-CN" dirty="0"/>
              <a:t>Step 4: </a:t>
            </a:r>
            <a:r>
              <a:rPr lang="zh-CN" altLang="en-US" dirty="0"/>
              <a:t>编制现金流量表（自有资金）</a:t>
            </a:r>
            <a:endParaRPr lang="zh-CN" altLang="en-US" dirty="0"/>
          </a:p>
        </p:txBody>
      </p:sp>
      <p:pic>
        <p:nvPicPr>
          <p:cNvPr id="6" name="Picture 5"/>
          <p:cNvPicPr>
            <a:picLocks noChangeAspect="1"/>
          </p:cNvPicPr>
          <p:nvPr/>
        </p:nvPicPr>
        <p:blipFill rotWithShape="1">
          <a:blip r:embed="rId1"/>
          <a:srcRect l="14623" t="30438" r="438" b="19326"/>
          <a:stretch>
            <a:fillRect/>
          </a:stretch>
        </p:blipFill>
        <p:spPr>
          <a:xfrm>
            <a:off x="1354069" y="2549562"/>
            <a:ext cx="9892651" cy="3900591"/>
          </a:xfrm>
          <a:prstGeom prst="rect">
            <a:avLst/>
          </a:prstGeom>
        </p:spPr>
      </p:pic>
      <p:pic>
        <p:nvPicPr>
          <p:cNvPr id="7" name="图片 6"/>
          <p:cNvPicPr>
            <a:picLocks noChangeAspect="1"/>
          </p:cNvPicPr>
          <p:nvPr/>
        </p:nvPicPr>
        <p:blipFill rotWithShape="1">
          <a:blip r:embed="rId2"/>
          <a:srcRect l="4052" t="26161" r="21241" b="54510"/>
          <a:stretch>
            <a:fillRect/>
          </a:stretch>
        </p:blipFill>
        <p:spPr>
          <a:xfrm>
            <a:off x="782697" y="890511"/>
            <a:ext cx="10259628" cy="1659051"/>
          </a:xfrm>
          <a:prstGeom prst="rect">
            <a:avLst/>
          </a:prstGeom>
        </p:spPr>
      </p:pic>
      <p:pic>
        <p:nvPicPr>
          <p:cNvPr id="8" name="图片 7"/>
          <p:cNvPicPr>
            <a:picLocks noChangeAspect="1"/>
          </p:cNvPicPr>
          <p:nvPr/>
        </p:nvPicPr>
        <p:blipFill rotWithShape="1">
          <a:blip r:embed="rId2"/>
          <a:srcRect l="3979" t="34190" r="86072" b="60170"/>
          <a:stretch>
            <a:fillRect/>
          </a:stretch>
        </p:blipFill>
        <p:spPr>
          <a:xfrm>
            <a:off x="262169" y="3057860"/>
            <a:ext cx="1366221" cy="484095"/>
          </a:xfrm>
          <a:prstGeom prst="rect">
            <a:avLst/>
          </a:prstGeom>
        </p:spPr>
      </p:pic>
      <p:pic>
        <p:nvPicPr>
          <p:cNvPr id="9" name="图片 8"/>
          <p:cNvPicPr>
            <a:picLocks noChangeAspect="1"/>
          </p:cNvPicPr>
          <p:nvPr/>
        </p:nvPicPr>
        <p:blipFill rotWithShape="1">
          <a:blip r:embed="rId2"/>
          <a:srcRect l="16435" t="34440" r="73617" b="60547"/>
          <a:stretch>
            <a:fillRect/>
          </a:stretch>
        </p:blipFill>
        <p:spPr>
          <a:xfrm>
            <a:off x="262168" y="4770700"/>
            <a:ext cx="1366221" cy="430306"/>
          </a:xfrm>
          <a:prstGeom prst="rect">
            <a:avLst/>
          </a:prstGeom>
        </p:spPr>
      </p:pic>
      <p:pic>
        <p:nvPicPr>
          <p:cNvPr id="10" name="图片 9"/>
          <p:cNvPicPr>
            <a:picLocks noChangeAspect="1"/>
          </p:cNvPicPr>
          <p:nvPr/>
        </p:nvPicPr>
        <p:blipFill rotWithShape="1">
          <a:blip r:embed="rId2"/>
          <a:srcRect l="41632" t="33186" r="33040" b="59544"/>
          <a:stretch>
            <a:fillRect/>
          </a:stretch>
        </p:blipFill>
        <p:spPr>
          <a:xfrm>
            <a:off x="176107" y="5202116"/>
            <a:ext cx="1760270" cy="315760"/>
          </a:xfrm>
          <a:prstGeom prst="rect">
            <a:avLst/>
          </a:prstGeom>
        </p:spPr>
      </p:pic>
      <p:pic>
        <p:nvPicPr>
          <p:cNvPr id="11" name="图片 10"/>
          <p:cNvPicPr>
            <a:picLocks noChangeAspect="1"/>
          </p:cNvPicPr>
          <p:nvPr/>
        </p:nvPicPr>
        <p:blipFill rotWithShape="1">
          <a:blip r:embed="rId2"/>
          <a:srcRect l="68370" t="34565" r="21241" b="60296"/>
          <a:stretch>
            <a:fillRect/>
          </a:stretch>
        </p:blipFill>
        <p:spPr>
          <a:xfrm>
            <a:off x="485191" y="5580516"/>
            <a:ext cx="1120786" cy="346471"/>
          </a:xfrm>
          <a:prstGeom prst="rect">
            <a:avLst/>
          </a:prstGeom>
        </p:spPr>
      </p:pic>
      <mc:AlternateContent xmlns:mc="http://schemas.openxmlformats.org/markup-compatibility/2006" xmlns:p14="http://schemas.microsoft.com/office/powerpoint/2010/main">
        <mc:Choice Requires="p14">
          <p:contentPart r:id="rId3" p14:bwMode="auto">
            <p14:nvContentPartPr>
              <p14:cNvPr id="3" name="Ink 2"/>
              <p14:cNvContentPartPr/>
              <p14:nvPr/>
            </p14:nvContentPartPr>
            <p14:xfrm>
              <a:off x="1252440" y="6375960"/>
              <a:ext cx="9486000" cy="367200"/>
            </p14:xfrm>
          </p:contentPart>
        </mc:Choice>
        <mc:Fallback xmlns="">
          <p:pic>
            <p:nvPicPr>
              <p:cNvPr id="3" name="Ink 2"/>
            </p:nvPicPr>
            <p:blipFill>
              <a:blip r:embed="rId4"/>
            </p:blipFill>
            <p:spPr>
              <a:xfrm>
                <a:off x="1252440" y="6375960"/>
                <a:ext cx="9486000" cy="367200"/>
              </a:xfrm>
              <a:prstGeom prst="rect"/>
            </p:spPr>
          </p:pic>
        </mc:Fallback>
      </mc:AlternateContent>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Step 5 </a:t>
            </a:r>
            <a:r>
              <a:rPr lang="zh-CN" altLang="en-US" dirty="0"/>
              <a:t>盈利性分析</a:t>
            </a:r>
            <a:endParaRPr lang="zh-CN" altLang="en-US" dirty="0"/>
          </a:p>
        </p:txBody>
      </p:sp>
      <p:sp>
        <p:nvSpPr>
          <p:cNvPr id="3" name="Content Placeholder 2"/>
          <p:cNvSpPr>
            <a:spLocks noGrp="1"/>
          </p:cNvSpPr>
          <p:nvPr>
            <p:ph idx="1"/>
          </p:nvPr>
        </p:nvSpPr>
        <p:spPr/>
        <p:txBody>
          <a:bodyPr/>
          <a:lstStyle/>
          <a:p>
            <a:pPr>
              <a:lnSpc>
                <a:spcPct val="150000"/>
              </a:lnSpc>
            </a:pPr>
            <a:r>
              <a:rPr lang="zh-CN" altLang="en-US" dirty="0"/>
              <a:t>基于前述投资者的净现金流，我们可以计算：</a:t>
            </a:r>
            <a:endParaRPr lang="en-US" altLang="zh-CN" dirty="0"/>
          </a:p>
          <a:p>
            <a:pPr>
              <a:lnSpc>
                <a:spcPct val="150000"/>
              </a:lnSpc>
            </a:pPr>
            <a:r>
              <a:rPr lang="en-US" altLang="zh-CN" u="sng" dirty="0">
                <a:solidFill>
                  <a:srgbClr val="FF0000"/>
                </a:solidFill>
              </a:rPr>
              <a:t>Payback Period (PP), Net Present Value (NPV), Internal Rate of Return (IRR).</a:t>
            </a:r>
            <a:endParaRPr lang="en-US" altLang="zh-CN" u="sng"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Step 5 </a:t>
            </a:r>
            <a:r>
              <a:rPr lang="zh-CN" altLang="en-US" dirty="0"/>
              <a:t>盈利性分析</a:t>
            </a:r>
            <a:endParaRPr lang="zh-CN" altLang="en-US" dirty="0"/>
          </a:p>
        </p:txBody>
      </p:sp>
      <p:sp>
        <p:nvSpPr>
          <p:cNvPr id="3" name="Content Placeholder 2"/>
          <p:cNvSpPr>
            <a:spLocks noGrp="1"/>
          </p:cNvSpPr>
          <p:nvPr>
            <p:ph idx="1"/>
          </p:nvPr>
        </p:nvSpPr>
        <p:spPr>
          <a:xfrm>
            <a:off x="838200" y="1825625"/>
            <a:ext cx="10515600" cy="1425575"/>
          </a:xfrm>
        </p:spPr>
        <p:txBody>
          <a:bodyPr/>
          <a:lstStyle/>
          <a:p>
            <a:r>
              <a:rPr lang="zh-CN" altLang="en-US" dirty="0"/>
              <a:t>全部投资的</a:t>
            </a:r>
            <a:r>
              <a:rPr lang="en-US" altLang="zh-CN" dirty="0"/>
              <a:t> </a:t>
            </a:r>
            <a:r>
              <a:rPr lang="en-US" altLang="zh-CN" dirty="0">
                <a:solidFill>
                  <a:srgbClr val="FF0000"/>
                </a:solidFill>
              </a:rPr>
              <a:t>FNPV </a:t>
            </a:r>
            <a:r>
              <a:rPr lang="zh-CN" altLang="en-US" dirty="0">
                <a:solidFill>
                  <a:srgbClr val="FF0000"/>
                </a:solidFill>
              </a:rPr>
              <a:t>和</a:t>
            </a:r>
            <a:r>
              <a:rPr lang="en-US" altLang="zh-CN" dirty="0">
                <a:solidFill>
                  <a:srgbClr val="FF0000"/>
                </a:solidFill>
              </a:rPr>
              <a:t> FIRR</a:t>
            </a:r>
            <a:r>
              <a:rPr lang="en-US" altLang="zh-CN" dirty="0"/>
              <a:t> </a:t>
            </a:r>
            <a:r>
              <a:rPr lang="zh-CN" altLang="en-US" dirty="0"/>
              <a:t>为</a:t>
            </a:r>
            <a:r>
              <a:rPr lang="en-US" altLang="zh-CN" dirty="0"/>
              <a:t> </a:t>
            </a:r>
            <a:r>
              <a:rPr lang="en-US" altLang="zh-CN" u="sng" dirty="0">
                <a:solidFill>
                  <a:srgbClr val="FF0000"/>
                </a:solidFill>
              </a:rPr>
              <a:t>21.4 and 10.05%</a:t>
            </a:r>
            <a:r>
              <a:rPr lang="en-US" altLang="zh-CN" dirty="0"/>
              <a:t>;</a:t>
            </a:r>
            <a:endParaRPr lang="en-US" altLang="zh-CN" dirty="0"/>
          </a:p>
          <a:p>
            <a:r>
              <a:rPr lang="zh-CN" altLang="en-US" dirty="0"/>
              <a:t>自有资金的</a:t>
            </a:r>
            <a:r>
              <a:rPr lang="en-US" altLang="zh-CN" dirty="0"/>
              <a:t> </a:t>
            </a:r>
            <a:r>
              <a:rPr lang="en-US" altLang="zh-CN" dirty="0">
                <a:solidFill>
                  <a:schemeClr val="accent6"/>
                </a:solidFill>
              </a:rPr>
              <a:t>FNPV and FIRR </a:t>
            </a:r>
            <a:r>
              <a:rPr lang="zh-CN" altLang="en-US" dirty="0"/>
              <a:t>为</a:t>
            </a:r>
            <a:r>
              <a:rPr lang="en-US" altLang="zh-CN" dirty="0"/>
              <a:t> </a:t>
            </a:r>
            <a:r>
              <a:rPr lang="en-US" altLang="zh-CN" u="sng" dirty="0">
                <a:solidFill>
                  <a:schemeClr val="accent6"/>
                </a:solidFill>
              </a:rPr>
              <a:t>21.4 and 10.10%</a:t>
            </a:r>
            <a:r>
              <a:rPr lang="en-US" altLang="zh-CN" dirty="0"/>
              <a:t>;</a:t>
            </a:r>
            <a:endParaRPr lang="en-US" altLang="zh-CN" dirty="0"/>
          </a:p>
          <a:p>
            <a:endParaRPr lang="en-US" altLang="zh-CN" dirty="0"/>
          </a:p>
          <a:p>
            <a:endParaRPr lang="en-US" altLang="zh-CN" dirty="0"/>
          </a:p>
          <a:p>
            <a:endParaRPr lang="zh-CN" altLang="en-US" dirty="0"/>
          </a:p>
        </p:txBody>
      </p:sp>
      <p:pic>
        <p:nvPicPr>
          <p:cNvPr id="4" name="Picture 3"/>
          <p:cNvPicPr>
            <a:picLocks noChangeAspect="1"/>
          </p:cNvPicPr>
          <p:nvPr/>
        </p:nvPicPr>
        <p:blipFill rotWithShape="1">
          <a:blip r:embed="rId1"/>
          <a:srcRect l="14534" t="30303" r="3850" b="30505"/>
          <a:stretch>
            <a:fillRect/>
          </a:stretch>
        </p:blipFill>
        <p:spPr>
          <a:xfrm>
            <a:off x="1376219" y="3428999"/>
            <a:ext cx="9196490" cy="2944091"/>
          </a:xfrm>
          <a:prstGeom prst="rect">
            <a:avLst/>
          </a:prstGeom>
        </p:spPr>
      </p:pic>
      <mc:AlternateContent xmlns:mc="http://schemas.openxmlformats.org/markup-compatibility/2006" xmlns:p14="http://schemas.microsoft.com/office/powerpoint/2010/main">
        <mc:Choice Requires="p14">
          <p:contentPart r:id="rId2" p14:bwMode="auto">
            <p14:nvContentPartPr>
              <p14:cNvPr id="5" name="Ink 4"/>
              <p14:cNvContentPartPr/>
              <p14:nvPr/>
            </p14:nvContentPartPr>
            <p14:xfrm>
              <a:off x="3396960" y="4289040"/>
              <a:ext cx="1281600" cy="2180520"/>
            </p14:xfrm>
          </p:contentPart>
        </mc:Choice>
        <mc:Fallback xmlns="">
          <p:pic>
            <p:nvPicPr>
              <p:cNvPr id="5" name="Ink 4"/>
            </p:nvPicPr>
            <p:blipFill>
              <a:blip r:embed="rId3"/>
            </p:blipFill>
            <p:spPr>
              <a:xfrm>
                <a:off x="3396960" y="4289040"/>
                <a:ext cx="1281600" cy="2180520"/>
              </a:xfrm>
              <a:prstGeom prst="rect"/>
            </p:spPr>
          </p:pic>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其他</a:t>
            </a:r>
            <a:endParaRPr lang="zh-CN" altLang="en-US" dirty="0"/>
          </a:p>
        </p:txBody>
      </p:sp>
      <p:sp>
        <p:nvSpPr>
          <p:cNvPr id="3" name="Content Placeholder 2"/>
          <p:cNvSpPr>
            <a:spLocks noGrp="1"/>
          </p:cNvSpPr>
          <p:nvPr>
            <p:ph idx="1"/>
          </p:nvPr>
        </p:nvSpPr>
        <p:spPr/>
        <p:txBody>
          <a:bodyPr/>
          <a:lstStyle/>
          <a:p>
            <a:pPr>
              <a:lnSpc>
                <a:spcPct val="150000"/>
              </a:lnSpc>
            </a:pPr>
            <a:r>
              <a:rPr lang="zh-CN" altLang="en-US" dirty="0"/>
              <a:t>对于财务可行性分析，我们也可以进一步进行定性、定量的风险评价：</a:t>
            </a:r>
            <a:endParaRPr lang="en-US" altLang="zh-CN" dirty="0"/>
          </a:p>
          <a:p>
            <a:pPr marL="914400" lvl="1" indent="-457200">
              <a:lnSpc>
                <a:spcPct val="150000"/>
              </a:lnSpc>
              <a:buFont typeface="+mj-lt"/>
              <a:buAutoNum type="arabicPeriod"/>
            </a:pPr>
            <a:r>
              <a:rPr lang="zh-CN" altLang="en-US" dirty="0"/>
              <a:t>敏感性分析</a:t>
            </a:r>
            <a:endParaRPr lang="en-US" altLang="zh-CN" dirty="0"/>
          </a:p>
          <a:p>
            <a:pPr marL="914400" lvl="1" indent="-457200">
              <a:lnSpc>
                <a:spcPct val="150000"/>
              </a:lnSpc>
              <a:buFont typeface="+mj-lt"/>
              <a:buAutoNum type="arabicPeriod"/>
            </a:pPr>
            <a:r>
              <a:rPr lang="zh-CN" altLang="en-US" dirty="0"/>
              <a:t>罗列无法量化的风险与及相应的对策</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a:xfrm>
            <a:off x="838200" y="365125"/>
            <a:ext cx="10515600" cy="1325563"/>
          </a:xfrm>
        </p:spPr>
        <p:txBody>
          <a:bodyPr/>
          <a:lstStyle/>
          <a:p>
            <a:r>
              <a:rPr lang="zh-CN" altLang="en-US" sz="4400" dirty="0"/>
              <a:t>基于投资人角度的经济性分析</a:t>
            </a:r>
            <a:endParaRPr lang="zh-CN" altLang="en-US" dirty="0"/>
          </a:p>
        </p:txBody>
      </p:sp>
      <p:grpSp>
        <p:nvGrpSpPr>
          <p:cNvPr id="2" name="组合 1"/>
          <p:cNvGrpSpPr/>
          <p:nvPr/>
        </p:nvGrpSpPr>
        <p:grpSpPr>
          <a:xfrm>
            <a:off x="2495550" y="1946910"/>
            <a:ext cx="8202930" cy="3431540"/>
            <a:chOff x="3930" y="3066"/>
            <a:chExt cx="12918" cy="5404"/>
          </a:xfrm>
        </p:grpSpPr>
        <p:pic>
          <p:nvPicPr>
            <p:cNvPr id="9" name="图片 8"/>
            <p:cNvPicPr>
              <a:picLocks noChangeAspect="1"/>
            </p:cNvPicPr>
            <p:nvPr/>
          </p:nvPicPr>
          <p:blipFill rotWithShape="1">
            <a:blip r:embed="rId1"/>
            <a:srcRect l="2680" t="24157" r="42711" b="39294"/>
            <a:stretch>
              <a:fillRect/>
            </a:stretch>
          </p:blipFill>
          <p:spPr>
            <a:xfrm>
              <a:off x="3930" y="3066"/>
              <a:ext cx="12919" cy="5404"/>
            </a:xfrm>
            <a:prstGeom prst="rect">
              <a:avLst/>
            </a:prstGeom>
          </p:spPr>
        </p:pic>
        <p:cxnSp>
          <p:nvCxnSpPr>
            <p:cNvPr id="3" name="直接连接符 2"/>
            <p:cNvCxnSpPr/>
            <p:nvPr/>
          </p:nvCxnSpPr>
          <p:spPr>
            <a:xfrm>
              <a:off x="7479" y="4311"/>
              <a:ext cx="212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394" y="4272"/>
              <a:ext cx="212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375" y="6065"/>
              <a:ext cx="212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125" y="6065"/>
              <a:ext cx="2121"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endParaRPr lang="zh-CN" altLang="en-US" dirty="0"/>
          </a:p>
        </p:txBody>
      </p:sp>
      <p:sp>
        <p:nvSpPr>
          <p:cNvPr id="3" name="内容占位符 2"/>
          <p:cNvSpPr>
            <a:spLocks noGrp="1"/>
          </p:cNvSpPr>
          <p:nvPr>
            <p:ph idx="1"/>
          </p:nvPr>
        </p:nvSpPr>
        <p:spPr/>
        <p:txBody>
          <a:bodyPr>
            <a:normAutofit fontScale="85000" lnSpcReduction="20000"/>
          </a:bodyPr>
          <a:lstStyle/>
          <a:p>
            <a:pPr>
              <a:lnSpc>
                <a:spcPct val="150000"/>
              </a:lnSpc>
            </a:pPr>
            <a:r>
              <a:rPr lang="zh-CN" altLang="zh-CN" dirty="0"/>
              <a:t>我们除了估算项目的投资、也要厘清下述要素：</a:t>
            </a:r>
            <a:endParaRPr lang="zh-CN" altLang="zh-CN" dirty="0"/>
          </a:p>
          <a:p>
            <a:pPr>
              <a:lnSpc>
                <a:spcPct val="150000"/>
              </a:lnSpc>
            </a:pPr>
            <a:r>
              <a:rPr lang="zh-CN" altLang="zh-CN" dirty="0"/>
              <a:t>（</a:t>
            </a:r>
            <a:r>
              <a:rPr lang="en-US" altLang="zh-CN" dirty="0"/>
              <a:t>1</a:t>
            </a:r>
            <a:r>
              <a:rPr lang="zh-CN" altLang="zh-CN" dirty="0"/>
              <a:t>）投资与投资结构；</a:t>
            </a:r>
            <a:endParaRPr lang="zh-CN" altLang="zh-CN" dirty="0"/>
          </a:p>
          <a:p>
            <a:pPr>
              <a:lnSpc>
                <a:spcPct val="150000"/>
              </a:lnSpc>
            </a:pPr>
            <a:r>
              <a:rPr lang="zh-CN" altLang="zh-CN" dirty="0"/>
              <a:t>（</a:t>
            </a:r>
            <a:r>
              <a:rPr lang="en-US" altLang="zh-CN" dirty="0"/>
              <a:t>2</a:t>
            </a:r>
            <a:r>
              <a:rPr lang="zh-CN" altLang="zh-CN" dirty="0"/>
              <a:t>）营业收入与营业成本；</a:t>
            </a:r>
            <a:endParaRPr lang="zh-CN" altLang="zh-CN" dirty="0"/>
          </a:p>
          <a:p>
            <a:pPr>
              <a:lnSpc>
                <a:spcPct val="150000"/>
              </a:lnSpc>
            </a:pPr>
            <a:r>
              <a:rPr lang="zh-CN" altLang="zh-CN" dirty="0"/>
              <a:t>（</a:t>
            </a:r>
            <a:r>
              <a:rPr lang="en-US" altLang="zh-CN" dirty="0"/>
              <a:t>3</a:t>
            </a:r>
            <a:r>
              <a:rPr lang="zh-CN" altLang="zh-CN" dirty="0"/>
              <a:t>）利息支付；</a:t>
            </a:r>
            <a:endParaRPr lang="zh-CN" altLang="zh-CN" dirty="0"/>
          </a:p>
          <a:p>
            <a:pPr>
              <a:lnSpc>
                <a:spcPct val="150000"/>
              </a:lnSpc>
            </a:pPr>
            <a:r>
              <a:rPr lang="zh-CN" altLang="zh-CN" dirty="0"/>
              <a:t>（</a:t>
            </a:r>
            <a:r>
              <a:rPr lang="en-US" altLang="zh-CN" dirty="0"/>
              <a:t>4</a:t>
            </a:r>
            <a:r>
              <a:rPr lang="zh-CN" altLang="zh-CN" dirty="0"/>
              <a:t>）折旧成本；</a:t>
            </a:r>
            <a:endParaRPr lang="zh-CN" altLang="zh-CN" dirty="0"/>
          </a:p>
          <a:p>
            <a:pPr>
              <a:lnSpc>
                <a:spcPct val="150000"/>
              </a:lnSpc>
            </a:pPr>
            <a:r>
              <a:rPr lang="zh-CN" altLang="zh-CN" dirty="0"/>
              <a:t>（</a:t>
            </a:r>
            <a:r>
              <a:rPr lang="en-US" altLang="zh-CN" dirty="0"/>
              <a:t>5</a:t>
            </a:r>
            <a:r>
              <a:rPr lang="zh-CN" altLang="zh-CN" dirty="0"/>
              <a:t>）税前利润；</a:t>
            </a:r>
            <a:endParaRPr lang="zh-CN" altLang="zh-CN" dirty="0"/>
          </a:p>
          <a:p>
            <a:pPr>
              <a:lnSpc>
                <a:spcPct val="150000"/>
              </a:lnSpc>
            </a:pPr>
            <a:r>
              <a:rPr lang="zh-CN" altLang="zh-CN" dirty="0"/>
              <a:t>（</a:t>
            </a:r>
            <a:r>
              <a:rPr lang="en-US" altLang="zh-CN" dirty="0"/>
              <a:t>6</a:t>
            </a:r>
            <a:r>
              <a:rPr lang="zh-CN" altLang="zh-CN" dirty="0"/>
              <a:t>）所得税。</a:t>
            </a:r>
            <a:endParaRPr lang="zh-CN"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财务分析相关概念</a:t>
            </a:r>
            <a:r>
              <a:rPr lang="zh-CN" altLang="en-US" dirty="0"/>
              <a:t>：</a:t>
            </a:r>
            <a:r>
              <a:rPr lang="zh-CN" altLang="zh-CN" dirty="0"/>
              <a:t>投资与投资结构</a:t>
            </a:r>
            <a:endParaRPr lang="zh-CN" altLang="en-US" dirty="0"/>
          </a:p>
        </p:txBody>
      </p:sp>
      <p:sp>
        <p:nvSpPr>
          <p:cNvPr id="3" name="内容占位符 2"/>
          <p:cNvSpPr>
            <a:spLocks noGrp="1"/>
          </p:cNvSpPr>
          <p:nvPr>
            <p:ph idx="1"/>
          </p:nvPr>
        </p:nvSpPr>
        <p:spPr/>
        <p:txBody>
          <a:bodyPr>
            <a:normAutofit/>
          </a:bodyPr>
          <a:lstStyle/>
          <a:p>
            <a:pPr>
              <a:lnSpc>
                <a:spcPct val="130000"/>
              </a:lnSpc>
              <a:tabLst>
                <a:tab pos="1371600" algn="l"/>
              </a:tabLst>
            </a:pPr>
            <a:r>
              <a:rPr lang="zh-CN" altLang="zh-CN" sz="2400" dirty="0"/>
              <a:t>投资的定义：</a:t>
            </a:r>
            <a:endParaRPr lang="zh-CN" altLang="zh-CN" sz="2400" dirty="0"/>
          </a:p>
          <a:p>
            <a:pPr>
              <a:lnSpc>
                <a:spcPct val="130000"/>
              </a:lnSpc>
              <a:tabLst>
                <a:tab pos="1371600" algn="l"/>
              </a:tabLst>
            </a:pPr>
            <a:r>
              <a:rPr lang="zh-CN" altLang="zh-CN" sz="2400" dirty="0"/>
              <a:t>工程经济学所谈的投资，指投入购买或者建设某一项资产的资金数量，是指投资者为获取预期收益而投入的资金或资源以及其他形式的等值价值量。作为狭义的投资，其指向了某一特定的资产，投资的结果是产生了一项资产，而这项资产在未来，可能给投资者带来进一步的回报。</a:t>
            </a:r>
            <a:endParaRPr lang="en-US" altLang="zh-CN" sz="2400" dirty="0"/>
          </a:p>
          <a:p>
            <a:pPr>
              <a:lnSpc>
                <a:spcPct val="130000"/>
              </a:lnSpc>
              <a:tabLst>
                <a:tab pos="1371600" algn="l"/>
              </a:tabLst>
            </a:pPr>
            <a:r>
              <a:rPr lang="zh-CN" altLang="zh-CN" sz="2400" dirty="0"/>
              <a:t>根据相应资产属性，投资包括固定资产投资、流动资产投资、无形资产投资及其他资产投资。</a:t>
            </a:r>
            <a:endParaRPr lang="zh-CN" altLang="zh-CN" sz="2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6557</Words>
  <Application>WPS 演示</Application>
  <PresentationFormat>宽屏</PresentationFormat>
  <Paragraphs>928</Paragraphs>
  <Slides>63</Slides>
  <Notes>14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8</vt:i4>
      </vt:variant>
      <vt:variant>
        <vt:lpstr>幻灯片标题</vt:lpstr>
      </vt:variant>
      <vt:variant>
        <vt:i4>63</vt:i4>
      </vt:variant>
    </vt:vector>
  </HeadingPairs>
  <TitlesOfParts>
    <vt:vector size="86" baseType="lpstr">
      <vt:lpstr>Arial</vt:lpstr>
      <vt:lpstr>宋体</vt:lpstr>
      <vt:lpstr>Wingdings</vt:lpstr>
      <vt:lpstr>等线 Light</vt:lpstr>
      <vt:lpstr>等线</vt:lpstr>
      <vt:lpstr>微软雅黑</vt:lpstr>
      <vt:lpstr>Arial Unicode MS</vt:lpstr>
      <vt:lpstr>Calibri</vt:lpstr>
      <vt:lpstr>Times New Roman</vt:lpstr>
      <vt:lpstr>汉仪中圆简</vt:lpstr>
      <vt:lpstr>黑体</vt:lpstr>
      <vt:lpstr>Tahoma</vt:lpstr>
      <vt:lpstr>楷体_GB2312</vt:lpstr>
      <vt:lpstr>新宋体</vt:lpstr>
      <vt:lpstr>Office 主题​​</vt:lpstr>
      <vt:lpstr>Equation.3</vt:lpstr>
      <vt:lpstr>Equation.3</vt:lpstr>
      <vt:lpstr>Equation.DSMT4</vt:lpstr>
      <vt:lpstr>Equation.3</vt:lpstr>
      <vt:lpstr>Equation.3</vt:lpstr>
      <vt:lpstr>Equation.DSMT4</vt:lpstr>
      <vt:lpstr>Equation.3</vt:lpstr>
      <vt:lpstr>Equation.DSMT4</vt:lpstr>
      <vt:lpstr>L8: 财务分析： 基于投资人角度的经济性分析</vt:lpstr>
      <vt:lpstr>基于投资人角度的经济性分析</vt:lpstr>
      <vt:lpstr>基于投资人角度的经济性分析</vt:lpstr>
      <vt:lpstr>基于投资人角度的经济性分析</vt:lpstr>
      <vt:lpstr>基于投资人角度的经济性分析</vt:lpstr>
      <vt:lpstr>基于投资人角度的经济性分析</vt:lpstr>
      <vt:lpstr>基于投资人角度的经济性分析</vt:lpstr>
      <vt:lpstr>财务分析相关概念</vt:lpstr>
      <vt:lpstr>财务分析相关概念：投资与投资结构</vt:lpstr>
      <vt:lpstr>财务分析相关概念：投资与投资结构</vt:lpstr>
      <vt:lpstr>财务分析相关概念：投资与投资结构</vt:lpstr>
      <vt:lpstr>财务分析相关概念：投资与投资结构</vt:lpstr>
      <vt:lpstr>财务分析相关概念：投资估算</vt:lpstr>
      <vt:lpstr>财务分析相关概念：投资结构</vt:lpstr>
      <vt:lpstr>财务分析相关概念：营业收入和营业成本</vt:lpstr>
      <vt:lpstr>财务分析相关概念：营业收入和营业成本</vt:lpstr>
      <vt:lpstr>财务分析相关概念：利息支付</vt:lpstr>
      <vt:lpstr>PowerPoint 演示文稿</vt:lpstr>
      <vt:lpstr>财务分析相关概念：折旧成本</vt:lpstr>
      <vt:lpstr>财务分析相关概念：折旧成本</vt:lpstr>
      <vt:lpstr>财务分析相关概念：折旧成本</vt:lpstr>
      <vt:lpstr>财务分析相关概念：折旧成本</vt:lpstr>
      <vt:lpstr>财务分析相关概念：折旧成本</vt:lpstr>
      <vt:lpstr>财务分析相关概念：折旧成本</vt:lpstr>
      <vt:lpstr>财务分析相关概念：折旧成本</vt:lpstr>
      <vt:lpstr>财务分析相关概念：折旧成本</vt:lpstr>
      <vt:lpstr>财务分析相关概念：折旧成本</vt:lpstr>
      <vt:lpstr>PowerPoint 演示文稿</vt:lpstr>
      <vt:lpstr>PowerPoint 演示文稿</vt:lpstr>
      <vt:lpstr>财务分析相关概念：折旧成本</vt:lpstr>
      <vt:lpstr>PowerPoint 演示文稿</vt:lpstr>
      <vt:lpstr>财务分析相关概念：税前利润和所得税</vt:lpstr>
      <vt:lpstr>财务分析相关概念：税前利润和所得税</vt:lpstr>
      <vt:lpstr>财务分析相关概念：税后现金流</vt:lpstr>
      <vt:lpstr>财务分析相关概念：税后现金流</vt:lpstr>
      <vt:lpstr>财务分析相关概念：税后现金流</vt:lpstr>
      <vt:lpstr>财务分析相关概念：税后现金流</vt:lpstr>
      <vt:lpstr>固定资产折旧及对利税、现金流的影响</vt:lpstr>
      <vt:lpstr>固定资产折旧及对利税、现金流的影响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Step 1 项目调查：投资估算</vt:lpstr>
      <vt:lpstr>Step 1 项目调查：投资估算</vt:lpstr>
      <vt:lpstr>Step 1 项目调查：营收和成本估算</vt:lpstr>
      <vt:lpstr>PowerPoint 演示文稿</vt:lpstr>
      <vt:lpstr>Step 1 项目调查：投资结构估算</vt:lpstr>
      <vt:lpstr>PowerPoint 演示文稿</vt:lpstr>
      <vt:lpstr>PowerPoint 演示文稿</vt:lpstr>
      <vt:lpstr>Step 3: 编制利润表</vt:lpstr>
      <vt:lpstr>Step 3: 编制利润表</vt:lpstr>
      <vt:lpstr>Step 4: 编制现金流量表（全部投资）</vt:lpstr>
      <vt:lpstr>Step 4: 编制现金流量表（自有资金）</vt:lpstr>
      <vt:lpstr>Step 4: 编制现金流量表（自有资金）</vt:lpstr>
      <vt:lpstr>Step 5 盈利性分析</vt:lpstr>
      <vt:lpstr>Step 5 盈利性分析</vt:lpstr>
      <vt:lpstr>其他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L8: 财务分析： 基于投资人角度的经济性分析</dc:title>
  <dc:creator>yi wang</dc:creator>
  <cp:lastModifiedBy>HP</cp:lastModifiedBy>
  <cp:revision>15</cp:revision>
  <dcterms:created xsi:type="dcterms:W3CDTF">2021-12-24T04:46:00Z</dcterms:created>
  <dcterms:modified xsi:type="dcterms:W3CDTF">2024-12-21T13:11:31Z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