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82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工程经济学考试说明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2024-12-05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wangyi@hdu.edu.cn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考试题型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一、选择题（</a:t>
            </a:r>
            <a:r>
              <a:rPr lang="en-US" altLang="zh-CN" dirty="0"/>
              <a:t>36</a:t>
            </a:r>
            <a:r>
              <a:rPr lang="zh-CN" altLang="en-US" dirty="0"/>
              <a:t>分）：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分</a:t>
            </a:r>
            <a:r>
              <a:rPr lang="en-US" altLang="zh-CN" dirty="0"/>
              <a:t>/</a:t>
            </a:r>
            <a:r>
              <a:rPr lang="zh-CN" altLang="en-US" dirty="0"/>
              <a:t>题，</a:t>
            </a:r>
            <a:r>
              <a:rPr lang="en-US" altLang="zh-CN" dirty="0"/>
              <a:t>12</a:t>
            </a:r>
            <a:r>
              <a:rPr lang="zh-CN" altLang="en-US" dirty="0"/>
              <a:t>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二、计算分析题（</a:t>
            </a:r>
            <a:r>
              <a:rPr lang="en-US" altLang="zh-CN" dirty="0"/>
              <a:t>64</a:t>
            </a:r>
            <a:r>
              <a:rPr lang="zh-CN" altLang="en-US" dirty="0"/>
              <a:t>分） ：</a:t>
            </a:r>
            <a:endParaRPr lang="en-US" altLang="zh-CN" dirty="0"/>
          </a:p>
          <a:p>
            <a:r>
              <a:rPr lang="en-US" altLang="zh-CN" dirty="0"/>
              <a:t>10-15</a:t>
            </a:r>
            <a:r>
              <a:rPr lang="zh-CN" altLang="en-US" dirty="0"/>
              <a:t>分</a:t>
            </a:r>
            <a:r>
              <a:rPr lang="en-US" altLang="zh-CN" dirty="0"/>
              <a:t>/</a:t>
            </a:r>
            <a:r>
              <a:rPr lang="zh-CN" altLang="en-US" dirty="0"/>
              <a:t>题，</a:t>
            </a:r>
            <a:r>
              <a:rPr lang="en-US" altLang="zh-CN" dirty="0"/>
              <a:t>6</a:t>
            </a:r>
            <a:r>
              <a:rPr lang="zh-CN" altLang="en-US" dirty="0"/>
              <a:t>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考试范围</a:t>
            </a:r>
            <a:r>
              <a:rPr lang="en-US" altLang="zh-CN" dirty="0"/>
              <a:t>——</a:t>
            </a:r>
            <a:r>
              <a:rPr lang="zh-CN" altLang="en-US" dirty="0"/>
              <a:t>选择题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选择题覆盖全部教学内容</a:t>
            </a:r>
            <a:endParaRPr lang="en-US" altLang="zh-CN" dirty="0"/>
          </a:p>
          <a:p>
            <a:r>
              <a:rPr lang="zh-CN" altLang="en-US" dirty="0" smtClean="0"/>
              <a:t>计算</a:t>
            </a:r>
            <a:r>
              <a:rPr lang="zh-CN" altLang="en-US" dirty="0"/>
              <a:t>分析需要基于</a:t>
            </a:r>
            <a:r>
              <a:rPr lang="zh-CN" altLang="en-US" b="1" dirty="0">
                <a:solidFill>
                  <a:srgbClr val="FF0000"/>
                </a:solidFill>
              </a:rPr>
              <a:t>复利系数表</a:t>
            </a:r>
          </a:p>
          <a:p>
            <a:r>
              <a:rPr lang="zh-CN" altLang="en-US" dirty="0"/>
              <a:t>试卷会提供复利系数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/>
              <a:t>可以</a:t>
            </a:r>
            <a:r>
              <a:rPr lang="zh-CN" altLang="en-US" dirty="0" smtClean="0"/>
              <a:t>带计算器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考试范围</a:t>
            </a:r>
            <a:r>
              <a:rPr lang="en-US" altLang="zh-CN" dirty="0"/>
              <a:t>——</a:t>
            </a:r>
            <a:r>
              <a:rPr lang="zh-CN" altLang="en-US" dirty="0"/>
              <a:t>计算分析题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第</a:t>
            </a:r>
            <a:r>
              <a:rPr lang="en-US" altLang="zh-CN" sz="1600" dirty="0"/>
              <a:t>4 </a:t>
            </a:r>
            <a:r>
              <a:rPr lang="zh-CN" altLang="en-US" sz="1600" dirty="0"/>
              <a:t>章 资金等值计算 </a:t>
            </a:r>
            <a:r>
              <a:rPr lang="en-US" altLang="zh-CN" sz="1600" dirty="0"/>
              <a:t>........................................................................................................... 43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200" dirty="0"/>
              <a:t>4.1 </a:t>
            </a:r>
            <a:r>
              <a:rPr lang="zh-CN" altLang="en-US" sz="1200" dirty="0"/>
              <a:t>资金等值计算的概念，相关因素与分类 </a:t>
            </a:r>
            <a:r>
              <a:rPr lang="en-US" altLang="zh-CN" sz="1200" dirty="0"/>
              <a:t>................................................................. 43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200" dirty="0"/>
              <a:t>4.2 </a:t>
            </a:r>
            <a:r>
              <a:rPr lang="zh-CN" altLang="en-US" sz="1200" dirty="0"/>
              <a:t>一次性收付之间的等值计算 </a:t>
            </a:r>
            <a:r>
              <a:rPr lang="en-US" altLang="zh-CN" sz="1200" dirty="0"/>
              <a:t>..................................................................................... 44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200" dirty="0" smtClean="0"/>
              <a:t>4.3 </a:t>
            </a:r>
            <a:r>
              <a:rPr lang="zh-CN" altLang="en-US" sz="1200" dirty="0"/>
              <a:t>多次收付等值计算</a:t>
            </a:r>
            <a:r>
              <a:rPr lang="en-US" altLang="zh-CN" sz="1200" dirty="0"/>
              <a:t>——</a:t>
            </a:r>
            <a:r>
              <a:rPr lang="zh-CN" altLang="en-US" sz="1200" dirty="0"/>
              <a:t>等额分付 </a:t>
            </a:r>
            <a:r>
              <a:rPr lang="en-US" altLang="zh-CN" sz="1200" dirty="0"/>
              <a:t>............................................................................. 47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200" dirty="0" smtClean="0"/>
              <a:t>4.4 </a:t>
            </a:r>
            <a:r>
              <a:rPr lang="zh-CN" altLang="en-US" sz="1200" dirty="0"/>
              <a:t>复杂现金流系列的现值计算 </a:t>
            </a:r>
            <a:r>
              <a:rPr lang="en-US" altLang="zh-CN" sz="1200" dirty="0"/>
              <a:t>..................................................................................... 51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200" dirty="0" smtClean="0"/>
              <a:t>4.6.1 </a:t>
            </a:r>
            <a:r>
              <a:rPr lang="zh-CN" altLang="en-US" sz="1200" dirty="0"/>
              <a:t>永续普通年金 </a:t>
            </a:r>
            <a:r>
              <a:rPr lang="en-US" altLang="zh-CN" sz="1200" dirty="0"/>
              <a:t>..................................................................................................... </a:t>
            </a:r>
            <a:r>
              <a:rPr lang="en-US" altLang="zh-CN" sz="1200" dirty="0" smtClean="0"/>
              <a:t>59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第</a:t>
            </a:r>
            <a:r>
              <a:rPr lang="en-US" altLang="zh-CN" sz="1600" dirty="0"/>
              <a:t>5 </a:t>
            </a:r>
            <a:r>
              <a:rPr lang="zh-CN" altLang="en-US" sz="1600" dirty="0"/>
              <a:t>章 基于</a:t>
            </a:r>
            <a:r>
              <a:rPr lang="en-US" altLang="zh-CN" sz="1600" dirty="0"/>
              <a:t>Excel </a:t>
            </a:r>
            <a:r>
              <a:rPr lang="zh-CN" altLang="en-US" sz="1600" dirty="0"/>
              <a:t>的资金等值计算应用 </a:t>
            </a:r>
            <a:r>
              <a:rPr lang="en-US" altLang="zh-CN" sz="1600" dirty="0"/>
              <a:t>........................................................................... 65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/>
              <a:t>第</a:t>
            </a:r>
            <a:r>
              <a:rPr lang="en-US" altLang="zh-CN" sz="1600" dirty="0" smtClean="0"/>
              <a:t>6 </a:t>
            </a:r>
            <a:r>
              <a:rPr lang="zh-CN" altLang="en-US" sz="1600" dirty="0"/>
              <a:t>章 单一方案工程项目经济评价方法 </a:t>
            </a:r>
            <a:r>
              <a:rPr lang="en-US" altLang="zh-CN" sz="1600" dirty="0"/>
              <a:t>........................................................................... 73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第</a:t>
            </a:r>
            <a:r>
              <a:rPr lang="en-US" altLang="zh-CN" sz="1600" dirty="0"/>
              <a:t>7 </a:t>
            </a:r>
            <a:r>
              <a:rPr lang="zh-CN" altLang="en-US" sz="1600" dirty="0"/>
              <a:t>章 基于</a:t>
            </a:r>
            <a:r>
              <a:rPr lang="en-US" altLang="zh-CN" sz="1600" dirty="0"/>
              <a:t>Excel </a:t>
            </a:r>
            <a:r>
              <a:rPr lang="zh-CN" altLang="en-US" sz="1600" dirty="0"/>
              <a:t>的工程项目经济评价 </a:t>
            </a:r>
            <a:r>
              <a:rPr lang="en-US" altLang="zh-CN" sz="1600" dirty="0"/>
              <a:t>........................................................................... </a:t>
            </a:r>
            <a:r>
              <a:rPr lang="en-US" altLang="zh-CN" sz="1600" dirty="0" smtClean="0"/>
              <a:t>97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第</a:t>
            </a:r>
            <a:r>
              <a:rPr lang="en-US" altLang="zh-CN" sz="1600" dirty="0"/>
              <a:t>8 </a:t>
            </a:r>
            <a:r>
              <a:rPr lang="zh-CN" altLang="en-US" sz="1600" dirty="0"/>
              <a:t>章 多方案经济评价</a:t>
            </a:r>
            <a:r>
              <a:rPr lang="en-US" altLang="zh-CN" sz="1600" dirty="0"/>
              <a:t>——</a:t>
            </a:r>
            <a:r>
              <a:rPr lang="zh-CN" altLang="en-US" sz="1600" dirty="0"/>
              <a:t>互斥型方案 </a:t>
            </a:r>
            <a:r>
              <a:rPr lang="en-US" altLang="zh-CN" sz="1600" dirty="0"/>
              <a:t>......................................................................... 113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181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计算分析题关键词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4 </a:t>
            </a:r>
            <a:r>
              <a:rPr lang="zh-CN" altLang="en-US" dirty="0"/>
              <a:t>章 资金等值计算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zh-CN" altLang="en-US" dirty="0"/>
              <a:t>关键词：现值、终值、年值、系数、永久年金、偏移年值、年</a:t>
            </a:r>
            <a:r>
              <a:rPr lang="zh-CN" altLang="en-US" dirty="0" smtClean="0"/>
              <a:t>初值、偏移永久年金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5 </a:t>
            </a:r>
            <a:r>
              <a:rPr lang="zh-CN" altLang="en-US" dirty="0"/>
              <a:t>章 基于</a:t>
            </a:r>
            <a:r>
              <a:rPr lang="en-US" altLang="zh-CN" dirty="0"/>
              <a:t>Excel </a:t>
            </a:r>
            <a:r>
              <a:rPr lang="zh-CN" altLang="en-US" dirty="0"/>
              <a:t>的资金等值计算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关键词：</a:t>
            </a:r>
            <a:r>
              <a:rPr lang="en-US" altLang="zh-CN" dirty="0" smtClean="0"/>
              <a:t>PV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PMT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6 </a:t>
            </a:r>
            <a:r>
              <a:rPr lang="zh-CN" altLang="en-US" dirty="0"/>
              <a:t>章 单一方案工程项目经济评价方法 </a:t>
            </a:r>
            <a:endParaRPr lang="en-US" altLang="zh-CN" dirty="0" smtClean="0"/>
          </a:p>
          <a:p>
            <a:pPr marL="400050" lvl="2" indent="0">
              <a:buNone/>
            </a:pPr>
            <a:r>
              <a:rPr lang="zh-CN" altLang="en-US" dirty="0"/>
              <a:t>关键词：投资回收期（动态静态）、净现值、净现值函数、净现值率、净年值、费用现值、费用年值、内部收益率（定义、插值法计算方法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7 </a:t>
            </a:r>
            <a:r>
              <a:rPr lang="zh-CN" altLang="en-US" dirty="0"/>
              <a:t>章 基于</a:t>
            </a:r>
            <a:r>
              <a:rPr lang="en-US" altLang="zh-CN" dirty="0"/>
              <a:t>Excel </a:t>
            </a:r>
            <a:r>
              <a:rPr lang="zh-CN" altLang="en-US" dirty="0"/>
              <a:t>的工程项目</a:t>
            </a:r>
            <a:r>
              <a:rPr lang="zh-CN" altLang="en-US" dirty="0" smtClean="0"/>
              <a:t>经济评价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关键词：</a:t>
            </a:r>
            <a:r>
              <a:rPr lang="en-US" altLang="zh-CN" dirty="0" smtClean="0"/>
              <a:t>NPER()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NPV()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IRR()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8 </a:t>
            </a:r>
            <a:r>
              <a:rPr lang="zh-CN" altLang="en-US" dirty="0"/>
              <a:t>章 多方案经济评价</a:t>
            </a:r>
            <a:r>
              <a:rPr lang="en-US" altLang="zh-CN" dirty="0"/>
              <a:t>——</a:t>
            </a:r>
            <a:r>
              <a:rPr lang="zh-CN" altLang="en-US" dirty="0"/>
              <a:t>互斥型方案 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 smtClean="0"/>
              <a:t>关键词</a:t>
            </a:r>
            <a:r>
              <a:rPr lang="zh-CN" altLang="en-US" dirty="0"/>
              <a:t>：寿命期相等方案、差额分析法、寿命期不等方案（年值法、最小公倍数法原理</a:t>
            </a:r>
            <a:r>
              <a:rPr lang="zh-CN" altLang="en-US" dirty="0" smtClean="0"/>
              <a:t>）</a:t>
            </a:r>
            <a:endParaRPr lang="en-US" altLang="zh-CN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513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ZiYTk1NzBkYzZiZDQ0ZDNiYWIzOWFiZWY3ZDZjZG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311</Words>
  <Application>Microsoft Office PowerPoint</Application>
  <PresentationFormat>全屏显示(4:3)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主题</vt:lpstr>
      <vt:lpstr>工程经济学考试说明 2024-12-05</vt:lpstr>
      <vt:lpstr>考试题型</vt:lpstr>
      <vt:lpstr>考试范围——选择题</vt:lpstr>
      <vt:lpstr>考试范围——计算分析题</vt:lpstr>
      <vt:lpstr>计算分析题关键词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工程经济学考试说明</dc:title>
  <dc:creator/>
  <cp:lastModifiedBy>Ewan's surface 2</cp:lastModifiedBy>
  <cp:revision>19</cp:revision>
  <dcterms:created xsi:type="dcterms:W3CDTF">2024-06-05T09:44:34Z</dcterms:created>
  <dcterms:modified xsi:type="dcterms:W3CDTF">2024-12-03T12:30:29Z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6D403F8DE32149AD8B2E893489838469_12</vt:lpwstr>
  </property>
  <property fmtid="{D5CDD505-2E9C-101B-9397-08002B2CF9AE}" pid="3" name="KSOProductBuildVer">
    <vt:lpwstr>2052-12.1.0.16399</vt:lpwstr>
  </property>
</Properties>
</file>