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4"/>
  </p:handoutMasterIdLst>
  <p:sldIdLst>
    <p:sldId id="257" r:id="rId4"/>
    <p:sldId id="633" r:id="rId6"/>
    <p:sldId id="509" r:id="rId7"/>
    <p:sldId id="631" r:id="rId8"/>
    <p:sldId id="639" r:id="rId9"/>
    <p:sldId id="640" r:id="rId10"/>
    <p:sldId id="399" r:id="rId11"/>
    <p:sldId id="641" r:id="rId12"/>
    <p:sldId id="632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45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1397-6D9B-4EB5-A122-BE48A66C3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1397-6D9B-4EB5-A122-BE48A66C3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image" Target="../media/image1.jpe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486847" y="1980674"/>
            <a:ext cx="6185194" cy="1198618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72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486847" y="3327021"/>
            <a:ext cx="6246302" cy="6324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>
            <p:custDataLst>
              <p:tags r:id="rId7"/>
            </p:custDataLst>
          </p:nvPr>
        </p:nvGrpSpPr>
        <p:grpSpPr>
          <a:xfrm>
            <a:off x="-19745" y="0"/>
            <a:ext cx="11817586" cy="6892260"/>
            <a:chOff x="-19745" y="0"/>
            <a:chExt cx="11817586" cy="6892260"/>
          </a:xfrm>
        </p:grpSpPr>
        <p:sp>
          <p:nvSpPr>
            <p:cNvPr id="7" name="任意多边形: 形状 6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-19745" y="0"/>
              <a:ext cx="2427300" cy="2764457"/>
            </a:xfrm>
            <a:custGeom>
              <a:avLst/>
              <a:gdLst>
                <a:gd name="connsiteX0" fmla="*/ 2427300 w 2427300"/>
                <a:gd name="connsiteY0" fmla="*/ 2764457 h 2764457"/>
                <a:gd name="connsiteX1" fmla="*/ 0 w 2427300"/>
                <a:gd name="connsiteY1" fmla="*/ 2764457 h 2764457"/>
                <a:gd name="connsiteX2" fmla="*/ 1742483 w 2427300"/>
                <a:gd name="connsiteY2" fmla="*/ 0 h 2764457"/>
                <a:gd name="connsiteX3" fmla="*/ 2427300 w 2427300"/>
                <a:gd name="connsiteY3" fmla="*/ 1086466 h 27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300" h="2764457">
                  <a:moveTo>
                    <a:pt x="2427300" y="2764457"/>
                  </a:moveTo>
                  <a:lnTo>
                    <a:pt x="0" y="2764457"/>
                  </a:lnTo>
                  <a:lnTo>
                    <a:pt x="1742483" y="0"/>
                  </a:lnTo>
                  <a:lnTo>
                    <a:pt x="2427300" y="10864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9"/>
              </p:custDataLst>
            </p:nvPr>
          </p:nvSpPr>
          <p:spPr>
            <a:xfrm>
              <a:off x="-19744" y="3106180"/>
              <a:ext cx="2880823" cy="3786080"/>
            </a:xfrm>
            <a:custGeom>
              <a:avLst/>
              <a:gdLst>
                <a:gd name="connsiteX0" fmla="*/ 684897 w 2880823"/>
                <a:gd name="connsiteY0" fmla="*/ 0 h 3786080"/>
                <a:gd name="connsiteX1" fmla="*/ 2880823 w 2880823"/>
                <a:gd name="connsiteY1" fmla="*/ 3786080 h 3786080"/>
                <a:gd name="connsiteX2" fmla="*/ 0 w 2880823"/>
                <a:gd name="connsiteY2" fmla="*/ 3786080 h 3786080"/>
                <a:gd name="connsiteX3" fmla="*/ 0 w 2880823"/>
                <a:gd name="connsiteY3" fmla="*/ 1180857 h 37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0823" h="3786080">
                  <a:moveTo>
                    <a:pt x="684897" y="0"/>
                  </a:moveTo>
                  <a:lnTo>
                    <a:pt x="2880823" y="3786080"/>
                  </a:lnTo>
                  <a:lnTo>
                    <a:pt x="0" y="3786080"/>
                  </a:lnTo>
                  <a:lnTo>
                    <a:pt x="0" y="1180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712814" y="2685879"/>
              <a:ext cx="1978851" cy="592710"/>
            </a:xfrm>
            <a:custGeom>
              <a:avLst/>
              <a:gdLst>
                <a:gd name="connsiteX0" fmla="*/ 0 w 1978851"/>
                <a:gd name="connsiteY0" fmla="*/ 592710 h 592710"/>
                <a:gd name="connsiteX1" fmla="*/ 989425 w 1978851"/>
                <a:gd name="connsiteY1" fmla="*/ 0 h 592710"/>
                <a:gd name="connsiteX2" fmla="*/ 1978851 w 1978851"/>
                <a:gd name="connsiteY2" fmla="*/ 592710 h 5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851" h="592710">
                  <a:moveTo>
                    <a:pt x="0" y="592710"/>
                  </a:moveTo>
                  <a:lnTo>
                    <a:pt x="989425" y="0"/>
                  </a:lnTo>
                  <a:lnTo>
                    <a:pt x="1978851" y="592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11"/>
            <p:cNvSpPr/>
            <p:nvPr userDrawn="1">
              <p:custDataLst>
                <p:tags r:id="rId11"/>
              </p:custDataLst>
            </p:nvPr>
          </p:nvSpPr>
          <p:spPr>
            <a:xfrm>
              <a:off x="2861079" y="5298431"/>
              <a:ext cx="1848842" cy="15938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13"/>
            <p:cNvSpPr/>
            <p:nvPr userDrawn="1">
              <p:custDataLst>
                <p:tags r:id="rId12"/>
              </p:custDataLst>
            </p:nvPr>
          </p:nvSpPr>
          <p:spPr>
            <a:xfrm rot="3600000">
              <a:off x="1132840" y="1963551"/>
              <a:ext cx="3794133" cy="3270803"/>
            </a:xfrm>
            <a:prstGeom prst="triangle">
              <a:avLst/>
            </a:prstGeom>
            <a:blipFill dpi="0" rotWithShape="0">
              <a:blip r:embed="rId13"/>
              <a:srcRect/>
              <a:stretch>
                <a:fillRect t="1000" b="-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" name="组合 11"/>
            <p:cNvGrpSpPr/>
            <p:nvPr userDrawn="1">
              <p:custDataLst>
                <p:tags r:id="rId14"/>
              </p:custDataLst>
            </p:nvPr>
          </p:nvGrpSpPr>
          <p:grpSpPr>
            <a:xfrm>
              <a:off x="11668459" y="549424"/>
              <a:ext cx="129382" cy="473109"/>
              <a:chOff x="11537206" y="483307"/>
              <a:chExt cx="201523" cy="736906"/>
            </a:xfrm>
            <a:solidFill>
              <a:schemeClr val="accent1"/>
            </a:solidFill>
          </p:grpSpPr>
          <p:sp>
            <p:nvSpPr>
              <p:cNvPr id="13" name="椭圆 12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537206" y="483307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537207" y="744908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542786" y="1024270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9" name="圆角矩形 20"/>
            <p:cNvSpPr/>
            <p:nvPr userDrawn="1">
              <p:custDataLst>
                <p:tags r:id="rId18"/>
              </p:custDataLst>
            </p:nvPr>
          </p:nvSpPr>
          <p:spPr>
            <a:xfrm>
              <a:off x="5633482" y="3158748"/>
              <a:ext cx="1163781" cy="7482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三角形 12"/>
            <p:cNvSpPr/>
            <p:nvPr userDrawn="1">
              <p:custDataLst>
                <p:tags r:id="rId19"/>
              </p:custDataLst>
            </p:nvPr>
          </p:nvSpPr>
          <p:spPr>
            <a:xfrm rot="3600000">
              <a:off x="1574330" y="1748429"/>
              <a:ext cx="3794133" cy="32708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9876790" y="5069840"/>
            <a:ext cx="1864995" cy="539750"/>
          </a:xfrm>
        </p:spPr>
        <p:txBody>
          <a:bodyPr lIns="90000" tIns="46800" rIns="90000" bIns="0" anchor="b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9876790" y="5649595"/>
            <a:ext cx="1864995" cy="539750"/>
          </a:xfrm>
        </p:spPr>
        <p:txBody>
          <a:bodyPr lIns="90000" tIns="0" rIns="90000" bIns="46800" anchor="t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528157" y="0"/>
            <a:ext cx="11663843" cy="6892260"/>
            <a:chOff x="528157" y="0"/>
            <a:chExt cx="11663843" cy="6892260"/>
          </a:xfrm>
        </p:grpSpPr>
        <p:sp>
          <p:nvSpPr>
            <p:cNvPr id="7" name="三角形 6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28157" y="0"/>
              <a:ext cx="2080887" cy="16506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三角形 7"/>
            <p:cNvSpPr/>
            <p:nvPr userDrawn="1">
              <p:custDataLst>
                <p:tags r:id="rId4"/>
              </p:custDataLst>
            </p:nvPr>
          </p:nvSpPr>
          <p:spPr>
            <a:xfrm>
              <a:off x="9227714" y="5093898"/>
              <a:ext cx="2086099" cy="17983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8"/>
            <p:cNvSpPr/>
            <p:nvPr userDrawn="1">
              <p:custDataLst>
                <p:tags r:id="rId5"/>
              </p:custDataLst>
            </p:nvPr>
          </p:nvSpPr>
          <p:spPr>
            <a:xfrm>
              <a:off x="11313813" y="6135202"/>
              <a:ext cx="878187" cy="75705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9"/>
            <p:cNvSpPr/>
            <p:nvPr userDrawn="1">
              <p:custDataLst>
                <p:tags r:id="rId6"/>
              </p:custDataLst>
            </p:nvPr>
          </p:nvSpPr>
          <p:spPr>
            <a:xfrm>
              <a:off x="2133732" y="1992725"/>
              <a:ext cx="2699999" cy="232758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992978" y="3012501"/>
            <a:ext cx="4846987" cy="77867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4992978" y="3851841"/>
            <a:ext cx="4846987" cy="77867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38974" y="5416759"/>
            <a:ext cx="1553024" cy="1432837"/>
            <a:chOff x="10898426" y="5656127"/>
            <a:chExt cx="1293583" cy="1193474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26" y="6156793"/>
              <a:ext cx="678847" cy="69280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20" y="5656127"/>
              <a:ext cx="771189" cy="1193474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028067" y="0"/>
            <a:ext cx="6276189" cy="6858000"/>
            <a:chOff x="3028067" y="0"/>
            <a:chExt cx="6276189" cy="6858000"/>
          </a:xfrm>
        </p:grpSpPr>
        <p:sp>
          <p:nvSpPr>
            <p:cNvPr id="6" name="三角形 3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055555" y="0"/>
              <a:ext cx="2080887" cy="165067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>
              <a:off x="5676777" y="6135202"/>
              <a:ext cx="838445" cy="722798"/>
            </a:xfrm>
            <a:custGeom>
              <a:avLst/>
              <a:gdLst>
                <a:gd name="connsiteX0" fmla="*/ 419223 w 838445"/>
                <a:gd name="connsiteY0" fmla="*/ 0 h 722798"/>
                <a:gd name="connsiteX1" fmla="*/ 838445 w 838445"/>
                <a:gd name="connsiteY1" fmla="*/ 722798 h 722798"/>
                <a:gd name="connsiteX2" fmla="*/ 0 w 838445"/>
                <a:gd name="connsiteY2" fmla="*/ 722798 h 72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445" h="722798">
                  <a:moveTo>
                    <a:pt x="419223" y="0"/>
                  </a:moveTo>
                  <a:lnTo>
                    <a:pt x="838445" y="722798"/>
                  </a:lnTo>
                  <a:lnTo>
                    <a:pt x="0" y="7227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三角形 5"/>
            <p:cNvSpPr/>
            <p:nvPr userDrawn="1">
              <p:custDataLst>
                <p:tags r:id="rId5"/>
              </p:custDataLst>
            </p:nvPr>
          </p:nvSpPr>
          <p:spPr>
            <a:xfrm>
              <a:off x="3028067" y="2477828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6"/>
            <p:cNvSpPr/>
            <p:nvPr userDrawn="1">
              <p:custDataLst>
                <p:tags r:id="rId6"/>
              </p:custDataLst>
            </p:nvPr>
          </p:nvSpPr>
          <p:spPr>
            <a:xfrm rot="2748548">
              <a:off x="8939137" y="3459125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420232" y="2767280"/>
            <a:ext cx="5352795" cy="1200329"/>
          </a:xfrm>
        </p:spPr>
        <p:txBody>
          <a:bodyPr vert="horz" lIns="90000" tIns="46800" rIns="9000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419475" y="4025708"/>
            <a:ext cx="5457825" cy="722312"/>
          </a:xfrm>
        </p:spPr>
        <p:txBody>
          <a:bodyPr lIns="91440" tIns="0" rIns="91440" bIns="45720"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 spc="300" baseline="0"/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三角形 6"/>
          <p:cNvSpPr/>
          <p:nvPr userDrawn="1">
            <p:custDataLst>
              <p:tags r:id="rId3"/>
            </p:custDataLst>
          </p:nvPr>
        </p:nvSpPr>
        <p:spPr>
          <a:xfrm rot="10800000">
            <a:off x="240665" y="0"/>
            <a:ext cx="1268730" cy="8255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三角形 7"/>
          <p:cNvSpPr/>
          <p:nvPr userDrawn="1">
            <p:custDataLst>
              <p:tags r:id="rId4"/>
            </p:custDataLst>
          </p:nvPr>
        </p:nvSpPr>
        <p:spPr>
          <a:xfrm>
            <a:off x="10157460" y="5823585"/>
            <a:ext cx="1449070" cy="10299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三角形 8"/>
          <p:cNvSpPr/>
          <p:nvPr userDrawn="1">
            <p:custDataLst>
              <p:tags r:id="rId5"/>
            </p:custDataLst>
          </p:nvPr>
        </p:nvSpPr>
        <p:spPr>
          <a:xfrm>
            <a:off x="11200765" y="6153150"/>
            <a:ext cx="991235" cy="7048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1" y="5207000"/>
            <a:ext cx="1807912" cy="1667994"/>
            <a:chOff x="-1" y="5000255"/>
            <a:chExt cx="2032000" cy="1874739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flipH="1">
              <a:off x="965649" y="5786718"/>
              <a:ext cx="1066350" cy="108827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-1" y="5000255"/>
              <a:ext cx="1211405" cy="187473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594749" y="5786311"/>
              <a:ext cx="636641" cy="472228"/>
            </a:xfrm>
            <a:prstGeom prst="triangle">
              <a:avLst/>
            </a:prstGeom>
            <a:solidFill>
              <a:schemeClr val="accent3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7"/>
            <p:cNvSpPr/>
            <p:nvPr>
              <p:custDataLst>
                <p:tags r:id="rId5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三角形 8"/>
            <p:cNvSpPr/>
            <p:nvPr>
              <p:custDataLst>
                <p:tags r:id="rId6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6" name="任意多边形: 形状 15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0" y="4462145"/>
            <a:ext cx="2067560" cy="2386965"/>
            <a:chOff x="0" y="4462199"/>
            <a:chExt cx="2587015" cy="2386801"/>
          </a:xfrm>
        </p:grpSpPr>
        <p:sp>
          <p:nvSpPr>
            <p:cNvPr id="20" name="任意多边形: 形状 19"/>
            <p:cNvSpPr/>
            <p:nvPr>
              <p:custDataLst>
                <p:tags r:id="rId4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 userDrawn="1">
            <p:custDataLst>
              <p:tags r:id="rId7"/>
            </p:custDataLst>
          </p:nvPr>
        </p:nvGrpSpPr>
        <p:grpSpPr>
          <a:xfrm rot="10800000">
            <a:off x="10121900" y="0"/>
            <a:ext cx="2067560" cy="2386965"/>
            <a:chOff x="0" y="4462199"/>
            <a:chExt cx="2587015" cy="2386801"/>
          </a:xfrm>
        </p:grpSpPr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三角形 7"/>
            <p:cNvSpPr/>
            <p:nvPr>
              <p:custDataLst>
                <p:tags r:id="rId9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三角形 8"/>
            <p:cNvSpPr/>
            <p:nvPr>
              <p:custDataLst>
                <p:tags r:id="rId10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35.xml"/><Relationship Id="rId10" Type="http://schemas.openxmlformats.org/officeDocument/2006/relationships/image" Target="../media/image4.png"/><Relationship Id="rId1" Type="http://schemas.openxmlformats.org/officeDocument/2006/relationships/tags" Target="../tags/tag2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3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76495" y="307975"/>
            <a:ext cx="6431280" cy="2501900"/>
          </a:xfrm>
        </p:spPr>
        <p:txBody>
          <a:bodyPr>
            <a:normAutofit/>
          </a:bodyPr>
          <a:lstStyle/>
          <a:p>
            <a:br>
              <a:rPr lang="zh-CN" altLang="en-US" sz="4890">
                <a:solidFill>
                  <a:schemeClr val="dk1">
                    <a:lumMod val="85000"/>
                    <a:lumOff val="15000"/>
                  </a:schemeClr>
                </a:solidFill>
              </a:rPr>
            </a:br>
            <a:r>
              <a:rPr lang="zh-CN" altLang="en-US" sz="489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开题答辩</a:t>
            </a:r>
            <a:endParaRPr lang="zh-CN" altLang="en-US" sz="489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9340" y="4240530"/>
            <a:ext cx="7125970" cy="53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基于</a:t>
            </a:r>
            <a:r>
              <a:rPr lang="en-US" altLang="zh-CN" sz="2800"/>
              <a:t>python</a:t>
            </a:r>
            <a:r>
              <a:rPr lang="zh-CN" altLang="en-US" sz="2800"/>
              <a:t>的网络嗅探开发和数据</a:t>
            </a:r>
            <a:r>
              <a:rPr lang="zh-CN" altLang="en-US" sz="2800"/>
              <a:t>包可视化</a:t>
            </a:r>
            <a:endParaRPr lang="zh-CN" altLang="en-US" sz="2800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7292695" y="5443403"/>
            <a:ext cx="44933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计算机科学与技术学院 信安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2005</a:t>
            </a:r>
            <a:endParaRPr lang="en-US" altLang="zh-CN" b="1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指导老师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李绘卓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学生姓名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朱鑫睿</a:t>
            </a:r>
            <a:endParaRPr lang="zh-CN" altLang="en-US" b="1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70" y="207645"/>
            <a:ext cx="8002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研究目标在当今的</a:t>
            </a:r>
            <a:r>
              <a:rPr lang="zh-CN" altLang="en-US" sz="4000"/>
              <a:t>应用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85165" y="1169670"/>
            <a:ext cx="11052175" cy="5358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en-US" altLang="zh-CN" sz="1900"/>
              <a:t>通过对国内外的文献调研发现，网络嗅探中的数据包捕获主要可以分口为两种方式，一种是基于操作系统内核的，如 Unix、Linux 系统，他们系统内核本身就提供包捕获机制；第二种就是基于外界提供的驱动程序库，如 Unix 下的 Libpcap 和 Windows 下的 Winpcap。</a:t>
            </a:r>
            <a:endParaRPr lang="en-US" altLang="zh-CN" sz="1900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1900"/>
              <a:t>Winpcap 是一个基于 Win32的开源的包捕获驱动架构，它弥补了Windows 系统内核本身提供很少包捕获接口的劣势，可以直接捕获到链路层的数据帧。基于 Winpcap 开发的监听程序具有很好的可移植性，可以很容易的移植到 Unix 系统上，所以在 Windows 系统上基于 Winpcap 来开发嗅探软件是一种很好的选择。网络嗅探技术的出现已经有较长一段时间了，因为 Unix 类系统内核提供了对网络嗅探很好的支持，而Windows 内核却没有，导致 Unix 类系统下的网络嗅探产品比 Windows 下的多。目前使用的最多的是Sniffit、WinPcap监听软件，由于在Unix和Linux系统中，发送这些命令需要超级用户的权限，这一点限制了在UNIX系统中的使用，普通用户是不能进行网络监听的，只有获得超级用户权限，才能进行网络监听，而在Windows操作系统中，则没有这个限制，只要运行这一类的监听软件即可；目前网络数据捕获器大多数是基于过滤器技术来实现的，大多数的过滤程序都是建立在伯克利实验室的Libpcap基础之上的。</a:t>
            </a:r>
            <a:endParaRPr lang="en-US" altLang="zh-CN" sz="1900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1900"/>
              <a:t>由监听技术发展的现状来看，目前主流的网络监听工具软件几乎都是国外生产的软件。随着中国信息技术的发展，监听系统必将大有用武之地，因此监听技术的研究势在必行。</a:t>
            </a:r>
            <a:endParaRPr lang="en-US" altLang="zh-CN" sz="19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选题背景选题背景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574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选课背景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530860" y="1226820"/>
            <a:ext cx="10923270" cy="5462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 sz="1900">
                <a:cs typeface="+mn-lt"/>
              </a:rPr>
              <a:t>随着互联网的普及和数字化技术的快速发展，网络安全威胁不断增加。网络嗅探可以检测到网络中传输的敏感信息、恶意流量以及其他安全事件，帮助网络管理员及时发现并应对网络安全威胁。</a:t>
            </a:r>
            <a:endParaRPr lang="zh-CN" altLang="en-US" sz="1900">
              <a:cs typeface="+mn-lt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1900">
                <a:cs typeface="+mn-lt"/>
              </a:rPr>
              <a:t>网络嗅探可以对网络传输的数据进行分析，帮助管理员了解网络的状态和性能，提供有效的网络监控和故障排除手段，提高网络运维效率。</a:t>
            </a:r>
            <a:r>
              <a:rPr lang="en-US" altLang="zh-CN" sz="1900">
                <a:cs typeface="+mn-lt"/>
              </a:rPr>
              <a:t>   </a:t>
            </a:r>
            <a:endParaRPr lang="en-US" altLang="zh-CN" sz="1900">
              <a:cs typeface="+mn-lt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1900">
                <a:cs typeface="+mn-lt"/>
              </a:rPr>
              <a:t>当今涌现了很网络嗅探工具，一些常用的网络嗅探工具有wireshark（广泛使用的网络协议分析工具，可以捕获和分析网络数据包，支持多种操作系统，并提供了强大的协议解析和过滤功能）、tcpdump（命令行工具，用于捕获和分析网络数据包，在不同的操作系统上运行，并提供了丰富的过滤和抓包选项）、networkMiner（网络取证工具，它可以提取网络流量中的文件、图像、邮件和其他信息）、ettercap（用于中间人攻击、ARP欺骗和其他网络安全测试）,重点是scapy（强大的Python库，用于构建、发送和分析网络数据包）。</a:t>
            </a:r>
            <a:endParaRPr lang="zh-CN" altLang="en-US" sz="1900">
              <a:cs typeface="+mn-lt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7200" y="-106045"/>
            <a:ext cx="11277600" cy="122872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研究内容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1495" y="1122680"/>
            <a:ext cx="11205845" cy="557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altLang="zh-CN" sz="1900">
                <a:cs typeface="+mn-lt"/>
              </a:rPr>
              <a:t>1.  </a:t>
            </a:r>
            <a:r>
              <a:rPr lang="zh-CN" altLang="en-US" sz="1900">
                <a:cs typeface="+mn-lt"/>
              </a:rPr>
              <a:t>网络嗅探工具的界面及数据可视化设计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设计一个较好的具有用户良好操作性的界面，界面包含的组件包含菜单栏、工具栏以及网络嗅探数据的显示表格及图形，以表格形式展示捕获到的网络数据包的相关信息，如时间戳、源IP地址、目标IP地址、协议类型等。实时刷新并自动滚动显示最新的数据包。表格数据中，和结果显示区域，选择需要监听的网络接口，设置过滤条件。当数据抓取分析后，将保存的流量数据在界面上进行展示。提供柱状图、饼图，直线图、图表、表格等形式，以便用户更直观地查看和分析网络流量。根据用户的需求，提供各种筛选和排序功能，以便用户更方便地查找和分析特定的流量数据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en-US" altLang="zh-CN" sz="1900">
                <a:cs typeface="+mn-lt"/>
              </a:rPr>
              <a:t>2.  </a:t>
            </a:r>
            <a:r>
              <a:rPr lang="zh-CN" altLang="en-US" sz="1900">
                <a:cs typeface="+mn-lt"/>
              </a:rPr>
              <a:t>对网络数据的抓取与过滤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通过监听网络接口，获取网络数据包。根据用户设置的过滤条件，过滤掉不需要的数据包，并将符合条件的数据包进行抓取。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en-US" altLang="zh-CN" sz="1900">
                <a:cs typeface="+mn-lt"/>
              </a:rPr>
              <a:t>3.  </a:t>
            </a:r>
            <a:r>
              <a:rPr lang="zh-CN" altLang="en-US" sz="1900">
                <a:cs typeface="+mn-lt"/>
              </a:rPr>
              <a:t>对抓取到网络数据进行分析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提取数据包中的源和目的IP地址、端口号、协议类型等信息，进行统计和分析。根据用户的需求，对特定的流量进行更深入的分析，如查找特定协议的流量、某个IP地址的流量等。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en-US" altLang="zh-CN" sz="1900">
                <a:cs typeface="+mn-lt"/>
              </a:rPr>
              <a:t>4.  </a:t>
            </a:r>
            <a:r>
              <a:rPr lang="zh-CN" altLang="en-US" sz="1900">
                <a:cs typeface="+mn-lt"/>
              </a:rPr>
              <a:t>对抓取到网络数据的储存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将抓取到的流量数据进行保存。将数据保存到本地文件中，以便后续的查询和分析。根据用户的需求，设置数据储存的策略，如保存最近一段时间的数据、保存特定协议的数据等。</a:t>
            </a:r>
            <a:endParaRPr lang="zh-CN" altLang="en-US" sz="1900">
              <a:cs typeface="+mn-lt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7200" y="-106045"/>
            <a:ext cx="11277600" cy="122872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研究思路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955" y="1122680"/>
            <a:ext cx="11205845" cy="549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zh-CN" altLang="en-US" sz="1900">
                <a:cs typeface="+mn-lt"/>
              </a:rPr>
              <a:t>1. 网络嗅探工具的界面及数据可视化设计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通过python的tkinter库创建网络嗅探工具的界面，通过python的pyecharts库进行数据可视化设计一个UI窗口，在顶部创建一个菜单栏括文件、统计、分析、主题和设置菜单，利用Tkinter库创建图形界面，包括数据包列表的TreeView、协议树和十六进制内容显示区域。以表格形式展示捕获到的网络数据包的相关信息，如时间戳、源IP地址、目标IP地址、协议类型等。显示该数据包的详细解析信息，包括源端口、目标端口、协议头部信息等来进一步分析和选择性展示。实时刷新并自动滚动显示最新的数据包。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使用TreeView控件来展示协议树，并根据用户选择的协议节点来展示选中协议的详细内容。通过Scapy库的功能，可以解析数据包中的协议层级结构，并将其转化为协议树形式。当用户选择特定的协议节点时，从相关数据包中提取选中协议的详细内容，并显示在十六进制内容显示区域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zh-CN" altLang="en-US" sz="1900">
                <a:cs typeface="+mn-lt"/>
              </a:rPr>
              <a:t>使用python的pyecharts模块创建可视化柱状图、饼图，直线图图表。提供一些统计信息和图表，如流量分布、协议分布、源目标IP统计来更直观地了解网络流量特征。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zh-CN" altLang="en-US" sz="1900">
                <a:cs typeface="+mn-lt"/>
              </a:rPr>
              <a:t>2. 网络数据的抓取与过滤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使用多线程以及Scapy库抓取与过滤。使用Threading库创建多个线程，在后台运行一个子线程来抓包，使得界面仍然能够响应用户操作。</a:t>
            </a:r>
            <a:endParaRPr lang="zh-CN" altLang="en-US" sz="1900">
              <a:cs typeface="+mn-lt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7200" y="-106045"/>
            <a:ext cx="11277600" cy="122872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研究思路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1495" y="1122680"/>
            <a:ext cx="11205845" cy="549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None/>
            </a:pPr>
            <a:r>
              <a:rPr lang="zh-CN" altLang="en-US" sz="1900">
                <a:cs typeface="+mn-lt"/>
              </a:rPr>
              <a:t>使用Scapy库进行数据包的抓取。在子线程中，可以使用Scapy库提供的sniff函数来进行数据包的抓取。可以设置参数来指定监听的网络接口、抓取的数据包数量、抓取的超时时间等。同时，也可以设置过滤条件，只抓取匹配特定协议、源或目的IP地址、端口号等条件的数据包。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抓取到的数据包可以通过回调函数进一步处理和显示。可以根据用户的需要，提取数据包中的字段信息并进行展示。可以实时更新界面上的数据包列表，并提供详细信息如源IP地址、目的IP地址、协议类型、时间戳等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zh-CN" altLang="en-US" sz="1900">
                <a:cs typeface="+mn-lt"/>
              </a:rPr>
              <a:t>3. 网络数据进行分析和统计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使用scapy库设置参数来指定过滤条件捕获网络数据包。将抓取的数据使用scapy进行数据解析，解析多种类型的数据包如TCP、UDP、ICMP。获取源IP地址、目标IP地址和存活时间（TTL）、协议版本、服务类型、数据包长度等信息，并进行流量统计。</a:t>
            </a:r>
            <a:endParaRPr lang="zh-CN" altLang="en-US" sz="1900">
              <a:cs typeface="+mn-lt"/>
            </a:endParaRPr>
          </a:p>
          <a:p>
            <a:pPr indent="0">
              <a:buNone/>
            </a:pPr>
            <a:r>
              <a:rPr lang="zh-CN" altLang="en-US" sz="1900">
                <a:cs typeface="+mn-lt"/>
              </a:rPr>
              <a:t>4. 网络数据的储存</a:t>
            </a:r>
            <a:endParaRPr lang="zh-CN" altLang="en-US" sz="1900">
              <a:cs typeface="+mn-lt"/>
            </a:endParaRPr>
          </a:p>
          <a:p>
            <a:pPr indent="457200">
              <a:buNone/>
            </a:pPr>
            <a:r>
              <a:rPr lang="zh-CN" altLang="en-US" sz="1900">
                <a:cs typeface="+mn-lt"/>
              </a:rPr>
              <a:t>常见的选择包括PCAP（Packet Capture）和CSV（Comma-Separated Values）等。在程序中创建一个文件，并将捕获的每个数据包的相关信息写入文件中。对于PCAP文件，使用第三方库，如PyShark，Pcapy或dpkt来直接写入PCAP文件；对于CSV文件，使用Python的csv库来将每个数据包的字段信息写入文件中。包括网络数据的端口，ip地址等。对于PCAP文件，使用相应的库来格式化和写入数据包的原始二进制内容，以及每个数据包的相关信息。</a:t>
            </a:r>
            <a:endParaRPr lang="zh-CN" altLang="en-US" sz="1900">
              <a:cs typeface="+mn-lt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974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目前进度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	</a:t>
            </a:r>
            <a:endParaRPr lang="en-US" altLang="zh-CN" sz="4000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340" y="2279650"/>
            <a:ext cx="5716270" cy="3761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8405" y="1321435"/>
            <a:ext cx="8378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创建</a:t>
            </a:r>
            <a:r>
              <a:rPr lang="en-US" altLang="zh-CN" sz="2000"/>
              <a:t>UI</a:t>
            </a:r>
            <a:r>
              <a:rPr lang="zh-CN" altLang="en-US" sz="2000"/>
              <a:t>框架，文件菜单栏，统计菜单栏，分析菜单栏，设置菜单栏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6935" y="3185795"/>
            <a:ext cx="962025" cy="1362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5350" y="3185795"/>
            <a:ext cx="2133600" cy="15144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974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目前进度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	</a:t>
            </a:r>
            <a:endParaRPr lang="en-US" altLang="zh-CN" sz="4000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550" y="1291590"/>
            <a:ext cx="5588635" cy="4030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" y="2961005"/>
            <a:ext cx="6150610" cy="32873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谢谢</a:t>
            </a:r>
            <a:r>
              <a:rPr dirty="0">
                <a:solidFill>
                  <a:schemeClr val="dk1">
                    <a:lumMod val="85000"/>
                    <a:lumOff val="15000"/>
                  </a:schemeClr>
                </a:solidFill>
              </a:rPr>
              <a:t>大家</a:t>
            </a:r>
            <a:endParaRPr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1150" y="538035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信安</a:t>
            </a:r>
            <a:r>
              <a:rPr lang="en-US" altLang="zh-CN" sz="2800"/>
              <a:t>2005</a:t>
            </a:r>
            <a:endParaRPr lang="en-US" altLang="zh-CN" sz="2800"/>
          </a:p>
          <a:p>
            <a:r>
              <a:rPr lang="zh-CN" altLang="en-US" sz="2800"/>
              <a:t>朱鑫睿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SHOW_EDIT_AREA_INDICATION" val="0"/>
  <p:tag name="KSO_WM_TEMPLATE_THUMBS_INDEX" val="1、4、5、6、7、8、9、11、1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TEMPLATE_MASTER_TYPE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8_1*a*1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TEMPLATE_THUMBS_INDEX" val="1、4、5、6、7、8、9、11、13、15"/>
  <p:tag name="KSO_WM_SLIDE_ID" val="custom2020254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SLIDE_LAYOUT" val="a_b"/>
  <p:tag name="KSO_WM_SLIDE_LAYOUT_CNT" val="1_3"/>
  <p:tag name="KSO_WM_SPECIAL_SOURCE" val="bdnull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8_15*a*1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custom20202548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8"/>
  <p:tag name="KSO_WM_SLIDE_LAYOUT" val="a_b"/>
  <p:tag name="KSO_WM_SLIDE_LAYOUT_CNT" val="1_1"/>
  <p:tag name="KSO_WM_SPECIAL_SOURCE" val="bdnull"/>
</p:tagLst>
</file>

<file path=ppt/tags/tag245.xml><?xml version="1.0" encoding="utf-8"?>
<p:tagLst xmlns:p="http://schemas.openxmlformats.org/presentationml/2006/main">
  <p:tag name="KSO_WPP_MARK_KEY" val="1ec68aae-aac7-4cd7-adca-3b22322198ab"/>
  <p:tag name="COMMONDATA" val="eyJoZGlkIjoiOTdiYmZlMTg4NTQ1MGJkYTAxYjE2NTJhYWJkNDU1YmUifQ=="/>
  <p:tag name="commondata" val="eyJoZGlkIjoiY2Q5Y2IzNDQwMDAwZWNhMTU3NGY1YjMwNDVjYjE2ZWY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5D53C4"/>
      </a:accent1>
      <a:accent2>
        <a:srgbClr val="815EC5"/>
      </a:accent2>
      <a:accent3>
        <a:srgbClr val="4B58C3"/>
      </a:accent3>
      <a:accent4>
        <a:srgbClr val="5697A8"/>
      </a:accent4>
      <a:accent5>
        <a:srgbClr val="54AD9D"/>
      </a:accent5>
      <a:accent6>
        <a:srgbClr val="53C49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2981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Viner Hand ITC</vt:lpstr>
      <vt:lpstr>Arial Unicode MS</vt:lpstr>
      <vt:lpstr>Arial Black</vt:lpstr>
      <vt:lpstr>Calibri</vt:lpstr>
      <vt:lpstr>Office 主题​​</vt:lpstr>
      <vt:lpstr>1_Office 主题​​</vt:lpstr>
      <vt:lpstr> 开题答辩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(¦3[▓▓]</cp:lastModifiedBy>
  <cp:revision>38</cp:revision>
  <dcterms:created xsi:type="dcterms:W3CDTF">2024-03-08T12:29:00Z</dcterms:created>
  <dcterms:modified xsi:type="dcterms:W3CDTF">2024-03-14T08:06:41Z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/>
  </property>
</Properties>
</file>