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3"/>
  </p:handoutMasterIdLst>
  <p:sldIdLst>
    <p:sldId id="257" r:id="rId4"/>
    <p:sldId id="509" r:id="rId6"/>
    <p:sldId id="633" r:id="rId7"/>
    <p:sldId id="634" r:id="rId8"/>
    <p:sldId id="635" r:id="rId9"/>
    <p:sldId id="631" r:id="rId10"/>
    <p:sldId id="399" r:id="rId11"/>
    <p:sldId id="632" r:id="rId12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36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1397-6D9B-4EB5-A122-BE48A66C3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1397-6D9B-4EB5-A122-BE48A66C3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image" Target="../media/image1.jpe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5486847" y="1980674"/>
            <a:ext cx="6185194" cy="1198618"/>
          </a:xfrm>
        </p:spPr>
        <p:txBody>
          <a:bodyPr lIns="90000" tIns="46800" rIns="90000" bIns="0" anchor="b" anchorCtr="0">
            <a:normAutofit/>
          </a:bodyPr>
          <a:lstStyle>
            <a:lvl1pPr algn="l">
              <a:defRPr sz="72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5486847" y="3327021"/>
            <a:ext cx="6246302" cy="632418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>
            <p:custDataLst>
              <p:tags r:id="rId7"/>
            </p:custDataLst>
          </p:nvPr>
        </p:nvGrpSpPr>
        <p:grpSpPr>
          <a:xfrm>
            <a:off x="-19745" y="0"/>
            <a:ext cx="11817586" cy="6892260"/>
            <a:chOff x="-19745" y="0"/>
            <a:chExt cx="11817586" cy="6892260"/>
          </a:xfrm>
        </p:grpSpPr>
        <p:sp>
          <p:nvSpPr>
            <p:cNvPr id="7" name="任意多边形: 形状 6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-19745" y="0"/>
              <a:ext cx="2427300" cy="2764457"/>
            </a:xfrm>
            <a:custGeom>
              <a:avLst/>
              <a:gdLst>
                <a:gd name="connsiteX0" fmla="*/ 2427300 w 2427300"/>
                <a:gd name="connsiteY0" fmla="*/ 2764457 h 2764457"/>
                <a:gd name="connsiteX1" fmla="*/ 0 w 2427300"/>
                <a:gd name="connsiteY1" fmla="*/ 2764457 h 2764457"/>
                <a:gd name="connsiteX2" fmla="*/ 1742483 w 2427300"/>
                <a:gd name="connsiteY2" fmla="*/ 0 h 2764457"/>
                <a:gd name="connsiteX3" fmla="*/ 2427300 w 2427300"/>
                <a:gd name="connsiteY3" fmla="*/ 1086466 h 276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300" h="2764457">
                  <a:moveTo>
                    <a:pt x="2427300" y="2764457"/>
                  </a:moveTo>
                  <a:lnTo>
                    <a:pt x="0" y="2764457"/>
                  </a:lnTo>
                  <a:lnTo>
                    <a:pt x="1742483" y="0"/>
                  </a:lnTo>
                  <a:lnTo>
                    <a:pt x="2427300" y="10864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任意多边形: 形状 7"/>
            <p:cNvSpPr/>
            <p:nvPr userDrawn="1">
              <p:custDataLst>
                <p:tags r:id="rId9"/>
              </p:custDataLst>
            </p:nvPr>
          </p:nvSpPr>
          <p:spPr>
            <a:xfrm>
              <a:off x="-19744" y="3106180"/>
              <a:ext cx="2880823" cy="3786080"/>
            </a:xfrm>
            <a:custGeom>
              <a:avLst/>
              <a:gdLst>
                <a:gd name="connsiteX0" fmla="*/ 684897 w 2880823"/>
                <a:gd name="connsiteY0" fmla="*/ 0 h 3786080"/>
                <a:gd name="connsiteX1" fmla="*/ 2880823 w 2880823"/>
                <a:gd name="connsiteY1" fmla="*/ 3786080 h 3786080"/>
                <a:gd name="connsiteX2" fmla="*/ 0 w 2880823"/>
                <a:gd name="connsiteY2" fmla="*/ 3786080 h 3786080"/>
                <a:gd name="connsiteX3" fmla="*/ 0 w 2880823"/>
                <a:gd name="connsiteY3" fmla="*/ 1180857 h 378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0823" h="3786080">
                  <a:moveTo>
                    <a:pt x="684897" y="0"/>
                  </a:moveTo>
                  <a:lnTo>
                    <a:pt x="2880823" y="3786080"/>
                  </a:lnTo>
                  <a:lnTo>
                    <a:pt x="0" y="3786080"/>
                  </a:lnTo>
                  <a:lnTo>
                    <a:pt x="0" y="11808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任意多边形: 形状 8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-712814" y="2685879"/>
              <a:ext cx="1978851" cy="592710"/>
            </a:xfrm>
            <a:custGeom>
              <a:avLst/>
              <a:gdLst>
                <a:gd name="connsiteX0" fmla="*/ 0 w 1978851"/>
                <a:gd name="connsiteY0" fmla="*/ 592710 h 592710"/>
                <a:gd name="connsiteX1" fmla="*/ 989425 w 1978851"/>
                <a:gd name="connsiteY1" fmla="*/ 0 h 592710"/>
                <a:gd name="connsiteX2" fmla="*/ 1978851 w 1978851"/>
                <a:gd name="connsiteY2" fmla="*/ 592710 h 5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851" h="592710">
                  <a:moveTo>
                    <a:pt x="0" y="592710"/>
                  </a:moveTo>
                  <a:lnTo>
                    <a:pt x="989425" y="0"/>
                  </a:lnTo>
                  <a:lnTo>
                    <a:pt x="1978851" y="592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11"/>
            <p:cNvSpPr/>
            <p:nvPr userDrawn="1">
              <p:custDataLst>
                <p:tags r:id="rId11"/>
              </p:custDataLst>
            </p:nvPr>
          </p:nvSpPr>
          <p:spPr>
            <a:xfrm>
              <a:off x="2861079" y="5298431"/>
              <a:ext cx="1848842" cy="15938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13"/>
            <p:cNvSpPr/>
            <p:nvPr userDrawn="1">
              <p:custDataLst>
                <p:tags r:id="rId12"/>
              </p:custDataLst>
            </p:nvPr>
          </p:nvSpPr>
          <p:spPr>
            <a:xfrm rot="3600000">
              <a:off x="1132840" y="1963551"/>
              <a:ext cx="3794133" cy="3270803"/>
            </a:xfrm>
            <a:prstGeom prst="triangle">
              <a:avLst/>
            </a:prstGeom>
            <a:blipFill dpi="0" rotWithShape="0">
              <a:blip r:embed="rId13"/>
              <a:srcRect/>
              <a:stretch>
                <a:fillRect t="1000" b="-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2" name="组合 11"/>
            <p:cNvGrpSpPr/>
            <p:nvPr userDrawn="1">
              <p:custDataLst>
                <p:tags r:id="rId14"/>
              </p:custDataLst>
            </p:nvPr>
          </p:nvGrpSpPr>
          <p:grpSpPr>
            <a:xfrm>
              <a:off x="11668459" y="549424"/>
              <a:ext cx="129382" cy="473109"/>
              <a:chOff x="11537206" y="483307"/>
              <a:chExt cx="201523" cy="736906"/>
            </a:xfrm>
            <a:solidFill>
              <a:schemeClr val="accent1"/>
            </a:solidFill>
          </p:grpSpPr>
          <p:sp>
            <p:nvSpPr>
              <p:cNvPr id="13" name="椭圆 12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537206" y="483307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537207" y="744908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椭圆 14"/>
              <p:cNvSpPr/>
              <p:nvPr>
                <p:custDataLst>
                  <p:tags r:id="rId17"/>
                </p:custDataLst>
              </p:nvPr>
            </p:nvSpPr>
            <p:spPr>
              <a:xfrm>
                <a:off x="11542786" y="1024270"/>
                <a:ext cx="195943" cy="19594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9" name="圆角矩形 20"/>
            <p:cNvSpPr/>
            <p:nvPr userDrawn="1">
              <p:custDataLst>
                <p:tags r:id="rId18"/>
              </p:custDataLst>
            </p:nvPr>
          </p:nvSpPr>
          <p:spPr>
            <a:xfrm>
              <a:off x="5633482" y="3158748"/>
              <a:ext cx="1163781" cy="7482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三角形 12"/>
            <p:cNvSpPr/>
            <p:nvPr userDrawn="1">
              <p:custDataLst>
                <p:tags r:id="rId19"/>
              </p:custDataLst>
            </p:nvPr>
          </p:nvSpPr>
          <p:spPr>
            <a:xfrm rot="3600000">
              <a:off x="1574330" y="1748429"/>
              <a:ext cx="3794133" cy="327080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9876790" y="5069840"/>
            <a:ext cx="1864995" cy="539750"/>
          </a:xfrm>
        </p:spPr>
        <p:txBody>
          <a:bodyPr lIns="90000" tIns="46800" rIns="90000" bIns="0" anchor="b" anchorCtr="0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21"/>
            </p:custDataLst>
          </p:nvPr>
        </p:nvSpPr>
        <p:spPr>
          <a:xfrm>
            <a:off x="9876790" y="5649595"/>
            <a:ext cx="1864995" cy="539750"/>
          </a:xfrm>
        </p:spPr>
        <p:txBody>
          <a:bodyPr lIns="90000" tIns="0" rIns="90000" bIns="46800" anchor="t" anchorCtr="0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528157" y="0"/>
            <a:ext cx="11663843" cy="6892260"/>
            <a:chOff x="528157" y="0"/>
            <a:chExt cx="11663843" cy="6892260"/>
          </a:xfrm>
        </p:grpSpPr>
        <p:sp>
          <p:nvSpPr>
            <p:cNvPr id="7" name="三角形 6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28157" y="0"/>
              <a:ext cx="2080887" cy="16506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三角形 7"/>
            <p:cNvSpPr/>
            <p:nvPr userDrawn="1">
              <p:custDataLst>
                <p:tags r:id="rId4"/>
              </p:custDataLst>
            </p:nvPr>
          </p:nvSpPr>
          <p:spPr>
            <a:xfrm>
              <a:off x="9227714" y="5093898"/>
              <a:ext cx="2086099" cy="179836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8"/>
            <p:cNvSpPr/>
            <p:nvPr userDrawn="1">
              <p:custDataLst>
                <p:tags r:id="rId5"/>
              </p:custDataLst>
            </p:nvPr>
          </p:nvSpPr>
          <p:spPr>
            <a:xfrm>
              <a:off x="11313813" y="6135202"/>
              <a:ext cx="878187" cy="75705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9"/>
            <p:cNvSpPr/>
            <p:nvPr userDrawn="1">
              <p:custDataLst>
                <p:tags r:id="rId6"/>
              </p:custDataLst>
            </p:nvPr>
          </p:nvSpPr>
          <p:spPr>
            <a:xfrm>
              <a:off x="2133732" y="1992725"/>
              <a:ext cx="2699999" cy="232758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992978" y="3012501"/>
            <a:ext cx="4846987" cy="77867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4992978" y="3851841"/>
            <a:ext cx="4846987" cy="77867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1" name="任意多边形: 形状 10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38974" y="5416759"/>
            <a:ext cx="1553024" cy="1432837"/>
            <a:chOff x="10898426" y="5656127"/>
            <a:chExt cx="1293583" cy="1193474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0898426" y="6156793"/>
              <a:ext cx="678847" cy="69280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20" y="5656127"/>
              <a:ext cx="771189" cy="1193474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3028067" y="0"/>
            <a:ext cx="6276189" cy="6858000"/>
            <a:chOff x="3028067" y="0"/>
            <a:chExt cx="6276189" cy="6858000"/>
          </a:xfrm>
        </p:grpSpPr>
        <p:sp>
          <p:nvSpPr>
            <p:cNvPr id="6" name="三角形 3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055555" y="0"/>
              <a:ext cx="2080887" cy="165067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任意多边形: 形状 6"/>
            <p:cNvSpPr/>
            <p:nvPr userDrawn="1">
              <p:custDataLst>
                <p:tags r:id="rId4"/>
              </p:custDataLst>
            </p:nvPr>
          </p:nvSpPr>
          <p:spPr>
            <a:xfrm>
              <a:off x="5676777" y="6135202"/>
              <a:ext cx="838445" cy="722798"/>
            </a:xfrm>
            <a:custGeom>
              <a:avLst/>
              <a:gdLst>
                <a:gd name="connsiteX0" fmla="*/ 419223 w 838445"/>
                <a:gd name="connsiteY0" fmla="*/ 0 h 722798"/>
                <a:gd name="connsiteX1" fmla="*/ 838445 w 838445"/>
                <a:gd name="connsiteY1" fmla="*/ 722798 h 722798"/>
                <a:gd name="connsiteX2" fmla="*/ 0 w 838445"/>
                <a:gd name="connsiteY2" fmla="*/ 722798 h 72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445" h="722798">
                  <a:moveTo>
                    <a:pt x="419223" y="0"/>
                  </a:moveTo>
                  <a:lnTo>
                    <a:pt x="838445" y="722798"/>
                  </a:lnTo>
                  <a:lnTo>
                    <a:pt x="0" y="72279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三角形 5"/>
            <p:cNvSpPr/>
            <p:nvPr userDrawn="1">
              <p:custDataLst>
                <p:tags r:id="rId5"/>
              </p:custDataLst>
            </p:nvPr>
          </p:nvSpPr>
          <p:spPr>
            <a:xfrm>
              <a:off x="3028067" y="2477828"/>
              <a:ext cx="392165" cy="33807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三角形 6"/>
            <p:cNvSpPr/>
            <p:nvPr userDrawn="1">
              <p:custDataLst>
                <p:tags r:id="rId6"/>
              </p:custDataLst>
            </p:nvPr>
          </p:nvSpPr>
          <p:spPr>
            <a:xfrm rot="2748548">
              <a:off x="8939137" y="3459125"/>
              <a:ext cx="392165" cy="338073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420232" y="2767280"/>
            <a:ext cx="5352795" cy="1200329"/>
          </a:xfrm>
        </p:spPr>
        <p:txBody>
          <a:bodyPr vert="horz" lIns="90000" tIns="46800" rIns="9000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3419475" y="4025708"/>
            <a:ext cx="5457825" cy="722312"/>
          </a:xfrm>
        </p:spPr>
        <p:txBody>
          <a:bodyPr lIns="91440" tIns="0" rIns="91440" bIns="45720"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 spc="300" baseline="0"/>
            </a:lvl1pPr>
          </a:lstStyle>
          <a:p>
            <a:pPr lvl="0"/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三角形 6"/>
          <p:cNvSpPr/>
          <p:nvPr userDrawn="1">
            <p:custDataLst>
              <p:tags r:id="rId3"/>
            </p:custDataLst>
          </p:nvPr>
        </p:nvSpPr>
        <p:spPr>
          <a:xfrm rot="10800000">
            <a:off x="240665" y="0"/>
            <a:ext cx="1268730" cy="8255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三角形 7"/>
          <p:cNvSpPr/>
          <p:nvPr userDrawn="1">
            <p:custDataLst>
              <p:tags r:id="rId4"/>
            </p:custDataLst>
          </p:nvPr>
        </p:nvSpPr>
        <p:spPr>
          <a:xfrm>
            <a:off x="10157460" y="5823585"/>
            <a:ext cx="1449070" cy="102997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三角形 8"/>
          <p:cNvSpPr/>
          <p:nvPr userDrawn="1">
            <p:custDataLst>
              <p:tags r:id="rId5"/>
            </p:custDataLst>
          </p:nvPr>
        </p:nvSpPr>
        <p:spPr>
          <a:xfrm>
            <a:off x="11200765" y="6153150"/>
            <a:ext cx="991235" cy="70485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-1" y="5207000"/>
            <a:ext cx="1807912" cy="1667994"/>
            <a:chOff x="-1" y="5000255"/>
            <a:chExt cx="2032000" cy="1874739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>
            <a:xfrm flipH="1">
              <a:off x="965649" y="5786718"/>
              <a:ext cx="1066350" cy="108827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6" name="三角形 7"/>
            <p:cNvSpPr/>
            <p:nvPr>
              <p:custDataLst>
                <p:tags r:id="rId5"/>
              </p:custDataLst>
            </p:nvPr>
          </p:nvSpPr>
          <p:spPr>
            <a:xfrm flipH="1">
              <a:off x="-1" y="5000255"/>
              <a:ext cx="1211405" cy="187473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7" name="三角形 8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594749" y="5786311"/>
              <a:ext cx="636641" cy="472228"/>
            </a:xfrm>
            <a:prstGeom prst="triangle">
              <a:avLst/>
            </a:prstGeom>
            <a:solidFill>
              <a:schemeClr val="accent3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 flipH="1">
            <a:off x="10638971" y="0"/>
            <a:ext cx="1553029" cy="1432837"/>
            <a:chOff x="10898414" y="5656121"/>
            <a:chExt cx="1293586" cy="1193473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7" name="三角形 7"/>
            <p:cNvSpPr/>
            <p:nvPr>
              <p:custDataLst>
                <p:tags r:id="rId5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8" name="三角形 8"/>
            <p:cNvSpPr/>
            <p:nvPr>
              <p:custDataLst>
                <p:tags r:id="rId6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0800000" flipH="1">
            <a:off x="10638971" y="0"/>
            <a:ext cx="1553029" cy="1432837"/>
            <a:chOff x="10898414" y="5656121"/>
            <a:chExt cx="1293586" cy="1193473"/>
          </a:xfrm>
        </p:grpSpPr>
        <p:sp>
          <p:nvSpPr>
            <p:cNvPr id="16" name="任意多边形: 形状 15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7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8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6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6" name="三角形 7"/>
            <p:cNvSpPr/>
            <p:nvPr>
              <p:custDataLst>
                <p:tags r:id="rId4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17" name="三角形 8"/>
            <p:cNvSpPr/>
            <p:nvPr>
              <p:custDataLst>
                <p:tags r:id="rId5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sym typeface="+mn-ea"/>
            </a:endParaRPr>
          </a:p>
        </p:txBody>
      </p:sp>
      <p:grpSp>
        <p:nvGrpSpPr>
          <p:cNvPr id="19" name="组合 18"/>
          <p:cNvGrpSpPr/>
          <p:nvPr userDrawn="1">
            <p:custDataLst>
              <p:tags r:id="rId3"/>
            </p:custDataLst>
          </p:nvPr>
        </p:nvGrpSpPr>
        <p:grpSpPr>
          <a:xfrm>
            <a:off x="0" y="4462145"/>
            <a:ext cx="2067560" cy="2386965"/>
            <a:chOff x="0" y="4462199"/>
            <a:chExt cx="2587015" cy="2386801"/>
          </a:xfrm>
        </p:grpSpPr>
        <p:sp>
          <p:nvSpPr>
            <p:cNvPr id="20" name="任意多边形: 形状 19"/>
            <p:cNvSpPr/>
            <p:nvPr>
              <p:custDataLst>
                <p:tags r:id="rId4"/>
              </p:custDataLst>
            </p:nvPr>
          </p:nvSpPr>
          <p:spPr>
            <a:xfrm flipH="1">
              <a:off x="1229405" y="5463474"/>
              <a:ext cx="1357610" cy="138552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21" name="三角形 7"/>
            <p:cNvSpPr/>
            <p:nvPr>
              <p:custDataLst>
                <p:tags r:id="rId5"/>
              </p:custDataLst>
            </p:nvPr>
          </p:nvSpPr>
          <p:spPr>
            <a:xfrm flipH="1">
              <a:off x="0" y="4462199"/>
              <a:ext cx="1542284" cy="238680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22" name="三角形 8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757198" y="5462956"/>
              <a:ext cx="810531" cy="60121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grpSp>
        <p:nvGrpSpPr>
          <p:cNvPr id="23" name="组合 22"/>
          <p:cNvGrpSpPr/>
          <p:nvPr userDrawn="1">
            <p:custDataLst>
              <p:tags r:id="rId7"/>
            </p:custDataLst>
          </p:nvPr>
        </p:nvGrpSpPr>
        <p:grpSpPr>
          <a:xfrm rot="10800000">
            <a:off x="10121900" y="0"/>
            <a:ext cx="2067560" cy="2386965"/>
            <a:chOff x="0" y="4462199"/>
            <a:chExt cx="2587015" cy="2386801"/>
          </a:xfrm>
        </p:grpSpPr>
        <p:sp>
          <p:nvSpPr>
            <p:cNvPr id="24" name="任意多边形: 形状 23"/>
            <p:cNvSpPr/>
            <p:nvPr>
              <p:custDataLst>
                <p:tags r:id="rId8"/>
              </p:custDataLst>
            </p:nvPr>
          </p:nvSpPr>
          <p:spPr>
            <a:xfrm flipH="1">
              <a:off x="1229405" y="5463474"/>
              <a:ext cx="1357610" cy="1385526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zh-CN" altLang="en-US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90204" pitchFamily="34" charset="0"/>
                </a:rPr>
                <a:t> </a:t>
              </a:r>
              <a:endParaRPr kumimoji="1" lang="zh-CN" altLang="en-US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25" name="三角形 7"/>
            <p:cNvSpPr/>
            <p:nvPr>
              <p:custDataLst>
                <p:tags r:id="rId9"/>
              </p:custDataLst>
            </p:nvPr>
          </p:nvSpPr>
          <p:spPr>
            <a:xfrm flipH="1">
              <a:off x="0" y="4462199"/>
              <a:ext cx="1542284" cy="238680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  <p:sp>
          <p:nvSpPr>
            <p:cNvPr id="26" name="三角形 8"/>
            <p:cNvSpPr/>
            <p:nvPr>
              <p:custDataLst>
                <p:tags r:id="rId10"/>
              </p:custDataLst>
            </p:nvPr>
          </p:nvSpPr>
          <p:spPr>
            <a:xfrm rot="10800000" flipH="1">
              <a:off x="757198" y="5462956"/>
              <a:ext cx="810531" cy="60121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86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image" Target="../media/image2.png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2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976495" y="307975"/>
            <a:ext cx="6431280" cy="2501900"/>
          </a:xfrm>
        </p:spPr>
        <p:txBody>
          <a:bodyPr>
            <a:normAutofit/>
          </a:bodyPr>
          <a:lstStyle/>
          <a:p>
            <a:br>
              <a:rPr lang="zh-CN" altLang="en-US" sz="4890">
                <a:solidFill>
                  <a:schemeClr val="dk1">
                    <a:lumMod val="85000"/>
                    <a:lumOff val="15000"/>
                  </a:schemeClr>
                </a:solidFill>
              </a:rPr>
            </a:br>
            <a:r>
              <a:rPr lang="zh-CN" altLang="en-US" sz="4890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开题答辩</a:t>
            </a:r>
            <a:endParaRPr lang="zh-CN" altLang="en-US" sz="489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79340" y="4240530"/>
            <a:ext cx="7125970" cy="539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基于</a:t>
            </a:r>
            <a:r>
              <a:rPr lang="en-US" altLang="zh-CN" sz="2800"/>
              <a:t>python</a:t>
            </a:r>
            <a:r>
              <a:rPr lang="zh-CN" altLang="en-US" sz="2800"/>
              <a:t>的网络嗅探开发和数据</a:t>
            </a:r>
            <a:r>
              <a:rPr lang="zh-CN" altLang="en-US" sz="2800"/>
              <a:t>包可视化</a:t>
            </a:r>
            <a:endParaRPr lang="zh-CN" altLang="en-US" sz="2800"/>
          </a:p>
        </p:txBody>
      </p:sp>
      <p:sp>
        <p:nvSpPr>
          <p:cNvPr id="40" name="文本框 39"/>
          <p:cNvSpPr txBox="1"/>
          <p:nvPr>
            <p:custDataLst>
              <p:tags r:id="rId2"/>
            </p:custDataLst>
          </p:nvPr>
        </p:nvSpPr>
        <p:spPr>
          <a:xfrm>
            <a:off x="7292695" y="5443403"/>
            <a:ext cx="449336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计算机科学与技术学院 信安</a:t>
            </a:r>
            <a:r>
              <a:rPr lang="en-US" altLang="zh-CN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2005</a:t>
            </a:r>
            <a:endParaRPr lang="en-US" altLang="zh-CN" b="1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指导老师</a:t>
            </a:r>
            <a:r>
              <a:rPr lang="en-US" altLang="zh-CN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李绘卓</a:t>
            </a:r>
            <a:r>
              <a:rPr lang="en-US" altLang="zh-CN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学生姓名</a:t>
            </a:r>
            <a:r>
              <a:rPr lang="en-US" altLang="zh-CN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b="1" dirty="0">
                <a:solidFill>
                  <a:srgbClr val="595E64"/>
                </a:solidFill>
                <a:latin typeface="微软雅黑" panose="020B0503020204020204" charset="-122"/>
                <a:ea typeface="微软雅黑" panose="020B0503020204020204" charset="-122"/>
              </a:rPr>
              <a:t>朱鑫睿</a:t>
            </a:r>
            <a:endParaRPr lang="zh-CN" altLang="en-US" b="1" dirty="0">
              <a:solidFill>
                <a:srgbClr val="595E6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48000" y="32448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选题背景选题背景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1574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选课背景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662940" y="1028700"/>
            <a:ext cx="9723120" cy="4390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2400"/>
              <a:t>网络安全需求增加：随着互联网的普及和数字化技术的快速发展，网络安全威胁不断增加。网络嗅探可以检测到网络中传输的敏感信息、恶意流量以及其他安全事件，帮助网络管理员及时发现并应对网络安全威胁。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 sz="2400"/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2400"/>
              <a:t>提高网络运维效率：网络嗅探可以对网络传输的数据进行分析，帮助管理员了解网络的状态和性能，提供有效的网络监控和故障排除手段，提高网络运维效率。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 sz="2400"/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2400"/>
              <a:t>学习和研究网络协议和通信：通过开发网络嗅探工具，可以深入了解网络协议和通信原理，加深对网络技术的理解和研究。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AutoNum type="arabicPeriod"/>
            </a:pPr>
            <a:endParaRPr lang="zh-CN" altLang="en-US" sz="2400"/>
          </a:p>
          <a:p>
            <a:pPr marL="342900" indent="-342900">
              <a:buFont typeface="Arial" panose="020B0604020202090204" pitchFamily="34" charset="0"/>
              <a:buAutoNum type="arabicPeriod"/>
            </a:pPr>
            <a:r>
              <a:rPr lang="zh-CN" altLang="en-US" sz="2400"/>
              <a:t>开源社区和相关工具的支持：有许多成熟的网络嗅探工具和开源库可供开发者使用，如Scapy、Wireshark等，它们提供了强大的网络抓包和分析功能，为开发网络嗅探应用提供了丰富的资源和支持。</a:t>
            </a:r>
            <a:endParaRPr lang="zh-CN" altLang="en-US" sz="24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98170" y="207645"/>
            <a:ext cx="8002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研究目标在当今的</a:t>
            </a:r>
            <a:r>
              <a:rPr lang="zh-CN" altLang="en-US" sz="4000"/>
              <a:t>应用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685165" y="1169670"/>
            <a:ext cx="10565765" cy="52082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l">
              <a:buFont typeface="Arial" panose="020B0604020202090204" pitchFamily="34" charset="0"/>
              <a:buNone/>
            </a:pPr>
            <a:r>
              <a:rPr lang="zh-CN" altLang="en-US" sz="1900"/>
              <a:t>sniffer 中文翻译过来就是嗅探器，在当前网络技术中使用得非常得广泛。sniffer 既可以做为网络故障的诊断工具，也可以作为黑客嗅探和监听的工具。最近两年，网络监听（sniffer）技术出现了新的重要特征。传统的 sniffer 技术是被动地监听网络通信、用户名和口令。而新的 sniffer 技术出现了主动地控制通信数据的特点，把 sniffer 技术扩展到了一个新的领域。Sniffer 技术除了目前在传统的网络侦测管理外，也开始被应用在资讯保全的领域。可以这样说，sniffer 技术是一把双刃剑，如何更好的利用它，了解它的一些特性，将能使这项技术更好的为我们带来便利。sniffer 的编程方法比较通用的有以下几种：</a:t>
            </a:r>
            <a:endParaRPr lang="zh-CN" altLang="en-US" sz="1900"/>
          </a:p>
          <a:p>
            <a:pPr indent="457200">
              <a:buFont typeface="Arial" panose="020B0604020202090204" pitchFamily="34" charset="0"/>
              <a:buNone/>
            </a:pPr>
            <a:r>
              <a:rPr lang="zh-CN" altLang="en-US" sz="1900"/>
              <a:t>1）.winpcap 这是一个比较通用的库，相信做过抓包的工具大多数人都不会太陌生。</a:t>
            </a:r>
            <a:endParaRPr lang="zh-CN" altLang="en-US" sz="1900"/>
          </a:p>
          <a:p>
            <a:pPr indent="457200">
              <a:buFont typeface="Arial" panose="020B0604020202090204" pitchFamily="34" charset="0"/>
              <a:buNone/>
            </a:pPr>
            <a:r>
              <a:rPr lang="zh-CN" altLang="en-US" sz="1900"/>
              <a:t>2）.raw socket 在2000以后的版本都支持此项功能，2000 server 有个网络监视器就是基于 rawsocket。</a:t>
            </a:r>
            <a:endParaRPr lang="zh-CN" altLang="en-US" sz="1900"/>
          </a:p>
          <a:p>
            <a:pPr indent="457200">
              <a:buFont typeface="Arial" panose="020B0604020202090204" pitchFamily="34" charset="0"/>
              <a:buNone/>
            </a:pPr>
            <a:r>
              <a:rPr lang="zh-CN" altLang="en-US" sz="1900"/>
              <a:t>3）.tdi, ndis, spi, hook socket 技术，这种技术比较大的不同是，可以将包截取而不是仅仅获得包的一份拷贝。实际应用中的 Sniffer 还分软、硬两种。软件 Sniffer 的优点在于比较便宜，易于学习使用，同时也易于交流，缺点是往往无法抓取网络上所有的传输（比如碎片），某些情况下也就可能无法真正了解网络的故障和运行情况；硬件的 Sniffer 通常称为协议分析仪，一般都比较昂贵，它的优点恰恰是软件 Sniffer 所欠缺的，但是昂贵是它致命的缺点。因此目前流行的 Sniffer 工具都是软件的。网上有不少免费的 Sniffer 工具可下载使用（有些甚至提供源码），但是这些免费的软件往往功能单一，稳定性和技术支持方面也无法和商业软件相比；目前在商业网管软件中，NAI的 Sniffer TNV 套件是非常典型的协议分析仪。</a:t>
            </a:r>
            <a:endParaRPr lang="zh-CN" altLang="en-US" sz="1900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 sz="1900"/>
              <a:t>  </a:t>
            </a:r>
            <a:endParaRPr lang="en-US" altLang="zh-CN" sz="1900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98170" y="207645"/>
            <a:ext cx="8002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研究目标在当今的</a:t>
            </a:r>
            <a:r>
              <a:rPr lang="zh-CN" altLang="en-US" sz="4000"/>
              <a:t>应用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685165" y="1169670"/>
            <a:ext cx="10768330" cy="5066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buFont typeface="Arial" panose="020B0604020202090204" pitchFamily="34" charset="0"/>
              <a:buNone/>
            </a:pPr>
            <a:r>
              <a:rPr lang="en-US" altLang="zh-CN"/>
              <a:t>Sniffer TNV 主要包括两部分：便携式套件和分布式套件。便携式套件主要包括 SnifferBasic、Sniffer Pro LAN、Sniffer Pro WAN、Sniffer Pro High Speed 等组件，它是一种便携式的网络故障与性能分析的解决方案，是能够为全部七层 OSI 网络模型提供全面性能管理的工具包，它使得网络专职人员能够主动维护多拓扑结构和多协议的网络，并显著降低其网络操作成本。同时，它还具备出色的监测和分辨能力，智能的专家技术</a:t>
            </a:r>
            <a:endParaRPr lang="en-US" altLang="zh-CN" sz="1900"/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/>
              <a:t>扫描从网络上捕获的信息以检测网络异常现象，并应用用户定义的试探式程序自动对每种异常现象进行归类，并给出一份警告、解释问题和提出建议的解决方案；同时 Sniffer 的网络分析器还可以监视所有类型的网络硬件和拓扑结构，包括交换网络和运行 ATM OC-12和千兆以太网的高速骨干网在内；它能够支持400多种协议解释和强大的专家分析功能，可以对网络传输进行分</a:t>
            </a:r>
            <a:endParaRPr lang="en-US" altLang="zh-CN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/>
              <a:t>析，找出故障和响应缓慢的原因，从而能够确保整个 LAN 和 WAN拓扑网络的最高性能。</a:t>
            </a:r>
            <a:endParaRPr lang="en-US" altLang="zh-CN"/>
          </a:p>
          <a:p>
            <a:pPr indent="457200">
              <a:buFont typeface="Arial" panose="020B0604020202090204" pitchFamily="34" charset="0"/>
              <a:buNone/>
            </a:pPr>
            <a:r>
              <a:rPr lang="en-US" altLang="zh-CN"/>
              <a:t>分布式套件主要包括 Distributed Sniffer System/RMON Basic 和 Distributed Snifferzystem/RMON Pro 组件。通过结合中央控制台与分布全网的网络分析器，网络管理员可以全天候地监控整个网络运行情况，这是符合 RMON 1/ RMON 2的基于专家系统的网络和应用程序管理系统，能够适应各种拓扑结构、速度和不同介质类型的网络，将有助于排除故障和生成报告。同时该软件包中还集成了 SiteMinder Security Manager，这是一个基于NT的服务器，支持多个身份验证和授权选项，允许您检查用户访问，并选择对网络设备进行访问的相应级别，如此可以保护通过 Distributed Sniffer System显示的敏感信息。  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98170" y="207645"/>
            <a:ext cx="8002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研究目标在当今的</a:t>
            </a:r>
            <a:r>
              <a:rPr lang="zh-CN" altLang="en-US" sz="4000"/>
              <a:t>应用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685165" y="1169670"/>
            <a:ext cx="1047623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网络安全保障：网络嗅探是一种重要的网络安全工具，它可以监控和分析网络中的数据流量，帮助发现和解决潜在的安全威胁。通过嗅探网络数据包，可以检测到恶意流量、入侵攻击、未经授权的访问和其他安全事件，从而提高网络的安全性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网络故障排除：网络嗅探可以帮助管理员识别和解决网络故障。通过捕获和分析数据包，可以查找网络中的问题，如延迟、丢包、传输错误等，并提供相应的故障排除手段。这有助于提高网络的稳定性和可用性。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网络性能优化：通过网络嗅探，可以对网络流量和应用程序进行分析，了解网络的使用情况和性能瓶颈。这有助于优化网络带宽的使用、改进应用程序的性能，并提供更好的用户体验。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协议研究和开发：网络嗅探开发可以促进对网络协议和通信的研究和开发。通过解析和分析捕获的数据包，可以深入了解网络协议的工作原理，设计和实现新的协议和通信机制。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安全事件响应：网络嗅探可以帮助及时发现网络安全事件，并采取必要的响应措施。通过监控网络数据流量，可以实时检测和分析异常活动，追踪攻击者的行为，采取相应的反制措施。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网络管理和监控：网络嗅探提供了对网络数据的全面的监控和分析能力，帮助管理员了解网络的实时状态、流量分布和使用情况。这有助于网络运维人员进行合理的资源分配、故障排除和网络规划。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6"/>
            </p:custDataLst>
          </p:nvPr>
        </p:nvSpPr>
        <p:spPr>
          <a:xfrm>
            <a:off x="457200" y="-106045"/>
            <a:ext cx="11277600" cy="122872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研究内容与研究思路</a:t>
            </a:r>
            <a:r>
              <a:rPr lang="en-US" altLang="zh-CN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955" y="998220"/>
            <a:ext cx="10109835" cy="549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zh-CN" altLang="en-US" sz="2000">
                <a:sym typeface="+mn-ea"/>
              </a:rPr>
              <a:t>UI</a:t>
            </a:r>
            <a:r>
              <a:rPr lang="zh-CN" altLang="en-US" sz="2000">
                <a:sym typeface="+mn-ea"/>
              </a:rPr>
              <a:t>窗口：</a:t>
            </a:r>
            <a:r>
              <a:rPr lang="zh-CN" altLang="en-US" sz="2000"/>
              <a:t>初始化和UI</a:t>
            </a:r>
            <a:r>
              <a:rPr lang="zh-CN" altLang="en-US" sz="2000">
                <a:sym typeface="+mn-ea"/>
              </a:rPr>
              <a:t>窗口</a:t>
            </a:r>
            <a:r>
              <a:rPr lang="zh-CN" altLang="en-US" sz="2000"/>
              <a:t>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菜单栏:法在UI窗口的顶部创建一个菜单栏。它包括文件、统计、分析、主题和设置菜单，每个菜单都有特定的命令和功能。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过滤输入:filter方法创建一个输入字段，用于捕获过滤表达式，用于过滤捕获的网络数据包。输入字段使用ttkb。类创建具有验证和样式的增强输入字段。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按钮创建:按钮方法创建两个按钮分别用于启动抓包和保存抓包。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利用Tkinter库创建图形界面，包括数据包列表的TreeView、协议树和十六进制内容显示区域。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使用Threading库创建多个线程，在后台运行一个子线程来抓包，使得界面仍然能够响应用户操作。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使用Scapy库进行数据包的抓取、分析和处理。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利用TreeView显示数据包列表，并通过对表头按钮的点击事件实现数据包列表的排序功能。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通过对协议树的选择，在十六进制内容显示区域中展示选中协议的详细内容。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实现了其他一些功能，如保存抓包、加载数据包、清空数据包表格等。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将抓取的数据包流量保存在本地。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对抓取的数据包做可视化界面，并对数据流量进行分析。</a:t>
            </a:r>
            <a:endParaRPr lang="zh-CN" altLang="en-US" sz="2000"/>
          </a:p>
        </p:txBody>
      </p:sp>
    </p:spTree>
    <p:custDataLst>
      <p:tags r:id="rId7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638971" y="5416757"/>
            <a:ext cx="1553029" cy="1432837"/>
            <a:chOff x="10898414" y="5656121"/>
            <a:chExt cx="1293586" cy="1193473"/>
          </a:xfrm>
        </p:grpSpPr>
        <p:sp>
          <p:nvSpPr>
            <p:cNvPr id="13" name="任意多边形: 形状 12"/>
            <p:cNvSpPr/>
            <p:nvPr>
              <p:custDataLst>
                <p:tags r:id="rId2"/>
              </p:custDataLst>
            </p:nvPr>
          </p:nvSpPr>
          <p:spPr>
            <a:xfrm>
              <a:off x="10898414" y="6156789"/>
              <a:ext cx="678846" cy="692805"/>
            </a:xfrm>
            <a:custGeom>
              <a:avLst/>
              <a:gdLst>
                <a:gd name="connsiteX0" fmla="*/ 551985 w 826176"/>
                <a:gd name="connsiteY0" fmla="*/ 0 h 843164"/>
                <a:gd name="connsiteX1" fmla="*/ 826176 w 826176"/>
                <a:gd name="connsiteY1" fmla="*/ 418831 h 843164"/>
                <a:gd name="connsiteX2" fmla="*/ 551984 w 826176"/>
                <a:gd name="connsiteY2" fmla="*/ 843164 h 843164"/>
                <a:gd name="connsiteX3" fmla="*/ 0 w 826176"/>
                <a:gd name="connsiteY3" fmla="*/ 843164 h 84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176" h="843164">
                  <a:moveTo>
                    <a:pt x="551985" y="0"/>
                  </a:moveTo>
                  <a:lnTo>
                    <a:pt x="826176" y="418831"/>
                  </a:lnTo>
                  <a:lnTo>
                    <a:pt x="551984" y="843164"/>
                  </a:lnTo>
                  <a:lnTo>
                    <a:pt x="0" y="8431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kumimoji="1" lang="zh-CN" altLang="en-US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三角形 7"/>
            <p:cNvSpPr/>
            <p:nvPr>
              <p:custDataLst>
                <p:tags r:id="rId3"/>
              </p:custDataLst>
            </p:nvPr>
          </p:nvSpPr>
          <p:spPr>
            <a:xfrm>
              <a:off x="11420811" y="5656121"/>
              <a:ext cx="771189" cy="1193473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三角形 8"/>
            <p:cNvSpPr/>
            <p:nvPr>
              <p:custDataLst>
                <p:tags r:id="rId4"/>
              </p:custDataLst>
            </p:nvPr>
          </p:nvSpPr>
          <p:spPr>
            <a:xfrm rot="10800000">
              <a:off x="11408088" y="6156530"/>
              <a:ext cx="405290" cy="3006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5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6"/>
            </p:custDataLst>
          </p:nvPr>
        </p:nvSpPr>
        <p:spPr>
          <a:xfrm>
            <a:off x="45974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目前进度</a:t>
            </a:r>
            <a:r>
              <a:rPr lang="en-US" altLang="zh-CN" sz="40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	</a:t>
            </a:r>
            <a:endParaRPr lang="en-US" altLang="zh-CN" sz="4000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30325" y="1861185"/>
            <a:ext cx="7152640" cy="470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8405" y="1321435"/>
            <a:ext cx="8378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创建</a:t>
            </a:r>
            <a:r>
              <a:rPr lang="en-US" altLang="zh-CN" sz="2000"/>
              <a:t>UI</a:t>
            </a:r>
            <a:r>
              <a:rPr lang="zh-CN" altLang="en-US" sz="2000"/>
              <a:t>框架，文件菜单栏，统计菜单栏，分析菜单栏，设置菜单栏</a:t>
            </a:r>
            <a:endParaRPr lang="zh-CN" altLang="en-US" sz="2000"/>
          </a:p>
        </p:txBody>
      </p:sp>
    </p:spTree>
    <p:custDataLst>
      <p:tags r:id="rId9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谢谢</a:t>
            </a:r>
            <a:r>
              <a:rPr dirty="0">
                <a:solidFill>
                  <a:schemeClr val="dk1">
                    <a:lumMod val="85000"/>
                    <a:lumOff val="15000"/>
                  </a:schemeClr>
                </a:solidFill>
              </a:rPr>
              <a:t>大家</a:t>
            </a:r>
            <a:endParaRPr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1150" y="5380355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信安</a:t>
            </a:r>
            <a:r>
              <a:rPr lang="en-US" altLang="zh-CN" sz="2800"/>
              <a:t>2005</a:t>
            </a:r>
            <a:endParaRPr lang="en-US" altLang="zh-CN" sz="2800"/>
          </a:p>
          <a:p>
            <a:r>
              <a:rPr lang="zh-CN" altLang="en-US" sz="2800"/>
              <a:t>朱鑫睿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8*i*7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8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SHOW_EDIT_AREA_INDICATION" val="0"/>
  <p:tag name="KSO_WM_TEMPLATE_THUMBS_INDEX" val="1、4、5、6、7、8、9、11、1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548"/>
  <p:tag name="KSO_WM_TEMPLATE_MASTER_TYPE" val="1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8_1*a*1"/>
  <p:tag name="KSO_WM_TEMPLATE_CATEGORY" val="custom"/>
  <p:tag name="KSO_WM_TEMPLATE_INDEX" val="2020254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TEMPLATE_THUMBS_INDEX" val="1、4、5、6、7、8、9、11、13、15"/>
  <p:tag name="KSO_WM_SLIDE_ID" val="custom2020254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8"/>
  <p:tag name="KSO_WM_SLIDE_LAYOUT" val="a_b"/>
  <p:tag name="KSO_WM_SLIDE_LAYOUT_CNT" val="1_3"/>
  <p:tag name="KSO_WM_SPECIAL_SOURCE" val="bdnull"/>
</p:tagLst>
</file>

<file path=ppt/tags/tag1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06T22:45:45&quot;,&quot;maxSize&quot;:{&quot;size1&quot;:20},&quot;minSize&quot;:{&quot;size1&quot;:11.2},&quot;normalSize&quot;:{&quot;size1&quot;:11.2},&quot;subLayout&quot;:[{&quot;id&quot;:&quot;2023-04-06T22:45:45&quot;,&quot;margin&quot;:{&quot;bottom&quot;:0.025999998673796654,&quot;left&quot;:1.2699999809265137,&quot;right&quot;:1.2699999809265137,&quot;top&quot;:0.4230000376701355},&quot;type&quot;:0},{&quot;id&quot;:&quot;2023-04-06T22:45:45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  <p:tag name="KSO_WM_SPECIAL_SOURCE" val="bdnull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8_15*a*1"/>
  <p:tag name="KSO_WM_TEMPLATE_CATEGORY" val="custom"/>
  <p:tag name="KSO_WM_TEMPLATE_INDEX" val="20202548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.15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ID" val="custom20202548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8"/>
  <p:tag name="KSO_WM_SLIDE_LAYOUT" val="a_b"/>
  <p:tag name="KSO_WM_SLIDE_LAYOUT_CNT" val="1_1"/>
  <p:tag name="KSO_WM_SPECIAL_SOURCE" val="bdnull"/>
</p:tagLst>
</file>

<file path=ppt/tags/tag236.xml><?xml version="1.0" encoding="utf-8"?>
<p:tagLst xmlns:p="http://schemas.openxmlformats.org/presentationml/2006/main">
  <p:tag name="KSO_WPP_MARK_KEY" val="1ec68aae-aac7-4cd7-adca-3b22322198ab"/>
  <p:tag name="COMMONDATA" val="eyJoZGlkIjoiOTdiYmZlMTg4NTQ1MGJkYTAxYjE2NTJhYWJkNDU1YmUifQ=="/>
  <p:tag name="commondata" val="eyJoZGlkIjoiY2Q5Y2IzNDQwMDAwZWNhMTU3NGY1YjMwNDVjYjE2ZWYifQ==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5D53C4"/>
      </a:accent1>
      <a:accent2>
        <a:srgbClr val="815EC5"/>
      </a:accent2>
      <a:accent3>
        <a:srgbClr val="4B58C3"/>
      </a:accent3>
      <a:accent4>
        <a:srgbClr val="5697A8"/>
      </a:accent4>
      <a:accent5>
        <a:srgbClr val="54AD9D"/>
      </a:accent5>
      <a:accent6>
        <a:srgbClr val="53C49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3057</Words>
  <Application>WPS 演示</Application>
  <PresentationFormat>宽屏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隶书</vt:lpstr>
      <vt:lpstr>Viner Hand ITC</vt:lpstr>
      <vt:lpstr>宋体</vt:lpstr>
      <vt:lpstr>Arial Unicode MS</vt:lpstr>
      <vt:lpstr>汉仪书宋二KW</vt:lpstr>
      <vt:lpstr>Segoe UI</vt:lpstr>
      <vt:lpstr>微软雅黑</vt:lpstr>
      <vt:lpstr>报隶-简</vt:lpstr>
      <vt:lpstr>苹方-简</vt:lpstr>
      <vt:lpstr>Arial Black</vt:lpstr>
      <vt:lpstr>Calibri</vt:lpstr>
      <vt:lpstr>Helvetica Neue</vt:lpstr>
      <vt:lpstr>Office 主题​​</vt:lpstr>
      <vt:lpstr>1_Office 主题​​</vt:lpstr>
      <vt:lpstr> 初见之天马行空的      人工智能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(¦3[▓▓]</cp:lastModifiedBy>
  <cp:revision>36</cp:revision>
  <dcterms:created xsi:type="dcterms:W3CDTF">2024-03-08T12:29:55Z</dcterms:created>
  <dcterms:modified xsi:type="dcterms:W3CDTF">2024-03-08T12:29:55Z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/>
  </property>
</Properties>
</file>