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1" r:id="rId4"/>
    <p:sldId id="268" r:id="rId5"/>
    <p:sldId id="266" r:id="rId6"/>
    <p:sldId id="262" r:id="rId7"/>
    <p:sldId id="263" r:id="rId8"/>
    <p:sldId id="257" r:id="rId9"/>
    <p:sldId id="258" r:id="rId10"/>
    <p:sldId id="259" r:id="rId11"/>
    <p:sldId id="260"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487D49-7F81-4A0A-82D3-861AC34D97F3}" type="doc">
      <dgm:prSet loTypeId="urn:microsoft.com/office/officeart/2018/2/layout/IconCircleList#1" loCatId="icon" qsTypeId="urn:microsoft.com/office/officeart/2005/8/quickstyle/simple1#1" qsCatId="simple" csTypeId="urn:microsoft.com/office/officeart/2018/5/colors/Iconchunking_neutralicon_accent2_2#1" csCatId="accent2" phldr="1"/>
      <dgm:spPr/>
      <dgm:t>
        <a:bodyPr/>
        <a:lstStyle/>
        <a:p>
          <a:endParaRPr lang="en-US"/>
        </a:p>
      </dgm:t>
    </dgm:pt>
    <dgm:pt modelId="{04E29ACC-A079-4374-9D5D-8FD38A8F6FCD}">
      <dgm:prSet custT="1"/>
      <dgm:spPr/>
      <dgm:t>
        <a:bodyPr/>
        <a:lstStyle/>
        <a:p>
          <a:r>
            <a:rPr lang="en-US" sz="2000" b="1" dirty="0"/>
            <a:t>Three principles of legality, fairness, and transparency</a:t>
          </a:r>
          <a:r>
            <a:rPr lang="en-US" sz="2000" dirty="0"/>
            <a:t>: </a:t>
          </a:r>
          <a:r>
            <a:rPr lang="en-US" sz="1800" dirty="0"/>
            <a:t>Data information related to the individual data subject should be processed in a legal, fair, and transparent manner.</a:t>
          </a:r>
          <a:endParaRPr lang="zh-CN" sz="2000" dirty="0"/>
        </a:p>
      </dgm:t>
    </dgm:pt>
    <dgm:pt modelId="{88BC5FB7-1D7E-42EB-85D8-3C09977A34A3}" type="parTrans" cxnId="{6E94B5B5-D8A1-47AF-8EA0-CEEABA0CBA09}">
      <dgm:prSet/>
      <dgm:spPr/>
      <dgm:t>
        <a:bodyPr/>
        <a:lstStyle/>
        <a:p>
          <a:endParaRPr lang="zh-CN" altLang="en-US"/>
        </a:p>
      </dgm:t>
    </dgm:pt>
    <dgm:pt modelId="{DB7DEEE1-6ECD-4BEF-BDDE-A525EBBFA674}" type="sibTrans" cxnId="{6E94B5B5-D8A1-47AF-8EA0-CEEABA0CBA09}">
      <dgm:prSet/>
      <dgm:spPr/>
      <dgm:t>
        <a:bodyPr/>
        <a:lstStyle/>
        <a:p>
          <a:endParaRPr lang="zh-CN" altLang="en-US"/>
        </a:p>
      </dgm:t>
    </dgm:pt>
    <dgm:pt modelId="{597F61D1-9B4D-4073-A91B-8EF442D1A340}">
      <dgm:prSet custT="1"/>
      <dgm:spPr/>
      <dgm:t>
        <a:bodyPr/>
        <a:lstStyle/>
        <a:p>
          <a:r>
            <a:rPr lang="en-US" sz="2000" b="1" dirty="0"/>
            <a:t>Data collection should have a clear purpose</a:t>
          </a:r>
          <a:r>
            <a:rPr lang="en-US" sz="2000" dirty="0"/>
            <a:t>: </a:t>
          </a:r>
          <a:r>
            <a:rPr lang="en-US" sz="1800" dirty="0"/>
            <a:t>Personal information collection should have a specific, clear, and legal purpose, and any method that is inconsistent with the above purposes will no longer allow the data to be processed.</a:t>
          </a:r>
          <a:endParaRPr lang="zh-CN" sz="1400" dirty="0"/>
        </a:p>
      </dgm:t>
    </dgm:pt>
    <dgm:pt modelId="{E5F6600D-B274-4258-80C1-2AF571929CF2}" type="parTrans" cxnId="{9F6E0839-C204-44AC-89D5-FC544DCF6455}">
      <dgm:prSet/>
      <dgm:spPr/>
      <dgm:t>
        <a:bodyPr/>
        <a:lstStyle/>
        <a:p>
          <a:endParaRPr lang="zh-CN" altLang="en-US"/>
        </a:p>
      </dgm:t>
    </dgm:pt>
    <dgm:pt modelId="{2B8AF8DE-E31A-4E68-B3F8-9F92098F2B59}" type="sibTrans" cxnId="{9F6E0839-C204-44AC-89D5-FC544DCF6455}">
      <dgm:prSet/>
      <dgm:spPr/>
      <dgm:t>
        <a:bodyPr/>
        <a:lstStyle/>
        <a:p>
          <a:endParaRPr lang="zh-CN" altLang="en-US"/>
        </a:p>
      </dgm:t>
    </dgm:pt>
    <dgm:pt modelId="{CE66E243-84D9-4D86-9BEE-6B131A89A3E8}">
      <dgm:prSet custT="1"/>
      <dgm:spPr/>
      <dgm:t>
        <a:bodyPr/>
        <a:lstStyle/>
        <a:p>
          <a:r>
            <a:rPr lang="en-US" sz="2000" b="1" dirty="0"/>
            <a:t>Minimization principle of data collection</a:t>
          </a:r>
          <a:r>
            <a:rPr lang="en-US" sz="2000" dirty="0"/>
            <a:t>: </a:t>
          </a:r>
          <a:r>
            <a:rPr lang="en-US" sz="1800" dirty="0"/>
            <a:t>Personal data collection should be limited to all necessary data related to the purpose of data processing.</a:t>
          </a:r>
          <a:endParaRPr lang="zh-CN" sz="2000" dirty="0"/>
        </a:p>
      </dgm:t>
    </dgm:pt>
    <dgm:pt modelId="{754F981A-E3E2-4F4A-B4A3-95424006D14A}" type="parTrans" cxnId="{03F562A5-D45C-457F-A8D6-911E1768F654}">
      <dgm:prSet/>
      <dgm:spPr/>
      <dgm:t>
        <a:bodyPr/>
        <a:lstStyle/>
        <a:p>
          <a:endParaRPr lang="zh-CN" altLang="en-US"/>
        </a:p>
      </dgm:t>
    </dgm:pt>
    <dgm:pt modelId="{06DADD41-33CD-4379-8B49-FE50E319942A}" type="sibTrans" cxnId="{03F562A5-D45C-457F-A8D6-911E1768F654}">
      <dgm:prSet/>
      <dgm:spPr/>
      <dgm:t>
        <a:bodyPr/>
        <a:lstStyle/>
        <a:p>
          <a:endParaRPr lang="zh-CN" altLang="en-US"/>
        </a:p>
      </dgm:t>
    </dgm:pt>
    <dgm:pt modelId="{19841013-1A13-40DA-A947-68B473817F52}">
      <dgm:prSet custT="1"/>
      <dgm:spPr/>
      <dgm:t>
        <a:bodyPr/>
        <a:lstStyle/>
        <a:p>
          <a:r>
            <a:rPr lang="en-US" sz="2000" b="1" dirty="0"/>
            <a:t>Accuracy</a:t>
          </a:r>
          <a:r>
            <a:rPr lang="en-US" sz="2000" dirty="0"/>
            <a:t>: </a:t>
          </a:r>
          <a:r>
            <a:rPr lang="en-US" sz="1800" dirty="0"/>
            <a:t>Personal data should be accurate and, if necessary, kept as up to date as possible.</a:t>
          </a:r>
          <a:endParaRPr lang="zh-CN" sz="2000" dirty="0"/>
        </a:p>
      </dgm:t>
    </dgm:pt>
    <dgm:pt modelId="{688294D3-C6AD-444A-83E1-CAD2FD30F0CE}" type="parTrans" cxnId="{1292C869-5C33-43F5-9368-56A58F341BBF}">
      <dgm:prSet/>
      <dgm:spPr/>
      <dgm:t>
        <a:bodyPr/>
        <a:lstStyle/>
        <a:p>
          <a:endParaRPr lang="zh-CN" altLang="en-US"/>
        </a:p>
      </dgm:t>
    </dgm:pt>
    <dgm:pt modelId="{AF5679AF-E243-406E-9CB3-531D6367F6DC}" type="sibTrans" cxnId="{1292C869-5C33-43F5-9368-56A58F341BBF}">
      <dgm:prSet/>
      <dgm:spPr/>
      <dgm:t>
        <a:bodyPr/>
        <a:lstStyle/>
        <a:p>
          <a:endParaRPr lang="zh-CN" altLang="en-US"/>
        </a:p>
      </dgm:t>
    </dgm:pt>
    <dgm:pt modelId="{BC97AEA6-E380-44BD-9DC7-09817B26FFFB}" type="pres">
      <dgm:prSet presAssocID="{16487D49-7F81-4A0A-82D3-861AC34D97F3}" presName="root" presStyleCnt="0">
        <dgm:presLayoutVars>
          <dgm:dir/>
          <dgm:resizeHandles val="exact"/>
        </dgm:presLayoutVars>
      </dgm:prSet>
      <dgm:spPr/>
    </dgm:pt>
    <dgm:pt modelId="{95BC3B3F-4DE2-4EEC-A9E7-8519225E08E0}" type="pres">
      <dgm:prSet presAssocID="{16487D49-7F81-4A0A-82D3-861AC34D97F3}" presName="container" presStyleCnt="0">
        <dgm:presLayoutVars>
          <dgm:dir/>
          <dgm:resizeHandles val="exact"/>
        </dgm:presLayoutVars>
      </dgm:prSet>
      <dgm:spPr/>
    </dgm:pt>
    <dgm:pt modelId="{F30D2ADC-DEC6-4ADE-A0E3-2526279D0244}" type="pres">
      <dgm:prSet presAssocID="{04E29ACC-A079-4374-9D5D-8FD38A8F6FCD}" presName="compNode" presStyleCnt="0"/>
      <dgm:spPr/>
    </dgm:pt>
    <dgm:pt modelId="{84B52864-14B0-43E2-9848-FACFAC86B4B0}" type="pres">
      <dgm:prSet presAssocID="{04E29ACC-A079-4374-9D5D-8FD38A8F6FCD}" presName="iconBgRect" presStyleLbl="bgShp" presStyleIdx="0" presStyleCnt="4"/>
      <dgm:spPr/>
    </dgm:pt>
    <dgm:pt modelId="{287800DD-5041-4682-B928-89B37E2EF19C}" type="pres">
      <dgm:prSet presAssocID="{04E29ACC-A079-4374-9D5D-8FD38A8F6F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DF399B67-3048-43AD-ACBC-0760B46E78DD}" type="pres">
      <dgm:prSet presAssocID="{04E29ACC-A079-4374-9D5D-8FD38A8F6FCD}" presName="spaceRect" presStyleCnt="0"/>
      <dgm:spPr/>
    </dgm:pt>
    <dgm:pt modelId="{4B34CAED-7B98-4A61-930B-DEC2B67D4542}" type="pres">
      <dgm:prSet presAssocID="{04E29ACC-A079-4374-9D5D-8FD38A8F6FCD}" presName="textRect" presStyleLbl="revTx" presStyleIdx="0" presStyleCnt="4">
        <dgm:presLayoutVars>
          <dgm:chMax val="1"/>
          <dgm:chPref val="1"/>
        </dgm:presLayoutVars>
      </dgm:prSet>
      <dgm:spPr/>
    </dgm:pt>
    <dgm:pt modelId="{AB7BE623-BA07-415F-BF88-1154B6CE53FD}" type="pres">
      <dgm:prSet presAssocID="{DB7DEEE1-6ECD-4BEF-BDDE-A525EBBFA674}" presName="sibTrans" presStyleLbl="sibTrans2D1" presStyleIdx="0" presStyleCnt="0"/>
      <dgm:spPr/>
    </dgm:pt>
    <dgm:pt modelId="{7D6AAA9D-6090-4392-ACEF-0BC8A296F370}" type="pres">
      <dgm:prSet presAssocID="{597F61D1-9B4D-4073-A91B-8EF442D1A340}" presName="compNode" presStyleCnt="0"/>
      <dgm:spPr/>
    </dgm:pt>
    <dgm:pt modelId="{CE7016F7-D19E-476A-B165-BD79AA40ED30}" type="pres">
      <dgm:prSet presAssocID="{597F61D1-9B4D-4073-A91B-8EF442D1A340}" presName="iconBgRect" presStyleLbl="bgShp" presStyleIdx="1" presStyleCnt="4"/>
      <dgm:spPr/>
    </dgm:pt>
    <dgm:pt modelId="{F3EAC6C1-FFBC-4650-882A-71C77E55DC67}" type="pres">
      <dgm:prSet presAssocID="{597F61D1-9B4D-4073-A91B-8EF442D1A3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8BEE00C-D33C-447A-B7BD-CDB4D5E9EB7E}" type="pres">
      <dgm:prSet presAssocID="{597F61D1-9B4D-4073-A91B-8EF442D1A340}" presName="spaceRect" presStyleCnt="0"/>
      <dgm:spPr/>
    </dgm:pt>
    <dgm:pt modelId="{DC343C6E-27E7-49BB-A8A4-2779AC6FD026}" type="pres">
      <dgm:prSet presAssocID="{597F61D1-9B4D-4073-A91B-8EF442D1A340}" presName="textRect" presStyleLbl="revTx" presStyleIdx="1" presStyleCnt="4" custLinFactNeighborX="-1850" custLinFactNeighborY="16409">
        <dgm:presLayoutVars>
          <dgm:chMax val="1"/>
          <dgm:chPref val="1"/>
        </dgm:presLayoutVars>
      </dgm:prSet>
      <dgm:spPr/>
    </dgm:pt>
    <dgm:pt modelId="{E5E54117-7B8B-4DC6-BF05-F44A38865305}" type="pres">
      <dgm:prSet presAssocID="{2B8AF8DE-E31A-4E68-B3F8-9F92098F2B59}" presName="sibTrans" presStyleLbl="sibTrans2D1" presStyleIdx="0" presStyleCnt="0"/>
      <dgm:spPr/>
    </dgm:pt>
    <dgm:pt modelId="{53346222-B084-4ABD-84D4-1F6077812DDD}" type="pres">
      <dgm:prSet presAssocID="{CE66E243-84D9-4D86-9BEE-6B131A89A3E8}" presName="compNode" presStyleCnt="0"/>
      <dgm:spPr/>
    </dgm:pt>
    <dgm:pt modelId="{AAA354C6-A26C-46C1-9987-BF032E39F6C9}" type="pres">
      <dgm:prSet presAssocID="{CE66E243-84D9-4D86-9BEE-6B131A89A3E8}" presName="iconBgRect" presStyleLbl="bgShp" presStyleIdx="2" presStyleCnt="4"/>
      <dgm:spPr/>
    </dgm:pt>
    <dgm:pt modelId="{8F357DA9-865F-4BAA-B77E-B6C0B0571987}" type="pres">
      <dgm:prSet presAssocID="{CE66E243-84D9-4D86-9BEE-6B131A89A3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928A6393-1CF7-4AE0-9D0F-1ED276EA6A1D}" type="pres">
      <dgm:prSet presAssocID="{CE66E243-84D9-4D86-9BEE-6B131A89A3E8}" presName="spaceRect" presStyleCnt="0"/>
      <dgm:spPr/>
    </dgm:pt>
    <dgm:pt modelId="{84548240-9080-45A8-8EBB-D820C61F2DE7}" type="pres">
      <dgm:prSet presAssocID="{CE66E243-84D9-4D86-9BEE-6B131A89A3E8}" presName="textRect" presStyleLbl="revTx" presStyleIdx="2" presStyleCnt="4">
        <dgm:presLayoutVars>
          <dgm:chMax val="1"/>
          <dgm:chPref val="1"/>
        </dgm:presLayoutVars>
      </dgm:prSet>
      <dgm:spPr/>
    </dgm:pt>
    <dgm:pt modelId="{F8627D0D-BA9E-4058-8358-D993CC005E52}" type="pres">
      <dgm:prSet presAssocID="{06DADD41-33CD-4379-8B49-FE50E319942A}" presName="sibTrans" presStyleLbl="sibTrans2D1" presStyleIdx="0" presStyleCnt="0"/>
      <dgm:spPr/>
    </dgm:pt>
    <dgm:pt modelId="{D8626028-7404-484A-827B-2906D6319965}" type="pres">
      <dgm:prSet presAssocID="{19841013-1A13-40DA-A947-68B473817F52}" presName="compNode" presStyleCnt="0"/>
      <dgm:spPr/>
    </dgm:pt>
    <dgm:pt modelId="{13CD5052-6C75-49A3-BB13-BCFD7AD6E875}" type="pres">
      <dgm:prSet presAssocID="{19841013-1A13-40DA-A947-68B473817F52}" presName="iconBgRect" presStyleLbl="bgShp" presStyleIdx="3" presStyleCnt="4"/>
      <dgm:spPr/>
    </dgm:pt>
    <dgm:pt modelId="{B03B9599-2B3E-4961-9E2B-9591AF4C97D4}" type="pres">
      <dgm:prSet presAssocID="{19841013-1A13-40DA-A947-68B473817F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1581B340-2F80-480E-9996-0F60A52C72F2}" type="pres">
      <dgm:prSet presAssocID="{19841013-1A13-40DA-A947-68B473817F52}" presName="spaceRect" presStyleCnt="0"/>
      <dgm:spPr/>
    </dgm:pt>
    <dgm:pt modelId="{0C5192C7-473B-4C29-A72D-954E506245BD}" type="pres">
      <dgm:prSet presAssocID="{19841013-1A13-40DA-A947-68B473817F52}" presName="textRect" presStyleLbl="revTx" presStyleIdx="3" presStyleCnt="4" custLinFactNeighborX="696" custLinFactNeighborY="12294">
        <dgm:presLayoutVars>
          <dgm:chMax val="1"/>
          <dgm:chPref val="1"/>
        </dgm:presLayoutVars>
      </dgm:prSet>
      <dgm:spPr/>
    </dgm:pt>
  </dgm:ptLst>
  <dgm:cxnLst>
    <dgm:cxn modelId="{A6432604-2FB9-40FA-8FF2-5EF263D75707}" type="presOf" srcId="{CE66E243-84D9-4D86-9BEE-6B131A89A3E8}" destId="{84548240-9080-45A8-8EBB-D820C61F2DE7}" srcOrd="0" destOrd="0" presId="urn:microsoft.com/office/officeart/2018/2/layout/IconCircleList#1"/>
    <dgm:cxn modelId="{F33C221C-9646-40C3-B8A3-2A8A11D66C37}" type="presOf" srcId="{16487D49-7F81-4A0A-82D3-861AC34D97F3}" destId="{BC97AEA6-E380-44BD-9DC7-09817B26FFFB}" srcOrd="0" destOrd="0" presId="urn:microsoft.com/office/officeart/2018/2/layout/IconCircleList#1"/>
    <dgm:cxn modelId="{37A98B1E-A1BD-466F-B4DA-655CC9CD034E}" type="presOf" srcId="{597F61D1-9B4D-4073-A91B-8EF442D1A340}" destId="{DC343C6E-27E7-49BB-A8A4-2779AC6FD026}" srcOrd="0" destOrd="0" presId="urn:microsoft.com/office/officeart/2018/2/layout/IconCircleList#1"/>
    <dgm:cxn modelId="{9F6E0839-C204-44AC-89D5-FC544DCF6455}" srcId="{16487D49-7F81-4A0A-82D3-861AC34D97F3}" destId="{597F61D1-9B4D-4073-A91B-8EF442D1A340}" srcOrd="1" destOrd="0" parTransId="{E5F6600D-B274-4258-80C1-2AF571929CF2}" sibTransId="{2B8AF8DE-E31A-4E68-B3F8-9F92098F2B59}"/>
    <dgm:cxn modelId="{FE600C62-0B73-4584-A2E0-81981A664355}" type="presOf" srcId="{2B8AF8DE-E31A-4E68-B3F8-9F92098F2B59}" destId="{E5E54117-7B8B-4DC6-BF05-F44A38865305}" srcOrd="0" destOrd="0" presId="urn:microsoft.com/office/officeart/2018/2/layout/IconCircleList#1"/>
    <dgm:cxn modelId="{1292C869-5C33-43F5-9368-56A58F341BBF}" srcId="{16487D49-7F81-4A0A-82D3-861AC34D97F3}" destId="{19841013-1A13-40DA-A947-68B473817F52}" srcOrd="3" destOrd="0" parTransId="{688294D3-C6AD-444A-83E1-CAD2FD30F0CE}" sibTransId="{AF5679AF-E243-406E-9CB3-531D6367F6DC}"/>
    <dgm:cxn modelId="{5B8A4781-D78C-4353-88C4-D844EC8A444A}" type="presOf" srcId="{19841013-1A13-40DA-A947-68B473817F52}" destId="{0C5192C7-473B-4C29-A72D-954E506245BD}" srcOrd="0" destOrd="0" presId="urn:microsoft.com/office/officeart/2018/2/layout/IconCircleList#1"/>
    <dgm:cxn modelId="{2CE538A2-A90B-4D38-B938-3769C0FCE288}" type="presOf" srcId="{06DADD41-33CD-4379-8B49-FE50E319942A}" destId="{F8627D0D-BA9E-4058-8358-D993CC005E52}" srcOrd="0" destOrd="0" presId="urn:microsoft.com/office/officeart/2018/2/layout/IconCircleList#1"/>
    <dgm:cxn modelId="{03F562A5-D45C-457F-A8D6-911E1768F654}" srcId="{16487D49-7F81-4A0A-82D3-861AC34D97F3}" destId="{CE66E243-84D9-4D86-9BEE-6B131A89A3E8}" srcOrd="2" destOrd="0" parTransId="{754F981A-E3E2-4F4A-B4A3-95424006D14A}" sibTransId="{06DADD41-33CD-4379-8B49-FE50E319942A}"/>
    <dgm:cxn modelId="{07F870A7-B396-4E50-907D-CD623C67B91D}" type="presOf" srcId="{DB7DEEE1-6ECD-4BEF-BDDE-A525EBBFA674}" destId="{AB7BE623-BA07-415F-BF88-1154B6CE53FD}" srcOrd="0" destOrd="0" presId="urn:microsoft.com/office/officeart/2018/2/layout/IconCircleList#1"/>
    <dgm:cxn modelId="{6E94B5B5-D8A1-47AF-8EA0-CEEABA0CBA09}" srcId="{16487D49-7F81-4A0A-82D3-861AC34D97F3}" destId="{04E29ACC-A079-4374-9D5D-8FD38A8F6FCD}" srcOrd="0" destOrd="0" parTransId="{88BC5FB7-1D7E-42EB-85D8-3C09977A34A3}" sibTransId="{DB7DEEE1-6ECD-4BEF-BDDE-A525EBBFA674}"/>
    <dgm:cxn modelId="{7F37C3D5-F4D8-4C73-86B9-8FC445DA8AC4}" type="presOf" srcId="{04E29ACC-A079-4374-9D5D-8FD38A8F6FCD}" destId="{4B34CAED-7B98-4A61-930B-DEC2B67D4542}" srcOrd="0" destOrd="0" presId="urn:microsoft.com/office/officeart/2018/2/layout/IconCircleList#1"/>
    <dgm:cxn modelId="{1D29AE89-F515-4CB6-985F-D5A5A187EED1}" type="presParOf" srcId="{BC97AEA6-E380-44BD-9DC7-09817B26FFFB}" destId="{95BC3B3F-4DE2-4EEC-A9E7-8519225E08E0}" srcOrd="0" destOrd="0" presId="urn:microsoft.com/office/officeart/2018/2/layout/IconCircleList#1"/>
    <dgm:cxn modelId="{DC68B46D-4F12-40AE-AF36-5F4FC8567063}" type="presParOf" srcId="{95BC3B3F-4DE2-4EEC-A9E7-8519225E08E0}" destId="{F30D2ADC-DEC6-4ADE-A0E3-2526279D0244}" srcOrd="0" destOrd="0" presId="urn:microsoft.com/office/officeart/2018/2/layout/IconCircleList#1"/>
    <dgm:cxn modelId="{16A83AAB-6520-42A2-A6A6-518691BD7F6D}" type="presParOf" srcId="{F30D2ADC-DEC6-4ADE-A0E3-2526279D0244}" destId="{84B52864-14B0-43E2-9848-FACFAC86B4B0}" srcOrd="0" destOrd="0" presId="urn:microsoft.com/office/officeart/2018/2/layout/IconCircleList#1"/>
    <dgm:cxn modelId="{20D439C4-AC15-412C-B0D5-245CED0ED0C9}" type="presParOf" srcId="{F30D2ADC-DEC6-4ADE-A0E3-2526279D0244}" destId="{287800DD-5041-4682-B928-89B37E2EF19C}" srcOrd="1" destOrd="0" presId="urn:microsoft.com/office/officeart/2018/2/layout/IconCircleList#1"/>
    <dgm:cxn modelId="{32D8A456-BD74-41DB-9DE7-F2B189954B09}" type="presParOf" srcId="{F30D2ADC-DEC6-4ADE-A0E3-2526279D0244}" destId="{DF399B67-3048-43AD-ACBC-0760B46E78DD}" srcOrd="2" destOrd="0" presId="urn:microsoft.com/office/officeart/2018/2/layout/IconCircleList#1"/>
    <dgm:cxn modelId="{C7D00277-3188-430F-90F2-28629532EEC6}" type="presParOf" srcId="{F30D2ADC-DEC6-4ADE-A0E3-2526279D0244}" destId="{4B34CAED-7B98-4A61-930B-DEC2B67D4542}" srcOrd="3" destOrd="0" presId="urn:microsoft.com/office/officeart/2018/2/layout/IconCircleList#1"/>
    <dgm:cxn modelId="{A49962F5-B655-487B-B406-26742C33F255}" type="presParOf" srcId="{95BC3B3F-4DE2-4EEC-A9E7-8519225E08E0}" destId="{AB7BE623-BA07-415F-BF88-1154B6CE53FD}" srcOrd="1" destOrd="0" presId="urn:microsoft.com/office/officeart/2018/2/layout/IconCircleList#1"/>
    <dgm:cxn modelId="{6B7B6570-7277-436E-B835-14303D6DE111}" type="presParOf" srcId="{95BC3B3F-4DE2-4EEC-A9E7-8519225E08E0}" destId="{7D6AAA9D-6090-4392-ACEF-0BC8A296F370}" srcOrd="2" destOrd="0" presId="urn:microsoft.com/office/officeart/2018/2/layout/IconCircleList#1"/>
    <dgm:cxn modelId="{D8A861A7-66D9-4EA3-A12F-BBAF2F908C88}" type="presParOf" srcId="{7D6AAA9D-6090-4392-ACEF-0BC8A296F370}" destId="{CE7016F7-D19E-476A-B165-BD79AA40ED30}" srcOrd="0" destOrd="0" presId="urn:microsoft.com/office/officeart/2018/2/layout/IconCircleList#1"/>
    <dgm:cxn modelId="{2535049F-4A2E-43CE-BE6C-19523CCB9B33}" type="presParOf" srcId="{7D6AAA9D-6090-4392-ACEF-0BC8A296F370}" destId="{F3EAC6C1-FFBC-4650-882A-71C77E55DC67}" srcOrd="1" destOrd="0" presId="urn:microsoft.com/office/officeart/2018/2/layout/IconCircleList#1"/>
    <dgm:cxn modelId="{59D5CA16-9C1E-43A1-8953-F8D091F3865D}" type="presParOf" srcId="{7D6AAA9D-6090-4392-ACEF-0BC8A296F370}" destId="{A8BEE00C-D33C-447A-B7BD-CDB4D5E9EB7E}" srcOrd="2" destOrd="0" presId="urn:microsoft.com/office/officeart/2018/2/layout/IconCircleList#1"/>
    <dgm:cxn modelId="{6BF5110C-74AA-4C08-9065-BE855CF9F817}" type="presParOf" srcId="{7D6AAA9D-6090-4392-ACEF-0BC8A296F370}" destId="{DC343C6E-27E7-49BB-A8A4-2779AC6FD026}" srcOrd="3" destOrd="0" presId="urn:microsoft.com/office/officeart/2018/2/layout/IconCircleList#1"/>
    <dgm:cxn modelId="{127DDD84-E143-4610-B133-962D1D4C1EA4}" type="presParOf" srcId="{95BC3B3F-4DE2-4EEC-A9E7-8519225E08E0}" destId="{E5E54117-7B8B-4DC6-BF05-F44A38865305}" srcOrd="3" destOrd="0" presId="urn:microsoft.com/office/officeart/2018/2/layout/IconCircleList#1"/>
    <dgm:cxn modelId="{A68FD09E-9A43-477F-8273-7B8CB33E0268}" type="presParOf" srcId="{95BC3B3F-4DE2-4EEC-A9E7-8519225E08E0}" destId="{53346222-B084-4ABD-84D4-1F6077812DDD}" srcOrd="4" destOrd="0" presId="urn:microsoft.com/office/officeart/2018/2/layout/IconCircleList#1"/>
    <dgm:cxn modelId="{8F101611-2345-4B58-925E-360CABB20E06}" type="presParOf" srcId="{53346222-B084-4ABD-84D4-1F6077812DDD}" destId="{AAA354C6-A26C-46C1-9987-BF032E39F6C9}" srcOrd="0" destOrd="0" presId="urn:microsoft.com/office/officeart/2018/2/layout/IconCircleList#1"/>
    <dgm:cxn modelId="{CD967D42-B50F-4ACC-BCF7-E8482F6AE9EB}" type="presParOf" srcId="{53346222-B084-4ABD-84D4-1F6077812DDD}" destId="{8F357DA9-865F-4BAA-B77E-B6C0B0571987}" srcOrd="1" destOrd="0" presId="urn:microsoft.com/office/officeart/2018/2/layout/IconCircleList#1"/>
    <dgm:cxn modelId="{BAA8F1AF-4825-490E-B82E-8933957B88A0}" type="presParOf" srcId="{53346222-B084-4ABD-84D4-1F6077812DDD}" destId="{928A6393-1CF7-4AE0-9D0F-1ED276EA6A1D}" srcOrd="2" destOrd="0" presId="urn:microsoft.com/office/officeart/2018/2/layout/IconCircleList#1"/>
    <dgm:cxn modelId="{A3EB307A-4AF1-4E2D-AEE8-60DDD4CCACE8}" type="presParOf" srcId="{53346222-B084-4ABD-84D4-1F6077812DDD}" destId="{84548240-9080-45A8-8EBB-D820C61F2DE7}" srcOrd="3" destOrd="0" presId="urn:microsoft.com/office/officeart/2018/2/layout/IconCircleList#1"/>
    <dgm:cxn modelId="{5395A6B8-5ECA-4495-8C2D-82AE72CB5E65}" type="presParOf" srcId="{95BC3B3F-4DE2-4EEC-A9E7-8519225E08E0}" destId="{F8627D0D-BA9E-4058-8358-D993CC005E52}" srcOrd="5" destOrd="0" presId="urn:microsoft.com/office/officeart/2018/2/layout/IconCircleList#1"/>
    <dgm:cxn modelId="{35558E36-4463-4C3F-A301-13105B8C325D}" type="presParOf" srcId="{95BC3B3F-4DE2-4EEC-A9E7-8519225E08E0}" destId="{D8626028-7404-484A-827B-2906D6319965}" srcOrd="6" destOrd="0" presId="urn:microsoft.com/office/officeart/2018/2/layout/IconCircleList#1"/>
    <dgm:cxn modelId="{1D32D402-3D96-4581-BA2C-FC6111D100C5}" type="presParOf" srcId="{D8626028-7404-484A-827B-2906D6319965}" destId="{13CD5052-6C75-49A3-BB13-BCFD7AD6E875}" srcOrd="0" destOrd="0" presId="urn:microsoft.com/office/officeart/2018/2/layout/IconCircleList#1"/>
    <dgm:cxn modelId="{CA4FA94A-93DC-4DDF-B269-7297F8C89929}" type="presParOf" srcId="{D8626028-7404-484A-827B-2906D6319965}" destId="{B03B9599-2B3E-4961-9E2B-9591AF4C97D4}" srcOrd="1" destOrd="0" presId="urn:microsoft.com/office/officeart/2018/2/layout/IconCircleList#1"/>
    <dgm:cxn modelId="{FEF91EF0-ACA0-4453-8CED-38C181F7D03D}" type="presParOf" srcId="{D8626028-7404-484A-827B-2906D6319965}" destId="{1581B340-2F80-480E-9996-0F60A52C72F2}" srcOrd="2" destOrd="0" presId="urn:microsoft.com/office/officeart/2018/2/layout/IconCircleList#1"/>
    <dgm:cxn modelId="{86C369D5-CECC-4ADD-81C0-B73E59E0DE6D}" type="presParOf" srcId="{D8626028-7404-484A-827B-2906D6319965}" destId="{0C5192C7-473B-4C29-A72D-954E506245BD}" srcOrd="3" destOrd="0" presId="urn:microsoft.com/office/officeart/2018/2/layout/IconCircle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2864-14B0-43E2-9848-FACFAC86B4B0}">
      <dsp:nvSpPr>
        <dsp:cNvPr id="0" name=""/>
        <dsp:cNvSpPr/>
      </dsp:nvSpPr>
      <dsp:spPr>
        <a:xfrm>
          <a:off x="134825" y="275313"/>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800DD-5041-4682-B928-89B37E2EF19C}">
      <dsp:nvSpPr>
        <dsp:cNvPr id="0" name=""/>
        <dsp:cNvSpPr/>
      </dsp:nvSpPr>
      <dsp:spPr>
        <a:xfrm>
          <a:off x="406966" y="547454"/>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4CAED-7B98-4A61-930B-DEC2B67D4542}">
      <dsp:nvSpPr>
        <dsp:cNvPr id="0" name=""/>
        <dsp:cNvSpPr/>
      </dsp:nvSpPr>
      <dsp:spPr bwMode="white">
        <a:xfrm>
          <a:off x="1708430"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Three principles of legality, fairness, and transparency</a:t>
          </a:r>
          <a:r>
            <a:rPr lang="en-US" sz="2000" kern="1200" dirty="0"/>
            <a:t>: </a:t>
          </a:r>
          <a:r>
            <a:rPr lang="en-US" sz="1800" kern="1200" dirty="0"/>
            <a:t>Data information related to the individual data subject should be processed in a legal, fair, and transparent manner.</a:t>
          </a:r>
          <a:endParaRPr lang="zh-CN" sz="2000" kern="1200" dirty="0"/>
        </a:p>
      </dsp:txBody>
      <dsp:txXfrm>
        <a:off x="1708430" y="275313"/>
        <a:ext cx="3054644" cy="1295909"/>
      </dsp:txXfrm>
    </dsp:sp>
    <dsp:sp modelId="{CE7016F7-D19E-476A-B165-BD79AA40ED30}">
      <dsp:nvSpPr>
        <dsp:cNvPr id="0" name=""/>
        <dsp:cNvSpPr/>
      </dsp:nvSpPr>
      <dsp:spPr>
        <a:xfrm>
          <a:off x="5295324" y="275313"/>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AC6C1-FFBC-4650-882A-71C77E55DC67}">
      <dsp:nvSpPr>
        <dsp:cNvPr id="0" name=""/>
        <dsp:cNvSpPr/>
      </dsp:nvSpPr>
      <dsp:spPr>
        <a:xfrm>
          <a:off x="5567465" y="547454"/>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43C6E-27E7-49BB-A8A4-2779AC6FD026}">
      <dsp:nvSpPr>
        <dsp:cNvPr id="0" name=""/>
        <dsp:cNvSpPr/>
      </dsp:nvSpPr>
      <dsp:spPr bwMode="white">
        <a:xfrm>
          <a:off x="6812418" y="4879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Data collection should have a clear purpose</a:t>
          </a:r>
          <a:r>
            <a:rPr lang="en-US" sz="2000" kern="1200" dirty="0"/>
            <a:t>: </a:t>
          </a:r>
          <a:r>
            <a:rPr lang="en-US" sz="1800" kern="1200" dirty="0"/>
            <a:t>Personal information collection should have a specific, clear, and legal purpose, and any method that is inconsistent with the above purposes will no longer allow the data to be processed.</a:t>
          </a:r>
          <a:endParaRPr lang="zh-CN" sz="1400" kern="1200" dirty="0"/>
        </a:p>
      </dsp:txBody>
      <dsp:txXfrm>
        <a:off x="6812418" y="487959"/>
        <a:ext cx="3054644" cy="1295909"/>
      </dsp:txXfrm>
    </dsp:sp>
    <dsp:sp modelId="{AAA354C6-A26C-46C1-9987-BF032E39F6C9}">
      <dsp:nvSpPr>
        <dsp:cNvPr id="0" name=""/>
        <dsp:cNvSpPr/>
      </dsp:nvSpPr>
      <dsp:spPr>
        <a:xfrm>
          <a:off x="134825" y="2214856"/>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57DA9-865F-4BAA-B77E-B6C0B0571987}">
      <dsp:nvSpPr>
        <dsp:cNvPr id="0" name=""/>
        <dsp:cNvSpPr/>
      </dsp:nvSpPr>
      <dsp:spPr>
        <a:xfrm>
          <a:off x="406966" y="248699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548240-9080-45A8-8EBB-D820C61F2DE7}">
      <dsp:nvSpPr>
        <dsp:cNvPr id="0" name=""/>
        <dsp:cNvSpPr/>
      </dsp:nvSpPr>
      <dsp:spPr bwMode="white">
        <a:xfrm>
          <a:off x="1708430"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Minimization principle of data collection</a:t>
          </a:r>
          <a:r>
            <a:rPr lang="en-US" sz="2000" kern="1200" dirty="0"/>
            <a:t>: </a:t>
          </a:r>
          <a:r>
            <a:rPr lang="en-US" sz="1800" kern="1200" dirty="0"/>
            <a:t>Personal data collection should be limited to all necessary data related to the purpose of data processing.</a:t>
          </a:r>
          <a:endParaRPr lang="zh-CN" sz="2000" kern="1200" dirty="0"/>
        </a:p>
      </dsp:txBody>
      <dsp:txXfrm>
        <a:off x="1708430" y="2214856"/>
        <a:ext cx="3054644" cy="1295909"/>
      </dsp:txXfrm>
    </dsp:sp>
    <dsp:sp modelId="{13CD5052-6C75-49A3-BB13-BCFD7AD6E875}">
      <dsp:nvSpPr>
        <dsp:cNvPr id="0" name=""/>
        <dsp:cNvSpPr/>
      </dsp:nvSpPr>
      <dsp:spPr>
        <a:xfrm>
          <a:off x="5295324" y="2214856"/>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B9599-2B3E-4961-9E2B-9591AF4C97D4}">
      <dsp:nvSpPr>
        <dsp:cNvPr id="0" name=""/>
        <dsp:cNvSpPr/>
      </dsp:nvSpPr>
      <dsp:spPr>
        <a:xfrm>
          <a:off x="5567465" y="248699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192C7-473B-4C29-A72D-954E506245BD}">
      <dsp:nvSpPr>
        <dsp:cNvPr id="0" name=""/>
        <dsp:cNvSpPr/>
      </dsp:nvSpPr>
      <dsp:spPr bwMode="white">
        <a:xfrm>
          <a:off x="6890189" y="237417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Accuracy</a:t>
          </a:r>
          <a:r>
            <a:rPr lang="en-US" sz="2000" kern="1200" dirty="0"/>
            <a:t>: </a:t>
          </a:r>
          <a:r>
            <a:rPr lang="en-US" sz="1800" kern="1200" dirty="0"/>
            <a:t>Personal data should be accurate and, if necessary, kept as up to date as possible.</a:t>
          </a:r>
          <a:endParaRPr lang="zh-CN" sz="2000" kern="1200" dirty="0"/>
        </a:p>
      </dsp:txBody>
      <dsp:txXfrm>
        <a:off x="6890189" y="2374175"/>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1">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878E2-16CA-4772-8266-213B5683153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878E2-16CA-4772-8266-213B5683153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065BC9-F09E-48ED-BA0A-979338653D9F}" type="datetimeFigureOut">
              <a:rPr lang="zh-CN" altLang="en-US" smtClean="0"/>
              <a:t>2024/3/26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4878E2-16CA-4772-8266-213B5683153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065BC9-F09E-48ED-BA0A-979338653D9F}" type="datetimeFigureOut">
              <a:rPr lang="zh-CN" altLang="en-US" smtClean="0"/>
              <a:t>2024/3/26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4878E2-16CA-4772-8266-213B5683153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065BC9-F09E-48ED-BA0A-979338653D9F}" type="datetimeFigureOut">
              <a:rPr lang="zh-CN" altLang="en-US" smtClean="0"/>
              <a:t>2024/3/26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4878E2-16CA-4772-8266-213B5683153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3390/smartcities5030057" TargetMode="External"/><Relationship Id="rId3" Type="http://schemas.openxmlformats.org/officeDocument/2006/relationships/hyperlink" Target="https://doi.org/10.1080/18918131.2023.2277581" TargetMode="External"/><Relationship Id="rId7" Type="http://schemas.openxmlformats.org/officeDocument/2006/relationships/hyperlink" Target="https://oag.ca.gov/privacy/ccpa#sectiong" TargetMode="External"/><Relationship Id="rId2" Type="http://schemas.openxmlformats.org/officeDocument/2006/relationships/hyperlink" Target="https://www.aclu.org/press-releases/big-win-settlement-ensures-clearview-ai-complies-with-groundbreaking-illinois" TargetMode="External"/><Relationship Id="rId1" Type="http://schemas.openxmlformats.org/officeDocument/2006/relationships/slideLayout" Target="../slideLayouts/slideLayout2.xml"/><Relationship Id="rId6" Type="http://schemas.openxmlformats.org/officeDocument/2006/relationships/hyperlink" Target="https://ssrn.com/abstract=3624850" TargetMode="External"/><Relationship Id="rId11" Type="http://schemas.openxmlformats.org/officeDocument/2006/relationships/hyperlink" Target="https://doi.org/10.21428/2c646de5.62272586" TargetMode="External"/><Relationship Id="rId5" Type="http://schemas.openxmlformats.org/officeDocument/2006/relationships/hyperlink" Target="https://doi.10.1016/j.tele.2020.101431" TargetMode="External"/><Relationship Id="rId10" Type="http://schemas.openxmlformats.org/officeDocument/2006/relationships/hyperlink" Target="https://www.kaggle.com/datasets/jessicali9530/lfw-dataset" TargetMode="External"/><Relationship Id="rId4" Type="http://schemas.openxmlformats.org/officeDocument/2006/relationships/hyperlink" Target="https://doi.org/10.1007/s43681-021-00077-w" TargetMode="External"/><Relationship Id="rId9" Type="http://schemas.openxmlformats.org/officeDocument/2006/relationships/hyperlink" Target="https://doi.org/10.1016/j.clsr.2017.05.015"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altLang="zh-CN" sz="4800" dirty="0"/>
              <a:t>The Impact of Bias in AI Technology: An AI Ethical Challenges and Analysis</a:t>
            </a:r>
          </a:p>
        </p:txBody>
      </p:sp>
      <p:sp>
        <p:nvSpPr>
          <p:cNvPr id="3" name="副标题 2"/>
          <p:cNvSpPr>
            <a:spLocks noGrp="1"/>
          </p:cNvSpPr>
          <p:nvPr>
            <p:ph type="subTitle" idx="1"/>
          </p:nvPr>
        </p:nvSpPr>
        <p:spPr>
          <a:xfrm>
            <a:off x="7870995" y="643467"/>
            <a:ext cx="3341488" cy="5054008"/>
          </a:xfrm>
        </p:spPr>
        <p:txBody>
          <a:bodyPr vert="horz" lIns="0" tIns="45720" rIns="0" bIns="45720" rtlCol="0" anchor="ctr">
            <a:normAutofit/>
          </a:bodyPr>
          <a:lstStyle/>
          <a:p>
            <a:r>
              <a:rPr lang="en-US" altLang="zh-CN" dirty="0">
                <a:effectLst/>
                <a:latin typeface="+mn-lt"/>
              </a:rPr>
              <a:t>Xingyu LiAn</a:t>
            </a:r>
          </a:p>
          <a:p>
            <a:r>
              <a:rPr lang="en-US" altLang="zh-CN" dirty="0">
                <a:effectLst/>
                <a:latin typeface="+mn-lt"/>
              </a:rPr>
              <a:t>Zirui Qiao</a:t>
            </a:r>
          </a:p>
          <a:p>
            <a:r>
              <a:rPr lang="en-US" altLang="zh-CN" dirty="0">
                <a:effectLst/>
                <a:latin typeface="+mn-lt"/>
              </a:rPr>
              <a:t>Zhenyu Zhang</a:t>
            </a:r>
          </a:p>
          <a:p>
            <a:endParaRPr lang="en-US" altLang="zh-CN" dirty="0">
              <a:latin typeface="+mn-lt"/>
            </a:endParaRPr>
          </a:p>
        </p:txBody>
      </p:sp>
      <p:cxnSp>
        <p:nvCxnSpPr>
          <p:cNvPr id="43" name="Straight Connector 42"/>
          <p:cNvCxnSpPr>
            <a:cxnSpLocks noGrp="1" noRot="1" noChangeAspect="1" noMove="1" noResize="1" noEditPoints="1" noAdjustHandles="1" noChangeArrowheads="1" noChangeShapeType="1"/>
          </p:cNvCxnSpPr>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Rectangle 44"/>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47" name="Rectangle 46"/>
          <p:cNvSpPr>
            <a:spLocks noGrp="1" noRot="1" noChangeAspect="1" noMove="1" noResize="1" noEditPoints="1" noAdjustHandles="1" noChangeArrowheads="1" noChangeShapeType="1" noTextEdit="1"/>
          </p:cNvSpPr>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11684" y="467742"/>
            <a:ext cx="5127171" cy="1450757"/>
          </a:xfrm>
        </p:spPr>
        <p:txBody>
          <a:bodyPr>
            <a:normAutofit/>
          </a:bodyPr>
          <a:lstStyle/>
          <a:p>
            <a:pPr algn="ctr"/>
            <a:r>
              <a:rPr lang="en-US" altLang="zh-CN" dirty="0"/>
              <a:t>China PIPL</a:t>
            </a:r>
            <a:endParaRPr lang="zh-CN" altLang="en-US" dirty="0"/>
          </a:p>
        </p:txBody>
      </p:sp>
      <p:pic>
        <p:nvPicPr>
          <p:cNvPr id="7" name="Graphic 6" descr="Scales of Justic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144" y="1269320"/>
            <a:ext cx="4319359" cy="4319359"/>
          </a:xfrm>
          <a:prstGeom prst="rect">
            <a:avLst/>
          </a:prstGeom>
        </p:spPr>
      </p:pic>
      <p:cxnSp>
        <p:nvCxnSpPr>
          <p:cNvPr id="12" name="Straight Connector 11"/>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2"/>
          <p:cNvSpPr>
            <a:spLocks noGrp="1"/>
          </p:cNvSpPr>
          <p:nvPr>
            <p:ph idx="1"/>
          </p:nvPr>
        </p:nvSpPr>
        <p:spPr>
          <a:xfrm>
            <a:off x="5299075" y="1918499"/>
            <a:ext cx="6566353" cy="3670180"/>
          </a:xfrm>
        </p:spPr>
        <p:txBody>
          <a:bodyPr>
            <a:noAutofit/>
          </a:bodyPr>
          <a:lstStyle/>
          <a:p>
            <a:pPr marL="342900" lvl="0" indent="-342900" algn="just">
              <a:lnSpc>
                <a:spcPct val="200000"/>
              </a:lnSpc>
              <a:buFont typeface="Wingdings" panose="05000000000000000000" pitchFamily="2" charset="2"/>
              <a:buChar char=""/>
            </a:pPr>
            <a:r>
              <a:rPr lang="en-US" altLang="zh-CN" sz="1800" b="1" kern="100" dirty="0">
                <a:effectLst/>
                <a:latin typeface="Times New Roman" panose="02020603050405020304" pitchFamily="18" charset="0"/>
                <a:ea typeface="Tahoma" panose="020B0604030504040204" pitchFamily="34" charset="0"/>
                <a:cs typeface="Times New Roman" panose="02020603050405020304" pitchFamily="18" charset="0"/>
              </a:rPr>
              <a:t>Principle of Processing Data:</a:t>
            </a: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Legal, fair, necessary, and good faith. PIPL Article 5.</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Purpose limitation and data minimization. PIPL Article 6.</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Open and transparent. PIPL Article 7.</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Accuracy and completeness. PIPL Article 8.</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Safety and Accountability. PIPL Article 9.</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635635" lvl="1" indent="-342900" algn="just">
              <a:lnSpc>
                <a:spcPct val="200000"/>
              </a:lnSpc>
              <a:buFont typeface="Wingdings" panose="05000000000000000000" pitchFamily="2" charset="2"/>
              <a:buChar char=""/>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Limited Data Retention. PIPL Article 19.</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Rectangle 13"/>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a:xfrm>
            <a:off x="8177212" y="634946"/>
            <a:ext cx="3372529" cy="5055904"/>
          </a:xfrm>
        </p:spPr>
        <p:txBody>
          <a:bodyPr anchor="ctr">
            <a:normAutofit/>
          </a:bodyPr>
          <a:lstStyle/>
          <a:p>
            <a:pPr algn="ctr"/>
            <a:r>
              <a:rPr lang="en-US" altLang="zh-CN" dirty="0"/>
              <a:t>Current </a:t>
            </a:r>
            <a:br>
              <a:rPr lang="en-US" altLang="zh-CN" dirty="0"/>
            </a:br>
            <a:r>
              <a:rPr lang="en-US" altLang="zh-CN" dirty="0"/>
              <a:t>and </a:t>
            </a:r>
            <a:br>
              <a:rPr lang="en-US" altLang="zh-CN" dirty="0"/>
            </a:br>
            <a:r>
              <a:rPr lang="en-US" altLang="zh-CN" dirty="0"/>
              <a:t>Potential Solution</a:t>
            </a:r>
            <a:endParaRPr lang="zh-CN" altLang="en-US" dirty="0"/>
          </a:p>
        </p:txBody>
      </p:sp>
      <p:cxnSp>
        <p:nvCxnSpPr>
          <p:cNvPr id="12" name="Straight Connector 11"/>
          <p:cNvCxnSpPr>
            <a:cxnSpLocks noGrp="1" noRot="1" noChangeAspect="1" noMove="1" noResize="1" noEditPoints="1" noAdjustHandles="1" noChangeArrowheads="1" noChangeShapeType="1"/>
          </p:cNvCxnSpPr>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 name="内容占位符 2"/>
          <p:cNvSpPr/>
          <p:nvPr/>
        </p:nvSpPr>
        <p:spPr>
          <a:xfrm>
            <a:off x="642259" y="0"/>
            <a:ext cx="7214718" cy="6267832"/>
          </a:xfrm>
          <a:prstGeom prst="rect">
            <a:avLst/>
          </a:prstGeom>
        </p:spPr>
        <p:txBody>
          <a:bodyPr anchor="ctr">
            <a:normAutofit fontScale="77500" lnSpcReduction="20000"/>
          </a:bodyPr>
          <a:lstStyle/>
          <a:p>
            <a:pPr defTabSz="511810">
              <a:lnSpc>
                <a:spcPct val="170000"/>
              </a:lnSpc>
              <a:spcAft>
                <a:spcPts val="600"/>
              </a:spcAft>
            </a:pPr>
            <a:endParaRPr lang="en-US" altLang="zh-CN" sz="2400" b="1" kern="1200" dirty="0">
              <a:solidFill>
                <a:schemeClr val="tx1"/>
              </a:solidFill>
              <a:latin typeface="Times New Roman" panose="02020603050405020304" pitchFamily="18" charset="0"/>
              <a:cs typeface="Times New Roman" panose="02020603050405020304" pitchFamily="18" charset="0"/>
            </a:endParaRPr>
          </a:p>
          <a:p>
            <a:pPr marL="342900" indent="-342900" defTabSz="511810">
              <a:lnSpc>
                <a:spcPct val="160000"/>
              </a:lnSpc>
              <a:spcAft>
                <a:spcPts val="600"/>
              </a:spcAft>
              <a:buFont typeface="Wingdings" panose="05000000000000000000" pitchFamily="2" charset="2"/>
              <a:buChar char="Ø"/>
            </a:pPr>
            <a:r>
              <a:rPr lang="en-US" altLang="zh-CN" sz="2100" b="1" dirty="0">
                <a:latin typeface="Times New Roman" panose="02020603050405020304" pitchFamily="18" charset="0"/>
                <a:cs typeface="Times New Roman" panose="02020603050405020304" pitchFamily="18" charset="0"/>
              </a:rPr>
              <a:t>Example:</a:t>
            </a:r>
          </a:p>
          <a:p>
            <a:pPr marL="800100" lvl="1" indent="-342900" defTabSz="511810">
              <a:lnSpc>
                <a:spcPct val="160000"/>
              </a:lnSpc>
              <a:spcAft>
                <a:spcPts val="600"/>
              </a:spcAft>
              <a:buFont typeface="Wingdings" panose="05000000000000000000" pitchFamily="2" charset="2"/>
              <a:buChar char="Ø"/>
            </a:pPr>
            <a:r>
              <a:rPr lang="en-US" altLang="zh-CN" sz="2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100" dirty="0">
                <a:effectLst/>
                <a:latin typeface="Times New Roman" panose="02020603050405020304" pitchFamily="18" charset="0"/>
                <a:ea typeface="等线" panose="02010600030101010101" pitchFamily="2" charset="-122"/>
                <a:cs typeface="Times New Roman" panose="02020603050405020304" pitchFamily="18" charset="0"/>
              </a:rPr>
              <a:t>he Robert Williams case of 2020, where a man was arrested after Detroit Police’s facial recognition application wrongfully identified him as the mugger they were searching for.</a:t>
            </a:r>
          </a:p>
          <a:p>
            <a:pPr marL="342900" indent="-342900" defTabSz="511810">
              <a:lnSpc>
                <a:spcPct val="160000"/>
              </a:lnSpc>
              <a:spcAft>
                <a:spcPts val="600"/>
              </a:spcAft>
              <a:buFont typeface="Wingdings" panose="05000000000000000000" pitchFamily="2" charset="2"/>
              <a:buChar char="Ø"/>
            </a:pPr>
            <a:r>
              <a:rPr lang="en-US" altLang="zh-CN" sz="2100" b="1" dirty="0">
                <a:latin typeface="Times New Roman" panose="02020603050405020304" pitchFamily="18" charset="0"/>
                <a:cs typeface="Times New Roman" panose="02020603050405020304" pitchFamily="18" charset="0"/>
              </a:rPr>
              <a:t>Solution:</a:t>
            </a:r>
          </a:p>
          <a:p>
            <a:pPr marL="800100" lvl="1" indent="-342900" defTabSz="511810">
              <a:lnSpc>
                <a:spcPct val="160000"/>
              </a:lnSpc>
              <a:spcAft>
                <a:spcPts val="600"/>
              </a:spcAft>
              <a:buFont typeface="Wingdings" panose="05000000000000000000" pitchFamily="2" charset="2"/>
              <a:buChar char="Ø"/>
            </a:pPr>
            <a:r>
              <a:rPr lang="en-US" altLang="zh-CN" sz="2100" b="1" dirty="0">
                <a:latin typeface="Times New Roman" panose="02020603050405020304" pitchFamily="18" charset="0"/>
                <a:cs typeface="Times New Roman" panose="02020603050405020304" pitchFamily="18" charset="0"/>
              </a:rPr>
              <a:t>Current: </a:t>
            </a:r>
          </a:p>
          <a:p>
            <a:pPr marL="1257300" lvl="2" indent="-342900" defTabSz="511810">
              <a:lnSpc>
                <a:spcPct val="160000"/>
              </a:lnSpc>
              <a:spcAft>
                <a:spcPts val="600"/>
              </a:spcAft>
              <a:buFont typeface="Wingdings" panose="05000000000000000000" pitchFamily="2" charset="2"/>
              <a:buChar char="Ø"/>
            </a:pPr>
            <a:r>
              <a:rPr lang="en-US" altLang="zh-CN" sz="2100" dirty="0">
                <a:effectLst/>
                <a:latin typeface="Times New Roman" panose="02020603050405020304" pitchFamily="18" charset="0"/>
                <a:ea typeface="等线" panose="02010600030101010101" pitchFamily="2" charset="-122"/>
                <a:cs typeface="Times New Roman" panose="02020603050405020304" pitchFamily="18" charset="0"/>
              </a:rPr>
              <a:t>Meanwhile, local governments of Somerville, Massachusetts, and of Oakland and San Francisco, California, have prohibited the use of FRT in the police departments (Perkowitz, 2021).</a:t>
            </a:r>
          </a:p>
          <a:p>
            <a:pPr marL="800100" lvl="1" indent="-342900" defTabSz="511810">
              <a:lnSpc>
                <a:spcPct val="160000"/>
              </a:lnSpc>
              <a:spcAft>
                <a:spcPts val="600"/>
              </a:spcAft>
              <a:buFont typeface="Wingdings" panose="05000000000000000000" pitchFamily="2" charset="2"/>
              <a:buChar char="Ø"/>
            </a:pPr>
            <a:r>
              <a:rPr lang="en-US" altLang="zh-CN" sz="2100" b="1" kern="1200" dirty="0">
                <a:solidFill>
                  <a:schemeClr val="tx1"/>
                </a:solidFill>
                <a:latin typeface="Times New Roman" panose="02020603050405020304" pitchFamily="18" charset="0"/>
                <a:cs typeface="Times New Roman" panose="02020603050405020304" pitchFamily="18" charset="0"/>
              </a:rPr>
              <a:t>Potential:</a:t>
            </a:r>
          </a:p>
          <a:p>
            <a:pPr marL="1257300" lvl="2" indent="-342900" defTabSz="511810">
              <a:lnSpc>
                <a:spcPct val="160000"/>
              </a:lnSpc>
              <a:spcAft>
                <a:spcPts val="600"/>
              </a:spcAft>
              <a:buFont typeface="Wingdings" panose="05000000000000000000" pitchFamily="2" charset="2"/>
              <a:buChar char="Ø"/>
            </a:pPr>
            <a:r>
              <a:rPr lang="en-US" altLang="zh-CN" sz="2100" kern="1200" dirty="0">
                <a:solidFill>
                  <a:schemeClr val="tx1"/>
                </a:solidFill>
                <a:latin typeface="Times New Roman" panose="02020603050405020304" pitchFamily="18" charset="0"/>
                <a:cs typeface="Times New Roman" panose="02020603050405020304" pitchFamily="18" charset="0"/>
              </a:rPr>
              <a:t>More accurate and strict standard that can be put into dataset.</a:t>
            </a:r>
          </a:p>
          <a:p>
            <a:pPr marL="1257300" lvl="2" indent="-342900" defTabSz="511810">
              <a:lnSpc>
                <a:spcPct val="160000"/>
              </a:lnSpc>
              <a:spcAft>
                <a:spcPts val="600"/>
              </a:spcAft>
              <a:buFont typeface="Wingdings" panose="05000000000000000000" pitchFamily="2" charset="2"/>
              <a:buChar char="Ø"/>
            </a:pPr>
            <a:r>
              <a:rPr lang="en-US" altLang="zh-CN" sz="2100" kern="1200" dirty="0">
                <a:solidFill>
                  <a:schemeClr val="tx1"/>
                </a:solidFill>
                <a:latin typeface="Times New Roman" panose="02020603050405020304" pitchFamily="18" charset="0"/>
                <a:cs typeface="Times New Roman" panose="02020603050405020304" pitchFamily="18" charset="0"/>
              </a:rPr>
              <a:t>Check unbalanced dataset which has larger possibility of bias problem.</a:t>
            </a:r>
          </a:p>
          <a:p>
            <a:pPr marL="1257300" lvl="2" indent="-342900" defTabSz="511810">
              <a:lnSpc>
                <a:spcPct val="160000"/>
              </a:lnSpc>
              <a:spcAft>
                <a:spcPts val="600"/>
              </a:spcAft>
              <a:buFont typeface="Wingdings" panose="05000000000000000000" pitchFamily="2" charset="2"/>
              <a:buChar char="Ø"/>
            </a:pPr>
            <a:r>
              <a:rPr lang="en-US" altLang="zh-CN" sz="2100" dirty="0">
                <a:latin typeface="Times New Roman" panose="02020603050405020304" pitchFamily="18" charset="0"/>
                <a:cs typeface="Times New Roman" panose="02020603050405020304" pitchFamily="18" charset="0"/>
              </a:rPr>
              <a:t>Establish mechanisms of reporting bias and assessing accountability </a:t>
            </a:r>
            <a:endParaRPr lang="zh-CN" altLang="en-US" sz="2100" dirty="0">
              <a:latin typeface="Times New Roman" panose="02020603050405020304" pitchFamily="18" charset="0"/>
              <a:cs typeface="Times New Roman" panose="02020603050405020304" pitchFamily="18" charset="0"/>
            </a:endParaRPr>
          </a:p>
          <a:p>
            <a:pPr defTabSz="511810">
              <a:spcAft>
                <a:spcPts val="600"/>
              </a:spcAft>
            </a:pPr>
            <a:endParaRPr lang="en-US" altLang="zh-CN" sz="201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50757"/>
          </a:xfrm>
        </p:spPr>
        <p:txBody>
          <a:bodyPr>
            <a:normAutofit/>
          </a:bodyPr>
          <a:lstStyle/>
          <a:p>
            <a:r>
              <a:rPr lang="en-US" altLang="zh-CN" dirty="0"/>
              <a:t>References</a:t>
            </a:r>
            <a:endParaRPr lang="zh-CN" altLang="en-US" dirty="0"/>
          </a:p>
        </p:txBody>
      </p:sp>
      <p:sp>
        <p:nvSpPr>
          <p:cNvPr id="3" name="内容占位符 2"/>
          <p:cNvSpPr>
            <a:spLocks noGrp="1"/>
          </p:cNvSpPr>
          <p:nvPr>
            <p:ph idx="1"/>
          </p:nvPr>
        </p:nvSpPr>
        <p:spPr>
          <a:xfrm>
            <a:off x="1097279" y="1845734"/>
            <a:ext cx="10058400" cy="4023360"/>
          </a:xfrm>
        </p:spPr>
        <p:txBody>
          <a:bodyPr>
            <a:normAutofit fontScale="62500" lnSpcReduction="20000"/>
          </a:bodyPr>
          <a:lstStyle/>
          <a:p>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ACLU. (2022, May 9). In Big Win, Settlement Ensures Clearview AI Complies with Groundbreaking Illinois Biometric Privacy Law. Retrieved from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2"/>
              </a:rPr>
              <a:t>https://www.aclu.org/press-releases/big-win-settlement-ensures-clearview-ai-complies-with-groundbreaking-illinois</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atinLnBrk="1"/>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Agnė</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Limantė</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2023. Bias in Facial Recognition Technologies Used by Law Enforcement: Understanding the Causes and Searching for a Way Out, Nordic Journal of Human Rights,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3"/>
              </a:rPr>
              <a:t>https://doi.org/10.1080/18918131.2023.2277581</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Almeida, D.,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Shmarko</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K., &amp; Lomas, E. (2022). The ethics of facial recognition technologies, surveillance, and accountability in an age of artificial intelligence: A comparative analysis of US, EU, and UK regulatory frameworks.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AI and Ethics, 2</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377–387.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4"/>
              </a:rPr>
              <a:t>https://doi.org/10.1007/s43681-021-00077-w</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atinLnBrk="1"/>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Baik</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Jeeyun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Sophia. 2020. Data Privacy Against Innovation or Against Discrimination?: The Case of the California Consumer Privacy Act (CCPA).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Telematics and Informatics</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52.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5"/>
              </a:rPr>
              <a:t>https://doi.10.1016/j.tele.2020.101431</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Available at SSRN: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6"/>
              </a:rPr>
              <a:t>https://ssrn.com/abstract=3624850</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California Consumer Privacy Act (CCPA). 2018. Retrieved from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7"/>
              </a:rPr>
              <a:t>https://oag.ca.gov/privacy/ccpa#sectiong</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atinLnBrk="1"/>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Calzada</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I. 2022. Citizens’ Data Privacy in China: The State of the Art of the Personal Information Protection Law (PIPL).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Smart Cities</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2022; 5(3):1129-1150.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8"/>
              </a:rPr>
              <a:t>https://doi.org/10.3390/smartcities5030057</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atinLnBrk="1"/>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Christina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Tikkinen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-Piri, Anna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Rohunen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err="1">
                <a:effectLst/>
                <a:latin typeface="Times New Roman" panose="02020603050405020304" pitchFamily="18" charset="0"/>
                <a:ea typeface="等线" panose="02010600030101010101" pitchFamily="2" charset="-122"/>
                <a:cs typeface="Times New Roman" panose="02020603050405020304" pitchFamily="18" charset="0"/>
              </a:rPr>
              <a:t>Jouni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Markkula. 2018. EU General Data Protection Regulation: Changes and implications for personal data collecting companies. Computer Law &amp; Security Review, Volume 34, Issue 1, 134-153,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9"/>
              </a:rPr>
              <a:t>https://doi.org/10.1016/j.clsr.2017.05.015</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Labelled Faces in the Wild (LFW) datasets. (2018, May 17).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10"/>
              </a:rPr>
              <a:t>https://www.kaggle.com/datasets/jessicali9530/lfw-dataset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Perkowitz, S. (2021). The Bias in the Machine: Facial Recognition Technology and Racial Disparities.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MIT Case Studies in Social and Ethical Responsibilities of Computing</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u="sng" kern="100" dirty="0">
                <a:effectLst/>
                <a:latin typeface="Times New Roman" panose="02020603050405020304" pitchFamily="18" charset="0"/>
                <a:ea typeface="等线" panose="02010600030101010101" pitchFamily="2" charset="-122"/>
                <a:cs typeface="Times New Roman" panose="02020603050405020304" pitchFamily="18" charset="0"/>
                <a:hlinkClick r:id="rId11"/>
              </a:rPr>
              <a:t>https://doi.org/10.21428/2c646de5.62272586</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7" name="Rectangle 26"/>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29" name="Straight Connector 28"/>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1" name="Picture 20" descr="Magnifying glass on clear background"/>
          <p:cNvPicPr>
            <a:picLocks noChangeAspect="1"/>
          </p:cNvPicPr>
          <p:nvPr/>
        </p:nvPicPr>
        <p:blipFill rotWithShape="1">
          <a:blip r:embed="rId2">
            <a:alphaModFix amt="35000"/>
            <a:duotone>
              <a:schemeClr val="bg2">
                <a:shade val="45000"/>
                <a:satMod val="135000"/>
              </a:schemeClr>
              <a:prstClr val="white"/>
            </a:duotone>
          </a:blip>
          <a:srcRect b="15730"/>
          <a:stretch>
            <a:fillRect/>
          </a:stretch>
        </p:blipFill>
        <p:spPr>
          <a:xfrm>
            <a:off x="20" y="10"/>
            <a:ext cx="12191980" cy="6857990"/>
          </a:xfrm>
          <a:prstGeom prst="rect">
            <a:avLst/>
          </a:prstGeom>
        </p:spPr>
      </p:pic>
      <p:sp>
        <p:nvSpPr>
          <p:cNvPr id="2" name="标题 1"/>
          <p:cNvSpPr>
            <a:spLocks noGrp="1"/>
          </p:cNvSpPr>
          <p:nvPr>
            <p:ph type="title"/>
          </p:nvPr>
        </p:nvSpPr>
        <p:spPr>
          <a:xfrm>
            <a:off x="1097280" y="758952"/>
            <a:ext cx="10058400" cy="3566160"/>
          </a:xfrm>
        </p:spPr>
        <p:txBody>
          <a:bodyPr vert="horz" lIns="91440" tIns="45720" rIns="91440" bIns="45720" rtlCol="0" anchor="b">
            <a:normAutofit/>
          </a:bodyPr>
          <a:lstStyle/>
          <a:p>
            <a:r>
              <a:rPr lang="en-US" altLang="zh-CN" sz="8000">
                <a:solidFill>
                  <a:schemeClr val="tx1">
                    <a:lumMod val="85000"/>
                    <a:lumOff val="15000"/>
                  </a:schemeClr>
                </a:solidFill>
              </a:rPr>
              <a:t>Thank you</a:t>
            </a:r>
          </a:p>
        </p:txBody>
      </p:sp>
      <p:cxnSp>
        <p:nvCxnSpPr>
          <p:cNvPr id="31" name="Straight Connector 30"/>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5" name="Rectangle 34"/>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endParaRPr lang="zh-CN" altLang="en-US" dirty="0"/>
          </a:p>
        </p:txBody>
      </p:sp>
      <p:sp>
        <p:nvSpPr>
          <p:cNvPr id="3" name="内容占位符 2"/>
          <p:cNvSpPr>
            <a:spLocks noGrp="1"/>
          </p:cNvSpPr>
          <p:nvPr>
            <p:ph idx="1"/>
          </p:nvPr>
        </p:nvSpPr>
        <p:spPr/>
        <p:txBody>
          <a:bodyPr>
            <a:normAutofit fontScale="92500"/>
          </a:bodyPr>
          <a:lstStyle/>
          <a:p>
            <a:pPr>
              <a:lnSpc>
                <a:spcPct val="150000"/>
              </a:lnSpc>
              <a:buFont typeface="Wingdings" panose="05000000000000000000" pitchFamily="2" charset="2"/>
              <a:buChar char="Ø"/>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I</a:t>
            </a:r>
            <a:r>
              <a:rPr lang="en-US" altLang="zh-CN" sz="2400" dirty="0">
                <a:effectLst/>
                <a:latin typeface="Times New Roman" panose="02020603050405020304" pitchFamily="18" charset="0"/>
                <a:ea typeface="等线" panose="02010600030101010101" pitchFamily="2" charset="-122"/>
                <a:cs typeface="Times New Roman" panose="02020603050405020304" pitchFamily="18" charset="0"/>
              </a:rPr>
              <a:t>mbalance in training data will most definitely result in bias in the model performance. Such bias may mostly affect the rights of the underrepresented social groups.</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he current legislations are weakness in mitigating the ethical concerns and risks associated with facial recognition technology. </a:t>
            </a:r>
          </a:p>
          <a:p>
            <a:pPr>
              <a:lnSpc>
                <a:spcPct val="150000"/>
              </a:lnSpc>
              <a:buFont typeface="Wingdings" panose="05000000000000000000" pitchFamily="2" charset="2"/>
              <a:buChar char="Ø"/>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here should have more accurate and strict regulation to solve the bias in Facial Recognition Technology.</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p:cNvPicPr>
            <a:picLocks noChangeAspect="1"/>
          </p:cNvPicPr>
          <p:nvPr/>
        </p:nvPicPr>
        <p:blipFill rotWithShape="1">
          <a:blip r:embed="rId2">
            <a:alphaModFix amt="35000"/>
            <a:duotone>
              <a:schemeClr val="bg2">
                <a:shade val="45000"/>
                <a:satMod val="135000"/>
              </a:schemeClr>
              <a:prstClr val="white"/>
            </a:duotone>
          </a:blip>
          <a:srcRect t="1415" b="14315"/>
          <a:stretch>
            <a:fillRect/>
          </a:stretch>
        </p:blipFill>
        <p:spPr>
          <a:xfrm>
            <a:off x="20" y="10"/>
            <a:ext cx="12191980" cy="6857990"/>
          </a:xfrm>
          <a:prstGeom prst="rect">
            <a:avLst/>
          </a:prstGeom>
        </p:spPr>
      </p:pic>
      <p:cxnSp>
        <p:nvCxnSpPr>
          <p:cNvPr id="27" name="Straight Connector 26"/>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97280" y="286603"/>
            <a:ext cx="10058400" cy="1450757"/>
          </a:xfrm>
        </p:spPr>
        <p:txBody>
          <a:bodyPr>
            <a:normAutofit/>
          </a:bodyPr>
          <a:lstStyle/>
          <a:p>
            <a:r>
              <a:rPr lang="en-US" altLang="zh-CN" dirty="0"/>
              <a:t>Implication of Bias in AI</a:t>
            </a:r>
            <a:endParaRPr lang="zh-CN" altLang="en-US" dirty="0"/>
          </a:p>
        </p:txBody>
      </p:sp>
      <p:sp>
        <p:nvSpPr>
          <p:cNvPr id="3" name="内容占位符 2"/>
          <p:cNvSpPr>
            <a:spLocks noGrp="1"/>
          </p:cNvSpPr>
          <p:nvPr>
            <p:ph idx="1"/>
          </p:nvPr>
        </p:nvSpPr>
        <p:spPr>
          <a:xfrm>
            <a:off x="1097280" y="1737360"/>
            <a:ext cx="10417780" cy="4663440"/>
          </a:xfrm>
        </p:spPr>
        <p:txBody>
          <a:bodyPr>
            <a:normAutofit fontScale="92500" lnSpcReduction="10000"/>
          </a:bodyPr>
          <a:lstStyle/>
          <a:p>
            <a:pPr>
              <a:lnSpc>
                <a:spcPct val="160000"/>
              </a:lnSpc>
              <a:buFont typeface="Wingdings" panose="05000000000000000000" pitchFamily="2" charset="2"/>
              <a:buChar char="l"/>
            </a:pPr>
            <a:r>
              <a:rPr lang="en-US" altLang="zh-CN" b="1" dirty="0">
                <a:effectLst/>
                <a:latin typeface="Times New Roman" panose="02020603050405020304" pitchFamily="18" charset="0"/>
                <a:ea typeface="等线" panose="02010600030101010101" pitchFamily="2" charset="-122"/>
              </a:rPr>
              <a:t>Example of Bias in AI:</a:t>
            </a:r>
          </a:p>
          <a:p>
            <a:pPr lvl="1">
              <a:lnSpc>
                <a:spcPct val="160000"/>
              </a:lnSpc>
              <a:buFont typeface="Wingdings" panose="05000000000000000000" pitchFamily="2" charset="2"/>
              <a:buChar char="l"/>
            </a:pPr>
            <a:r>
              <a:rPr lang="en-US" altLang="zh-CN" dirty="0">
                <a:effectLst/>
                <a:latin typeface="Times New Roman" panose="02020603050405020304" pitchFamily="18" charset="0"/>
                <a:ea typeface="等线" panose="02010600030101010101" pitchFamily="2" charset="-122"/>
              </a:rPr>
              <a:t>Detailed studies by researchers at MIT and Microsoft Research and at the US National Institute of Standards and Technology (NIST) identified persistent inaccuracies in algorithms that were designed to detect and/or identify faces when applied to people of color. </a:t>
            </a:r>
          </a:p>
          <a:p>
            <a:pPr>
              <a:lnSpc>
                <a:spcPct val="160000"/>
              </a:lnSpc>
              <a:buFont typeface="Wingdings" panose="05000000000000000000" pitchFamily="2" charset="2"/>
              <a:buChar char="l"/>
            </a:pPr>
            <a:r>
              <a:rPr lang="en-US" altLang="zh-CN" b="1" dirty="0">
                <a:effectLst/>
                <a:latin typeface="Times New Roman" panose="02020603050405020304" pitchFamily="18" charset="0"/>
                <a:ea typeface="等线" panose="02010600030101010101" pitchFamily="2" charset="-122"/>
              </a:rPr>
              <a:t>Current Solution:</a:t>
            </a:r>
          </a:p>
          <a:p>
            <a:pPr lvl="1">
              <a:lnSpc>
                <a:spcPct val="160000"/>
              </a:lnSpc>
              <a:buFont typeface="Wingdings" panose="05000000000000000000" pitchFamily="2" charset="2"/>
              <a:buChar char="l"/>
            </a:pPr>
            <a:r>
              <a:rPr lang="en-US" altLang="zh-CN" dirty="0">
                <a:effectLst/>
                <a:latin typeface="Times New Roman" panose="02020603050405020304" pitchFamily="18" charset="0"/>
                <a:ea typeface="等线" panose="02010600030101010101" pitchFamily="2" charset="-122"/>
              </a:rPr>
              <a:t>The algorithms were also less accurate for women than for men, with the largest errors, up to 35 percent, arising for female faces of color, according to the MIT/Microsoft study (Perkowitz, 2021). </a:t>
            </a:r>
          </a:p>
          <a:p>
            <a:pPr>
              <a:lnSpc>
                <a:spcPct val="160000"/>
              </a:lnSpc>
              <a:buFont typeface="Wingdings" panose="05000000000000000000" pitchFamily="2" charset="2"/>
              <a:buChar char="l"/>
            </a:pPr>
            <a:r>
              <a:rPr lang="en-US" altLang="zh-CN" b="1" dirty="0">
                <a:latin typeface="Times New Roman" panose="02020603050405020304" pitchFamily="18" charset="0"/>
                <a:ea typeface="等线" panose="02010600030101010101" pitchFamily="2" charset="-122"/>
              </a:rPr>
              <a:t>Potential Effort:</a:t>
            </a:r>
            <a:endParaRPr lang="en-US" altLang="zh-CN" b="1" dirty="0">
              <a:effectLst/>
              <a:latin typeface="Times New Roman" panose="02020603050405020304" pitchFamily="18" charset="0"/>
              <a:ea typeface="等线" panose="02010600030101010101" pitchFamily="2" charset="-122"/>
            </a:endParaRPr>
          </a:p>
          <a:p>
            <a:pPr lvl="1">
              <a:lnSpc>
                <a:spcPct val="160000"/>
              </a:lnSpc>
              <a:buFont typeface="Wingdings" panose="05000000000000000000" pitchFamily="2" charset="2"/>
              <a:buChar char="l"/>
            </a:pPr>
            <a:r>
              <a:rPr lang="en-US" altLang="zh-CN" dirty="0">
                <a:effectLst/>
                <a:latin typeface="Times New Roman" panose="02020603050405020304" pitchFamily="18" charset="0"/>
                <a:ea typeface="等线" panose="02010600030101010101" pitchFamily="2" charset="-122"/>
              </a:rPr>
              <a:t>The legislations should emphasize the demographic diversity in the development of these algorithms, as historically, datasets have lacked representation from nonwhite populations, leading to inherent biases. </a:t>
            </a:r>
            <a:endParaRPr lang="zh-CN" altLang="en-US" dirty="0"/>
          </a:p>
        </p:txBody>
      </p:sp>
      <p:sp>
        <p:nvSpPr>
          <p:cNvPr id="29" name="Rectangle 28"/>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1" name="Rectangle 30"/>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11685" y="634946"/>
            <a:ext cx="5127171" cy="1450757"/>
          </a:xfrm>
        </p:spPr>
        <p:txBody>
          <a:bodyPr>
            <a:normAutofit/>
          </a:bodyPr>
          <a:lstStyle/>
          <a:p>
            <a:pPr algn="ctr"/>
            <a:r>
              <a:rPr lang="en-US" altLang="zh-CN" dirty="0"/>
              <a:t>Biased Dataset</a:t>
            </a:r>
            <a:endParaRPr lang="zh-CN" altLang="en-US" dirty="0"/>
          </a:p>
        </p:txBody>
      </p:sp>
      <p:pic>
        <p:nvPicPr>
          <p:cNvPr id="5" name="图片 4" descr="人露出牙齿微笑&#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32" y="645106"/>
            <a:ext cx="5247747" cy="5247747"/>
          </a:xfrm>
          <a:prstGeom prst="rect">
            <a:avLst/>
          </a:prstGeom>
        </p:spPr>
      </p:pic>
      <p:cxnSp>
        <p:nvCxnSpPr>
          <p:cNvPr id="12" name="Straight Connector 11"/>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6411684" y="2198914"/>
            <a:ext cx="5127172" cy="3670180"/>
          </a:xfrm>
        </p:spPr>
        <p:txBody>
          <a:bodyPr>
            <a:normAutofit/>
          </a:bodyPr>
          <a:lstStyle/>
          <a:p>
            <a:pPr>
              <a:lnSpc>
                <a:spcPct val="150000"/>
              </a:lnSpc>
              <a:buFont typeface="Wingdings" panose="05000000000000000000" pitchFamily="2" charset="2"/>
              <a:buChar char="l"/>
            </a:pPr>
            <a:r>
              <a:rPr lang="en-US" altLang="zh-CN" sz="1800" dirty="0">
                <a:effectLst/>
                <a:latin typeface="Times New Roman" panose="02020603050405020304" pitchFamily="18" charset="0"/>
                <a:ea typeface="等线" panose="02010600030101010101" pitchFamily="2" charset="-122"/>
                <a:sym typeface="+mn-ea"/>
              </a:rPr>
              <a:t>The dataset we used is “lfw_allnames.csv file” from ,  Labeled Faces in the Wild (LFW). The csv file lists the names associated with each face in the datasets, along with the number of images available for individual.</a:t>
            </a:r>
          </a:p>
          <a:p>
            <a:pPr>
              <a:lnSpc>
                <a:spcPct val="150000"/>
              </a:lnSpc>
              <a:buFont typeface="Wingdings" panose="05000000000000000000" pitchFamily="2" charset="2"/>
              <a:buChar char="l"/>
            </a:pPr>
            <a:r>
              <a:rPr lang="en-US" altLang="zh-CN" sz="1800" dirty="0">
                <a:effectLst/>
                <a:latin typeface="Times New Roman" panose="02020603050405020304" pitchFamily="18" charset="0"/>
                <a:ea typeface="等线" panose="02010600030101010101" pitchFamily="2" charset="-122"/>
              </a:rPr>
              <a:t>And We will see that there exist a huge bias as a name “George Bush” in this dataset appear too many times which is bias between people with more picture and less picture.</a:t>
            </a:r>
            <a:endParaRPr lang="zh-CN" altLang="en-US" sz="1800" dirty="0"/>
          </a:p>
        </p:txBody>
      </p:sp>
      <p:sp>
        <p:nvSpPr>
          <p:cNvPr id="14" name="Rectangle 13"/>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6" name="Rectangle 35"/>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38" name="Straight Connector 37"/>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3999" y="4550229"/>
            <a:ext cx="10909073" cy="1057655"/>
          </a:xfrm>
        </p:spPr>
        <p:txBody>
          <a:bodyPr vert="horz" lIns="91440" tIns="45720" rIns="91440" bIns="45720" rtlCol="0" anchor="b">
            <a:normAutofit/>
          </a:bodyPr>
          <a:lstStyle/>
          <a:p>
            <a:r>
              <a:rPr lang="en-US" altLang="zh-CN" sz="6000" dirty="0">
                <a:solidFill>
                  <a:schemeClr val="tx1">
                    <a:lumMod val="85000"/>
                    <a:lumOff val="15000"/>
                  </a:schemeClr>
                </a:solidFill>
              </a:rPr>
              <a:t>Analysis Biased Dataset</a:t>
            </a:r>
          </a:p>
        </p:txBody>
      </p:sp>
      <p:pic>
        <p:nvPicPr>
          <p:cNvPr id="4" name="Picture 6" descr="图表&#10;&#10;描述已自动生成"/>
          <p:cNvPicPr>
            <a:picLocks noGrp="1" noChangeAspect="1"/>
          </p:cNvPicPr>
          <p:nvPr>
            <p:ph idx="1"/>
          </p:nvPr>
        </p:nvPicPr>
        <p:blipFill>
          <a:blip r:embed="rId2"/>
          <a:srcRect t="1198"/>
          <a:stretch>
            <a:fillRect/>
          </a:stretch>
        </p:blipFill>
        <p:spPr>
          <a:xfrm>
            <a:off x="635457" y="825329"/>
            <a:ext cx="5131653" cy="3232238"/>
          </a:xfrm>
          <a:prstGeom prst="rect">
            <a:avLst/>
          </a:prstGeom>
          <a:noFill/>
        </p:spPr>
      </p:pic>
      <p:sp>
        <p:nvSpPr>
          <p:cNvPr id="42" name="Rectangle 41"/>
          <p:cNvSpPr>
            <a:spLocks noGrp="1" noRot="1" noChangeAspect="1" noMove="1" noResize="1" noEditPoints="1" noAdjustHandles="1" noChangeArrowheads="1" noChangeShapeType="1" noTextEdit="1"/>
          </p:cNvSpPr>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4" descr="图表, 散点图&#10;&#10;描述已自动生成"/>
          <p:cNvPicPr>
            <a:picLocks noChangeAspect="1"/>
          </p:cNvPicPr>
          <p:nvPr/>
        </p:nvPicPr>
        <p:blipFill>
          <a:blip r:embed="rId3"/>
          <a:stretch>
            <a:fillRect/>
          </a:stretch>
        </p:blipFill>
        <p:spPr>
          <a:xfrm>
            <a:off x="6424891" y="803630"/>
            <a:ext cx="5118182" cy="3275635"/>
          </a:xfrm>
          <a:prstGeom prst="rect">
            <a:avLst/>
          </a:prstGeom>
          <a:noFill/>
        </p:spPr>
      </p:pic>
      <p:cxnSp>
        <p:nvCxnSpPr>
          <p:cNvPr id="44" name="Straight Connector 43"/>
          <p:cNvCxnSpPr>
            <a:cxnSpLocks noGrp="1" noRot="1" noChangeAspect="1" noMove="1" noResize="1" noEditPoints="1" noAdjustHandles="1" noChangeArrowheads="1" noChangeShapeType="1"/>
          </p:cNvCxnSpPr>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48" name="Rectangle 47"/>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6" name="Rectangle 15"/>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18" name="Straight Connector 17"/>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3999" y="4550229"/>
            <a:ext cx="10909073" cy="1057655"/>
          </a:xfrm>
        </p:spPr>
        <p:txBody>
          <a:bodyPr vert="horz" lIns="91440" tIns="45720" rIns="91440" bIns="45720" rtlCol="0" anchor="b">
            <a:normAutofit/>
          </a:bodyPr>
          <a:lstStyle/>
          <a:p>
            <a:r>
              <a:rPr lang="en-US" altLang="zh-CN" sz="3300" dirty="0">
                <a:solidFill>
                  <a:schemeClr val="tx1">
                    <a:lumMod val="85000"/>
                    <a:lumOff val="15000"/>
                  </a:schemeClr>
                </a:solidFill>
                <a:effectLst/>
              </a:rPr>
              <a:t>Cumulative Distribution Graph</a:t>
            </a:r>
            <a:br>
              <a:rPr lang="en-US" altLang="zh-CN" sz="3300" dirty="0">
                <a:solidFill>
                  <a:schemeClr val="tx1">
                    <a:lumMod val="85000"/>
                    <a:lumOff val="15000"/>
                  </a:schemeClr>
                </a:solidFill>
              </a:rPr>
            </a:br>
            <a:r>
              <a:rPr lang="en-US" altLang="zh-CN" sz="3300" dirty="0">
                <a:solidFill>
                  <a:schemeClr val="tx1">
                    <a:lumMod val="85000"/>
                    <a:lumOff val="15000"/>
                  </a:schemeClr>
                </a:solidFill>
              </a:rPr>
              <a:t>CNN (Left: Biased Right: Unbiased)</a:t>
            </a:r>
          </a:p>
        </p:txBody>
      </p:sp>
      <p:pic>
        <p:nvPicPr>
          <p:cNvPr id="9" name="Picture 17" descr="图表, 散点图&#10;&#10;描述已自动生成"/>
          <p:cNvPicPr>
            <a:picLocks noChangeAspect="1"/>
          </p:cNvPicPr>
          <p:nvPr/>
        </p:nvPicPr>
        <p:blipFill>
          <a:blip r:embed="rId2"/>
          <a:stretch>
            <a:fillRect/>
          </a:stretch>
        </p:blipFill>
        <p:spPr>
          <a:xfrm>
            <a:off x="1305517" y="640080"/>
            <a:ext cx="4461593" cy="3602736"/>
          </a:xfrm>
          <a:prstGeom prst="rect">
            <a:avLst/>
          </a:prstGeom>
          <a:noFill/>
        </p:spPr>
      </p:pic>
      <p:sp>
        <p:nvSpPr>
          <p:cNvPr id="22" name="Rectangle 21"/>
          <p:cNvSpPr>
            <a:spLocks noGrp="1" noRot="1" noChangeAspect="1" noMove="1" noResize="1" noEditPoints="1" noAdjustHandles="1" noChangeArrowheads="1" noChangeShapeType="1" noTextEdit="1"/>
          </p:cNvSpPr>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8" name="Rectangle 27"/>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pic>
        <p:nvPicPr>
          <p:cNvPr id="13" name="Picture 18" descr="图表, 折线图&#10;&#10;描述已自动生成"/>
          <p:cNvPicPr>
            <a:picLocks noChangeAspect="1"/>
          </p:cNvPicPr>
          <p:nvPr/>
        </p:nvPicPr>
        <p:blipFill>
          <a:blip r:embed="rId3"/>
          <a:stretch>
            <a:fillRect/>
          </a:stretch>
        </p:blipFill>
        <p:spPr>
          <a:xfrm>
            <a:off x="6424890" y="640080"/>
            <a:ext cx="4263593" cy="360273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11685" y="634946"/>
            <a:ext cx="5127171" cy="1450757"/>
          </a:xfrm>
        </p:spPr>
        <p:txBody>
          <a:bodyPr vert="horz" lIns="91440" tIns="45720" rIns="91440" bIns="45720" rtlCol="0">
            <a:normAutofit/>
          </a:bodyPr>
          <a:lstStyle/>
          <a:p>
            <a:pPr algn="ctr"/>
            <a:r>
              <a:rPr lang="en-US" altLang="zh-CN" sz="3200" dirty="0">
                <a:effectLst/>
              </a:rPr>
              <a:t>Cumulative Distribution Graph </a:t>
            </a:r>
            <a:br>
              <a:rPr lang="en-US" altLang="zh-CN" sz="3200" dirty="0">
                <a:effectLst/>
              </a:rPr>
            </a:br>
            <a:r>
              <a:rPr lang="en-US" altLang="zh-CN" sz="3200" dirty="0"/>
              <a:t>ResNet-34</a:t>
            </a:r>
          </a:p>
        </p:txBody>
      </p:sp>
      <p:pic>
        <p:nvPicPr>
          <p:cNvPr id="6" name="内容占位符 5" descr="图表, 折线图, 散点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544903"/>
            <a:ext cx="5451627" cy="3448153"/>
          </a:xfrm>
          <a:prstGeom prst="rect">
            <a:avLst/>
          </a:prstGeom>
        </p:spPr>
      </p:pic>
      <p:cxnSp>
        <p:nvCxnSpPr>
          <p:cNvPr id="96" name="Straight Connector 95"/>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1" name="Content Placeholder 90"/>
          <p:cNvSpPr>
            <a:spLocks noGrp="1"/>
          </p:cNvSpPr>
          <p:nvPr>
            <p:ph idx="1"/>
          </p:nvPr>
        </p:nvSpPr>
        <p:spPr>
          <a:xfrm>
            <a:off x="6411684" y="2198914"/>
            <a:ext cx="5127172" cy="3670180"/>
          </a:xfrm>
        </p:spPr>
        <p:txBody>
          <a:bodyPr>
            <a:normAutofit/>
          </a:bodyPr>
          <a:lstStyle/>
          <a:p>
            <a:r>
              <a:rPr lang="en-US" altLang="zh-CN" sz="2400" dirty="0">
                <a:effectLst/>
                <a:latin typeface="Times New Roman" panose="02020603050405020304" pitchFamily="18" charset="0"/>
                <a:ea typeface="Tahoma" panose="020B0604030504040204" pitchFamily="34" charset="0"/>
                <a:cs typeface="Times New Roman" panose="02020603050405020304" pitchFamily="18" charset="0"/>
                <a:sym typeface="+mn-ea"/>
              </a:rPr>
              <a:t>Original</a:t>
            </a:r>
            <a:r>
              <a:rPr lang="en-US" sz="2400" dirty="0">
                <a:latin typeface="Times New Roman" panose="02020603050405020304" pitchFamily="18" charset="0"/>
                <a:ea typeface="Tahoma" panose="020B0604030504040204" pitchFamily="34" charset="0"/>
                <a:cs typeface="Times New Roman" panose="02020603050405020304" pitchFamily="18" charset="0"/>
                <a:sym typeface="+mn-ea"/>
              </a:rPr>
              <a:t> Dataset:</a:t>
            </a:r>
            <a:endParaRPr lang="en-US" altLang="zh-CN" sz="2400" dirty="0">
              <a:effectLst/>
              <a:latin typeface="Times New Roman" panose="02020603050405020304" pitchFamily="18" charset="0"/>
              <a:ea typeface="Tahoma" panose="020B0604030504040204" pitchFamily="34" charset="0"/>
              <a:cs typeface="Times New Roman" panose="02020603050405020304" pitchFamily="18" charset="0"/>
              <a:sym typeface="+mn-ea"/>
            </a:endParaRPr>
          </a:p>
          <a:p>
            <a:r>
              <a:rPr lang="en-US" altLang="zh-CN" dirty="0">
                <a:effectLst/>
                <a:latin typeface="Times New Roman" panose="02020603050405020304" pitchFamily="18" charset="0"/>
                <a:ea typeface="Tahoma" panose="020B0604030504040204" pitchFamily="34" charset="0"/>
                <a:cs typeface="Times New Roman" panose="02020603050405020304" pitchFamily="18" charset="0"/>
                <a:sym typeface="+mn-ea"/>
              </a:rPr>
              <a:t>The closest percentile to 90% is 9 (90.6%)</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sym typeface="+mn-ea"/>
              </a:rPr>
              <a:t>Unbiased Prediction: </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CN" dirty="0">
                <a:latin typeface="Times New Roman" panose="02020603050405020304" pitchFamily="18" charset="0"/>
                <a:ea typeface="Tahoma" panose="020B0604030504040204" pitchFamily="34" charset="0"/>
                <a:cs typeface="Times New Roman" panose="02020603050405020304" pitchFamily="18" charset="0"/>
                <a:sym typeface="+mn-ea"/>
              </a:rPr>
              <a:t>the closest percentile to 90% is also 9 (89.0%)</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sym typeface="+mn-ea"/>
              </a:rPr>
              <a:t>Biased Prediction: </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CN" dirty="0">
                <a:effectLst/>
                <a:latin typeface="Times New Roman" panose="02020603050405020304" pitchFamily="18" charset="0"/>
                <a:ea typeface="Tahoma" panose="020B0604030504040204" pitchFamily="34" charset="0"/>
                <a:cs typeface="Times New Roman" panose="02020603050405020304" pitchFamily="18" charset="0"/>
                <a:sym typeface="+mn-ea"/>
              </a:rPr>
              <a:t>the closest percentile to 90% is 44 (89.5%)</a:t>
            </a:r>
            <a:endParaRPr lang="en-US" altLang="zh-CN"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p>
          <a:p>
            <a:endParaRPr lang="en-US" dirty="0"/>
          </a:p>
        </p:txBody>
      </p:sp>
      <p:sp>
        <p:nvSpPr>
          <p:cNvPr id="98" name="Rectangle 97"/>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00" name="Rectangle 99"/>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50757"/>
          </a:xfrm>
        </p:spPr>
        <p:txBody>
          <a:bodyPr>
            <a:normAutofit/>
          </a:bodyPr>
          <a:lstStyle/>
          <a:p>
            <a:r>
              <a:rPr lang="en-US" altLang="zh-CN" dirty="0"/>
              <a:t>EU GDPR</a:t>
            </a:r>
            <a:endParaRPr lang="zh-CN" altLang="en-US" dirty="0"/>
          </a:p>
        </p:txBody>
      </p:sp>
      <p:graphicFrame>
        <p:nvGraphicFramePr>
          <p:cNvPr id="29" name="内容占位符 2"/>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carved figures of humans"/>
          <p:cNvPicPr>
            <a:picLocks noChangeAspect="1"/>
          </p:cNvPicPr>
          <p:nvPr/>
        </p:nvPicPr>
        <p:blipFill rotWithShape="1">
          <a:blip r:embed="rId2">
            <a:alphaModFix amt="35000"/>
            <a:duotone>
              <a:schemeClr val="bg2">
                <a:shade val="45000"/>
                <a:satMod val="135000"/>
              </a:schemeClr>
              <a:prstClr val="white"/>
            </a:duotone>
          </a:blip>
          <a:srcRect t="21053"/>
          <a:stretch>
            <a:fillRect/>
          </a:stretch>
        </p:blipFill>
        <p:spPr>
          <a:xfrm>
            <a:off x="20" y="10"/>
            <a:ext cx="12191980" cy="6857990"/>
          </a:xfrm>
          <a:prstGeom prst="rect">
            <a:avLst/>
          </a:prstGeom>
        </p:spPr>
      </p:pic>
      <p:cxnSp>
        <p:nvCxnSpPr>
          <p:cNvPr id="9" name="Straight Connector 8"/>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97280" y="286603"/>
            <a:ext cx="10058400" cy="1450757"/>
          </a:xfrm>
        </p:spPr>
        <p:txBody>
          <a:bodyPr>
            <a:normAutofit/>
          </a:bodyPr>
          <a:lstStyle/>
          <a:p>
            <a:r>
              <a:rPr lang="en-US" altLang="zh-CN" dirty="0"/>
              <a:t>U.S. CCPA</a:t>
            </a:r>
            <a:endParaRPr lang="zh-CN" altLang="en-US" dirty="0"/>
          </a:p>
        </p:txBody>
      </p:sp>
      <p:sp>
        <p:nvSpPr>
          <p:cNvPr id="3" name="内容占位符 2"/>
          <p:cNvSpPr>
            <a:spLocks noGrp="1"/>
          </p:cNvSpPr>
          <p:nvPr>
            <p:ph idx="1"/>
          </p:nvPr>
        </p:nvSpPr>
        <p:spPr>
          <a:xfrm>
            <a:off x="1097280" y="1845734"/>
            <a:ext cx="10058400" cy="4023360"/>
          </a:xfrm>
        </p:spPr>
        <p:txBody>
          <a:bodyPr>
            <a:normAutofit fontScale="92500" lnSpcReduction="10000"/>
          </a:bodyPr>
          <a:lstStyle/>
          <a:p>
            <a:pPr lvl="0">
              <a:lnSpc>
                <a:spcPct val="150000"/>
              </a:lnSpc>
              <a:buFont typeface="Wingdings" panose="05000000000000000000" pitchFamily="2" charset="2"/>
              <a:buChar char="u"/>
            </a:pPr>
            <a:r>
              <a:rPr lang="en-US" altLang="zh-CN" sz="2600" b="1" kern="100" dirty="0">
                <a:effectLst/>
                <a:latin typeface="Times New Roman" panose="02020603050405020304" pitchFamily="18" charset="0"/>
                <a:ea typeface="等线" panose="02010600030101010101" pitchFamily="2" charset="-122"/>
                <a:cs typeface="Times New Roman" panose="02020603050405020304" pitchFamily="18" charset="0"/>
              </a:rPr>
              <a:t>Customer’s Right:</a:t>
            </a:r>
          </a:p>
          <a:p>
            <a:pPr lvl="1">
              <a:lnSpc>
                <a:spcPct val="150000"/>
              </a:lnSpc>
              <a:buFont typeface="Wingdings" panose="05000000000000000000" pitchFamily="2" charset="2"/>
              <a:buChar char="u"/>
            </a:pPr>
            <a:r>
              <a:rPr lang="en-US" altLang="zh-CN" sz="2200" b="1" kern="100" dirty="0">
                <a:effectLst/>
                <a:latin typeface="Times New Roman" panose="02020603050405020304" pitchFamily="18" charset="0"/>
                <a:ea typeface="等线" panose="02010600030101010101" pitchFamily="2" charset="-122"/>
                <a:cs typeface="Times New Roman" panose="02020603050405020304" pitchFamily="18" charset="0"/>
              </a:rPr>
              <a:t>Right to know</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Consumers should be informed about what personal information an organization collects about them and how it is used.</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nSpc>
                <a:spcPct val="150000"/>
              </a:lnSpc>
              <a:buFont typeface="Wingdings" panose="05000000000000000000" pitchFamily="2" charset="2"/>
              <a:buChar char="u"/>
            </a:pPr>
            <a:r>
              <a:rPr lang="en-US" altLang="zh-CN" sz="2200" b="1" kern="100" dirty="0">
                <a:effectLst/>
                <a:latin typeface="Times New Roman" panose="02020603050405020304" pitchFamily="18" charset="0"/>
                <a:ea typeface="等线" panose="02010600030101010101" pitchFamily="2" charset="-122"/>
                <a:cs typeface="Times New Roman" panose="02020603050405020304" pitchFamily="18" charset="0"/>
              </a:rPr>
              <a:t>Right to erasure</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With some exceptions, consumers can have information collected about them deleted.</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nSpc>
                <a:spcPct val="150000"/>
              </a:lnSpc>
              <a:buFont typeface="Wingdings" panose="05000000000000000000" pitchFamily="2" charset="2"/>
              <a:buChar char="u"/>
            </a:pPr>
            <a:r>
              <a:rPr lang="en-US" altLang="zh-CN" sz="2200" b="1" kern="100" dirty="0">
                <a:effectLst/>
                <a:latin typeface="Times New Roman" panose="02020603050405020304" pitchFamily="18" charset="0"/>
                <a:ea typeface="等线" panose="02010600030101010101" pitchFamily="2" charset="-122"/>
                <a:cs typeface="Times New Roman" panose="02020603050405020304" pitchFamily="18" charset="0"/>
              </a:rPr>
              <a:t>Right to Opt-Out</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Consumers can prevent the sale of their information to third parties.</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nSpc>
                <a:spcPct val="150000"/>
              </a:lnSpc>
              <a:buFont typeface="Wingdings" panose="05000000000000000000" pitchFamily="2" charset="2"/>
              <a:buChar char="u"/>
            </a:pPr>
            <a:r>
              <a:rPr lang="en-US" altLang="zh-CN" sz="2200" b="1" kern="100" dirty="0">
                <a:effectLst/>
                <a:latin typeface="Times New Roman" panose="02020603050405020304" pitchFamily="18" charset="0"/>
                <a:ea typeface="等线" panose="02010600030101010101" pitchFamily="2" charset="-122"/>
                <a:cs typeface="Times New Roman" panose="02020603050405020304" pitchFamily="18" charset="0"/>
              </a:rPr>
              <a:t>Right not to discriminate</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Organizations cannot treat users differently for exercising their CCPA rights.</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11" name="Rectangle 10"/>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3" name="Rectangle 12"/>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TotalTime>
  <Words>1122</Words>
  <Application>Microsoft Office PowerPoint</Application>
  <PresentationFormat>宽屏</PresentationFormat>
  <Paragraphs>68</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Calibri</vt:lpstr>
      <vt:lpstr>Calibri Light</vt:lpstr>
      <vt:lpstr>Times New Roman</vt:lpstr>
      <vt:lpstr>Wingdings</vt:lpstr>
      <vt:lpstr>回顾</vt:lpstr>
      <vt:lpstr>The Impact of Bias in AI Technology: An AI Ethical Challenges and Analysis</vt:lpstr>
      <vt:lpstr>Overview</vt:lpstr>
      <vt:lpstr>Implication of Bias in AI</vt:lpstr>
      <vt:lpstr>Biased Dataset</vt:lpstr>
      <vt:lpstr>Analysis Biased Dataset</vt:lpstr>
      <vt:lpstr>Cumulative Distribution Graph CNN (Left: Biased Right: Unbiased)</vt:lpstr>
      <vt:lpstr>Cumulative Distribution Graph  ResNet-34</vt:lpstr>
      <vt:lpstr>EU GDPR</vt:lpstr>
      <vt:lpstr>U.S. CCPA</vt:lpstr>
      <vt:lpstr>China PIPL</vt:lpstr>
      <vt:lpstr>Current  and  Potential Solution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AI</dc:title>
  <dc:creator>Zhenyu Zhang</dc:creator>
  <cp:lastModifiedBy>Zhenyu Zhang</cp:lastModifiedBy>
  <cp:revision>21</cp:revision>
  <dcterms:created xsi:type="dcterms:W3CDTF">2024-03-26T17:18:00Z</dcterms:created>
  <dcterms:modified xsi:type="dcterms:W3CDTF">2024-03-27T00:21:01Z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41F3316CB52C4460AE64280F726AE3F0_12</vt:lpwstr>
  </property>
  <property fmtid="{D5CDD505-2E9C-101B-9397-08002B2CF9AE}" pid="3" name="KSOProductBuildVer">
    <vt:lpwstr>1033-12.2.0.13489</vt:lpwstr>
  </property>
</Properties>
</file>