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3" r:id="rId7"/>
    <p:sldId id="272" r:id="rId8"/>
    <p:sldId id="261" r:id="rId9"/>
    <p:sldId id="263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3F8CF-DF27-4B2D-8187-CB27354EA3D4}" v="141" dt="2024-12-05T19:47:39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C7205-CC40-ACCF-C850-CF33CB1A6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98224-5095-0EB3-60C1-7128CDD24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34BAF-45A2-2F03-F11B-B81412B8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8D008-DD5D-8C18-53B4-D69B44AD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0F5EE-4AD5-A974-3829-85ADC9DF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0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F26B-9ABC-362D-7209-9BC13E3C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2040D-76FC-33BA-95E4-E03B87A8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44746-461B-C5B0-49CA-4C3242F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6EDC8-CAA0-0FDC-04E6-12F9A7E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ACE25-0D2C-270C-D2E3-51DF51DE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3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321EA-BAF3-BEEE-6884-82717E73D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334677-6F77-1D9D-1690-113D175EB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A50A2-D765-5277-67B6-4471057B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6CEE7-72DE-B4D0-AB9C-410FBDD4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9FADD-EF41-9134-72CB-58CB40B9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7BC83-0A14-8577-F224-220BCEF3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4B004-6D30-693A-1C81-7733FC38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58FB7-A707-9DB0-6D37-934FA80B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7664E-F837-2032-6DFB-771CB7F8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E7E7C-6A88-D874-335F-1064B4C3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2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05BB5-B796-1620-20FC-D59C9CE7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A26F1-B534-EB1B-464D-06EA5823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2F70E-9D91-B8D6-04FC-373BD970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9AB49-D670-08CD-3D44-1F27D6C8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D1855-8D03-4537-AEDD-306912E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7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F82E0-6DFC-800D-1E7C-ECB2766C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BF86-D5AB-9C7E-218A-E542050D0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37326-3AEA-FC1A-9E42-56112878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FE9C4-7A8E-1904-8CF3-49FFC426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996CF2-8015-42EE-D301-B29EB53A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5FB2D-24C7-2757-B3FB-7D63B51E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F7C6-03E7-C0D2-FA39-795D7B55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17EE3-1D76-69EF-830B-10D73300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520897-8809-92E8-1ED8-29A0AA0C5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A24963-BE0E-D700-63F4-E2513A87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04ED31-AE8A-7FBC-6D30-CCD952624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10CDB-C142-2025-6632-6B2E93D4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F95E08-BEA1-FF8F-DEA3-4ECDA1B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2EB2F-4D25-F6DE-212F-46E232F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7C6A-DCF0-B402-727B-0CDA6ADB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1A273F-56A5-8EC0-94D6-84D2006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F0332-010F-A941-E2DC-B1403BE9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48D40-7F7D-558C-1D22-965A67AE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21B1D3-40AA-89BC-4F26-55B15A3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5A21B4-9A94-C88D-2E91-D1B408E5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FDC99-211C-5450-D930-8FDE2D00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0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C2AF-C85A-AC05-353E-7D5205A3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C45CB-A387-3E68-2EAB-7FDE062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C2CE2-A2B2-28CE-0FE8-79DCDDC7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A6D28-4C9B-FCC8-B213-ADF6D879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A0888-BBC7-034C-578A-93EAD9E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EDC99-5E12-EA43-5610-ED07588B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DBB8-38DE-D407-B923-E6F86D3A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5520F5-9D97-DCF6-83A8-4B80E5AA1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C65C5-B86B-F4D9-F0CB-4639FD9C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539BB9-E05A-EEDE-F34D-051A20F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38273-CB57-A3CC-0399-AD30BFB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05ADC-A70C-3E2E-0E2E-F383D4D5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F832BB-CB5A-EF35-2278-7E13CEF9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0B2E3-48A7-985D-8F91-F072C193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D4E81-0909-EFC3-B26C-F985624A3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06A0E-A666-4EF2-AF89-678AF8B571E0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33D85-5BBC-E447-A999-F6B3C8261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B0175-9C23-DD63-BFCF-A85D977C3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A388E-1D88-46F9-92E3-2A95B2FBC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0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physd.2019.132306" TargetMode="External"/><Relationship Id="rId3" Type="http://schemas.openxmlformats.org/officeDocument/2006/relationships/hyperlink" Target="https://doi.org/10.1016/j.chemolab.2014.04.011" TargetMode="External"/><Relationship Id="rId7" Type="http://schemas.openxmlformats.org/officeDocument/2006/relationships/hyperlink" Target="https://doi.org/10.1016/j.oregeorev.2015.01.001" TargetMode="External"/><Relationship Id="rId2" Type="http://schemas.openxmlformats.org/officeDocument/2006/relationships/hyperlink" Target="https://doi.org/10.1016/j.apenergy.2020.1145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/10.1001/archinte.162.9.1059" TargetMode="External"/><Relationship Id="rId5" Type="http://schemas.openxmlformats.org/officeDocument/2006/relationships/hyperlink" Target="https://doi.org/10.1016/j.proeng.2017.09.615" TargetMode="External"/><Relationship Id="rId4" Type="http://schemas.openxmlformats.org/officeDocument/2006/relationships/hyperlink" Target="https://doi.org/10.1007/s10654-021-00787-9" TargetMode="External"/><Relationship Id="rId9" Type="http://schemas.openxmlformats.org/officeDocument/2006/relationships/hyperlink" Target="https://catalog.data.gov/dataset/provisional-covid-19-death-counts-by-sex-age-and-stat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546769-5744-9BA4-E32D-2EA3DFE87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altLang="zh-CN" sz="7200"/>
              <a:t>COVID-19 DEATH</a:t>
            </a:r>
            <a:endParaRPr lang="zh-CN" altLang="en-US" sz="72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473F81-C327-D3B2-930C-ACA06412C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Group2</a:t>
            </a:r>
            <a:endParaRPr lang="zh-CN" alt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1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7A096-79FF-9C28-798E-7E4A80CA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altLang="zh-CN" sz="3200"/>
              <a:t>GBM</a:t>
            </a:r>
            <a:endParaRPr lang="zh-CN" altLang="en-US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8F868-638D-CE1C-844C-DAFB836B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kern="0" dirty="0">
                <a:effectLst/>
                <a:latin typeface="Times New Roman"/>
                <a:ea typeface="等线"/>
                <a:cs typeface="Times New Roman"/>
              </a:rPr>
              <a:t>Cross-Validated MSE: 6.6972207975294555, </a:t>
            </a:r>
          </a:p>
          <a:p>
            <a:r>
              <a:rPr lang="en-US" altLang="zh-CN" kern="0" dirty="0">
                <a:effectLst/>
                <a:latin typeface="Times New Roman"/>
                <a:ea typeface="等线"/>
                <a:cs typeface="Times New Roman"/>
              </a:rPr>
              <a:t>Mean Squared Error: 6.964972264887826, </a:t>
            </a:r>
          </a:p>
          <a:p>
            <a:r>
              <a:rPr lang="en-US" altLang="zh-CN" kern="0" dirty="0">
                <a:latin typeface="Times New Roman"/>
                <a:ea typeface="等线"/>
                <a:cs typeface="Times New Roman"/>
              </a:rPr>
              <a:t>RMSE: 2.587898915632034</a:t>
            </a:r>
            <a:endParaRPr lang="en-US" altLang="zh-CN" kern="0">
              <a:latin typeface="Times New Roman"/>
              <a:ea typeface="等线"/>
              <a:cs typeface="Times New Roman"/>
            </a:endParaRPr>
          </a:p>
          <a:p>
            <a:r>
              <a:rPr lang="en-US" altLang="zh-CN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R-squared: 0.999083978400149</a:t>
            </a:r>
            <a:endParaRPr lang="zh-CN" altLang="en-US" dirty="0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55C1388D-83B6-F58A-78AB-2BD36024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429491"/>
            <a:ext cx="5334160" cy="40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5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2FCA8-15DC-F412-49DB-2035A373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Compare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44F7038-98A2-655F-C929-9E7F2942A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406242"/>
              </p:ext>
            </p:extLst>
          </p:nvPr>
        </p:nvGraphicFramePr>
        <p:xfrm>
          <a:off x="643467" y="2317661"/>
          <a:ext cx="10905067" cy="397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846">
                  <a:extLst>
                    <a:ext uri="{9D8B030D-6E8A-4147-A177-3AD203B41FA5}">
                      <a16:colId xmlns:a16="http://schemas.microsoft.com/office/drawing/2014/main" val="3856367572"/>
                    </a:ext>
                  </a:extLst>
                </a:gridCol>
                <a:gridCol w="3324933">
                  <a:extLst>
                    <a:ext uri="{9D8B030D-6E8A-4147-A177-3AD203B41FA5}">
                      <a16:colId xmlns:a16="http://schemas.microsoft.com/office/drawing/2014/main" val="1610184771"/>
                    </a:ext>
                  </a:extLst>
                </a:gridCol>
                <a:gridCol w="2959645">
                  <a:extLst>
                    <a:ext uri="{9D8B030D-6E8A-4147-A177-3AD203B41FA5}">
                      <a16:colId xmlns:a16="http://schemas.microsoft.com/office/drawing/2014/main" val="3992377776"/>
                    </a:ext>
                  </a:extLst>
                </a:gridCol>
                <a:gridCol w="3097643">
                  <a:extLst>
                    <a:ext uri="{9D8B030D-6E8A-4147-A177-3AD203B41FA5}">
                      <a16:colId xmlns:a16="http://schemas.microsoft.com/office/drawing/2014/main" val="2919595442"/>
                    </a:ext>
                  </a:extLst>
                </a:gridCol>
              </a:tblGrid>
              <a:tr h="514326">
                <a:tc>
                  <a:txBody>
                    <a:bodyPr/>
                    <a:lstStyle/>
                    <a:p>
                      <a:endParaRPr lang="zh-CN" altLang="en-US" sz="2300" b="1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Linear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>
                          <a:solidFill>
                            <a:schemeClr val="tx1"/>
                          </a:solidFill>
                        </a:rPr>
                        <a:t>GBM</a:t>
                      </a:r>
                      <a:endParaRPr lang="zh-CN" altLang="en-US"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983996"/>
                  </a:ext>
                </a:extLst>
              </a:tr>
              <a:tr h="865003">
                <a:tc>
                  <a:txBody>
                    <a:bodyPr/>
                    <a:lstStyle/>
                    <a:p>
                      <a:r>
                        <a:rPr lang="en-US" altLang="zh-CN" sz="2300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zh-CN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0.9997999672934207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 </a:t>
                      </a:r>
                      <a:endParaRPr lang="zh-CN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0.9988437442330884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0.999083978400149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endParaRPr lang="zh-CN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61599"/>
                  </a:ext>
                </a:extLst>
              </a:tr>
              <a:tr h="865003">
                <a:tc>
                  <a:txBody>
                    <a:bodyPr/>
                    <a:lstStyle/>
                    <a:p>
                      <a:r>
                        <a:rPr lang="en-US" altLang="zh-CN" sz="2300" dirty="0">
                          <a:solidFill>
                            <a:schemeClr val="tx1"/>
                          </a:solidFill>
                        </a:rPr>
                        <a:t>MSE</a:t>
                      </a:r>
                      <a:endParaRPr lang="zh-CN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1.520949127860919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/>
                        </a:rPr>
                        <a:t> </a:t>
                      </a:r>
                      <a:endParaRPr kumimoji="0" lang="en-US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8.791593286627121 </a:t>
                      </a:r>
                      <a:endParaRPr lang="en-US" altLang="zh-CN" sz="2300" kern="0" dirty="0">
                        <a:solidFill>
                          <a:schemeClr val="tx1"/>
                        </a:solidFill>
                        <a:latin typeface="Times New Roman"/>
                        <a:ea typeface="+mn-ea"/>
                      </a:endParaRPr>
                    </a:p>
                    <a:p>
                      <a:endParaRPr lang="zh-CN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6.964972264887826, </a:t>
                      </a: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976132"/>
                  </a:ext>
                </a:extLst>
              </a:tr>
              <a:tr h="865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2300" dirty="0">
                          <a:solidFill>
                            <a:schemeClr val="tx1"/>
                          </a:solidFill>
                        </a:rPr>
                        <a:t>RMSE</a:t>
                      </a:r>
                    </a:p>
                  </a:txBody>
                  <a:tcPr marL="116892" marR="116892" marT="58445" marB="58445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zh-CN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1.23326766269975</a:t>
                      </a:r>
                      <a:r>
                        <a:rPr lang="en-US" altLang="zh-CN" sz="23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  <a:endParaRPr kumimoji="0" lang="zh-CN" sz="2300" dirty="0"/>
                    </a:p>
                  </a:txBody>
                  <a:tcPr marL="116892" marR="116892" marT="58445" marB="58445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CN" sz="23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  <a:ea typeface="等线"/>
                        </a:rPr>
                        <a:t>2.965062105020251</a:t>
                      </a:r>
                      <a:endParaRPr lang="zh-CN" sz="2300" dirty="0"/>
                    </a:p>
                  </a:txBody>
                  <a:tcPr marL="116892" marR="116892" marT="58445" marB="58445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kern="0" noProof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2.587898915632034</a:t>
                      </a:r>
                      <a:endParaRPr lang="zh-CN" altLang="en-US" sz="2300" dirty="0"/>
                    </a:p>
                  </a:txBody>
                  <a:tcPr marL="116892" marR="116892" marT="58445" marB="58445">
                    <a:lnL w="0">
                      <a:noFill/>
                    </a:lnL>
                    <a:lnR w="0">
                      <a:noFill/>
                    </a:lnR>
                    <a:lnT w="3174">
                      <a:solidFill>
                        <a:schemeClr val="tx1"/>
                      </a:solidFill>
                    </a:lnT>
                    <a:lnB w="3174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62760"/>
                  </a:ext>
                </a:extLst>
              </a:tr>
              <a:tr h="865003">
                <a:tc>
                  <a:txBody>
                    <a:bodyPr/>
                    <a:lstStyle/>
                    <a:p>
                      <a:r>
                        <a:rPr lang="en-US" altLang="zh-CN" sz="2300" dirty="0">
                          <a:solidFill>
                            <a:schemeClr val="tx1"/>
                          </a:solidFill>
                        </a:rPr>
                        <a:t>CV MSE</a:t>
                      </a:r>
                      <a:endParaRPr lang="zh-CN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1.51030214941287</a:t>
                      </a:r>
                      <a:r>
                        <a:rPr kumimoji="0" lang="zh-CN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0" lang="zh-CN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zh-CN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13.042910890148272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endParaRPr lang="zh-CN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</a:rPr>
                        <a:t>6.6972207975294555, </a:t>
                      </a:r>
                    </a:p>
                    <a:p>
                      <a:endParaRPr lang="zh-CN" altLang="en-US" sz="2300">
                        <a:solidFill>
                          <a:schemeClr val="tx1"/>
                        </a:solidFill>
                      </a:endParaRPr>
                    </a:p>
                  </a:txBody>
                  <a:tcPr marL="116892" marR="116892" marT="58446" marB="58446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1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51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40CCC-723B-B167-76CA-A432ADBF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/>
              <a:t>Suggestion for Future</a:t>
            </a:r>
            <a:endParaRPr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8EC0D-2608-3ABB-5CCE-5EF1B44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CN" sz="1700"/>
              <a:t>Model: </a:t>
            </a:r>
          </a:p>
          <a:p>
            <a:pPr lvl="1"/>
            <a:r>
              <a:rPr lang="en-US" altLang="zh-CN" sz="1700"/>
              <a:t>Linear have overfitting problem, even with Ridge Model</a:t>
            </a:r>
          </a:p>
          <a:p>
            <a:pPr lvl="1"/>
            <a:r>
              <a:rPr lang="en-US" altLang="zh-CN" sz="1700"/>
              <a:t>RF’s hyperparameter tuning is not good as expect</a:t>
            </a:r>
          </a:p>
          <a:p>
            <a:pPr lvl="1"/>
            <a:r>
              <a:rPr lang="en-US" altLang="zh-CN" sz="1700"/>
              <a:t>GBM could do more future update with more future data to keep update</a:t>
            </a:r>
          </a:p>
          <a:p>
            <a:pPr lvl="1"/>
            <a:endParaRPr lang="en-US" altLang="zh-CN" sz="1700"/>
          </a:p>
          <a:p>
            <a:r>
              <a:rPr lang="en-US" altLang="zh-CN" sz="1700"/>
              <a:t>Insights:</a:t>
            </a:r>
          </a:p>
          <a:p>
            <a:pPr lvl="1"/>
            <a:r>
              <a:rPr lang="en-US" altLang="zh-CN" sz="1700"/>
              <a:t>Cold weather affect</a:t>
            </a:r>
          </a:p>
          <a:p>
            <a:pPr lvl="1"/>
            <a:r>
              <a:rPr lang="en-US" altLang="zh-CN" sz="1700"/>
              <a:t>Avoid Crowed place</a:t>
            </a:r>
          </a:p>
          <a:p>
            <a:pPr lvl="1"/>
            <a:r>
              <a:rPr lang="en-US" altLang="zh-CN" sz="1700"/>
              <a:t>More focus on other disease</a:t>
            </a:r>
          </a:p>
          <a:p>
            <a:pPr lvl="1"/>
            <a:r>
              <a:rPr lang="en-US" altLang="zh-CN" sz="1700"/>
              <a:t>… </a:t>
            </a:r>
            <a:endParaRPr lang="zh-CN" altLang="en-US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9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C56D8C-43C1-9D5F-8025-B37FAC59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/>
              <a:t>Conclusion</a:t>
            </a:r>
            <a:endParaRPr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1F6AB-0809-16C4-8473-3AF1E290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LAST COVID-19 DEATH IN FUTURE</a:t>
            </a:r>
          </a:p>
          <a:p>
            <a:r>
              <a:rPr lang="en-US" altLang="zh-CN" sz="2400" dirty="0"/>
              <a:t>MORE ATTENTION ON OTHER DISEASE</a:t>
            </a:r>
          </a:p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4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C93888-8D2A-6BC9-A137-7DC5A149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/>
              <a:t>References</a:t>
            </a:r>
            <a:endParaRPr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800B3-8619-B56D-B1D1-FF79C42C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Cai, J., Xu, K., Zhu, Y., Hu, F., &amp; Li, L. (2020). Prediction and analysis of net ecosystem carbon exchange based on gradient boosting regression and random forest. Applied energy, 262, 114566.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https://doi.org/10.1016/j.apenergy.2020.114566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Camacho, J. (2014). </a:t>
            </a:r>
            <a:r>
              <a:rPr lang="en-US" altLang="zh-CN" sz="10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Visualizing big data with compressed score plots: approach and research challenges</a:t>
            </a:r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Chemometrics and Intelligent Laboratory Systems, 135, 110-125.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https://doi.org/10.1016/j.chemolab.2014.04.011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Ioannidis, J.P.A. (2021). </a:t>
            </a:r>
            <a:r>
              <a:rPr lang="en-US" altLang="zh-CN" sz="10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Over- and under-estimation of COVID-19 deaths</a:t>
            </a:r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Eur J Epidemiol 36, 581–588.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https://doi.org/10.1007/s10654-021-00787-9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Melkumova, L. E., &amp; Shatskikh, S. Y. (2017). Comparing Ridge and LASSO estimators for data analysis. Procedia engineering, 201, 746-755.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https://doi.org/10.1016/j.proeng.2017.09.615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Mortensen, E. M., Coley, C. M., Singer, D. E., Marrie, T. J., Obrosky, D. S., Kapoor, W. N., &amp; Fine, M. J. (2002). </a:t>
            </a:r>
            <a:r>
              <a:rPr lang="en-US" altLang="zh-CN" sz="10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Causes of death for patients with community-acquired pneumonia: results from the Pneumonia Patient Outcomes Research Team cohort study</a:t>
            </a:r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Archives of internal medicine, 162(9), 1059-1064.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https://doi/10.1001/archinte.162.9.1059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Rodriguez-Galiano, V., Sanchez-Castillo, M., Chica-Olmo, M., &amp; Chica-Rivas, M. J. O. G. R. (2015). Machine learning predictive models for mineral prospectivity: An evaluation of neural networks, random forest, regression trees and support vector machines. Ore Geology Reviews, 71, 804-818.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7"/>
              </a:rPr>
              <a:t>https://doi.org/10.1016/j.oregeorev.2015.01.001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-266700"/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Sherstinsky, A. (2020). Fundamentals of recurrent neural network (RNN) and long short-term memory (LSTM) network. Physica D: Nonlinear Phenomena, 404, 132306.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8"/>
              </a:rPr>
              <a:t>https://doi.org/10.1016/j.physd.2019.132306</a:t>
            </a:r>
            <a:endParaRPr lang="zh-CN" altLang="zh-CN" sz="10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U.S. Department of Health &amp; Human Services. (2023, September 29). </a:t>
            </a:r>
            <a:r>
              <a:rPr lang="en-US" altLang="zh-CN" sz="1000" i="1" kern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U.S. Department of Health &amp; Human Services - Provisional Covid-19 deaths by sex and age</a:t>
            </a:r>
            <a:r>
              <a:rPr lang="en-US" altLang="zh-CN" sz="1000" kern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Catalog. </a:t>
            </a:r>
            <a:r>
              <a:rPr lang="en-US" altLang="zh-CN" sz="1000" u="sng" ker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https://catalog.data.gov/dataset/provisional-covid-19-death-counts-by-sex-age-and-state</a:t>
            </a:r>
            <a:endParaRPr lang="zh-CN" altLang="en-US" sz="1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7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059E8D-1A69-EE5F-E2F6-9EB2E39F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1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00B033-1286-D288-9A0C-56C7EE1B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/>
              <a:t>Background</a:t>
            </a:r>
            <a:endParaRPr lang="zh-CN" altLang="en-US" sz="48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59B64-78D9-B57D-2509-D1A0AF9EA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CN" sz="2400"/>
              <a:t>COVID DEATH AND OTHER DIEASE</a:t>
            </a:r>
          </a:p>
          <a:p>
            <a:r>
              <a:rPr lang="en-US" altLang="zh-CN" sz="2400"/>
              <a:t>In Geographic</a:t>
            </a:r>
          </a:p>
          <a:p>
            <a:r>
              <a:rPr lang="en-US" altLang="zh-CN" sz="2400"/>
              <a:t>In time</a:t>
            </a:r>
          </a:p>
          <a:p>
            <a:r>
              <a:rPr lang="en-US" altLang="zh-CN" sz="2400"/>
              <a:t>In gender</a:t>
            </a:r>
          </a:p>
          <a:p>
            <a:r>
              <a:rPr lang="en-US" altLang="zh-CN" sz="2400"/>
              <a:t>In age</a:t>
            </a:r>
          </a:p>
          <a:p>
            <a:r>
              <a:rPr lang="en-US" altLang="zh-CN" sz="2400"/>
              <a:t>…</a:t>
            </a:r>
            <a:endParaRPr lang="zh-CN" alt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DDDF7-477E-A757-5E27-CC80A9E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6D409-ACA1-FB87-B621-F5699CCD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 is from CDC</a:t>
            </a:r>
          </a:p>
          <a:p>
            <a:r>
              <a:rPr lang="en-US" altLang="zh-CN" dirty="0"/>
              <a:t>Shape:</a:t>
            </a:r>
          </a:p>
          <a:p>
            <a:r>
              <a:rPr lang="en-US" altLang="zh-CN" dirty="0"/>
              <a:t>Head: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Important Feature: Year, Month; State; Age Group; Sex; Deaths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F88DD-D6A2-12F0-C578-C473104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019" y="2396449"/>
            <a:ext cx="2190863" cy="4064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78920F-5774-88CA-948C-A4A5323D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19" y="2802870"/>
            <a:ext cx="8171823" cy="20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60262E-3ECC-98F0-62F7-76C5E37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EDA-Heatmap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表&#10;&#10;描述已自动生成">
            <a:extLst>
              <a:ext uri="{FF2B5EF4-FFF2-40B4-BE49-F238E27FC236}">
                <a16:creationId xmlns:a16="http://schemas.microsoft.com/office/drawing/2014/main" id="{1BCA988D-F35B-FAB6-AE1A-34A6DA762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067583"/>
            <a:ext cx="5536001" cy="46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57428B-799A-A7FF-DEE5-3AE3962A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</a:t>
            </a:r>
          </a:p>
        </p:txBody>
      </p:sp>
      <p:pic>
        <p:nvPicPr>
          <p:cNvPr id="4" name="内容占位符 3" descr="图表&#10;&#10;描述已自动生成">
            <a:extLst>
              <a:ext uri="{FF2B5EF4-FFF2-40B4-BE49-F238E27FC236}">
                <a16:creationId xmlns:a16="http://schemas.microsoft.com/office/drawing/2014/main" id="{AA9C2D26-A85F-1818-B525-9D07D04AA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528" y="1675227"/>
            <a:ext cx="829094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2F79F8-997B-EFCE-2CEC-5806B456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Gender</a:t>
            </a:r>
          </a:p>
        </p:txBody>
      </p:sp>
      <p:pic>
        <p:nvPicPr>
          <p:cNvPr id="4" name="内容占位符 3" descr="图表, 条形图&#10;&#10;描述已自动生成">
            <a:extLst>
              <a:ext uri="{FF2B5EF4-FFF2-40B4-BE49-F238E27FC236}">
                <a16:creationId xmlns:a16="http://schemas.microsoft.com/office/drawing/2014/main" id="{5E640CD7-0431-2E08-823F-7A6AB6B7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14" y="1675227"/>
            <a:ext cx="741637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5434A-17B1-FA95-BC01-4F148612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/>
              <a:t>Time</a:t>
            </a:r>
          </a:p>
        </p:txBody>
      </p:sp>
      <p:cxnSp>
        <p:nvCxnSpPr>
          <p:cNvPr id="35" name="Straight Connector 24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 descr="图表, 折线图&#10;&#10;描述已自动生成">
            <a:extLst>
              <a:ext uri="{FF2B5EF4-FFF2-40B4-BE49-F238E27FC236}">
                <a16:creationId xmlns:a16="http://schemas.microsoft.com/office/drawing/2014/main" id="{46DF6CB6-3927-13AC-7915-7694E4E6BE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8" y="1801373"/>
            <a:ext cx="9423743" cy="1908306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57B621B7-9C0B-C8C0-F980-742FA1C35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29" y="4102474"/>
            <a:ext cx="9423742" cy="1743391"/>
          </a:xfrm>
          <a:prstGeom prst="rect">
            <a:avLst/>
          </a:prstGeom>
        </p:spPr>
      </p:pic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7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18B6B-6EB5-CA3D-3EE2-723FD2D5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altLang="zh-CN" sz="3200" dirty="0"/>
              <a:t>Linear</a:t>
            </a:r>
            <a:endParaRPr lang="zh-CN" alt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8A8594C-2353-92BD-C3A5-FA785FA01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40" y="2551176"/>
            <a:ext cx="4544762" cy="36029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: 1.520949127860919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zh-CN" altLang="zh-CN">
                <a:latin typeface="Times New Roman"/>
                <a:ea typeface="等线"/>
                <a:cs typeface="Times New Roman"/>
              </a:rPr>
              <a:t>RMSE: 1.233267662699756</a:t>
            </a:r>
            <a:endParaRPr lang="zh-CN" altLang="zh-CN" dirty="0">
              <a:latin typeface="Times New Roman"/>
              <a:ea typeface="等线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: 0.9997999672934207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Cross-Validated MSE : 1.51030214941287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zh-CN" altLang="zh-CN" dirty="0">
              <a:latin typeface="Times New Roman" panose="02020603050405020304" pitchFamily="18" charset="0"/>
              <a:ea typeface="等线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D91C6D27-BA69-65B7-2552-02BD008C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502836"/>
            <a:ext cx="5334160" cy="38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3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53E0-1F1C-4F0D-FE5C-9551DE01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altLang="zh-CN" sz="3200"/>
              <a:t>RF</a:t>
            </a:r>
            <a:endParaRPr lang="zh-CN" altLang="en-US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AB0E9-EFE3-705B-1C63-FF8A8CBC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kern="0" dirty="0">
                <a:effectLst/>
                <a:latin typeface="Times New Roman"/>
                <a:ea typeface="等线"/>
                <a:cs typeface="Times New Roman"/>
              </a:rPr>
              <a:t>Mean Squared Error: 8.791593286627121 </a:t>
            </a:r>
            <a:endParaRPr lang="en-US" altLang="zh-CN" kern="0" dirty="0">
              <a:latin typeface="Times New Roman"/>
              <a:ea typeface="等线"/>
              <a:cs typeface="Times New Roman"/>
            </a:endParaRPr>
          </a:p>
          <a:p>
            <a:r>
              <a:rPr lang="en-US" altLang="zh-CN" kern="0" dirty="0">
                <a:latin typeface="Times New Roman"/>
                <a:ea typeface="等线"/>
                <a:cs typeface="Times New Roman"/>
              </a:rPr>
              <a:t>RMSE: 2.965062105020251</a:t>
            </a:r>
          </a:p>
          <a:p>
            <a:r>
              <a:rPr lang="en-US" altLang="zh-CN" kern="0" dirty="0">
                <a:effectLst/>
                <a:latin typeface="Times New Roman"/>
                <a:ea typeface="等线"/>
                <a:cs typeface="Times New Roman"/>
              </a:rPr>
              <a:t>R-squared: 0.9988437442330884. </a:t>
            </a:r>
          </a:p>
          <a:p>
            <a:r>
              <a:rPr lang="en-US" altLang="zh-CN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Cross-validated MSE: 13.042910890148272</a:t>
            </a:r>
            <a:endParaRPr lang="zh-CN" altLang="en-US" dirty="0"/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4909C133-9C19-581B-85A4-0EDBA653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456161"/>
            <a:ext cx="5334160" cy="394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623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COVID-19 DEATH</vt:lpstr>
      <vt:lpstr>Background</vt:lpstr>
      <vt:lpstr>Dataset</vt:lpstr>
      <vt:lpstr>EDA-Heatmap</vt:lpstr>
      <vt:lpstr>Age</vt:lpstr>
      <vt:lpstr>Gender</vt:lpstr>
      <vt:lpstr>Time</vt:lpstr>
      <vt:lpstr>Linear</vt:lpstr>
      <vt:lpstr>RF</vt:lpstr>
      <vt:lpstr>GBM</vt:lpstr>
      <vt:lpstr>Compare</vt:lpstr>
      <vt:lpstr>Suggestion for Future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Zhang</dc:creator>
  <cp:lastModifiedBy>Zhenyu Zhang</cp:lastModifiedBy>
  <cp:revision>40</cp:revision>
  <dcterms:created xsi:type="dcterms:W3CDTF">2024-12-04T18:49:54Z</dcterms:created>
  <dcterms:modified xsi:type="dcterms:W3CDTF">2024-12-05T19:47:49Z</dcterms:modified>
</cp:coreProperties>
</file>