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71" r:id="rId8"/>
    <p:sldId id="272" r:id="rId9"/>
    <p:sldId id="261" r:id="rId10"/>
    <p:sldId id="262" r:id="rId11"/>
    <p:sldId id="263" r:id="rId12"/>
    <p:sldId id="264" r:id="rId13"/>
    <p:sldId id="265" r:id="rId14"/>
    <p:sldId id="269" r:id="rId15"/>
    <p:sldId id="270" r:id="rId16"/>
    <p:sldId id="266" r:id="rId17"/>
    <p:sldId id="26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1">
  <dgm:title val=""/>
  <dgm:desc val=""/>
  <dgm:catLst>
    <dgm:cat type="accent4" pri="11400"/>
  </dgm:catLst>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1">
  <dgm:title val=""/>
  <dgm:desc val=""/>
  <dgm:catLst>
    <dgm:cat type="accent4" pri="11400"/>
  </dgm:catLst>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30943E7-9987-4790-A9D9-3F225777DA57}" type="doc">
      <dgm:prSet loTypeId="urn:microsoft.com/office/officeart/2005/8/layout/list1#1" loCatId="list" qsTypeId="urn:microsoft.com/office/officeart/2005/8/quickstyle/simple1#1" qsCatId="simple" csTypeId="urn:microsoft.com/office/officeart/2005/8/colors/accent1_2#1" csCatId="accent1"/>
      <dgm:spPr/>
      <dgm:t>
        <a:bodyPr/>
        <a:lstStyle/>
        <a:p>
          <a:endParaRPr lang="en-US"/>
        </a:p>
      </dgm:t>
    </dgm:pt>
    <dgm:pt modelId="{B4008FF2-13A3-425B-BD68-F0B400021E20}">
      <dgm:prSet/>
      <dgm:spPr/>
      <dgm:t>
        <a:bodyPr/>
        <a:lstStyle/>
        <a:p>
          <a:r>
            <a:rPr lang="en-US"/>
            <a:t>Our data “UTKFACE” is from Kaggle</a:t>
          </a:r>
        </a:p>
      </dgm:t>
    </dgm:pt>
    <dgm:pt modelId="{772F2F8F-B74E-40C3-983A-0CC6F5C92028}" cxnId="{BEA667B9-656D-4E74-8A7F-A4AD6C4AD241}" type="parTrans">
      <dgm:prSet/>
      <dgm:spPr/>
      <dgm:t>
        <a:bodyPr/>
        <a:lstStyle/>
        <a:p>
          <a:endParaRPr lang="en-US"/>
        </a:p>
      </dgm:t>
    </dgm:pt>
    <dgm:pt modelId="{9D9C06D7-0D60-4CA3-AF22-A4E03D241227}" cxnId="{BEA667B9-656D-4E74-8A7F-A4AD6C4AD241}" type="sibTrans">
      <dgm:prSet/>
      <dgm:spPr/>
      <dgm:t>
        <a:bodyPr/>
        <a:lstStyle/>
        <a:p>
          <a:endParaRPr lang="en-US"/>
        </a:p>
      </dgm:t>
    </dgm:pt>
    <dgm:pt modelId="{D98997FC-7114-4666-A67A-B7E8CB8C0E71}">
      <dgm:prSet/>
      <dgm:spPr/>
      <dgm:t>
        <a:bodyPr/>
        <a:lstStyle/>
        <a:p>
          <a:r>
            <a:rPr lang="en-US"/>
            <a:t>There are 23705 picture</a:t>
          </a:r>
        </a:p>
      </dgm:t>
    </dgm:pt>
    <dgm:pt modelId="{A8778AB2-48DC-45A2-BA4F-2FB95219ADDD}" cxnId="{FC482374-C365-4E4F-96DE-D0214E6A8430}" type="parTrans">
      <dgm:prSet/>
      <dgm:spPr/>
      <dgm:t>
        <a:bodyPr/>
        <a:lstStyle/>
        <a:p>
          <a:endParaRPr lang="en-US"/>
        </a:p>
      </dgm:t>
    </dgm:pt>
    <dgm:pt modelId="{0E9D4DE5-7DB4-4EB1-803A-2F59EBF357ED}" cxnId="{FC482374-C365-4E4F-96DE-D0214E6A8430}" type="sibTrans">
      <dgm:prSet/>
      <dgm:spPr/>
      <dgm:t>
        <a:bodyPr/>
        <a:lstStyle/>
        <a:p>
          <a:endParaRPr lang="en-US"/>
        </a:p>
      </dgm:t>
    </dgm:pt>
    <dgm:pt modelId="{08CED53E-5187-47DD-8345-AE0B0ECACE85}">
      <dgm:prSet/>
      <dgm:spPr/>
      <dgm:t>
        <a:bodyPr/>
        <a:lstStyle/>
        <a:p>
          <a:r>
            <a:rPr lang="en-US"/>
            <a:t>The label contains age, gender, and race</a:t>
          </a:r>
        </a:p>
      </dgm:t>
    </dgm:pt>
    <dgm:pt modelId="{5099D8A2-7CCB-4E4B-912A-B57EA5A053CD}" cxnId="{4096F993-357C-4A2B-8A95-E3CBBABC0702}" type="parTrans">
      <dgm:prSet/>
      <dgm:spPr/>
      <dgm:t>
        <a:bodyPr/>
        <a:lstStyle/>
        <a:p>
          <a:endParaRPr lang="en-US"/>
        </a:p>
      </dgm:t>
    </dgm:pt>
    <dgm:pt modelId="{0CA3A833-FB96-480A-8CE5-8DA89F71A218}" cxnId="{4096F993-357C-4A2B-8A95-E3CBBABC0702}" type="sibTrans">
      <dgm:prSet/>
      <dgm:spPr/>
      <dgm:t>
        <a:bodyPr/>
        <a:lstStyle/>
        <a:p>
          <a:endParaRPr lang="en-US"/>
        </a:p>
      </dgm:t>
    </dgm:pt>
    <dgm:pt modelId="{50B18467-367A-41EC-A26C-2AA6E4D7715D}">
      <dgm:prSet/>
      <dgm:spPr/>
      <dgm:t>
        <a:bodyPr/>
        <a:lstStyle/>
        <a:p>
          <a:r>
            <a:rPr lang="en-US"/>
            <a:t>Age is from 1 to 116</a:t>
          </a:r>
        </a:p>
      </dgm:t>
    </dgm:pt>
    <dgm:pt modelId="{5D878383-0703-4D48-9128-494EA1ECB46A}" cxnId="{1F537F1A-BF48-4C7F-8EE8-A43F176CE046}" type="parTrans">
      <dgm:prSet/>
      <dgm:spPr/>
      <dgm:t>
        <a:bodyPr/>
        <a:lstStyle/>
        <a:p>
          <a:endParaRPr lang="en-US"/>
        </a:p>
      </dgm:t>
    </dgm:pt>
    <dgm:pt modelId="{70B5A027-4D21-49F5-85EE-6EEAAD9B2A49}" cxnId="{1F537F1A-BF48-4C7F-8EE8-A43F176CE046}" type="sibTrans">
      <dgm:prSet/>
      <dgm:spPr/>
      <dgm:t>
        <a:bodyPr/>
        <a:lstStyle/>
        <a:p>
          <a:endParaRPr lang="en-US"/>
        </a:p>
      </dgm:t>
    </dgm:pt>
    <dgm:pt modelId="{AFE83631-1609-496A-B154-594E33F896DC}">
      <dgm:prSet/>
      <dgm:spPr/>
      <dgm:t>
        <a:bodyPr/>
        <a:lstStyle/>
        <a:p>
          <a:r>
            <a:rPr lang="en-US"/>
            <a:t>Gender is male and female</a:t>
          </a:r>
        </a:p>
      </dgm:t>
    </dgm:pt>
    <dgm:pt modelId="{292CB137-0E37-4A4A-93E0-F598E49A4EAF}" cxnId="{69CA1038-FA8A-4703-BB33-22592A289D0A}" type="parTrans">
      <dgm:prSet/>
      <dgm:spPr/>
      <dgm:t>
        <a:bodyPr/>
        <a:lstStyle/>
        <a:p>
          <a:endParaRPr lang="en-US"/>
        </a:p>
      </dgm:t>
    </dgm:pt>
    <dgm:pt modelId="{187872CB-AC09-46F3-9DF7-D5D32769D7EF}" cxnId="{69CA1038-FA8A-4703-BB33-22592A289D0A}" type="sibTrans">
      <dgm:prSet/>
      <dgm:spPr/>
      <dgm:t>
        <a:bodyPr/>
        <a:lstStyle/>
        <a:p>
          <a:endParaRPr lang="en-US"/>
        </a:p>
      </dgm:t>
    </dgm:pt>
    <dgm:pt modelId="{C7AFF08D-FE36-4C9E-A887-4889EF5FE9D5}">
      <dgm:prSet/>
      <dgm:spPr/>
      <dgm:t>
        <a:bodyPr/>
        <a:lstStyle/>
        <a:p>
          <a:r>
            <a:rPr lang="en-US"/>
            <a:t>Race contain White, Black, Asian, Indian, Others</a:t>
          </a:r>
        </a:p>
      </dgm:t>
    </dgm:pt>
    <dgm:pt modelId="{FFD0D70C-4A9D-4EEC-99EA-850D7AB16DBF}" cxnId="{A8F841ED-7AD4-4B33-814D-19B9139B62B3}" type="parTrans">
      <dgm:prSet/>
      <dgm:spPr/>
      <dgm:t>
        <a:bodyPr/>
        <a:lstStyle/>
        <a:p>
          <a:endParaRPr lang="en-US"/>
        </a:p>
      </dgm:t>
    </dgm:pt>
    <dgm:pt modelId="{AE1B9A21-3F61-44C1-851B-7760635CC0F9}" cxnId="{A8F841ED-7AD4-4B33-814D-19B9139B62B3}" type="sibTrans">
      <dgm:prSet/>
      <dgm:spPr/>
      <dgm:t>
        <a:bodyPr/>
        <a:lstStyle/>
        <a:p>
          <a:endParaRPr lang="en-US"/>
        </a:p>
      </dgm:t>
    </dgm:pt>
    <dgm:pt modelId="{1249E129-82D6-44F9-B80C-5FBADD0671AA}" type="pres">
      <dgm:prSet presAssocID="{830943E7-9987-4790-A9D9-3F225777DA57}" presName="linear" presStyleCnt="0">
        <dgm:presLayoutVars>
          <dgm:dir/>
          <dgm:animLvl val="lvl"/>
          <dgm:resizeHandles val="exact"/>
        </dgm:presLayoutVars>
      </dgm:prSet>
      <dgm:spPr/>
    </dgm:pt>
    <dgm:pt modelId="{A16444FD-0266-45D6-9167-7B859E616DCA}" type="pres">
      <dgm:prSet presAssocID="{B4008FF2-13A3-425B-BD68-F0B400021E20}" presName="parentLin" presStyleCnt="0"/>
      <dgm:spPr/>
    </dgm:pt>
    <dgm:pt modelId="{E055C7C4-D515-4927-BA44-743549D8F52E}" type="pres">
      <dgm:prSet presAssocID="{B4008FF2-13A3-425B-BD68-F0B400021E20}" presName="parentLeftMargin" presStyleLbl="node1" presStyleIdx="0" presStyleCnt="3"/>
      <dgm:spPr/>
    </dgm:pt>
    <dgm:pt modelId="{4010C3DD-FA89-4B54-A23C-1E72BD784DFF}" type="pres">
      <dgm:prSet presAssocID="{B4008FF2-13A3-425B-BD68-F0B400021E20}" presName="parentText" presStyleLbl="node1" presStyleIdx="0" presStyleCnt="3">
        <dgm:presLayoutVars>
          <dgm:chMax val="0"/>
          <dgm:bulletEnabled val="1"/>
        </dgm:presLayoutVars>
      </dgm:prSet>
      <dgm:spPr/>
    </dgm:pt>
    <dgm:pt modelId="{67F5ED63-E921-49BD-8CF3-F46CCD8E94B6}" type="pres">
      <dgm:prSet presAssocID="{B4008FF2-13A3-425B-BD68-F0B400021E20}" presName="negativeSpace" presStyleCnt="0"/>
      <dgm:spPr/>
    </dgm:pt>
    <dgm:pt modelId="{54A20BD0-E947-4540-96BC-72CB93F49422}" type="pres">
      <dgm:prSet presAssocID="{B4008FF2-13A3-425B-BD68-F0B400021E20}" presName="childText" presStyleLbl="conFgAcc1" presStyleIdx="0" presStyleCnt="3">
        <dgm:presLayoutVars>
          <dgm:bulletEnabled val="1"/>
        </dgm:presLayoutVars>
      </dgm:prSet>
      <dgm:spPr/>
    </dgm:pt>
    <dgm:pt modelId="{4036FB6D-16C3-429B-9797-BF4DD7CD9404}" type="pres">
      <dgm:prSet presAssocID="{9D9C06D7-0D60-4CA3-AF22-A4E03D241227}" presName="spaceBetweenRectangles" presStyleCnt="0"/>
      <dgm:spPr/>
    </dgm:pt>
    <dgm:pt modelId="{EDDCCFDB-C115-4797-8448-4C19852658E1}" type="pres">
      <dgm:prSet presAssocID="{D98997FC-7114-4666-A67A-B7E8CB8C0E71}" presName="parentLin" presStyleCnt="0"/>
      <dgm:spPr/>
    </dgm:pt>
    <dgm:pt modelId="{19C40147-6EE3-4440-8279-39181283926C}" type="pres">
      <dgm:prSet presAssocID="{D98997FC-7114-4666-A67A-B7E8CB8C0E71}" presName="parentLeftMargin" presStyleLbl="node1" presStyleIdx="0" presStyleCnt="3"/>
      <dgm:spPr/>
    </dgm:pt>
    <dgm:pt modelId="{4903BE38-07AD-4073-A1C2-CF2F90FCBCA9}" type="pres">
      <dgm:prSet presAssocID="{D98997FC-7114-4666-A67A-B7E8CB8C0E71}" presName="parentText" presStyleLbl="node1" presStyleIdx="1" presStyleCnt="3">
        <dgm:presLayoutVars>
          <dgm:chMax val="0"/>
          <dgm:bulletEnabled val="1"/>
        </dgm:presLayoutVars>
      </dgm:prSet>
      <dgm:spPr/>
    </dgm:pt>
    <dgm:pt modelId="{95ABF9D1-36DE-45D0-98A6-8E517F4B2C8C}" type="pres">
      <dgm:prSet presAssocID="{D98997FC-7114-4666-A67A-B7E8CB8C0E71}" presName="negativeSpace" presStyleCnt="0"/>
      <dgm:spPr/>
    </dgm:pt>
    <dgm:pt modelId="{F79EC05A-A685-4F51-88EE-87CA6A626725}" type="pres">
      <dgm:prSet presAssocID="{D98997FC-7114-4666-A67A-B7E8CB8C0E71}" presName="childText" presStyleLbl="conFgAcc1" presStyleIdx="1" presStyleCnt="3">
        <dgm:presLayoutVars>
          <dgm:bulletEnabled val="1"/>
        </dgm:presLayoutVars>
      </dgm:prSet>
      <dgm:spPr/>
    </dgm:pt>
    <dgm:pt modelId="{3885AC94-E9A2-44D6-96FD-E4B926E8D60E}" type="pres">
      <dgm:prSet presAssocID="{0E9D4DE5-7DB4-4EB1-803A-2F59EBF357ED}" presName="spaceBetweenRectangles" presStyleCnt="0"/>
      <dgm:spPr/>
    </dgm:pt>
    <dgm:pt modelId="{45175675-AB82-4C0F-973C-A0E69A40BA38}" type="pres">
      <dgm:prSet presAssocID="{08CED53E-5187-47DD-8345-AE0B0ECACE85}" presName="parentLin" presStyleCnt="0"/>
      <dgm:spPr/>
    </dgm:pt>
    <dgm:pt modelId="{F957C683-40CA-438D-8F77-A309F1B04838}" type="pres">
      <dgm:prSet presAssocID="{08CED53E-5187-47DD-8345-AE0B0ECACE85}" presName="parentLeftMargin" presStyleLbl="node1" presStyleIdx="1" presStyleCnt="3"/>
      <dgm:spPr/>
    </dgm:pt>
    <dgm:pt modelId="{E54C22FC-D640-421A-8564-618E5B7DA855}" type="pres">
      <dgm:prSet presAssocID="{08CED53E-5187-47DD-8345-AE0B0ECACE85}" presName="parentText" presStyleLbl="node1" presStyleIdx="2" presStyleCnt="3">
        <dgm:presLayoutVars>
          <dgm:chMax val="0"/>
          <dgm:bulletEnabled val="1"/>
        </dgm:presLayoutVars>
      </dgm:prSet>
      <dgm:spPr/>
    </dgm:pt>
    <dgm:pt modelId="{F718F419-E05F-4BF4-BA9E-47D6EF4EBB11}" type="pres">
      <dgm:prSet presAssocID="{08CED53E-5187-47DD-8345-AE0B0ECACE85}" presName="negativeSpace" presStyleCnt="0"/>
      <dgm:spPr/>
    </dgm:pt>
    <dgm:pt modelId="{39D838E9-3699-4DC1-85D0-109FADE8A75A}" type="pres">
      <dgm:prSet presAssocID="{08CED53E-5187-47DD-8345-AE0B0ECACE85}" presName="childText" presStyleLbl="conFgAcc1" presStyleIdx="2" presStyleCnt="3">
        <dgm:presLayoutVars>
          <dgm:bulletEnabled val="1"/>
        </dgm:presLayoutVars>
      </dgm:prSet>
      <dgm:spPr/>
    </dgm:pt>
  </dgm:ptLst>
  <dgm:cxnLst>
    <dgm:cxn modelId="{9FA3BD03-51AF-4424-AA60-CA1621AF8222}" type="presOf" srcId="{AFE83631-1609-496A-B154-594E33F896DC}" destId="{39D838E9-3699-4DC1-85D0-109FADE8A75A}" srcOrd="0" destOrd="1" presId="urn:microsoft.com/office/officeart/2005/8/layout/list1#1"/>
    <dgm:cxn modelId="{81171409-F7E0-4457-80DC-DC9385569C5A}" type="presOf" srcId="{830943E7-9987-4790-A9D9-3F225777DA57}" destId="{1249E129-82D6-44F9-B80C-5FBADD0671AA}" srcOrd="0" destOrd="0" presId="urn:microsoft.com/office/officeart/2005/8/layout/list1#1"/>
    <dgm:cxn modelId="{2A4DFE13-4942-4FC4-B6AE-6D1FC397DB44}" type="presOf" srcId="{D98997FC-7114-4666-A67A-B7E8CB8C0E71}" destId="{19C40147-6EE3-4440-8279-39181283926C}" srcOrd="0" destOrd="0" presId="urn:microsoft.com/office/officeart/2005/8/layout/list1#1"/>
    <dgm:cxn modelId="{CCF46C19-C24B-459B-9AB6-C448A5B883A5}" type="presOf" srcId="{50B18467-367A-41EC-A26C-2AA6E4D7715D}" destId="{39D838E9-3699-4DC1-85D0-109FADE8A75A}" srcOrd="0" destOrd="0" presId="urn:microsoft.com/office/officeart/2005/8/layout/list1#1"/>
    <dgm:cxn modelId="{1F537F1A-BF48-4C7F-8EE8-A43F176CE046}" srcId="{08CED53E-5187-47DD-8345-AE0B0ECACE85}" destId="{50B18467-367A-41EC-A26C-2AA6E4D7715D}" srcOrd="0" destOrd="0" parTransId="{5D878383-0703-4D48-9128-494EA1ECB46A}" sibTransId="{70B5A027-4D21-49F5-85EE-6EEAAD9B2A49}"/>
    <dgm:cxn modelId="{69CA1038-FA8A-4703-BB33-22592A289D0A}" srcId="{08CED53E-5187-47DD-8345-AE0B0ECACE85}" destId="{AFE83631-1609-496A-B154-594E33F896DC}" srcOrd="1" destOrd="0" parTransId="{292CB137-0E37-4A4A-93E0-F598E49A4EAF}" sibTransId="{187872CB-AC09-46F3-9DF7-D5D32769D7EF}"/>
    <dgm:cxn modelId="{07503E5C-94CA-4482-B5A4-CF13D89CE2B6}" type="presOf" srcId="{08CED53E-5187-47DD-8345-AE0B0ECACE85}" destId="{E54C22FC-D640-421A-8564-618E5B7DA855}" srcOrd="1" destOrd="0" presId="urn:microsoft.com/office/officeart/2005/8/layout/list1#1"/>
    <dgm:cxn modelId="{65634862-B4DF-41C2-8838-28F3CF5B06A0}" type="presOf" srcId="{08CED53E-5187-47DD-8345-AE0B0ECACE85}" destId="{F957C683-40CA-438D-8F77-A309F1B04838}" srcOrd="0" destOrd="0" presId="urn:microsoft.com/office/officeart/2005/8/layout/list1#1"/>
    <dgm:cxn modelId="{FC482374-C365-4E4F-96DE-D0214E6A8430}" srcId="{830943E7-9987-4790-A9D9-3F225777DA57}" destId="{D98997FC-7114-4666-A67A-B7E8CB8C0E71}" srcOrd="1" destOrd="0" parTransId="{A8778AB2-48DC-45A2-BA4F-2FB95219ADDD}" sibTransId="{0E9D4DE5-7DB4-4EB1-803A-2F59EBF357ED}"/>
    <dgm:cxn modelId="{F413477C-68C2-48D2-B503-7F2A91E5207F}" type="presOf" srcId="{C7AFF08D-FE36-4C9E-A887-4889EF5FE9D5}" destId="{39D838E9-3699-4DC1-85D0-109FADE8A75A}" srcOrd="0" destOrd="2" presId="urn:microsoft.com/office/officeart/2005/8/layout/list1#1"/>
    <dgm:cxn modelId="{4096F993-357C-4A2B-8A95-E3CBBABC0702}" srcId="{830943E7-9987-4790-A9D9-3F225777DA57}" destId="{08CED53E-5187-47DD-8345-AE0B0ECACE85}" srcOrd="2" destOrd="0" parTransId="{5099D8A2-7CCB-4E4B-912A-B57EA5A053CD}" sibTransId="{0CA3A833-FB96-480A-8CE5-8DA89F71A218}"/>
    <dgm:cxn modelId="{48E121B8-0DBC-4A4C-826F-7E9ECD78F9C9}" type="presOf" srcId="{B4008FF2-13A3-425B-BD68-F0B400021E20}" destId="{E055C7C4-D515-4927-BA44-743549D8F52E}" srcOrd="0" destOrd="0" presId="urn:microsoft.com/office/officeart/2005/8/layout/list1#1"/>
    <dgm:cxn modelId="{BEA667B9-656D-4E74-8A7F-A4AD6C4AD241}" srcId="{830943E7-9987-4790-A9D9-3F225777DA57}" destId="{B4008FF2-13A3-425B-BD68-F0B400021E20}" srcOrd="0" destOrd="0" parTransId="{772F2F8F-B74E-40C3-983A-0CC6F5C92028}" sibTransId="{9D9C06D7-0D60-4CA3-AF22-A4E03D241227}"/>
    <dgm:cxn modelId="{3521DCC1-4ABE-4FFB-AB6B-FD37F0001266}" type="presOf" srcId="{B4008FF2-13A3-425B-BD68-F0B400021E20}" destId="{4010C3DD-FA89-4B54-A23C-1E72BD784DFF}" srcOrd="1" destOrd="0" presId="urn:microsoft.com/office/officeart/2005/8/layout/list1#1"/>
    <dgm:cxn modelId="{0D25FAD4-931C-49EF-A053-9517771FB166}" type="presOf" srcId="{D98997FC-7114-4666-A67A-B7E8CB8C0E71}" destId="{4903BE38-07AD-4073-A1C2-CF2F90FCBCA9}" srcOrd="1" destOrd="0" presId="urn:microsoft.com/office/officeart/2005/8/layout/list1#1"/>
    <dgm:cxn modelId="{A8F841ED-7AD4-4B33-814D-19B9139B62B3}" srcId="{08CED53E-5187-47DD-8345-AE0B0ECACE85}" destId="{C7AFF08D-FE36-4C9E-A887-4889EF5FE9D5}" srcOrd="2" destOrd="0" parTransId="{FFD0D70C-4A9D-4EEC-99EA-850D7AB16DBF}" sibTransId="{AE1B9A21-3F61-44C1-851B-7760635CC0F9}"/>
    <dgm:cxn modelId="{42F43D6C-073E-40DB-8AF2-8F631A922931}" type="presParOf" srcId="{1249E129-82D6-44F9-B80C-5FBADD0671AA}" destId="{A16444FD-0266-45D6-9167-7B859E616DCA}" srcOrd="0" destOrd="0" presId="urn:microsoft.com/office/officeart/2005/8/layout/list1#1"/>
    <dgm:cxn modelId="{3A052CB5-D5DC-4011-930A-0CCB0B771473}" type="presParOf" srcId="{A16444FD-0266-45D6-9167-7B859E616DCA}" destId="{E055C7C4-D515-4927-BA44-743549D8F52E}" srcOrd="0" destOrd="0" presId="urn:microsoft.com/office/officeart/2005/8/layout/list1#1"/>
    <dgm:cxn modelId="{C644F8C5-0F16-498C-A172-EE6C0B4183F7}" type="presParOf" srcId="{A16444FD-0266-45D6-9167-7B859E616DCA}" destId="{4010C3DD-FA89-4B54-A23C-1E72BD784DFF}" srcOrd="1" destOrd="0" presId="urn:microsoft.com/office/officeart/2005/8/layout/list1#1"/>
    <dgm:cxn modelId="{63351F8C-0F82-4B7E-9413-A2943140BCC6}" type="presParOf" srcId="{1249E129-82D6-44F9-B80C-5FBADD0671AA}" destId="{67F5ED63-E921-49BD-8CF3-F46CCD8E94B6}" srcOrd="1" destOrd="0" presId="urn:microsoft.com/office/officeart/2005/8/layout/list1#1"/>
    <dgm:cxn modelId="{BDD4FA07-F93B-4F4B-B344-E5586A6B611F}" type="presParOf" srcId="{1249E129-82D6-44F9-B80C-5FBADD0671AA}" destId="{54A20BD0-E947-4540-96BC-72CB93F49422}" srcOrd="2" destOrd="0" presId="urn:microsoft.com/office/officeart/2005/8/layout/list1#1"/>
    <dgm:cxn modelId="{DA65CDDC-6C11-43E7-85BF-C35CED9029A5}" type="presParOf" srcId="{1249E129-82D6-44F9-B80C-5FBADD0671AA}" destId="{4036FB6D-16C3-429B-9797-BF4DD7CD9404}" srcOrd="3" destOrd="0" presId="urn:microsoft.com/office/officeart/2005/8/layout/list1#1"/>
    <dgm:cxn modelId="{F15C78E6-BFE6-49BB-884D-9E18AF63DA34}" type="presParOf" srcId="{1249E129-82D6-44F9-B80C-5FBADD0671AA}" destId="{EDDCCFDB-C115-4797-8448-4C19852658E1}" srcOrd="4" destOrd="0" presId="urn:microsoft.com/office/officeart/2005/8/layout/list1#1"/>
    <dgm:cxn modelId="{55C7128B-5ADD-4CEE-A400-30759C91CF5F}" type="presParOf" srcId="{EDDCCFDB-C115-4797-8448-4C19852658E1}" destId="{19C40147-6EE3-4440-8279-39181283926C}" srcOrd="0" destOrd="0" presId="urn:microsoft.com/office/officeart/2005/8/layout/list1#1"/>
    <dgm:cxn modelId="{1C2544C1-6E39-4326-B982-9DC498406564}" type="presParOf" srcId="{EDDCCFDB-C115-4797-8448-4C19852658E1}" destId="{4903BE38-07AD-4073-A1C2-CF2F90FCBCA9}" srcOrd="1" destOrd="0" presId="urn:microsoft.com/office/officeart/2005/8/layout/list1#1"/>
    <dgm:cxn modelId="{7B2E5C5B-2054-4717-A84C-3ABAA7C398B5}" type="presParOf" srcId="{1249E129-82D6-44F9-B80C-5FBADD0671AA}" destId="{95ABF9D1-36DE-45D0-98A6-8E517F4B2C8C}" srcOrd="5" destOrd="0" presId="urn:microsoft.com/office/officeart/2005/8/layout/list1#1"/>
    <dgm:cxn modelId="{4C321AEB-D601-4A39-B64B-FFAEAD9CF69A}" type="presParOf" srcId="{1249E129-82D6-44F9-B80C-5FBADD0671AA}" destId="{F79EC05A-A685-4F51-88EE-87CA6A626725}" srcOrd="6" destOrd="0" presId="urn:microsoft.com/office/officeart/2005/8/layout/list1#1"/>
    <dgm:cxn modelId="{36832A1B-7B35-4A50-BB7A-F2ABD1EC4B05}" type="presParOf" srcId="{1249E129-82D6-44F9-B80C-5FBADD0671AA}" destId="{3885AC94-E9A2-44D6-96FD-E4B926E8D60E}" srcOrd="7" destOrd="0" presId="urn:microsoft.com/office/officeart/2005/8/layout/list1#1"/>
    <dgm:cxn modelId="{DF9D3DB8-5B11-448E-BD53-E5DA0F76E71C}" type="presParOf" srcId="{1249E129-82D6-44F9-B80C-5FBADD0671AA}" destId="{45175675-AB82-4C0F-973C-A0E69A40BA38}" srcOrd="8" destOrd="0" presId="urn:microsoft.com/office/officeart/2005/8/layout/list1#1"/>
    <dgm:cxn modelId="{6667CFEE-7534-43D8-92F2-BBA3B1CB1FCE}" type="presParOf" srcId="{45175675-AB82-4C0F-973C-A0E69A40BA38}" destId="{F957C683-40CA-438D-8F77-A309F1B04838}" srcOrd="0" destOrd="0" presId="urn:microsoft.com/office/officeart/2005/8/layout/list1#1"/>
    <dgm:cxn modelId="{E24368CE-1E0F-4771-913C-5E4344758927}" type="presParOf" srcId="{45175675-AB82-4C0F-973C-A0E69A40BA38}" destId="{E54C22FC-D640-421A-8564-618E5B7DA855}" srcOrd="1" destOrd="0" presId="urn:microsoft.com/office/officeart/2005/8/layout/list1#1"/>
    <dgm:cxn modelId="{18B860F1-94D7-47EF-9D25-58A11F7958E6}" type="presParOf" srcId="{1249E129-82D6-44F9-B80C-5FBADD0671AA}" destId="{F718F419-E05F-4BF4-BA9E-47D6EF4EBB11}" srcOrd="9" destOrd="0" presId="urn:microsoft.com/office/officeart/2005/8/layout/list1#1"/>
    <dgm:cxn modelId="{FE71351A-E94F-48CD-ADCF-443CCD837AAF}" type="presParOf" srcId="{1249E129-82D6-44F9-B80C-5FBADD0671AA}" destId="{39D838E9-3699-4DC1-85D0-109FADE8A75A}" srcOrd="10" destOrd="0" presId="urn:microsoft.com/office/officeart/2005/8/layout/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FBB7B-694A-47BF-865D-2F44C1051453}" type="doc">
      <dgm:prSet loTypeId="urn:microsoft.com/office/officeart/2005/8/layout/hList1" loCatId="list" qsTypeId="urn:microsoft.com/office/officeart/2005/8/quickstyle/simple1#2" qsCatId="simple" csTypeId="urn:microsoft.com/office/officeart/2005/8/colors/accent4_4#1" csCatId="accent1" phldr="1"/>
      <dgm:spPr/>
      <dgm:t>
        <a:bodyPr/>
        <a:lstStyle/>
        <a:p>
          <a:endParaRPr lang="zh-CN" altLang="en-US"/>
        </a:p>
      </dgm:t>
    </dgm:pt>
    <dgm:pt modelId="{BD5427FF-4EB1-4006-BF7F-42158E0C5129}">
      <dgm:prSet phldrT="[文本]" phldr="0" custT="1"/>
      <dgm:spPr/>
      <dgm:t>
        <a:bodyPr vert="horz" wrap="square"/>
        <a:lstStyle/>
        <a:p>
          <a:pPr>
            <a:lnSpc>
              <a:spcPct val="100000"/>
            </a:lnSpc>
            <a:spcBef>
              <a:spcPct val="0"/>
            </a:spcBef>
            <a:spcAft>
              <a:spcPct val="35000"/>
            </a:spcAft>
          </a:pPr>
          <a:r>
            <a:rPr lang="en-US" altLang="zh-CN" sz="1800" b="1" dirty="0">
              <a:solidFill>
                <a:schemeClr val="tx1"/>
              </a:solidFill>
              <a:latin typeface="Times New Roman Bold" panose="02020603050405020304" charset="0"/>
              <a:cs typeface="Times New Roman Bold" panose="02020603050405020304" charset="0"/>
            </a:rPr>
            <a:t>SVM</a:t>
          </a:r>
          <a:endParaRPr lang="zh-CN" altLang="en-US" sz="1800" b="1" dirty="0">
            <a:solidFill>
              <a:schemeClr val="tx1"/>
            </a:solidFill>
            <a:latin typeface="Times New Roman Bold" panose="02020603050405020304" charset="0"/>
            <a:cs typeface="Times New Roman Bold" panose="02020603050405020304" charset="0"/>
          </a:endParaRPr>
        </a:p>
      </dgm:t>
    </dgm:pt>
    <dgm:pt modelId="{A2F6D805-3B53-408A-A2A3-20BC3BF0D242}" cxnId="{B0842249-76D3-45C5-96C8-BE3F0BFBEA3E}" type="parTrans">
      <dgm:prSet/>
      <dgm:spPr/>
      <dgm:t>
        <a:bodyPr/>
        <a:lstStyle/>
        <a:p>
          <a:endParaRPr lang="zh-CN" altLang="en-US"/>
        </a:p>
      </dgm:t>
    </dgm:pt>
    <dgm:pt modelId="{D47F9812-1256-4E44-A6BE-BEC559BE8FF3}" cxnId="{B0842249-76D3-45C5-96C8-BE3F0BFBEA3E}" type="sibTrans">
      <dgm:prSet/>
      <dgm:spPr/>
      <dgm:t>
        <a:bodyPr/>
        <a:lstStyle/>
        <a:p>
          <a:endParaRPr lang="zh-CN" altLang="en-US"/>
        </a:p>
      </dgm:t>
    </dgm:pt>
    <dgm:pt modelId="{3A7B819B-DBE9-4610-B22A-5573EA6D532D}">
      <dgm:prSet phldrT="[文本]" phldr="0" custT="0"/>
      <dgm:spPr/>
      <dgm:t>
        <a:bodyPr vert="horz" wrap="square"/>
        <a:lstStyle/>
        <a:p>
          <a:pPr>
            <a:lnSpc>
              <a:spcPct val="100000"/>
            </a:lnSpc>
            <a:spcBef>
              <a:spcPct val="0"/>
            </a:spcBef>
            <a:spcAft>
              <a:spcPct val="15000"/>
            </a:spcAft>
          </a:pPr>
          <a:endParaRPr lang="zh-CN" altLang="en-US" dirty="0"/>
        </a:p>
      </dgm:t>
    </dgm:pt>
    <dgm:pt modelId="{DC4BEA23-BF6E-42AD-9BF0-CFBDE86A80F1}" cxnId="{2972231F-7AB4-4E03-B9D6-C7AD7398F573}" type="parTrans">
      <dgm:prSet/>
      <dgm:spPr/>
      <dgm:t>
        <a:bodyPr/>
        <a:lstStyle/>
        <a:p>
          <a:endParaRPr lang="zh-CN" altLang="en-US"/>
        </a:p>
      </dgm:t>
    </dgm:pt>
    <dgm:pt modelId="{0BF6ACD3-AE1A-4691-8CBE-DBE77AB8A685}" cxnId="{2972231F-7AB4-4E03-B9D6-C7AD7398F573}" type="sibTrans">
      <dgm:prSet/>
      <dgm:spPr/>
      <dgm:t>
        <a:bodyPr/>
        <a:lstStyle/>
        <a:p>
          <a:endParaRPr lang="zh-CN" altLang="en-US"/>
        </a:p>
      </dgm:t>
    </dgm:pt>
    <dgm:pt modelId="{FE969E54-0D5D-4815-BDC4-3309E2F7325D}">
      <dgm:prSet phldrT="[文本]" phldr="0" custT="1"/>
      <dgm:spPr/>
      <dgm:t>
        <a:bodyPr vert="horz" wrap="square"/>
        <a:lstStyle/>
        <a:p>
          <a:pPr>
            <a:lnSpc>
              <a:spcPct val="100000"/>
            </a:lnSpc>
            <a:spcBef>
              <a:spcPct val="0"/>
            </a:spcBef>
            <a:spcAft>
              <a:spcPct val="35000"/>
            </a:spcAft>
          </a:pPr>
          <a:r>
            <a:rPr lang="en-US" altLang="zh-CN" sz="1800" b="1" dirty="0">
              <a:solidFill>
                <a:schemeClr val="tx1"/>
              </a:solidFill>
              <a:latin typeface="Times New Roman Bold" panose="02020603050405020304" charset="0"/>
              <a:cs typeface="Times New Roman Bold" panose="02020603050405020304" charset="0"/>
            </a:rPr>
            <a:t>Random Forest</a:t>
          </a:r>
          <a:endParaRPr lang="zh-CN" altLang="en-US" sz="1800" b="1" dirty="0">
            <a:solidFill>
              <a:schemeClr val="tx1"/>
            </a:solidFill>
            <a:latin typeface="Times New Roman Bold" panose="02020603050405020304" charset="0"/>
            <a:cs typeface="Times New Roman Bold" panose="02020603050405020304" charset="0"/>
          </a:endParaRPr>
        </a:p>
      </dgm:t>
    </dgm:pt>
    <dgm:pt modelId="{B5D9FB86-EEBE-488F-B7DE-B7CF5C9166C5}" cxnId="{591A4057-DBD6-42C0-8201-17317AD7E4E1}" type="parTrans">
      <dgm:prSet/>
      <dgm:spPr/>
      <dgm:t>
        <a:bodyPr/>
        <a:lstStyle/>
        <a:p>
          <a:endParaRPr lang="zh-CN" altLang="en-US"/>
        </a:p>
      </dgm:t>
    </dgm:pt>
    <dgm:pt modelId="{D7D19B67-C01A-45D3-B5C7-B7E1B18A9F62}" cxnId="{591A4057-DBD6-42C0-8201-17317AD7E4E1}" type="sibTrans">
      <dgm:prSet/>
      <dgm:spPr/>
      <dgm:t>
        <a:bodyPr/>
        <a:lstStyle/>
        <a:p>
          <a:endParaRPr lang="zh-CN" altLang="en-US"/>
        </a:p>
      </dgm:t>
    </dgm:pt>
    <dgm:pt modelId="{35600F67-42C2-4D1B-B072-DC2A36FCB136}">
      <dgm:prSet phldrT="[文本]" phldr="0" custT="0"/>
      <dgm:spPr/>
      <dgm:t>
        <a:bodyPr vert="horz" wrap="square"/>
        <a:lstStyle/>
        <a:p>
          <a:pPr algn="l">
            <a:lnSpc>
              <a:spcPct val="100000"/>
            </a:lnSpc>
            <a:spcBef>
              <a:spcPct val="0"/>
            </a:spcBef>
            <a:spcAft>
              <a:spcPct val="15000"/>
            </a:spcAft>
          </a:pPr>
          <a:endParaRPr lang="zh-CN" altLang="en-US" dirty="0"/>
        </a:p>
      </dgm:t>
    </dgm:pt>
    <dgm:pt modelId="{B4BC79E1-FDBA-43D1-A988-1BE8090EDA7A}" cxnId="{FF3F0F3B-F815-41AE-B0F5-EF3B31C05D74}" type="parTrans">
      <dgm:prSet/>
      <dgm:spPr/>
      <dgm:t>
        <a:bodyPr/>
        <a:lstStyle/>
        <a:p>
          <a:endParaRPr lang="zh-CN" altLang="en-US"/>
        </a:p>
      </dgm:t>
    </dgm:pt>
    <dgm:pt modelId="{AD46A0AA-C45A-46D2-89AF-28390F99F9D0}" cxnId="{FF3F0F3B-F815-41AE-B0F5-EF3B31C05D74}" type="sibTrans">
      <dgm:prSet/>
      <dgm:spPr/>
      <dgm:t>
        <a:bodyPr/>
        <a:lstStyle/>
        <a:p>
          <a:endParaRPr lang="zh-CN" altLang="en-US"/>
        </a:p>
      </dgm:t>
    </dgm:pt>
    <dgm:pt modelId="{61F0DC84-7FFF-4FDD-9B5D-40960093AE83}">
      <dgm:prSet phldrT="[文本]" phldr="0" custT="1"/>
      <dgm:spPr/>
      <dgm:t>
        <a:bodyPr vert="horz" wrap="square"/>
        <a:lstStyle/>
        <a:p>
          <a:pPr>
            <a:lnSpc>
              <a:spcPct val="100000"/>
            </a:lnSpc>
            <a:spcBef>
              <a:spcPct val="0"/>
            </a:spcBef>
            <a:spcAft>
              <a:spcPct val="35000"/>
            </a:spcAft>
          </a:pPr>
          <a:r>
            <a:rPr lang="en-US" altLang="zh-CN" sz="1800" b="1" dirty="0">
              <a:solidFill>
                <a:schemeClr val="tx1"/>
              </a:solidFill>
              <a:latin typeface="Times New Roman Bold" panose="02020603050405020304" charset="0"/>
              <a:cs typeface="Times New Roman Bold" panose="02020603050405020304" charset="0"/>
            </a:rPr>
            <a:t>CNN</a:t>
          </a:r>
          <a:endParaRPr lang="zh-CN" altLang="en-US" sz="1800" b="1" dirty="0">
            <a:solidFill>
              <a:schemeClr val="tx1"/>
            </a:solidFill>
            <a:latin typeface="Times New Roman Bold" panose="02020603050405020304" charset="0"/>
            <a:cs typeface="Times New Roman Bold" panose="02020603050405020304" charset="0"/>
          </a:endParaRPr>
        </a:p>
      </dgm:t>
    </dgm:pt>
    <dgm:pt modelId="{2CB3CEFC-83E6-4DB9-B636-5287ACC11553}" cxnId="{7CD7AEE5-2C34-41B0-B6FA-3DDEF77E249C}" type="parTrans">
      <dgm:prSet/>
      <dgm:spPr/>
      <dgm:t>
        <a:bodyPr/>
        <a:lstStyle/>
        <a:p>
          <a:endParaRPr lang="zh-CN" altLang="en-US"/>
        </a:p>
      </dgm:t>
    </dgm:pt>
    <dgm:pt modelId="{1FAE29ED-22A2-40FA-904A-0706E8542FE7}" cxnId="{7CD7AEE5-2C34-41B0-B6FA-3DDEF77E249C}" type="sibTrans">
      <dgm:prSet/>
      <dgm:spPr/>
      <dgm:t>
        <a:bodyPr/>
        <a:lstStyle/>
        <a:p>
          <a:endParaRPr lang="zh-CN" altLang="en-US"/>
        </a:p>
      </dgm:t>
    </dgm:pt>
    <dgm:pt modelId="{2C0D9F89-7CE9-4195-96AC-FB27D6AA2EF6}">
      <dgm:prSet phldrT="[文本]" phldr="0" custT="0"/>
      <dgm:spPr/>
      <dgm:t>
        <a:bodyPr vert="horz" wrap="square"/>
        <a:lstStyle/>
        <a:p>
          <a:pPr>
            <a:lnSpc>
              <a:spcPct val="100000"/>
            </a:lnSpc>
            <a:spcBef>
              <a:spcPct val="0"/>
            </a:spcBef>
            <a:spcAft>
              <a:spcPct val="15000"/>
            </a:spcAft>
          </a:pPr>
          <a:endParaRPr lang="zh-CN" altLang="en-US" dirty="0"/>
        </a:p>
      </dgm:t>
    </dgm:pt>
    <dgm:pt modelId="{24D9371C-2787-474E-A690-5A09190A9707}" cxnId="{1B876410-E25C-40B6-BC3D-1A342F32C8E4}" type="parTrans">
      <dgm:prSet/>
      <dgm:spPr/>
      <dgm:t>
        <a:bodyPr/>
        <a:lstStyle/>
        <a:p>
          <a:endParaRPr lang="zh-CN" altLang="en-US"/>
        </a:p>
      </dgm:t>
    </dgm:pt>
    <dgm:pt modelId="{39E6AF7E-E529-4319-B552-AB363EF4CE26}" cxnId="{1B876410-E25C-40B6-BC3D-1A342F32C8E4}" type="sibTrans">
      <dgm:prSet/>
      <dgm:spPr/>
      <dgm:t>
        <a:bodyPr/>
        <a:lstStyle/>
        <a:p>
          <a:endParaRPr lang="zh-CN" altLang="en-US"/>
        </a:p>
      </dgm:t>
    </dgm:pt>
    <dgm:pt modelId="{D5FB6A06-3991-4223-AD64-C4F7F6F4DF69}" type="pres">
      <dgm:prSet presAssocID="{468FBB7B-694A-47BF-865D-2F44C1051453}" presName="Name0" presStyleCnt="0">
        <dgm:presLayoutVars>
          <dgm:dir/>
          <dgm:animLvl val="lvl"/>
          <dgm:resizeHandles val="exact"/>
        </dgm:presLayoutVars>
      </dgm:prSet>
      <dgm:spPr/>
    </dgm:pt>
    <dgm:pt modelId="{5EB24CCF-928A-4018-A934-89F31F564A83}" type="pres">
      <dgm:prSet presAssocID="{BD5427FF-4EB1-4006-BF7F-42158E0C5129}" presName="composite" presStyleCnt="0"/>
      <dgm:spPr/>
    </dgm:pt>
    <dgm:pt modelId="{5D9704F8-5A95-419F-B794-1E2F82666BDB}" type="pres">
      <dgm:prSet presAssocID="{BD5427FF-4EB1-4006-BF7F-42158E0C5129}" presName="parTx" presStyleLbl="alignNode1" presStyleIdx="0" presStyleCnt="3">
        <dgm:presLayoutVars>
          <dgm:chMax val="0"/>
          <dgm:chPref val="0"/>
          <dgm:bulletEnabled val="1"/>
        </dgm:presLayoutVars>
      </dgm:prSet>
      <dgm:spPr/>
    </dgm:pt>
    <dgm:pt modelId="{C0A6D3D8-DBC2-45B6-8DEF-789A72552BB4}" type="pres">
      <dgm:prSet presAssocID="{BD5427FF-4EB1-4006-BF7F-42158E0C5129}" presName="desTx" presStyleLbl="alignAccFollowNode1" presStyleIdx="0" presStyleCnt="3">
        <dgm:presLayoutVars>
          <dgm:bulletEnabled val="1"/>
        </dgm:presLayoutVars>
      </dgm:prSet>
      <dgm:spPr/>
    </dgm:pt>
    <dgm:pt modelId="{C4F6D2AE-A2A5-43DC-B705-8E8ECE0E1613}" type="pres">
      <dgm:prSet presAssocID="{D47F9812-1256-4E44-A6BE-BEC559BE8FF3}" presName="space" presStyleCnt="0"/>
      <dgm:spPr/>
    </dgm:pt>
    <dgm:pt modelId="{C1832C44-4F6B-4ABA-88DC-7D5A80779E4B}" type="pres">
      <dgm:prSet presAssocID="{FE969E54-0D5D-4815-BDC4-3309E2F7325D}" presName="composite" presStyleCnt="0"/>
      <dgm:spPr/>
    </dgm:pt>
    <dgm:pt modelId="{3E0BA246-3456-471B-AD87-1436FD251DD8}" type="pres">
      <dgm:prSet presAssocID="{FE969E54-0D5D-4815-BDC4-3309E2F7325D}" presName="parTx" presStyleLbl="alignNode1" presStyleIdx="1" presStyleCnt="3">
        <dgm:presLayoutVars>
          <dgm:chMax val="0"/>
          <dgm:chPref val="0"/>
          <dgm:bulletEnabled val="1"/>
        </dgm:presLayoutVars>
      </dgm:prSet>
      <dgm:spPr/>
    </dgm:pt>
    <dgm:pt modelId="{33CF15AD-8A19-4E9A-9BED-239A79CAF737}" type="pres">
      <dgm:prSet presAssocID="{FE969E54-0D5D-4815-BDC4-3309E2F7325D}" presName="desTx" presStyleLbl="alignAccFollowNode1" presStyleIdx="1" presStyleCnt="3">
        <dgm:presLayoutVars>
          <dgm:bulletEnabled val="1"/>
        </dgm:presLayoutVars>
      </dgm:prSet>
      <dgm:spPr/>
    </dgm:pt>
    <dgm:pt modelId="{F4639A07-76C8-4329-80D5-712628979A9A}" type="pres">
      <dgm:prSet presAssocID="{D7D19B67-C01A-45D3-B5C7-B7E1B18A9F62}" presName="space" presStyleCnt="0"/>
      <dgm:spPr/>
    </dgm:pt>
    <dgm:pt modelId="{7F710124-E259-48A5-9895-471DE20AF50E}" type="pres">
      <dgm:prSet presAssocID="{61F0DC84-7FFF-4FDD-9B5D-40960093AE83}" presName="composite" presStyleCnt="0"/>
      <dgm:spPr/>
    </dgm:pt>
    <dgm:pt modelId="{FC453BFD-315B-4968-86FA-B7D3125F3320}" type="pres">
      <dgm:prSet presAssocID="{61F0DC84-7FFF-4FDD-9B5D-40960093AE83}" presName="parTx" presStyleLbl="alignNode1" presStyleIdx="2" presStyleCnt="3">
        <dgm:presLayoutVars>
          <dgm:chMax val="0"/>
          <dgm:chPref val="0"/>
          <dgm:bulletEnabled val="1"/>
        </dgm:presLayoutVars>
      </dgm:prSet>
      <dgm:spPr/>
    </dgm:pt>
    <dgm:pt modelId="{B357C82A-FE93-416B-AFBF-A74F9E99C4E4}" type="pres">
      <dgm:prSet presAssocID="{61F0DC84-7FFF-4FDD-9B5D-40960093AE83}" presName="desTx" presStyleLbl="alignAccFollowNode1" presStyleIdx="2" presStyleCnt="3">
        <dgm:presLayoutVars>
          <dgm:bulletEnabled val="1"/>
        </dgm:presLayoutVars>
      </dgm:prSet>
      <dgm:spPr/>
    </dgm:pt>
  </dgm:ptLst>
  <dgm:cxnLst>
    <dgm:cxn modelId="{1B876410-E25C-40B6-BC3D-1A342F32C8E4}" srcId="{61F0DC84-7FFF-4FDD-9B5D-40960093AE83}" destId="{2C0D9F89-7CE9-4195-96AC-FB27D6AA2EF6}" srcOrd="0" destOrd="0" parTransId="{24D9371C-2787-474E-A690-5A09190A9707}" sibTransId="{39E6AF7E-E529-4319-B552-AB363EF4CE26}"/>
    <dgm:cxn modelId="{2972231F-7AB4-4E03-B9D6-C7AD7398F573}" srcId="{BD5427FF-4EB1-4006-BF7F-42158E0C5129}" destId="{3A7B819B-DBE9-4610-B22A-5573EA6D532D}" srcOrd="0" destOrd="0" parTransId="{DC4BEA23-BF6E-42AD-9BF0-CFBDE86A80F1}" sibTransId="{0BF6ACD3-AE1A-4691-8CBE-DBE77AB8A685}"/>
    <dgm:cxn modelId="{65114E21-EC64-4374-BD23-ABD223246DFF}" type="presOf" srcId="{BD5427FF-4EB1-4006-BF7F-42158E0C5129}" destId="{5D9704F8-5A95-419F-B794-1E2F82666BDB}" srcOrd="0" destOrd="0" presId="urn:microsoft.com/office/officeart/2005/8/layout/hList1"/>
    <dgm:cxn modelId="{D0B6EA21-D08A-4DB7-BB97-4071377039E8}" type="presOf" srcId="{2C0D9F89-7CE9-4195-96AC-FB27D6AA2EF6}" destId="{B357C82A-FE93-416B-AFBF-A74F9E99C4E4}" srcOrd="0" destOrd="0" presId="urn:microsoft.com/office/officeart/2005/8/layout/hList1"/>
    <dgm:cxn modelId="{483B6926-16A9-4288-BB08-47E662A1013B}" type="presOf" srcId="{3A7B819B-DBE9-4610-B22A-5573EA6D532D}" destId="{C0A6D3D8-DBC2-45B6-8DEF-789A72552BB4}" srcOrd="0" destOrd="0" presId="urn:microsoft.com/office/officeart/2005/8/layout/hList1"/>
    <dgm:cxn modelId="{1F98802E-D8F0-4C60-8E46-761AA699BF4B}" type="presOf" srcId="{468FBB7B-694A-47BF-865D-2F44C1051453}" destId="{D5FB6A06-3991-4223-AD64-C4F7F6F4DF69}" srcOrd="0" destOrd="0" presId="urn:microsoft.com/office/officeart/2005/8/layout/hList1"/>
    <dgm:cxn modelId="{FF3F0F3B-F815-41AE-B0F5-EF3B31C05D74}" srcId="{FE969E54-0D5D-4815-BDC4-3309E2F7325D}" destId="{35600F67-42C2-4D1B-B072-DC2A36FCB136}" srcOrd="0" destOrd="0" parTransId="{B4BC79E1-FDBA-43D1-A988-1BE8090EDA7A}" sibTransId="{AD46A0AA-C45A-46D2-89AF-28390F99F9D0}"/>
    <dgm:cxn modelId="{D2E69363-EEE1-44BD-A8D7-D1CDE09538C2}" type="presOf" srcId="{61F0DC84-7FFF-4FDD-9B5D-40960093AE83}" destId="{FC453BFD-315B-4968-86FA-B7D3125F3320}" srcOrd="0" destOrd="0" presId="urn:microsoft.com/office/officeart/2005/8/layout/hList1"/>
    <dgm:cxn modelId="{B0842249-76D3-45C5-96C8-BE3F0BFBEA3E}" srcId="{468FBB7B-694A-47BF-865D-2F44C1051453}" destId="{BD5427FF-4EB1-4006-BF7F-42158E0C5129}" srcOrd="0" destOrd="0" parTransId="{A2F6D805-3B53-408A-A2A3-20BC3BF0D242}" sibTransId="{D47F9812-1256-4E44-A6BE-BEC559BE8FF3}"/>
    <dgm:cxn modelId="{591A4057-DBD6-42C0-8201-17317AD7E4E1}" srcId="{468FBB7B-694A-47BF-865D-2F44C1051453}" destId="{FE969E54-0D5D-4815-BDC4-3309E2F7325D}" srcOrd="1" destOrd="0" parTransId="{B5D9FB86-EEBE-488F-B7DE-B7CF5C9166C5}" sibTransId="{D7D19B67-C01A-45D3-B5C7-B7E1B18A9F62}"/>
    <dgm:cxn modelId="{E7010080-C8EF-439A-9C93-9762D18CDFCB}" type="presOf" srcId="{FE969E54-0D5D-4815-BDC4-3309E2F7325D}" destId="{3E0BA246-3456-471B-AD87-1436FD251DD8}" srcOrd="0" destOrd="0" presId="urn:microsoft.com/office/officeart/2005/8/layout/hList1"/>
    <dgm:cxn modelId="{93B59CB4-9163-46C9-83FD-5C70DF1AE1DE}" type="presOf" srcId="{35600F67-42C2-4D1B-B072-DC2A36FCB136}" destId="{33CF15AD-8A19-4E9A-9BED-239A79CAF737}" srcOrd="0" destOrd="0" presId="urn:microsoft.com/office/officeart/2005/8/layout/hList1"/>
    <dgm:cxn modelId="{7CD7AEE5-2C34-41B0-B6FA-3DDEF77E249C}" srcId="{468FBB7B-694A-47BF-865D-2F44C1051453}" destId="{61F0DC84-7FFF-4FDD-9B5D-40960093AE83}" srcOrd="2" destOrd="0" parTransId="{2CB3CEFC-83E6-4DB9-B636-5287ACC11553}" sibTransId="{1FAE29ED-22A2-40FA-904A-0706E8542FE7}"/>
    <dgm:cxn modelId="{6C3E1581-F4ED-451B-8C12-099783F91B36}" type="presParOf" srcId="{D5FB6A06-3991-4223-AD64-C4F7F6F4DF69}" destId="{5EB24CCF-928A-4018-A934-89F31F564A83}" srcOrd="0" destOrd="0" presId="urn:microsoft.com/office/officeart/2005/8/layout/hList1"/>
    <dgm:cxn modelId="{DED06265-D77D-406B-B531-C162773F1C5F}" type="presParOf" srcId="{5EB24CCF-928A-4018-A934-89F31F564A83}" destId="{5D9704F8-5A95-419F-B794-1E2F82666BDB}" srcOrd="0" destOrd="0" presId="urn:microsoft.com/office/officeart/2005/8/layout/hList1"/>
    <dgm:cxn modelId="{645EE72D-169A-4852-8523-4C39FA19C2B5}" type="presParOf" srcId="{5EB24CCF-928A-4018-A934-89F31F564A83}" destId="{C0A6D3D8-DBC2-45B6-8DEF-789A72552BB4}" srcOrd="1" destOrd="0" presId="urn:microsoft.com/office/officeart/2005/8/layout/hList1"/>
    <dgm:cxn modelId="{B85E1D32-85C0-45C5-ABB8-05ECB19160E6}" type="presParOf" srcId="{D5FB6A06-3991-4223-AD64-C4F7F6F4DF69}" destId="{C4F6D2AE-A2A5-43DC-B705-8E8ECE0E1613}" srcOrd="1" destOrd="0" presId="urn:microsoft.com/office/officeart/2005/8/layout/hList1"/>
    <dgm:cxn modelId="{B43A659C-AA39-4C5A-881A-8CC75F95EB16}" type="presParOf" srcId="{D5FB6A06-3991-4223-AD64-C4F7F6F4DF69}" destId="{C1832C44-4F6B-4ABA-88DC-7D5A80779E4B}" srcOrd="2" destOrd="0" presId="urn:microsoft.com/office/officeart/2005/8/layout/hList1"/>
    <dgm:cxn modelId="{D3C5EB90-6FE9-4026-8B1B-353E9627EF58}" type="presParOf" srcId="{C1832C44-4F6B-4ABA-88DC-7D5A80779E4B}" destId="{3E0BA246-3456-471B-AD87-1436FD251DD8}" srcOrd="0" destOrd="0" presId="urn:microsoft.com/office/officeart/2005/8/layout/hList1"/>
    <dgm:cxn modelId="{E0114107-AEE9-4AF3-B593-1D27A1090620}" type="presParOf" srcId="{C1832C44-4F6B-4ABA-88DC-7D5A80779E4B}" destId="{33CF15AD-8A19-4E9A-9BED-239A79CAF737}" srcOrd="1" destOrd="0" presId="urn:microsoft.com/office/officeart/2005/8/layout/hList1"/>
    <dgm:cxn modelId="{118019A6-08A9-4513-84B5-2D9261E8D74E}" type="presParOf" srcId="{D5FB6A06-3991-4223-AD64-C4F7F6F4DF69}" destId="{F4639A07-76C8-4329-80D5-712628979A9A}" srcOrd="3" destOrd="0" presId="urn:microsoft.com/office/officeart/2005/8/layout/hList1"/>
    <dgm:cxn modelId="{72AAF2D2-1FED-4BBD-807D-CB80D04555E9}" type="presParOf" srcId="{D5FB6A06-3991-4223-AD64-C4F7F6F4DF69}" destId="{7F710124-E259-48A5-9895-471DE20AF50E}" srcOrd="4" destOrd="0" presId="urn:microsoft.com/office/officeart/2005/8/layout/hList1"/>
    <dgm:cxn modelId="{628DBDDD-85E0-4856-8383-39927779B172}" type="presParOf" srcId="{7F710124-E259-48A5-9895-471DE20AF50E}" destId="{FC453BFD-315B-4968-86FA-B7D3125F3320}" srcOrd="0" destOrd="0" presId="urn:microsoft.com/office/officeart/2005/8/layout/hList1"/>
    <dgm:cxn modelId="{B9ACAF11-E1D1-4EB8-AF83-816B2F48A055}" type="presParOf" srcId="{7F710124-E259-48A5-9895-471DE20AF50E}" destId="{B357C82A-FE93-416B-AFBF-A74F9E99C4E4}"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8FBB7B-694A-47BF-865D-2F44C1051453}" type="doc">
      <dgm:prSet loTypeId="urn:microsoft.com/office/officeart/2005/8/layout/hList1" loCatId="list" qsTypeId="urn:microsoft.com/office/officeart/2005/8/quickstyle/simple1#2" qsCatId="simple" csTypeId="urn:microsoft.com/office/officeart/2005/8/colors/accent4_4#1" csCatId="accent1" phldr="0"/>
      <dgm:spPr/>
      <dgm:t>
        <a:bodyPr/>
        <a:lstStyle/>
        <a:p>
          <a:endParaRPr lang="zh-CN" altLang="en-US"/>
        </a:p>
      </dgm:t>
    </dgm:pt>
    <dgm:pt modelId="{BD5427FF-4EB1-4006-BF7F-42158E0C5129}">
      <dgm:prSet phldrT="[文本]" phldr="0" custT="1"/>
      <dgm:spPr/>
      <dgm:t>
        <a:bodyPr vert="horz" wrap="square"/>
        <a:lstStyle/>
        <a:p>
          <a:pPr>
            <a:lnSpc>
              <a:spcPct val="100000"/>
            </a:lnSpc>
            <a:spcBef>
              <a:spcPct val="0"/>
            </a:spcBef>
            <a:spcAft>
              <a:spcPct val="35000"/>
            </a:spcAft>
          </a:pPr>
          <a:r>
            <a:rPr lang="zh-CN" altLang="en-US" sz="1800" b="1">
              <a:solidFill>
                <a:schemeClr val="tx1"/>
              </a:solidFill>
              <a:latin typeface="Times New Roman Bold" panose="02020603050405020304" charset="0"/>
              <a:cs typeface="Times New Roman Bold" panose="02020603050405020304" charset="0"/>
            </a:rPr>
            <a:t>Deep Model Architecture Improvement</a:t>
          </a:r>
        </a:p>
      </dgm:t>
    </dgm:pt>
    <dgm:pt modelId="{A2F6D805-3B53-408A-A2A3-20BC3BF0D242}" cxnId="{B0842249-76D3-45C5-96C8-BE3F0BFBEA3E}" type="parTrans">
      <dgm:prSet/>
      <dgm:spPr/>
      <dgm:t>
        <a:bodyPr/>
        <a:lstStyle/>
        <a:p>
          <a:endParaRPr lang="zh-CN" altLang="en-US"/>
        </a:p>
      </dgm:t>
    </dgm:pt>
    <dgm:pt modelId="{D47F9812-1256-4E44-A6BE-BEC559BE8FF3}" cxnId="{B0842249-76D3-45C5-96C8-BE3F0BFBEA3E}" type="sibTrans">
      <dgm:prSet/>
      <dgm:spPr/>
      <dgm:t>
        <a:bodyPr/>
        <a:lstStyle/>
        <a:p>
          <a:endParaRPr lang="zh-CN" altLang="en-US"/>
        </a:p>
      </dgm:t>
    </dgm:pt>
    <dgm:pt modelId="{3A7B819B-DBE9-4610-B22A-5573EA6D532D}">
      <dgm:prSet phldrT="[文本]" phldr="0" custT="0"/>
      <dgm:spPr/>
      <dgm:t>
        <a:bodyPr vert="horz" wrap="square"/>
        <a:lstStyle/>
        <a:p>
          <a:pPr>
            <a:lnSpc>
              <a:spcPct val="100000"/>
            </a:lnSpc>
            <a:spcBef>
              <a:spcPct val="0"/>
            </a:spcBef>
            <a:spcAft>
              <a:spcPct val="15000"/>
            </a:spcAft>
          </a:pPr>
          <a:r>
            <a:rPr lang="zh-CN" altLang="en-US" b="1"/>
            <a:t>Increased Convolutional Layers:</a:t>
          </a:r>
          <a:r>
            <a:rPr lang="zh-CN" altLang="en-US"/>
            <a:t> The number of convolutional layers has been increased to four layers to enhance the model's feature extraction capabilities.</a:t>
          </a:r>
        </a:p>
      </dgm:t>
    </dgm:pt>
    <dgm:pt modelId="{DC4BEA23-BF6E-42AD-9BF0-CFBDE86A80F1}" cxnId="{2972231F-7AB4-4E03-B9D6-C7AD7398F573}" type="parTrans">
      <dgm:prSet/>
      <dgm:spPr/>
      <dgm:t>
        <a:bodyPr/>
        <a:lstStyle/>
        <a:p>
          <a:endParaRPr lang="zh-CN" altLang="en-US"/>
        </a:p>
      </dgm:t>
    </dgm:pt>
    <dgm:pt modelId="{0BF6ACD3-AE1A-4691-8CBE-DBE77AB8A685}" cxnId="{2972231F-7AB4-4E03-B9D6-C7AD7398F573}" type="sibTrans">
      <dgm:prSet/>
      <dgm:spPr/>
      <dgm:t>
        <a:bodyPr/>
        <a:lstStyle/>
        <a:p>
          <a:endParaRPr lang="zh-CN" altLang="en-US"/>
        </a:p>
      </dgm:t>
    </dgm:pt>
    <dgm:pt modelId="{FE969E54-0D5D-4815-BDC4-3309E2F7325D}">
      <dgm:prSet phldrT="[文本]" phldr="0" custT="1"/>
      <dgm:spPr/>
      <dgm:t>
        <a:bodyPr vert="horz" wrap="square"/>
        <a:lstStyle/>
        <a:p>
          <a:pPr>
            <a:lnSpc>
              <a:spcPct val="100000"/>
            </a:lnSpc>
            <a:spcBef>
              <a:spcPct val="0"/>
            </a:spcBef>
            <a:spcAft>
              <a:spcPct val="35000"/>
            </a:spcAft>
          </a:pPr>
          <a:r>
            <a:rPr lang="zh-CN" altLang="en-US" sz="1800" b="1">
              <a:solidFill>
                <a:schemeClr val="tx1"/>
              </a:solidFill>
              <a:latin typeface="Times New Roman Bold" panose="02020603050405020304" charset="0"/>
              <a:cs typeface="Times New Roman Bold" panose="02020603050405020304" charset="0"/>
            </a:rPr>
            <a:t>Hyperparameter Tuning</a:t>
          </a:r>
        </a:p>
      </dgm:t>
    </dgm:pt>
    <dgm:pt modelId="{B5D9FB86-EEBE-488F-B7DE-B7CF5C9166C5}" cxnId="{591A4057-DBD6-42C0-8201-17317AD7E4E1}" type="parTrans">
      <dgm:prSet/>
      <dgm:spPr/>
      <dgm:t>
        <a:bodyPr/>
        <a:lstStyle/>
        <a:p>
          <a:endParaRPr lang="zh-CN" altLang="en-US"/>
        </a:p>
      </dgm:t>
    </dgm:pt>
    <dgm:pt modelId="{D7D19B67-C01A-45D3-B5C7-B7E1B18A9F62}" cxnId="{591A4057-DBD6-42C0-8201-17317AD7E4E1}" type="sibTrans">
      <dgm:prSet/>
      <dgm:spPr/>
      <dgm:t>
        <a:bodyPr/>
        <a:lstStyle/>
        <a:p>
          <a:endParaRPr lang="zh-CN" altLang="en-US"/>
        </a:p>
      </dgm:t>
    </dgm:pt>
    <dgm:pt modelId="{35600F67-42C2-4D1B-B072-DC2A36FCB136}">
      <dgm:prSet phldrT="[文本]" phldr="0" custT="0"/>
      <dgm:spPr/>
      <dgm:t>
        <a:bodyPr vert="horz" wrap="square"/>
        <a:lstStyle/>
        <a:p>
          <a:pPr algn="l">
            <a:lnSpc>
              <a:spcPct val="100000"/>
            </a:lnSpc>
            <a:spcBef>
              <a:spcPct val="0"/>
            </a:spcBef>
            <a:spcAft>
              <a:spcPct val="15000"/>
            </a:spcAft>
          </a:pPr>
          <a:r>
            <a:rPr lang="zh-CN" altLang="en-US" b="1"/>
            <a:t>Dynamic Learning Rate Adjustment:</a:t>
          </a:r>
          <a:r>
            <a:rPr lang="zh-CN" altLang="en-US"/>
            <a:t> Introduced the ReduceLROnPlateau callback function</a:t>
          </a:r>
          <a:r>
            <a:rPr lang="en-US" altLang="zh-CN"/>
            <a:t>.</a:t>
          </a:r>
          <a:r>
            <a:rPr lang="zh-CN" altLang="en-US"/>
            <a:t> </a:t>
          </a:r>
        </a:p>
      </dgm:t>
    </dgm:pt>
    <dgm:pt modelId="{B4BC79E1-FDBA-43D1-A988-1BE8090EDA7A}" cxnId="{FF3F0F3B-F815-41AE-B0F5-EF3B31C05D74}" type="parTrans">
      <dgm:prSet/>
      <dgm:spPr/>
      <dgm:t>
        <a:bodyPr/>
        <a:lstStyle/>
        <a:p>
          <a:endParaRPr lang="zh-CN" altLang="en-US"/>
        </a:p>
      </dgm:t>
    </dgm:pt>
    <dgm:pt modelId="{AD46A0AA-C45A-46D2-89AF-28390F99F9D0}" cxnId="{FF3F0F3B-F815-41AE-B0F5-EF3B31C05D74}" type="sibTrans">
      <dgm:prSet/>
      <dgm:spPr/>
      <dgm:t>
        <a:bodyPr/>
        <a:lstStyle/>
        <a:p>
          <a:endParaRPr lang="zh-CN" altLang="en-US"/>
        </a:p>
      </dgm:t>
    </dgm:pt>
    <dgm:pt modelId="{BF39BCB2-2EE0-4810-BE17-71D2F7DF57F1}">
      <dgm:prSet phldr="0" custT="0"/>
      <dgm:spPr/>
      <dgm:t>
        <a:bodyPr vert="horz" wrap="square"/>
        <a:lstStyle/>
        <a:p>
          <a:pPr algn="l">
            <a:lnSpc>
              <a:spcPct val="100000"/>
            </a:lnSpc>
            <a:spcBef>
              <a:spcPct val="0"/>
            </a:spcBef>
            <a:spcAft>
              <a:spcPct val="15000"/>
            </a:spcAft>
          </a:pPr>
          <a:r>
            <a:rPr lang="zh-CN" altLang="en-US" b="1"/>
            <a:t>Multi-task Loss Function:</a:t>
          </a:r>
          <a:r>
            <a:rPr lang="zh-CN" altLang="en-US"/>
            <a:t> For gender prediction, </a:t>
          </a:r>
          <a:r>
            <a:rPr lang="zh-CN" altLang="en-US" b="1"/>
            <a:t>binary cross-entropy</a:t>
          </a:r>
          <a:r>
            <a:rPr lang="zh-CN" altLang="en-US"/>
            <a:t> is used as the loss function for the binary classification task,</a:t>
          </a:r>
          <a:r>
            <a:rPr lang="zh-CN" altLang="en-US" b="1"/>
            <a:t> Mean Squared Error (MSE)</a:t>
          </a:r>
          <a:r>
            <a:rPr lang="zh-CN" altLang="en-US"/>
            <a:t> is employed for age prediction as a regression task, and </a:t>
          </a:r>
          <a:r>
            <a:rPr lang="zh-CN" altLang="en-US" b="1"/>
            <a:t>sparse categorical cross-entropy</a:t>
          </a:r>
          <a:r>
            <a:rPr lang="zh-CN" altLang="en-US"/>
            <a:t> is utilized for race prediction in the multi-class classification task.</a:t>
          </a:r>
        </a:p>
      </dgm:t>
    </dgm:pt>
    <dgm:pt modelId="{3590CBA4-CA4F-403E-9A8A-C759444FAF68}" cxnId="{ABFD3CB8-996A-4CF7-AFAA-63597EE37596}" type="parTrans">
      <dgm:prSet/>
      <dgm:spPr/>
    </dgm:pt>
    <dgm:pt modelId="{08E53A18-47DB-4C02-8A04-B77AB43CD805}" cxnId="{ABFD3CB8-996A-4CF7-AFAA-63597EE37596}" type="sibTrans">
      <dgm:prSet/>
      <dgm:spPr/>
    </dgm:pt>
    <dgm:pt modelId="{5569E1C4-B5F8-4EC1-834F-D2D9033481D7}">
      <dgm:prSet phldr="0" custT="0"/>
      <dgm:spPr/>
      <dgm:t>
        <a:bodyPr vert="horz" wrap="square"/>
        <a:lstStyle/>
        <a:p>
          <a:pPr algn="l">
            <a:lnSpc>
              <a:spcPct val="100000"/>
            </a:lnSpc>
            <a:spcBef>
              <a:spcPct val="0"/>
            </a:spcBef>
            <a:spcAft>
              <a:spcPct val="15000"/>
            </a:spcAft>
          </a:pPr>
          <a:r>
            <a:rPr lang="zh-CN" altLang="en-US" b="1"/>
            <a:t>Specific Output Layers for Each Task</a:t>
          </a:r>
          <a:r>
            <a:rPr lang="zh-CN" altLang="en-US"/>
            <a:t>：The </a:t>
          </a:r>
          <a:r>
            <a:rPr lang="zh-CN" altLang="en-US" b="1"/>
            <a:t>Sigmoid</a:t>
          </a:r>
          <a:r>
            <a:rPr lang="zh-CN" altLang="en-US"/>
            <a:t> activation function is used for gender prediction, the </a:t>
          </a:r>
          <a:r>
            <a:rPr lang="zh-CN" altLang="en-US" b="1"/>
            <a:t>ReLU </a:t>
          </a:r>
          <a:r>
            <a:rPr lang="zh-CN" altLang="en-US"/>
            <a:t>activation function is applied for age prediction to ensure non-negative values, and the </a:t>
          </a:r>
          <a:r>
            <a:rPr lang="zh-CN" altLang="en-US" b="1"/>
            <a:t>Softmax</a:t>
          </a:r>
          <a:r>
            <a:rPr lang="zh-CN" altLang="en-US"/>
            <a:t> activation function is utilized for race prediction to output the probability distribution over race categories.</a:t>
          </a:r>
        </a:p>
      </dgm:t>
    </dgm:pt>
    <dgm:pt modelId="{980465E0-E838-488B-BBEE-EB8F670FFE5A}" cxnId="{2CCEBBDE-BA3B-4BDD-9D87-1CA394F2F253}" type="parTrans">
      <dgm:prSet/>
      <dgm:spPr/>
    </dgm:pt>
    <dgm:pt modelId="{C3A137CF-F7C2-4C90-903B-91326FC75D7C}" cxnId="{2CCEBBDE-BA3B-4BDD-9D87-1CA394F2F253}" type="sibTrans">
      <dgm:prSet/>
      <dgm:spPr/>
    </dgm:pt>
    <dgm:pt modelId="{61F0DC84-7FFF-4FDD-9B5D-40960093AE83}">
      <dgm:prSet phldrT="[文本]" phldr="0" custT="1"/>
      <dgm:spPr/>
      <dgm:t>
        <a:bodyPr vert="horz" wrap="square"/>
        <a:lstStyle/>
        <a:p>
          <a:pPr>
            <a:lnSpc>
              <a:spcPct val="100000"/>
            </a:lnSpc>
            <a:spcBef>
              <a:spcPct val="0"/>
            </a:spcBef>
            <a:spcAft>
              <a:spcPct val="35000"/>
            </a:spcAft>
          </a:pPr>
          <a:r>
            <a:rPr lang="zh-CN" altLang="en-US" sz="1800" b="1">
              <a:solidFill>
                <a:schemeClr val="tx1"/>
              </a:solidFill>
              <a:latin typeface="Times New Roman Bold" panose="02020603050405020304" charset="0"/>
              <a:cs typeface="Times New Roman Bold" panose="02020603050405020304" charset="0"/>
            </a:rPr>
            <a:t>Ensemble Modeling Approach</a:t>
          </a:r>
        </a:p>
      </dgm:t>
    </dgm:pt>
    <dgm:pt modelId="{2CB3CEFC-83E6-4DB9-B636-5287ACC11553}" cxnId="{7CD7AEE5-2C34-41B0-B6FA-3DDEF77E249C}" type="parTrans">
      <dgm:prSet/>
      <dgm:spPr/>
      <dgm:t>
        <a:bodyPr/>
        <a:lstStyle/>
        <a:p>
          <a:endParaRPr lang="zh-CN" altLang="en-US"/>
        </a:p>
      </dgm:t>
    </dgm:pt>
    <dgm:pt modelId="{1FAE29ED-22A2-40FA-904A-0706E8542FE7}" cxnId="{7CD7AEE5-2C34-41B0-B6FA-3DDEF77E249C}" type="sibTrans">
      <dgm:prSet/>
      <dgm:spPr/>
      <dgm:t>
        <a:bodyPr/>
        <a:lstStyle/>
        <a:p>
          <a:endParaRPr lang="zh-CN" altLang="en-US"/>
        </a:p>
      </dgm:t>
    </dgm:pt>
    <dgm:pt modelId="{2C0D9F89-7CE9-4195-96AC-FB27D6AA2EF6}">
      <dgm:prSet phldrT="[文本]" phldr="0" custT="0"/>
      <dgm:spPr/>
      <dgm:t>
        <a:bodyPr vert="horz" wrap="square"/>
        <a:lstStyle/>
        <a:p>
          <a:pPr>
            <a:lnSpc>
              <a:spcPct val="100000"/>
            </a:lnSpc>
            <a:spcBef>
              <a:spcPct val="0"/>
            </a:spcBef>
            <a:spcAft>
              <a:spcPct val="15000"/>
            </a:spcAft>
          </a:pPr>
          <a:r>
            <a:rPr lang="zh-CN" altLang="en-US" b="1"/>
            <a:t>Independent Model Training:</a:t>
          </a:r>
          <a:r>
            <a:rPr lang="zh-CN" altLang="en-US"/>
            <a:t> Separate models are trained for each prediction task (gender, age, and race) instead of a single model handling all tasks simultaneously.</a:t>
          </a:r>
        </a:p>
      </dgm:t>
    </dgm:pt>
    <dgm:pt modelId="{24D9371C-2787-474E-A690-5A09190A9707}" cxnId="{1B876410-E25C-40B6-BC3D-1A342F32C8E4}" type="parTrans">
      <dgm:prSet/>
      <dgm:spPr/>
      <dgm:t>
        <a:bodyPr/>
        <a:lstStyle/>
        <a:p>
          <a:endParaRPr lang="zh-CN" altLang="en-US"/>
        </a:p>
      </dgm:t>
    </dgm:pt>
    <dgm:pt modelId="{39E6AF7E-E529-4319-B552-AB363EF4CE26}" cxnId="{1B876410-E25C-40B6-BC3D-1A342F32C8E4}" type="sibTrans">
      <dgm:prSet/>
      <dgm:spPr/>
      <dgm:t>
        <a:bodyPr/>
        <a:lstStyle/>
        <a:p>
          <a:endParaRPr lang="zh-CN" altLang="en-US"/>
        </a:p>
      </dgm:t>
    </dgm:pt>
    <dgm:pt modelId="{B318374A-CBB6-4D18-9134-C721F3830BD2}">
      <dgm:prSet phldr="0" custT="0"/>
      <dgm:spPr/>
      <dgm:t>
        <a:bodyPr vert="horz" wrap="square"/>
        <a:lstStyle/>
        <a:p>
          <a:pPr>
            <a:lnSpc>
              <a:spcPct val="100000"/>
            </a:lnSpc>
            <a:spcBef>
              <a:spcPct val="0"/>
            </a:spcBef>
            <a:spcAft>
              <a:spcPct val="15000"/>
            </a:spcAft>
          </a:pPr>
          <a:r>
            <a:rPr lang="zh-CN" altLang="en-US" b="1"/>
            <a:t>Ensemble Prediction Mechanism:</a:t>
          </a:r>
          <a:r>
            <a:rPr lang="zh-CN" altLang="en-US"/>
            <a:t>The predicted values from all models are averaged to obtain a more accurate age prediction. A voting mechanism is employed to calculate the vote results at each position, determining the final outcome based on majority voting.</a:t>
          </a:r>
        </a:p>
      </dgm:t>
    </dgm:pt>
    <dgm:pt modelId="{F995E981-9FEC-45D7-B0F8-971847B29854}" cxnId="{ED9D73EA-1897-47F1-9F66-E36C07BBAD7E}" type="parTrans">
      <dgm:prSet/>
      <dgm:spPr/>
    </dgm:pt>
    <dgm:pt modelId="{976DB7F6-7E25-4FB5-97DB-AFC739DD22C0}" cxnId="{ED9D73EA-1897-47F1-9F66-E36C07BBAD7E}" type="sibTrans">
      <dgm:prSet/>
      <dgm:spPr/>
    </dgm:pt>
    <dgm:pt modelId="{D5FB6A06-3991-4223-AD64-C4F7F6F4DF69}" type="pres">
      <dgm:prSet presAssocID="{468FBB7B-694A-47BF-865D-2F44C1051453}" presName="Name0" presStyleCnt="0">
        <dgm:presLayoutVars>
          <dgm:dir/>
          <dgm:animLvl val="lvl"/>
          <dgm:resizeHandles val="exact"/>
        </dgm:presLayoutVars>
      </dgm:prSet>
      <dgm:spPr/>
    </dgm:pt>
    <dgm:pt modelId="{5EB24CCF-928A-4018-A934-89F31F564A83}" type="pres">
      <dgm:prSet presAssocID="{BD5427FF-4EB1-4006-BF7F-42158E0C5129}" presName="composite" presStyleCnt="0"/>
      <dgm:spPr/>
    </dgm:pt>
    <dgm:pt modelId="{5D9704F8-5A95-419F-B794-1E2F82666BDB}" type="pres">
      <dgm:prSet presAssocID="{BD5427FF-4EB1-4006-BF7F-42158E0C5129}" presName="parTx" presStyleLbl="alignNode1" presStyleIdx="0" presStyleCnt="3">
        <dgm:presLayoutVars>
          <dgm:chMax val="0"/>
          <dgm:chPref val="0"/>
          <dgm:bulletEnabled val="1"/>
        </dgm:presLayoutVars>
      </dgm:prSet>
      <dgm:spPr/>
    </dgm:pt>
    <dgm:pt modelId="{C0A6D3D8-DBC2-45B6-8DEF-789A72552BB4}" type="pres">
      <dgm:prSet presAssocID="{BD5427FF-4EB1-4006-BF7F-42158E0C5129}" presName="desTx" presStyleLbl="alignAccFollowNode1" presStyleIdx="0" presStyleCnt="3">
        <dgm:presLayoutVars>
          <dgm:bulletEnabled val="1"/>
        </dgm:presLayoutVars>
      </dgm:prSet>
      <dgm:spPr/>
    </dgm:pt>
    <dgm:pt modelId="{C4F6D2AE-A2A5-43DC-B705-8E8ECE0E1613}" type="pres">
      <dgm:prSet presAssocID="{D47F9812-1256-4E44-A6BE-BEC559BE8FF3}" presName="space" presStyleCnt="0"/>
      <dgm:spPr/>
    </dgm:pt>
    <dgm:pt modelId="{C1832C44-4F6B-4ABA-88DC-7D5A80779E4B}" type="pres">
      <dgm:prSet presAssocID="{FE969E54-0D5D-4815-BDC4-3309E2F7325D}" presName="composite" presStyleCnt="0"/>
      <dgm:spPr/>
    </dgm:pt>
    <dgm:pt modelId="{3E0BA246-3456-471B-AD87-1436FD251DD8}" type="pres">
      <dgm:prSet presAssocID="{FE969E54-0D5D-4815-BDC4-3309E2F7325D}" presName="parTx" presStyleLbl="alignNode1" presStyleIdx="1" presStyleCnt="3">
        <dgm:presLayoutVars>
          <dgm:chMax val="0"/>
          <dgm:chPref val="0"/>
          <dgm:bulletEnabled val="1"/>
        </dgm:presLayoutVars>
      </dgm:prSet>
      <dgm:spPr/>
    </dgm:pt>
    <dgm:pt modelId="{33CF15AD-8A19-4E9A-9BED-239A79CAF737}" type="pres">
      <dgm:prSet presAssocID="{FE969E54-0D5D-4815-BDC4-3309E2F7325D}" presName="desTx" presStyleLbl="alignAccFollowNode1" presStyleIdx="1" presStyleCnt="3">
        <dgm:presLayoutVars>
          <dgm:bulletEnabled val="1"/>
        </dgm:presLayoutVars>
      </dgm:prSet>
      <dgm:spPr/>
    </dgm:pt>
    <dgm:pt modelId="{F4639A07-76C8-4329-80D5-712628979A9A}" type="pres">
      <dgm:prSet presAssocID="{D7D19B67-C01A-45D3-B5C7-B7E1B18A9F62}" presName="space" presStyleCnt="0"/>
      <dgm:spPr/>
    </dgm:pt>
    <dgm:pt modelId="{7F710124-E259-48A5-9895-471DE20AF50E}" type="pres">
      <dgm:prSet presAssocID="{61F0DC84-7FFF-4FDD-9B5D-40960093AE83}" presName="composite" presStyleCnt="0"/>
      <dgm:spPr/>
    </dgm:pt>
    <dgm:pt modelId="{FC453BFD-315B-4968-86FA-B7D3125F3320}" type="pres">
      <dgm:prSet presAssocID="{61F0DC84-7FFF-4FDD-9B5D-40960093AE83}" presName="parTx" presStyleLbl="alignNode1" presStyleIdx="2" presStyleCnt="3">
        <dgm:presLayoutVars>
          <dgm:chMax val="0"/>
          <dgm:chPref val="0"/>
          <dgm:bulletEnabled val="1"/>
        </dgm:presLayoutVars>
      </dgm:prSet>
      <dgm:spPr/>
    </dgm:pt>
    <dgm:pt modelId="{B357C82A-FE93-416B-AFBF-A74F9E99C4E4}" type="pres">
      <dgm:prSet presAssocID="{61F0DC84-7FFF-4FDD-9B5D-40960093AE83}" presName="desTx" presStyleLbl="alignAccFollowNode1" presStyleIdx="2" presStyleCnt="3">
        <dgm:presLayoutVars>
          <dgm:bulletEnabled val="1"/>
        </dgm:presLayoutVars>
      </dgm:prSet>
      <dgm:spPr/>
    </dgm:pt>
  </dgm:ptLst>
  <dgm:cxnLst>
    <dgm:cxn modelId="{1B876410-E25C-40B6-BC3D-1A342F32C8E4}" srcId="{61F0DC84-7FFF-4FDD-9B5D-40960093AE83}" destId="{2C0D9F89-7CE9-4195-96AC-FB27D6AA2EF6}" srcOrd="0" destOrd="0" parTransId="{24D9371C-2787-474E-A690-5A09190A9707}" sibTransId="{39E6AF7E-E529-4319-B552-AB363EF4CE26}"/>
    <dgm:cxn modelId="{2972231F-7AB4-4E03-B9D6-C7AD7398F573}" srcId="{BD5427FF-4EB1-4006-BF7F-42158E0C5129}" destId="{3A7B819B-DBE9-4610-B22A-5573EA6D532D}" srcOrd="0" destOrd="0" parTransId="{DC4BEA23-BF6E-42AD-9BF0-CFBDE86A80F1}" sibTransId="{0BF6ACD3-AE1A-4691-8CBE-DBE77AB8A685}"/>
    <dgm:cxn modelId="{65114E21-EC64-4374-BD23-ABD223246DFF}" type="presOf" srcId="{BD5427FF-4EB1-4006-BF7F-42158E0C5129}" destId="{5D9704F8-5A95-419F-B794-1E2F82666BDB}" srcOrd="0" destOrd="0" presId="urn:microsoft.com/office/officeart/2005/8/layout/hList1"/>
    <dgm:cxn modelId="{D0B6EA21-D08A-4DB7-BB97-4071377039E8}" type="presOf" srcId="{2C0D9F89-7CE9-4195-96AC-FB27D6AA2EF6}" destId="{B357C82A-FE93-416B-AFBF-A74F9E99C4E4}" srcOrd="0" destOrd="0" presId="urn:microsoft.com/office/officeart/2005/8/layout/hList1"/>
    <dgm:cxn modelId="{483B6926-16A9-4288-BB08-47E662A1013B}" type="presOf" srcId="{3A7B819B-DBE9-4610-B22A-5573EA6D532D}" destId="{C0A6D3D8-DBC2-45B6-8DEF-789A72552BB4}" srcOrd="0" destOrd="0" presId="urn:microsoft.com/office/officeart/2005/8/layout/hList1"/>
    <dgm:cxn modelId="{0CFCF427-CCE2-41E6-BA11-FF87C17195AB}" type="presOf" srcId="{BF39BCB2-2EE0-4810-BE17-71D2F7DF57F1}" destId="{33CF15AD-8A19-4E9A-9BED-239A79CAF737}" srcOrd="0" destOrd="1" presId="urn:microsoft.com/office/officeart/2005/8/layout/hList1"/>
    <dgm:cxn modelId="{1F98802E-D8F0-4C60-8E46-761AA699BF4B}" type="presOf" srcId="{468FBB7B-694A-47BF-865D-2F44C1051453}" destId="{D5FB6A06-3991-4223-AD64-C4F7F6F4DF69}" srcOrd="0" destOrd="0" presId="urn:microsoft.com/office/officeart/2005/8/layout/hList1"/>
    <dgm:cxn modelId="{FF3F0F3B-F815-41AE-B0F5-EF3B31C05D74}" srcId="{FE969E54-0D5D-4815-BDC4-3309E2F7325D}" destId="{35600F67-42C2-4D1B-B072-DC2A36FCB136}" srcOrd="0" destOrd="0" parTransId="{B4BC79E1-FDBA-43D1-A988-1BE8090EDA7A}" sibTransId="{AD46A0AA-C45A-46D2-89AF-28390F99F9D0}"/>
    <dgm:cxn modelId="{92A3ED41-482C-428D-BD4E-F8E22FD86D2B}" type="presOf" srcId="{B318374A-CBB6-4D18-9134-C721F3830BD2}" destId="{B357C82A-FE93-416B-AFBF-A74F9E99C4E4}" srcOrd="0" destOrd="1" presId="urn:microsoft.com/office/officeart/2005/8/layout/hList1"/>
    <dgm:cxn modelId="{D2E69363-EEE1-44BD-A8D7-D1CDE09538C2}" type="presOf" srcId="{61F0DC84-7FFF-4FDD-9B5D-40960093AE83}" destId="{FC453BFD-315B-4968-86FA-B7D3125F3320}" srcOrd="0" destOrd="0" presId="urn:microsoft.com/office/officeart/2005/8/layout/hList1"/>
    <dgm:cxn modelId="{B0842249-76D3-45C5-96C8-BE3F0BFBEA3E}" srcId="{468FBB7B-694A-47BF-865D-2F44C1051453}" destId="{BD5427FF-4EB1-4006-BF7F-42158E0C5129}" srcOrd="0" destOrd="0" parTransId="{A2F6D805-3B53-408A-A2A3-20BC3BF0D242}" sibTransId="{D47F9812-1256-4E44-A6BE-BEC559BE8FF3}"/>
    <dgm:cxn modelId="{591A4057-DBD6-42C0-8201-17317AD7E4E1}" srcId="{468FBB7B-694A-47BF-865D-2F44C1051453}" destId="{FE969E54-0D5D-4815-BDC4-3309E2F7325D}" srcOrd="1" destOrd="0" parTransId="{B5D9FB86-EEBE-488F-B7DE-B7CF5C9166C5}" sibTransId="{D7D19B67-C01A-45D3-B5C7-B7E1B18A9F62}"/>
    <dgm:cxn modelId="{E7010080-C8EF-439A-9C93-9762D18CDFCB}" type="presOf" srcId="{FE969E54-0D5D-4815-BDC4-3309E2F7325D}" destId="{3E0BA246-3456-471B-AD87-1436FD251DD8}" srcOrd="0" destOrd="0" presId="urn:microsoft.com/office/officeart/2005/8/layout/hList1"/>
    <dgm:cxn modelId="{CC59F8AB-247D-475F-B4F8-6FCCB52AC467}" type="presOf" srcId="{5569E1C4-B5F8-4EC1-834F-D2D9033481D7}" destId="{33CF15AD-8A19-4E9A-9BED-239A79CAF737}" srcOrd="0" destOrd="2" presId="urn:microsoft.com/office/officeart/2005/8/layout/hList1"/>
    <dgm:cxn modelId="{93B59CB4-9163-46C9-83FD-5C70DF1AE1DE}" type="presOf" srcId="{35600F67-42C2-4D1B-B072-DC2A36FCB136}" destId="{33CF15AD-8A19-4E9A-9BED-239A79CAF737}" srcOrd="0" destOrd="0" presId="urn:microsoft.com/office/officeart/2005/8/layout/hList1"/>
    <dgm:cxn modelId="{ABFD3CB8-996A-4CF7-AFAA-63597EE37596}" srcId="{FE969E54-0D5D-4815-BDC4-3309E2F7325D}" destId="{BF39BCB2-2EE0-4810-BE17-71D2F7DF57F1}" srcOrd="1" destOrd="0" parTransId="{3590CBA4-CA4F-403E-9A8A-C759444FAF68}" sibTransId="{08E53A18-47DB-4C02-8A04-B77AB43CD805}"/>
    <dgm:cxn modelId="{2CCEBBDE-BA3B-4BDD-9D87-1CA394F2F253}" srcId="{FE969E54-0D5D-4815-BDC4-3309E2F7325D}" destId="{5569E1C4-B5F8-4EC1-834F-D2D9033481D7}" srcOrd="2" destOrd="0" parTransId="{980465E0-E838-488B-BBEE-EB8F670FFE5A}" sibTransId="{C3A137CF-F7C2-4C90-903B-91326FC75D7C}"/>
    <dgm:cxn modelId="{7CD7AEE5-2C34-41B0-B6FA-3DDEF77E249C}" srcId="{468FBB7B-694A-47BF-865D-2F44C1051453}" destId="{61F0DC84-7FFF-4FDD-9B5D-40960093AE83}" srcOrd="2" destOrd="0" parTransId="{2CB3CEFC-83E6-4DB9-B636-5287ACC11553}" sibTransId="{1FAE29ED-22A2-40FA-904A-0706E8542FE7}"/>
    <dgm:cxn modelId="{ED9D73EA-1897-47F1-9F66-E36C07BBAD7E}" srcId="{61F0DC84-7FFF-4FDD-9B5D-40960093AE83}" destId="{B318374A-CBB6-4D18-9134-C721F3830BD2}" srcOrd="1" destOrd="0" parTransId="{F995E981-9FEC-45D7-B0F8-971847B29854}" sibTransId="{976DB7F6-7E25-4FB5-97DB-AFC739DD22C0}"/>
    <dgm:cxn modelId="{6C3E1581-F4ED-451B-8C12-099783F91B36}" type="presParOf" srcId="{D5FB6A06-3991-4223-AD64-C4F7F6F4DF69}" destId="{5EB24CCF-928A-4018-A934-89F31F564A83}" srcOrd="0" destOrd="0" presId="urn:microsoft.com/office/officeart/2005/8/layout/hList1"/>
    <dgm:cxn modelId="{DED06265-D77D-406B-B531-C162773F1C5F}" type="presParOf" srcId="{5EB24CCF-928A-4018-A934-89F31F564A83}" destId="{5D9704F8-5A95-419F-B794-1E2F82666BDB}" srcOrd="0" destOrd="0" presId="urn:microsoft.com/office/officeart/2005/8/layout/hList1"/>
    <dgm:cxn modelId="{645EE72D-169A-4852-8523-4C39FA19C2B5}" type="presParOf" srcId="{5EB24CCF-928A-4018-A934-89F31F564A83}" destId="{C0A6D3D8-DBC2-45B6-8DEF-789A72552BB4}" srcOrd="1" destOrd="0" presId="urn:microsoft.com/office/officeart/2005/8/layout/hList1"/>
    <dgm:cxn modelId="{B85E1D32-85C0-45C5-ABB8-05ECB19160E6}" type="presParOf" srcId="{D5FB6A06-3991-4223-AD64-C4F7F6F4DF69}" destId="{C4F6D2AE-A2A5-43DC-B705-8E8ECE0E1613}" srcOrd="1" destOrd="0" presId="urn:microsoft.com/office/officeart/2005/8/layout/hList1"/>
    <dgm:cxn modelId="{B43A659C-AA39-4C5A-881A-8CC75F95EB16}" type="presParOf" srcId="{D5FB6A06-3991-4223-AD64-C4F7F6F4DF69}" destId="{C1832C44-4F6B-4ABA-88DC-7D5A80779E4B}" srcOrd="2" destOrd="0" presId="urn:microsoft.com/office/officeart/2005/8/layout/hList1"/>
    <dgm:cxn modelId="{D3C5EB90-6FE9-4026-8B1B-353E9627EF58}" type="presParOf" srcId="{C1832C44-4F6B-4ABA-88DC-7D5A80779E4B}" destId="{3E0BA246-3456-471B-AD87-1436FD251DD8}" srcOrd="0" destOrd="0" presId="urn:microsoft.com/office/officeart/2005/8/layout/hList1"/>
    <dgm:cxn modelId="{E0114107-AEE9-4AF3-B593-1D27A1090620}" type="presParOf" srcId="{C1832C44-4F6B-4ABA-88DC-7D5A80779E4B}" destId="{33CF15AD-8A19-4E9A-9BED-239A79CAF737}" srcOrd="1" destOrd="0" presId="urn:microsoft.com/office/officeart/2005/8/layout/hList1"/>
    <dgm:cxn modelId="{118019A6-08A9-4513-84B5-2D9261E8D74E}" type="presParOf" srcId="{D5FB6A06-3991-4223-AD64-C4F7F6F4DF69}" destId="{F4639A07-76C8-4329-80D5-712628979A9A}" srcOrd="3" destOrd="0" presId="urn:microsoft.com/office/officeart/2005/8/layout/hList1"/>
    <dgm:cxn modelId="{72AAF2D2-1FED-4BBD-807D-CB80D04555E9}" type="presParOf" srcId="{D5FB6A06-3991-4223-AD64-C4F7F6F4DF69}" destId="{7F710124-E259-48A5-9895-471DE20AF50E}" srcOrd="4" destOrd="0" presId="urn:microsoft.com/office/officeart/2005/8/layout/hList1"/>
    <dgm:cxn modelId="{628DBDDD-85E0-4856-8383-39927779B172}" type="presParOf" srcId="{7F710124-E259-48A5-9895-471DE20AF50E}" destId="{FC453BFD-315B-4968-86FA-B7D3125F3320}" srcOrd="0" destOrd="0" presId="urn:microsoft.com/office/officeart/2005/8/layout/hList1"/>
    <dgm:cxn modelId="{B9ACAF11-E1D1-4EB8-AF83-816B2F48A055}" type="presParOf" srcId="{7F710124-E259-48A5-9895-471DE20AF50E}" destId="{B357C82A-FE93-416B-AFBF-A74F9E99C4E4}"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54A20BD0-E947-4540-96BC-72CB93F49422}">
      <dsp:nvSpPr>
        <dsp:cNvPr id="5" name="矩形 4"/>
        <dsp:cNvSpPr/>
      </dsp:nvSpPr>
      <dsp:spPr bwMode="white">
        <a:xfrm>
          <a:off x="0" y="360424"/>
          <a:ext cx="10515600" cy="579600"/>
        </a:xfrm>
        <a:prstGeom prst="rect">
          <a:avLst/>
        </a:prstGeom>
      </dsp:spPr>
      <dsp:style>
        <a:lnRef idx="2">
          <a:schemeClr val="accent1"/>
        </a:lnRef>
        <a:fillRef idx="1">
          <a:schemeClr val="lt1">
            <a:alpha val="90000"/>
          </a:schemeClr>
        </a:fillRef>
        <a:effectRef idx="0">
          <a:scrgbClr r="0" g="0" b="0"/>
        </a:effectRef>
        <a:fontRef idx="minor"/>
      </dsp:style>
      <dsp:txBody>
        <a:bodyPr lIns="816127" tIns="479044" rIns="816127" bIns="163576"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endParaRPr>
            <a:solidFill>
              <a:schemeClr val="dk1"/>
            </a:solidFill>
          </a:endParaRPr>
        </a:p>
      </dsp:txBody>
      <dsp:txXfrm>
        <a:off x="0" y="360424"/>
        <a:ext cx="10515600" cy="579600"/>
      </dsp:txXfrm>
    </dsp:sp>
    <dsp:sp modelId="{4010C3DD-FA89-4B54-A23C-1E72BD784DFF}">
      <dsp:nvSpPr>
        <dsp:cNvPr id="4" name="圆角矩形 3"/>
        <dsp:cNvSpPr/>
      </dsp:nvSpPr>
      <dsp:spPr bwMode="white">
        <a:xfrm>
          <a:off x="525780" y="20944"/>
          <a:ext cx="7360920" cy="678960"/>
        </a:xfrm>
        <a:prstGeom prst="roundRect">
          <a:avLst/>
        </a:prstGeom>
      </dsp:spPr>
      <dsp:style>
        <a:lnRef idx="2">
          <a:schemeClr val="lt1"/>
        </a:lnRef>
        <a:fillRef idx="1">
          <a:schemeClr val="accent1"/>
        </a:fillRef>
        <a:effectRef idx="0">
          <a:scrgbClr r="0" g="0" b="0"/>
        </a:effectRef>
        <a:fontRef idx="minor">
          <a:schemeClr val="lt1"/>
        </a:fontRef>
      </dsp:style>
      <dsp:txBody>
        <a:bodyPr lIns="278225" tIns="0" rIns="278225"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Our data “UTKFACE” is from Kaggle</a:t>
          </a:r>
        </a:p>
      </dsp:txBody>
      <dsp:txXfrm>
        <a:off x="525780" y="20944"/>
        <a:ext cx="7360920" cy="678960"/>
      </dsp:txXfrm>
    </dsp:sp>
    <dsp:sp modelId="{F79EC05A-A685-4F51-88EE-87CA6A626725}">
      <dsp:nvSpPr>
        <dsp:cNvPr id="8" name="矩形 7"/>
        <dsp:cNvSpPr/>
      </dsp:nvSpPr>
      <dsp:spPr bwMode="white">
        <a:xfrm>
          <a:off x="0" y="1403704"/>
          <a:ext cx="10515600" cy="579600"/>
        </a:xfrm>
        <a:prstGeom prst="rect">
          <a:avLst/>
        </a:prstGeom>
      </dsp:spPr>
      <dsp:style>
        <a:lnRef idx="2">
          <a:schemeClr val="accent1"/>
        </a:lnRef>
        <a:fillRef idx="1">
          <a:schemeClr val="lt1">
            <a:alpha val="90000"/>
          </a:schemeClr>
        </a:fillRef>
        <a:effectRef idx="0">
          <a:scrgbClr r="0" g="0" b="0"/>
        </a:effectRef>
        <a:fontRef idx="minor"/>
      </dsp:style>
      <dsp:txBody>
        <a:bodyPr lIns="816127" tIns="479044" rIns="816127" bIns="163576"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endParaRPr>
            <a:solidFill>
              <a:schemeClr val="dk1"/>
            </a:solidFill>
          </a:endParaRPr>
        </a:p>
      </dsp:txBody>
      <dsp:txXfrm>
        <a:off x="0" y="1403704"/>
        <a:ext cx="10515600" cy="579600"/>
      </dsp:txXfrm>
    </dsp:sp>
    <dsp:sp modelId="{4903BE38-07AD-4073-A1C2-CF2F90FCBCA9}">
      <dsp:nvSpPr>
        <dsp:cNvPr id="7" name="圆角矩形 6"/>
        <dsp:cNvSpPr/>
      </dsp:nvSpPr>
      <dsp:spPr bwMode="white">
        <a:xfrm>
          <a:off x="525780" y="1064224"/>
          <a:ext cx="7360920" cy="678960"/>
        </a:xfrm>
        <a:prstGeom prst="roundRect">
          <a:avLst/>
        </a:prstGeom>
      </dsp:spPr>
      <dsp:style>
        <a:lnRef idx="2">
          <a:schemeClr val="lt1"/>
        </a:lnRef>
        <a:fillRef idx="1">
          <a:schemeClr val="accent1"/>
        </a:fillRef>
        <a:effectRef idx="0">
          <a:scrgbClr r="0" g="0" b="0"/>
        </a:effectRef>
        <a:fontRef idx="minor">
          <a:schemeClr val="lt1"/>
        </a:fontRef>
      </dsp:style>
      <dsp:txBody>
        <a:bodyPr lIns="278225" tIns="0" rIns="278225"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There are 23705 picture</a:t>
          </a:r>
        </a:p>
      </dsp:txBody>
      <dsp:txXfrm>
        <a:off x="525780" y="1064224"/>
        <a:ext cx="7360920" cy="678960"/>
      </dsp:txXfrm>
    </dsp:sp>
    <dsp:sp modelId="{39D838E9-3699-4DC1-85D0-109FADE8A75A}">
      <dsp:nvSpPr>
        <dsp:cNvPr id="11" name="矩形 10"/>
        <dsp:cNvSpPr/>
      </dsp:nvSpPr>
      <dsp:spPr bwMode="white">
        <a:xfrm>
          <a:off x="0" y="2446984"/>
          <a:ext cx="10515600" cy="1883410"/>
        </a:xfrm>
        <a:prstGeom prst="rect">
          <a:avLst/>
        </a:prstGeom>
      </dsp:spPr>
      <dsp:style>
        <a:lnRef idx="2">
          <a:schemeClr val="accent1"/>
        </a:lnRef>
        <a:fillRef idx="1">
          <a:schemeClr val="lt1">
            <a:alpha val="90000"/>
          </a:schemeClr>
        </a:fillRef>
        <a:effectRef idx="0">
          <a:scrgbClr r="0" g="0" b="0"/>
        </a:effectRef>
        <a:fontRef idx="minor"/>
      </dsp:style>
      <dsp:txBody>
        <a:bodyPr lIns="816127" tIns="479044" rIns="816127" bIns="163576"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00000"/>
            </a:lnSpc>
            <a:spcBef>
              <a:spcPct val="0"/>
            </a:spcBef>
            <a:spcAft>
              <a:spcPct val="15000"/>
            </a:spcAft>
            <a:buChar char="•"/>
          </a:pPr>
          <a:r>
            <a:rPr lang="en-US">
              <a:solidFill>
                <a:schemeClr val="dk1"/>
              </a:solidFill>
            </a:rPr>
            <a:t>Age is from 1 to 116</a:t>
          </a:r>
          <a:endParaRPr lang="en-US">
            <a:solidFill>
              <a:schemeClr val="dk1"/>
            </a:solidFill>
          </a:endParaRPr>
        </a:p>
        <a:p>
          <a:pPr lvl="1">
            <a:lnSpc>
              <a:spcPct val="100000"/>
            </a:lnSpc>
            <a:spcBef>
              <a:spcPct val="0"/>
            </a:spcBef>
            <a:spcAft>
              <a:spcPct val="15000"/>
            </a:spcAft>
            <a:buChar char="•"/>
          </a:pPr>
          <a:r>
            <a:rPr lang="en-US">
              <a:solidFill>
                <a:schemeClr val="dk1"/>
              </a:solidFill>
            </a:rPr>
            <a:t>Gender is male and female</a:t>
          </a:r>
          <a:endParaRPr lang="en-US">
            <a:solidFill>
              <a:schemeClr val="dk1"/>
            </a:solidFill>
          </a:endParaRPr>
        </a:p>
        <a:p>
          <a:pPr lvl="1">
            <a:lnSpc>
              <a:spcPct val="100000"/>
            </a:lnSpc>
            <a:spcBef>
              <a:spcPct val="0"/>
            </a:spcBef>
            <a:spcAft>
              <a:spcPct val="15000"/>
            </a:spcAft>
            <a:buChar char="•"/>
          </a:pPr>
          <a:r>
            <a:rPr lang="en-US">
              <a:solidFill>
                <a:schemeClr val="dk1"/>
              </a:solidFill>
            </a:rPr>
            <a:t>Race contain White, Black, Asian, Indian, Others</a:t>
          </a:r>
          <a:endParaRPr>
            <a:solidFill>
              <a:schemeClr val="dk1"/>
            </a:solidFill>
          </a:endParaRPr>
        </a:p>
      </dsp:txBody>
      <dsp:txXfrm>
        <a:off x="0" y="2446984"/>
        <a:ext cx="10515600" cy="1883410"/>
      </dsp:txXfrm>
    </dsp:sp>
    <dsp:sp modelId="{E54C22FC-D640-421A-8564-618E5B7DA855}">
      <dsp:nvSpPr>
        <dsp:cNvPr id="10" name="圆角矩形 9"/>
        <dsp:cNvSpPr/>
      </dsp:nvSpPr>
      <dsp:spPr bwMode="white">
        <a:xfrm>
          <a:off x="525780" y="2107504"/>
          <a:ext cx="7360920" cy="678960"/>
        </a:xfrm>
        <a:prstGeom prst="roundRect">
          <a:avLst/>
        </a:prstGeom>
      </dsp:spPr>
      <dsp:style>
        <a:lnRef idx="2">
          <a:schemeClr val="lt1"/>
        </a:lnRef>
        <a:fillRef idx="1">
          <a:schemeClr val="accent1"/>
        </a:fillRef>
        <a:effectRef idx="0">
          <a:scrgbClr r="0" g="0" b="0"/>
        </a:effectRef>
        <a:fontRef idx="minor">
          <a:schemeClr val="lt1"/>
        </a:fontRef>
      </dsp:style>
      <dsp:txBody>
        <a:bodyPr lIns="278225" tIns="0" rIns="278225" bIns="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a:t>The label contains age, gender, and race</a:t>
          </a:r>
        </a:p>
      </dsp:txBody>
      <dsp:txXfrm>
        <a:off x="525780" y="2107504"/>
        <a:ext cx="7360920" cy="678960"/>
      </dsp:txXfrm>
    </dsp:sp>
    <dsp:sp modelId="{E055C7C4-D515-4927-BA44-743549D8F52E}">
      <dsp:nvSpPr>
        <dsp:cNvPr id="3" name="矩形 2" hidden="1"/>
        <dsp:cNvSpPr/>
      </dsp:nvSpPr>
      <dsp:spPr>
        <a:xfrm>
          <a:off x="0" y="20944"/>
          <a:ext cx="525780" cy="678960"/>
        </a:xfrm>
        <a:prstGeom prst="rect">
          <a:avLst/>
        </a:prstGeom>
      </dsp:spPr>
      <dsp:txXfrm>
        <a:off x="0" y="20944"/>
        <a:ext cx="525780" cy="678960"/>
      </dsp:txXfrm>
    </dsp:sp>
    <dsp:sp modelId="{19C40147-6EE3-4440-8279-39181283926C}">
      <dsp:nvSpPr>
        <dsp:cNvPr id="6" name="矩形 5" hidden="1"/>
        <dsp:cNvSpPr/>
      </dsp:nvSpPr>
      <dsp:spPr>
        <a:xfrm>
          <a:off x="0" y="1064224"/>
          <a:ext cx="525780" cy="678960"/>
        </a:xfrm>
        <a:prstGeom prst="rect">
          <a:avLst/>
        </a:prstGeom>
      </dsp:spPr>
      <dsp:txXfrm>
        <a:off x="0" y="1064224"/>
        <a:ext cx="525780" cy="678960"/>
      </dsp:txXfrm>
    </dsp:sp>
    <dsp:sp modelId="{F957C683-40CA-438D-8F77-A309F1B04838}">
      <dsp:nvSpPr>
        <dsp:cNvPr id="9" name="矩形 8" hidden="1"/>
        <dsp:cNvSpPr/>
      </dsp:nvSpPr>
      <dsp:spPr>
        <a:xfrm>
          <a:off x="0" y="2107504"/>
          <a:ext cx="525780" cy="678960"/>
        </a:xfrm>
        <a:prstGeom prst="rect">
          <a:avLst/>
        </a:prstGeom>
      </dsp:spPr>
      <dsp:txXfrm>
        <a:off x="0" y="2107504"/>
        <a:ext cx="525780" cy="678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4965" cy="4807585"/>
        <a:chOff x="0" y="0"/>
        <a:chExt cx="10514965" cy="4807585"/>
      </a:xfrm>
    </dsp:grpSpPr>
    <dsp:sp modelId="{5D9704F8-5A95-419F-B794-1E2F82666BDB}">
      <dsp:nvSpPr>
        <dsp:cNvPr id="3" name="矩形 2"/>
        <dsp:cNvSpPr/>
      </dsp:nvSpPr>
      <dsp:spPr bwMode="white">
        <a:xfrm>
          <a:off x="0" y="335236"/>
          <a:ext cx="3205782" cy="1282313"/>
        </a:xfrm>
        <a:prstGeom prst="rect">
          <a:avLst/>
        </a:prstGeom>
      </dsp:spPr>
      <dsp:style>
        <a:lnRef idx="2">
          <a:schemeClr val="accent4">
            <a:shade val="50000"/>
            <a:hueOff val="0"/>
            <a:satOff val="0"/>
            <a:lumOff val="0"/>
            <a:alpha val="100000"/>
          </a:schemeClr>
        </a:lnRef>
        <a:fillRef idx="1">
          <a:schemeClr val="accent4">
            <a:shade val="50000"/>
            <a:hueOff val="0"/>
            <a:satOff val="0"/>
            <a:lumOff val="0"/>
            <a:alpha val="100000"/>
          </a:schemeClr>
        </a:fillRef>
        <a:effectRef idx="0">
          <a:scrgbClr r="0" g="0" b="0"/>
        </a:effectRef>
        <a:fontRef idx="minor">
          <a:schemeClr val="lt1"/>
        </a:fontRef>
      </dsp:style>
      <dsp:txBody>
        <a:bodyPr vert="horz" wrap="square" lIns="128016" tIns="73152" rIns="128016" bIns="7315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800" b="1" dirty="0">
              <a:solidFill>
                <a:schemeClr val="tx1"/>
              </a:solidFill>
              <a:latin typeface="Times New Roman Bold" panose="02020603050405020304" charset="0"/>
              <a:cs typeface="Times New Roman Bold" panose="02020603050405020304" charset="0"/>
            </a:rPr>
            <a:t>SVM</a:t>
          </a:r>
          <a:endParaRPr lang="zh-CN" altLang="en-US" sz="1800" b="1" dirty="0">
            <a:solidFill>
              <a:schemeClr val="tx1"/>
            </a:solidFill>
            <a:latin typeface="Times New Roman Bold" panose="02020603050405020304" charset="0"/>
            <a:cs typeface="Times New Roman Bold" panose="02020603050405020304" charset="0"/>
          </a:endParaRPr>
        </a:p>
      </dsp:txBody>
      <dsp:txXfrm>
        <a:off x="0" y="335236"/>
        <a:ext cx="3205782" cy="1282313"/>
      </dsp:txXfrm>
    </dsp:sp>
    <dsp:sp modelId="{C0A6D3D8-DBC2-45B6-8DEF-789A72552BB4}">
      <dsp:nvSpPr>
        <dsp:cNvPr id="4" name="矩形 3"/>
        <dsp:cNvSpPr/>
      </dsp:nvSpPr>
      <dsp:spPr bwMode="white">
        <a:xfrm>
          <a:off x="0" y="1617549"/>
          <a:ext cx="3205782" cy="2854800"/>
        </a:xfrm>
        <a:prstGeom prst="rect">
          <a:avLst/>
        </a:prstGeom>
      </dsp:spPr>
      <dsp:style>
        <a:lnRef idx="2">
          <a:schemeClr val="accent4">
            <a:alpha val="90000"/>
            <a:tint val="55000"/>
          </a:schemeClr>
        </a:lnRef>
        <a:fillRef idx="1">
          <a:schemeClr val="accent4">
            <a:alpha val="90000"/>
            <a:tint val="55000"/>
          </a:schemeClr>
        </a:fillRef>
        <a:effectRef idx="0">
          <a:scrgbClr r="0" g="0" b="0"/>
        </a:effectRef>
        <a:fontRef idx="minor"/>
      </dsp:style>
      <dsp:txBody>
        <a:bodyPr vert="horz" wrap="square" lIns="346710" tIns="346710" rIns="462280" bIns="520065" anchor="t"/>
        <a:lstStyle>
          <a:lvl1pPr algn="l">
            <a:defRPr sz="6500"/>
          </a:lvl1pPr>
          <a:lvl2pPr marL="285750" indent="-285750" algn="l">
            <a:defRPr sz="5100"/>
          </a:lvl2pPr>
          <a:lvl3pPr marL="571500" indent="-285750" algn="l">
            <a:defRPr sz="5100"/>
          </a:lvl3pPr>
          <a:lvl4pPr marL="857250" indent="-285750" algn="l">
            <a:defRPr sz="5100"/>
          </a:lvl4pPr>
          <a:lvl5pPr marL="1143000" indent="-285750" algn="l">
            <a:defRPr sz="5100"/>
          </a:lvl5pPr>
          <a:lvl6pPr marL="1428750" indent="-285750" algn="l">
            <a:defRPr sz="5100"/>
          </a:lvl6pPr>
          <a:lvl7pPr marL="1714500" indent="-285750" algn="l">
            <a:defRPr sz="5100"/>
          </a:lvl7pPr>
          <a:lvl8pPr marL="2000250" indent="-285750" algn="l">
            <a:defRPr sz="5100"/>
          </a:lvl8pPr>
          <a:lvl9pPr marL="2286000" indent="-285750" algn="l">
            <a:defRPr sz="5100"/>
          </a:lvl9pPr>
        </a:lstStyle>
        <a:p>
          <a:pPr lvl="1">
            <a:lnSpc>
              <a:spcPct val="100000"/>
            </a:lnSpc>
            <a:spcBef>
              <a:spcPct val="0"/>
            </a:spcBef>
            <a:spcAft>
              <a:spcPct val="15000"/>
            </a:spcAft>
            <a:buChar char="•"/>
          </a:pPr>
          <a:endParaRPr lang="zh-CN" altLang="en-US" dirty="0">
            <a:solidFill>
              <a:schemeClr val="dk1"/>
            </a:solidFill>
          </a:endParaRPr>
        </a:p>
      </dsp:txBody>
      <dsp:txXfrm>
        <a:off x="0" y="1617549"/>
        <a:ext cx="3205782" cy="2854800"/>
      </dsp:txXfrm>
    </dsp:sp>
    <dsp:sp modelId="{3E0BA246-3456-471B-AD87-1436FD251DD8}">
      <dsp:nvSpPr>
        <dsp:cNvPr id="5" name="矩形 4"/>
        <dsp:cNvSpPr/>
      </dsp:nvSpPr>
      <dsp:spPr bwMode="white">
        <a:xfrm>
          <a:off x="3654591" y="335236"/>
          <a:ext cx="3205782" cy="1282313"/>
        </a:xfrm>
        <a:prstGeom prst="rect">
          <a:avLst/>
        </a:prstGeom>
      </dsp:spPr>
      <dsp:style>
        <a:lnRef idx="2">
          <a:schemeClr val="accent4">
            <a:shade val="50000"/>
            <a:hueOff val="399999"/>
            <a:satOff val="-23528"/>
            <a:lumOff val="32418"/>
            <a:alpha val="100000"/>
          </a:schemeClr>
        </a:lnRef>
        <a:fillRef idx="1">
          <a:schemeClr val="accent4">
            <a:shade val="50000"/>
            <a:hueOff val="399999"/>
            <a:satOff val="-23528"/>
            <a:lumOff val="32418"/>
            <a:alpha val="100000"/>
          </a:schemeClr>
        </a:fillRef>
        <a:effectRef idx="0">
          <a:scrgbClr r="0" g="0" b="0"/>
        </a:effectRef>
        <a:fontRef idx="minor">
          <a:schemeClr val="lt1"/>
        </a:fontRef>
      </dsp:style>
      <dsp:txBody>
        <a:bodyPr vert="horz" wrap="square" lIns="128016" tIns="73152" rIns="128016" bIns="7315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800" b="1" dirty="0">
              <a:solidFill>
                <a:schemeClr val="tx1"/>
              </a:solidFill>
              <a:latin typeface="Times New Roman Bold" panose="02020603050405020304" charset="0"/>
              <a:cs typeface="Times New Roman Bold" panose="02020603050405020304" charset="0"/>
            </a:rPr>
            <a:t>Random Forest</a:t>
          </a:r>
          <a:endParaRPr lang="zh-CN" altLang="en-US" sz="1800" b="1" dirty="0">
            <a:solidFill>
              <a:schemeClr val="tx1"/>
            </a:solidFill>
            <a:latin typeface="Times New Roman Bold" panose="02020603050405020304" charset="0"/>
            <a:cs typeface="Times New Roman Bold" panose="02020603050405020304" charset="0"/>
          </a:endParaRPr>
        </a:p>
      </dsp:txBody>
      <dsp:txXfrm>
        <a:off x="3654591" y="335236"/>
        <a:ext cx="3205782" cy="1282313"/>
      </dsp:txXfrm>
    </dsp:sp>
    <dsp:sp modelId="{33CF15AD-8A19-4E9A-9BED-239A79CAF737}">
      <dsp:nvSpPr>
        <dsp:cNvPr id="6" name="矩形 5"/>
        <dsp:cNvSpPr/>
      </dsp:nvSpPr>
      <dsp:spPr bwMode="white">
        <a:xfrm>
          <a:off x="3654591" y="1617549"/>
          <a:ext cx="3205782" cy="2854800"/>
        </a:xfrm>
        <a:prstGeom prst="rect">
          <a:avLst/>
        </a:prstGeom>
      </dsp:spPr>
      <dsp:style>
        <a:lnRef idx="2">
          <a:schemeClr val="accent4">
            <a:alpha val="90000"/>
            <a:tint val="55000"/>
          </a:schemeClr>
        </a:lnRef>
        <a:fillRef idx="1">
          <a:schemeClr val="accent4">
            <a:alpha val="90000"/>
            <a:tint val="55000"/>
          </a:schemeClr>
        </a:fillRef>
        <a:effectRef idx="0">
          <a:scrgbClr r="0" g="0" b="0"/>
        </a:effectRef>
        <a:fontRef idx="minor"/>
      </dsp:style>
      <dsp:txBody>
        <a:bodyPr vert="horz" wrap="square" lIns="346710" tIns="346710" rIns="462280" bIns="520065" anchor="t"/>
        <a:lstStyle>
          <a:lvl1pPr algn="l">
            <a:defRPr sz="6500"/>
          </a:lvl1pPr>
          <a:lvl2pPr marL="285750" indent="-285750" algn="l">
            <a:defRPr sz="5100"/>
          </a:lvl2pPr>
          <a:lvl3pPr marL="571500" indent="-285750" algn="l">
            <a:defRPr sz="5100"/>
          </a:lvl3pPr>
          <a:lvl4pPr marL="857250" indent="-285750" algn="l">
            <a:defRPr sz="5100"/>
          </a:lvl4pPr>
          <a:lvl5pPr marL="1143000" indent="-285750" algn="l">
            <a:defRPr sz="5100"/>
          </a:lvl5pPr>
          <a:lvl6pPr marL="1428750" indent="-285750" algn="l">
            <a:defRPr sz="5100"/>
          </a:lvl6pPr>
          <a:lvl7pPr marL="1714500" indent="-285750" algn="l">
            <a:defRPr sz="5100"/>
          </a:lvl7pPr>
          <a:lvl8pPr marL="2000250" indent="-285750" algn="l">
            <a:defRPr sz="5100"/>
          </a:lvl8pPr>
          <a:lvl9pPr marL="2286000" indent="-285750" algn="l">
            <a:defRPr sz="5100"/>
          </a:lvl9pPr>
        </a:lstStyle>
        <a:p>
          <a:pPr lvl="1" algn="l">
            <a:lnSpc>
              <a:spcPct val="100000"/>
            </a:lnSpc>
            <a:spcBef>
              <a:spcPct val="0"/>
            </a:spcBef>
            <a:spcAft>
              <a:spcPct val="15000"/>
            </a:spcAft>
            <a:buChar char="•"/>
          </a:pPr>
          <a:endParaRPr lang="zh-CN" altLang="en-US" dirty="0">
            <a:solidFill>
              <a:schemeClr val="dk1"/>
            </a:solidFill>
          </a:endParaRPr>
        </a:p>
      </dsp:txBody>
      <dsp:txXfrm>
        <a:off x="3654591" y="1617549"/>
        <a:ext cx="3205782" cy="2854800"/>
      </dsp:txXfrm>
    </dsp:sp>
    <dsp:sp modelId="{FC453BFD-315B-4968-86FA-B7D3125F3320}">
      <dsp:nvSpPr>
        <dsp:cNvPr id="7" name="矩形 6"/>
        <dsp:cNvSpPr/>
      </dsp:nvSpPr>
      <dsp:spPr bwMode="white">
        <a:xfrm>
          <a:off x="7309183" y="335236"/>
          <a:ext cx="3205782" cy="1282313"/>
        </a:xfrm>
        <a:prstGeom prst="rect">
          <a:avLst/>
        </a:prstGeom>
      </dsp:spPr>
      <dsp:style>
        <a:lnRef idx="2">
          <a:schemeClr val="accent4">
            <a:tint val="55000"/>
            <a:hueOff val="-199999"/>
            <a:satOff val="11765"/>
            <a:lumOff val="-16208"/>
            <a:alpha val="100000"/>
          </a:schemeClr>
        </a:lnRef>
        <a:fillRef idx="1">
          <a:schemeClr val="accent4">
            <a:tint val="55000"/>
            <a:hueOff val="-199999"/>
            <a:satOff val="11765"/>
            <a:lumOff val="-16208"/>
            <a:alpha val="100000"/>
          </a:schemeClr>
        </a:fillRef>
        <a:effectRef idx="0">
          <a:scrgbClr r="0" g="0" b="0"/>
        </a:effectRef>
        <a:fontRef idx="minor">
          <a:schemeClr val="lt1"/>
        </a:fontRef>
      </dsp:style>
      <dsp:txBody>
        <a:bodyPr vert="horz" wrap="square" lIns="128016" tIns="73152" rIns="128016" bIns="7315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800" b="1" dirty="0">
              <a:solidFill>
                <a:schemeClr val="tx1"/>
              </a:solidFill>
              <a:latin typeface="Times New Roman Bold" panose="02020603050405020304" charset="0"/>
              <a:cs typeface="Times New Roman Bold" panose="02020603050405020304" charset="0"/>
            </a:rPr>
            <a:t>CNN</a:t>
          </a:r>
          <a:endParaRPr lang="zh-CN" altLang="en-US" sz="1800" b="1" dirty="0">
            <a:solidFill>
              <a:schemeClr val="tx1"/>
            </a:solidFill>
            <a:latin typeface="Times New Roman Bold" panose="02020603050405020304" charset="0"/>
            <a:cs typeface="Times New Roman Bold" panose="02020603050405020304" charset="0"/>
          </a:endParaRPr>
        </a:p>
      </dsp:txBody>
      <dsp:txXfrm>
        <a:off x="7309183" y="335236"/>
        <a:ext cx="3205782" cy="1282313"/>
      </dsp:txXfrm>
    </dsp:sp>
    <dsp:sp modelId="{B357C82A-FE93-416B-AFBF-A74F9E99C4E4}">
      <dsp:nvSpPr>
        <dsp:cNvPr id="8" name="矩形 7"/>
        <dsp:cNvSpPr/>
      </dsp:nvSpPr>
      <dsp:spPr bwMode="white">
        <a:xfrm>
          <a:off x="7309183" y="1617549"/>
          <a:ext cx="3205782" cy="2854800"/>
        </a:xfrm>
        <a:prstGeom prst="rect">
          <a:avLst/>
        </a:prstGeom>
      </dsp:spPr>
      <dsp:style>
        <a:lnRef idx="2">
          <a:schemeClr val="accent4">
            <a:alpha val="90000"/>
            <a:tint val="55000"/>
          </a:schemeClr>
        </a:lnRef>
        <a:fillRef idx="1">
          <a:schemeClr val="accent4">
            <a:alpha val="90000"/>
            <a:tint val="55000"/>
          </a:schemeClr>
        </a:fillRef>
        <a:effectRef idx="0">
          <a:scrgbClr r="0" g="0" b="0"/>
        </a:effectRef>
        <a:fontRef idx="minor"/>
      </dsp:style>
      <dsp:txBody>
        <a:bodyPr vert="horz" wrap="square" lIns="346710" tIns="346710" rIns="462280" bIns="520065" anchor="t"/>
        <a:lstStyle>
          <a:lvl1pPr algn="l">
            <a:defRPr sz="6500"/>
          </a:lvl1pPr>
          <a:lvl2pPr marL="285750" indent="-285750" algn="l">
            <a:defRPr sz="5100"/>
          </a:lvl2pPr>
          <a:lvl3pPr marL="571500" indent="-285750" algn="l">
            <a:defRPr sz="5100"/>
          </a:lvl3pPr>
          <a:lvl4pPr marL="857250" indent="-285750" algn="l">
            <a:defRPr sz="5100"/>
          </a:lvl4pPr>
          <a:lvl5pPr marL="1143000" indent="-285750" algn="l">
            <a:defRPr sz="5100"/>
          </a:lvl5pPr>
          <a:lvl6pPr marL="1428750" indent="-285750" algn="l">
            <a:defRPr sz="5100"/>
          </a:lvl6pPr>
          <a:lvl7pPr marL="1714500" indent="-285750" algn="l">
            <a:defRPr sz="5100"/>
          </a:lvl7pPr>
          <a:lvl8pPr marL="2000250" indent="-285750" algn="l">
            <a:defRPr sz="5100"/>
          </a:lvl8pPr>
          <a:lvl9pPr marL="2286000" indent="-285750" algn="l">
            <a:defRPr sz="5100"/>
          </a:lvl9pPr>
        </a:lstStyle>
        <a:p>
          <a:pPr lvl="1">
            <a:lnSpc>
              <a:spcPct val="100000"/>
            </a:lnSpc>
            <a:spcBef>
              <a:spcPct val="0"/>
            </a:spcBef>
            <a:spcAft>
              <a:spcPct val="15000"/>
            </a:spcAft>
            <a:buChar char="•"/>
          </a:pPr>
          <a:endParaRPr lang="zh-CN" altLang="en-US" dirty="0">
            <a:solidFill>
              <a:schemeClr val="dk1"/>
            </a:solidFill>
          </a:endParaRPr>
        </a:p>
      </dsp:txBody>
      <dsp:txXfrm>
        <a:off x="7309183" y="1617549"/>
        <a:ext cx="3205782" cy="28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4965" cy="4807585"/>
        <a:chOff x="0" y="0"/>
        <a:chExt cx="10514965" cy="4807585"/>
      </a:xfrm>
    </dsp:grpSpPr>
    <dsp:sp modelId="{5D9704F8-5A95-419F-B794-1E2F82666BDB}">
      <dsp:nvSpPr>
        <dsp:cNvPr id="3" name="矩形 2"/>
        <dsp:cNvSpPr/>
      </dsp:nvSpPr>
      <dsp:spPr bwMode="white">
        <a:xfrm>
          <a:off x="0" y="6985"/>
          <a:ext cx="3205782" cy="695325"/>
        </a:xfrm>
        <a:prstGeom prst="rect">
          <a:avLst/>
        </a:prstGeom>
      </dsp:spPr>
      <dsp:style>
        <a:lnRef idx="2">
          <a:schemeClr val="accent4">
            <a:shade val="50000"/>
            <a:hueOff val="0"/>
            <a:satOff val="0"/>
            <a:lumOff val="0"/>
            <a:alpha val="100000"/>
          </a:schemeClr>
        </a:lnRef>
        <a:fillRef idx="1">
          <a:schemeClr val="accent4">
            <a:shade val="50000"/>
            <a:hueOff val="0"/>
            <a:satOff val="0"/>
            <a:lumOff val="0"/>
            <a:alpha val="100000"/>
          </a:schemeClr>
        </a:fillRef>
        <a:effectRef idx="0">
          <a:scrgbClr r="0" g="0" b="0"/>
        </a:effectRef>
        <a:fontRef idx="minor">
          <a:schemeClr val="lt1"/>
        </a:fontRef>
      </dsp:style>
      <dsp:txBody>
        <a:bodyPr vert="horz" wrap="square" lIns="128016" tIns="73152" rIns="128016" bIns="73152"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sz="1800" b="1">
              <a:solidFill>
                <a:schemeClr val="tx1"/>
              </a:solidFill>
              <a:latin typeface="Times New Roman Bold" panose="02020603050405020304" charset="0"/>
              <a:cs typeface="Times New Roman Bold" panose="02020603050405020304" charset="0"/>
            </a:rPr>
            <a:t>Deep Model Architecture Improvement</a:t>
          </a:r>
        </a:p>
      </dsp:txBody>
      <dsp:txXfrm>
        <a:off x="0" y="6985"/>
        <a:ext cx="3205782" cy="695325"/>
      </dsp:txXfrm>
    </dsp:sp>
    <dsp:sp modelId="{C0A6D3D8-DBC2-45B6-8DEF-789A72552BB4}">
      <dsp:nvSpPr>
        <dsp:cNvPr id="4" name="矩形 3"/>
        <dsp:cNvSpPr/>
      </dsp:nvSpPr>
      <dsp:spPr bwMode="white">
        <a:xfrm>
          <a:off x="0" y="702310"/>
          <a:ext cx="3205782" cy="4098290"/>
        </a:xfrm>
        <a:prstGeom prst="rect">
          <a:avLst/>
        </a:prstGeom>
      </dsp:spPr>
      <dsp:style>
        <a:lnRef idx="2">
          <a:schemeClr val="accent4">
            <a:alpha val="90000"/>
            <a:tint val="55000"/>
          </a:schemeClr>
        </a:lnRef>
        <a:fillRef idx="1">
          <a:schemeClr val="accent4">
            <a:alpha val="90000"/>
            <a:tint val="55000"/>
          </a:schemeClr>
        </a:fillRef>
        <a:effectRef idx="0">
          <a:scrgbClr r="0" g="0" b="0"/>
        </a:effectRef>
        <a:fontRef idx="minor"/>
      </dsp:style>
      <dsp:txBody>
        <a:bodyPr vert="horz" wrap="square" lIns="64008" tIns="64008" rIns="85344" bIns="96012"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zh-CN" altLang="en-US" b="1">
              <a:solidFill>
                <a:schemeClr val="dk1"/>
              </a:solidFill>
            </a:rPr>
            <a:t>Increased Convolutional Layers:</a:t>
          </a:r>
          <a:r>
            <a:rPr lang="zh-CN" altLang="en-US">
              <a:solidFill>
                <a:schemeClr val="dk1"/>
              </a:solidFill>
            </a:rPr>
            <a:t> The number of convolutional layers has been increased to four layers to enhance the model's feature extraction capabilities.</a:t>
          </a:r>
          <a:endParaRPr>
            <a:solidFill>
              <a:schemeClr val="dk1"/>
            </a:solidFill>
          </a:endParaRPr>
        </a:p>
      </dsp:txBody>
      <dsp:txXfrm>
        <a:off x="0" y="702310"/>
        <a:ext cx="3205782" cy="4098290"/>
      </dsp:txXfrm>
    </dsp:sp>
    <dsp:sp modelId="{3E0BA246-3456-471B-AD87-1436FD251DD8}">
      <dsp:nvSpPr>
        <dsp:cNvPr id="5" name="矩形 4"/>
        <dsp:cNvSpPr/>
      </dsp:nvSpPr>
      <dsp:spPr bwMode="white">
        <a:xfrm>
          <a:off x="3654591" y="6985"/>
          <a:ext cx="3205782" cy="695325"/>
        </a:xfrm>
        <a:prstGeom prst="rect">
          <a:avLst/>
        </a:prstGeom>
      </dsp:spPr>
      <dsp:style>
        <a:lnRef idx="2">
          <a:schemeClr val="accent4">
            <a:shade val="50000"/>
            <a:hueOff val="399999"/>
            <a:satOff val="-23528"/>
            <a:lumOff val="32418"/>
            <a:alpha val="100000"/>
          </a:schemeClr>
        </a:lnRef>
        <a:fillRef idx="1">
          <a:schemeClr val="accent4">
            <a:shade val="50000"/>
            <a:hueOff val="399999"/>
            <a:satOff val="-23528"/>
            <a:lumOff val="32418"/>
            <a:alpha val="100000"/>
          </a:schemeClr>
        </a:fillRef>
        <a:effectRef idx="0">
          <a:scrgbClr r="0" g="0" b="0"/>
        </a:effectRef>
        <a:fontRef idx="minor">
          <a:schemeClr val="lt1"/>
        </a:fontRef>
      </dsp:style>
      <dsp:txBody>
        <a:bodyPr vert="horz" wrap="square" lIns="128016" tIns="73152" rIns="128016" bIns="73152"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sz="1800" b="1">
              <a:solidFill>
                <a:schemeClr val="tx1"/>
              </a:solidFill>
              <a:latin typeface="Times New Roman Bold" panose="02020603050405020304" charset="0"/>
              <a:cs typeface="Times New Roman Bold" panose="02020603050405020304" charset="0"/>
            </a:rPr>
            <a:t>Hyperparameter Tuning</a:t>
          </a:r>
        </a:p>
      </dsp:txBody>
      <dsp:txXfrm>
        <a:off x="3654591" y="6985"/>
        <a:ext cx="3205782" cy="695325"/>
      </dsp:txXfrm>
    </dsp:sp>
    <dsp:sp modelId="{33CF15AD-8A19-4E9A-9BED-239A79CAF737}">
      <dsp:nvSpPr>
        <dsp:cNvPr id="6" name="矩形 5"/>
        <dsp:cNvSpPr/>
      </dsp:nvSpPr>
      <dsp:spPr bwMode="white">
        <a:xfrm>
          <a:off x="3654591" y="702310"/>
          <a:ext cx="3205782" cy="4098290"/>
        </a:xfrm>
        <a:prstGeom prst="rect">
          <a:avLst/>
        </a:prstGeom>
      </dsp:spPr>
      <dsp:style>
        <a:lnRef idx="2">
          <a:schemeClr val="accent4">
            <a:alpha val="90000"/>
            <a:tint val="55000"/>
          </a:schemeClr>
        </a:lnRef>
        <a:fillRef idx="1">
          <a:schemeClr val="accent4">
            <a:alpha val="90000"/>
            <a:tint val="55000"/>
          </a:schemeClr>
        </a:fillRef>
        <a:effectRef idx="0">
          <a:scrgbClr r="0" g="0" b="0"/>
        </a:effectRef>
        <a:fontRef idx="minor"/>
      </dsp:style>
      <dsp:txBody>
        <a:bodyPr vert="horz" wrap="square" lIns="64008" tIns="64008" rIns="85344" bIns="96012"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gn="l">
            <a:lnSpc>
              <a:spcPct val="100000"/>
            </a:lnSpc>
            <a:spcBef>
              <a:spcPct val="0"/>
            </a:spcBef>
            <a:spcAft>
              <a:spcPct val="15000"/>
            </a:spcAft>
            <a:buChar char="•"/>
          </a:pPr>
          <a:r>
            <a:rPr lang="zh-CN" altLang="en-US" b="1">
              <a:solidFill>
                <a:schemeClr val="dk1"/>
              </a:solidFill>
            </a:rPr>
            <a:t>Dynamic Learning Rate Adjustment:</a:t>
          </a:r>
          <a:r>
            <a:rPr lang="zh-CN" altLang="en-US">
              <a:solidFill>
                <a:schemeClr val="dk1"/>
              </a:solidFill>
            </a:rPr>
            <a:t> Introduced the ReduceLROnPlateau callback function</a:t>
          </a:r>
          <a:r>
            <a:rPr lang="en-US" altLang="zh-CN">
              <a:solidFill>
                <a:schemeClr val="dk1"/>
              </a:solidFill>
            </a:rPr>
            <a:t>.</a:t>
          </a:r>
          <a:r>
            <a:rPr lang="zh-CN" altLang="en-US">
              <a:solidFill>
                <a:schemeClr val="dk1"/>
              </a:solidFill>
            </a:rPr>
            <a:t> </a:t>
          </a:r>
          <a:endParaRPr lang="zh-CN" altLang="en-US">
            <a:solidFill>
              <a:schemeClr val="dk1"/>
            </a:solidFill>
          </a:endParaRPr>
        </a:p>
        <a:p>
          <a:pPr lvl="1" algn="l">
            <a:lnSpc>
              <a:spcPct val="100000"/>
            </a:lnSpc>
            <a:spcBef>
              <a:spcPct val="0"/>
            </a:spcBef>
            <a:spcAft>
              <a:spcPct val="15000"/>
            </a:spcAft>
            <a:buChar char="•"/>
          </a:pPr>
          <a:r>
            <a:rPr lang="zh-CN" altLang="en-US" b="1">
              <a:solidFill>
                <a:schemeClr val="dk1"/>
              </a:solidFill>
            </a:rPr>
            <a:t>Multi-task Loss Function:</a:t>
          </a:r>
          <a:r>
            <a:rPr lang="zh-CN" altLang="en-US">
              <a:solidFill>
                <a:schemeClr val="dk1"/>
              </a:solidFill>
            </a:rPr>
            <a:t> For gender prediction, </a:t>
          </a:r>
          <a:r>
            <a:rPr lang="zh-CN" altLang="en-US" b="1">
              <a:solidFill>
                <a:schemeClr val="dk1"/>
              </a:solidFill>
            </a:rPr>
            <a:t>binary cross-entropy</a:t>
          </a:r>
          <a:r>
            <a:rPr lang="zh-CN" altLang="en-US">
              <a:solidFill>
                <a:schemeClr val="dk1"/>
              </a:solidFill>
            </a:rPr>
            <a:t> is used as the loss function for the binary classification task,</a:t>
          </a:r>
          <a:r>
            <a:rPr lang="zh-CN" altLang="en-US" b="1">
              <a:solidFill>
                <a:schemeClr val="dk1"/>
              </a:solidFill>
            </a:rPr>
            <a:t> Mean Squared Error (MSE)</a:t>
          </a:r>
          <a:r>
            <a:rPr lang="zh-CN" altLang="en-US">
              <a:solidFill>
                <a:schemeClr val="dk1"/>
              </a:solidFill>
            </a:rPr>
            <a:t> is employed for age prediction as a regression task, and </a:t>
          </a:r>
          <a:r>
            <a:rPr lang="zh-CN" altLang="en-US" b="1">
              <a:solidFill>
                <a:schemeClr val="dk1"/>
              </a:solidFill>
            </a:rPr>
            <a:t>sparse categorical cross-entropy</a:t>
          </a:r>
          <a:r>
            <a:rPr lang="zh-CN" altLang="en-US">
              <a:solidFill>
                <a:schemeClr val="dk1"/>
              </a:solidFill>
            </a:rPr>
            <a:t> is utilized for race prediction in the multi-class classification task.</a:t>
          </a:r>
          <a:endParaRPr lang="zh-CN" altLang="en-US">
            <a:solidFill>
              <a:schemeClr val="dk1"/>
            </a:solidFill>
          </a:endParaRPr>
        </a:p>
        <a:p>
          <a:pPr lvl="1" algn="l">
            <a:lnSpc>
              <a:spcPct val="100000"/>
            </a:lnSpc>
            <a:spcBef>
              <a:spcPct val="0"/>
            </a:spcBef>
            <a:spcAft>
              <a:spcPct val="15000"/>
            </a:spcAft>
            <a:buChar char="•"/>
          </a:pPr>
          <a:r>
            <a:rPr lang="zh-CN" altLang="en-US" b="1">
              <a:solidFill>
                <a:schemeClr val="dk1"/>
              </a:solidFill>
            </a:rPr>
            <a:t>Specific Output Layers for Each Task</a:t>
          </a:r>
          <a:r>
            <a:rPr lang="zh-CN" altLang="en-US">
              <a:solidFill>
                <a:schemeClr val="dk1"/>
              </a:solidFill>
            </a:rPr>
            <a:t>：The </a:t>
          </a:r>
          <a:r>
            <a:rPr lang="zh-CN" altLang="en-US" b="1">
              <a:solidFill>
                <a:schemeClr val="dk1"/>
              </a:solidFill>
            </a:rPr>
            <a:t>Sigmoid</a:t>
          </a:r>
          <a:r>
            <a:rPr lang="zh-CN" altLang="en-US">
              <a:solidFill>
                <a:schemeClr val="dk1"/>
              </a:solidFill>
            </a:rPr>
            <a:t> activation function is used for gender prediction, the </a:t>
          </a:r>
          <a:r>
            <a:rPr lang="zh-CN" altLang="en-US" b="1">
              <a:solidFill>
                <a:schemeClr val="dk1"/>
              </a:solidFill>
            </a:rPr>
            <a:t>ReLU </a:t>
          </a:r>
          <a:r>
            <a:rPr lang="zh-CN" altLang="en-US">
              <a:solidFill>
                <a:schemeClr val="dk1"/>
              </a:solidFill>
            </a:rPr>
            <a:t>activation function is applied for age prediction to ensure non-negative values, and the </a:t>
          </a:r>
          <a:r>
            <a:rPr lang="zh-CN" altLang="en-US" b="1">
              <a:solidFill>
                <a:schemeClr val="dk1"/>
              </a:solidFill>
            </a:rPr>
            <a:t>Softmax</a:t>
          </a:r>
          <a:r>
            <a:rPr lang="zh-CN" altLang="en-US">
              <a:solidFill>
                <a:schemeClr val="dk1"/>
              </a:solidFill>
            </a:rPr>
            <a:t> activation function is utilized for race prediction to output the probability distribution over race categories.</a:t>
          </a:r>
          <a:endParaRPr>
            <a:solidFill>
              <a:schemeClr val="dk1"/>
            </a:solidFill>
          </a:endParaRPr>
        </a:p>
      </dsp:txBody>
      <dsp:txXfrm>
        <a:off x="3654591" y="702310"/>
        <a:ext cx="3205782" cy="4098290"/>
      </dsp:txXfrm>
    </dsp:sp>
    <dsp:sp modelId="{FC453BFD-315B-4968-86FA-B7D3125F3320}">
      <dsp:nvSpPr>
        <dsp:cNvPr id="7" name="矩形 6"/>
        <dsp:cNvSpPr/>
      </dsp:nvSpPr>
      <dsp:spPr bwMode="white">
        <a:xfrm>
          <a:off x="7309183" y="6985"/>
          <a:ext cx="3205782" cy="695325"/>
        </a:xfrm>
        <a:prstGeom prst="rect">
          <a:avLst/>
        </a:prstGeom>
      </dsp:spPr>
      <dsp:style>
        <a:lnRef idx="2">
          <a:schemeClr val="accent4">
            <a:tint val="55000"/>
            <a:hueOff val="-199999"/>
            <a:satOff val="11765"/>
            <a:lumOff val="-16208"/>
            <a:alpha val="100000"/>
          </a:schemeClr>
        </a:lnRef>
        <a:fillRef idx="1">
          <a:schemeClr val="accent4">
            <a:tint val="55000"/>
            <a:hueOff val="-199999"/>
            <a:satOff val="11765"/>
            <a:lumOff val="-16208"/>
            <a:alpha val="100000"/>
          </a:schemeClr>
        </a:fillRef>
        <a:effectRef idx="0">
          <a:scrgbClr r="0" g="0" b="0"/>
        </a:effectRef>
        <a:fontRef idx="minor">
          <a:schemeClr val="lt1"/>
        </a:fontRef>
      </dsp:style>
      <dsp:txBody>
        <a:bodyPr vert="horz" wrap="square" lIns="128016" tIns="73152" rIns="128016" bIns="73152"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zh-CN" altLang="en-US" sz="1800" b="1">
              <a:solidFill>
                <a:schemeClr val="tx1"/>
              </a:solidFill>
              <a:latin typeface="Times New Roman Bold" panose="02020603050405020304" charset="0"/>
              <a:cs typeface="Times New Roman Bold" panose="02020603050405020304" charset="0"/>
            </a:rPr>
            <a:t>Ensemble Modeling Approach</a:t>
          </a:r>
        </a:p>
      </dsp:txBody>
      <dsp:txXfrm>
        <a:off x="7309183" y="6985"/>
        <a:ext cx="3205782" cy="695325"/>
      </dsp:txXfrm>
    </dsp:sp>
    <dsp:sp modelId="{B357C82A-FE93-416B-AFBF-A74F9E99C4E4}">
      <dsp:nvSpPr>
        <dsp:cNvPr id="8" name="矩形 7"/>
        <dsp:cNvSpPr/>
      </dsp:nvSpPr>
      <dsp:spPr bwMode="white">
        <a:xfrm>
          <a:off x="7309183" y="702310"/>
          <a:ext cx="3205782" cy="4098290"/>
        </a:xfrm>
        <a:prstGeom prst="rect">
          <a:avLst/>
        </a:prstGeom>
      </dsp:spPr>
      <dsp:style>
        <a:lnRef idx="2">
          <a:schemeClr val="accent4">
            <a:alpha val="90000"/>
            <a:tint val="55000"/>
          </a:schemeClr>
        </a:lnRef>
        <a:fillRef idx="1">
          <a:schemeClr val="accent4">
            <a:alpha val="90000"/>
            <a:tint val="55000"/>
          </a:schemeClr>
        </a:fillRef>
        <a:effectRef idx="0">
          <a:scrgbClr r="0" g="0" b="0"/>
        </a:effectRef>
        <a:fontRef idx="minor"/>
      </dsp:style>
      <dsp:txBody>
        <a:bodyPr vert="horz" wrap="square" lIns="64008" tIns="64008" rIns="85344" bIns="96012"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zh-CN" altLang="en-US" b="1">
              <a:solidFill>
                <a:schemeClr val="dk1"/>
              </a:solidFill>
            </a:rPr>
            <a:t>Independent Model Training:</a:t>
          </a:r>
          <a:r>
            <a:rPr lang="zh-CN" altLang="en-US">
              <a:solidFill>
                <a:schemeClr val="dk1"/>
              </a:solidFill>
            </a:rPr>
            <a:t> Separate models are trained for each prediction task (gender, age, and race) instead of a single model handling all tasks simultaneously.</a:t>
          </a:r>
          <a:endParaRPr lang="zh-CN" altLang="en-US">
            <a:solidFill>
              <a:schemeClr val="dk1"/>
            </a:solidFill>
          </a:endParaRPr>
        </a:p>
        <a:p>
          <a:pPr lvl="1">
            <a:lnSpc>
              <a:spcPct val="100000"/>
            </a:lnSpc>
            <a:spcBef>
              <a:spcPct val="0"/>
            </a:spcBef>
            <a:spcAft>
              <a:spcPct val="15000"/>
            </a:spcAft>
            <a:buChar char="•"/>
          </a:pPr>
          <a:r>
            <a:rPr lang="zh-CN" altLang="en-US" b="1">
              <a:solidFill>
                <a:schemeClr val="dk1"/>
              </a:solidFill>
            </a:rPr>
            <a:t>Ensemble Prediction Mechanism:</a:t>
          </a:r>
          <a:r>
            <a:rPr lang="zh-CN" altLang="en-US">
              <a:solidFill>
                <a:schemeClr val="dk1"/>
              </a:solidFill>
            </a:rPr>
            <a:t>The predicted values from all models are averaged to obtain a more accurate age prediction. A voting mechanism is employed to calculate the vote results at each position, determining the final outcome based on majority voting.</a:t>
          </a:r>
          <a:endParaRPr>
            <a:solidFill>
              <a:schemeClr val="dk1"/>
            </a:solidFill>
          </a:endParaRPr>
        </a:p>
      </dsp:txBody>
      <dsp:txXfrm>
        <a:off x="7309183" y="702310"/>
        <a:ext cx="3205782" cy="4098290"/>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A299C3C-80C4-45EF-80FD-5B279BF9D8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B92ED8-375E-4F51-B761-247052FA63E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299C3C-80C4-45EF-80FD-5B279BF9D8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B92ED8-375E-4F51-B761-247052FA63E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299C3C-80C4-45EF-80FD-5B279BF9D8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B92ED8-375E-4F51-B761-247052FA63E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doi.org/10.1109/ICECTA48151.2019.8959681" TargetMode="External"/><Relationship Id="rId3" Type="http://schemas.openxmlformats.org/officeDocument/2006/relationships/hyperlink" Target="https://doi.org/10.1177/0025802419893168" TargetMode="External"/><Relationship Id="rId2" Type="http://schemas.openxmlformats.org/officeDocument/2006/relationships/hyperlink" Target="https://doi.org/10.1142/S0218127497001618" TargetMode="External"/><Relationship Id="rId1" Type="http://schemas.openxmlformats.org/officeDocument/2006/relationships/hyperlink" Target="https://doi.org/10.1109/ICME.2005.152137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susanqq.github.io/UTKFace/" TargetMode="External"/><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8" Type="http://schemas.openxmlformats.org/officeDocument/2006/relationships/slideLayout" Target="../slideLayouts/slideLayout2.xml"/><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5162550" y="1562669"/>
            <a:ext cx="5636113" cy="2456597"/>
          </a:xfrm>
        </p:spPr>
        <p:txBody>
          <a:bodyPr anchor="b">
            <a:normAutofit/>
          </a:bodyPr>
          <a:lstStyle/>
          <a:p>
            <a:r>
              <a:rPr lang="en-US" altLang="zh-CN" sz="4400">
                <a:solidFill>
                  <a:schemeClr val="tx1">
                    <a:lumMod val="85000"/>
                    <a:lumOff val="15000"/>
                  </a:schemeClr>
                </a:solidFill>
                <a:latin typeface="Times New Roman Regular" panose="02020603050405020304" charset="0"/>
                <a:cs typeface="Times New Roman Regular" panose="02020603050405020304" charset="0"/>
              </a:rPr>
              <a:t>Facial Recognition</a:t>
            </a:r>
            <a:endParaRPr lang="zh-CN" altLang="en-US" sz="4400">
              <a:solidFill>
                <a:schemeClr val="tx1">
                  <a:lumMod val="85000"/>
                  <a:lumOff val="15000"/>
                </a:schemeClr>
              </a:solidFill>
              <a:latin typeface="Times New Roman Regular" panose="02020603050405020304" charset="0"/>
              <a:cs typeface="Times New Roman Regular" panose="02020603050405020304" charset="0"/>
            </a:endParaRPr>
          </a:p>
        </p:txBody>
      </p:sp>
      <p:sp>
        <p:nvSpPr>
          <p:cNvPr id="3" name="副标题 2"/>
          <p:cNvSpPr>
            <a:spLocks noGrp="1"/>
          </p:cNvSpPr>
          <p:nvPr>
            <p:ph type="subTitle" idx="1"/>
          </p:nvPr>
        </p:nvSpPr>
        <p:spPr>
          <a:xfrm>
            <a:off x="5649309" y="4298722"/>
            <a:ext cx="4678086" cy="1148885"/>
          </a:xfrm>
        </p:spPr>
        <p:txBody>
          <a:bodyPr anchor="t">
            <a:normAutofit/>
          </a:bodyPr>
          <a:lstStyle/>
          <a:p>
            <a:r>
              <a:rPr lang="en-US" altLang="zh-CN" sz="1100">
                <a:solidFill>
                  <a:schemeClr val="tx1">
                    <a:lumMod val="85000"/>
                    <a:lumOff val="15000"/>
                  </a:schemeClr>
                </a:solidFill>
                <a:effectLst/>
                <a:latin typeface="Times New Roman" panose="02020603050405020304" pitchFamily="18" charset="0"/>
                <a:ea typeface="宋体" pitchFamily="2" charset="-122"/>
                <a:cs typeface="宋体" pitchFamily="2" charset="-122"/>
              </a:rPr>
              <a:t>Gang Wang</a:t>
            </a:r>
            <a:endParaRPr lang="zh-CN" altLang="zh-CN" sz="1100">
              <a:solidFill>
                <a:schemeClr val="tx1">
                  <a:lumMod val="85000"/>
                  <a:lumOff val="15000"/>
                </a:schemeClr>
              </a:solidFill>
              <a:effectLst/>
              <a:latin typeface="宋体" pitchFamily="2" charset="-122"/>
              <a:ea typeface="宋体" pitchFamily="2" charset="-122"/>
              <a:cs typeface="宋体" pitchFamily="2" charset="-122"/>
            </a:endParaRPr>
          </a:p>
          <a:p>
            <a:r>
              <a:rPr lang="en-US" altLang="zh-CN" sz="1100">
                <a:solidFill>
                  <a:schemeClr val="tx1">
                    <a:lumMod val="85000"/>
                    <a:lumOff val="15000"/>
                  </a:schemeClr>
                </a:solidFill>
                <a:effectLst/>
                <a:latin typeface="Times New Roman" panose="02020603050405020304" pitchFamily="18" charset="0"/>
                <a:ea typeface="宋体" pitchFamily="2" charset="-122"/>
                <a:cs typeface="宋体" pitchFamily="2" charset="-122"/>
              </a:rPr>
              <a:t>Yunjie Xiong</a:t>
            </a:r>
            <a:endParaRPr lang="zh-CN" altLang="zh-CN" sz="1100">
              <a:solidFill>
                <a:schemeClr val="tx1">
                  <a:lumMod val="85000"/>
                  <a:lumOff val="15000"/>
                </a:schemeClr>
              </a:solidFill>
              <a:effectLst/>
              <a:latin typeface="宋体" pitchFamily="2" charset="-122"/>
              <a:ea typeface="宋体" pitchFamily="2" charset="-122"/>
              <a:cs typeface="宋体" pitchFamily="2" charset="-122"/>
            </a:endParaRPr>
          </a:p>
          <a:p>
            <a:r>
              <a:rPr lang="en-US" altLang="zh-CN" sz="1100">
                <a:solidFill>
                  <a:schemeClr val="tx1">
                    <a:lumMod val="85000"/>
                    <a:lumOff val="15000"/>
                  </a:schemeClr>
                </a:solidFill>
                <a:effectLst/>
                <a:latin typeface="Times New Roman" panose="02020603050405020304" pitchFamily="18" charset="0"/>
                <a:ea typeface="宋体" pitchFamily="2" charset="-122"/>
                <a:cs typeface="宋体" pitchFamily="2" charset="-122"/>
              </a:rPr>
              <a:t>Zhenyu Zhang </a:t>
            </a:r>
            <a:endParaRPr lang="zh-CN" altLang="zh-CN" sz="1100">
              <a:solidFill>
                <a:schemeClr val="tx1">
                  <a:lumMod val="85000"/>
                  <a:lumOff val="15000"/>
                </a:schemeClr>
              </a:solidFill>
              <a:effectLst/>
              <a:latin typeface="宋体" pitchFamily="2" charset="-122"/>
              <a:ea typeface="宋体" pitchFamily="2" charset="-122"/>
              <a:cs typeface="宋体" pitchFamily="2" charset="-122"/>
            </a:endParaRPr>
          </a:p>
          <a:p>
            <a:r>
              <a:rPr lang="en-US" altLang="zh-CN" sz="1100">
                <a:solidFill>
                  <a:schemeClr val="tx1">
                    <a:lumMod val="85000"/>
                    <a:lumOff val="15000"/>
                  </a:schemeClr>
                </a:solidFill>
                <a:effectLst/>
                <a:latin typeface="Times New Roman" panose="02020603050405020304" pitchFamily="18" charset="0"/>
                <a:ea typeface="宋体" pitchFamily="2" charset="-122"/>
                <a:cs typeface="宋体" pitchFamily="2" charset="-122"/>
              </a:rPr>
              <a:t>EAI 6080 - Advanced Analytical Utilization</a:t>
            </a:r>
            <a:endParaRPr lang="zh-CN" altLang="zh-CN" sz="1100">
              <a:solidFill>
                <a:schemeClr val="tx1">
                  <a:lumMod val="85000"/>
                  <a:lumOff val="15000"/>
                </a:schemeClr>
              </a:solidFill>
              <a:effectLst/>
              <a:latin typeface="宋体" pitchFamily="2" charset="-122"/>
              <a:ea typeface="宋体" pitchFamily="2" charset="-122"/>
              <a:cs typeface="宋体" pitchFamily="2" charset="-122"/>
            </a:endParaRPr>
          </a:p>
          <a:p>
            <a:endParaRPr lang="zh-CN" altLang="en-US" sz="1100">
              <a:solidFill>
                <a:schemeClr val="tx1">
                  <a:lumMod val="85000"/>
                  <a:lumOff val="15000"/>
                </a:schemeClr>
              </a:solidFill>
            </a:endParaRPr>
          </a:p>
        </p:txBody>
      </p:sp>
      <p:pic>
        <p:nvPicPr>
          <p:cNvPr id="5" name="Picture 4" descr="3D art of a person"/>
          <p:cNvPicPr>
            <a:picLocks noChangeAspect="1"/>
          </p:cNvPicPr>
          <p:nvPr/>
        </p:nvPicPr>
        <p:blipFill>
          <a:blip r:embed="rId1"/>
          <a:srcRect l="11082" r="36868"/>
          <a:stretch>
            <a:fillRect/>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a:t>
            </a:r>
            <a:endParaRPr lang="zh-CN" altLang="en-US" dirty="0"/>
          </a:p>
        </p:txBody>
      </p:sp>
      <p:graphicFrame>
        <p:nvGraphicFramePr>
          <p:cNvPr id="6" name="图示 5"/>
          <p:cNvGraphicFramePr/>
          <p:nvPr/>
        </p:nvGraphicFramePr>
        <p:xfrm>
          <a:off x="908685" y="1406525"/>
          <a:ext cx="10514965" cy="48075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Comparison</a:t>
            </a:r>
            <a:endParaRPr lang="zh-CN" altLang="en-US" dirty="0"/>
          </a:p>
        </p:txBody>
      </p:sp>
      <p:graphicFrame>
        <p:nvGraphicFramePr>
          <p:cNvPr id="5" name="内容占位符 4"/>
          <p:cNvGraphicFramePr>
            <a:graphicFrameLocks noGrp="1"/>
          </p:cNvGraphicFramePr>
          <p:nvPr>
            <p:ph idx="1"/>
          </p:nvPr>
        </p:nvGraphicFramePr>
        <p:xfrm>
          <a:off x="1233805" y="1289685"/>
          <a:ext cx="9725025" cy="1536065"/>
        </p:xfrm>
        <a:graphic>
          <a:graphicData uri="http://schemas.openxmlformats.org/drawingml/2006/table">
            <a:tbl>
              <a:tblPr firstRow="1" bandRow="1">
                <a:tableStyleId>{5C22544A-7EE6-4342-B048-85BDC9FD1C3A}</a:tableStyleId>
              </a:tblPr>
              <a:tblGrid>
                <a:gridCol w="1945005"/>
                <a:gridCol w="1945005"/>
                <a:gridCol w="1945005"/>
                <a:gridCol w="1945005"/>
                <a:gridCol w="1945005"/>
              </a:tblGrid>
              <a:tr h="304800">
                <a:tc>
                  <a:txBody>
                    <a:bodyPr/>
                    <a:lstStyle/>
                    <a:p>
                      <a:pPr>
                        <a:buNone/>
                      </a:pPr>
                      <a:endParaRPr lang="zh-CN" altLang="en-US"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solidFill>
                            <a:schemeClr val="bg1"/>
                          </a:solidFill>
                          <a:latin typeface="Times New Roman Regular" panose="02020603050405020304" charset="0"/>
                          <a:cs typeface="Times New Roman Regular" panose="02020603050405020304" charset="0"/>
                        </a:rPr>
                        <a:t>Precision</a:t>
                      </a:r>
                      <a:endParaRPr lang="en-US" altLang="zh-CN" sz="1400">
                        <a:solidFill>
                          <a:schemeClr val="bg1"/>
                        </a:solidFill>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Recall</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F1-Score</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Accuracy</a:t>
                      </a:r>
                      <a:endParaRPr lang="en-US" altLang="zh-CN" sz="1400">
                        <a:latin typeface="Times New Roman Regular" panose="02020603050405020304" charset="0"/>
                        <a:cs typeface="Times New Roman Regular" panose="02020603050405020304" charset="0"/>
                      </a:endParaRPr>
                    </a:p>
                  </a:txBody>
                  <a:tcPr/>
                </a:tc>
              </a:tr>
              <a:tr h="304800">
                <a:tc>
                  <a:txBody>
                    <a:bodyPr/>
                    <a:lstStyle/>
                    <a:p>
                      <a:pPr algn="ctr">
                        <a:buNone/>
                      </a:pPr>
                      <a:r>
                        <a:rPr lang="en-US" altLang="zh-CN" sz="1400">
                          <a:latin typeface="Times New Roman Regular" panose="02020603050405020304" charset="0"/>
                          <a:cs typeface="Times New Roman Regular" panose="02020603050405020304" charset="0"/>
                        </a:rPr>
                        <a:t>SVM</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0.06</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0.14</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0.06</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0.1428</a:t>
                      </a:r>
                      <a:endParaRPr lang="en-US" altLang="zh-CN" sz="1400">
                        <a:latin typeface="Times New Roman Regular" panose="02020603050405020304" charset="0"/>
                        <a:cs typeface="Times New Roman Regular" panose="02020603050405020304" charset="0"/>
                      </a:endParaRPr>
                    </a:p>
                  </a:txBody>
                  <a:tcPr/>
                </a:tc>
              </a:tr>
              <a:tr h="304800">
                <a:tc>
                  <a:txBody>
                    <a:bodyPr/>
                    <a:lstStyle/>
                    <a:p>
                      <a:pPr algn="ctr">
                        <a:buNone/>
                      </a:pPr>
                      <a:r>
                        <a:rPr lang="en-US" altLang="zh-CN" sz="1400">
                          <a:latin typeface="Times New Roman Regular" panose="02020603050405020304" charset="0"/>
                          <a:cs typeface="Times New Roman Regular" panose="02020603050405020304" charset="0"/>
                        </a:rPr>
                        <a:t>Random Forest</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0.07</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0.13</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0.05</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0.1257</a:t>
                      </a:r>
                      <a:endParaRPr lang="en-US" altLang="zh-CN" sz="1400">
                        <a:latin typeface="Times New Roman Regular" panose="02020603050405020304" charset="0"/>
                        <a:cs typeface="Times New Roman Regular" panose="02020603050405020304" charset="0"/>
                      </a:endParaRPr>
                    </a:p>
                  </a:txBody>
                  <a:tcPr/>
                </a:tc>
              </a:tr>
              <a:tr h="304800">
                <a:tc>
                  <a:txBody>
                    <a:bodyPr/>
                    <a:lstStyle/>
                    <a:p>
                      <a:pPr algn="ctr">
                        <a:buNone/>
                      </a:pPr>
                      <a:r>
                        <a:rPr lang="en-US" altLang="zh-CN" sz="1400">
                          <a:latin typeface="Times New Roman Regular" panose="02020603050405020304" charset="0"/>
                          <a:cs typeface="Times New Roman Regular" panose="02020603050405020304" charset="0"/>
                        </a:rPr>
                        <a:t>CNN</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0.65</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0.60</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0.62</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0.63</a:t>
                      </a:r>
                      <a:endParaRPr lang="en-US" altLang="zh-CN" sz="1400">
                        <a:latin typeface="Times New Roman Regular" panose="02020603050405020304" charset="0"/>
                        <a:cs typeface="Times New Roman Regular" panose="02020603050405020304" charset="0"/>
                      </a:endParaRPr>
                    </a:p>
                  </a:txBody>
                  <a:tcPr/>
                </a:tc>
              </a:tr>
              <a:tr h="316865">
                <a:tc>
                  <a:txBody>
                    <a:bodyPr/>
                    <a:lstStyle/>
                    <a:p>
                      <a:pPr algn="ctr">
                        <a:buNone/>
                      </a:pPr>
                      <a:r>
                        <a:rPr lang="zh-CN" altLang="en-US" sz="1400" b="1">
                          <a:latin typeface="Times New Roman Bold" panose="02020603050405020304" charset="0"/>
                          <a:cs typeface="Times New Roman Bold" panose="02020603050405020304" charset="0"/>
                        </a:rPr>
                        <a:t>Integrated </a:t>
                      </a:r>
                      <a:r>
                        <a:rPr lang="en-US" altLang="zh-CN" sz="1400" b="1">
                          <a:latin typeface="Times New Roman Bold" panose="02020603050405020304" charset="0"/>
                          <a:cs typeface="Times New Roman Bold" panose="02020603050405020304" charset="0"/>
                        </a:rPr>
                        <a:t>M</a:t>
                      </a:r>
                      <a:r>
                        <a:rPr lang="zh-CN" altLang="en-US" sz="1400" b="1">
                          <a:latin typeface="Times New Roman Bold" panose="02020603050405020304" charset="0"/>
                          <a:cs typeface="Times New Roman Bold" panose="02020603050405020304" charset="0"/>
                        </a:rPr>
                        <a:t>odel</a:t>
                      </a:r>
                      <a:endParaRPr lang="zh-CN" altLang="en-US"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0.75</a:t>
                      </a:r>
                      <a:endParaRPr lang="en-US" altLang="zh-CN"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0.72</a:t>
                      </a:r>
                      <a:endParaRPr lang="en-US" altLang="zh-CN"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0.70</a:t>
                      </a:r>
                      <a:endParaRPr lang="en-US" altLang="zh-CN"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0.75</a:t>
                      </a:r>
                      <a:endParaRPr lang="en-US" altLang="zh-CN" sz="1400" b="1">
                        <a:latin typeface="Times New Roman Bold" panose="02020603050405020304" charset="0"/>
                        <a:cs typeface="Times New Roman Bold" panose="02020603050405020304" charset="0"/>
                      </a:endParaRPr>
                    </a:p>
                  </a:txBody>
                  <a:tcPr/>
                </a:tc>
              </a:tr>
            </a:tbl>
          </a:graphicData>
        </a:graphic>
      </p:graphicFrame>
      <p:graphicFrame>
        <p:nvGraphicFramePr>
          <p:cNvPr id="7" name="表格 6"/>
          <p:cNvGraphicFramePr/>
          <p:nvPr/>
        </p:nvGraphicFramePr>
        <p:xfrm>
          <a:off x="1233170" y="3182620"/>
          <a:ext cx="9725025" cy="1536065"/>
        </p:xfrm>
        <a:graphic>
          <a:graphicData uri="http://schemas.openxmlformats.org/drawingml/2006/table">
            <a:tbl>
              <a:tblPr firstRow="1" bandRow="1">
                <a:tableStyleId>{5C22544A-7EE6-4342-B048-85BDC9FD1C3A}</a:tableStyleId>
              </a:tblPr>
              <a:tblGrid>
                <a:gridCol w="1945005"/>
                <a:gridCol w="1945005"/>
                <a:gridCol w="1945005"/>
                <a:gridCol w="1945005"/>
                <a:gridCol w="1945005"/>
              </a:tblGrid>
              <a:tr h="304800">
                <a:tc>
                  <a:txBody>
                    <a:bodyPr/>
                    <a:lstStyle/>
                    <a:p>
                      <a:pPr>
                        <a:buNone/>
                      </a:pPr>
                      <a:endParaRPr lang="zh-CN" altLang="en-US"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solidFill>
                            <a:schemeClr val="bg1"/>
                          </a:solidFill>
                          <a:latin typeface="Times New Roman Regular" panose="02020603050405020304" charset="0"/>
                          <a:cs typeface="Times New Roman Regular" panose="02020603050405020304" charset="0"/>
                        </a:rPr>
                        <a:t>Precision</a:t>
                      </a:r>
                      <a:endParaRPr lang="en-US" altLang="zh-CN" sz="1400">
                        <a:solidFill>
                          <a:schemeClr val="bg1"/>
                        </a:solidFill>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Recall</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F1-Score</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Accuracy</a:t>
                      </a:r>
                      <a:endParaRPr lang="en-US" altLang="zh-CN" sz="1400">
                        <a:latin typeface="Times New Roman Regular" panose="02020603050405020304" charset="0"/>
                        <a:cs typeface="Times New Roman Regular" panose="02020603050405020304" charset="0"/>
                      </a:endParaRPr>
                    </a:p>
                  </a:txBody>
                  <a:tcPr/>
                </a:tc>
              </a:tr>
              <a:tr h="304800">
                <a:tc>
                  <a:txBody>
                    <a:bodyPr/>
                    <a:lstStyle/>
                    <a:p>
                      <a:pPr algn="ctr">
                        <a:buNone/>
                      </a:pPr>
                      <a:r>
                        <a:rPr lang="en-US" altLang="zh-CN" sz="1400">
                          <a:latin typeface="Times New Roman Regular" panose="02020603050405020304" charset="0"/>
                          <a:cs typeface="Times New Roman Regular" panose="02020603050405020304" charset="0"/>
                        </a:rPr>
                        <a:t>SVM</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0.65</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0.64</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0.64</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0.66</a:t>
                      </a:r>
                      <a:endParaRPr lang="en-US" altLang="zh-CN" sz="1400">
                        <a:latin typeface="Times New Roman Regular" panose="02020603050405020304" charset="0"/>
                        <a:cs typeface="Times New Roman Regular" panose="02020603050405020304" charset="0"/>
                      </a:endParaRPr>
                    </a:p>
                  </a:txBody>
                  <a:tcPr/>
                </a:tc>
              </a:tr>
              <a:tr h="304800">
                <a:tc>
                  <a:txBody>
                    <a:bodyPr/>
                    <a:lstStyle/>
                    <a:p>
                      <a:pPr algn="ctr">
                        <a:buNone/>
                      </a:pPr>
                      <a:r>
                        <a:rPr lang="en-US" altLang="zh-CN" sz="1400">
                          <a:latin typeface="Times New Roman Regular" panose="02020603050405020304" charset="0"/>
                          <a:cs typeface="Times New Roman Regular" panose="02020603050405020304" charset="0"/>
                        </a:rPr>
                        <a:t>Random Forest</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0.72</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0.70</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0.71</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0.73</a:t>
                      </a:r>
                      <a:endParaRPr lang="en-US" altLang="zh-CN" sz="1400">
                        <a:latin typeface="Times New Roman Regular" panose="02020603050405020304" charset="0"/>
                        <a:cs typeface="Times New Roman Regular" panose="02020603050405020304" charset="0"/>
                      </a:endParaRPr>
                    </a:p>
                  </a:txBody>
                  <a:tcPr/>
                </a:tc>
              </a:tr>
              <a:tr h="304800">
                <a:tc>
                  <a:txBody>
                    <a:bodyPr/>
                    <a:lstStyle/>
                    <a:p>
                      <a:pPr algn="ctr">
                        <a:buNone/>
                      </a:pPr>
                      <a:r>
                        <a:rPr lang="en-US" altLang="zh-CN" sz="1400">
                          <a:latin typeface="Times New Roman Regular" panose="02020603050405020304" charset="0"/>
                          <a:cs typeface="Times New Roman Regular" panose="02020603050405020304" charset="0"/>
                        </a:rPr>
                        <a:t>CNN</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0.66</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0.65</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0.65</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0.66</a:t>
                      </a:r>
                      <a:endParaRPr lang="en-US" altLang="zh-CN" sz="1400">
                        <a:latin typeface="Times New Roman Regular" panose="02020603050405020304" charset="0"/>
                        <a:cs typeface="Times New Roman Regular" panose="02020603050405020304" charset="0"/>
                      </a:endParaRPr>
                    </a:p>
                  </a:txBody>
                  <a:tcPr/>
                </a:tc>
              </a:tr>
              <a:tr h="316865">
                <a:tc>
                  <a:txBody>
                    <a:bodyPr/>
                    <a:lstStyle/>
                    <a:p>
                      <a:pPr algn="ctr">
                        <a:buNone/>
                      </a:pPr>
                      <a:r>
                        <a:rPr lang="zh-CN" altLang="en-US" sz="1400" b="1">
                          <a:latin typeface="Times New Roman Bold" panose="02020603050405020304" charset="0"/>
                          <a:cs typeface="Times New Roman Bold" panose="02020603050405020304" charset="0"/>
                        </a:rPr>
                        <a:t>Integrated </a:t>
                      </a:r>
                      <a:r>
                        <a:rPr lang="en-US" altLang="zh-CN" sz="1400" b="1">
                          <a:latin typeface="Times New Roman Bold" panose="02020603050405020304" charset="0"/>
                          <a:cs typeface="Times New Roman Bold" panose="02020603050405020304" charset="0"/>
                        </a:rPr>
                        <a:t>M</a:t>
                      </a:r>
                      <a:r>
                        <a:rPr lang="zh-CN" altLang="en-US" sz="1400" b="1">
                          <a:latin typeface="Times New Roman Bold" panose="02020603050405020304" charset="0"/>
                          <a:cs typeface="Times New Roman Bold" panose="02020603050405020304" charset="0"/>
                        </a:rPr>
                        <a:t>odel</a:t>
                      </a:r>
                      <a:endParaRPr lang="zh-CN" altLang="en-US"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0.87</a:t>
                      </a:r>
                      <a:endParaRPr lang="en-US" altLang="zh-CN"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0.87</a:t>
                      </a:r>
                      <a:endParaRPr lang="en-US" altLang="zh-CN"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0.87</a:t>
                      </a:r>
                      <a:endParaRPr lang="en-US" altLang="zh-CN"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0.87</a:t>
                      </a:r>
                      <a:endParaRPr lang="en-US" altLang="zh-CN" sz="1400" b="1">
                        <a:latin typeface="Times New Roman Bold" panose="02020603050405020304" charset="0"/>
                        <a:cs typeface="Times New Roman Bold" panose="02020603050405020304" charset="0"/>
                      </a:endParaRPr>
                    </a:p>
                  </a:txBody>
                  <a:tcPr/>
                </a:tc>
              </a:tr>
            </a:tbl>
          </a:graphicData>
        </a:graphic>
      </p:graphicFrame>
      <p:graphicFrame>
        <p:nvGraphicFramePr>
          <p:cNvPr id="8" name="表格 7"/>
          <p:cNvGraphicFramePr/>
          <p:nvPr/>
        </p:nvGraphicFramePr>
        <p:xfrm>
          <a:off x="1233170" y="5075555"/>
          <a:ext cx="9725025" cy="1536065"/>
        </p:xfrm>
        <a:graphic>
          <a:graphicData uri="http://schemas.openxmlformats.org/drawingml/2006/table">
            <a:tbl>
              <a:tblPr firstRow="1" bandRow="1">
                <a:tableStyleId>{5C22544A-7EE6-4342-B048-85BDC9FD1C3A}</a:tableStyleId>
              </a:tblPr>
              <a:tblGrid>
                <a:gridCol w="1945005"/>
                <a:gridCol w="1945005"/>
                <a:gridCol w="1945005"/>
                <a:gridCol w="1945005"/>
                <a:gridCol w="1945005"/>
              </a:tblGrid>
              <a:tr h="304800">
                <a:tc>
                  <a:txBody>
                    <a:bodyPr/>
                    <a:lstStyle/>
                    <a:p>
                      <a:pPr>
                        <a:buNone/>
                      </a:pPr>
                      <a:endParaRPr lang="zh-CN" altLang="en-US"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solidFill>
                            <a:schemeClr val="bg1"/>
                          </a:solidFill>
                          <a:latin typeface="Times New Roman Regular" panose="02020603050405020304" charset="0"/>
                          <a:cs typeface="Times New Roman Regular" panose="02020603050405020304" charset="0"/>
                        </a:rPr>
                        <a:t>Precision</a:t>
                      </a:r>
                      <a:endParaRPr lang="en-US" altLang="zh-CN" sz="1400">
                        <a:solidFill>
                          <a:schemeClr val="bg1"/>
                        </a:solidFill>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Recall</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F1-Score</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Accuracy</a:t>
                      </a:r>
                      <a:endParaRPr lang="en-US" altLang="zh-CN" sz="1400">
                        <a:latin typeface="Times New Roman Regular" panose="02020603050405020304" charset="0"/>
                        <a:cs typeface="Times New Roman Regular" panose="02020603050405020304" charset="0"/>
                      </a:endParaRPr>
                    </a:p>
                  </a:txBody>
                  <a:tcPr/>
                </a:tc>
              </a:tr>
              <a:tr h="304800">
                <a:tc>
                  <a:txBody>
                    <a:bodyPr/>
                    <a:lstStyle/>
                    <a:p>
                      <a:pPr algn="ctr">
                        <a:buNone/>
                      </a:pPr>
                      <a:r>
                        <a:rPr lang="en-US" altLang="zh-CN" sz="1400">
                          <a:latin typeface="Times New Roman Regular" panose="02020603050405020304" charset="0"/>
                          <a:cs typeface="Times New Roman Regular" panose="02020603050405020304" charset="0"/>
                        </a:rPr>
                        <a:t>SVM</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0.61</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0.66</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0.62</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0.6579</a:t>
                      </a:r>
                      <a:endParaRPr lang="en-US" altLang="zh-CN" sz="1400">
                        <a:latin typeface="Times New Roman Regular" panose="02020603050405020304" charset="0"/>
                        <a:cs typeface="Times New Roman Regular" panose="02020603050405020304" charset="0"/>
                      </a:endParaRPr>
                    </a:p>
                  </a:txBody>
                  <a:tcPr/>
                </a:tc>
              </a:tr>
              <a:tr h="304800">
                <a:tc>
                  <a:txBody>
                    <a:bodyPr/>
                    <a:lstStyle/>
                    <a:p>
                      <a:pPr algn="ctr">
                        <a:buNone/>
                      </a:pPr>
                      <a:r>
                        <a:rPr lang="en-US" altLang="zh-CN" sz="1400">
                          <a:latin typeface="Times New Roman Regular" panose="02020603050405020304" charset="0"/>
                          <a:cs typeface="Times New Roman Regular" panose="02020603050405020304" charset="0"/>
                        </a:rPr>
                        <a:t>Random Forest</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0.52</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0.50</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0.41</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0.5037</a:t>
                      </a:r>
                      <a:endParaRPr lang="en-US" altLang="zh-CN" sz="1400">
                        <a:latin typeface="Times New Roman Regular" panose="02020603050405020304" charset="0"/>
                        <a:cs typeface="Times New Roman Regular" panose="02020603050405020304" charset="0"/>
                      </a:endParaRPr>
                    </a:p>
                  </a:txBody>
                  <a:tcPr/>
                </a:tc>
              </a:tr>
              <a:tr h="304800">
                <a:tc>
                  <a:txBody>
                    <a:bodyPr/>
                    <a:lstStyle/>
                    <a:p>
                      <a:pPr algn="ctr">
                        <a:buNone/>
                      </a:pPr>
                      <a:r>
                        <a:rPr lang="en-US" altLang="zh-CN" sz="1400">
                          <a:latin typeface="Times New Roman Regular" panose="02020603050405020304" charset="0"/>
                          <a:cs typeface="Times New Roman Regular" panose="02020603050405020304" charset="0"/>
                        </a:rPr>
                        <a:t>CNN</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0.46</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0.23</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0.17</a:t>
                      </a:r>
                      <a:endParaRPr lang="en-US" altLang="zh-CN" sz="1400">
                        <a:latin typeface="Times New Roman Regular" panose="02020603050405020304" charset="0"/>
                        <a:cs typeface="Times New Roman Regular" panose="02020603050405020304" charset="0"/>
                      </a:endParaRPr>
                    </a:p>
                  </a:txBody>
                  <a:tcPr/>
                </a:tc>
                <a:tc>
                  <a:txBody>
                    <a:bodyPr/>
                    <a:lstStyle/>
                    <a:p>
                      <a:pPr algn="ctr">
                        <a:buNone/>
                      </a:pPr>
                      <a:r>
                        <a:rPr lang="en-US" altLang="zh-CN" sz="1400">
                          <a:latin typeface="Times New Roman Regular" panose="02020603050405020304" charset="0"/>
                          <a:cs typeface="Times New Roman Regular" panose="02020603050405020304" charset="0"/>
                        </a:rPr>
                        <a:t>0.47</a:t>
                      </a:r>
                      <a:endParaRPr lang="en-US" altLang="zh-CN" sz="1400">
                        <a:latin typeface="Times New Roman Regular" panose="02020603050405020304" charset="0"/>
                        <a:cs typeface="Times New Roman Regular" panose="02020603050405020304" charset="0"/>
                      </a:endParaRPr>
                    </a:p>
                  </a:txBody>
                  <a:tcPr/>
                </a:tc>
              </a:tr>
              <a:tr h="316865">
                <a:tc>
                  <a:txBody>
                    <a:bodyPr/>
                    <a:lstStyle/>
                    <a:p>
                      <a:pPr algn="ctr">
                        <a:buNone/>
                      </a:pPr>
                      <a:r>
                        <a:rPr lang="zh-CN" altLang="en-US" sz="1400" b="1">
                          <a:latin typeface="Times New Roman Bold" panose="02020603050405020304" charset="0"/>
                          <a:cs typeface="Times New Roman Bold" panose="02020603050405020304" charset="0"/>
                        </a:rPr>
                        <a:t>Integrated </a:t>
                      </a:r>
                      <a:r>
                        <a:rPr lang="en-US" altLang="zh-CN" sz="1400" b="1">
                          <a:latin typeface="Times New Roman Bold" panose="02020603050405020304" charset="0"/>
                          <a:cs typeface="Times New Roman Bold" panose="02020603050405020304" charset="0"/>
                        </a:rPr>
                        <a:t>M</a:t>
                      </a:r>
                      <a:r>
                        <a:rPr lang="zh-CN" altLang="en-US" sz="1400" b="1">
                          <a:latin typeface="Times New Roman Bold" panose="02020603050405020304" charset="0"/>
                          <a:cs typeface="Times New Roman Bold" panose="02020603050405020304" charset="0"/>
                        </a:rPr>
                        <a:t>odel</a:t>
                      </a:r>
                      <a:endParaRPr lang="zh-CN" altLang="en-US"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0.73</a:t>
                      </a:r>
                      <a:endParaRPr lang="en-US" altLang="zh-CN"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0.64</a:t>
                      </a:r>
                      <a:endParaRPr lang="en-US" altLang="zh-CN"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0.65</a:t>
                      </a:r>
                      <a:endParaRPr lang="en-US" altLang="zh-CN" sz="1400" b="1">
                        <a:latin typeface="Times New Roman Bold" panose="02020603050405020304" charset="0"/>
                        <a:cs typeface="Times New Roman Bold" panose="02020603050405020304" charset="0"/>
                      </a:endParaRPr>
                    </a:p>
                  </a:txBody>
                  <a:tcPr/>
                </a:tc>
                <a:tc>
                  <a:txBody>
                    <a:bodyPr/>
                    <a:lstStyle/>
                    <a:p>
                      <a:pPr algn="ctr">
                        <a:buNone/>
                      </a:pPr>
                      <a:r>
                        <a:rPr lang="en-US" altLang="zh-CN" sz="1400" b="1">
                          <a:latin typeface="Times New Roman Bold" panose="02020603050405020304" charset="0"/>
                          <a:cs typeface="Times New Roman Bold" panose="02020603050405020304" charset="0"/>
                        </a:rPr>
                        <a:t>0.72</a:t>
                      </a:r>
                      <a:endParaRPr lang="en-US" altLang="zh-CN" sz="1400" b="1">
                        <a:latin typeface="Times New Roman Bold" panose="02020603050405020304" charset="0"/>
                        <a:cs typeface="Times New Roman Bold" panose="02020603050405020304" charset="0"/>
                      </a:endParaRPr>
                    </a:p>
                  </a:txBody>
                  <a:tcPr/>
                </a:tc>
              </a:tr>
            </a:tbl>
          </a:graphicData>
        </a:graphic>
      </p:graphicFrame>
      <p:sp>
        <p:nvSpPr>
          <p:cNvPr id="9" name="文本框 8"/>
          <p:cNvSpPr txBox="1"/>
          <p:nvPr/>
        </p:nvSpPr>
        <p:spPr>
          <a:xfrm>
            <a:off x="273050" y="1930400"/>
            <a:ext cx="643255" cy="368300"/>
          </a:xfrm>
          <a:prstGeom prst="rect">
            <a:avLst/>
          </a:prstGeom>
          <a:noFill/>
        </p:spPr>
        <p:txBody>
          <a:bodyPr wrap="square" rtlCol="0">
            <a:spAutoFit/>
          </a:bodyPr>
          <a:lstStyle/>
          <a:p>
            <a:r>
              <a:rPr lang="en-US" altLang="zh-CN" b="1">
                <a:latin typeface="Times New Roman Bold" panose="02020603050405020304" charset="0"/>
                <a:cs typeface="Times New Roman Bold" panose="02020603050405020304" charset="0"/>
              </a:rPr>
              <a:t>Age</a:t>
            </a:r>
            <a:endParaRPr lang="en-US" altLang="zh-CN" b="1">
              <a:latin typeface="Times New Roman Bold" panose="02020603050405020304" charset="0"/>
              <a:cs typeface="Times New Roman Bold" panose="02020603050405020304" charset="0"/>
            </a:endParaRPr>
          </a:p>
        </p:txBody>
      </p:sp>
      <p:sp>
        <p:nvSpPr>
          <p:cNvPr id="10" name="文本框 9"/>
          <p:cNvSpPr txBox="1"/>
          <p:nvPr/>
        </p:nvSpPr>
        <p:spPr>
          <a:xfrm>
            <a:off x="146050" y="3855720"/>
            <a:ext cx="919480" cy="368300"/>
          </a:xfrm>
          <a:prstGeom prst="rect">
            <a:avLst/>
          </a:prstGeom>
          <a:noFill/>
        </p:spPr>
        <p:txBody>
          <a:bodyPr wrap="none" rtlCol="0">
            <a:spAutoFit/>
          </a:bodyPr>
          <a:lstStyle/>
          <a:p>
            <a:r>
              <a:rPr lang="en-US" altLang="zh-CN" b="1">
                <a:latin typeface="Times New Roman Bold" panose="02020603050405020304" charset="0"/>
                <a:cs typeface="Times New Roman Bold" panose="02020603050405020304" charset="0"/>
              </a:rPr>
              <a:t>Gender</a:t>
            </a:r>
            <a:endParaRPr lang="en-US" altLang="zh-CN" b="1">
              <a:latin typeface="Times New Roman Bold" panose="02020603050405020304" charset="0"/>
              <a:cs typeface="Times New Roman Bold" panose="02020603050405020304" charset="0"/>
            </a:endParaRPr>
          </a:p>
        </p:txBody>
      </p:sp>
      <p:sp>
        <p:nvSpPr>
          <p:cNvPr id="11" name="文本框 10"/>
          <p:cNvSpPr txBox="1"/>
          <p:nvPr/>
        </p:nvSpPr>
        <p:spPr>
          <a:xfrm>
            <a:off x="273050" y="5659120"/>
            <a:ext cx="665480" cy="368300"/>
          </a:xfrm>
          <a:prstGeom prst="rect">
            <a:avLst/>
          </a:prstGeom>
          <a:noFill/>
        </p:spPr>
        <p:txBody>
          <a:bodyPr wrap="none" rtlCol="0">
            <a:spAutoFit/>
          </a:bodyPr>
          <a:lstStyle/>
          <a:p>
            <a:r>
              <a:rPr lang="en-US" altLang="zh-CN" b="1">
                <a:latin typeface="Times New Roman Bold" panose="02020603050405020304" charset="0"/>
                <a:cs typeface="Times New Roman Bold" panose="02020603050405020304" charset="0"/>
              </a:rPr>
              <a:t>Race</a:t>
            </a:r>
            <a:endParaRPr lang="en-US" altLang="zh-CN" b="1">
              <a:latin typeface="Times New Roman Bold" panose="02020603050405020304" charset="0"/>
              <a:cs typeface="Times New Roman Bold"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en-US" altLang="zh-CN" dirty="0"/>
          </a:p>
        </p:txBody>
      </p:sp>
      <p:sp>
        <p:nvSpPr>
          <p:cNvPr id="3" name="内容占位符 2"/>
          <p:cNvSpPr>
            <a:spLocks noGrp="1"/>
          </p:cNvSpPr>
          <p:nvPr>
            <p:ph idx="1"/>
          </p:nvPr>
        </p:nvSpPr>
        <p:spPr/>
        <p:txBody>
          <a:bodyPr/>
          <a:lstStyle/>
          <a:p>
            <a:pPr algn="just">
              <a:lnSpc>
                <a:spcPct val="150000"/>
              </a:lnSpc>
            </a:pPr>
            <a:r>
              <a:rPr lang="zh-CN" altLang="en-US" sz="2000">
                <a:latin typeface="Times New Roman Regular" panose="02020603050405020304" charset="0"/>
                <a:cs typeface="Times New Roman Regular" panose="02020603050405020304" charset="0"/>
              </a:rPr>
              <a:t>In general, Random Forest lagged behind CNN and the Integrated Model, especially when it came to racial classification. While CNN performed well on age prediction but poorly on racial classification, SVM performed moderately well on gender and race tasks but poorly on age prediction. </a:t>
            </a:r>
            <a:endParaRPr lang="zh-CN" altLang="en-US" sz="2000">
              <a:latin typeface="Times New Roman Regular" panose="02020603050405020304" charset="0"/>
              <a:cs typeface="Times New Roman Regular" panose="02020603050405020304" charset="0"/>
            </a:endParaRPr>
          </a:p>
          <a:p>
            <a:pPr algn="just">
              <a:lnSpc>
                <a:spcPct val="150000"/>
              </a:lnSpc>
            </a:pPr>
            <a:r>
              <a:rPr lang="zh-CN" altLang="en-US" sz="2000">
                <a:latin typeface="Times New Roman Regular" panose="02020603050405020304" charset="0"/>
                <a:cs typeface="Times New Roman Regular" panose="02020603050405020304" charset="0"/>
              </a:rPr>
              <a:t>The integrated model outperformed all other models on the task, especially in age and gender classification.</a:t>
            </a:r>
            <a:endParaRPr lang="zh-CN" altLang="en-US" sz="2000">
              <a:latin typeface="Times New Roman Regular" panose="02020603050405020304" charset="0"/>
              <a:cs typeface="Times New Roman Regular"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Recommendation</a:t>
            </a:r>
            <a:endParaRPr lang="en-US" altLang="zh-CN" dirty="0"/>
          </a:p>
        </p:txBody>
      </p:sp>
      <p:sp>
        <p:nvSpPr>
          <p:cNvPr id="3" name="内容占位符 2"/>
          <p:cNvSpPr>
            <a:spLocks noGrp="1"/>
          </p:cNvSpPr>
          <p:nvPr>
            <p:ph idx="1"/>
          </p:nvPr>
        </p:nvSpPr>
        <p:spPr/>
        <p:txBody>
          <a:bodyPr>
            <a:normAutofit fontScale="97500" lnSpcReduction="10000"/>
          </a:bodyPr>
          <a:lstStyle/>
          <a:p>
            <a:pPr>
              <a:lnSpc>
                <a:spcPct val="150000"/>
              </a:lnSpc>
            </a:pPr>
            <a:r>
              <a:rPr lang="zh-CN" altLang="en-US" sz="2400" b="1">
                <a:latin typeface="Times New Roman Bold" panose="02020603050405020304" charset="0"/>
                <a:cs typeface="Times New Roman Bold" panose="02020603050405020304" charset="0"/>
              </a:rPr>
              <a:t>Focus on Ensemble Methods and Optimization:</a:t>
            </a:r>
            <a:r>
              <a:rPr lang="zh-CN" altLang="en-US" sz="2400">
                <a:latin typeface="Times New Roman Regular" panose="02020603050405020304" charset="0"/>
                <a:cs typeface="Times New Roman Regular" panose="02020603050405020304" charset="0"/>
              </a:rPr>
              <a:t> Improving the Integrated Model by incorporating boosting or stacking techniques and adjusting model weights according to specific task performance can enhance overall predictive accuracy in age and gender classification.</a:t>
            </a:r>
            <a:endParaRPr lang="zh-CN" altLang="en-US" sz="2400">
              <a:latin typeface="Times New Roman Regular" panose="02020603050405020304" charset="0"/>
              <a:cs typeface="Times New Roman Regular" panose="02020603050405020304" charset="0"/>
            </a:endParaRPr>
          </a:p>
          <a:p>
            <a:pPr>
              <a:lnSpc>
                <a:spcPct val="150000"/>
              </a:lnSpc>
            </a:pPr>
            <a:r>
              <a:rPr lang="zh-CN" altLang="en-US" sz="2400" b="1">
                <a:latin typeface="Times New Roman Bold" panose="02020603050405020304" charset="0"/>
                <a:cs typeface="Times New Roman Bold" panose="02020603050405020304" charset="0"/>
              </a:rPr>
              <a:t>Improve CNN Performance in Race Classification:</a:t>
            </a:r>
            <a:r>
              <a:rPr lang="zh-CN" altLang="en-US" sz="2400">
                <a:latin typeface="Times New Roman Regular" panose="02020603050405020304" charset="0"/>
                <a:cs typeface="Times New Roman Regular" panose="02020603050405020304" charset="0"/>
              </a:rPr>
              <a:t> Enhancing CNN's effectiveness for race classification can be achieved by adopting deeper architectures, implementing data augmentation to enrich training data diversity, and utilizing efficient loss functions like weighted cross-entropy to address class imbalance.</a:t>
            </a:r>
            <a:endParaRPr lang="zh-CN" altLang="en-US" sz="2400">
              <a:latin typeface="Times New Roman Regular" panose="02020603050405020304" charset="0"/>
              <a:cs typeface="Times New Roman Regular"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p:cNvSpPr>
            <a:spLocks noGrp="1" noRot="1" noChangeAspect="1" noMove="1" noResize="1" noEditPoints="1" noAdjustHandles="1" noChangeArrowheads="1" noChangeShapeType="1" noTextEdit="1"/>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p:cNvSpPr>
            <a:spLocks noGrp="1"/>
          </p:cNvSpPr>
          <p:nvPr>
            <p:ph type="title"/>
          </p:nvPr>
        </p:nvSpPr>
        <p:spPr>
          <a:xfrm>
            <a:off x="1115568" y="548640"/>
            <a:ext cx="10168128" cy="1179576"/>
          </a:xfrm>
        </p:spPr>
        <p:txBody>
          <a:bodyPr>
            <a:normAutofit/>
          </a:bodyPr>
          <a:lstStyle/>
          <a:p>
            <a:r>
              <a:rPr lang="en-US" altLang="zh-CN" sz="4000"/>
              <a:t>References</a:t>
            </a:r>
            <a:endParaRPr lang="zh-CN" altLang="en-US" sz="4000"/>
          </a:p>
        </p:txBody>
      </p:sp>
      <p:sp>
        <p:nvSpPr>
          <p:cNvPr id="29" name="Rectangle 13"/>
          <p:cNvSpPr>
            <a:spLocks noGrp="1" noRot="1" noChangeAspect="1" noMove="1" noResize="1" noEditPoints="1" noAdjustHandles="1" noChangeArrowheads="1" noChangeShapeType="1" noTextEdit="1"/>
          </p:cNvSpPr>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内容占位符 2"/>
          <p:cNvSpPr>
            <a:spLocks noGrp="1"/>
          </p:cNvSpPr>
          <p:nvPr>
            <p:ph idx="1"/>
          </p:nvPr>
        </p:nvSpPr>
        <p:spPr>
          <a:xfrm>
            <a:off x="1115568" y="2481943"/>
            <a:ext cx="10168128" cy="3695020"/>
          </a:xfrm>
        </p:spPr>
        <p:txBody>
          <a:bodyPr>
            <a:normAutofit/>
          </a:bodyPr>
          <a:lstStyle/>
          <a:p>
            <a:pPr marL="304800" indent="-304800" latinLnBrk="1"/>
            <a:r>
              <a:rPr lang="en-US" altLang="zh-CN" sz="1200" kern="100" dirty="0">
                <a:effectLst/>
                <a:latin typeface="Times New Roman Regular" panose="02020603050405020304"/>
                <a:ea typeface="宋体" pitchFamily="2" charset="-122"/>
                <a:cs typeface="Times New Roman Regular" panose="02020603050405020304"/>
              </a:rPr>
              <a:t>Bhattacharyya, S. (2011). A brief survey of color image preprocessing and segmentation techniques. Journal of Pattern Recognition Research, 1(1), 120-129.</a:t>
            </a:r>
            <a:endParaRPr lang="zh-CN" altLang="zh-C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04800" indent="-304800" latinLnBrk="1"/>
            <a:r>
              <a:rPr lang="en-US" altLang="zh-CN" sz="1200" kern="100" dirty="0" err="1">
                <a:effectLst/>
                <a:latin typeface="Times New Roman Regular" panose="02020603050405020304"/>
                <a:ea typeface="宋体" pitchFamily="2" charset="-122"/>
                <a:cs typeface="Times New Roman Regular" panose="02020603050405020304"/>
              </a:rPr>
              <a:t>Boughorbel</a:t>
            </a:r>
            <a:r>
              <a:rPr lang="en-US" altLang="zh-CN" sz="1200" kern="100" dirty="0">
                <a:effectLst/>
                <a:latin typeface="Times New Roman Regular" panose="02020603050405020304"/>
                <a:ea typeface="宋体" pitchFamily="2" charset="-122"/>
                <a:cs typeface="Times New Roman Regular" panose="02020603050405020304"/>
              </a:rPr>
              <a:t>, S., </a:t>
            </a:r>
            <a:r>
              <a:rPr lang="en-US" altLang="zh-CN" sz="1200" kern="100" dirty="0" err="1">
                <a:effectLst/>
                <a:latin typeface="Times New Roman Regular" panose="02020603050405020304"/>
                <a:ea typeface="宋体" pitchFamily="2" charset="-122"/>
                <a:cs typeface="Times New Roman Regular" panose="02020603050405020304"/>
              </a:rPr>
              <a:t>Tarel</a:t>
            </a:r>
            <a:r>
              <a:rPr lang="en-US" altLang="zh-CN" sz="1200" kern="100" dirty="0">
                <a:effectLst/>
                <a:latin typeface="Times New Roman Regular" panose="02020603050405020304"/>
                <a:ea typeface="宋体" pitchFamily="2" charset="-122"/>
                <a:cs typeface="Times New Roman Regular" panose="02020603050405020304"/>
              </a:rPr>
              <a:t>, J. P., &amp; </a:t>
            </a:r>
            <a:r>
              <a:rPr lang="en-US" altLang="zh-CN" sz="1200" kern="100" dirty="0" err="1">
                <a:effectLst/>
                <a:latin typeface="Times New Roman Regular" panose="02020603050405020304"/>
                <a:ea typeface="宋体" pitchFamily="2" charset="-122"/>
                <a:cs typeface="Times New Roman Regular" panose="02020603050405020304"/>
              </a:rPr>
              <a:t>Boujemaa</a:t>
            </a:r>
            <a:r>
              <a:rPr lang="en-US" altLang="zh-CN" sz="1200" kern="100" dirty="0">
                <a:effectLst/>
                <a:latin typeface="Times New Roman Regular" panose="02020603050405020304"/>
                <a:ea typeface="宋体" pitchFamily="2" charset="-122"/>
                <a:cs typeface="Times New Roman Regular" panose="02020603050405020304"/>
              </a:rPr>
              <a:t>, N. (2005, July). Conditionally positive definite kernels for </a:t>
            </a:r>
            <a:r>
              <a:rPr lang="en-US" altLang="zh-CN" sz="1200" kern="100" dirty="0" err="1">
                <a:effectLst/>
                <a:latin typeface="Times New Roman Regular" panose="02020603050405020304"/>
                <a:ea typeface="宋体" pitchFamily="2" charset="-122"/>
                <a:cs typeface="Times New Roman Regular" panose="02020603050405020304"/>
              </a:rPr>
              <a:t>svm</a:t>
            </a:r>
            <a:r>
              <a:rPr lang="en-US" altLang="zh-CN" sz="1200" kern="100" dirty="0">
                <a:effectLst/>
                <a:latin typeface="Times New Roman Regular" panose="02020603050405020304"/>
                <a:ea typeface="宋体" pitchFamily="2" charset="-122"/>
                <a:cs typeface="Times New Roman Regular" panose="02020603050405020304"/>
              </a:rPr>
              <a:t> based image recognition. In 2005 IEEE International Conference on Multimedia and Expo (pp. 113-116). IEEE. </a:t>
            </a:r>
            <a:r>
              <a:rPr lang="en-US" altLang="zh-CN" sz="1200" u="sng" kern="100" dirty="0">
                <a:effectLst/>
                <a:latin typeface="Times New Roman Regular" panose="02020603050405020304"/>
                <a:ea typeface="宋体" pitchFamily="2" charset="-122"/>
                <a:cs typeface="Times New Roman Regular" panose="02020603050405020304"/>
                <a:hlinkClick r:id="rId1"/>
              </a:rPr>
              <a:t>https://doi.org/10.1109/ICME.2005.1521373</a:t>
            </a:r>
            <a:endParaRPr lang="zh-CN" altLang="zh-C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04800" indent="-304800" latinLnBrk="1"/>
            <a:r>
              <a:rPr lang="en-US" altLang="zh-CN" sz="1200" kern="100" dirty="0">
                <a:effectLst/>
                <a:latin typeface="Times New Roman Regular" panose="02020603050405020304"/>
                <a:ea typeface="宋体" pitchFamily="2" charset="-122"/>
                <a:cs typeface="Times New Roman Regular" panose="02020603050405020304"/>
              </a:rPr>
              <a:t>Chauhan, R., </a:t>
            </a:r>
            <a:r>
              <a:rPr lang="en-US" altLang="zh-CN" sz="1200" kern="100" dirty="0" err="1">
                <a:effectLst/>
                <a:latin typeface="Times New Roman Regular" panose="02020603050405020304"/>
                <a:ea typeface="宋体" pitchFamily="2" charset="-122"/>
                <a:cs typeface="Times New Roman Regular" panose="02020603050405020304"/>
              </a:rPr>
              <a:t>Ghanshala</a:t>
            </a:r>
            <a:r>
              <a:rPr lang="en-US" altLang="zh-CN" sz="1200" kern="100" dirty="0">
                <a:effectLst/>
                <a:latin typeface="Times New Roman Regular" panose="02020603050405020304"/>
                <a:ea typeface="宋体" pitchFamily="2" charset="-122"/>
                <a:cs typeface="Times New Roman Regular" panose="02020603050405020304"/>
              </a:rPr>
              <a:t>, K. K., &amp; Joshi, R. C. (2018, December). Convolutional neural network (CNN) for image detection and recognition. In 2018 first international conference on secure cyber computing and communication (ICSCCC) (pp. 278-282). IEEE. </a:t>
            </a:r>
            <a:r>
              <a:rPr lang="en-US" altLang="zh-CN" sz="1200" u="sng" kern="100" dirty="0">
                <a:effectLst/>
                <a:latin typeface="Times New Roman Regular" panose="02020603050405020304"/>
                <a:ea typeface="宋体" pitchFamily="2" charset="-122"/>
                <a:cs typeface="Times New Roman Regular" panose="02020603050405020304"/>
                <a:hlinkClick r:id="rId2"/>
              </a:rPr>
              <a:t>https://doi.org/10.1142/S0218127497001618</a:t>
            </a:r>
            <a:endParaRPr lang="zh-CN" altLang="zh-C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04800" indent="-304800" latinLnBrk="1"/>
            <a:r>
              <a:rPr lang="en-US" altLang="zh-CN" sz="1200" kern="100" dirty="0">
                <a:effectLst/>
                <a:latin typeface="Times New Roman Regular" panose="02020603050405020304"/>
                <a:ea typeface="Calibri" panose="020F0502020204030204" pitchFamily="34" charset="0"/>
                <a:cs typeface="Times New Roman Regular" panose="02020603050405020304"/>
              </a:rPr>
              <a:t>Kaur, P., Krishan, K., Sharma, S. K., &amp; Kanchan, T. (2020). Facial-recognition algorithms: A literature review. Medicine, Science and the Law, 60(2), 131-139.</a:t>
            </a:r>
            <a:endParaRPr lang="zh-CN" altLang="zh-C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04800" indent="-304800" latinLnBrk="1"/>
            <a:r>
              <a:rPr lang="en-US" altLang="zh-CN" sz="1200" u="sng" kern="100" dirty="0">
                <a:effectLst/>
                <a:latin typeface="Times New Roman Regular" panose="02020603050405020304"/>
                <a:ea typeface="宋体" pitchFamily="2" charset="-122"/>
                <a:cs typeface="Times New Roman Regular" panose="02020603050405020304"/>
                <a:hlinkClick r:id="rId3"/>
              </a:rPr>
              <a:t>https://doi.org/10.1177/0025802419893168</a:t>
            </a:r>
            <a:endParaRPr lang="zh-CN" altLang="zh-C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04800" indent="-304800" latinLnBrk="1"/>
            <a:r>
              <a:rPr lang="en-US" altLang="zh-CN" sz="1200" kern="100" dirty="0" err="1">
                <a:effectLst/>
                <a:latin typeface="Times New Roman Regular" panose="02020603050405020304"/>
                <a:ea typeface="宋体" pitchFamily="2" charset="-122"/>
                <a:cs typeface="Times New Roman Regular" panose="02020603050405020304"/>
              </a:rPr>
              <a:t>Kremic</a:t>
            </a:r>
            <a:r>
              <a:rPr lang="en-US" altLang="zh-CN" sz="1200" kern="100" dirty="0">
                <a:effectLst/>
                <a:latin typeface="Times New Roman Regular" panose="02020603050405020304"/>
                <a:ea typeface="宋体" pitchFamily="2" charset="-122"/>
                <a:cs typeface="Times New Roman Regular" panose="02020603050405020304"/>
              </a:rPr>
              <a:t>, E., &amp; Subasi, A. (2016). Performance of random forest and SVM in face recognition. Int. Arab J. Inf. Technol., 13(2), 287-293.</a:t>
            </a:r>
            <a:endParaRPr lang="zh-CN" altLang="zh-C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04800" indent="-304800" latinLnBrk="1"/>
            <a:r>
              <a:rPr lang="en-US" altLang="zh-CN" sz="1200" kern="100" dirty="0">
                <a:effectLst/>
                <a:latin typeface="Times New Roman Regular" panose="02020603050405020304"/>
                <a:ea typeface="宋体" pitchFamily="2" charset="-122"/>
                <a:cs typeface="Times New Roman Regular" panose="02020603050405020304"/>
              </a:rPr>
              <a:t>Liu, Y., Wang, Y., Yu, R., Li, M., Sharma, V., &amp; Wang, Y. (2019). Optimizing {CNN} model inference on {CPUs}. In 2019 USENIX Annual Technical Conference (USENIX ATC 19) (pp. 1025-1040). </a:t>
            </a:r>
            <a:endParaRPr lang="zh-CN" altLang="zh-C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04800" indent="-304800" latinLnBrk="1"/>
            <a:r>
              <a:rPr lang="en-US" altLang="zh-CN" sz="1200" kern="100" dirty="0">
                <a:effectLst/>
                <a:latin typeface="Times New Roman Regular" panose="02020603050405020304"/>
                <a:ea typeface="宋体" pitchFamily="2" charset="-122"/>
                <a:cs typeface="Times New Roman Regular" panose="02020603050405020304"/>
              </a:rPr>
              <a:t>Poojary, R., &amp; Pai, A. (2019, November). Comparative study of model optimization techniques in fine-tuned CNN models. In 2019 International Conference on Electrical and Computing Technologies and Applications (ICECTA) (pp. 1-4). IEEE. </a:t>
            </a:r>
            <a:r>
              <a:rPr lang="en-US" altLang="zh-CN" sz="1200" u="sng" kern="100" dirty="0">
                <a:effectLst/>
                <a:latin typeface="Times New Roman Regular" panose="02020603050405020304"/>
                <a:ea typeface="宋体" pitchFamily="2" charset="-122"/>
                <a:cs typeface="Times New Roman Regular" panose="02020603050405020304"/>
                <a:hlinkClick r:id="rId4"/>
              </a:rPr>
              <a:t>http://doi.org/10.1109/ICECTA48151.2019.8959681</a:t>
            </a:r>
            <a:r>
              <a:rPr lang="en-US" altLang="zh-CN" sz="1200" kern="100" dirty="0">
                <a:effectLst/>
                <a:latin typeface="Times New Roman Regular" panose="02020603050405020304"/>
                <a:ea typeface="宋体" pitchFamily="2" charset="-122"/>
                <a:cs typeface="Times New Roman Regular" panose="02020603050405020304"/>
              </a:rPr>
              <a:t>.</a:t>
            </a:r>
            <a:endParaRPr lang="zh-CN" altLang="zh-C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zh-CN"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p:cNvSpPr>
            <a:spLocks noGrp="1" noRot="1" noChangeAspect="1" noMove="1" noResize="1" noEditPoints="1" noAdjustHandles="1" noChangeArrowheads="1" noChangeShapeType="1" noTextEdit="1"/>
          </p:cNvSpPr>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p:cNvSpPr>
            <a:spLocks noGrp="1" noRot="1" noChangeAspect="1" noMove="1" noResize="1" noEditPoints="1" noAdjustHandles="1" noChangeArrowheads="1" noChangeShapeType="1" noTextEdit="1"/>
          </p:cNvSpPr>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altLang="zh-CN" sz="7200" kern="1200">
                <a:solidFill>
                  <a:schemeClr val="tx1"/>
                </a:solidFill>
                <a:latin typeface="+mj-lt"/>
                <a:ea typeface="+mj-ea"/>
                <a:cs typeface="+mj-cs"/>
              </a:rPr>
              <a:t>Thank you</a:t>
            </a:r>
            <a:endParaRPr lang="en-US" altLang="zh-CN" sz="7200" kern="1200">
              <a:solidFill>
                <a:schemeClr val="tx1"/>
              </a:solidFill>
              <a:latin typeface="+mj-lt"/>
              <a:ea typeface="+mj-ea"/>
              <a:cs typeface="+mj-cs"/>
            </a:endParaRPr>
          </a:p>
        </p:txBody>
      </p:sp>
      <p:sp>
        <p:nvSpPr>
          <p:cNvPr id="27" name="Rectangle 26"/>
          <p:cNvSpPr>
            <a:spLocks noGrp="1" noRot="1" noChangeAspect="1" noMove="1" noResize="1" noEditPoints="1" noAdjustHandles="1" noChangeArrowheads="1" noChangeShapeType="1" noTextEdit="1"/>
          </p:cNvSpPr>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094105" y="802955"/>
            <a:ext cx="4977976" cy="1454051"/>
          </a:xfrm>
        </p:spPr>
        <p:txBody>
          <a:bodyPr>
            <a:normAutofit/>
          </a:bodyPr>
          <a:lstStyle/>
          <a:p>
            <a:r>
              <a:rPr lang="en-US" altLang="zh-CN" sz="3600">
                <a:solidFill>
                  <a:schemeClr val="tx2"/>
                </a:solidFill>
              </a:rPr>
              <a:t>Background</a:t>
            </a:r>
            <a:endParaRPr lang="zh-CN" altLang="en-US" sz="3600">
              <a:solidFill>
                <a:schemeClr val="tx2"/>
              </a:solidFill>
            </a:endParaRPr>
          </a:p>
        </p:txBody>
      </p:sp>
      <p:pic>
        <p:nvPicPr>
          <p:cNvPr id="7" name="Graphic 6" descr="胡髭"/>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86951" y="1793846"/>
            <a:ext cx="3620021" cy="3620021"/>
          </a:xfrm>
          <a:prstGeom prst="rect">
            <a:avLst/>
          </a:prstGeom>
        </p:spPr>
      </p:pic>
      <p:sp>
        <p:nvSpPr>
          <p:cNvPr id="3" name="内容占位符 2"/>
          <p:cNvSpPr>
            <a:spLocks noGrp="1"/>
          </p:cNvSpPr>
          <p:nvPr>
            <p:ph idx="1"/>
          </p:nvPr>
        </p:nvSpPr>
        <p:spPr>
          <a:xfrm>
            <a:off x="6090574" y="2421682"/>
            <a:ext cx="4977578" cy="3639289"/>
          </a:xfrm>
        </p:spPr>
        <p:txBody>
          <a:bodyPr anchor="ctr">
            <a:normAutofit/>
          </a:bodyPr>
          <a:lstStyle/>
          <a:p>
            <a:r>
              <a:rPr lang="en-US" altLang="zh-CN" sz="1800" dirty="0">
                <a:solidFill>
                  <a:schemeClr val="tx2"/>
                </a:solidFill>
                <a:latin typeface="Times New Roman Regular" panose="02020603050405020304" charset="0"/>
                <a:cs typeface="Times New Roman Regular" panose="02020603050405020304" charset="0"/>
              </a:rPr>
              <a:t>Facial Recognition has been used in many aspect</a:t>
            </a:r>
            <a:endParaRPr lang="en-US" altLang="zh-CN" sz="1800" dirty="0">
              <a:solidFill>
                <a:schemeClr val="tx2"/>
              </a:solidFill>
              <a:latin typeface="Times New Roman Regular" panose="02020603050405020304" charset="0"/>
              <a:cs typeface="Times New Roman Regular" panose="02020603050405020304" charset="0"/>
            </a:endParaRPr>
          </a:p>
          <a:p>
            <a:pPr lvl="1"/>
            <a:r>
              <a:rPr lang="en-US" altLang="zh-CN" sz="1800" dirty="0">
                <a:solidFill>
                  <a:schemeClr val="tx2"/>
                </a:solidFill>
                <a:latin typeface="Times New Roman Regular" panose="02020603050405020304" charset="0"/>
                <a:cs typeface="Times New Roman Regular" panose="02020603050405020304" charset="0"/>
              </a:rPr>
              <a:t>In Security: Identify people’s information</a:t>
            </a:r>
            <a:endParaRPr lang="en-US" altLang="zh-CN" sz="1800" dirty="0">
              <a:solidFill>
                <a:schemeClr val="tx2"/>
              </a:solidFill>
              <a:latin typeface="Times New Roman Regular" panose="02020603050405020304" charset="0"/>
              <a:cs typeface="Times New Roman Regular" panose="02020603050405020304" charset="0"/>
            </a:endParaRPr>
          </a:p>
          <a:p>
            <a:pPr lvl="1"/>
            <a:r>
              <a:rPr lang="en-US" altLang="zh-CN" sz="1800" dirty="0">
                <a:solidFill>
                  <a:schemeClr val="tx2"/>
                </a:solidFill>
                <a:latin typeface="Times New Roman Regular" panose="02020603050405020304" charset="0"/>
                <a:cs typeface="Times New Roman Regular" panose="02020603050405020304" charset="0"/>
              </a:rPr>
              <a:t>In entertainment: predict the feature of facial picture</a:t>
            </a:r>
            <a:endParaRPr lang="en-US" altLang="zh-CN" sz="1800" dirty="0">
              <a:solidFill>
                <a:schemeClr val="tx2"/>
              </a:solidFill>
              <a:latin typeface="Times New Roman Regular" panose="02020603050405020304" charset="0"/>
              <a:cs typeface="Times New Roman Regular" panose="02020603050405020304" charset="0"/>
            </a:endParaRPr>
          </a:p>
          <a:p>
            <a:endParaRPr lang="en-US" altLang="zh-CN" sz="1800" dirty="0">
              <a:solidFill>
                <a:schemeClr val="tx2"/>
              </a:solidFill>
              <a:latin typeface="Times New Roman Regular" panose="02020603050405020304" charset="0"/>
              <a:cs typeface="Times New Roman Regular" panose="02020603050405020304" charset="0"/>
            </a:endParaRPr>
          </a:p>
          <a:p>
            <a:r>
              <a:rPr lang="en-US" altLang="zh-CN" sz="1800" dirty="0">
                <a:solidFill>
                  <a:schemeClr val="tx2"/>
                </a:solidFill>
                <a:latin typeface="Times New Roman Regular" panose="02020603050405020304" charset="0"/>
                <a:cs typeface="Times New Roman Regular" panose="02020603050405020304" charset="0"/>
              </a:rPr>
              <a:t>Our project is to make an entertainment Tool</a:t>
            </a:r>
            <a:endParaRPr lang="en-US" altLang="zh-CN" sz="1800" dirty="0">
              <a:solidFill>
                <a:schemeClr val="tx2"/>
              </a:solidFill>
              <a:latin typeface="Times New Roman Regular" panose="02020603050405020304" charset="0"/>
              <a:cs typeface="Times New Roman Regular" panose="02020603050405020304" charset="0"/>
            </a:endParaRPr>
          </a:p>
          <a:p>
            <a:pPr lvl="1"/>
            <a:r>
              <a:rPr lang="en-US" altLang="zh-CN" sz="1800" dirty="0">
                <a:solidFill>
                  <a:schemeClr val="tx2"/>
                </a:solidFill>
                <a:latin typeface="Times New Roman Regular" panose="02020603050405020304" charset="0"/>
                <a:cs typeface="Times New Roman Regular" panose="02020603050405020304" charset="0"/>
              </a:rPr>
              <a:t>In social media application: predict the age, race, and gender of facial picture to give people more topic to shorten distance between people</a:t>
            </a:r>
            <a:endParaRPr lang="zh-CN" altLang="en-US" sz="1800" dirty="0">
              <a:solidFill>
                <a:schemeClr val="tx2"/>
              </a:solidFill>
              <a:latin typeface="Times New Roman Regular" panose="02020603050405020304" charset="0"/>
              <a:cs typeface="Times New Roman Regular" panose="02020603050405020304" charset="0"/>
            </a:endParaRPr>
          </a:p>
        </p:txBody>
      </p:sp>
      <p:grpSp>
        <p:nvGrpSpPr>
          <p:cNvPr id="14" name="Group 13"/>
          <p:cNvGrpSpPr>
            <a:grpSpLocks noGrp="1" noRot="1" noChangeAspect="1" noMove="1" noResize="1" noUngrp="1"/>
          </p:cNvGrpSpPr>
          <p:nvPr/>
        </p:nvGrpSpPr>
        <p:grpSpPr>
          <a:xfrm flipH="1">
            <a:off x="2635" y="52996"/>
            <a:ext cx="5928607" cy="6805005"/>
            <a:chOff x="6095999" y="52996"/>
            <a:chExt cx="6093363" cy="6805005"/>
          </a:xfrm>
          <a:solidFill>
            <a:schemeClr val="accent5">
              <a:alpha val="10000"/>
            </a:schemeClr>
          </a:solidFill>
        </p:grpSpPr>
        <p:sp>
          <p:nvSpPr>
            <p:cNvPr id="15" name="Freeform: Shape 14"/>
            <p:cNvSpPr/>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p:cNvSpPr/>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p:cNvSpPr/>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Dataset</a:t>
            </a:r>
            <a:endParaRPr lang="zh-CN" altLang="en-US" dirty="0"/>
          </a:p>
        </p:txBody>
      </p:sp>
      <p:graphicFrame>
        <p:nvGraphicFramePr>
          <p:cNvPr id="6" name="内容占位符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图片 3" descr="人的脸&#10;&#10;描述已自动生成"/>
          <p:cNvPicPr>
            <a:picLocks noChangeAspect="1"/>
          </p:cNvPicPr>
          <p:nvPr/>
        </p:nvPicPr>
        <p:blipFill>
          <a:blip r:embed="rId6"/>
          <a:stretch>
            <a:fillRect/>
          </a:stretch>
        </p:blipFill>
        <p:spPr>
          <a:xfrm>
            <a:off x="8522327" y="1406931"/>
            <a:ext cx="3419475" cy="3533775"/>
          </a:xfrm>
          <a:prstGeom prst="rect">
            <a:avLst/>
          </a:prstGeom>
        </p:spPr>
      </p:pic>
      <p:sp>
        <p:nvSpPr>
          <p:cNvPr id="3" name="文本框 2"/>
          <p:cNvSpPr txBox="1"/>
          <p:nvPr/>
        </p:nvSpPr>
        <p:spPr>
          <a:xfrm>
            <a:off x="1048385" y="6414135"/>
            <a:ext cx="4073525" cy="645160"/>
          </a:xfrm>
          <a:prstGeom prst="rect">
            <a:avLst/>
          </a:prstGeom>
          <a:noFill/>
        </p:spPr>
        <p:txBody>
          <a:bodyPr wrap="none" rtlCol="0">
            <a:spAutoFit/>
          </a:bodyPr>
          <a:p>
            <a:pPr algn="l"/>
            <a:r>
              <a:rPr lang="zh-CN" altLang="en-US">
                <a:sym typeface="+mn-ea"/>
                <a:hlinkClick r:id="rId7" action="ppaction://hlinkfile"/>
              </a:rPr>
              <a:t>https://susanqq.github.io/UTKFace/</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95528" y="386930"/>
            <a:ext cx="10141799" cy="1300554"/>
          </a:xfrm>
        </p:spPr>
        <p:txBody>
          <a:bodyPr anchor="b">
            <a:normAutofit/>
          </a:bodyPr>
          <a:lstStyle/>
          <a:p>
            <a:r>
              <a:rPr lang="en-US" altLang="zh-CN" sz="4800"/>
              <a:t>Preprocess</a:t>
            </a:r>
            <a:endParaRPr lang="zh-CN" altLang="en-US" sz="4800"/>
          </a:p>
        </p:txBody>
      </p:sp>
      <p:sp>
        <p:nvSpPr>
          <p:cNvPr id="17" name="Rectangle 16"/>
          <p:cNvSpPr>
            <a:spLocks noGrp="1" noRot="1" noChangeAspect="1" noMove="1" noResize="1" noEditPoints="1" noAdjustHandles="1" noChangeArrowheads="1" noChangeShapeType="1" noTextEdit="1"/>
          </p:cNvSpPr>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文本, 表格&#10;&#10;描述已自动生成"/>
          <p:cNvPicPr>
            <a:picLocks noChangeAspect="1"/>
          </p:cNvPicPr>
          <p:nvPr/>
        </p:nvPicPr>
        <p:blipFill>
          <a:blip r:embed="rId1"/>
          <a:stretch>
            <a:fillRect/>
          </a:stretch>
        </p:blipFill>
        <p:spPr>
          <a:xfrm>
            <a:off x="635295" y="3371095"/>
            <a:ext cx="5150277" cy="2021483"/>
          </a:xfrm>
          <a:prstGeom prst="rect">
            <a:avLst/>
          </a:prstGeom>
        </p:spPr>
      </p:pic>
      <p:sp>
        <p:nvSpPr>
          <p:cNvPr id="3" name="内容占位符 2"/>
          <p:cNvSpPr>
            <a:spLocks noGrp="1"/>
          </p:cNvSpPr>
          <p:nvPr>
            <p:ph idx="1"/>
          </p:nvPr>
        </p:nvSpPr>
        <p:spPr>
          <a:xfrm>
            <a:off x="5785572" y="2203079"/>
            <a:ext cx="5597789" cy="4551475"/>
          </a:xfrm>
        </p:spPr>
        <p:txBody>
          <a:bodyPr anchor="ctr">
            <a:noAutofit/>
          </a:bodyPr>
          <a:lstStyle/>
          <a:p>
            <a:r>
              <a:rPr lang="en-US" altLang="zh-CN" sz="1800" dirty="0">
                <a:latin typeface="Times New Roman Regular" panose="02020603050405020304" charset="0"/>
                <a:cs typeface="Times New Roman Regular" panose="02020603050405020304" charset="0"/>
              </a:rPr>
              <a:t>Clean the dataset:</a:t>
            </a:r>
            <a:endParaRPr lang="en-US" altLang="zh-CN" sz="1800" dirty="0">
              <a:latin typeface="Times New Roman Regular" panose="02020603050405020304" charset="0"/>
              <a:cs typeface="Times New Roman Regular" panose="02020603050405020304" charset="0"/>
            </a:endParaRPr>
          </a:p>
          <a:p>
            <a:pPr lvl="1"/>
            <a:r>
              <a:rPr lang="en-US" altLang="zh-CN" sz="1800" dirty="0">
                <a:latin typeface="Times New Roman Regular" panose="02020603050405020304" charset="0"/>
                <a:cs typeface="Times New Roman Regular" panose="02020603050405020304" charset="0"/>
              </a:rPr>
              <a:t>Make DataFrame to collect labels</a:t>
            </a:r>
            <a:endParaRPr lang="en-US" altLang="zh-CN" sz="1800" dirty="0">
              <a:latin typeface="Times New Roman Regular" panose="02020603050405020304" charset="0"/>
              <a:cs typeface="Times New Roman Regular" panose="02020603050405020304" charset="0"/>
            </a:endParaRPr>
          </a:p>
          <a:p>
            <a:pPr lvl="1"/>
            <a:r>
              <a:rPr lang="en-US" altLang="zh-CN" sz="1800" dirty="0">
                <a:latin typeface="Times New Roman Regular" panose="02020603050405020304" charset="0"/>
                <a:cs typeface="Times New Roman Regular" panose="02020603050405020304" charset="0"/>
              </a:rPr>
              <a:t>Clean outliers</a:t>
            </a:r>
            <a:endParaRPr lang="en-US" altLang="zh-CN" sz="1800" dirty="0">
              <a:latin typeface="Times New Roman Regular" panose="02020603050405020304" charset="0"/>
              <a:cs typeface="Times New Roman Regular" panose="02020603050405020304" charset="0"/>
            </a:endParaRPr>
          </a:p>
          <a:p>
            <a:pPr lvl="1"/>
            <a:r>
              <a:rPr lang="en-US" altLang="zh-CN" sz="1800" dirty="0">
                <a:latin typeface="Times New Roman Regular" panose="02020603050405020304" charset="0"/>
                <a:cs typeface="Times New Roman Regular" panose="02020603050405020304" charset="0"/>
              </a:rPr>
              <a:t>Solved unbalance problem in dataset</a:t>
            </a:r>
            <a:endParaRPr lang="en-US" altLang="zh-CN" sz="1800" dirty="0">
              <a:latin typeface="Times New Roman Regular" panose="02020603050405020304" charset="0"/>
              <a:cs typeface="Times New Roman Regular" panose="02020603050405020304" charset="0"/>
            </a:endParaRPr>
          </a:p>
          <a:p>
            <a:pPr lvl="2"/>
            <a:r>
              <a:rPr lang="en-US" altLang="zh-CN" sz="1800" dirty="0">
                <a:latin typeface="Times New Roman Regular" panose="02020603050405020304" charset="0"/>
                <a:cs typeface="Times New Roman Regular" panose="02020603050405020304" charset="0"/>
              </a:rPr>
              <a:t>Make the maximum number of picture for each age to be 500</a:t>
            </a:r>
            <a:endParaRPr lang="en-US" altLang="zh-CN" sz="1800" dirty="0">
              <a:latin typeface="Times New Roman Regular" panose="02020603050405020304" charset="0"/>
              <a:cs typeface="Times New Roman Regular" panose="02020603050405020304" charset="0"/>
            </a:endParaRPr>
          </a:p>
          <a:p>
            <a:pPr lvl="1"/>
            <a:r>
              <a:rPr lang="en-US" altLang="zh-CN" sz="1800" dirty="0">
                <a:latin typeface="Times New Roman Regular" panose="02020603050405020304" charset="0"/>
                <a:cs typeface="Times New Roman Regular" panose="02020603050405020304" charset="0"/>
              </a:rPr>
              <a:t>Align and crop images</a:t>
            </a:r>
            <a:endParaRPr lang="en-US" altLang="zh-CN" sz="1800" dirty="0">
              <a:latin typeface="Times New Roman Regular" panose="02020603050405020304" charset="0"/>
              <a:cs typeface="Times New Roman Regular" panose="02020603050405020304" charset="0"/>
            </a:endParaRPr>
          </a:p>
          <a:p>
            <a:pPr lvl="2"/>
            <a:r>
              <a:rPr lang="en-US" altLang="zh-CN" sz="1800" dirty="0">
                <a:latin typeface="Times New Roman Regular" panose="02020603050405020304" charset="0"/>
                <a:cs typeface="Times New Roman Regular" panose="02020603050405020304" charset="0"/>
              </a:rPr>
              <a:t>Use OpenCV in cuda</a:t>
            </a:r>
            <a:endParaRPr lang="en-US" altLang="zh-CN" sz="1800" dirty="0">
              <a:latin typeface="Times New Roman Regular" panose="02020603050405020304" charset="0"/>
              <a:cs typeface="Times New Roman Regular" panose="02020603050405020304" charset="0"/>
            </a:endParaRPr>
          </a:p>
          <a:p>
            <a:pPr lvl="2"/>
            <a:r>
              <a:rPr lang="en-US" altLang="zh-CN" sz="1800" dirty="0">
                <a:latin typeface="Times New Roman Regular" panose="02020603050405020304" charset="0"/>
                <a:cs typeface="Times New Roman Regular" panose="02020603050405020304" charset="0"/>
              </a:rPr>
              <a:t>Use distance between eyes to align and crop</a:t>
            </a:r>
            <a:endParaRPr lang="en-US" altLang="zh-CN" sz="1800" dirty="0">
              <a:latin typeface="Times New Roman Regular" panose="02020603050405020304" charset="0"/>
              <a:cs typeface="Times New Roman Regular" panose="02020603050405020304" charset="0"/>
            </a:endParaRPr>
          </a:p>
          <a:p>
            <a:pPr lvl="2"/>
            <a:r>
              <a:rPr lang="en-US" altLang="zh-CN" sz="1800" dirty="0">
                <a:latin typeface="Times New Roman Regular" panose="02020603050405020304" charset="0"/>
                <a:cs typeface="Times New Roman Regular" panose="02020603050405020304" charset="0"/>
              </a:rPr>
              <a:t>Use Clahe: Histogram Equalization to increase the tiles of picture to increase light</a:t>
            </a:r>
            <a:endParaRPr lang="en-US" altLang="zh-CN" sz="1800" dirty="0">
              <a:latin typeface="Times New Roman Regular" panose="02020603050405020304" charset="0"/>
              <a:cs typeface="Times New Roman Regular" panose="02020603050405020304" charset="0"/>
            </a:endParaRPr>
          </a:p>
          <a:p>
            <a:pPr lvl="1"/>
            <a:r>
              <a:rPr lang="en-US" altLang="zh-CN" sz="1800" dirty="0">
                <a:latin typeface="Times New Roman Regular" panose="02020603050405020304" charset="0"/>
                <a:cs typeface="Times New Roman Regular" panose="02020603050405020304" charset="0"/>
              </a:rPr>
              <a:t>Switch to NumPy array</a:t>
            </a:r>
            <a:endParaRPr lang="zh-CN" altLang="en-US" sz="1800" dirty="0">
              <a:latin typeface="Times New Roman Regular" panose="02020603050405020304" charset="0"/>
              <a:cs typeface="Times New Roman Regular" panose="02020603050405020304" charset="0"/>
            </a:endParaRPr>
          </a:p>
        </p:txBody>
      </p:sp>
      <p:sp>
        <p:nvSpPr>
          <p:cNvPr id="21" name="Rectangle 20"/>
          <p:cNvSpPr>
            <a:spLocks noGrp="1" noRot="1" noChangeAspect="1" noMove="1" noResize="1" noEditPoints="1" noAdjustHandles="1" noChangeArrowheads="1" noChangeShapeType="1" noTextEdit="1"/>
          </p:cNvSpPr>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 name="Rectangle 3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altLang="zh-CN" sz="6600"/>
              <a:t>EDA</a:t>
            </a:r>
            <a:endParaRPr lang="en-US" altLang="zh-CN" sz="6600"/>
          </a:p>
        </p:txBody>
      </p:sp>
      <p:sp>
        <p:nvSpPr>
          <p:cNvPr id="41" name="sketch line"/>
          <p:cNvSpPr>
            <a:spLocks noGrp="1" noRot="1" noChangeAspect="1" noMove="1" noResize="1" noEditPoints="1" noAdjustHandles="1" noChangeArrowheads="1" noChangeShapeType="1" noTextEdit="1"/>
          </p:cNvSpPr>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图片 16" descr="图表, 直方图&#10;&#10;描述已自动生成"/>
          <p:cNvPicPr>
            <a:picLocks noChangeAspect="1"/>
          </p:cNvPicPr>
          <p:nvPr/>
        </p:nvPicPr>
        <p:blipFill>
          <a:blip r:embed="rId1">
            <a:extLst>
              <a:ext uri="{28A0092B-C50C-407E-A947-70E740481C1C}">
                <a14:useLocalDpi xmlns:a14="http://schemas.microsoft.com/office/drawing/2010/main" val="0"/>
              </a:ext>
            </a:extLst>
          </a:blip>
          <a:srcRect r="6374"/>
          <a:stretch>
            <a:fillRect/>
          </a:stretch>
        </p:blipFill>
        <p:spPr>
          <a:xfrm>
            <a:off x="469019" y="2642616"/>
            <a:ext cx="5316457" cy="3605784"/>
          </a:xfrm>
          <a:prstGeom prst="rect">
            <a:avLst/>
          </a:prstGeom>
        </p:spPr>
      </p:pic>
      <p:pic>
        <p:nvPicPr>
          <p:cNvPr id="13" name="内容占位符 12" descr="图表, 直方图"/>
          <p:cNvPicPr>
            <a:picLocks noGrp="1" noChangeAspect="1"/>
          </p:cNvPicPr>
          <p:nvPr>
            <p:ph idx="1"/>
          </p:nvPr>
        </p:nvPicPr>
        <p:blipFill>
          <a:blip r:embed="rId2">
            <a:extLst>
              <a:ext uri="{28A0092B-C50C-407E-A947-70E740481C1C}">
                <a14:useLocalDpi xmlns:a14="http://schemas.microsoft.com/office/drawing/2010/main" val="0"/>
              </a:ext>
            </a:extLst>
          </a:blip>
          <a:srcRect r="8082" b="-1"/>
          <a:stretch>
            <a:fillRect/>
          </a:stretch>
        </p:blipFill>
        <p:spPr>
          <a:xfrm>
            <a:off x="6441680" y="2642616"/>
            <a:ext cx="5240048" cy="36057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Model results</a:t>
            </a:r>
            <a:endParaRPr lang="zh-CN" altLang="en-US" dirty="0"/>
          </a:p>
        </p:txBody>
      </p:sp>
      <p:graphicFrame>
        <p:nvGraphicFramePr>
          <p:cNvPr id="6" name="图示 5"/>
          <p:cNvGraphicFramePr/>
          <p:nvPr/>
        </p:nvGraphicFramePr>
        <p:xfrm>
          <a:off x="908685" y="1406525"/>
          <a:ext cx="10514965" cy="48075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图片 3"/>
          <p:cNvPicPr>
            <a:picLocks noChangeAspect="1"/>
          </p:cNvPicPr>
          <p:nvPr/>
        </p:nvPicPr>
        <p:blipFill>
          <a:blip r:embed="rId6"/>
          <a:stretch>
            <a:fillRect/>
          </a:stretch>
        </p:blipFill>
        <p:spPr>
          <a:xfrm>
            <a:off x="908682" y="4461536"/>
            <a:ext cx="1627667" cy="1439800"/>
          </a:xfrm>
          <a:prstGeom prst="rect">
            <a:avLst/>
          </a:prstGeom>
        </p:spPr>
      </p:pic>
      <p:pic>
        <p:nvPicPr>
          <p:cNvPr id="7" name="图片 6"/>
          <p:cNvPicPr>
            <a:picLocks noChangeAspect="1"/>
          </p:cNvPicPr>
          <p:nvPr/>
        </p:nvPicPr>
        <p:blipFill>
          <a:blip r:embed="rId7"/>
          <a:stretch>
            <a:fillRect/>
          </a:stretch>
        </p:blipFill>
        <p:spPr>
          <a:xfrm>
            <a:off x="908684" y="3020932"/>
            <a:ext cx="1621273" cy="1477616"/>
          </a:xfrm>
          <a:prstGeom prst="rect">
            <a:avLst/>
          </a:prstGeom>
        </p:spPr>
      </p:pic>
      <p:pic>
        <p:nvPicPr>
          <p:cNvPr id="9" name="图片 8"/>
          <p:cNvPicPr>
            <a:picLocks noChangeAspect="1"/>
          </p:cNvPicPr>
          <p:nvPr/>
        </p:nvPicPr>
        <p:blipFill>
          <a:blip r:embed="rId8"/>
          <a:stretch>
            <a:fillRect/>
          </a:stretch>
        </p:blipFill>
        <p:spPr>
          <a:xfrm>
            <a:off x="2529955" y="3020932"/>
            <a:ext cx="1611746" cy="1464518"/>
          </a:xfrm>
          <a:prstGeom prst="rect">
            <a:avLst/>
          </a:prstGeom>
        </p:spPr>
      </p:pic>
      <p:pic>
        <p:nvPicPr>
          <p:cNvPr id="11" name="图片 10"/>
          <p:cNvPicPr>
            <a:picLocks noChangeAspect="1"/>
          </p:cNvPicPr>
          <p:nvPr/>
        </p:nvPicPr>
        <p:blipFill>
          <a:blip r:embed="rId9"/>
          <a:stretch>
            <a:fillRect/>
          </a:stretch>
        </p:blipFill>
        <p:spPr>
          <a:xfrm>
            <a:off x="2536350" y="4461536"/>
            <a:ext cx="1598958" cy="1439801"/>
          </a:xfrm>
          <a:prstGeom prst="rect">
            <a:avLst/>
          </a:prstGeom>
        </p:spPr>
      </p:pic>
      <p:pic>
        <p:nvPicPr>
          <p:cNvPr id="13" name="图片 12"/>
          <p:cNvPicPr>
            <a:picLocks noChangeAspect="1"/>
          </p:cNvPicPr>
          <p:nvPr/>
        </p:nvPicPr>
        <p:blipFill>
          <a:blip r:embed="rId10"/>
          <a:stretch>
            <a:fillRect/>
          </a:stretch>
        </p:blipFill>
        <p:spPr>
          <a:xfrm>
            <a:off x="4546459" y="3020932"/>
            <a:ext cx="1634059" cy="1501163"/>
          </a:xfrm>
          <a:prstGeom prst="rect">
            <a:avLst/>
          </a:prstGeom>
        </p:spPr>
      </p:pic>
      <p:pic>
        <p:nvPicPr>
          <p:cNvPr id="15" name="图片 14"/>
          <p:cNvPicPr>
            <a:picLocks noChangeAspect="1"/>
          </p:cNvPicPr>
          <p:nvPr/>
        </p:nvPicPr>
        <p:blipFill>
          <a:blip r:embed="rId11"/>
          <a:stretch>
            <a:fillRect/>
          </a:stretch>
        </p:blipFill>
        <p:spPr>
          <a:xfrm>
            <a:off x="6180517" y="3020932"/>
            <a:ext cx="1598961" cy="1501163"/>
          </a:xfrm>
          <a:prstGeom prst="rect">
            <a:avLst/>
          </a:prstGeom>
        </p:spPr>
      </p:pic>
      <p:pic>
        <p:nvPicPr>
          <p:cNvPr id="17" name="图片 16"/>
          <p:cNvPicPr>
            <a:picLocks noChangeAspect="1"/>
          </p:cNvPicPr>
          <p:nvPr/>
        </p:nvPicPr>
        <p:blipFill>
          <a:blip r:embed="rId12"/>
          <a:stretch>
            <a:fillRect/>
          </a:stretch>
        </p:blipFill>
        <p:spPr>
          <a:xfrm>
            <a:off x="4546459" y="4522095"/>
            <a:ext cx="1634057" cy="1420347"/>
          </a:xfrm>
          <a:prstGeom prst="rect">
            <a:avLst/>
          </a:prstGeom>
        </p:spPr>
      </p:pic>
      <p:pic>
        <p:nvPicPr>
          <p:cNvPr id="19" name="图片 18"/>
          <p:cNvPicPr>
            <a:picLocks noChangeAspect="1"/>
          </p:cNvPicPr>
          <p:nvPr/>
        </p:nvPicPr>
        <p:blipFill>
          <a:blip r:embed="rId13"/>
          <a:stretch>
            <a:fillRect/>
          </a:stretch>
        </p:blipFill>
        <p:spPr>
          <a:xfrm>
            <a:off x="6180516" y="4498548"/>
            <a:ext cx="1598961" cy="1402788"/>
          </a:xfrm>
          <a:prstGeom prst="rect">
            <a:avLst/>
          </a:prstGeom>
        </p:spPr>
      </p:pic>
      <p:pic>
        <p:nvPicPr>
          <p:cNvPr id="21" name="图片 20"/>
          <p:cNvPicPr>
            <a:picLocks noChangeAspect="1"/>
          </p:cNvPicPr>
          <p:nvPr/>
        </p:nvPicPr>
        <p:blipFill>
          <a:blip r:embed="rId14"/>
          <a:stretch>
            <a:fillRect/>
          </a:stretch>
        </p:blipFill>
        <p:spPr>
          <a:xfrm>
            <a:off x="8190626" y="3020932"/>
            <a:ext cx="1634056" cy="1514833"/>
          </a:xfrm>
          <a:prstGeom prst="rect">
            <a:avLst/>
          </a:prstGeom>
        </p:spPr>
      </p:pic>
      <p:pic>
        <p:nvPicPr>
          <p:cNvPr id="23" name="图片 22"/>
          <p:cNvPicPr>
            <a:picLocks noChangeAspect="1"/>
          </p:cNvPicPr>
          <p:nvPr/>
        </p:nvPicPr>
        <p:blipFill>
          <a:blip r:embed="rId15"/>
          <a:stretch>
            <a:fillRect/>
          </a:stretch>
        </p:blipFill>
        <p:spPr>
          <a:xfrm>
            <a:off x="9789594" y="3021331"/>
            <a:ext cx="1662751" cy="1514434"/>
          </a:xfrm>
          <a:prstGeom prst="rect">
            <a:avLst/>
          </a:prstGeom>
        </p:spPr>
      </p:pic>
      <p:pic>
        <p:nvPicPr>
          <p:cNvPr id="25" name="图片 24"/>
          <p:cNvPicPr>
            <a:picLocks noChangeAspect="1"/>
          </p:cNvPicPr>
          <p:nvPr/>
        </p:nvPicPr>
        <p:blipFill>
          <a:blip r:embed="rId16"/>
          <a:stretch>
            <a:fillRect/>
          </a:stretch>
        </p:blipFill>
        <p:spPr>
          <a:xfrm>
            <a:off x="8190626" y="4522095"/>
            <a:ext cx="1634056" cy="1420347"/>
          </a:xfrm>
          <a:prstGeom prst="rect">
            <a:avLst/>
          </a:prstGeom>
        </p:spPr>
      </p:pic>
      <p:pic>
        <p:nvPicPr>
          <p:cNvPr id="27" name="图片 26"/>
          <p:cNvPicPr>
            <a:picLocks noChangeAspect="1"/>
          </p:cNvPicPr>
          <p:nvPr/>
        </p:nvPicPr>
        <p:blipFill>
          <a:blip r:embed="rId17"/>
          <a:stretch>
            <a:fillRect/>
          </a:stretch>
        </p:blipFill>
        <p:spPr>
          <a:xfrm>
            <a:off x="9818290" y="4522095"/>
            <a:ext cx="1634055" cy="1379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altLang="zh-CN" sz="6600" dirty="0"/>
              <a:t>SVM</a:t>
            </a:r>
            <a:endParaRPr lang="en-US" altLang="zh-CN" sz="6600" dirty="0"/>
          </a:p>
        </p:txBody>
      </p:sp>
      <p:sp>
        <p:nvSpPr>
          <p:cNvPr id="16" name="sketch line"/>
          <p:cNvSpPr>
            <a:spLocks noGrp="1" noRot="1" noChangeAspect="1" noMove="1" noResize="1" noEditPoints="1" noAdjustHandles="1" noChangeArrowheads="1" noChangeShapeType="1" noTextEdit="1"/>
          </p:cNvSpPr>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p:cNvPicPr>
            <a:picLocks noGrp="1" noChangeAspect="1"/>
          </p:cNvPicPr>
          <p:nvPr>
            <p:ph idx="1"/>
          </p:nvPr>
        </p:nvPicPr>
        <p:blipFill>
          <a:blip r:embed="rId1"/>
          <a:stretch>
            <a:fillRect/>
          </a:stretch>
        </p:blipFill>
        <p:spPr>
          <a:xfrm>
            <a:off x="292608" y="2747413"/>
            <a:ext cx="3758184" cy="3344783"/>
          </a:xfrm>
          <a:prstGeom prst="rect">
            <a:avLst/>
          </a:prstGeom>
        </p:spPr>
      </p:pic>
      <p:pic>
        <p:nvPicPr>
          <p:cNvPr id="7" name="图片 6" descr="图表&#10;&#10;描述已自动生成"/>
          <p:cNvPicPr>
            <a:picLocks noChangeAspect="1"/>
          </p:cNvPicPr>
          <p:nvPr/>
        </p:nvPicPr>
        <p:blipFill>
          <a:blip r:embed="rId2"/>
          <a:stretch>
            <a:fillRect/>
          </a:stretch>
        </p:blipFill>
        <p:spPr>
          <a:xfrm>
            <a:off x="4216908" y="2756808"/>
            <a:ext cx="3758184" cy="3325993"/>
          </a:xfrm>
          <a:prstGeom prst="rect">
            <a:avLst/>
          </a:prstGeom>
        </p:spPr>
      </p:pic>
      <p:pic>
        <p:nvPicPr>
          <p:cNvPr id="9" name="图片 8" descr="图表&#10;&#10;描述已自动生成"/>
          <p:cNvPicPr>
            <a:picLocks noChangeAspect="1"/>
          </p:cNvPicPr>
          <p:nvPr/>
        </p:nvPicPr>
        <p:blipFill>
          <a:blip r:embed="rId3"/>
          <a:stretch>
            <a:fillRect/>
          </a:stretch>
        </p:blipFill>
        <p:spPr>
          <a:xfrm>
            <a:off x="8141208" y="2756808"/>
            <a:ext cx="3758184" cy="3325993"/>
          </a:xfrm>
          <a:prstGeom prst="rect">
            <a:avLst/>
          </a:prstGeom>
        </p:spPr>
      </p:pic>
      <p:sp>
        <p:nvSpPr>
          <p:cNvPr id="11" name="文本框 10"/>
          <p:cNvSpPr txBox="1"/>
          <p:nvPr/>
        </p:nvSpPr>
        <p:spPr>
          <a:xfrm>
            <a:off x="638881" y="1918260"/>
            <a:ext cx="6097022" cy="369332"/>
          </a:xfrm>
          <a:prstGeom prst="rect">
            <a:avLst/>
          </a:prstGeom>
          <a:noFill/>
        </p:spPr>
        <p:txBody>
          <a:bodyPr wrap="square">
            <a:spAutoFit/>
          </a:bodyPr>
          <a:lstStyle/>
          <a:p>
            <a:r>
              <a:rPr lang="en-US" altLang="zh-CN" dirty="0"/>
              <a:t>Accuracy: 72.5%</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altLang="zh-CN" sz="6600"/>
              <a:t>Random Forest</a:t>
            </a:r>
            <a:endParaRPr lang="en-US" altLang="zh-CN" sz="6600"/>
          </a:p>
        </p:txBody>
      </p:sp>
      <p:sp>
        <p:nvSpPr>
          <p:cNvPr id="16" name="sketch line"/>
          <p:cNvSpPr>
            <a:spLocks noGrp="1" noRot="1" noChangeAspect="1" noMove="1" noResize="1" noEditPoints="1" noAdjustHandles="1" noChangeArrowheads="1" noChangeShapeType="1" noTextEdit="1"/>
          </p:cNvSpPr>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a:blip r:embed="rId1"/>
          <a:stretch>
            <a:fillRect/>
          </a:stretch>
        </p:blipFill>
        <p:spPr>
          <a:xfrm>
            <a:off x="292608" y="2747413"/>
            <a:ext cx="3758184" cy="3344783"/>
          </a:xfrm>
          <a:prstGeom prst="rect">
            <a:avLst/>
          </a:prstGeom>
        </p:spPr>
      </p:pic>
      <p:pic>
        <p:nvPicPr>
          <p:cNvPr id="7" name="内容占位符 6"/>
          <p:cNvPicPr>
            <a:picLocks noGrp="1" noChangeAspect="1"/>
          </p:cNvPicPr>
          <p:nvPr>
            <p:ph idx="1"/>
          </p:nvPr>
        </p:nvPicPr>
        <p:blipFill>
          <a:blip r:embed="rId2"/>
          <a:stretch>
            <a:fillRect/>
          </a:stretch>
        </p:blipFill>
        <p:spPr>
          <a:xfrm>
            <a:off x="4216908" y="2756808"/>
            <a:ext cx="3758184" cy="3325993"/>
          </a:xfrm>
          <a:prstGeom prst="rect">
            <a:avLst/>
          </a:prstGeom>
        </p:spPr>
      </p:pic>
      <p:pic>
        <p:nvPicPr>
          <p:cNvPr id="9" name="图片 8"/>
          <p:cNvPicPr>
            <a:picLocks noChangeAspect="1"/>
          </p:cNvPicPr>
          <p:nvPr/>
        </p:nvPicPr>
        <p:blipFill>
          <a:blip r:embed="rId3"/>
          <a:stretch>
            <a:fillRect/>
          </a:stretch>
        </p:blipFill>
        <p:spPr>
          <a:xfrm>
            <a:off x="8141208" y="2756808"/>
            <a:ext cx="3758184" cy="3325993"/>
          </a:xfrm>
          <a:prstGeom prst="rect">
            <a:avLst/>
          </a:prstGeom>
        </p:spPr>
      </p:pic>
      <p:sp>
        <p:nvSpPr>
          <p:cNvPr id="10" name="文本框 9"/>
          <p:cNvSpPr txBox="1"/>
          <p:nvPr/>
        </p:nvSpPr>
        <p:spPr>
          <a:xfrm>
            <a:off x="638881" y="2036940"/>
            <a:ext cx="6097022" cy="369332"/>
          </a:xfrm>
          <a:prstGeom prst="rect">
            <a:avLst/>
          </a:prstGeom>
          <a:noFill/>
        </p:spPr>
        <p:txBody>
          <a:bodyPr wrap="square">
            <a:spAutoFit/>
          </a:bodyPr>
          <a:lstStyle/>
          <a:p>
            <a:r>
              <a:rPr lang="en-US" altLang="zh-CN" dirty="0"/>
              <a:t>Accuracy: 59.2%</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altLang="zh-CN" sz="6600"/>
              <a:t>Simple CNN</a:t>
            </a:r>
            <a:endParaRPr lang="en-US" altLang="zh-CN" sz="6600"/>
          </a:p>
        </p:txBody>
      </p:sp>
      <p:sp>
        <p:nvSpPr>
          <p:cNvPr id="16" name="sketch line"/>
          <p:cNvSpPr>
            <a:spLocks noGrp="1" noRot="1" noChangeAspect="1" noMove="1" noResize="1" noEditPoints="1" noAdjustHandles="1" noChangeArrowheads="1" noChangeShapeType="1" noTextEdit="1"/>
          </p:cNvSpPr>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p:cNvPicPr>
            <a:picLocks noGrp="1" noChangeAspect="1"/>
          </p:cNvPicPr>
          <p:nvPr>
            <p:ph idx="1"/>
          </p:nvPr>
        </p:nvPicPr>
        <p:blipFill>
          <a:blip r:embed="rId1"/>
          <a:stretch>
            <a:fillRect/>
          </a:stretch>
        </p:blipFill>
        <p:spPr>
          <a:xfrm>
            <a:off x="292608" y="2728622"/>
            <a:ext cx="3758184" cy="3382365"/>
          </a:xfrm>
          <a:prstGeom prst="rect">
            <a:avLst/>
          </a:prstGeom>
        </p:spPr>
      </p:pic>
      <p:pic>
        <p:nvPicPr>
          <p:cNvPr id="7" name="图片 6"/>
          <p:cNvPicPr>
            <a:picLocks noChangeAspect="1"/>
          </p:cNvPicPr>
          <p:nvPr/>
        </p:nvPicPr>
        <p:blipFill>
          <a:blip r:embed="rId2"/>
          <a:stretch>
            <a:fillRect/>
          </a:stretch>
        </p:blipFill>
        <p:spPr>
          <a:xfrm>
            <a:off x="4216908" y="2756808"/>
            <a:ext cx="3758184" cy="3325993"/>
          </a:xfrm>
          <a:prstGeom prst="rect">
            <a:avLst/>
          </a:prstGeom>
        </p:spPr>
      </p:pic>
      <p:pic>
        <p:nvPicPr>
          <p:cNvPr id="9" name="图片 8"/>
          <p:cNvPicPr>
            <a:picLocks noChangeAspect="1"/>
          </p:cNvPicPr>
          <p:nvPr/>
        </p:nvPicPr>
        <p:blipFill>
          <a:blip r:embed="rId3"/>
          <a:stretch>
            <a:fillRect/>
          </a:stretch>
        </p:blipFill>
        <p:spPr>
          <a:xfrm>
            <a:off x="8141208" y="2756808"/>
            <a:ext cx="3758184" cy="3325993"/>
          </a:xfrm>
          <a:prstGeom prst="rect">
            <a:avLst/>
          </a:prstGeom>
        </p:spPr>
      </p:pic>
      <p:sp>
        <p:nvSpPr>
          <p:cNvPr id="3" name="文本框 2"/>
          <p:cNvSpPr txBox="1"/>
          <p:nvPr/>
        </p:nvSpPr>
        <p:spPr>
          <a:xfrm>
            <a:off x="638881" y="2102926"/>
            <a:ext cx="6097022" cy="369332"/>
          </a:xfrm>
          <a:prstGeom prst="rect">
            <a:avLst/>
          </a:prstGeom>
          <a:noFill/>
        </p:spPr>
        <p:txBody>
          <a:bodyPr wrap="square">
            <a:spAutoFit/>
          </a:bodyPr>
          <a:lstStyle/>
          <a:p>
            <a:r>
              <a:rPr lang="en-US" altLang="zh-CN" dirty="0"/>
              <a:t>Accuracy: 63%</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3854</Words>
  <Application>WPS 文字</Application>
  <PresentationFormat>宽屏</PresentationFormat>
  <Paragraphs>229</Paragraphs>
  <Slides>15</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15</vt:i4>
      </vt:variant>
    </vt:vector>
  </HeadingPairs>
  <TitlesOfParts>
    <vt:vector size="35" baseType="lpstr">
      <vt:lpstr>Arial</vt:lpstr>
      <vt:lpstr>宋体</vt:lpstr>
      <vt:lpstr>Wingdings</vt:lpstr>
      <vt:lpstr>Times New Roman Regular</vt:lpstr>
      <vt:lpstr>Times New Roman</vt:lpstr>
      <vt:lpstr>宋体-简</vt:lpstr>
      <vt:lpstr>Times New Roman Bold</vt:lpstr>
      <vt:lpstr>Calibri</vt:lpstr>
      <vt:lpstr>Times New Roman Regular</vt:lpstr>
      <vt:lpstr>Calibri</vt:lpstr>
      <vt:lpstr>等线</vt:lpstr>
      <vt:lpstr>苹方-简</vt:lpstr>
      <vt:lpstr>微软雅黑</vt:lpstr>
      <vt:lpstr>汉仪旗黑</vt:lpstr>
      <vt:lpstr>等线 Light</vt:lpstr>
      <vt:lpstr>Helvetica Neue</vt:lpstr>
      <vt:lpstr>宋体</vt:lpstr>
      <vt:lpstr>Arial Unicode MS</vt:lpstr>
      <vt:lpstr>Office 主题​​</vt:lpstr>
      <vt:lpstr>1_Office 主题​​</vt:lpstr>
      <vt:lpstr>Facial Recognition</vt:lpstr>
      <vt:lpstr>Background</vt:lpstr>
      <vt:lpstr>Dataset</vt:lpstr>
      <vt:lpstr>Preprocess</vt:lpstr>
      <vt:lpstr>EDA</vt:lpstr>
      <vt:lpstr>Model results</vt:lpstr>
      <vt:lpstr>SVM</vt:lpstr>
      <vt:lpstr>Random Forest</vt:lpstr>
      <vt:lpstr>Simple CNN</vt:lpstr>
      <vt:lpstr>Optimizer</vt:lpstr>
      <vt:lpstr>Comparison</vt:lpstr>
      <vt:lpstr>Conclusion</vt:lpstr>
      <vt:lpstr>Recommendation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Zhenyu Zhang</dc:creator>
  <cp:lastModifiedBy>Gang Wang</cp:lastModifiedBy>
  <cp:revision>38</cp:revision>
  <dcterms:created xsi:type="dcterms:W3CDTF">2024-10-25T17:01:22Z</dcterms:created>
  <dcterms:modified xsi:type="dcterms:W3CDTF">2024-10-25T17:01:22Z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2052-5.7.1.8092</vt:lpwstr>
  </property>
</Properties>
</file>