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5"/>
  </p:notesMasterIdLst>
  <p:handoutMasterIdLst>
    <p:handoutMasterId r:id="rId16"/>
  </p:handoutMasterIdLst>
  <p:sldIdLst>
    <p:sldId id="1106" r:id="rId2"/>
    <p:sldId id="1182" r:id="rId3"/>
    <p:sldId id="1187" r:id="rId4"/>
    <p:sldId id="1186" r:id="rId5"/>
    <p:sldId id="1191" r:id="rId6"/>
    <p:sldId id="1193" r:id="rId7"/>
    <p:sldId id="1198" r:id="rId8"/>
    <p:sldId id="1196" r:id="rId9"/>
    <p:sldId id="1195" r:id="rId10"/>
    <p:sldId id="1197" r:id="rId11"/>
    <p:sldId id="1190" r:id="rId12"/>
    <p:sldId id="1189" r:id="rId13"/>
    <p:sldId id="1188" r:id="rId14"/>
  </p:sldIdLst>
  <p:sldSz cx="9602788" cy="6858000"/>
  <p:notesSz cx="7010400" cy="9296400"/>
  <p:custDataLst>
    <p:tags r:id="rId17"/>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FE574890-A578-4BE7-B155-E33FFA8BE941}">
          <p14:sldIdLst>
            <p14:sldId id="1106"/>
            <p14:sldId id="1182"/>
            <p14:sldId id="1187"/>
            <p14:sldId id="1186"/>
            <p14:sldId id="1191"/>
            <p14:sldId id="1193"/>
            <p14:sldId id="1198"/>
            <p14:sldId id="1196"/>
            <p14:sldId id="1195"/>
            <p14:sldId id="1197"/>
          </p14:sldIdLst>
        </p14:section>
        <p14:section name="Appendix" id="{A9654C76-1241-4991-9B7E-2CF19F411F93}">
          <p14:sldIdLst>
            <p14:sldId id="1190"/>
            <p14:sldId id="1189"/>
            <p14:sldId id="1188"/>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008AB3"/>
    <a:srgbClr val="FFCCCC"/>
    <a:srgbClr val="BFBFBF"/>
    <a:srgbClr val="A6E2EF"/>
    <a:srgbClr val="CCFFCC"/>
    <a:srgbClr val="FCE0E2"/>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7" autoAdjust="0"/>
    <p:restoredTop sz="95778" autoAdjust="0"/>
  </p:normalViewPr>
  <p:slideViewPr>
    <p:cSldViewPr snapToGrid="0" showGuides="1">
      <p:cViewPr>
        <p:scale>
          <a:sx n="90" d="100"/>
          <a:sy n="90" d="100"/>
        </p:scale>
        <p:origin x="-870" y="210"/>
      </p:cViewPr>
      <p:guideLst>
        <p:guide orient="horz" pos="1052"/>
        <p:guide orient="horz" pos="187"/>
        <p:guide orient="horz" pos="1306"/>
        <p:guide orient="horz" pos="3952"/>
        <p:guide pos="231"/>
        <p:guide pos="5322"/>
        <p:guide pos="3214"/>
        <p:guide pos="2799"/>
      </p:guideLst>
    </p:cSldViewPr>
  </p:slideViewPr>
  <p:outlineViewPr>
    <p:cViewPr>
      <p:scale>
        <a:sx n="33" d="100"/>
        <a:sy n="33" d="100"/>
      </p:scale>
      <p:origin x="0" y="5664"/>
    </p:cViewPr>
  </p:outlineViewPr>
  <p:notesTextViewPr>
    <p:cViewPr>
      <p:scale>
        <a:sx n="100" d="100"/>
        <a:sy n="100" d="100"/>
      </p:scale>
      <p:origin x="0" y="0"/>
    </p:cViewPr>
  </p:notesTextViewPr>
  <p:sorterViewPr>
    <p:cViewPr>
      <p:scale>
        <a:sx n="75" d="100"/>
        <a:sy n="75" d="100"/>
      </p:scale>
      <p:origin x="0" y="516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5</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6</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7</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8</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9</a:t>
            </a:fld>
            <a:endParaRPr lang="en-GB" dirty="0"/>
          </a:p>
        </p:txBody>
      </p:sp>
    </p:spTree>
    <p:extLst>
      <p:ext uri="{BB962C8B-B14F-4D97-AF65-F5344CB8AC3E}">
        <p14:creationId xmlns:p14="http://schemas.microsoft.com/office/powerpoint/2010/main" val="1568967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12</a:t>
            </a:fld>
            <a:endParaRPr lang="en-GB" dirty="0"/>
          </a:p>
        </p:txBody>
      </p:sp>
    </p:spTree>
    <p:extLst>
      <p:ext uri="{BB962C8B-B14F-4D97-AF65-F5344CB8AC3E}">
        <p14:creationId xmlns:p14="http://schemas.microsoft.com/office/powerpoint/2010/main" val="156896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40" y="3327400"/>
            <a:ext cx="8541646"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8"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40" y="3275665"/>
            <a:ext cx="8541646"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40" y="3706428"/>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1"/>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4" y="99786"/>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8" y="888121"/>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1"/>
            <a:ext cx="8829230" cy="4992687"/>
          </a:xfrm>
          <a:prstGeom prst="rect">
            <a:avLst/>
          </a:prstGeom>
        </p:spPr>
        <p:txBody>
          <a:bodyPr lIns="19431"/>
          <a:lstStyle>
            <a:lvl1pPr marL="285750" indent="-285750" algn="l" defTabSz="914400" rtl="0" eaLnBrk="1" latinLnBrk="0" hangingPunct="1">
              <a:buFont typeface="Arial" panose="020B0604020202020204" pitchFamily="34" charset="0"/>
              <a:buNone/>
              <a:defRPr lang="en-US" sz="1400" kern="1200" dirty="0" smtClean="0">
                <a:solidFill>
                  <a:schemeClr val="tx1"/>
                </a:solidFill>
                <a:latin typeface="+mn-lt"/>
                <a:ea typeface="+mn-ea"/>
                <a:cs typeface="+mn-cs"/>
              </a:defRPr>
            </a:lvl1pPr>
            <a:lvl2pPr marL="514350" indent="-285750" algn="l" defTabSz="914400" rtl="0" eaLnBrk="1" latinLnBrk="0" hangingPunct="1">
              <a:buFont typeface="Arial" panose="020B0604020202020204" pitchFamily="34" charset="0"/>
              <a:buNone/>
              <a:defRPr lang="en-US" sz="1400" kern="1200" dirty="0" smtClean="0">
                <a:solidFill>
                  <a:schemeClr val="tx1"/>
                </a:solidFill>
                <a:latin typeface="+mn-lt"/>
                <a:ea typeface="+mn-ea"/>
                <a:cs typeface="+mn-cs"/>
              </a:defRPr>
            </a:lvl2pPr>
            <a:lvl3pPr marL="742950" indent="-285750" algn="l" defTabSz="914400" rtl="0" eaLnBrk="1" latinLnBrk="0" hangingPunct="1">
              <a:buFont typeface="Arial" panose="020B0604020202020204" pitchFamily="34" charset="0"/>
              <a:buNone/>
              <a:defRPr lang="en-US" sz="1400" kern="1200" dirty="0" smtClean="0">
                <a:solidFill>
                  <a:schemeClr val="tx1"/>
                </a:solidFill>
                <a:latin typeface="+mn-lt"/>
                <a:ea typeface="+mn-ea"/>
                <a:cs typeface="+mn-cs"/>
              </a:defRPr>
            </a:lvl3pPr>
            <a:lvl4pPr marL="971550" indent="-285750" algn="l" defTabSz="914400" rtl="0" eaLnBrk="1" latinLnBrk="0" hangingPunct="1">
              <a:buFont typeface="Arial" panose="020B0604020202020204" pitchFamily="34" charset="0"/>
              <a:buNone/>
              <a:defRPr lang="en-US" sz="1400" kern="1200" dirty="0" smtClean="0">
                <a:solidFill>
                  <a:schemeClr val="tx1"/>
                </a:solidFill>
                <a:latin typeface="+mn-lt"/>
                <a:ea typeface="+mn-ea"/>
                <a:cs typeface="+mn-cs"/>
              </a:defRPr>
            </a:lvl4pPr>
            <a:lvl5pPr marL="1200150" indent="-285750" algn="l" defTabSz="914400" rtl="0" eaLnBrk="1" latinLnBrk="0" hangingPunct="1">
              <a:buFont typeface="Arial" panose="020B0604020202020204" pitchFamily="34" charset="0"/>
              <a:buNone/>
              <a:defRPr lang="en-US" sz="1400" kern="1200" dirty="0" smtClean="0">
                <a:solidFill>
                  <a:schemeClr val="tx1"/>
                </a:solidFill>
                <a:latin typeface="+mn-lt"/>
                <a:ea typeface="+mn-ea"/>
                <a:cs typeface="+mn-cs"/>
              </a:defRPr>
            </a:lvl5pPr>
          </a:lstStyle>
          <a:p>
            <a:pPr marL="228600" lvl="0" indent="-228600" algn="l" defTabSz="457200" rtl="0" eaLnBrk="1" latinLnBrk="0" hangingPunct="1">
              <a:spcBef>
                <a:spcPct val="20000"/>
              </a:spcBef>
              <a:buFont typeface="Arial"/>
              <a:buChar char="•"/>
            </a:pPr>
            <a:r>
              <a:rPr lang="en-US" dirty="0" smtClean="0"/>
              <a:t>Click to edit Master text styles</a:t>
            </a:r>
          </a:p>
          <a:p>
            <a:pPr marL="457200" lvl="1" indent="-228600" algn="l" defTabSz="457200" rtl="0" eaLnBrk="1" latinLnBrk="0" hangingPunct="1">
              <a:spcBef>
                <a:spcPct val="20000"/>
              </a:spcBef>
              <a:buFont typeface="Arial"/>
              <a:buChar char="–"/>
            </a:pPr>
            <a:r>
              <a:rPr lang="en-US" dirty="0" smtClean="0"/>
              <a:t>Second level</a:t>
            </a:r>
          </a:p>
          <a:p>
            <a:pPr marL="685800" lvl="2" indent="-228600" algn="l" defTabSz="457200" rtl="0" eaLnBrk="1" latinLnBrk="0" hangingPunct="1">
              <a:spcBef>
                <a:spcPct val="20000"/>
              </a:spcBef>
              <a:buFont typeface="Arial"/>
              <a:buChar char="•"/>
            </a:pPr>
            <a:r>
              <a:rPr lang="en-US" dirty="0" smtClean="0"/>
              <a:t>Third level</a:t>
            </a:r>
          </a:p>
          <a:p>
            <a:pPr marL="914400" lvl="3" indent="-228600" algn="l" defTabSz="457200" rtl="0" eaLnBrk="1" latinLnBrk="0" hangingPunct="1">
              <a:spcBef>
                <a:spcPct val="20000"/>
              </a:spcBef>
              <a:buFont typeface="Arial"/>
              <a:buChar char="–"/>
            </a:pPr>
            <a:r>
              <a:rPr lang="en-US" dirty="0" smtClean="0"/>
              <a:t>Fourth level</a:t>
            </a:r>
          </a:p>
          <a:p>
            <a:pPr marL="1143000" lvl="4" indent="-228600" algn="l" defTabSz="457200" rtl="0" eaLnBrk="1" latinLnBrk="0" hangingPunct="1">
              <a:spcBef>
                <a:spcPct val="20000"/>
              </a:spcBef>
              <a:buFont typeface="Arial"/>
              <a:buChar char="»"/>
            </a:pPr>
            <a:r>
              <a:rPr lang="en-US" dirty="0" smtClean="0"/>
              <a:t>Fifth level</a:t>
            </a:r>
          </a:p>
        </p:txBody>
      </p:sp>
      <p:sp>
        <p:nvSpPr>
          <p:cNvPr id="7" name="Content Placeholder 4"/>
          <p:cNvSpPr>
            <a:spLocks noGrp="1"/>
          </p:cNvSpPr>
          <p:nvPr>
            <p:ph sz="quarter" idx="11" hasCustomPrompt="1"/>
          </p:nvPr>
        </p:nvSpPr>
        <p:spPr>
          <a:xfrm>
            <a:off x="348438" y="452511"/>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4" y="99786"/>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8" y="452511"/>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8" y="888121"/>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Content Placeholder 2"/>
          <p:cNvSpPr>
            <a:spLocks noGrp="1"/>
          </p:cNvSpPr>
          <p:nvPr>
            <p:ph sz="quarter" idx="10"/>
          </p:nvPr>
        </p:nvSpPr>
        <p:spPr>
          <a:xfrm>
            <a:off x="348435" y="2163204"/>
            <a:ext cx="4091188" cy="3921683"/>
          </a:xfrm>
          <a:prstGeom prst="rect">
            <a:avLst/>
          </a:prstGeom>
        </p:spPr>
        <p:txBody>
          <a:bodyPr lIns="19431"/>
          <a:lstStyle>
            <a:lvl1pPr marL="0" indent="0">
              <a:buNone/>
              <a:defRPr lang="en-US" sz="1200" kern="1200" dirty="0" smtClean="0">
                <a:solidFill>
                  <a:schemeClr val="tx1"/>
                </a:solidFill>
                <a:latin typeface="+mn-lt"/>
                <a:ea typeface="+mn-ea"/>
                <a:cs typeface="+mn-cs"/>
              </a:defRPr>
            </a:lvl1pPr>
            <a:lvl2pPr marL="514350" indent="-285750">
              <a:buNone/>
              <a:defRPr lang="en-US" sz="1200" kern="1200" dirty="0" smtClean="0">
                <a:solidFill>
                  <a:schemeClr val="tx1"/>
                </a:solidFill>
                <a:latin typeface="+mn-lt"/>
                <a:ea typeface="+mn-ea"/>
                <a:cs typeface="+mn-cs"/>
              </a:defRPr>
            </a:lvl2pPr>
            <a:lvl3pPr marL="742950" indent="-285750">
              <a:buNone/>
              <a:defRPr lang="en-US" sz="1200" kern="1200" dirty="0" smtClean="0">
                <a:solidFill>
                  <a:schemeClr val="tx1"/>
                </a:solidFill>
                <a:latin typeface="+mn-lt"/>
                <a:ea typeface="+mn-ea"/>
                <a:cs typeface="+mn-cs"/>
              </a:defRPr>
            </a:lvl3pPr>
            <a:lvl4pPr marL="971550" indent="-285750">
              <a:buNone/>
              <a:defRPr lang="en-US" sz="1200" kern="1200" dirty="0" smtClean="0">
                <a:solidFill>
                  <a:schemeClr val="tx1"/>
                </a:solidFill>
                <a:latin typeface="+mn-lt"/>
                <a:ea typeface="+mn-ea"/>
                <a:cs typeface="+mn-cs"/>
              </a:defRPr>
            </a:lvl4pPr>
            <a:lvl5pPr marL="1200150" indent="-285750">
              <a:buNone/>
              <a:defRPr lang="en-US" sz="1200" kern="1200" dirty="0" smtClean="0">
                <a:solidFill>
                  <a:schemeClr val="tx1"/>
                </a:solidFill>
                <a:latin typeface="+mn-lt"/>
                <a:ea typeface="+mn-ea"/>
                <a:cs typeface="+mn-cs"/>
              </a:defRPr>
            </a:lvl5pPr>
          </a:lstStyle>
          <a:p>
            <a:pPr marL="228600" lvl="0" indent="-228600" algn="l" defTabSz="457200" rtl="0" eaLnBrk="1" latinLnBrk="0" hangingPunct="1">
              <a:spcBef>
                <a:spcPct val="20000"/>
              </a:spcBef>
              <a:buFont typeface="Arial"/>
              <a:buChar char="•"/>
            </a:pPr>
            <a:r>
              <a:rPr lang="en-US" dirty="0" smtClean="0"/>
              <a:t>Click to edit Master text styles</a:t>
            </a:r>
          </a:p>
          <a:p>
            <a:pPr marL="457200" lvl="1" indent="-228600" algn="l" defTabSz="457200" rtl="0" eaLnBrk="1" latinLnBrk="0" hangingPunct="1">
              <a:spcBef>
                <a:spcPct val="20000"/>
              </a:spcBef>
              <a:buFont typeface="Arial"/>
              <a:buChar char="–"/>
            </a:pPr>
            <a:r>
              <a:rPr lang="en-US" dirty="0" smtClean="0"/>
              <a:t>Second level</a:t>
            </a:r>
          </a:p>
          <a:p>
            <a:pPr marL="685800" lvl="2" indent="-228600" algn="l" defTabSz="457200" rtl="0" eaLnBrk="1" latinLnBrk="0" hangingPunct="1">
              <a:spcBef>
                <a:spcPct val="20000"/>
              </a:spcBef>
              <a:buFont typeface="Arial"/>
              <a:buChar char="•"/>
            </a:pPr>
            <a:r>
              <a:rPr lang="en-US" dirty="0" smtClean="0"/>
              <a:t>Third level</a:t>
            </a:r>
          </a:p>
          <a:p>
            <a:pPr marL="914400" lvl="3" indent="-228600" algn="l" defTabSz="457200" rtl="0" eaLnBrk="1" latinLnBrk="0" hangingPunct="1">
              <a:spcBef>
                <a:spcPct val="20000"/>
              </a:spcBef>
              <a:buFont typeface="Arial"/>
              <a:buChar char="–"/>
            </a:pPr>
            <a:r>
              <a:rPr lang="en-US" dirty="0" smtClean="0"/>
              <a:t>Fourth level</a:t>
            </a:r>
          </a:p>
          <a:p>
            <a:pPr marL="1143000" lvl="4" indent="-228600" algn="l" defTabSz="457200" rtl="0" eaLnBrk="1" latinLnBrk="0" hangingPunct="1">
              <a:spcBef>
                <a:spcPct val="20000"/>
              </a:spcBef>
              <a:buFont typeface="Arial"/>
              <a:buChar char="»"/>
            </a:pPr>
            <a:r>
              <a:rPr lang="en-US" dirty="0" smtClean="0"/>
              <a:t>Fifth level</a:t>
            </a:r>
          </a:p>
        </p:txBody>
      </p:sp>
      <p:sp>
        <p:nvSpPr>
          <p:cNvPr id="7" name="Content Placeholder 2"/>
          <p:cNvSpPr>
            <a:spLocks noGrp="1"/>
          </p:cNvSpPr>
          <p:nvPr>
            <p:ph sz="quarter" idx="13" hasCustomPrompt="1"/>
          </p:nvPr>
        </p:nvSpPr>
        <p:spPr>
          <a:xfrm>
            <a:off x="348435" y="1460500"/>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01374" y="1460500"/>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4" y="99786"/>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8" y="888121"/>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4"/>
          <p:cNvSpPr>
            <a:spLocks noGrp="1"/>
          </p:cNvSpPr>
          <p:nvPr>
            <p:ph sz="quarter" idx="11" hasCustomPrompt="1"/>
          </p:nvPr>
        </p:nvSpPr>
        <p:spPr>
          <a:xfrm>
            <a:off x="348438" y="452511"/>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14" name="Content Placeholder 2"/>
          <p:cNvSpPr>
            <a:spLocks noGrp="1"/>
          </p:cNvSpPr>
          <p:nvPr>
            <p:ph sz="quarter" idx="15"/>
          </p:nvPr>
        </p:nvSpPr>
        <p:spPr>
          <a:xfrm>
            <a:off x="5095546" y="2163204"/>
            <a:ext cx="4091188" cy="3921683"/>
          </a:xfrm>
          <a:prstGeom prst="rect">
            <a:avLst/>
          </a:prstGeom>
        </p:spPr>
        <p:txBody>
          <a:bodyPr lIns="19431"/>
          <a:lstStyle>
            <a:lvl1pPr marL="0" indent="0" algn="l" defTabSz="457200" rtl="0" eaLnBrk="1" latinLnBrk="0" hangingPunct="1">
              <a:spcBef>
                <a:spcPct val="20000"/>
              </a:spcBef>
              <a:buFont typeface="Arial"/>
              <a:buNone/>
              <a:defRPr sz="1200">
                <a:latin typeface="Arial" panose="020B0604020202020204" pitchFamily="34" charset="0"/>
                <a:cs typeface="Arial" panose="020B0604020202020204" pitchFamily="34" charset="0"/>
              </a:defRPr>
            </a:lvl1pPr>
            <a:lvl2pPr marL="457200" indent="-228600" algn="l" defTabSz="457200" rtl="0" eaLnBrk="1" latinLnBrk="0" hangingPunct="1">
              <a:spcBef>
                <a:spcPct val="20000"/>
              </a:spcBef>
              <a:buFont typeface="Arial"/>
              <a:buChar char="–"/>
              <a:defRPr sz="1200">
                <a:latin typeface="Arial" panose="020B0604020202020204" pitchFamily="34" charset="0"/>
                <a:cs typeface="Arial" panose="020B0604020202020204" pitchFamily="34" charset="0"/>
              </a:defRPr>
            </a:lvl2pPr>
            <a:lvl3pPr marL="685800" indent="-228600" algn="l" defTabSz="457200" rtl="0" eaLnBrk="1" latinLnBrk="0" hangingPunct="1">
              <a:spcBef>
                <a:spcPct val="20000"/>
              </a:spcBef>
              <a:buFont typeface="Arial"/>
              <a:buChar char="•"/>
              <a:defRPr sz="1200">
                <a:latin typeface="Arial" panose="020B0604020202020204" pitchFamily="34" charset="0"/>
                <a:cs typeface="Arial" panose="020B0604020202020204" pitchFamily="34" charset="0"/>
              </a:defRPr>
            </a:lvl3pPr>
            <a:lvl4pPr marL="914400" indent="-228600" algn="l" defTabSz="457200" rtl="0" eaLnBrk="1" latinLnBrk="0" hangingPunct="1">
              <a:spcBef>
                <a:spcPct val="20000"/>
              </a:spcBef>
              <a:buFont typeface="Arial"/>
              <a:buChar char="–"/>
              <a:defRPr sz="1200">
                <a:latin typeface="Arial" panose="020B0604020202020204" pitchFamily="34" charset="0"/>
                <a:cs typeface="Arial" panose="020B0604020202020204" pitchFamily="34" charset="0"/>
              </a:defRPr>
            </a:lvl4pPr>
            <a:lvl5pPr marL="1143000" indent="-228600" algn="l" defTabSz="457200" rtl="0" eaLnBrk="1" latinLnBrk="0" hangingPunct="1">
              <a:spcBef>
                <a:spcPct val="20000"/>
              </a:spcBef>
              <a:buFont typeface="Arial"/>
              <a:buChar char="»"/>
              <a:defRPr sz="1200">
                <a:latin typeface="Arial" panose="020B0604020202020204" pitchFamily="34" charset="0"/>
                <a:cs typeface="Arial" panose="020B0604020202020204" pitchFamily="34" charset="0"/>
              </a:defRPr>
            </a:lvl5pPr>
          </a:lstStyle>
          <a:p>
            <a:pPr marL="228600" lvl="0" indent="-228600" algn="l" defTabSz="457200" rtl="0" eaLnBrk="1" latinLnBrk="0" hangingPunct="1">
              <a:spcBef>
                <a:spcPct val="20000"/>
              </a:spcBef>
              <a:buFont typeface="Arial"/>
              <a:buChar char="•"/>
            </a:pPr>
            <a:r>
              <a:rPr lang="en-US" dirty="0" smtClean="0"/>
              <a:t>Click to edit Master text styles</a:t>
            </a:r>
          </a:p>
          <a:p>
            <a:pPr marL="457200" lvl="1" indent="-228600" algn="l" defTabSz="457200" rtl="0" eaLnBrk="1" latinLnBrk="0" hangingPunct="1">
              <a:spcBef>
                <a:spcPct val="20000"/>
              </a:spcBef>
              <a:buFont typeface="Arial"/>
              <a:buChar char="–"/>
            </a:pPr>
            <a:r>
              <a:rPr lang="en-US" dirty="0" smtClean="0"/>
              <a:t>Second level</a:t>
            </a:r>
          </a:p>
          <a:p>
            <a:pPr marL="685800" lvl="2" indent="-228600" algn="l" defTabSz="457200" rtl="0" eaLnBrk="1" latinLnBrk="0" hangingPunct="1">
              <a:spcBef>
                <a:spcPct val="20000"/>
              </a:spcBef>
              <a:buFont typeface="Arial"/>
              <a:buChar char="•"/>
            </a:pPr>
            <a:r>
              <a:rPr lang="en-US" dirty="0" smtClean="0"/>
              <a:t>Third level</a:t>
            </a:r>
          </a:p>
          <a:p>
            <a:pPr marL="914400" lvl="3" indent="-228600" algn="l" defTabSz="457200" rtl="0" eaLnBrk="1" latinLnBrk="0" hangingPunct="1">
              <a:spcBef>
                <a:spcPct val="20000"/>
              </a:spcBef>
              <a:buFont typeface="Arial"/>
              <a:buChar char="–"/>
            </a:pPr>
            <a:r>
              <a:rPr lang="en-US" dirty="0" smtClean="0"/>
              <a:t>Fourth level</a:t>
            </a:r>
          </a:p>
          <a:p>
            <a:pPr marL="1143000" lvl="4" indent="-228600" algn="l" defTabSz="457200" rtl="0" eaLnBrk="1" latinLnBrk="0" hangingPunct="1">
              <a:spcBef>
                <a:spcPct val="20000"/>
              </a:spcBef>
              <a:buFont typeface="Arial"/>
              <a:buChar char="»"/>
            </a:pPr>
            <a:r>
              <a:rPr lang="en-US" dirty="0" smtClean="0"/>
              <a:t>Fifth level</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1" y="1457160"/>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60"/>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4" y="99786"/>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8" y="888121"/>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8" y="452511"/>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Line 19"/>
          <p:cNvSpPr>
            <a:spLocks noChangeShapeType="1"/>
          </p:cNvSpPr>
          <p:nvPr userDrawn="1"/>
        </p:nvSpPr>
        <p:spPr bwMode="auto">
          <a:xfrm>
            <a:off x="348435" y="3804460"/>
            <a:ext cx="1791588" cy="0"/>
          </a:xfrm>
          <a:prstGeom prst="line">
            <a:avLst/>
          </a:prstGeom>
          <a:noFill/>
          <a:ln w="12700" cmpd="sng">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5" name="Text Placeholder 9"/>
          <p:cNvSpPr>
            <a:spLocks noGrp="1"/>
          </p:cNvSpPr>
          <p:nvPr>
            <p:ph type="body" sz="quarter" idx="10" hasCustomPrompt="1"/>
          </p:nvPr>
        </p:nvSpPr>
        <p:spPr>
          <a:xfrm>
            <a:off x="348438" y="2897188"/>
            <a:ext cx="8549149" cy="907272"/>
          </a:xfrm>
          <a:prstGeom prst="rect">
            <a:avLst/>
          </a:prstGeom>
        </p:spPr>
        <p:txBody>
          <a:bodyPr lIns="0" rIns="163449"/>
          <a:lstStyle>
            <a:lvl1pPr marL="0" marR="0" indent="0" algn="l" defTabSz="457200" rtl="0" eaLnBrk="1" fontAlgn="auto" latinLnBrk="0" hangingPunct="1">
              <a:lnSpc>
                <a:spcPct val="100000"/>
              </a:lnSpc>
              <a:spcBef>
                <a:spcPct val="20000"/>
              </a:spcBef>
              <a:spcAft>
                <a:spcPts val="0"/>
              </a:spcAft>
              <a:buClrTx/>
              <a:buSzTx/>
              <a:buFont typeface="Arial"/>
              <a:buNone/>
              <a:tabLst/>
              <a:defRPr sz="2400" b="0">
                <a:solidFill>
                  <a:schemeClr val="tx1"/>
                </a:solidFill>
                <a:latin typeface="Arial" panose="020B0604020202020204" pitchFamily="34" charset="0"/>
                <a:cs typeface="Arial" panose="020B0604020202020204" pitchFamily="34" charset="0"/>
              </a:defRPr>
            </a:lvl1pPr>
          </a:lstStyle>
          <a:p>
            <a:pPr lvl="0"/>
            <a:r>
              <a:rPr lang="en-GB" dirty="0" smtClean="0"/>
              <a:t>Appendix #</a:t>
            </a:r>
          </a:p>
        </p:txBody>
      </p:sp>
    </p:spTree>
    <p:extLst>
      <p:ext uri="{BB962C8B-B14F-4D97-AF65-F5344CB8AC3E}">
        <p14:creationId xmlns:p14="http://schemas.microsoft.com/office/powerpoint/2010/main" val="39226571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8" y="888121"/>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4883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3779389699"/>
              </p:ext>
            </p:extLst>
          </p:nvPr>
        </p:nvGraphicFramePr>
        <p:xfrm>
          <a:off x="1671" y="1593"/>
          <a:ext cx="1668" cy="1587"/>
        </p:xfrm>
        <a:graphic>
          <a:graphicData uri="http://schemas.openxmlformats.org/presentationml/2006/ole">
            <mc:AlternateContent xmlns:mc="http://schemas.openxmlformats.org/markup-compatibility/2006">
              <mc:Choice xmlns:v="urn:schemas-microsoft-com:vml" Requires="v">
                <p:oleObj spid="_x0000_s146439"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1671" y="1593"/>
                        <a:ext cx="1668" cy="1587"/>
                      </a:xfrm>
                      <a:prstGeom prst="rect">
                        <a:avLst/>
                      </a:prstGeom>
                    </p:spPr>
                  </p:pic>
                </p:oleObj>
              </mc:Fallback>
            </mc:AlternateContent>
          </a:graphicData>
        </a:graphic>
      </p:graphicFrame>
      <p:sp>
        <p:nvSpPr>
          <p:cNvPr id="7" name="Rectangle 6"/>
          <p:cNvSpPr/>
          <p:nvPr/>
        </p:nvSpPr>
        <p:spPr>
          <a:xfrm>
            <a:off x="7454130" y="6632625"/>
            <a:ext cx="1992086" cy="302231"/>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6470"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35909" y="6321263"/>
            <a:ext cx="1747658" cy="290849"/>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4" r:id="rId5"/>
    <p:sldLayoutId id="2147483775" r:id="rId6"/>
    <p:sldLayoutId id="2147483776" r:id="rId7"/>
    <p:sldLayoutId id="2147483784" r:id="rId8"/>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2017 Risk Appetite Statement</a:t>
            </a:r>
            <a:endParaRPr lang="en-US" dirty="0">
              <a:latin typeface="Arial"/>
              <a:cs typeface="Arial"/>
            </a:endParaRPr>
          </a:p>
        </p:txBody>
      </p:sp>
      <p:sp>
        <p:nvSpPr>
          <p:cNvPr id="3" name="Text Placeholder 2"/>
          <p:cNvSpPr>
            <a:spLocks noGrp="1"/>
          </p:cNvSpPr>
          <p:nvPr>
            <p:ph type="body" sz="quarter" idx="11"/>
          </p:nvPr>
        </p:nvSpPr>
        <p:spPr>
          <a:xfrm>
            <a:off x="355940" y="3275665"/>
            <a:ext cx="8541646" cy="915335"/>
          </a:xfrm>
        </p:spPr>
        <p:txBody>
          <a:bodyPr/>
          <a:lstStyle/>
          <a:p>
            <a:pPr>
              <a:defRPr/>
            </a:pPr>
            <a:r>
              <a:rPr lang="en-US" dirty="0" smtClean="0"/>
              <a:t>Annual Setting</a:t>
            </a:r>
            <a:endParaRPr lang="en-US" dirty="0"/>
          </a:p>
        </p:txBody>
      </p:sp>
      <p:sp>
        <p:nvSpPr>
          <p:cNvPr id="4" name="Text Placeholder 3"/>
          <p:cNvSpPr>
            <a:spLocks noGrp="1"/>
          </p:cNvSpPr>
          <p:nvPr>
            <p:ph type="body" sz="quarter" idx="12"/>
          </p:nvPr>
        </p:nvSpPr>
        <p:spPr>
          <a:xfrm>
            <a:off x="355940" y="4600574"/>
            <a:ext cx="4547155" cy="430213"/>
          </a:xfrm>
        </p:spPr>
        <p:txBody>
          <a:bodyPr/>
          <a:lstStyle/>
          <a:p>
            <a:r>
              <a:rPr lang="en-GB" dirty="0" smtClean="0"/>
              <a:t>February 2017</a:t>
            </a:r>
            <a:endParaRPr lang="en-GB" dirty="0"/>
          </a:p>
        </p:txBody>
      </p:sp>
    </p:spTree>
    <p:extLst>
      <p:ext uri="{BB962C8B-B14F-4D97-AF65-F5344CB8AC3E}">
        <p14:creationId xmlns:p14="http://schemas.microsoft.com/office/powerpoint/2010/main" val="726486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6296473"/>
              </p:ext>
            </p:extLst>
          </p:nvPr>
        </p:nvGraphicFramePr>
        <p:xfrm>
          <a:off x="361950" y="933097"/>
          <a:ext cx="8858249" cy="1737360"/>
        </p:xfrm>
        <a:graphic>
          <a:graphicData uri="http://schemas.openxmlformats.org/drawingml/2006/table">
            <a:tbl>
              <a:tblPr firstRow="1" bandRow="1">
                <a:tableStyleId>{839DD9DD-9E6C-4910-8AC0-68ADFF6A6AFC}</a:tableStyleId>
              </a:tblPr>
              <a:tblGrid>
                <a:gridCol w="1033872"/>
                <a:gridCol w="1676893"/>
                <a:gridCol w="6147484"/>
              </a:tblGrid>
              <a:tr h="192195">
                <a:tc>
                  <a:txBody>
                    <a:bodyPr/>
                    <a:lstStyle/>
                    <a:p>
                      <a:r>
                        <a:rPr lang="en-US" sz="900" dirty="0" smtClean="0"/>
                        <a:t>Type</a:t>
                      </a:r>
                      <a:endParaRPr lang="en-US" sz="900" dirty="0"/>
                    </a:p>
                  </a:txBody>
                  <a:tcPr/>
                </a:tc>
                <a:tc>
                  <a:txBody>
                    <a:bodyPr/>
                    <a:lstStyle/>
                    <a:p>
                      <a:r>
                        <a:rPr lang="en-US" sz="900" dirty="0" smtClean="0"/>
                        <a:t>Metrics</a:t>
                      </a:r>
                      <a:endParaRPr lang="en-US" sz="900" dirty="0"/>
                    </a:p>
                  </a:txBody>
                  <a:tcPr/>
                </a:tc>
                <a:tc>
                  <a:txBody>
                    <a:bodyPr/>
                    <a:lstStyle/>
                    <a:p>
                      <a:r>
                        <a:rPr lang="en-US" sz="900" dirty="0" smtClean="0"/>
                        <a:t>Group</a:t>
                      </a:r>
                      <a:r>
                        <a:rPr lang="en-US" sz="900" baseline="0" dirty="0" smtClean="0"/>
                        <a:t> </a:t>
                      </a:r>
                      <a:r>
                        <a:rPr lang="en-US" sz="900" dirty="0" smtClean="0"/>
                        <a:t>Definition</a:t>
                      </a:r>
                      <a:endParaRPr lang="en-US" sz="900" dirty="0"/>
                    </a:p>
                  </a:txBody>
                  <a:tcPr/>
                </a:tc>
              </a:tr>
              <a:tr h="360563">
                <a:tc>
                  <a:txBody>
                    <a:bodyPr/>
                    <a:lstStyle/>
                    <a:p>
                      <a:r>
                        <a:rPr lang="en-US" sz="900" kern="1200" dirty="0" smtClean="0">
                          <a:solidFill>
                            <a:schemeClr val="tx1"/>
                          </a:solidFill>
                          <a:latin typeface="+mn-lt"/>
                          <a:ea typeface="+mn-ea"/>
                          <a:cs typeface="+mn-cs"/>
                        </a:rPr>
                        <a:t>Non-financial risks – Model Risk</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Percentage of highly material models without significant flaws</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measures the number of models in Santander Group without any identified substantial weaknesses, over the total number of models classified as having “high importance”. It is expressed as a percentage.</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Non-financial risks – Model Risk</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Percentage of models with highly relevant recommendations</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is measured as the number of models with recommendations of high importance that have not yet been implemented, over the total number of models. </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Non-financial risks – Model Risk</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 Coverage IRB Models</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Measures the percentage of current exposure (measured in EAD terms) which is covered by IRB models approved by the regulator. Calculated as EAD covered by IRB models approved by the regulator / Total EAD</a:t>
                      </a:r>
                      <a:endParaRPr lang="en-US" sz="900" kern="1200" dirty="0">
                        <a:solidFill>
                          <a:schemeClr val="tx1"/>
                        </a:solidFill>
                        <a:latin typeface="+mn-lt"/>
                        <a:ea typeface="+mn-ea"/>
                        <a:cs typeface="+mn-cs"/>
                      </a:endParaRPr>
                    </a:p>
                  </a:txBody>
                  <a:tcPr/>
                </a:tc>
              </a:tr>
            </a:tbl>
          </a:graphicData>
        </a:graphic>
      </p:graphicFrame>
      <p:sp>
        <p:nvSpPr>
          <p:cNvPr id="5" name="Content Placeholder 2"/>
          <p:cNvSpPr>
            <a:spLocks noGrp="1"/>
          </p:cNvSpPr>
          <p:nvPr>
            <p:ph sz="quarter" idx="11"/>
          </p:nvPr>
        </p:nvSpPr>
        <p:spPr>
          <a:xfrm>
            <a:off x="348438" y="452511"/>
            <a:ext cx="8666245" cy="435610"/>
          </a:xfrm>
        </p:spPr>
        <p:txBody>
          <a:bodyPr/>
          <a:lstStyle/>
          <a:p>
            <a:pPr lvl="0"/>
            <a:r>
              <a:rPr lang="en-US" kern="0" dirty="0" smtClean="0">
                <a:solidFill>
                  <a:srgbClr val="000000"/>
                </a:solidFill>
                <a:latin typeface="Arial"/>
                <a:ea typeface="ＭＳ Ｐゴシック"/>
              </a:rPr>
              <a:t>D. </a:t>
            </a:r>
            <a:r>
              <a:rPr lang="en-US" kern="0" dirty="0">
                <a:solidFill>
                  <a:srgbClr val="000000"/>
                </a:solidFill>
                <a:latin typeface="Arial"/>
                <a:ea typeface="ＭＳ Ｐゴシック"/>
              </a:rPr>
              <a:t>Potential 2017 New Metrics - Group </a:t>
            </a:r>
            <a:r>
              <a:rPr lang="en-US" kern="0" dirty="0" smtClean="0">
                <a:solidFill>
                  <a:srgbClr val="000000"/>
                </a:solidFill>
                <a:latin typeface="Arial"/>
                <a:ea typeface="ＭＳ Ｐゴシック"/>
              </a:rPr>
              <a:t>Metrics beyond 2016 RAS (6/6)</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270856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200" b="1" dirty="0" smtClean="0">
                <a:solidFill>
                  <a:srgbClr val="FF0000"/>
                </a:solidFill>
              </a:rPr>
              <a:t>Appendix</a:t>
            </a:r>
            <a:endParaRPr lang="en-GB" sz="3200" b="1" dirty="0">
              <a:solidFill>
                <a:srgbClr val="FF0000"/>
              </a:solidFill>
            </a:endParaRPr>
          </a:p>
        </p:txBody>
      </p:sp>
    </p:spTree>
    <p:extLst>
      <p:ext uri="{BB962C8B-B14F-4D97-AF65-F5344CB8AC3E}">
        <p14:creationId xmlns:p14="http://schemas.microsoft.com/office/powerpoint/2010/main" val="317506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E. Reference Materials for 2017 Annual Setting  </a:t>
            </a:r>
            <a:endParaRPr lang="en-US" dirty="0"/>
          </a:p>
        </p:txBody>
      </p:sp>
      <p:sp>
        <p:nvSpPr>
          <p:cNvPr id="4" name="TextBox 3"/>
          <p:cNvSpPr txBox="1"/>
          <p:nvPr/>
        </p:nvSpPr>
        <p:spPr>
          <a:xfrm>
            <a:off x="390524" y="914400"/>
            <a:ext cx="8277225" cy="2474716"/>
          </a:xfrm>
          <a:prstGeom prst="rect">
            <a:avLst/>
          </a:prstGeom>
          <a:noFill/>
        </p:spPr>
        <p:txBody>
          <a:bodyPr wrap="square" rtlCol="0">
            <a:spAutoFit/>
          </a:bodyPr>
          <a:lstStyle/>
          <a:p>
            <a:pPr algn="l"/>
            <a:endParaRPr lang="en-US" sz="1200" dirty="0" smtClean="0"/>
          </a:p>
          <a:p>
            <a:pPr marL="228600" indent="-228600" algn="l">
              <a:buAutoNum type="arabicPeriod"/>
            </a:pPr>
            <a:r>
              <a:rPr lang="en-US" sz="1200" dirty="0" smtClean="0"/>
              <a:t>Non-CCAR linked metrics: “2016 RAS non-CCAR linked metrics” </a:t>
            </a:r>
            <a:r>
              <a:rPr lang="en-US" sz="1200" dirty="0"/>
              <a:t>E</a:t>
            </a:r>
            <a:r>
              <a:rPr lang="en-US" sz="1200" dirty="0" smtClean="0"/>
              <a:t>xcel document for SBNA, SC, BSPR, BSI, SIS and SSLLC</a:t>
            </a:r>
          </a:p>
          <a:p>
            <a:pPr marL="228600" indent="-228600" algn="l">
              <a:buAutoNum type="arabicPeriod"/>
            </a:pPr>
            <a:endParaRPr lang="en-US" sz="1200" dirty="0"/>
          </a:p>
          <a:p>
            <a:pPr marL="228600" indent="-228600" algn="l">
              <a:buAutoNum type="arabicPeriod"/>
            </a:pPr>
            <a:r>
              <a:rPr lang="en-US" sz="1200" dirty="0"/>
              <a:t>CCAR linked metrics: RAS mini tool for SBNA, SC, BSPR</a:t>
            </a:r>
            <a:endParaRPr lang="en-US" sz="1200" dirty="0" smtClean="0"/>
          </a:p>
          <a:p>
            <a:pPr marL="228600" indent="-228600" algn="l">
              <a:buAutoNum type="arabicPeriod"/>
            </a:pPr>
            <a:endParaRPr lang="en-US" sz="1200" dirty="0"/>
          </a:p>
          <a:p>
            <a:pPr marL="228600" indent="-228600" algn="l">
              <a:buAutoNum type="arabicPeriod"/>
            </a:pPr>
            <a:r>
              <a:rPr lang="en-US" sz="1200" dirty="0" smtClean="0"/>
              <a:t>2016 Entity RAS Board Deck</a:t>
            </a:r>
          </a:p>
          <a:p>
            <a:pPr marL="228600" indent="-228600" algn="l">
              <a:buAutoNum type="arabicPeriod"/>
            </a:pPr>
            <a:endParaRPr lang="en-US" sz="1200" dirty="0"/>
          </a:p>
          <a:p>
            <a:pPr marL="228600" indent="-228600" algn="l">
              <a:buAutoNum type="arabicPeriod"/>
            </a:pPr>
            <a:r>
              <a:rPr lang="en-US" sz="1200" dirty="0" smtClean="0"/>
              <a:t>2016 Entity RAS Supporting Materials</a:t>
            </a:r>
          </a:p>
          <a:p>
            <a:pPr marL="228600" indent="-228600" algn="l">
              <a:buAutoNum type="arabicPeriod"/>
            </a:pPr>
            <a:endParaRPr lang="en-US" sz="1200" dirty="0"/>
          </a:p>
          <a:p>
            <a:pPr marL="228600" indent="-228600" algn="l">
              <a:buAutoNum type="arabicPeriod"/>
            </a:pPr>
            <a:r>
              <a:rPr lang="en-US" sz="1200" dirty="0" smtClean="0"/>
              <a:t>2016 Entity Risk Appetite Statement, Framework and MRE</a:t>
            </a:r>
          </a:p>
          <a:p>
            <a:pPr marL="228600" indent="-228600" algn="l">
              <a:buAutoNum type="arabicPeriod"/>
            </a:pPr>
            <a:endParaRPr lang="en-US" sz="1200" dirty="0"/>
          </a:p>
          <a:p>
            <a:pPr marL="228600" indent="-228600" algn="l">
              <a:buAutoNum type="arabicPeriod"/>
            </a:pPr>
            <a:endParaRPr lang="en-US" sz="1200" dirty="0" smtClean="0"/>
          </a:p>
          <a:p>
            <a:pPr marL="228600" indent="-228600" algn="l">
              <a:buAutoNum type="arabicPeriod"/>
            </a:pPr>
            <a:endParaRPr lang="en-US" sz="1200" dirty="0"/>
          </a:p>
          <a:p>
            <a:pPr marL="228600" indent="-228600" algn="l">
              <a:buAutoNum type="arabicPeriod"/>
            </a:pPr>
            <a:endParaRPr lang="en-US" sz="1200" dirty="0"/>
          </a:p>
        </p:txBody>
      </p:sp>
    </p:spTree>
    <p:extLst>
      <p:ext uri="{BB962C8B-B14F-4D97-AF65-F5344CB8AC3E}">
        <p14:creationId xmlns:p14="http://schemas.microsoft.com/office/powerpoint/2010/main" val="663860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26251264"/>
              </p:ext>
            </p:extLst>
          </p:nvPr>
        </p:nvGraphicFramePr>
        <p:xfrm>
          <a:off x="266692" y="1003385"/>
          <a:ext cx="6848484" cy="4111541"/>
        </p:xfrm>
        <a:graphic>
          <a:graphicData uri="http://schemas.openxmlformats.org/drawingml/2006/table">
            <a:tbl>
              <a:tblPr>
                <a:tableStyleId>{839DD9DD-9E6C-4910-8AC0-68ADFF6A6AFC}</a:tableStyleId>
              </a:tblPr>
              <a:tblGrid>
                <a:gridCol w="1430707"/>
                <a:gridCol w="1645876"/>
                <a:gridCol w="2000250"/>
                <a:gridCol w="1771651"/>
              </a:tblGrid>
              <a:tr h="258301">
                <a:tc>
                  <a:txBody>
                    <a:bodyPr/>
                    <a:lstStyle/>
                    <a:p>
                      <a:pPr algn="ctr" fontAlgn="b"/>
                      <a:r>
                        <a:rPr lang="en-US" sz="1000" b="1" i="0" u="none" strike="noStrike" dirty="0" smtClean="0">
                          <a:solidFill>
                            <a:schemeClr val="tx1"/>
                          </a:solidFill>
                          <a:effectLst/>
                          <a:latin typeface="+mn-lt"/>
                        </a:rPr>
                        <a:t>Entity</a:t>
                      </a:r>
                      <a:endParaRPr lang="en-US" sz="10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1000" b="1" u="none" strike="noStrike" dirty="0">
                          <a:effectLst/>
                          <a:latin typeface="+mn-lt"/>
                        </a:rPr>
                        <a:t> </a:t>
                      </a:r>
                      <a:r>
                        <a:rPr lang="en-US" sz="1000" b="1" u="none" strike="noStrike" dirty="0" smtClean="0">
                          <a:effectLst/>
                          <a:latin typeface="+mn-lt"/>
                        </a:rPr>
                        <a:t>ERMC/ERC</a:t>
                      </a:r>
                      <a:endParaRPr lang="en-US" sz="10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chemeClr val="tx1"/>
                          </a:solidFill>
                          <a:effectLst/>
                          <a:latin typeface="+mn-lt"/>
                        </a:rPr>
                        <a:t>RC</a:t>
                      </a:r>
                      <a:endParaRPr lang="en-US" sz="1000" b="1" i="0" u="none" strike="noStrike" dirty="0">
                        <a:solidFill>
                          <a:schemeClr val="tx1"/>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1000" b="1" i="0" u="none" strike="noStrike" dirty="0" smtClean="0">
                          <a:solidFill>
                            <a:schemeClr val="tx1"/>
                          </a:solidFill>
                          <a:effectLst/>
                          <a:latin typeface="+mn-lt"/>
                        </a:rPr>
                        <a:t>Board</a:t>
                      </a:r>
                      <a:endParaRPr lang="en-US" sz="1000" b="1" i="0" u="none" strike="noStrike" dirty="0">
                        <a:solidFill>
                          <a:schemeClr val="tx1"/>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r>
              <a:tr h="428138">
                <a:tc>
                  <a:txBody>
                    <a:bodyPr/>
                    <a:lstStyle/>
                    <a:p>
                      <a:pPr algn="ctr" fontAlgn="b"/>
                      <a:r>
                        <a:rPr lang="en-US" sz="1000" b="0" i="0" u="none" strike="noStrike" dirty="0" smtClean="0">
                          <a:solidFill>
                            <a:schemeClr val="tx1"/>
                          </a:solidFill>
                          <a:effectLst/>
                          <a:latin typeface="+mn-lt"/>
                        </a:rPr>
                        <a:t>SHUSA</a:t>
                      </a:r>
                      <a:endParaRPr lang="en-US" sz="10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1000" b="0" i="0" u="none" strike="noStrike" dirty="0" smtClean="0">
                          <a:solidFill>
                            <a:srgbClr val="000000"/>
                          </a:solidFill>
                          <a:effectLst/>
                          <a:latin typeface="+mn-lt"/>
                        </a:rPr>
                        <a:t>6/7/2017</a:t>
                      </a:r>
                      <a:endParaRPr lang="en-US" sz="10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1000" b="0" i="0" u="none" strike="noStrike" dirty="0" smtClean="0">
                          <a:solidFill>
                            <a:srgbClr val="000000"/>
                          </a:solidFill>
                          <a:effectLst/>
                          <a:latin typeface="+mn-lt"/>
                        </a:rPr>
                        <a:t>6/14/2017</a:t>
                      </a:r>
                      <a:endParaRPr lang="en-US" sz="10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1000" b="0" i="0" u="none" strike="noStrike" dirty="0" smtClean="0">
                          <a:solidFill>
                            <a:srgbClr val="000000"/>
                          </a:solidFill>
                          <a:effectLst/>
                          <a:latin typeface="+mn-lt"/>
                        </a:rPr>
                        <a:t>6/15/2017</a:t>
                      </a:r>
                      <a:endParaRPr lang="en-US" sz="10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r>
              <a:tr h="343219">
                <a:tc>
                  <a:txBody>
                    <a:bodyPr/>
                    <a:lstStyle/>
                    <a:p>
                      <a:pPr algn="ctr" fontAlgn="b"/>
                      <a:r>
                        <a:rPr lang="en-US" sz="1000" b="0" i="0" u="none" strike="noStrike" dirty="0" smtClean="0">
                          <a:solidFill>
                            <a:schemeClr val="tx1"/>
                          </a:solidFill>
                          <a:effectLst/>
                          <a:latin typeface="+mn-lt"/>
                        </a:rPr>
                        <a:t>SBNA</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6/14/2017</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6/15/2017</a:t>
                      </a:r>
                      <a:endParaRPr lang="en-US" sz="1000" b="0" i="0" u="none" strike="noStrike" dirty="0">
                        <a:solidFill>
                          <a:srgbClr val="000000"/>
                        </a:solidFill>
                        <a:effectLst/>
                        <a:latin typeface="+mn-lt"/>
                      </a:endParaRPr>
                    </a:p>
                  </a:txBody>
                  <a:tcPr marL="4544" marR="4544" marT="4544" marB="0" anchor="ctr">
                    <a:solidFill>
                      <a:schemeClr val="bg1"/>
                    </a:solidFill>
                  </a:tcPr>
                </a:tc>
              </a:tr>
              <a:tr h="343219">
                <a:tc>
                  <a:txBody>
                    <a:bodyPr/>
                    <a:lstStyle/>
                    <a:p>
                      <a:pPr algn="ctr" fontAlgn="b"/>
                      <a:r>
                        <a:rPr lang="en-US" sz="1000" u="none" strike="noStrike" dirty="0" smtClean="0">
                          <a:effectLst/>
                          <a:latin typeface="+mn-lt"/>
                        </a:rPr>
                        <a:t>BSI</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6/27/2017</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6/28/2017</a:t>
                      </a:r>
                      <a:endParaRPr lang="en-US" sz="1000" b="0" i="0" u="none" strike="noStrike" dirty="0">
                        <a:solidFill>
                          <a:srgbClr val="000000"/>
                        </a:solidFill>
                        <a:effectLst/>
                        <a:latin typeface="+mn-lt"/>
                      </a:endParaRPr>
                    </a:p>
                  </a:txBody>
                  <a:tcPr marL="4544" marR="4544" marT="4544" marB="0" anchor="ctr">
                    <a:solidFill>
                      <a:schemeClr val="bg1"/>
                    </a:solidFill>
                  </a:tcPr>
                </a:tc>
              </a:tr>
              <a:tr h="513056">
                <a:tc>
                  <a:txBody>
                    <a:bodyPr/>
                    <a:lstStyle/>
                    <a:p>
                      <a:pPr algn="ctr" fontAlgn="b"/>
                      <a:r>
                        <a:rPr lang="en-US" sz="1000" u="none" strike="noStrike" dirty="0" smtClean="0">
                          <a:effectLst/>
                          <a:latin typeface="+mn-lt"/>
                        </a:rPr>
                        <a:t>SC</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6/12/2017</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6/13/2017</a:t>
                      </a:r>
                      <a:endParaRPr lang="en-US" sz="1000" b="0" i="0" u="none" strike="noStrike" dirty="0">
                        <a:solidFill>
                          <a:srgbClr val="000000"/>
                        </a:solidFill>
                        <a:effectLst/>
                        <a:latin typeface="+mn-lt"/>
                      </a:endParaRPr>
                    </a:p>
                  </a:txBody>
                  <a:tcPr marL="4544" marR="4544" marT="4544" marB="0" anchor="ctr">
                    <a:solidFill>
                      <a:schemeClr val="bg1"/>
                    </a:solidFill>
                  </a:tcPr>
                </a:tc>
              </a:tr>
              <a:tr h="343219">
                <a:tc>
                  <a:txBody>
                    <a:bodyPr/>
                    <a:lstStyle/>
                    <a:p>
                      <a:pPr algn="ctr" fontAlgn="b"/>
                      <a:r>
                        <a:rPr lang="en-US" sz="1000" b="0" u="none" strike="noStrike" dirty="0" smtClean="0">
                          <a:effectLst/>
                          <a:latin typeface="+mn-lt"/>
                        </a:rPr>
                        <a:t>BSPR/Bancorp/</a:t>
                      </a:r>
                      <a:r>
                        <a:rPr lang="en-US" sz="1000" b="0" u="none" strike="noStrike" baseline="0" dirty="0" smtClean="0">
                          <a:effectLst/>
                          <a:latin typeface="+mn-lt"/>
                        </a:rPr>
                        <a:t>SFS (TBD)</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smtClean="0">
                          <a:solidFill>
                            <a:srgbClr val="000000"/>
                          </a:solidFill>
                          <a:effectLst/>
                          <a:latin typeface="+mn-lt"/>
                        </a:rPr>
                        <a:t>6/22/2017</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6/29/2017</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6/30/2017</a:t>
                      </a:r>
                      <a:endParaRPr lang="en-US" sz="1000" b="0" i="0" u="none" strike="noStrike" dirty="0">
                        <a:solidFill>
                          <a:srgbClr val="000000"/>
                        </a:solidFill>
                        <a:effectLst/>
                        <a:latin typeface="+mn-lt"/>
                      </a:endParaRPr>
                    </a:p>
                  </a:txBody>
                  <a:tcPr marL="4544" marR="4544" marT="4544" marB="0" anchor="ctr">
                    <a:solidFill>
                      <a:schemeClr val="bg1"/>
                    </a:solidFill>
                  </a:tcPr>
                </a:tc>
              </a:tr>
              <a:tr h="597975">
                <a:tc>
                  <a:txBody>
                    <a:bodyPr/>
                    <a:lstStyle/>
                    <a:p>
                      <a:pPr algn="ctr" fontAlgn="b"/>
                      <a:r>
                        <a:rPr lang="en-US" sz="1000" u="none" strike="noStrike" dirty="0" smtClean="0">
                          <a:effectLst/>
                          <a:latin typeface="+mn-lt"/>
                        </a:rPr>
                        <a:t>SIS</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7/18/2017</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7/18/2017</a:t>
                      </a:r>
                      <a:endParaRPr lang="en-US" sz="1000" b="0" i="0" u="none" strike="noStrike" dirty="0">
                        <a:solidFill>
                          <a:srgbClr val="000000"/>
                        </a:solidFill>
                        <a:effectLst/>
                        <a:latin typeface="+mn-lt"/>
                      </a:endParaRPr>
                    </a:p>
                  </a:txBody>
                  <a:tcPr marL="4544" marR="4544" marT="4544" marB="0" anchor="ctr">
                    <a:solidFill>
                      <a:schemeClr val="bg1"/>
                    </a:solidFill>
                  </a:tcPr>
                </a:tc>
              </a:tr>
              <a:tr h="428138">
                <a:tc>
                  <a:txBody>
                    <a:bodyPr/>
                    <a:lstStyle/>
                    <a:p>
                      <a:pPr algn="ctr" fontAlgn="b"/>
                      <a:r>
                        <a:rPr lang="en-US" sz="1000" u="none" strike="noStrike" dirty="0" smtClean="0">
                          <a:effectLst/>
                          <a:latin typeface="+mn-lt"/>
                        </a:rPr>
                        <a:t>SSLLC</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r>
              <a:tr h="428138">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u="none" strike="noStrike" dirty="0" smtClean="0">
                          <a:effectLst/>
                          <a:latin typeface="+mn-lt"/>
                        </a:rPr>
                        <a:t>SAM</a:t>
                      </a:r>
                      <a:r>
                        <a:rPr lang="en-US" sz="1000" b="0" u="none" strike="noStrike" baseline="0" dirty="0" smtClean="0">
                          <a:effectLst/>
                          <a:latin typeface="+mn-lt"/>
                        </a:rPr>
                        <a:t> (TBD)</a:t>
                      </a:r>
                      <a:endParaRPr lang="en-US" sz="1000" b="0" i="0" u="none" strike="noStrike" dirty="0" smtClean="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1000" b="0" i="0" u="none" strike="noStrike" dirty="0" smtClean="0">
                          <a:solidFill>
                            <a:srgbClr val="000000"/>
                          </a:solidFill>
                          <a:effectLst/>
                          <a:latin typeface="+mn-lt"/>
                        </a:rPr>
                        <a:t>?</a:t>
                      </a:r>
                      <a:endParaRPr lang="en-US" sz="1000" b="0" i="0" u="none" strike="noStrike" dirty="0">
                        <a:solidFill>
                          <a:srgbClr val="000000"/>
                        </a:solidFill>
                        <a:effectLst/>
                        <a:latin typeface="+mn-lt"/>
                      </a:endParaRPr>
                    </a:p>
                  </a:txBody>
                  <a:tcPr marL="4544" marR="4544" marT="4544" marB="0" anchor="ctr">
                    <a:solidFill>
                      <a:schemeClr val="bg1"/>
                    </a:solidFill>
                  </a:tcPr>
                </a:tc>
              </a:tr>
              <a:tr h="428138">
                <a:tc>
                  <a:txBody>
                    <a:bodyPr/>
                    <a:lstStyle/>
                    <a:p>
                      <a:pPr algn="ctr" fontAlgn="b"/>
                      <a:r>
                        <a:rPr lang="en-US" sz="1000" b="0" i="0" u="none" strike="noStrike" dirty="0" smtClean="0">
                          <a:solidFill>
                            <a:srgbClr val="000000"/>
                          </a:solidFill>
                          <a:effectLst/>
                          <a:latin typeface="+mn-lt"/>
                        </a:rPr>
                        <a:t>Group</a:t>
                      </a:r>
                      <a:r>
                        <a:rPr lang="en-US" sz="1000" b="0" i="0" u="none" strike="noStrike" baseline="0" dirty="0" smtClean="0">
                          <a:solidFill>
                            <a:srgbClr val="000000"/>
                          </a:solidFill>
                          <a:effectLst/>
                          <a:latin typeface="+mn-lt"/>
                        </a:rPr>
                        <a:t> (TBD)</a:t>
                      </a:r>
                      <a:endParaRPr lang="en-US" sz="10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1000" b="0" i="0" u="none" strike="noStrike" dirty="0" smtClean="0">
                          <a:solidFill>
                            <a:srgbClr val="000000"/>
                          </a:solidFill>
                          <a:effectLst/>
                          <a:latin typeface="+mn-lt"/>
                        </a:rPr>
                        <a:t>RAS Team date</a:t>
                      </a:r>
                      <a:endParaRPr lang="en-US" sz="10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1000" b="0" i="0" u="none" strike="noStrike" dirty="0" smtClean="0">
                          <a:solidFill>
                            <a:srgbClr val="000000"/>
                          </a:solidFill>
                          <a:effectLst/>
                          <a:latin typeface="+mn-lt"/>
                        </a:rPr>
                        <a:t>Pre-review CRO date</a:t>
                      </a:r>
                      <a:endParaRPr lang="en-US" sz="10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1000" b="0" i="0" u="none" strike="noStrike" dirty="0" smtClean="0">
                          <a:solidFill>
                            <a:srgbClr val="000000"/>
                          </a:solidFill>
                          <a:effectLst/>
                          <a:latin typeface="+mn-lt"/>
                        </a:rPr>
                        <a:t>ERC date</a:t>
                      </a:r>
                      <a:endParaRPr lang="en-US" sz="10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r>
            </a:tbl>
          </a:graphicData>
        </a:graphic>
      </p:graphicFrame>
      <p:sp>
        <p:nvSpPr>
          <p:cNvPr id="16"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F. Committee and Board Meeting Dates</a:t>
            </a:r>
            <a:endParaRPr lang="en-US" b="0" i="1" kern="0" dirty="0">
              <a:solidFill>
                <a:srgbClr val="000000"/>
              </a:solidFill>
              <a:latin typeface="Arial"/>
              <a:ea typeface="ＭＳ Ｐゴシック"/>
            </a:endParaRPr>
          </a:p>
        </p:txBody>
      </p:sp>
      <p:sp>
        <p:nvSpPr>
          <p:cNvPr id="4" name="Rectangle 3"/>
          <p:cNvSpPr/>
          <p:nvPr/>
        </p:nvSpPr>
        <p:spPr>
          <a:xfrm>
            <a:off x="267672" y="5219891"/>
            <a:ext cx="6824244" cy="224677"/>
          </a:xfrm>
          <a:prstGeom prst="rect">
            <a:avLst/>
          </a:prstGeom>
        </p:spPr>
        <p:txBody>
          <a:bodyPr wrap="square">
            <a:spAutoFit/>
          </a:bodyPr>
          <a:lstStyle/>
          <a:p>
            <a:pPr lvl="0" algn="l"/>
            <a:r>
              <a:rPr lang="en-US" b="1" kern="0" dirty="0" smtClean="0">
                <a:solidFill>
                  <a:srgbClr val="000000"/>
                </a:solidFill>
                <a:latin typeface="Arial"/>
                <a:ea typeface="ＭＳ Ｐゴシック"/>
              </a:rPr>
              <a:t>“?” </a:t>
            </a:r>
            <a:r>
              <a:rPr lang="en-US" b="1" kern="0" dirty="0">
                <a:solidFill>
                  <a:srgbClr val="000000"/>
                </a:solidFill>
                <a:latin typeface="Arial"/>
                <a:ea typeface="ＭＳ Ｐゴシック"/>
              </a:rPr>
              <a:t>to be filled in</a:t>
            </a:r>
          </a:p>
        </p:txBody>
      </p:sp>
    </p:spTree>
    <p:extLst>
      <p:ext uri="{BB962C8B-B14F-4D97-AF65-F5344CB8AC3E}">
        <p14:creationId xmlns:p14="http://schemas.microsoft.com/office/powerpoint/2010/main" val="4260465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43492719"/>
              </p:ext>
            </p:extLst>
          </p:nvPr>
        </p:nvGraphicFramePr>
        <p:xfrm>
          <a:off x="266695" y="1000124"/>
          <a:ext cx="9025910" cy="5618690"/>
        </p:xfrm>
        <a:graphic>
          <a:graphicData uri="http://schemas.openxmlformats.org/drawingml/2006/table">
            <a:tbl>
              <a:tblPr>
                <a:tableStyleId>{839DD9DD-9E6C-4910-8AC0-68ADFF6A6AFC}</a:tableStyleId>
              </a:tblPr>
              <a:tblGrid>
                <a:gridCol w="564119"/>
                <a:gridCol w="1541927"/>
                <a:gridCol w="864983"/>
                <a:gridCol w="864983"/>
                <a:gridCol w="864983"/>
                <a:gridCol w="864983"/>
                <a:gridCol w="864983"/>
                <a:gridCol w="864983"/>
                <a:gridCol w="864983"/>
                <a:gridCol w="864983"/>
              </a:tblGrid>
              <a:tr h="109179">
                <a:tc>
                  <a:txBody>
                    <a:bodyPr/>
                    <a:lstStyle/>
                    <a:p>
                      <a:pPr algn="l" fontAlgn="b"/>
                      <a:r>
                        <a:rPr lang="en-US" sz="700" b="1" i="0" u="none" strike="noStrike" dirty="0" smtClean="0">
                          <a:solidFill>
                            <a:schemeClr val="tx1"/>
                          </a:solidFill>
                          <a:effectLst/>
                          <a:latin typeface="+mn-lt"/>
                        </a:rPr>
                        <a:t>Metrics</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Task</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u="none" strike="noStrike" dirty="0">
                          <a:effectLst/>
                          <a:latin typeface="+mn-lt"/>
                        </a:rPr>
                        <a:t> </a:t>
                      </a:r>
                      <a:r>
                        <a:rPr lang="en-US" sz="700" b="1" u="none" strike="noStrike" dirty="0" smtClean="0">
                          <a:effectLst/>
                          <a:latin typeface="+mn-lt"/>
                        </a:rPr>
                        <a:t>January</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February</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u="none" strike="noStrike" dirty="0" smtClean="0">
                          <a:effectLst/>
                          <a:latin typeface="+mn-lt"/>
                        </a:rPr>
                        <a:t>March</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u="none" strike="noStrike" dirty="0" smtClean="0">
                          <a:effectLst/>
                          <a:latin typeface="+mn-lt"/>
                        </a:rPr>
                        <a:t>April</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u="none" strike="noStrike" dirty="0" smtClean="0">
                          <a:effectLst/>
                          <a:latin typeface="+mn-lt"/>
                        </a:rPr>
                        <a:t>May</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u="none" strike="noStrike" dirty="0" smtClean="0">
                          <a:effectLst/>
                          <a:latin typeface="+mn-lt"/>
                        </a:rPr>
                        <a:t>June</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u="none" strike="noStrike" dirty="0">
                          <a:effectLst/>
                          <a:latin typeface="+mn-lt"/>
                        </a:rPr>
                        <a:t>July</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u="none" strike="noStrike" dirty="0">
                          <a:effectLst/>
                          <a:latin typeface="+mn-lt"/>
                        </a:rPr>
                        <a:t>August</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r>
              <a:tr h="154933">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l" fontAlgn="b"/>
                      <a:r>
                        <a:rPr lang="en-US" sz="700" u="none" strike="noStrike">
                          <a:effectLst/>
                          <a:latin typeface="+mn-lt"/>
                        </a:rPr>
                        <a:t>Receive Group Metrics (December)</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a:effectLst/>
                          <a:latin typeface="+mn-lt"/>
                        </a:rPr>
                        <a:t> </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r>
              <a:tr h="154933">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dirty="0">
                          <a:effectLst/>
                          <a:latin typeface="+mn-lt"/>
                        </a:rPr>
                        <a:t>Review applicable, full define </a:t>
                      </a:r>
                      <a:r>
                        <a:rPr lang="en-US" sz="700" u="none" strike="noStrike" dirty="0" smtClean="0">
                          <a:effectLst/>
                          <a:latin typeface="+mn-lt"/>
                        </a:rPr>
                        <a:t>metrics</a:t>
                      </a:r>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SHUSA RA</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r>
              <a:tr h="154933">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SHUSA Send to Entities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SHUSA RA</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r>
              <a:tr h="213898">
                <a:tc>
                  <a:txBody>
                    <a:bodyPr/>
                    <a:lstStyle/>
                    <a:p>
                      <a:pPr algn="l" fontAlgn="b"/>
                      <a:r>
                        <a:rPr lang="en-US" sz="700" u="none" strike="noStrike" dirty="0">
                          <a:effectLst/>
                          <a:latin typeface="+mn-lt"/>
                        </a:rPr>
                        <a:t>All Metrics</a:t>
                      </a:r>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dirty="0">
                          <a:effectLst/>
                          <a:latin typeface="+mn-lt"/>
                        </a:rPr>
                        <a:t>Identify applicable metrics</a:t>
                      </a:r>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r>
              <a:tr h="213898">
                <a:tc>
                  <a:txBody>
                    <a:bodyPr/>
                    <a:lstStyle/>
                    <a:p>
                      <a:pPr algn="l" fontAlgn="b"/>
                      <a:r>
                        <a:rPr lang="en-US" sz="700" u="none" strike="noStrike" dirty="0">
                          <a:effectLst/>
                          <a:latin typeface="+mn-lt"/>
                        </a:rPr>
                        <a:t>All Metrics</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a:effectLst/>
                          <a:latin typeface="+mn-lt"/>
                        </a:rPr>
                        <a:t>Draft qualitative statements</a:t>
                      </a:r>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r>
              <a:tr h="213898">
                <a:tc>
                  <a:txBody>
                    <a:bodyPr/>
                    <a:lstStyle/>
                    <a:p>
                      <a:pPr algn="l" fontAlgn="b"/>
                      <a:r>
                        <a:rPr lang="en-US" sz="700" u="none" strike="noStrike">
                          <a:effectLst/>
                          <a:latin typeface="+mn-lt"/>
                        </a:rPr>
                        <a:t>Non-CCAR Metrics</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l" fontAlgn="b"/>
                      <a:r>
                        <a:rPr lang="en-US" sz="700" u="none" strike="noStrike">
                          <a:effectLst/>
                          <a:latin typeface="+mn-lt"/>
                        </a:rPr>
                        <a:t>Quantify New and Revised Limits</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r>
              <a:tr h="213898">
                <a:tc>
                  <a:txBody>
                    <a:bodyPr/>
                    <a:lstStyle/>
                    <a:p>
                      <a:pPr algn="l" fontAlgn="b"/>
                      <a:r>
                        <a:rPr lang="en-US" sz="700" u="none" strike="noStrike">
                          <a:effectLst/>
                          <a:latin typeface="+mn-lt"/>
                        </a:rPr>
                        <a:t>Non-CCAR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Co mplete Draft</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r>
              <a:tr h="213898">
                <a:tc>
                  <a:txBody>
                    <a:bodyPr/>
                    <a:lstStyle/>
                    <a:p>
                      <a:pPr algn="l" fontAlgn="b"/>
                      <a:r>
                        <a:rPr lang="en-US" sz="700" u="none" strike="noStrike" dirty="0">
                          <a:effectLst/>
                          <a:latin typeface="+mn-lt"/>
                        </a:rPr>
                        <a:t>Non-CCAR Metrics</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a:effectLst/>
                          <a:latin typeface="+mn-lt"/>
                        </a:rPr>
                        <a:t>1st line, 2nd line and ERM (local and SHUSA) signoff on 1st draft</a:t>
                      </a:r>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r>
              <a:tr h="213898">
                <a:tc>
                  <a:txBody>
                    <a:bodyPr/>
                    <a:lstStyle/>
                    <a:p>
                      <a:pPr algn="l" fontAlgn="b"/>
                      <a:r>
                        <a:rPr lang="en-US" sz="700" u="none" strike="noStrike">
                          <a:effectLst/>
                          <a:latin typeface="+mn-lt"/>
                        </a:rPr>
                        <a:t>CCAR Metrics</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l" fontAlgn="b"/>
                      <a:r>
                        <a:rPr lang="en-US" sz="700" u="none" strike="noStrike">
                          <a:effectLst/>
                          <a:latin typeface="+mn-lt"/>
                        </a:rPr>
                        <a:t>Quantify New and Revised Limits</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lumMod val="65000"/>
                      </a:schemeClr>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r>
              <a:tr h="213898">
                <a:tc>
                  <a:txBody>
                    <a:bodyPr/>
                    <a:lstStyle/>
                    <a:p>
                      <a:pPr algn="l" fontAlgn="b"/>
                      <a:r>
                        <a:rPr lang="en-US" sz="700" u="none" strike="noStrike">
                          <a:effectLst/>
                          <a:latin typeface="+mn-lt"/>
                        </a:rPr>
                        <a:t>CCAR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Co mplete Draft</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r>
              <a:tr h="213898">
                <a:tc>
                  <a:txBody>
                    <a:bodyPr/>
                    <a:lstStyle/>
                    <a:p>
                      <a:pPr algn="l" fontAlgn="b"/>
                      <a:r>
                        <a:rPr lang="en-US" sz="700" u="none" strike="noStrike" dirty="0">
                          <a:effectLst/>
                          <a:latin typeface="+mn-lt"/>
                        </a:rPr>
                        <a:t>CCAR Metrics</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a:effectLst/>
                          <a:latin typeface="+mn-lt"/>
                        </a:rPr>
                        <a:t>1st line, 2nd line and ERM (local and SHUSA) signoff on 1st draft</a:t>
                      </a:r>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r>
              <a:tr h="256803">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l" fontAlgn="b"/>
                      <a:r>
                        <a:rPr lang="en-US" sz="700" u="none" strike="noStrike">
                          <a:effectLst/>
                          <a:latin typeface="+mn-lt"/>
                        </a:rPr>
                        <a:t>Review full (CCAR &amp; Non-CCAR) with CRO, COO/ CORO, CFO</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ERM, CRO, COO/ CORO, CFO</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r>
              <a:tr h="213898">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Revise and produce 2nd draft</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r>
              <a:tr h="213898">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dirty="0">
                          <a:effectLst/>
                          <a:latin typeface="+mn-lt"/>
                        </a:rPr>
                        <a:t>1st line, 2nd line and ERM (local and SHUSA) signoff on </a:t>
                      </a:r>
                      <a:r>
                        <a:rPr lang="en-US" sz="700" u="none" strike="noStrike" dirty="0" smtClean="0">
                          <a:effectLst/>
                          <a:latin typeface="+mn-lt"/>
                        </a:rPr>
                        <a:t>2nd </a:t>
                      </a:r>
                      <a:r>
                        <a:rPr lang="en-US" sz="700" u="none" strike="noStrike" dirty="0">
                          <a:effectLst/>
                          <a:latin typeface="+mn-lt"/>
                        </a:rPr>
                        <a:t>draft</a:t>
                      </a:r>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r>
              <a:tr h="307739">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Review with CRO, COO/ CORO, CFO &amp; CEO</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a:effectLst/>
                          <a:latin typeface="+mn-lt"/>
                        </a:rPr>
                        <a:t> </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a:effectLst/>
                          <a:latin typeface="+mn-lt"/>
                        </a:rPr>
                        <a:t>ERM, CRO, COO/ CORO, CFO &amp; CEO</a:t>
                      </a:r>
                      <a:endParaRPr lang="en-US" sz="700" b="0" i="0" u="none" strike="noStrike">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r>
              <a:tr h="213898">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Entity CRO, CFO &amp; CEO signoff on finalized draft</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a:effectLst/>
                          <a:latin typeface="+mn-lt"/>
                        </a:rPr>
                        <a:t> </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ERM, CRO, CFO &amp; CEO</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r>
              <a:tr h="358675">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Review with SHUSA CRO, COO/ CORO &amp; CFO</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Entity &amp; SHUSA ERM, CRO, COO/ CORO, &amp; CFO</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r>
              <a:tr h="256803">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Revise and produce 3nd draft</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a:effectLst/>
                          <a:latin typeface="+mn-lt"/>
                        </a:rPr>
                        <a:t>Entity &amp; SHUSA 1st line, 2nd line, ERM</a:t>
                      </a:r>
                      <a:endParaRPr lang="en-US" sz="700" b="0" i="0" u="none" strike="noStrike">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r>
              <a:tr h="256803">
                <a:tc>
                  <a:txBody>
                    <a:bodyPr/>
                    <a:lstStyle/>
                    <a:p>
                      <a:pPr algn="l" fontAlgn="b"/>
                      <a:r>
                        <a:rPr lang="en-US" sz="700" u="none" strike="noStrike" dirty="0">
                          <a:effectLst/>
                          <a:latin typeface="+mn-lt"/>
                        </a:rPr>
                        <a:t>All Metrics</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dirty="0">
                          <a:effectLst/>
                          <a:latin typeface="+mn-lt"/>
                        </a:rPr>
                        <a:t>1st line, 2nd line and ERM (local and SHUSA) signoff on 3st draft</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Entity &amp; SHUSA 1st line, 2nd line, ERM</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r>
              <a:tr h="409609">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l" fontAlgn="b"/>
                      <a:r>
                        <a:rPr lang="en-US" sz="700" u="none" strike="noStrike">
                          <a:effectLst/>
                          <a:latin typeface="+mn-lt"/>
                        </a:rPr>
                        <a:t>Review with Entity &amp; SHUSA CRO, COO/ CORO, CFO &amp; CEO</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Entity &amp; SHUSA ERM, CRO, COO/ CORO, CFO &amp; CEO</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lumMod val="65000"/>
                      </a:schemeClr>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r>
              <a:tr h="318616">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SHUSA &amp; Entity CRO, CFO &amp; CEO signoff on finalized draft</a:t>
                      </a:r>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r>
                        <a:rPr lang="en-US" sz="700" u="none" strike="noStrike" dirty="0">
                          <a:effectLst/>
                          <a:latin typeface="+mn-lt"/>
                        </a:rPr>
                        <a:t>Entity &amp; SHUSA ERM, CRO, CFO &amp; CEO</a:t>
                      </a:r>
                      <a:endParaRPr lang="en-US" sz="700" b="0" i="0" u="none" strike="noStrike" dirty="0">
                        <a:solidFill>
                          <a:srgbClr val="000000"/>
                        </a:solidFill>
                        <a:effectLst/>
                        <a:latin typeface="+mn-lt"/>
                      </a:endParaRPr>
                    </a:p>
                  </a:txBody>
                  <a:tcPr marL="4544" marR="4544" marT="4544" marB="0" anchor="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solidFill>
                      <a:schemeClr val="bg1"/>
                    </a:solidFill>
                  </a:tcPr>
                </a:tc>
              </a:tr>
              <a:tr h="256803">
                <a:tc>
                  <a:txBody>
                    <a:bodyPr/>
                    <a:lstStyle/>
                    <a:p>
                      <a:pPr algn="l" fontAlgn="b"/>
                      <a:r>
                        <a:rPr lang="en-US" sz="700" u="none" strike="noStrike" dirty="0">
                          <a:effectLst/>
                          <a:latin typeface="+mn-lt"/>
                        </a:rPr>
                        <a:t>All Metrics</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a:effectLst/>
                          <a:latin typeface="+mn-lt"/>
                        </a:rPr>
                        <a:t>Entity &amp; SHUSA ERC, RC &amp; Board Meetings &amp; Revisions, final signoff</a:t>
                      </a:r>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ALL Hands</a:t>
                      </a:r>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lumMod val="65000"/>
                      </a:schemeClr>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0" i="0" u="none" strike="noStrike">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r>
              <a:tr h="213898">
                <a:tc>
                  <a:txBody>
                    <a:bodyPr/>
                    <a:lstStyle/>
                    <a:p>
                      <a:pPr algn="l" fontAlgn="b"/>
                      <a:r>
                        <a:rPr lang="en-US" sz="700" u="none" strike="noStrike">
                          <a:effectLst/>
                          <a:latin typeface="+mn-lt"/>
                        </a:rPr>
                        <a:t>All Metrics</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l" fontAlgn="b"/>
                      <a:r>
                        <a:rPr lang="en-US" sz="700" u="none" strike="noStrike">
                          <a:effectLst/>
                          <a:latin typeface="+mn-lt"/>
                        </a:rPr>
                        <a:t>Glossary Update</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a:effectLst/>
                          <a:latin typeface="+mn-lt"/>
                        </a:rPr>
                        <a:t> </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a:effectLst/>
                          <a:latin typeface="+mn-lt"/>
                        </a:rPr>
                        <a:t> </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 </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a:effectLst/>
                          <a:latin typeface="+mn-lt"/>
                        </a:rPr>
                        <a:t> </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 </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Entity &amp; SHUSA ERM</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lumMod val="65000"/>
                      </a:schemeClr>
                    </a:solidFill>
                  </a:tcPr>
                </a:tc>
                <a:tc>
                  <a:txBody>
                    <a:bodyPr/>
                    <a:lstStyle/>
                    <a:p>
                      <a:pPr algn="ctr" fontAlgn="b"/>
                      <a:r>
                        <a:rPr lang="en-US" sz="700" u="none" strike="noStrike" dirty="0">
                          <a:effectLst/>
                          <a:latin typeface="+mn-lt"/>
                        </a:rPr>
                        <a:t>Entity &amp; SHUSA ERM</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lumMod val="65000"/>
                      </a:schemeClr>
                    </a:solidFill>
                  </a:tcPr>
                </a:tc>
                <a:tc>
                  <a:txBody>
                    <a:bodyPr/>
                    <a:lstStyle/>
                    <a:p>
                      <a:pPr algn="ctr" fontAlgn="b"/>
                      <a:r>
                        <a:rPr lang="en-US" sz="700" u="none" strike="noStrike" dirty="0">
                          <a:effectLst/>
                          <a:latin typeface="+mn-lt"/>
                        </a:rPr>
                        <a:t>Entity &amp; SHUSA ERM</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lumMod val="65000"/>
                      </a:schemeClr>
                    </a:solidFill>
                  </a:tcPr>
                </a:tc>
              </a:tr>
            </a:tbl>
          </a:graphicData>
        </a:graphic>
      </p:graphicFrame>
      <p:sp>
        <p:nvSpPr>
          <p:cNvPr id="16"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A. 2017 Annual Setting Timeline Overview</a:t>
            </a:r>
            <a:endParaRPr lang="en-US" b="0" kern="0" dirty="0">
              <a:solidFill>
                <a:srgbClr val="000000"/>
              </a:solidFill>
              <a:latin typeface="Arial"/>
              <a:ea typeface="ＭＳ Ｐゴシック"/>
            </a:endParaRPr>
          </a:p>
        </p:txBody>
      </p:sp>
      <p:sp>
        <p:nvSpPr>
          <p:cNvPr id="3" name="Rectangle 2"/>
          <p:cNvSpPr/>
          <p:nvPr/>
        </p:nvSpPr>
        <p:spPr>
          <a:xfrm>
            <a:off x="4341647" y="1145759"/>
            <a:ext cx="983070" cy="495468"/>
          </a:xfrm>
          <a:prstGeom prst="rect">
            <a:avLst/>
          </a:prstGeom>
          <a:gradFill flip="none" rotWithShape="1">
            <a:gsLst>
              <a:gs pos="0">
                <a:schemeClr val="accent5">
                  <a:lumMod val="25000"/>
                  <a:shade val="30000"/>
                  <a:satMod val="115000"/>
                </a:schemeClr>
              </a:gs>
              <a:gs pos="50000">
                <a:schemeClr val="accent5">
                  <a:lumMod val="25000"/>
                  <a:shade val="67500"/>
                  <a:satMod val="115000"/>
                </a:schemeClr>
              </a:gs>
              <a:gs pos="100000">
                <a:schemeClr val="accent5">
                  <a:lumMod val="25000"/>
                  <a:shade val="100000"/>
                  <a:satMod val="115000"/>
                </a:schemeClr>
              </a:gs>
            </a:gsLst>
            <a:lin ang="162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l"/>
            <a:r>
              <a:rPr lang="en-US" sz="800" b="1" dirty="0" smtClean="0">
                <a:solidFill>
                  <a:schemeClr val="bg1"/>
                </a:solidFill>
                <a:latin typeface="Arial" panose="020B0604020202020204" pitchFamily="34" charset="0"/>
                <a:cs typeface="Arial" panose="020B0604020202020204" pitchFamily="34" charset="0"/>
              </a:rPr>
              <a:t>Identify metrics and draft qualitative statements</a:t>
            </a:r>
          </a:p>
        </p:txBody>
      </p:sp>
      <p:sp>
        <p:nvSpPr>
          <p:cNvPr id="18" name="Rectangle 17"/>
          <p:cNvSpPr/>
          <p:nvPr/>
        </p:nvSpPr>
        <p:spPr>
          <a:xfrm>
            <a:off x="5303514" y="2073866"/>
            <a:ext cx="957891" cy="495468"/>
          </a:xfrm>
          <a:prstGeom prst="rect">
            <a:avLst/>
          </a:prstGeom>
          <a:gradFill flip="none" rotWithShape="1">
            <a:gsLst>
              <a:gs pos="0">
                <a:schemeClr val="accent5">
                  <a:lumMod val="25000"/>
                  <a:shade val="30000"/>
                  <a:satMod val="115000"/>
                </a:schemeClr>
              </a:gs>
              <a:gs pos="50000">
                <a:schemeClr val="accent5">
                  <a:lumMod val="25000"/>
                  <a:shade val="67500"/>
                  <a:satMod val="115000"/>
                </a:schemeClr>
              </a:gs>
              <a:gs pos="100000">
                <a:schemeClr val="accent5">
                  <a:lumMod val="25000"/>
                  <a:shade val="100000"/>
                  <a:satMod val="115000"/>
                </a:schemeClr>
              </a:gs>
            </a:gsLst>
            <a:lin ang="162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l"/>
            <a:r>
              <a:rPr lang="en-US" sz="800" b="1" dirty="0" smtClean="0">
                <a:solidFill>
                  <a:schemeClr val="bg1"/>
                </a:solidFill>
                <a:latin typeface="Arial" panose="020B0604020202020204" pitchFamily="34" charset="0"/>
                <a:cs typeface="Arial" panose="020B0604020202020204" pitchFamily="34" charset="0"/>
              </a:rPr>
              <a:t>Quantify Non-CCAR metrics and sign off on draft</a:t>
            </a:r>
          </a:p>
        </p:txBody>
      </p:sp>
      <p:sp>
        <p:nvSpPr>
          <p:cNvPr id="19" name="Rectangle 18"/>
          <p:cNvSpPr/>
          <p:nvPr/>
        </p:nvSpPr>
        <p:spPr>
          <a:xfrm>
            <a:off x="6580941" y="2768079"/>
            <a:ext cx="948612" cy="495468"/>
          </a:xfrm>
          <a:prstGeom prst="rect">
            <a:avLst/>
          </a:prstGeom>
          <a:gradFill flip="none" rotWithShape="1">
            <a:gsLst>
              <a:gs pos="0">
                <a:schemeClr val="accent5">
                  <a:lumMod val="25000"/>
                  <a:shade val="30000"/>
                  <a:satMod val="115000"/>
                </a:schemeClr>
              </a:gs>
              <a:gs pos="50000">
                <a:schemeClr val="accent5">
                  <a:lumMod val="25000"/>
                  <a:shade val="67500"/>
                  <a:satMod val="115000"/>
                </a:schemeClr>
              </a:gs>
              <a:gs pos="100000">
                <a:schemeClr val="accent5">
                  <a:lumMod val="25000"/>
                  <a:shade val="100000"/>
                  <a:satMod val="115000"/>
                </a:schemeClr>
              </a:gs>
            </a:gsLst>
            <a:lin ang="162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l"/>
            <a:r>
              <a:rPr lang="en-US" sz="800" b="1" dirty="0" smtClean="0">
                <a:solidFill>
                  <a:schemeClr val="bg1"/>
                </a:solidFill>
                <a:latin typeface="Arial" panose="020B0604020202020204" pitchFamily="34" charset="0"/>
                <a:cs typeface="Arial" panose="020B0604020202020204" pitchFamily="34" charset="0"/>
              </a:rPr>
              <a:t>Quantify CCAR metrics and sign off on draft</a:t>
            </a:r>
          </a:p>
        </p:txBody>
      </p:sp>
      <p:sp>
        <p:nvSpPr>
          <p:cNvPr id="20" name="Rectangle 19"/>
          <p:cNvSpPr/>
          <p:nvPr/>
        </p:nvSpPr>
        <p:spPr>
          <a:xfrm>
            <a:off x="7277344" y="4136128"/>
            <a:ext cx="948612" cy="495468"/>
          </a:xfrm>
          <a:prstGeom prst="rect">
            <a:avLst/>
          </a:prstGeom>
          <a:gradFill flip="none" rotWithShape="1">
            <a:gsLst>
              <a:gs pos="0">
                <a:schemeClr val="accent5">
                  <a:lumMod val="25000"/>
                  <a:shade val="30000"/>
                  <a:satMod val="115000"/>
                </a:schemeClr>
              </a:gs>
              <a:gs pos="50000">
                <a:schemeClr val="accent5">
                  <a:lumMod val="25000"/>
                  <a:shade val="67500"/>
                  <a:satMod val="115000"/>
                </a:schemeClr>
              </a:gs>
              <a:gs pos="100000">
                <a:schemeClr val="accent5">
                  <a:lumMod val="25000"/>
                  <a:shade val="100000"/>
                  <a:satMod val="115000"/>
                </a:schemeClr>
              </a:gs>
            </a:gsLst>
            <a:lin ang="162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l"/>
            <a:r>
              <a:rPr lang="en-US" sz="800" b="1" dirty="0" smtClean="0">
                <a:solidFill>
                  <a:schemeClr val="bg1"/>
                </a:solidFill>
                <a:latin typeface="Arial" panose="020B0604020202020204" pitchFamily="34" charset="0"/>
                <a:cs typeface="Arial" panose="020B0604020202020204" pitchFamily="34" charset="0"/>
              </a:rPr>
              <a:t>Review, revise and sign off on all metrics</a:t>
            </a:r>
          </a:p>
        </p:txBody>
      </p:sp>
      <p:sp>
        <p:nvSpPr>
          <p:cNvPr id="10" name="Oval 9"/>
          <p:cNvSpPr/>
          <p:nvPr/>
        </p:nvSpPr>
        <p:spPr bwMode="auto">
          <a:xfrm>
            <a:off x="7624540" y="2909247"/>
            <a:ext cx="222361" cy="213132"/>
          </a:xfrm>
          <a:prstGeom prst="ellipse">
            <a:avLst/>
          </a:prstGeom>
          <a:solidFill>
            <a:schemeClr val="accent5">
              <a:lumMod val="25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smtClean="0">
                <a:solidFill>
                  <a:srgbClr val="FFFFFF"/>
                </a:solidFill>
                <a:ea typeface="ＭＳ Ｐゴシック" pitchFamily="-112" charset="-128"/>
                <a:cs typeface="ＭＳ Ｐゴシック" pitchFamily="-112" charset="-128"/>
              </a:rPr>
              <a:t>3</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13" name="Oval 12"/>
          <p:cNvSpPr/>
          <p:nvPr/>
        </p:nvSpPr>
        <p:spPr bwMode="auto">
          <a:xfrm>
            <a:off x="8305123" y="4258246"/>
            <a:ext cx="222361" cy="213132"/>
          </a:xfrm>
          <a:prstGeom prst="ellipse">
            <a:avLst/>
          </a:prstGeom>
          <a:solidFill>
            <a:schemeClr val="accent5">
              <a:lumMod val="25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FFFFFF"/>
                </a:solidFill>
                <a:ea typeface="ＭＳ Ｐゴシック" pitchFamily="-112" charset="-128"/>
                <a:cs typeface="ＭＳ Ｐゴシック" pitchFamily="-112" charset="-128"/>
              </a:rPr>
              <a:t>4</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5" name="Oval 4"/>
          <p:cNvSpPr/>
          <p:nvPr/>
        </p:nvSpPr>
        <p:spPr bwMode="auto">
          <a:xfrm>
            <a:off x="5401460" y="1286927"/>
            <a:ext cx="222361" cy="213132"/>
          </a:xfrm>
          <a:prstGeom prst="ellipse">
            <a:avLst/>
          </a:prstGeom>
          <a:solidFill>
            <a:schemeClr val="accent5">
              <a:lumMod val="25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17" name="Oval 16"/>
          <p:cNvSpPr/>
          <p:nvPr/>
        </p:nvSpPr>
        <p:spPr bwMode="auto">
          <a:xfrm>
            <a:off x="6337589" y="2215034"/>
            <a:ext cx="222361" cy="213132"/>
          </a:xfrm>
          <a:prstGeom prst="ellipse">
            <a:avLst/>
          </a:prstGeom>
          <a:solidFill>
            <a:schemeClr val="accent5">
              <a:lumMod val="25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FFFFFF"/>
                </a:solidFill>
                <a:ea typeface="ＭＳ Ｐゴシック" pitchFamily="-112" charset="-128"/>
                <a:cs typeface="ＭＳ Ｐゴシック" pitchFamily="-112" charset="-128"/>
              </a:rPr>
              <a:t>2</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22" name="Oval 21"/>
          <p:cNvSpPr/>
          <p:nvPr/>
        </p:nvSpPr>
        <p:spPr bwMode="auto">
          <a:xfrm>
            <a:off x="9070247" y="5676399"/>
            <a:ext cx="222361" cy="213132"/>
          </a:xfrm>
          <a:prstGeom prst="ellipse">
            <a:avLst/>
          </a:prstGeom>
          <a:solidFill>
            <a:schemeClr val="accent5">
              <a:lumMod val="25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smtClean="0">
                <a:solidFill>
                  <a:srgbClr val="FFFFFF"/>
                </a:solidFill>
                <a:ea typeface="ＭＳ Ｐゴシック" pitchFamily="-112" charset="-128"/>
                <a:cs typeface="ＭＳ Ｐゴシック" pitchFamily="-112" charset="-128"/>
              </a:rPr>
              <a:t>5</a:t>
            </a:r>
            <a:endPar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endParaRPr>
          </a:p>
        </p:txBody>
      </p:sp>
      <p:sp>
        <p:nvSpPr>
          <p:cNvPr id="23" name="Rectangle 22"/>
          <p:cNvSpPr/>
          <p:nvPr/>
        </p:nvSpPr>
        <p:spPr>
          <a:xfrm>
            <a:off x="8053176" y="5535231"/>
            <a:ext cx="948612" cy="495468"/>
          </a:xfrm>
          <a:prstGeom prst="rect">
            <a:avLst/>
          </a:prstGeom>
          <a:gradFill flip="none" rotWithShape="1">
            <a:gsLst>
              <a:gs pos="0">
                <a:schemeClr val="accent5">
                  <a:lumMod val="25000"/>
                  <a:shade val="30000"/>
                  <a:satMod val="115000"/>
                </a:schemeClr>
              </a:gs>
              <a:gs pos="50000">
                <a:schemeClr val="accent5">
                  <a:lumMod val="25000"/>
                  <a:shade val="67500"/>
                  <a:satMod val="115000"/>
                </a:schemeClr>
              </a:gs>
              <a:gs pos="100000">
                <a:schemeClr val="accent5">
                  <a:lumMod val="25000"/>
                  <a:shade val="100000"/>
                  <a:satMod val="115000"/>
                </a:schemeClr>
              </a:gs>
            </a:gsLst>
            <a:lin ang="162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l"/>
            <a:r>
              <a:rPr lang="en-US" sz="800" b="1" dirty="0" smtClean="0">
                <a:solidFill>
                  <a:schemeClr val="bg1"/>
                </a:solidFill>
                <a:latin typeface="Arial" panose="020B0604020202020204" pitchFamily="34" charset="0"/>
                <a:cs typeface="Arial" panose="020B0604020202020204" pitchFamily="34" charset="0"/>
              </a:rPr>
              <a:t>Final sign-off on all metrics</a:t>
            </a:r>
          </a:p>
        </p:txBody>
      </p:sp>
    </p:spTree>
    <p:extLst>
      <p:ext uri="{BB962C8B-B14F-4D97-AF65-F5344CB8AC3E}">
        <p14:creationId xmlns:p14="http://schemas.microsoft.com/office/powerpoint/2010/main" val="393989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431877255"/>
              </p:ext>
            </p:extLst>
          </p:nvPr>
        </p:nvGraphicFramePr>
        <p:xfrm>
          <a:off x="266692" y="841460"/>
          <a:ext cx="8953507" cy="6041855"/>
        </p:xfrm>
        <a:graphic>
          <a:graphicData uri="http://schemas.openxmlformats.org/drawingml/2006/table">
            <a:tbl>
              <a:tblPr>
                <a:tableStyleId>{839DD9DD-9E6C-4910-8AC0-68ADFF6A6AFC}</a:tableStyleId>
              </a:tblPr>
              <a:tblGrid>
                <a:gridCol w="570812"/>
                <a:gridCol w="1560218"/>
                <a:gridCol w="875246"/>
                <a:gridCol w="875246"/>
                <a:gridCol w="875246"/>
                <a:gridCol w="1398913"/>
                <a:gridCol w="1398913"/>
                <a:gridCol w="1398913"/>
              </a:tblGrid>
              <a:tr h="166980">
                <a:tc>
                  <a:txBody>
                    <a:bodyPr/>
                    <a:lstStyle/>
                    <a:p>
                      <a:pPr algn="ctr" fontAlgn="b"/>
                      <a:r>
                        <a:rPr lang="en-US" sz="700" b="1" i="0" u="none" strike="noStrike" dirty="0" smtClean="0">
                          <a:solidFill>
                            <a:schemeClr val="tx1"/>
                          </a:solidFill>
                          <a:effectLst/>
                          <a:latin typeface="+mn-lt"/>
                        </a:rPr>
                        <a:t>Milestone</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Task</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u="none" strike="noStrike" dirty="0">
                          <a:effectLst/>
                          <a:latin typeface="+mn-lt"/>
                        </a:rPr>
                        <a:t> </a:t>
                      </a:r>
                      <a:r>
                        <a:rPr lang="en-US" sz="700" b="1" u="none" strike="noStrike" dirty="0" smtClean="0">
                          <a:effectLst/>
                          <a:latin typeface="+mn-lt"/>
                        </a:rPr>
                        <a:t>Accountable</a:t>
                      </a:r>
                      <a:endParaRPr lang="en-US" sz="700" b="1" i="0" u="none" strike="noStrike" dirty="0">
                        <a:solidFill>
                          <a:srgbClr val="FFFFFF"/>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Proposed</a:t>
                      </a:r>
                      <a:r>
                        <a:rPr lang="en-US" sz="700" b="1" i="0" u="none" strike="noStrike" baseline="0" dirty="0" smtClean="0">
                          <a:solidFill>
                            <a:schemeClr val="tx1"/>
                          </a:solidFill>
                          <a:effectLst/>
                          <a:latin typeface="+mn-lt"/>
                        </a:rPr>
                        <a:t> Start Date</a:t>
                      </a:r>
                      <a:endParaRPr lang="en-US" sz="700" b="1" i="0" u="none" strike="noStrike" dirty="0">
                        <a:solidFill>
                          <a:schemeClr val="tx1"/>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Due Date</a:t>
                      </a:r>
                      <a:endParaRPr lang="en-US" sz="700" b="1" i="0" u="none" strike="noStrike" dirty="0">
                        <a:solidFill>
                          <a:schemeClr val="tx1"/>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smtClean="0">
                          <a:solidFill>
                            <a:schemeClr val="tx1"/>
                          </a:solidFill>
                          <a:effectLst/>
                          <a:latin typeface="+mn-lt"/>
                        </a:rPr>
                        <a:t>Deliverables</a:t>
                      </a:r>
                      <a:endParaRPr lang="en-US" sz="700" b="1" i="0" u="none" strike="noStrike" dirty="0">
                        <a:solidFill>
                          <a:schemeClr val="tx1"/>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Notes</a:t>
                      </a:r>
                      <a:endParaRPr lang="en-US" sz="700" b="1" i="0" u="none" strike="noStrike" dirty="0">
                        <a:solidFill>
                          <a:schemeClr val="tx1"/>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Status</a:t>
                      </a:r>
                      <a:endParaRPr lang="en-US" sz="700" b="1" i="0" u="none" strike="noStrike" dirty="0">
                        <a:solidFill>
                          <a:schemeClr val="tx1"/>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r>
              <a:tr h="166980">
                <a:tc rowSpan="4">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700" b="1" dirty="0" smtClean="0">
                          <a:solidFill>
                            <a:schemeClr val="bg1"/>
                          </a:solidFill>
                          <a:latin typeface="Arial" panose="020B0604020202020204" pitchFamily="34" charset="0"/>
                          <a:cs typeface="Arial" panose="020B0604020202020204" pitchFamily="34" charset="0"/>
                        </a:rPr>
                        <a:t>1. Identify metrics and draft qualitative statements</a:t>
                      </a:r>
                    </a:p>
                    <a:p>
                      <a:pPr algn="l" fontAlgn="b"/>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5">
                        <a:lumMod val="25000"/>
                      </a:schemeClr>
                    </a:solidFill>
                  </a:tcPr>
                </a:tc>
                <a:tc>
                  <a:txBody>
                    <a:bodyPr/>
                    <a:lstStyle/>
                    <a:p>
                      <a:pPr algn="l" fontAlgn="b"/>
                      <a:r>
                        <a:rPr lang="en-US" sz="700" u="none" strike="noStrike" dirty="0">
                          <a:effectLst/>
                          <a:latin typeface="+mn-lt"/>
                        </a:rPr>
                        <a:t>Receive Group Metrics (December)</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smtClean="0">
                          <a:effectLst/>
                          <a:latin typeface="+mn-lt"/>
                        </a:rPr>
                        <a:t>Group RA</a:t>
                      </a:r>
                      <a:r>
                        <a:rPr lang="en-US" sz="700" u="none" strike="noStrike" dirty="0">
                          <a:effectLst/>
                          <a:latin typeface="+mn-lt"/>
                        </a:rPr>
                        <a:t> </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i="0" u="none" strike="noStrike" dirty="0" smtClean="0">
                          <a:solidFill>
                            <a:schemeClr val="tx1"/>
                          </a:solidFill>
                          <a:effectLst/>
                          <a:latin typeface="+mn-lt"/>
                        </a:rPr>
                        <a:t>N/A</a:t>
                      </a:r>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700" b="1" i="0" u="none" strike="noStrike" dirty="0" smtClean="0">
                          <a:solidFill>
                            <a:schemeClr val="tx1"/>
                          </a:solidFill>
                          <a:effectLst/>
                          <a:latin typeface="+mn-lt"/>
                        </a:rPr>
                        <a:t>12/2016</a:t>
                      </a: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i="0" u="none" strike="noStrike" dirty="0" smtClean="0">
                          <a:solidFill>
                            <a:schemeClr val="tx1"/>
                          </a:solidFill>
                          <a:effectLst/>
                          <a:latin typeface="+mn-lt"/>
                        </a:rPr>
                        <a:t>Completed</a:t>
                      </a:r>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r>
              <a:tr h="166980">
                <a:tc vMerge="1">
                  <a:txBody>
                    <a:bodyPr/>
                    <a:lstStyle/>
                    <a:p>
                      <a:pPr algn="l"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dirty="0">
                          <a:effectLst/>
                          <a:latin typeface="+mn-lt"/>
                        </a:rPr>
                        <a:t>Review </a:t>
                      </a:r>
                      <a:r>
                        <a:rPr lang="en-US" sz="700" u="none" strike="noStrike" dirty="0" smtClean="0">
                          <a:effectLst/>
                          <a:latin typeface="+mn-lt"/>
                        </a:rPr>
                        <a:t>applicable,</a:t>
                      </a:r>
                      <a:r>
                        <a:rPr lang="en-US" sz="700" u="none" strike="noStrike" baseline="0" dirty="0" smtClean="0">
                          <a:effectLst/>
                          <a:latin typeface="+mn-lt"/>
                        </a:rPr>
                        <a:t> fully </a:t>
                      </a:r>
                      <a:r>
                        <a:rPr lang="en-US" sz="700" u="none" strike="noStrike" dirty="0" smtClean="0">
                          <a:effectLst/>
                          <a:latin typeface="+mn-lt"/>
                        </a:rPr>
                        <a:t>defined metrics</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SHUSA RA</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N/A</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1/2017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Completed</a:t>
                      </a:r>
                      <a:endParaRPr lang="en-US" sz="700" b="1" i="0" u="none" strike="noStrike" dirty="0">
                        <a:solidFill>
                          <a:schemeClr val="tx1"/>
                        </a:solidFill>
                        <a:effectLst/>
                        <a:latin typeface="+mn-lt"/>
                      </a:endParaRPr>
                    </a:p>
                  </a:txBody>
                  <a:tcPr marL="4544" marR="4544" marT="4544" marB="0" anchor="ctr">
                    <a:solidFill>
                      <a:schemeClr val="bg1"/>
                    </a:solidFill>
                  </a:tcPr>
                </a:tc>
              </a:tr>
              <a:tr h="115116">
                <a:tc vMerge="1">
                  <a:txBody>
                    <a:bodyPr/>
                    <a:lstStyle/>
                    <a:p>
                      <a:pPr algn="l" fontAlgn="b"/>
                      <a:endParaRPr lang="en-US" sz="700" b="0" i="0" u="none" strike="noStrike">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dirty="0">
                          <a:effectLst/>
                          <a:latin typeface="+mn-lt"/>
                        </a:rPr>
                        <a:t>SHUSA </a:t>
                      </a:r>
                      <a:r>
                        <a:rPr lang="en-US" sz="700" u="none" strike="noStrike" dirty="0" smtClean="0">
                          <a:effectLst/>
                          <a:latin typeface="+mn-lt"/>
                        </a:rPr>
                        <a:t>send </a:t>
                      </a:r>
                      <a:r>
                        <a:rPr lang="en-US" sz="700" u="none" strike="noStrike" dirty="0">
                          <a:effectLst/>
                          <a:latin typeface="+mn-lt"/>
                        </a:rPr>
                        <a:t>to Entities</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SHUSA RA</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N/A</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2/2/2017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Completed</a:t>
                      </a:r>
                      <a:endParaRPr lang="en-US" sz="700" b="1" i="0" u="none" strike="noStrike" dirty="0">
                        <a:solidFill>
                          <a:schemeClr val="tx1"/>
                        </a:solidFill>
                        <a:effectLst/>
                        <a:latin typeface="+mn-lt"/>
                      </a:endParaRPr>
                    </a:p>
                  </a:txBody>
                  <a:tcPr marL="4544" marR="4544" marT="4544" marB="0" anchor="ctr">
                    <a:solidFill>
                      <a:schemeClr val="bg1"/>
                    </a:solidFill>
                  </a:tcPr>
                </a:tc>
              </a:tr>
              <a:tr h="221876">
                <a:tc vMerge="1">
                  <a:txBody>
                    <a:bodyPr/>
                    <a:lstStyle/>
                    <a:p>
                      <a:pPr algn="l"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700" u="none" strike="noStrike" dirty="0" smtClean="0">
                          <a:effectLst/>
                          <a:latin typeface="+mn-lt"/>
                        </a:rPr>
                        <a:t>Identify applicable metrics</a:t>
                      </a:r>
                      <a:r>
                        <a:rPr lang="en-US" sz="700" b="0" i="0" u="none" strike="noStrike" baseline="0" dirty="0" smtClean="0">
                          <a:solidFill>
                            <a:srgbClr val="000000"/>
                          </a:solidFill>
                          <a:effectLst/>
                          <a:latin typeface="+mn-lt"/>
                        </a:rPr>
                        <a:t> &amp; d</a:t>
                      </a:r>
                      <a:r>
                        <a:rPr lang="en-US" sz="700" u="none" strike="noStrike" dirty="0" smtClean="0">
                          <a:effectLst/>
                          <a:latin typeface="+mn-lt"/>
                        </a:rPr>
                        <a:t>raft </a:t>
                      </a:r>
                      <a:r>
                        <a:rPr lang="en-US" sz="700" u="none" strike="noStrike" dirty="0">
                          <a:effectLst/>
                          <a:latin typeface="+mn-lt"/>
                        </a:rPr>
                        <a:t>qualitative statements</a:t>
                      </a:r>
                      <a:endParaRPr lang="en-US" sz="7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a:r>
                        <a:rPr lang="en-US" sz="700" b="1" dirty="0" smtClean="0">
                          <a:solidFill>
                            <a:schemeClr val="tx1"/>
                          </a:solidFill>
                        </a:rPr>
                        <a:t>2/2/2017</a:t>
                      </a:r>
                      <a:endParaRPr lang="en-US" sz="700" b="1" dirty="0">
                        <a:solidFill>
                          <a:schemeClr val="tx1"/>
                        </a:solidFill>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2/24/2017</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Seek Executive Feedback</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r>
              <a:tr h="221876">
                <a:tc row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700" b="1" dirty="0" smtClean="0">
                          <a:solidFill>
                            <a:schemeClr val="bg1"/>
                          </a:solidFill>
                          <a:latin typeface="Arial" panose="020B0604020202020204" pitchFamily="34" charset="0"/>
                          <a:cs typeface="Arial" panose="020B0604020202020204" pitchFamily="34" charset="0"/>
                        </a:rPr>
                        <a:t>2. Quantify Non-CCAR metrics and sign off on draft</a:t>
                      </a:r>
                    </a:p>
                    <a:p>
                      <a:pPr algn="l" fontAlgn="b"/>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5">
                        <a:lumMod val="25000"/>
                      </a:schemeClr>
                    </a:solidFill>
                  </a:tcPr>
                </a:tc>
                <a:tc>
                  <a:txBody>
                    <a:bodyPr/>
                    <a:lstStyle/>
                    <a:p>
                      <a:pPr algn="l" fontAlgn="b"/>
                      <a:r>
                        <a:rPr lang="en-US" sz="700" u="none" strike="noStrike" dirty="0">
                          <a:effectLst/>
                          <a:latin typeface="+mn-lt"/>
                        </a:rPr>
                        <a:t>Quantify New and </a:t>
                      </a:r>
                      <a:r>
                        <a:rPr lang="en-US" sz="700" u="none" strike="noStrike" dirty="0" smtClean="0">
                          <a:effectLst/>
                          <a:latin typeface="+mn-lt"/>
                        </a:rPr>
                        <a:t>Revised Non-CCAR Limits</a:t>
                      </a:r>
                      <a:r>
                        <a:rPr lang="en-US" sz="700" u="none" strike="noStrike" baseline="0" dirty="0" smtClean="0">
                          <a:effectLst/>
                          <a:latin typeface="+mn-lt"/>
                        </a:rPr>
                        <a:t> – Complete 1</a:t>
                      </a:r>
                      <a:r>
                        <a:rPr lang="en-US" sz="700" u="none" strike="noStrike" baseline="30000" dirty="0" smtClean="0">
                          <a:effectLst/>
                          <a:latin typeface="+mn-lt"/>
                        </a:rPr>
                        <a:t>st</a:t>
                      </a:r>
                      <a:r>
                        <a:rPr lang="en-US" sz="700" u="none" strike="noStrike" baseline="0" dirty="0" smtClean="0">
                          <a:effectLst/>
                          <a:latin typeface="+mn-lt"/>
                        </a:rPr>
                        <a:t> Draft</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a:r>
                        <a:rPr lang="en-US" sz="700" b="1" dirty="0" smtClean="0">
                          <a:solidFill>
                            <a:schemeClr val="tx1"/>
                          </a:solidFill>
                        </a:rPr>
                        <a:t>2/2/2017</a:t>
                      </a:r>
                      <a:endParaRPr lang="en-US" sz="700" b="1" dirty="0">
                        <a:solidFill>
                          <a:schemeClr val="tx1"/>
                        </a:solidFill>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i="0" u="none" strike="noStrike" dirty="0" smtClean="0">
                          <a:solidFill>
                            <a:schemeClr val="tx1"/>
                          </a:solidFill>
                          <a:effectLst/>
                          <a:latin typeface="+mn-lt"/>
                        </a:rPr>
                        <a:t>2/24/2017</a:t>
                      </a:r>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r>
              <a:tr h="221876">
                <a:tc vMerge="1">
                  <a:txBody>
                    <a:bodyPr/>
                    <a:lstStyle/>
                    <a:p>
                      <a:pPr algn="l"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a:effectLst/>
                          <a:latin typeface="+mn-lt"/>
                        </a:rPr>
                        <a:t>1st line, 2nd line and ERM (local and SHUSA) signoff on 1st draft</a:t>
                      </a:r>
                      <a:endParaRPr lang="en-US" sz="700" b="0" i="0" u="none" strike="noStrike">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2/25/2017</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a:r>
                        <a:rPr lang="en-US" sz="700" b="1" dirty="0" smtClean="0">
                          <a:solidFill>
                            <a:schemeClr val="tx1"/>
                          </a:solidFill>
                        </a:rPr>
                        <a:t>3/24/2017</a:t>
                      </a:r>
                      <a:endParaRPr lang="en-US" sz="700" b="1" dirty="0">
                        <a:solidFill>
                          <a:schemeClr val="tx1"/>
                        </a:solidFill>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Non CCAR</a:t>
                      </a:r>
                      <a:r>
                        <a:rPr lang="en-US" sz="700" b="1" i="0" u="none" strike="noStrike" baseline="0" dirty="0" smtClean="0">
                          <a:solidFill>
                            <a:schemeClr val="tx1"/>
                          </a:solidFill>
                          <a:effectLst/>
                          <a:latin typeface="+mn-lt"/>
                        </a:rPr>
                        <a:t> linked metrics qualitative statement, quantitative calibration, and supporting documents (1</a:t>
                      </a:r>
                      <a:r>
                        <a:rPr lang="en-US" sz="700" b="1" i="0" u="none" strike="noStrike" baseline="30000" dirty="0" smtClean="0">
                          <a:solidFill>
                            <a:schemeClr val="tx1"/>
                          </a:solidFill>
                          <a:effectLst/>
                          <a:latin typeface="+mn-lt"/>
                        </a:rPr>
                        <a:t>st</a:t>
                      </a:r>
                      <a:r>
                        <a:rPr lang="en-US" sz="700" b="1" i="0" u="none" strike="noStrike" baseline="0" dirty="0" smtClean="0">
                          <a:solidFill>
                            <a:schemeClr val="tx1"/>
                          </a:solidFill>
                          <a:effectLst/>
                          <a:latin typeface="+mn-lt"/>
                        </a:rPr>
                        <a:t> Draft)</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baseline="0" dirty="0" smtClean="0">
                          <a:solidFill>
                            <a:schemeClr val="tx1"/>
                          </a:solidFill>
                          <a:effectLst/>
                          <a:latin typeface="+mn-lt"/>
                        </a:rPr>
                        <a:t>Seek Executive Feedback</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r>
              <a:tr h="221876">
                <a:tc row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700" b="1" dirty="0" smtClean="0">
                          <a:solidFill>
                            <a:schemeClr val="bg1"/>
                          </a:solidFill>
                          <a:latin typeface="Arial" panose="020B0604020202020204" pitchFamily="34" charset="0"/>
                          <a:cs typeface="Arial" panose="020B0604020202020204" pitchFamily="34" charset="0"/>
                        </a:rPr>
                        <a:t>3. Quantify CCAR metrics and sign off on draft</a:t>
                      </a:r>
                    </a:p>
                    <a:p>
                      <a:pPr algn="l" fontAlgn="b"/>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5">
                        <a:lumMod val="25000"/>
                      </a:schemeClr>
                    </a:solidFill>
                  </a:tcPr>
                </a:tc>
                <a:tc>
                  <a:txBody>
                    <a:bodyPr/>
                    <a:lstStyle/>
                    <a:p>
                      <a:pPr algn="l" fontAlgn="b"/>
                      <a:r>
                        <a:rPr lang="en-US" sz="700" u="none" strike="noStrike" dirty="0">
                          <a:effectLst/>
                          <a:latin typeface="+mn-lt"/>
                        </a:rPr>
                        <a:t>Quantify New and Revised </a:t>
                      </a:r>
                      <a:r>
                        <a:rPr lang="en-US" sz="700" u="none" strike="noStrike" dirty="0" smtClean="0">
                          <a:effectLst/>
                          <a:latin typeface="+mn-lt"/>
                        </a:rPr>
                        <a:t>CCAR Limits – Complete 1</a:t>
                      </a:r>
                      <a:r>
                        <a:rPr lang="en-US" sz="700" u="none" strike="noStrike" baseline="30000" dirty="0" smtClean="0">
                          <a:effectLst/>
                          <a:latin typeface="+mn-lt"/>
                        </a:rPr>
                        <a:t>st</a:t>
                      </a:r>
                      <a:r>
                        <a:rPr lang="en-US" sz="700" u="none" strike="noStrike" dirty="0" smtClean="0">
                          <a:effectLst/>
                          <a:latin typeface="+mn-lt"/>
                        </a:rPr>
                        <a:t> Draft</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i="0" u="none" strike="noStrike" dirty="0" smtClean="0">
                          <a:solidFill>
                            <a:schemeClr val="tx1"/>
                          </a:solidFill>
                          <a:effectLst/>
                          <a:latin typeface="+mn-lt"/>
                        </a:rPr>
                        <a:t>3/</a:t>
                      </a:r>
                      <a:r>
                        <a:rPr lang="en-US" sz="700" b="1" i="0" u="none" strike="noStrike" baseline="0" dirty="0" smtClean="0">
                          <a:solidFill>
                            <a:schemeClr val="tx1"/>
                          </a:solidFill>
                          <a:effectLst/>
                          <a:latin typeface="+mn-lt"/>
                        </a:rPr>
                        <a:t>6/2017</a:t>
                      </a:r>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a:r>
                        <a:rPr lang="en-US" sz="700" b="1" dirty="0" smtClean="0">
                          <a:solidFill>
                            <a:schemeClr val="tx1"/>
                          </a:solidFill>
                        </a:rPr>
                        <a:t>4/28/2017</a:t>
                      </a:r>
                      <a:endParaRPr lang="en-US" sz="700" b="1" dirty="0">
                        <a:solidFill>
                          <a:schemeClr val="tx1"/>
                        </a:solidFill>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endParaRPr lang="en-US" sz="700" b="1" dirty="0">
                        <a:solidFill>
                          <a:schemeClr val="tx1"/>
                        </a:solidFill>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endParaRPr lang="en-US" sz="700" b="1">
                        <a:solidFill>
                          <a:schemeClr val="tx1"/>
                        </a:solidFill>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endParaRPr lang="en-US" sz="700" b="1">
                        <a:solidFill>
                          <a:schemeClr val="tx1"/>
                        </a:solidFill>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r>
              <a:tr h="221876">
                <a:tc vMerge="1">
                  <a:txBody>
                    <a:bodyPr/>
                    <a:lstStyle/>
                    <a:p>
                      <a:pPr algn="l"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a:effectLst/>
                          <a:latin typeface="+mn-lt"/>
                        </a:rPr>
                        <a:t>1st line, 2nd line and ERM (local and SHUSA) signoff on 1st draft</a:t>
                      </a:r>
                      <a:endParaRPr lang="en-US" sz="700" b="0" i="0" u="none" strike="noStrike">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4/14/2017</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4/28/2017</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b="1" i="0" u="none" strike="noStrike" dirty="0" smtClean="0">
                          <a:solidFill>
                            <a:schemeClr val="tx1"/>
                          </a:solidFill>
                          <a:effectLst/>
                          <a:latin typeface="+mn-lt"/>
                        </a:rPr>
                        <a:t>CCAR</a:t>
                      </a:r>
                      <a:r>
                        <a:rPr lang="en-US" sz="700" b="1" i="0" u="none" strike="noStrike" baseline="0" dirty="0" smtClean="0">
                          <a:solidFill>
                            <a:schemeClr val="tx1"/>
                          </a:solidFill>
                          <a:effectLst/>
                          <a:latin typeface="+mn-lt"/>
                        </a:rPr>
                        <a:t> linked metrics qualitative statement, quantitative calibration, and supporting documents (1</a:t>
                      </a:r>
                      <a:r>
                        <a:rPr lang="en-US" sz="700" b="1" i="0" u="none" strike="noStrike" baseline="30000" dirty="0" smtClean="0">
                          <a:solidFill>
                            <a:schemeClr val="tx1"/>
                          </a:solidFill>
                          <a:effectLst/>
                          <a:latin typeface="+mn-lt"/>
                        </a:rPr>
                        <a:t>st</a:t>
                      </a:r>
                      <a:r>
                        <a:rPr lang="en-US" sz="700" b="1" i="0" u="none" strike="noStrike" baseline="0" dirty="0" smtClean="0">
                          <a:solidFill>
                            <a:schemeClr val="tx1"/>
                          </a:solidFill>
                          <a:effectLst/>
                          <a:latin typeface="+mn-lt"/>
                        </a:rPr>
                        <a:t> Draft)</a:t>
                      </a:r>
                      <a:endParaRPr lang="en-US" sz="700" b="1" i="0" u="none" strike="noStrike" dirty="0" smtClean="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a:r>
                        <a:rPr lang="en-US" sz="700" b="1" dirty="0" smtClean="0">
                          <a:solidFill>
                            <a:schemeClr val="tx1"/>
                          </a:solidFill>
                        </a:rPr>
                        <a:t>Seek Executive Feedback</a:t>
                      </a:r>
                      <a:endParaRPr lang="en-US" sz="700" b="1" dirty="0">
                        <a:solidFill>
                          <a:schemeClr val="tx1"/>
                        </a:solidFill>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a:endParaRPr lang="en-US" sz="700" b="1" dirty="0">
                        <a:solidFill>
                          <a:schemeClr val="tx1"/>
                        </a:solidFill>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r>
              <a:tr h="276772">
                <a:tc rowSpan="8">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700" b="1" dirty="0" smtClean="0">
                          <a:solidFill>
                            <a:schemeClr val="bg1"/>
                          </a:solidFill>
                          <a:latin typeface="Arial" panose="020B0604020202020204" pitchFamily="34" charset="0"/>
                          <a:cs typeface="Arial" panose="020B0604020202020204" pitchFamily="34" charset="0"/>
                        </a:rPr>
                        <a:t>4. Review, revise and sign off on all metrics</a:t>
                      </a:r>
                    </a:p>
                    <a:p>
                      <a:pPr algn="l" fontAlgn="b"/>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5">
                        <a:lumMod val="25000"/>
                      </a:schemeClr>
                    </a:solidFill>
                  </a:tcPr>
                </a:tc>
                <a:tc>
                  <a:txBody>
                    <a:bodyPr/>
                    <a:lstStyle/>
                    <a:p>
                      <a:pPr algn="l" fontAlgn="b"/>
                      <a:r>
                        <a:rPr lang="en-US" sz="700" u="none" strike="noStrike" dirty="0">
                          <a:effectLst/>
                          <a:latin typeface="+mn-lt"/>
                        </a:rPr>
                        <a:t>Review full (CCAR &amp; Non-CCAR) with CRO, COO/ CORO, </a:t>
                      </a:r>
                      <a:r>
                        <a:rPr lang="en-US" sz="700" u="none" strike="noStrike" dirty="0" smtClean="0">
                          <a:effectLst/>
                          <a:latin typeface="+mn-lt"/>
                        </a:rPr>
                        <a:t>CFO</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ERM, CRO, COO/ CORO, CFO</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i="0" u="none" strike="noStrike" dirty="0" smtClean="0">
                          <a:solidFill>
                            <a:schemeClr val="tx1"/>
                          </a:solidFill>
                          <a:effectLst/>
                          <a:latin typeface="+mn-lt"/>
                        </a:rPr>
                        <a:t>4/14/2017</a:t>
                      </a:r>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i="0" u="none" strike="noStrike" dirty="0" smtClean="0">
                          <a:solidFill>
                            <a:schemeClr val="tx1"/>
                          </a:solidFill>
                          <a:effectLst/>
                          <a:latin typeface="+mn-lt"/>
                        </a:rPr>
                        <a:t>4/28/2017</a:t>
                      </a:r>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endParaRPr lang="en-US" sz="700" b="1" dirty="0">
                        <a:solidFill>
                          <a:schemeClr val="tx1"/>
                        </a:solidFill>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endParaRPr lang="en-US" sz="700" b="1" dirty="0">
                        <a:solidFill>
                          <a:schemeClr val="tx1"/>
                        </a:solidFill>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endParaRPr lang="en-US" sz="700" b="1" dirty="0">
                        <a:solidFill>
                          <a:schemeClr val="tx1"/>
                        </a:solidFill>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r>
              <a:tr h="221876">
                <a:tc vMerge="1">
                  <a:txBody>
                    <a:bodyPr/>
                    <a:lstStyle/>
                    <a:p>
                      <a:pPr algn="l"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Revise and produce 2nd draft</a:t>
                      </a:r>
                      <a:endParaRPr lang="en-US" sz="700" b="0" i="0" u="none" strike="noStrike">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5/1/2017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5/26/2017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r>
              <a:tr h="221876">
                <a:tc vMerge="1">
                  <a:txBody>
                    <a:bodyPr/>
                    <a:lstStyle/>
                    <a:p>
                      <a:pPr algn="l"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dirty="0">
                          <a:effectLst/>
                          <a:latin typeface="+mn-lt"/>
                        </a:rPr>
                        <a:t>1st line, 2nd line and ERM (local and SHUSA) signoff on </a:t>
                      </a:r>
                      <a:r>
                        <a:rPr lang="en-US" sz="700" u="none" strike="noStrike" dirty="0" smtClean="0">
                          <a:effectLst/>
                          <a:latin typeface="+mn-lt"/>
                        </a:rPr>
                        <a:t>2nd </a:t>
                      </a:r>
                      <a:r>
                        <a:rPr lang="en-US" sz="700" u="none" strike="noStrike" dirty="0">
                          <a:effectLst/>
                          <a:latin typeface="+mn-lt"/>
                        </a:rPr>
                        <a:t>draft</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1st line, 2nd line, Rec/Res and ERM</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5/12/2017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5/26/2017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r>
              <a:tr h="331668">
                <a:tc vMerge="1">
                  <a:txBody>
                    <a:bodyPr/>
                    <a:lstStyle/>
                    <a:p>
                      <a:pPr algn="l"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Review with CRO, COO/ CORO, CFO &amp; CEO</a:t>
                      </a:r>
                      <a:endParaRPr lang="en-US" sz="700" b="0" i="0" u="none" strike="noStrike">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ERM, CRO, COO/ CORO, CFO &amp; CEO</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5/12/2017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5/26/2017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700" b="1" dirty="0" smtClean="0">
                          <a:solidFill>
                            <a:schemeClr val="tx1"/>
                          </a:solidFill>
                        </a:rPr>
                        <a:t>Recommend take to ERMC/ERC for review &amp; feedback</a:t>
                      </a:r>
                      <a:r>
                        <a:rPr lang="en-US" sz="700" b="1" u="none" strike="noStrike" dirty="0">
                          <a:solidFill>
                            <a:schemeClr val="tx1"/>
                          </a:solidFill>
                          <a:effectLst/>
                          <a:latin typeface="+mn-lt"/>
                        </a:rPr>
                        <a:t> </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700" b="1" i="0" u="none" strike="noStrike" dirty="0">
                        <a:solidFill>
                          <a:schemeClr val="tx1"/>
                        </a:solidFill>
                        <a:effectLst/>
                        <a:latin typeface="+mn-lt"/>
                      </a:endParaRPr>
                    </a:p>
                  </a:txBody>
                  <a:tcPr marL="4544" marR="4544" marT="4544" marB="0" anchor="ctr">
                    <a:solidFill>
                      <a:schemeClr val="bg1"/>
                    </a:solidFill>
                  </a:tcPr>
                </a:tc>
              </a:tr>
              <a:tr h="221876">
                <a:tc vMerge="1">
                  <a:txBody>
                    <a:bodyPr/>
                    <a:lstStyle/>
                    <a:p>
                      <a:pPr algn="l"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Entity CRO, CFO &amp; CEO signoff on finalized draft</a:t>
                      </a:r>
                      <a:endParaRPr lang="en-US" sz="700" b="0" i="0" u="none" strike="noStrike">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ERM, CRO, CFO &amp; CEO</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5/12/2017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5/26/2017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u="none" strike="noStrike" dirty="0">
                          <a:solidFill>
                            <a:schemeClr val="tx1"/>
                          </a:solidFill>
                          <a:effectLst/>
                          <a:latin typeface="+mn-lt"/>
                        </a:rPr>
                        <a:t> </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r>
              <a:tr h="386564">
                <a:tc vMerge="1">
                  <a:txBody>
                    <a:bodyPr/>
                    <a:lstStyle/>
                    <a:p>
                      <a:pPr algn="l"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Review with SHUSA CRO, COO/ CORO &amp; CFO</a:t>
                      </a:r>
                      <a:endParaRPr lang="en-US" sz="700" b="0" i="0" u="none" strike="noStrike">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Entity &amp; SHUSA ERM, CRO, COO/ CORO, &amp; CFO</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5/12/2017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5/26/2017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r>
              <a:tr h="276772">
                <a:tc vMerge="1">
                  <a:txBody>
                    <a:bodyPr/>
                    <a:lstStyle/>
                    <a:p>
                      <a:pPr algn="l"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dirty="0">
                          <a:effectLst/>
                          <a:latin typeface="+mn-lt"/>
                        </a:rPr>
                        <a:t>Revise and produce </a:t>
                      </a:r>
                      <a:r>
                        <a:rPr lang="en-US" sz="700" u="none" strike="noStrike" dirty="0" smtClean="0">
                          <a:effectLst/>
                          <a:latin typeface="+mn-lt"/>
                        </a:rPr>
                        <a:t>3rd draft</a:t>
                      </a:r>
                      <a:r>
                        <a:rPr lang="en-US" sz="700" u="none" strike="noStrike" baseline="0" dirty="0" smtClean="0">
                          <a:effectLst/>
                          <a:latin typeface="+mn-lt"/>
                        </a:rPr>
                        <a:t> if needed</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Entity &amp; SHUSA 1st line, 2nd line, ERM</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5/12/2017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5/26/2017</a:t>
                      </a:r>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r>
              <a:tr h="276772">
                <a:tc vMerge="1">
                  <a:txBody>
                    <a:bodyPr/>
                    <a:lstStyle/>
                    <a:p>
                      <a:pPr algn="l"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dirty="0">
                          <a:effectLst/>
                          <a:latin typeface="+mn-lt"/>
                        </a:rPr>
                        <a:t>1st line, 2nd line and ERM (local and SHUSA) signoff on 3st draft</a:t>
                      </a:r>
                      <a:endParaRPr lang="en-US" sz="7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u="none" strike="noStrike" dirty="0">
                          <a:effectLst/>
                          <a:latin typeface="+mn-lt"/>
                        </a:rPr>
                        <a:t>Entity &amp; SHUSA 1st line, 2nd line, ERM</a:t>
                      </a:r>
                      <a:endParaRPr lang="en-US" sz="7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5/12/2017</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5/26/2017</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700" b="1" i="0" u="none" strike="noStrike" baseline="0" dirty="0" smtClean="0">
                          <a:solidFill>
                            <a:srgbClr val="000000"/>
                          </a:solidFill>
                          <a:effectLst/>
                          <a:latin typeface="+mn-lt"/>
                        </a:rPr>
                        <a:t>All metrics qualitative statement and quantitative calibration, RAS Framework, MRE and supporting documents (revised version) </a:t>
                      </a:r>
                      <a:endParaRPr lang="en-US" sz="700" b="1" i="0" u="none" strike="noStrike" dirty="0" smtClean="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r>
              <a:tr h="441459">
                <a:tc rowSpan="3">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700" b="1" dirty="0" smtClean="0">
                          <a:solidFill>
                            <a:schemeClr val="bg1"/>
                          </a:solidFill>
                          <a:latin typeface="Arial" panose="020B0604020202020204" pitchFamily="34" charset="0"/>
                          <a:cs typeface="Arial" panose="020B0604020202020204" pitchFamily="34" charset="0"/>
                        </a:rPr>
                        <a:t>5. Final sign-off on all metrics</a:t>
                      </a:r>
                    </a:p>
                    <a:p>
                      <a:pPr algn="l" fontAlgn="b"/>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5">
                        <a:lumMod val="25000"/>
                      </a:schemeClr>
                    </a:solidFill>
                  </a:tcPr>
                </a:tc>
                <a:tc>
                  <a:txBody>
                    <a:bodyPr/>
                    <a:lstStyle/>
                    <a:p>
                      <a:pPr algn="l" fontAlgn="b"/>
                      <a:r>
                        <a:rPr lang="en-US" sz="700" u="none" strike="noStrike" dirty="0">
                          <a:effectLst/>
                          <a:latin typeface="+mn-lt"/>
                        </a:rPr>
                        <a:t>Review with Entity &amp; SHUSA CRO, COO/ CORO, CFO &amp; CEO</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a:effectLst/>
                          <a:latin typeface="+mn-lt"/>
                        </a:rPr>
                        <a:t>Entity &amp; SHUSA ERM, CRO, COO/ CORO, CFO &amp; CEO</a:t>
                      </a:r>
                      <a:endParaRPr lang="en-US" sz="700" b="0" i="0" u="none" strike="noStrike" dirty="0">
                        <a:solidFill>
                          <a:srgbClr val="000000"/>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700" b="1" i="0" u="none" strike="noStrike" dirty="0" smtClean="0">
                          <a:solidFill>
                            <a:schemeClr val="tx1"/>
                          </a:solidFill>
                          <a:effectLst/>
                          <a:latin typeface="+mn-lt"/>
                        </a:rPr>
                        <a:t>5/26/2017</a:t>
                      </a: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i="0" u="none" strike="noStrike" dirty="0" smtClean="0">
                          <a:solidFill>
                            <a:schemeClr val="tx1"/>
                          </a:solidFill>
                          <a:effectLst/>
                          <a:latin typeface="+mn-lt"/>
                        </a:rPr>
                        <a:t>6/9/2017</a:t>
                      </a:r>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T w="38100" cap="flat" cmpd="sng" algn="ctr">
                      <a:solidFill>
                        <a:schemeClr val="accent1">
                          <a:lumMod val="50000"/>
                        </a:schemeClr>
                      </a:solidFill>
                      <a:prstDash val="solid"/>
                      <a:round/>
                      <a:headEnd type="none" w="med" len="med"/>
                      <a:tailEnd type="none" w="med" len="med"/>
                    </a:lnT>
                    <a:solidFill>
                      <a:schemeClr val="bg1"/>
                    </a:solidFill>
                  </a:tcPr>
                </a:tc>
              </a:tr>
              <a:tr h="331668">
                <a:tc vMerge="1">
                  <a:txBody>
                    <a:bodyPr/>
                    <a:lstStyle/>
                    <a:p>
                      <a:pPr algn="l" fontAlgn="b"/>
                      <a:endParaRPr lang="en-US" sz="700" b="0" i="0" u="none" strike="noStrike" dirty="0">
                        <a:solidFill>
                          <a:srgbClr val="000000"/>
                        </a:solidFill>
                        <a:effectLst/>
                        <a:latin typeface="+mn-lt"/>
                      </a:endParaRPr>
                    </a:p>
                  </a:txBody>
                  <a:tcPr marL="4544" marR="4544" marT="4544" marB="0" anchor="b">
                    <a:solidFill>
                      <a:schemeClr val="bg1"/>
                    </a:solidFill>
                  </a:tcPr>
                </a:tc>
                <a:tc>
                  <a:txBody>
                    <a:bodyPr/>
                    <a:lstStyle/>
                    <a:p>
                      <a:pPr algn="l" fontAlgn="b"/>
                      <a:r>
                        <a:rPr lang="en-US" sz="700" u="none" strike="noStrike">
                          <a:effectLst/>
                          <a:latin typeface="+mn-lt"/>
                        </a:rPr>
                        <a:t>SHUSA &amp; Entity CRO, CFO &amp; CEO signoff on finalized draft</a:t>
                      </a:r>
                      <a:endParaRPr lang="en-US" sz="700" b="0" i="0" u="none" strike="noStrike">
                        <a:solidFill>
                          <a:srgbClr val="000000"/>
                        </a:solidFill>
                        <a:effectLst/>
                        <a:latin typeface="+mn-lt"/>
                      </a:endParaRPr>
                    </a:p>
                  </a:txBody>
                  <a:tcPr marL="4544" marR="4544" marT="4544" marB="0" anchor="ctr">
                    <a:solidFill>
                      <a:schemeClr val="bg1"/>
                    </a:solidFill>
                  </a:tcPr>
                </a:tc>
                <a:tc>
                  <a:txBody>
                    <a:bodyPr/>
                    <a:lstStyle/>
                    <a:p>
                      <a:pPr algn="ctr" fontAlgn="b"/>
                      <a:r>
                        <a:rPr lang="en-US" sz="700" u="none" strike="noStrike" dirty="0">
                          <a:effectLst/>
                          <a:latin typeface="+mn-lt"/>
                        </a:rPr>
                        <a:t>Entity &amp; SHUSA ERM, CRO, CFO &amp; CEO</a:t>
                      </a:r>
                      <a:endParaRPr lang="en-US" sz="700" b="0" i="0" u="none" strike="noStrike" dirty="0">
                        <a:solidFill>
                          <a:srgbClr val="000000"/>
                        </a:solidFill>
                        <a:effectLst/>
                        <a:latin typeface="+mn-lt"/>
                      </a:endParaRPr>
                    </a:p>
                  </a:txBody>
                  <a:tcPr marL="4544" marR="4544" marT="4544" marB="0" anchor="c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700" b="1" i="0" u="none" strike="noStrike" dirty="0" smtClean="0">
                          <a:solidFill>
                            <a:schemeClr val="tx1"/>
                          </a:solidFill>
                          <a:effectLst/>
                          <a:latin typeface="+mn-lt"/>
                        </a:rPr>
                        <a:t>5/26/2017</a:t>
                      </a:r>
                    </a:p>
                  </a:txBody>
                  <a:tcPr marL="4544" marR="4544" marT="4544" marB="0" anchor="ctr">
                    <a:solidFill>
                      <a:schemeClr val="bg1"/>
                    </a:solidFill>
                  </a:tcPr>
                </a:tc>
                <a:tc>
                  <a:txBody>
                    <a:bodyPr/>
                    <a:lstStyle/>
                    <a:p>
                      <a:pPr algn="ctr" fontAlgn="b"/>
                      <a:r>
                        <a:rPr lang="en-US" sz="700" b="1" i="0" u="none" strike="noStrike" dirty="0" smtClean="0">
                          <a:solidFill>
                            <a:schemeClr val="tx1"/>
                          </a:solidFill>
                          <a:effectLst/>
                          <a:latin typeface="+mn-lt"/>
                        </a:rPr>
                        <a:t>6/9/2017</a:t>
                      </a:r>
                      <a:endParaRPr lang="en-US" sz="700" b="1" i="0" u="none" strike="noStrike" dirty="0">
                        <a:solidFill>
                          <a:schemeClr val="tx1"/>
                        </a:solidFill>
                        <a:effectLst/>
                        <a:latin typeface="+mn-lt"/>
                      </a:endParaRPr>
                    </a:p>
                  </a:txBody>
                  <a:tcPr marL="4544" marR="4544" marT="4544" marB="0" anchor="ctr">
                    <a:solidFill>
                      <a:schemeClr val="bg1"/>
                    </a:solidFill>
                  </a:tcPr>
                </a:tc>
                <a:tc row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700" b="1" i="0" u="none" strike="noStrike" baseline="0" dirty="0" smtClean="0">
                          <a:solidFill>
                            <a:srgbClr val="000000"/>
                          </a:solidFill>
                          <a:effectLst/>
                          <a:latin typeface="+mn-lt"/>
                        </a:rPr>
                        <a:t>All metrics qualitative statement and quantitative calibration, RAS Framework, MRE and supporting documents (final version) </a:t>
                      </a:r>
                      <a:endParaRPr lang="en-US" sz="700" b="1" i="0" u="none" strike="noStrike" dirty="0" smtClean="0">
                        <a:solidFill>
                          <a:srgbClr val="000000"/>
                        </a:solidFill>
                        <a:effectLst/>
                        <a:latin typeface="+mn-lt"/>
                      </a:endParaRPr>
                    </a:p>
                    <a:p>
                      <a:pPr algn="ctr" fontAlgn="b"/>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solidFill>
                      <a:schemeClr val="bg1"/>
                    </a:solidFill>
                  </a:tcPr>
                </a:tc>
              </a:tr>
              <a:tr h="276772">
                <a:tc vMerge="1">
                  <a:txBody>
                    <a:bodyPr/>
                    <a:lstStyle/>
                    <a:p>
                      <a:pPr algn="l" fontAlgn="b"/>
                      <a:endParaRPr lang="en-US" sz="700" b="0" i="0" u="none" strike="noStrike" dirty="0">
                        <a:solidFill>
                          <a:srgbClr val="000000"/>
                        </a:solidFill>
                        <a:effectLst/>
                        <a:latin typeface="+mn-lt"/>
                      </a:endParaRPr>
                    </a:p>
                  </a:txBody>
                  <a:tcPr marL="4544" marR="4544" marT="4544" marB="0" anchor="b">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l" fontAlgn="b"/>
                      <a:r>
                        <a:rPr lang="en-US" sz="700" u="none" strike="noStrike">
                          <a:effectLst/>
                          <a:latin typeface="+mn-lt"/>
                        </a:rPr>
                        <a:t>Entity &amp; SHUSA ERC, RC &amp; Board Meetings &amp; Revisions, final signoff</a:t>
                      </a:r>
                      <a:endParaRPr lang="en-US" sz="700" b="0" i="0" u="none" strike="noStrike">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700" u="none" strike="noStrike" dirty="0" smtClean="0">
                          <a:effectLst/>
                          <a:latin typeface="+mn-lt"/>
                        </a:rPr>
                        <a:t>ALL Hands</a:t>
                      </a:r>
                      <a:endParaRPr lang="en-US" sz="700" b="0" i="0" u="none" strike="noStrike" dirty="0" smtClean="0">
                        <a:solidFill>
                          <a:srgbClr val="000000"/>
                        </a:solidFill>
                        <a:effectLst/>
                        <a:latin typeface="+mn-lt"/>
                      </a:endParaRPr>
                    </a:p>
                    <a:p>
                      <a:pPr algn="ctr" fontAlgn="b"/>
                      <a:endParaRPr lang="en-US" sz="700" b="0" i="0" u="none" strike="noStrike" dirty="0">
                        <a:solidFill>
                          <a:srgbClr val="000000"/>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6/9/2017</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6/30/2017</a:t>
                      </a:r>
                    </a:p>
                    <a:p>
                      <a:pPr algn="ctr" fontAlgn="b"/>
                      <a:r>
                        <a:rPr lang="en-US" sz="700" b="1" i="0" u="none" strike="noStrike" dirty="0" smtClean="0">
                          <a:solidFill>
                            <a:schemeClr val="tx1"/>
                          </a:solidFill>
                          <a:effectLst/>
                          <a:latin typeface="+mn-lt"/>
                        </a:rPr>
                        <a:t>SIS,</a:t>
                      </a:r>
                      <a:r>
                        <a:rPr lang="en-US" sz="700" b="1" i="0" u="none" strike="noStrike" baseline="0" dirty="0" smtClean="0">
                          <a:solidFill>
                            <a:schemeClr val="tx1"/>
                          </a:solidFill>
                          <a:effectLst/>
                          <a:latin typeface="+mn-lt"/>
                        </a:rPr>
                        <a:t> SSLLC,SAM,SFS TBD</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vMerge="1">
                  <a:txBody>
                    <a:bodyPr/>
                    <a:lstStyle/>
                    <a:p>
                      <a:pPr algn="ctr" fontAlgn="b"/>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r>
                        <a:rPr lang="en-US" sz="700" b="1" i="0" u="none" strike="noStrike" dirty="0" smtClean="0">
                          <a:solidFill>
                            <a:schemeClr val="tx1"/>
                          </a:solidFill>
                          <a:effectLst/>
                          <a:latin typeface="+mn-lt"/>
                        </a:rPr>
                        <a:t>ERMC, ERC, RC,</a:t>
                      </a:r>
                      <a:r>
                        <a:rPr lang="en-US" sz="700" b="1" i="0" u="none" strike="noStrike" baseline="0" dirty="0" smtClean="0">
                          <a:solidFill>
                            <a:schemeClr val="tx1"/>
                          </a:solidFill>
                          <a:effectLst/>
                          <a:latin typeface="+mn-lt"/>
                        </a:rPr>
                        <a:t> Board Entity and SHUSA for Approval</a:t>
                      </a:r>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ctr">
                    <a:lnB w="38100" cap="flat" cmpd="sng" algn="ctr">
                      <a:solidFill>
                        <a:schemeClr val="accent1">
                          <a:lumMod val="50000"/>
                        </a:schemeClr>
                      </a:solidFill>
                      <a:prstDash val="solid"/>
                      <a:round/>
                      <a:headEnd type="none" w="med" len="med"/>
                      <a:tailEnd type="none" w="med" len="med"/>
                    </a:lnB>
                    <a:solidFill>
                      <a:schemeClr val="bg1"/>
                    </a:solidFill>
                  </a:tcPr>
                </a:tc>
              </a:tr>
              <a:tr h="166980">
                <a:tc>
                  <a:txBody>
                    <a:bodyPr/>
                    <a:lstStyle/>
                    <a:p>
                      <a:pPr algn="l" fontAlgn="b"/>
                      <a:r>
                        <a:rPr lang="en-US" sz="700" u="none" strike="noStrike" dirty="0">
                          <a:effectLst/>
                          <a:latin typeface="+mn-lt"/>
                        </a:rPr>
                        <a:t>All Metrics</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l" fontAlgn="b"/>
                      <a:r>
                        <a:rPr lang="en-US" sz="700" u="none" strike="noStrike">
                          <a:effectLst/>
                          <a:latin typeface="+mn-lt"/>
                        </a:rPr>
                        <a:t>Glossary Update</a:t>
                      </a:r>
                      <a:endParaRPr lang="en-US" sz="700" b="0" i="0" u="none" strike="noStrike">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u="none" strike="noStrike" dirty="0" smtClean="0">
                          <a:effectLst/>
                          <a:latin typeface="+mn-lt"/>
                        </a:rPr>
                        <a:t>Entity &amp; SHUSA ERM</a:t>
                      </a:r>
                      <a:r>
                        <a:rPr lang="en-US" sz="700" u="none" strike="noStrike" dirty="0">
                          <a:effectLst/>
                          <a:latin typeface="+mn-lt"/>
                        </a:rPr>
                        <a:t> </a:t>
                      </a:r>
                      <a:endParaRPr lang="en-US" sz="700" b="0" i="0" u="none" strike="noStrike" dirty="0">
                        <a:solidFill>
                          <a:srgbClr val="000000"/>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i="0" u="none" strike="noStrike" dirty="0" smtClean="0">
                          <a:solidFill>
                            <a:schemeClr val="tx1"/>
                          </a:solidFill>
                          <a:effectLst/>
                          <a:latin typeface="+mn-lt"/>
                        </a:rPr>
                        <a:t>6/30/2017</a:t>
                      </a:r>
                      <a:endParaRPr lang="en-US" sz="700" b="1" i="0" u="none" strike="noStrike" dirty="0">
                        <a:solidFill>
                          <a:schemeClr val="tx1"/>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u="none" strike="noStrike" dirty="0" smtClean="0">
                          <a:solidFill>
                            <a:schemeClr val="tx1"/>
                          </a:solidFill>
                          <a:effectLst/>
                          <a:latin typeface="+mn-lt"/>
                        </a:rPr>
                        <a:t>9/1/2017</a:t>
                      </a:r>
                      <a:r>
                        <a:rPr lang="en-US" sz="700" b="1" u="none" strike="noStrike" dirty="0">
                          <a:solidFill>
                            <a:schemeClr val="tx1"/>
                          </a:solidFill>
                          <a:effectLst/>
                          <a:latin typeface="+mn-lt"/>
                        </a:rPr>
                        <a:t> </a:t>
                      </a:r>
                      <a:endParaRPr lang="en-US" sz="700" b="1" i="0" u="none" strike="noStrike" dirty="0">
                        <a:solidFill>
                          <a:schemeClr val="tx1"/>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r>
                        <a:rPr lang="en-US" sz="700" b="1" u="none" strike="noStrike" dirty="0">
                          <a:solidFill>
                            <a:schemeClr val="tx1"/>
                          </a:solidFill>
                          <a:effectLst/>
                          <a:latin typeface="+mn-lt"/>
                        </a:rPr>
                        <a:t> </a:t>
                      </a:r>
                      <a:endParaRPr lang="en-US" sz="700" b="1" i="0" u="none" strike="noStrike" dirty="0">
                        <a:solidFill>
                          <a:schemeClr val="tx1"/>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c>
                  <a:txBody>
                    <a:bodyPr/>
                    <a:lstStyle/>
                    <a:p>
                      <a:pPr algn="ctr" fontAlgn="b"/>
                      <a:endParaRPr lang="en-US" sz="700" b="1" i="0" u="none" strike="noStrike" dirty="0">
                        <a:solidFill>
                          <a:schemeClr val="tx1"/>
                        </a:solidFill>
                        <a:effectLst/>
                        <a:latin typeface="+mn-lt"/>
                      </a:endParaRPr>
                    </a:p>
                  </a:txBody>
                  <a:tcPr marL="4544" marR="4544" marT="4544" marB="0" anchor="b">
                    <a:lnT w="38100" cap="flat" cmpd="sng" algn="ctr">
                      <a:solidFill>
                        <a:schemeClr val="accent1">
                          <a:lumMod val="50000"/>
                        </a:schemeClr>
                      </a:solidFill>
                      <a:prstDash val="solid"/>
                      <a:round/>
                      <a:headEnd type="none" w="med" len="med"/>
                      <a:tailEnd type="none" w="med" len="med"/>
                    </a:lnT>
                    <a:solidFill>
                      <a:schemeClr val="bg1"/>
                    </a:solidFill>
                  </a:tcPr>
                </a:tc>
              </a:tr>
            </a:tbl>
          </a:graphicData>
        </a:graphic>
      </p:graphicFrame>
      <p:sp>
        <p:nvSpPr>
          <p:cNvPr id="16"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B. Activity, Deliverable and Deadline</a:t>
            </a:r>
            <a:endParaRPr lang="en-US" b="0" kern="0" dirty="0">
              <a:solidFill>
                <a:srgbClr val="000000"/>
              </a:solidFill>
              <a:latin typeface="Arial"/>
              <a:ea typeface="ＭＳ Ｐゴシック"/>
            </a:endParaRPr>
          </a:p>
        </p:txBody>
      </p:sp>
      <p:sp>
        <p:nvSpPr>
          <p:cNvPr id="2" name="TextBox 1"/>
          <p:cNvSpPr txBox="1"/>
          <p:nvPr/>
        </p:nvSpPr>
        <p:spPr>
          <a:xfrm>
            <a:off x="4905375" y="285750"/>
            <a:ext cx="4333876" cy="621709"/>
          </a:xfrm>
          <a:prstGeom prst="rect">
            <a:avLst/>
          </a:prstGeom>
          <a:noFill/>
        </p:spPr>
        <p:txBody>
          <a:bodyPr wrap="square" rtlCol="0">
            <a:spAutoFit/>
          </a:bodyPr>
          <a:lstStyle/>
          <a:p>
            <a:pPr algn="l"/>
            <a:r>
              <a:rPr lang="en-US" b="1" dirty="0" smtClean="0">
                <a:solidFill>
                  <a:srgbClr val="FF0000"/>
                </a:solidFill>
              </a:rPr>
              <a:t>All due dates are to be treated as the absolute last date. If you have committee or board meetings occurring prior to those dates, then move up your due dates to meet local deadlines. Note these deadlines cannot be moved out, just up.</a:t>
            </a:r>
            <a:endParaRPr lang="en-US" b="1" dirty="0">
              <a:solidFill>
                <a:srgbClr val="FF0000"/>
              </a:solidFill>
            </a:endParaRPr>
          </a:p>
        </p:txBody>
      </p:sp>
    </p:spTree>
    <p:extLst>
      <p:ext uri="{BB962C8B-B14F-4D97-AF65-F5344CB8AC3E}">
        <p14:creationId xmlns:p14="http://schemas.microsoft.com/office/powerpoint/2010/main" val="3988420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C. Stakeholder Roles and Responsibilities</a:t>
            </a:r>
            <a:endParaRPr lang="en-US" dirty="0"/>
          </a:p>
        </p:txBody>
      </p:sp>
      <p:sp>
        <p:nvSpPr>
          <p:cNvPr id="2" name="Rectangle 1"/>
          <p:cNvSpPr/>
          <p:nvPr/>
        </p:nvSpPr>
        <p:spPr>
          <a:xfrm>
            <a:off x="512063" y="1344168"/>
            <a:ext cx="1252728" cy="1143000"/>
          </a:xfrm>
          <a:prstGeom prst="rect">
            <a:avLst/>
          </a:prstGeom>
          <a:noFill/>
          <a:ln w="190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1LOD</a:t>
            </a:r>
          </a:p>
        </p:txBody>
      </p:sp>
      <p:sp>
        <p:nvSpPr>
          <p:cNvPr id="5" name="Rectangle 4"/>
          <p:cNvSpPr/>
          <p:nvPr/>
        </p:nvSpPr>
        <p:spPr>
          <a:xfrm>
            <a:off x="512063" y="2996184"/>
            <a:ext cx="1252728" cy="1143000"/>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2LOD</a:t>
            </a:r>
          </a:p>
        </p:txBody>
      </p:sp>
      <p:sp>
        <p:nvSpPr>
          <p:cNvPr id="6" name="Rectangle 5"/>
          <p:cNvSpPr/>
          <p:nvPr/>
        </p:nvSpPr>
        <p:spPr>
          <a:xfrm>
            <a:off x="512063" y="4575048"/>
            <a:ext cx="1252728" cy="1339976"/>
          </a:xfrm>
          <a:prstGeom prst="rect">
            <a:avLst/>
          </a:prstGeom>
          <a:noFill/>
          <a:ln w="190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ERM</a:t>
            </a:r>
          </a:p>
        </p:txBody>
      </p:sp>
      <p:sp>
        <p:nvSpPr>
          <p:cNvPr id="9" name="Rectangle 8"/>
          <p:cNvSpPr/>
          <p:nvPr/>
        </p:nvSpPr>
        <p:spPr>
          <a:xfrm>
            <a:off x="2282954" y="1344168"/>
            <a:ext cx="6266687" cy="1143000"/>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19063" indent="-119063" algn="l">
              <a:buFont typeface="Arial" panose="020B0604020202020204" pitchFamily="34" charset="0"/>
              <a:buChar char="•"/>
            </a:pPr>
            <a:r>
              <a:rPr lang="en-US" sz="1100" b="1" dirty="0" smtClean="0">
                <a:solidFill>
                  <a:schemeClr val="tx1"/>
                </a:solidFill>
                <a:latin typeface="Arial" panose="020B0604020202020204" pitchFamily="34" charset="0"/>
                <a:cs typeface="Arial" panose="020B0604020202020204" pitchFamily="34" charset="0"/>
              </a:rPr>
              <a:t>Ultimate responsibility for creating and calibrating RAS metrics and limits</a:t>
            </a:r>
          </a:p>
          <a:p>
            <a:pPr marL="119063" indent="-119063" algn="l">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Assess current and new metrics and limits. Evaluate against all applicable material: historical views, projected/forecasted, industry best practice, regulatory guidance, strategic plans and CCAR/stress tests</a:t>
            </a:r>
          </a:p>
          <a:p>
            <a:pPr marL="119063" indent="-119063" algn="l">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Develop proposal for metric inclusion and limits. Provide supporting documentation</a:t>
            </a:r>
          </a:p>
        </p:txBody>
      </p:sp>
      <p:sp>
        <p:nvSpPr>
          <p:cNvPr id="10" name="Rectangle 9"/>
          <p:cNvSpPr/>
          <p:nvPr/>
        </p:nvSpPr>
        <p:spPr>
          <a:xfrm>
            <a:off x="2282954" y="2996184"/>
            <a:ext cx="6266687" cy="1143000"/>
          </a:xfrm>
          <a:prstGeom prst="rect">
            <a:avLst/>
          </a:prstGeom>
          <a:noFill/>
          <a:ln w="190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19063" indent="-119063" algn="l">
              <a:buFont typeface="Arial" panose="020B0604020202020204" pitchFamily="34" charset="0"/>
              <a:buChar char="•"/>
            </a:pPr>
            <a:r>
              <a:rPr lang="en-US" sz="1100" b="1" dirty="0" smtClean="0">
                <a:solidFill>
                  <a:schemeClr val="tx1"/>
                </a:solidFill>
                <a:latin typeface="Arial" panose="020B0604020202020204" pitchFamily="34" charset="0"/>
                <a:cs typeface="Arial" panose="020B0604020202020204" pitchFamily="34" charset="0"/>
              </a:rPr>
              <a:t>Provide guidance to 1LOD for development of RAS metrics and limits</a:t>
            </a:r>
          </a:p>
          <a:p>
            <a:pPr marL="119063" indent="-119063" algn="l">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Serve as source of expert judgment for appropriate entity risk type for development of metrics and limits. Ensure appropriate coverage of applicable risks. Evaluate metrics and limits proposed by the 1</a:t>
            </a:r>
            <a:r>
              <a:rPr lang="en-US" sz="1100" baseline="30000" dirty="0" smtClean="0">
                <a:solidFill>
                  <a:schemeClr val="tx1"/>
                </a:solidFill>
                <a:latin typeface="Arial" panose="020B0604020202020204" pitchFamily="34" charset="0"/>
                <a:cs typeface="Arial" panose="020B0604020202020204" pitchFamily="34" charset="0"/>
              </a:rPr>
              <a:t>st</a:t>
            </a:r>
            <a:r>
              <a:rPr lang="en-US" sz="1100" dirty="0" smtClean="0">
                <a:solidFill>
                  <a:schemeClr val="tx1"/>
                </a:solidFill>
                <a:latin typeface="Arial" panose="020B0604020202020204" pitchFamily="34" charset="0"/>
                <a:cs typeface="Arial" panose="020B0604020202020204" pitchFamily="34" charset="0"/>
              </a:rPr>
              <a:t> line</a:t>
            </a:r>
          </a:p>
        </p:txBody>
      </p:sp>
      <p:sp>
        <p:nvSpPr>
          <p:cNvPr id="11" name="Rectangle 10"/>
          <p:cNvSpPr/>
          <p:nvPr/>
        </p:nvSpPr>
        <p:spPr>
          <a:xfrm>
            <a:off x="2282954" y="4575048"/>
            <a:ext cx="6266687" cy="1339977"/>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19063" indent="-119063" algn="l">
              <a:buFont typeface="Arial" panose="020B0604020202020204" pitchFamily="34" charset="0"/>
              <a:buChar char="•"/>
            </a:pPr>
            <a:r>
              <a:rPr lang="en-US" sz="1100" b="1" dirty="0" smtClean="0">
                <a:solidFill>
                  <a:schemeClr val="tx1"/>
                </a:solidFill>
                <a:latin typeface="Arial" panose="020B0604020202020204" pitchFamily="34" charset="0"/>
                <a:cs typeface="Arial" panose="020B0604020202020204" pitchFamily="34" charset="0"/>
              </a:rPr>
              <a:t>Guide and oversee entire RAS effort for respective entity (SHUSA ERM to coordinate efforts across all IHC entities), ensure smooth flow of communication</a:t>
            </a:r>
          </a:p>
          <a:p>
            <a:pPr marL="119063" indent="-119063" algn="l">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Provide review and challenge of any proposed metrics and limits, and linking procedures</a:t>
            </a:r>
          </a:p>
          <a:p>
            <a:pPr marL="119063" indent="-119063" algn="l">
              <a:buFont typeface="Arial" panose="020B0604020202020204" pitchFamily="34" charset="0"/>
              <a:buChar char="•"/>
            </a:pPr>
            <a:r>
              <a:rPr lang="en-US" sz="1100" dirty="0" smtClean="0">
                <a:solidFill>
                  <a:schemeClr val="tx1"/>
                </a:solidFill>
                <a:latin typeface="+mj-lt"/>
                <a:cs typeface="Arial" panose="020B0604020202020204" pitchFamily="34" charset="0"/>
              </a:rPr>
              <a:t>Ensure RAS tasks are completed on time to adhere to specified completion dates</a:t>
            </a:r>
          </a:p>
          <a:p>
            <a:pPr marL="119063" lvl="0" indent="-119063" algn="l">
              <a:buFont typeface="Arial" panose="020B0604020202020204" pitchFamily="34" charset="0"/>
              <a:buChar char="•"/>
            </a:pPr>
            <a:r>
              <a:rPr lang="en-US" sz="1100" dirty="0" smtClean="0">
                <a:solidFill>
                  <a:schemeClr val="tx1"/>
                </a:solidFill>
                <a:latin typeface="+mj-lt"/>
                <a:cs typeface="Times New Roman" pitchFamily="18" charset="0"/>
              </a:rPr>
              <a:t>Ensure first </a:t>
            </a:r>
            <a:r>
              <a:rPr lang="en-US" sz="1100" dirty="0">
                <a:solidFill>
                  <a:schemeClr val="tx1"/>
                </a:solidFill>
                <a:latin typeface="+mj-lt"/>
                <a:cs typeface="Times New Roman" pitchFamily="18" charset="0"/>
              </a:rPr>
              <a:t>line and second line teams </a:t>
            </a:r>
            <a:r>
              <a:rPr lang="en-US" sz="1100" dirty="0" smtClean="0">
                <a:solidFill>
                  <a:schemeClr val="tx1"/>
                </a:solidFill>
                <a:latin typeface="+mj-lt"/>
                <a:cs typeface="Times New Roman" pitchFamily="18" charset="0"/>
              </a:rPr>
              <a:t>are </a:t>
            </a:r>
            <a:r>
              <a:rPr lang="en-US" sz="1100" dirty="0">
                <a:solidFill>
                  <a:schemeClr val="tx1"/>
                </a:solidFill>
                <a:latin typeface="+mj-lt"/>
                <a:cs typeface="Times New Roman" pitchFamily="18" charset="0"/>
              </a:rPr>
              <a:t>fully </a:t>
            </a:r>
            <a:r>
              <a:rPr lang="en-US" sz="1100" dirty="0" smtClean="0">
                <a:solidFill>
                  <a:schemeClr val="tx1"/>
                </a:solidFill>
                <a:latin typeface="+mj-lt"/>
                <a:cs typeface="Times New Roman" pitchFamily="18" charset="0"/>
              </a:rPr>
              <a:t>integrated in revising the RAS. </a:t>
            </a:r>
          </a:p>
          <a:p>
            <a:pPr marL="119063" lvl="0" indent="-119063" algn="l">
              <a:buFont typeface="Arial" panose="020B0604020202020204" pitchFamily="34" charset="0"/>
              <a:buChar char="•"/>
            </a:pPr>
            <a:r>
              <a:rPr lang="en-US" sz="1100" dirty="0" smtClean="0">
                <a:solidFill>
                  <a:schemeClr val="tx1"/>
                </a:solidFill>
                <a:latin typeface="+mj-lt"/>
                <a:cs typeface="Times New Roman" pitchFamily="18" charset="0"/>
              </a:rPr>
              <a:t>Submit the entity proposed RAS to </a:t>
            </a:r>
            <a:r>
              <a:rPr lang="en-US" sz="1100" dirty="0">
                <a:solidFill>
                  <a:schemeClr val="tx1"/>
                </a:solidFill>
                <a:latin typeface="+mj-lt"/>
                <a:cs typeface="Times New Roman" pitchFamily="18" charset="0"/>
              </a:rPr>
              <a:t>the SHUSA RAS team for review</a:t>
            </a:r>
          </a:p>
          <a:p>
            <a:pPr marL="119063" indent="-119063" algn="l">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Ensure all 1</a:t>
            </a:r>
            <a:r>
              <a:rPr lang="en-US" sz="1100" baseline="30000" dirty="0" smtClean="0">
                <a:solidFill>
                  <a:schemeClr val="tx1"/>
                </a:solidFill>
                <a:latin typeface="Arial" panose="020B0604020202020204" pitchFamily="34" charset="0"/>
                <a:cs typeface="Arial" panose="020B0604020202020204" pitchFamily="34" charset="0"/>
              </a:rPr>
              <a:t>st</a:t>
            </a:r>
            <a:r>
              <a:rPr lang="en-US" sz="1100" dirty="0" smtClean="0">
                <a:solidFill>
                  <a:schemeClr val="tx1"/>
                </a:solidFill>
                <a:latin typeface="Arial" panose="020B0604020202020204" pitchFamily="34" charset="0"/>
                <a:cs typeface="Arial" panose="020B0604020202020204" pitchFamily="34" charset="0"/>
              </a:rPr>
              <a:t> line, 2</a:t>
            </a:r>
            <a:r>
              <a:rPr lang="en-US" sz="1100" baseline="30000" dirty="0" smtClean="0">
                <a:solidFill>
                  <a:schemeClr val="tx1"/>
                </a:solidFill>
                <a:latin typeface="Arial" panose="020B0604020202020204" pitchFamily="34" charset="0"/>
                <a:cs typeface="Arial" panose="020B0604020202020204" pitchFamily="34" charset="0"/>
              </a:rPr>
              <a:t>nd</a:t>
            </a:r>
            <a:r>
              <a:rPr lang="en-US" sz="1100" dirty="0" smtClean="0">
                <a:solidFill>
                  <a:schemeClr val="tx1"/>
                </a:solidFill>
                <a:latin typeface="Arial" panose="020B0604020202020204" pitchFamily="34" charset="0"/>
                <a:cs typeface="Arial" panose="020B0604020202020204" pitchFamily="34" charset="0"/>
              </a:rPr>
              <a:t> line, entity executive and SHUSA executive signoffs are obtained</a:t>
            </a:r>
          </a:p>
          <a:p>
            <a:pPr marL="119063" indent="-119063" algn="l">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Update RAS Framework; RAS Glossary; and Monitoring, Reporting and Escalation procedures</a:t>
            </a:r>
          </a:p>
          <a:p>
            <a:pPr marL="119063" indent="-119063" algn="l">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Ensure RAS supporting documentation is complete</a:t>
            </a:r>
          </a:p>
        </p:txBody>
      </p:sp>
    </p:spTree>
    <p:extLst>
      <p:ext uri="{BB962C8B-B14F-4D97-AF65-F5344CB8AC3E}">
        <p14:creationId xmlns:p14="http://schemas.microsoft.com/office/powerpoint/2010/main" val="3021977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sz="quarter" idx="11"/>
          </p:nvPr>
        </p:nvSpPr>
        <p:spPr/>
        <p:txBody>
          <a:bodyPr/>
          <a:lstStyle/>
          <a:p>
            <a:pPr lvl="0"/>
            <a:r>
              <a:rPr lang="en-US" kern="0" dirty="0" smtClean="0">
                <a:solidFill>
                  <a:srgbClr val="000000"/>
                </a:solidFill>
                <a:latin typeface="Arial"/>
                <a:ea typeface="ＭＳ Ｐゴシック"/>
              </a:rPr>
              <a:t>D. Potential 2017 New Metrics - Additional Metrics in 2016 RAS (1/6) </a:t>
            </a:r>
            <a:endParaRPr lang="en-US" b="0"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646618346"/>
              </p:ext>
            </p:extLst>
          </p:nvPr>
        </p:nvGraphicFramePr>
        <p:xfrm>
          <a:off x="333377" y="1885597"/>
          <a:ext cx="8896349" cy="4023360"/>
        </p:xfrm>
        <a:graphic>
          <a:graphicData uri="http://schemas.openxmlformats.org/drawingml/2006/table">
            <a:tbl>
              <a:tblPr firstRow="1" bandRow="1">
                <a:tableStyleId>{839DD9DD-9E6C-4910-8AC0-68ADFF6A6AFC}</a:tableStyleId>
              </a:tblPr>
              <a:tblGrid>
                <a:gridCol w="982105"/>
                <a:gridCol w="1413276"/>
                <a:gridCol w="5164477"/>
                <a:gridCol w="1336491"/>
              </a:tblGrid>
              <a:tr h="190853">
                <a:tc>
                  <a:txBody>
                    <a:bodyPr/>
                    <a:lstStyle/>
                    <a:p>
                      <a:pPr algn="l"/>
                      <a:r>
                        <a:rPr lang="en-US" sz="900" dirty="0" smtClean="0"/>
                        <a:t>Type</a:t>
                      </a:r>
                      <a:endParaRPr lang="en-US" sz="900" dirty="0"/>
                    </a:p>
                  </a:txBody>
                  <a:tcPr/>
                </a:tc>
                <a:tc>
                  <a:txBody>
                    <a:bodyPr/>
                    <a:lstStyle/>
                    <a:p>
                      <a:pPr algn="l"/>
                      <a:r>
                        <a:rPr lang="en-US" sz="900" dirty="0" smtClean="0"/>
                        <a:t>Metrics</a:t>
                      </a:r>
                      <a:endParaRPr lang="en-US" sz="900" dirty="0"/>
                    </a:p>
                  </a:txBody>
                  <a:tcPr/>
                </a:tc>
                <a:tc>
                  <a:txBody>
                    <a:bodyPr/>
                    <a:lstStyle/>
                    <a:p>
                      <a:pPr algn="l"/>
                      <a:r>
                        <a:rPr lang="en-US" sz="900" dirty="0" smtClean="0"/>
                        <a:t>Group Definition</a:t>
                      </a:r>
                      <a:endParaRPr lang="en-US" sz="900" dirty="0"/>
                    </a:p>
                  </a:txBody>
                  <a:tcPr/>
                </a:tc>
                <a:tc>
                  <a:txBody>
                    <a:bodyPr/>
                    <a:lstStyle/>
                    <a:p>
                      <a:pPr algn="l"/>
                      <a:r>
                        <a:rPr lang="en-US" sz="900" dirty="0" smtClean="0"/>
                        <a:t>In</a:t>
                      </a:r>
                      <a:r>
                        <a:rPr lang="en-US" sz="900" baseline="0" dirty="0" smtClean="0"/>
                        <a:t> Group RAS?</a:t>
                      </a:r>
                      <a:endParaRPr lang="en-US" sz="900" dirty="0"/>
                    </a:p>
                  </a:txBody>
                  <a:tcPr/>
                </a:tc>
              </a:tr>
              <a:tr h="379124">
                <a:tc>
                  <a:txBody>
                    <a:bodyPr/>
                    <a:lstStyle/>
                    <a:p>
                      <a:pPr algn="l"/>
                      <a:r>
                        <a:rPr lang="en-US" sz="900" dirty="0" smtClean="0"/>
                        <a:t>P&amp;L</a:t>
                      </a:r>
                      <a:r>
                        <a:rPr lang="en-US" sz="900" baseline="0" dirty="0" smtClean="0"/>
                        <a:t> volatility</a:t>
                      </a:r>
                      <a:endParaRPr lang="en-US" sz="900" dirty="0"/>
                    </a:p>
                  </a:txBody>
                  <a:tcPr/>
                </a:tc>
                <a:tc>
                  <a:txBody>
                    <a:bodyPr/>
                    <a:lstStyle/>
                    <a:p>
                      <a:pPr algn="l"/>
                      <a:r>
                        <a:rPr lang="en-US" sz="900" dirty="0" smtClean="0"/>
                        <a:t>Cost of Credit</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Measures the creditworthiness of the portfolio, and permits traceability with the strategic plan and budget, risk policies and indicators on the contingency plan. It expresses the net credit provisions incurred by the Group during the year (last 12 months) in terms of percentages of the average loan portfolio.</a:t>
                      </a:r>
                      <a:endParaRPr lang="en-US" sz="900" dirty="0"/>
                    </a:p>
                  </a:txBody>
                  <a:tcPr/>
                </a:tc>
                <a:tc>
                  <a:txBody>
                    <a:bodyPr/>
                    <a:lstStyle/>
                    <a:p>
                      <a:pPr algn="l"/>
                      <a:r>
                        <a:rPr lang="en-US" sz="900" dirty="0" smtClean="0"/>
                        <a:t>Y</a:t>
                      </a:r>
                      <a:endParaRPr lang="en-US" sz="900" dirty="0"/>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P&amp;L</a:t>
                      </a:r>
                      <a:r>
                        <a:rPr lang="en-US" sz="900" baseline="0" dirty="0" smtClean="0"/>
                        <a:t> volatility</a:t>
                      </a:r>
                      <a:endParaRPr lang="en-US" sz="900" dirty="0" smtClean="0"/>
                    </a:p>
                  </a:txBody>
                  <a:tcPr/>
                </a:tc>
                <a:tc>
                  <a:txBody>
                    <a:bodyPr/>
                    <a:lstStyle/>
                    <a:p>
                      <a:pPr algn="l"/>
                      <a:r>
                        <a:rPr lang="en-US" sz="900" kern="1200" dirty="0" smtClean="0">
                          <a:solidFill>
                            <a:schemeClr val="tx1"/>
                          </a:solidFill>
                          <a:latin typeface="+mn-lt"/>
                          <a:ea typeface="+mn-ea"/>
                          <a:cs typeface="+mn-cs"/>
                        </a:rPr>
                        <a:t>Net NPL entries</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Measures the credit quality of the portfolio through the volume of net NPL (Non-performing loans) entries over the average credit exposure of the portfolio. </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Y</a:t>
                      </a:r>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P&amp;L</a:t>
                      </a:r>
                      <a:r>
                        <a:rPr lang="en-US" sz="900" baseline="0" dirty="0" smtClean="0"/>
                        <a:t> volatility</a:t>
                      </a:r>
                      <a:endParaRPr lang="en-US" sz="900" dirty="0" smtClean="0"/>
                    </a:p>
                  </a:txBody>
                  <a:tcPr/>
                </a:tc>
                <a:tc>
                  <a:txBody>
                    <a:bodyPr/>
                    <a:lstStyle/>
                    <a:p>
                      <a:pPr algn="l"/>
                      <a:r>
                        <a:rPr lang="en-US" sz="900" kern="1200" dirty="0" smtClean="0">
                          <a:solidFill>
                            <a:schemeClr val="tx1"/>
                          </a:solidFill>
                          <a:latin typeface="+mn-lt"/>
                          <a:ea typeface="+mn-ea"/>
                          <a:cs typeface="+mn-cs"/>
                        </a:rPr>
                        <a:t>NPL Coverage Ratio</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Measures the level of coverage of the non-performing loans in terms of Reserves (provision stock).</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Y</a:t>
                      </a:r>
                    </a:p>
                  </a:txBody>
                  <a:tcPr/>
                </a:tc>
              </a:tr>
              <a:tr h="360563">
                <a:tc>
                  <a:txBody>
                    <a:bodyPr/>
                    <a:lstStyle/>
                    <a:p>
                      <a:pPr algn="l"/>
                      <a:r>
                        <a:rPr lang="en-US" sz="900" kern="1200" dirty="0" smtClean="0">
                          <a:solidFill>
                            <a:schemeClr val="tx1"/>
                          </a:solidFill>
                          <a:latin typeface="+mn-lt"/>
                          <a:ea typeface="+mn-ea"/>
                          <a:cs typeface="+mn-cs"/>
                        </a:rPr>
                        <a:t>Solvency</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Maximum projected deterioration of CET1 ratio</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Controls significant deviations between the stressed and baselines case, in the CET1 ratio (or the corresponding ratio if the country is not subject to Basel III regulations) on the business plans and capital planning over 3 years. </a:t>
                      </a:r>
                      <a:endParaRPr lang="en-US" sz="900" kern="1200" dirty="0">
                        <a:solidFill>
                          <a:schemeClr val="tx1"/>
                        </a:solidFill>
                        <a:latin typeface="+mn-lt"/>
                        <a:ea typeface="+mn-ea"/>
                        <a:cs typeface="+mn-cs"/>
                      </a:endParaRPr>
                    </a:p>
                  </a:txBody>
                  <a:tcPr/>
                </a:tc>
                <a:tc>
                  <a:txBody>
                    <a:bodyPr/>
                    <a:lstStyle/>
                    <a:p>
                      <a:pPr algn="l"/>
                      <a:r>
                        <a:rPr lang="en-US" sz="900" dirty="0" smtClean="0"/>
                        <a:t>Y</a:t>
                      </a:r>
                      <a:endParaRPr lang="en-US" sz="900" dirty="0"/>
                    </a:p>
                  </a:txBody>
                  <a:tcPr/>
                </a:tc>
              </a:tr>
              <a:tr h="360563">
                <a:tc>
                  <a:txBody>
                    <a:bodyPr/>
                    <a:lstStyle/>
                    <a:p>
                      <a:pPr algn="l"/>
                      <a:r>
                        <a:rPr lang="en-US" sz="900" dirty="0" smtClean="0"/>
                        <a:t>Solvency</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Impact on CET1 of the simultaneous default of the 5 main wholesale counterparties (</a:t>
                      </a:r>
                      <a:r>
                        <a:rPr lang="en-US" sz="900" dirty="0" smtClean="0">
                          <a:effectLst/>
                          <a:latin typeface="Arial" panose="020B0604020202020204" pitchFamily="34" charset="0"/>
                          <a:ea typeface="Calibri"/>
                          <a:cs typeface="Arial" panose="020B0604020202020204" pitchFamily="34" charset="0"/>
                        </a:rPr>
                        <a:t>Jump to Default Top 5 over CET1</a:t>
                      </a:r>
                      <a:r>
                        <a:rPr lang="en-US" sz="900" dirty="0">
                          <a:effectLst/>
                          <a:latin typeface="+mn-lt"/>
                          <a:ea typeface="+mn-ea"/>
                          <a:cs typeface="+mn-cs"/>
                        </a:rPr>
                        <a:t>)</a:t>
                      </a:r>
                      <a:endParaRPr lang="en-US" sz="900" b="0" i="0" dirty="0" smtClean="0">
                        <a:solidFill>
                          <a:schemeClr val="tx1"/>
                        </a:solidFill>
                        <a:latin typeface="Arial" panose="020B0604020202020204" pitchFamily="34" charset="0"/>
                        <a:cs typeface="Arial" panose="020B0604020202020204" pitchFamily="34" charset="0"/>
                      </a:endParaRPr>
                    </a:p>
                  </a:txBody>
                  <a:tcPr/>
                </a:tc>
                <a:tc>
                  <a:txBody>
                    <a:bodyPr/>
                    <a:lstStyle/>
                    <a:p>
                      <a:pPr algn="l"/>
                      <a:r>
                        <a:rPr lang="en-US" sz="900" dirty="0" smtClean="0"/>
                        <a:t>Impact on the CET1 ratio of an unexpected event of simultaneous default of the 5 main corporate counterparties, considering a LGD of 45%, and expressed in basis points</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Y</a:t>
                      </a:r>
                    </a:p>
                  </a:txBody>
                  <a:tcPr/>
                </a:tc>
              </a:tr>
              <a:tr h="360563">
                <a:tc>
                  <a:txBody>
                    <a:bodyPr/>
                    <a:lstStyle/>
                    <a:p>
                      <a:pPr algn="l"/>
                      <a:r>
                        <a:rPr lang="en-US" sz="900" kern="1200" dirty="0" smtClean="0">
                          <a:solidFill>
                            <a:schemeClr val="tx1"/>
                          </a:solidFill>
                          <a:latin typeface="+mn-lt"/>
                          <a:ea typeface="+mn-ea"/>
                          <a:cs typeface="+mn-cs"/>
                        </a:rPr>
                        <a:t>Solvency</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Minimum projected CET1 (fully-loaded) in normal conditions</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Expresses a minimum value of the Common Equity Tier 1 Ratio, under fully-loaded criteria (measured in terms of Basel III), which the Group wishes to maintain in normal conditions during a time horizon of 3 years. </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Y</a:t>
                      </a:r>
                    </a:p>
                  </a:txBody>
                  <a:tcPr/>
                </a:tc>
              </a:tr>
              <a:tr h="360563">
                <a:tc>
                  <a:txBody>
                    <a:bodyPr/>
                    <a:lstStyle/>
                    <a:p>
                      <a:pPr algn="l"/>
                      <a:r>
                        <a:rPr lang="en-US" sz="900" kern="1200" dirty="0" smtClean="0">
                          <a:solidFill>
                            <a:schemeClr val="tx1"/>
                          </a:solidFill>
                          <a:latin typeface="+mn-lt"/>
                          <a:ea typeface="+mn-ea"/>
                          <a:cs typeface="+mn-cs"/>
                        </a:rPr>
                        <a:t>AML</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Customers with “high risk” profile</a:t>
                      </a:r>
                      <a:r>
                        <a:rPr lang="en-US" sz="900" kern="1200" baseline="0" dirty="0" smtClean="0">
                          <a:solidFill>
                            <a:schemeClr val="tx1"/>
                          </a:solidFill>
                          <a:latin typeface="+mn-lt"/>
                          <a:ea typeface="+mn-ea"/>
                          <a:cs typeface="+mn-cs"/>
                        </a:rPr>
                        <a:t> (Percentage of high risk customers</a:t>
                      </a:r>
                      <a:r>
                        <a:rPr lang="en-US" sz="900" kern="1200" baseline="0" dirty="0">
                          <a:solidFill>
                            <a:schemeClr val="tx1"/>
                          </a:solidFill>
                          <a:latin typeface="+mn-lt"/>
                          <a:ea typeface="+mn-ea"/>
                          <a:cs typeface="+mn-cs"/>
                        </a:rPr>
                        <a:t>)</a:t>
                      </a:r>
                      <a:endParaRPr lang="en-US" sz="900" kern="1200" baseline="0" dirty="0" smtClean="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It is expressed as a percentage. It is the quotient between the number of customers classified as “high risk” (based on internal policies) and the total number of customers. </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Y</a:t>
                      </a:r>
                    </a:p>
                  </a:txBody>
                  <a:tcPr/>
                </a:tc>
              </a:tr>
            </a:tbl>
          </a:graphicData>
        </a:graphic>
      </p:graphicFrame>
      <p:sp>
        <p:nvSpPr>
          <p:cNvPr id="6" name="Rectangle 5"/>
          <p:cNvSpPr/>
          <p:nvPr/>
        </p:nvSpPr>
        <p:spPr>
          <a:xfrm>
            <a:off x="294186" y="915830"/>
            <a:ext cx="8868864" cy="882293"/>
          </a:xfrm>
          <a:prstGeom prst="rect">
            <a:avLst/>
          </a:prstGeom>
        </p:spPr>
        <p:txBody>
          <a:bodyPr wrap="square">
            <a:spAutoFit/>
          </a:bodyPr>
          <a:lstStyle/>
          <a:p>
            <a:pPr marL="171450" indent="-171450" algn="l" defTabSz="457211" fontAlgn="b">
              <a:lnSpc>
                <a:spcPct val="100000"/>
              </a:lnSpc>
              <a:spcBef>
                <a:spcPts val="200"/>
              </a:spcBef>
              <a:spcAft>
                <a:spcPts val="200"/>
              </a:spcAft>
              <a:buFont typeface="Arial" panose="020B0604020202020204" pitchFamily="34" charset="0"/>
              <a:buChar char="•"/>
              <a:defRPr/>
            </a:pPr>
            <a:r>
              <a:rPr lang="en-US" sz="1200" b="1" dirty="0" smtClean="0">
                <a:latin typeface="Arial" panose="020B0604020202020204" pitchFamily="34" charset="0"/>
                <a:cs typeface="Arial" panose="020B0604020202020204" pitchFamily="34" charset="0"/>
              </a:rPr>
              <a:t>When adding a primary RAS metric, please consider whether the metric is material </a:t>
            </a:r>
            <a:r>
              <a:rPr lang="en-US" sz="1200" b="1" dirty="0">
                <a:latin typeface="Arial" panose="020B0604020202020204" pitchFamily="34" charset="0"/>
                <a:cs typeface="Arial" panose="020B0604020202020204" pitchFamily="34" charset="0"/>
              </a:rPr>
              <a:t>enough to merit </a:t>
            </a:r>
            <a:r>
              <a:rPr lang="en-US" sz="1200" b="1" dirty="0" smtClean="0">
                <a:latin typeface="Arial" panose="020B0604020202020204" pitchFamily="34" charset="0"/>
                <a:cs typeface="Arial" panose="020B0604020202020204" pitchFamily="34" charset="0"/>
              </a:rPr>
              <a:t>inclusion, whether the metric has real business implications, whether the metric applies to your entity and whether </a:t>
            </a:r>
            <a:r>
              <a:rPr lang="en-GB" sz="1200" b="1" dirty="0" smtClean="0">
                <a:latin typeface="Arial" panose="020B0604020202020204" pitchFamily="34" charset="0"/>
                <a:cs typeface="Arial" panose="020B0604020202020204" pitchFamily="34" charset="0"/>
              </a:rPr>
              <a:t>data </a:t>
            </a:r>
            <a:r>
              <a:rPr lang="en-GB" sz="1200" b="1" dirty="0">
                <a:latin typeface="Arial" panose="020B0604020202020204" pitchFamily="34" charset="0"/>
                <a:cs typeface="Arial" panose="020B0604020202020204" pitchFamily="34" charset="0"/>
              </a:rPr>
              <a:t>availability and </a:t>
            </a:r>
            <a:r>
              <a:rPr lang="en-GB" sz="1200" b="1" dirty="0" smtClean="0">
                <a:latin typeface="Arial" panose="020B0604020202020204" pitchFamily="34" charset="0"/>
                <a:cs typeface="Arial" panose="020B0604020202020204" pitchFamily="34" charset="0"/>
              </a:rPr>
              <a:t>quality allows to include.</a:t>
            </a:r>
          </a:p>
          <a:p>
            <a:pPr marL="171450" indent="-171450" algn="l" defTabSz="457211" fontAlgn="b">
              <a:lnSpc>
                <a:spcPct val="100000"/>
              </a:lnSpc>
              <a:spcBef>
                <a:spcPts val="200"/>
              </a:spcBef>
              <a:spcAft>
                <a:spcPts val="200"/>
              </a:spcAft>
              <a:buFont typeface="Arial" panose="020B0604020202020204" pitchFamily="34" charset="0"/>
              <a:buChar char="•"/>
              <a:defRPr/>
            </a:pPr>
            <a:r>
              <a:rPr lang="en-GB" sz="1200" b="1" dirty="0" smtClean="0">
                <a:latin typeface="Arial" panose="020B0604020202020204" pitchFamily="34" charset="0"/>
                <a:cs typeface="Arial" panose="020B0604020202020204" pitchFamily="34" charset="0"/>
              </a:rPr>
              <a:t>ERM team is expected to work with 2LOD (provide guidance) and 1LOD (provide assessment) where necessary.</a:t>
            </a:r>
            <a:endParaRPr lang="en-GB"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4703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09138159"/>
              </p:ext>
            </p:extLst>
          </p:nvPr>
        </p:nvGraphicFramePr>
        <p:xfrm>
          <a:off x="361952" y="933097"/>
          <a:ext cx="8877298" cy="2788920"/>
        </p:xfrm>
        <a:graphic>
          <a:graphicData uri="http://schemas.openxmlformats.org/drawingml/2006/table">
            <a:tbl>
              <a:tblPr firstRow="1" bandRow="1">
                <a:tableStyleId>{839DD9DD-9E6C-4910-8AC0-68ADFF6A6AFC}</a:tableStyleId>
              </a:tblPr>
              <a:tblGrid>
                <a:gridCol w="872826"/>
                <a:gridCol w="1415685"/>
                <a:gridCol w="5189892"/>
                <a:gridCol w="1398895"/>
              </a:tblGrid>
              <a:tr h="192195">
                <a:tc>
                  <a:txBody>
                    <a:bodyPr/>
                    <a:lstStyle/>
                    <a:p>
                      <a:pPr algn="l"/>
                      <a:r>
                        <a:rPr lang="en-US" sz="900" dirty="0" smtClean="0"/>
                        <a:t>Type</a:t>
                      </a:r>
                      <a:endParaRPr lang="en-US" sz="900" dirty="0"/>
                    </a:p>
                  </a:txBody>
                  <a:tcPr/>
                </a:tc>
                <a:tc>
                  <a:txBody>
                    <a:bodyPr/>
                    <a:lstStyle/>
                    <a:p>
                      <a:pPr algn="l"/>
                      <a:r>
                        <a:rPr lang="en-US" sz="900" dirty="0" smtClean="0"/>
                        <a:t>Metrics</a:t>
                      </a:r>
                      <a:endParaRPr lang="en-US" sz="900" dirty="0"/>
                    </a:p>
                  </a:txBody>
                  <a:tcPr/>
                </a:tc>
                <a:tc>
                  <a:txBody>
                    <a:bodyPr/>
                    <a:lstStyle/>
                    <a:p>
                      <a:pPr algn="l"/>
                      <a:r>
                        <a:rPr lang="en-US" sz="900" dirty="0" smtClean="0"/>
                        <a:t>Group</a:t>
                      </a:r>
                      <a:r>
                        <a:rPr lang="en-US" sz="900" baseline="0" dirty="0" smtClean="0"/>
                        <a:t> </a:t>
                      </a:r>
                      <a:r>
                        <a:rPr lang="en-US" sz="900" dirty="0" smtClean="0"/>
                        <a:t>Definition</a:t>
                      </a:r>
                      <a:endParaRPr lang="en-US" sz="900" dirty="0"/>
                    </a:p>
                  </a:txBody>
                  <a:tcPr/>
                </a:tc>
                <a:tc>
                  <a:txBody>
                    <a:bodyPr/>
                    <a:lstStyle/>
                    <a:p>
                      <a:pPr algn="l"/>
                      <a:r>
                        <a:rPr lang="en-US" sz="900" dirty="0" smtClean="0"/>
                        <a:t>In</a:t>
                      </a:r>
                      <a:r>
                        <a:rPr lang="en-US" sz="900" baseline="0" dirty="0" smtClean="0"/>
                        <a:t> Group RAS?</a:t>
                      </a:r>
                      <a:endParaRPr lang="en-US" sz="900" dirty="0"/>
                    </a:p>
                  </a:txBody>
                  <a:tcPr/>
                </a:tc>
              </a:tr>
              <a:tr h="360563">
                <a:tc>
                  <a:txBody>
                    <a:bodyPr/>
                    <a:lstStyle/>
                    <a:p>
                      <a:pPr algn="l"/>
                      <a:r>
                        <a:rPr lang="en-US" sz="900" kern="1200" dirty="0" smtClean="0">
                          <a:solidFill>
                            <a:schemeClr val="tx1"/>
                          </a:solidFill>
                          <a:latin typeface="+mn-lt"/>
                          <a:ea typeface="+mn-ea"/>
                          <a:cs typeface="+mn-cs"/>
                        </a:rPr>
                        <a:t>Non-financial risks – Fraud</a:t>
                      </a:r>
                    </a:p>
                  </a:txBody>
                  <a:tcPr/>
                </a:tc>
                <a:tc>
                  <a:txBody>
                    <a:bodyPr/>
                    <a:lstStyle/>
                    <a:p>
                      <a:pPr algn="l"/>
                      <a:r>
                        <a:rPr lang="en-US" sz="900" kern="1200" dirty="0" smtClean="0">
                          <a:solidFill>
                            <a:schemeClr val="tx1"/>
                          </a:solidFill>
                          <a:latin typeface="+mn-lt"/>
                          <a:ea typeface="+mn-ea"/>
                          <a:cs typeface="+mn-cs"/>
                        </a:rPr>
                        <a:t>Card fraud rate (Credit / Debit)</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Measurements are in number of cases, which refer to the number of cases of debit and credit card fraud for each 10,000 active cards over a one-month time frame.</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Y</a:t>
                      </a:r>
                      <a:endParaRPr lang="en-US" sz="900" dirty="0"/>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Non-financial risks – Fraud </a:t>
                      </a:r>
                    </a:p>
                  </a:txBody>
                  <a:tcPr/>
                </a:tc>
                <a:tc>
                  <a:txBody>
                    <a:bodyPr/>
                    <a:lstStyle/>
                    <a:p>
                      <a:pPr algn="l"/>
                      <a:r>
                        <a:rPr lang="en-US" sz="900" kern="1200" dirty="0" smtClean="0">
                          <a:solidFill>
                            <a:schemeClr val="tx1"/>
                          </a:solidFill>
                          <a:latin typeface="+mn-lt"/>
                          <a:ea typeface="+mn-ea"/>
                          <a:cs typeface="+mn-cs"/>
                        </a:rPr>
                        <a:t>Online banking fraud rate</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Measurements are in number of cases, which refer to the number of cases of on-line banking fraud for each 10,000 users over a one-month time frame.</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Y</a:t>
                      </a:r>
                      <a:endParaRPr lang="en-US" sz="900" dirty="0" smtClean="0"/>
                    </a:p>
                  </a:txBody>
                  <a:tcPr/>
                </a:tc>
              </a:tr>
              <a:tr h="1470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Non-financial risks – Tech</a:t>
                      </a:r>
                    </a:p>
                  </a:txBody>
                  <a:tcPr/>
                </a:tc>
                <a:tc>
                  <a:txBody>
                    <a:bodyPr/>
                    <a:lstStyle/>
                    <a:p>
                      <a:pPr algn="l"/>
                      <a:r>
                        <a:rPr lang="en-US" sz="900" kern="1200" dirty="0" smtClean="0">
                          <a:solidFill>
                            <a:schemeClr val="tx1"/>
                          </a:solidFill>
                          <a:latin typeface="+mn-lt"/>
                          <a:ea typeface="+mn-ea"/>
                          <a:cs typeface="+mn-cs"/>
                        </a:rPr>
                        <a:t>IT relevant incidents</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It is expressed as quantity. The number of P1 and P2 incidents are measured over a one-month time frame.</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Y</a:t>
                      </a:r>
                      <a:endParaRPr lang="en-US" sz="900" dirty="0"/>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Non-financial risks – Tech</a:t>
                      </a:r>
                    </a:p>
                  </a:txBody>
                  <a:tcPr/>
                </a:tc>
                <a:tc>
                  <a:txBody>
                    <a:bodyPr/>
                    <a:lstStyle/>
                    <a:p>
                      <a:pPr algn="l"/>
                      <a:r>
                        <a:rPr lang="en-US" sz="900" kern="1200" dirty="0" smtClean="0">
                          <a:solidFill>
                            <a:schemeClr val="tx1"/>
                          </a:solidFill>
                          <a:latin typeface="+mn-lt"/>
                          <a:ea typeface="+mn-ea"/>
                          <a:cs typeface="+mn-cs"/>
                        </a:rPr>
                        <a:t>IT system availability</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It measures the availability of critical systems during the month: time that the systems have no failure that affects their availability.</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Y</a:t>
                      </a:r>
                      <a:endParaRPr lang="en-US" sz="900" dirty="0" smtClean="0"/>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Non-financial risks – Tech</a:t>
                      </a:r>
                    </a:p>
                  </a:txBody>
                  <a:tcPr/>
                </a:tc>
                <a:tc>
                  <a:txBody>
                    <a:bodyPr/>
                    <a:lstStyle/>
                    <a:p>
                      <a:pPr algn="l"/>
                      <a:r>
                        <a:rPr lang="en-US" sz="900" kern="1200" dirty="0" smtClean="0">
                          <a:solidFill>
                            <a:schemeClr val="tx1"/>
                          </a:solidFill>
                          <a:latin typeface="+mn-lt"/>
                          <a:ea typeface="+mn-ea"/>
                          <a:cs typeface="+mn-cs"/>
                        </a:rPr>
                        <a:t>Servers with obsolete operating systems</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It is expressed as a percentage. The number of servers with obsolete operating systems / the total number of servers.</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Y</a:t>
                      </a:r>
                      <a:endParaRPr lang="en-US" sz="900" dirty="0"/>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Non-financial risks – Cyber</a:t>
                      </a:r>
                    </a:p>
                  </a:txBody>
                  <a:tcPr/>
                </a:tc>
                <a:tc>
                  <a:txBody>
                    <a:bodyPr/>
                    <a:lstStyle/>
                    <a:p>
                      <a:pPr algn="l"/>
                      <a:r>
                        <a:rPr lang="en-US" sz="900" dirty="0" smtClean="0"/>
                        <a:t>Secure operating systems</a:t>
                      </a:r>
                      <a:endParaRPr lang="en-US" sz="900" dirty="0"/>
                    </a:p>
                  </a:txBody>
                  <a:tcPr/>
                </a:tc>
                <a:tc>
                  <a:txBody>
                    <a:bodyPr/>
                    <a:lstStyle/>
                    <a:p>
                      <a:pPr algn="l"/>
                      <a:r>
                        <a:rPr lang="en-US" sz="900" dirty="0" smtClean="0"/>
                        <a:t>It is expressed as a percentage. The number of operating systems that are not compliant with the security policy / the total number of logical servers.</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Y</a:t>
                      </a:r>
                      <a:endParaRPr lang="en-US" sz="900" dirty="0" smtClean="0"/>
                    </a:p>
                  </a:txBody>
                  <a:tcPr/>
                </a:tc>
              </a:tr>
              <a:tr h="1921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Non-financial risks – Cyber</a:t>
                      </a:r>
                    </a:p>
                  </a:txBody>
                  <a:tcPr/>
                </a:tc>
                <a:tc>
                  <a:txBody>
                    <a:bodyPr/>
                    <a:lstStyle/>
                    <a:p>
                      <a:pPr algn="l"/>
                      <a:r>
                        <a:rPr lang="en-US" sz="900" kern="1200" dirty="0" smtClean="0">
                          <a:solidFill>
                            <a:schemeClr val="tx1"/>
                          </a:solidFill>
                          <a:latin typeface="+mn-lt"/>
                          <a:ea typeface="+mn-ea"/>
                          <a:cs typeface="+mn-cs"/>
                        </a:rPr>
                        <a:t>Ethical hacking vulnerabilities</a:t>
                      </a:r>
                      <a:endParaRPr lang="en-US" sz="900" kern="1200" dirty="0">
                        <a:solidFill>
                          <a:schemeClr val="tx1"/>
                        </a:solidFill>
                        <a:latin typeface="+mn-lt"/>
                        <a:ea typeface="+mn-ea"/>
                        <a:cs typeface="+mn-cs"/>
                      </a:endParaRPr>
                    </a:p>
                  </a:txBody>
                  <a:tcPr/>
                </a:tc>
                <a:tc>
                  <a:txBody>
                    <a:bodyPr/>
                    <a:lstStyle/>
                    <a:p>
                      <a:pPr algn="l"/>
                      <a:r>
                        <a:rPr lang="en-US" sz="900" kern="1200" dirty="0" smtClean="0">
                          <a:solidFill>
                            <a:schemeClr val="tx1"/>
                          </a:solidFill>
                          <a:latin typeface="+mn-lt"/>
                          <a:ea typeface="+mn-ea"/>
                          <a:cs typeface="+mn-cs"/>
                        </a:rPr>
                        <a:t>It is expressed as quantity. Number of high-risk vulnerabilities detected in tests conducted by the Ethical Hacking service that have not been corrected for more than three months.</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Y</a:t>
                      </a:r>
                      <a:endParaRPr lang="en-US" sz="900" dirty="0"/>
                    </a:p>
                  </a:txBody>
                  <a:tcPr/>
                </a:tc>
              </a:tr>
            </a:tbl>
          </a:graphicData>
        </a:graphic>
      </p:graphicFrame>
      <p:sp>
        <p:nvSpPr>
          <p:cNvPr id="13" name="Content Placeholder 2"/>
          <p:cNvSpPr>
            <a:spLocks noGrp="1"/>
          </p:cNvSpPr>
          <p:nvPr>
            <p:ph sz="quarter" idx="11"/>
          </p:nvPr>
        </p:nvSpPr>
        <p:spPr>
          <a:xfrm>
            <a:off x="348438" y="452511"/>
            <a:ext cx="8666245" cy="435610"/>
          </a:xfrm>
        </p:spPr>
        <p:txBody>
          <a:bodyPr/>
          <a:lstStyle/>
          <a:p>
            <a:pPr lvl="0"/>
            <a:r>
              <a:rPr lang="en-US" kern="0" dirty="0" smtClean="0">
                <a:solidFill>
                  <a:srgbClr val="000000"/>
                </a:solidFill>
                <a:latin typeface="Arial"/>
                <a:ea typeface="ＭＳ Ｐゴシック"/>
              </a:rPr>
              <a:t>D. </a:t>
            </a:r>
            <a:r>
              <a:rPr lang="en-US" kern="0" dirty="0">
                <a:solidFill>
                  <a:srgbClr val="000000"/>
                </a:solidFill>
                <a:latin typeface="Arial"/>
                <a:ea typeface="ＭＳ Ｐゴシック"/>
              </a:rPr>
              <a:t>Potential 2017 New Metrics - Additional </a:t>
            </a:r>
            <a:r>
              <a:rPr lang="en-US" kern="0" dirty="0" smtClean="0">
                <a:solidFill>
                  <a:srgbClr val="000000"/>
                </a:solidFill>
                <a:latin typeface="Arial"/>
                <a:ea typeface="ＭＳ Ｐゴシック"/>
              </a:rPr>
              <a:t>Metrics in 2016 RAS (2/6) </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3309955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24272979"/>
              </p:ext>
            </p:extLst>
          </p:nvPr>
        </p:nvGraphicFramePr>
        <p:xfrm>
          <a:off x="361952" y="933097"/>
          <a:ext cx="8839197" cy="3896360"/>
        </p:xfrm>
        <a:graphic>
          <a:graphicData uri="http://schemas.openxmlformats.org/drawingml/2006/table">
            <a:tbl>
              <a:tblPr firstRow="1" bandRow="1">
                <a:tableStyleId>{839DD9DD-9E6C-4910-8AC0-68ADFF6A6AFC}</a:tableStyleId>
              </a:tblPr>
              <a:tblGrid>
                <a:gridCol w="739102"/>
                <a:gridCol w="1574351"/>
                <a:gridCol w="4877920"/>
                <a:gridCol w="1647824"/>
              </a:tblGrid>
              <a:tr h="141689">
                <a:tc>
                  <a:txBody>
                    <a:bodyPr/>
                    <a:lstStyle/>
                    <a:p>
                      <a:r>
                        <a:rPr lang="en-US" sz="900" dirty="0" smtClean="0"/>
                        <a:t>Type</a:t>
                      </a:r>
                      <a:endParaRPr lang="en-US" sz="900" dirty="0"/>
                    </a:p>
                  </a:txBody>
                  <a:tcPr/>
                </a:tc>
                <a:tc>
                  <a:txBody>
                    <a:bodyPr/>
                    <a:lstStyle/>
                    <a:p>
                      <a:r>
                        <a:rPr lang="en-US" sz="900" dirty="0" smtClean="0"/>
                        <a:t>Metrics</a:t>
                      </a:r>
                      <a:endParaRPr lang="en-US" sz="900" dirty="0"/>
                    </a:p>
                  </a:txBody>
                  <a:tcPr/>
                </a:tc>
                <a:tc>
                  <a:txBody>
                    <a:bodyPr/>
                    <a:lstStyle/>
                    <a:p>
                      <a:r>
                        <a:rPr lang="en-US" sz="900" dirty="0" smtClean="0"/>
                        <a:t>Local</a:t>
                      </a:r>
                      <a:r>
                        <a:rPr lang="en-US" sz="900" baseline="0" dirty="0" smtClean="0"/>
                        <a:t> </a:t>
                      </a:r>
                      <a:r>
                        <a:rPr lang="en-US" sz="900" dirty="0" smtClean="0"/>
                        <a:t>Definition</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In</a:t>
                      </a:r>
                      <a:r>
                        <a:rPr lang="en-US" sz="900" baseline="0" dirty="0" smtClean="0"/>
                        <a:t> Group RAS?</a:t>
                      </a:r>
                      <a:endParaRPr lang="en-US" sz="900" dirty="0" smtClean="0"/>
                    </a:p>
                  </a:txBody>
                  <a:tcPr/>
                </a:tc>
              </a:tr>
              <a:tr h="311715">
                <a:tc>
                  <a:txBody>
                    <a:bodyPr/>
                    <a:lstStyle/>
                    <a:p>
                      <a:r>
                        <a:rPr lang="en-US" sz="900" kern="1200" dirty="0" smtClean="0">
                          <a:solidFill>
                            <a:schemeClr val="tx1"/>
                          </a:solidFill>
                          <a:latin typeface="+mn-lt"/>
                          <a:ea typeface="+mn-ea"/>
                          <a:cs typeface="+mn-cs"/>
                        </a:rPr>
                        <a:t>Capital adequacy</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Loss impact on trading portfolio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kern="0" dirty="0" smtClean="0">
                          <a:solidFill>
                            <a:schemeClr val="tx1"/>
                          </a:solidFill>
                          <a:latin typeface="Arial" panose="020B0604020202020204" pitchFamily="34" charset="0"/>
                          <a:cs typeface="Arial" panose="020B0604020202020204" pitchFamily="34" charset="0"/>
                        </a:rPr>
                        <a:t>Impact of </a:t>
                      </a:r>
                      <a:r>
                        <a:rPr lang="en-US" sz="900" dirty="0" smtClean="0">
                          <a:solidFill>
                            <a:schemeClr val="tx1"/>
                          </a:solidFill>
                          <a:latin typeface="Arial" panose="020B0604020202020204" pitchFamily="34" charset="0"/>
                          <a:cs typeface="Arial" panose="020B0604020202020204" pitchFamily="34" charset="0"/>
                        </a:rPr>
                        <a:t>stress in trading portfolio assuming 1 month under stress (since 2007 only higher losses are taken once every 60 months, 1 month every 5 years) and poor performance over the remaining 11 months. The trading activity represents the SBNA client facilitation portfolio.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N</a:t>
                      </a:r>
                    </a:p>
                  </a:txBody>
                  <a:tcPr/>
                </a:tc>
              </a:tr>
              <a:tr h="2267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Capital adequacy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GCB Concentration Risk</a:t>
                      </a:r>
                    </a:p>
                    <a:p>
                      <a:pPr marL="0" algn="l" defTabSz="457200" rtl="0" eaLnBrk="1" latinLnBrk="0" hangingPunct="1"/>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ＭＳ Ｐゴシック"/>
                          <a:cs typeface="Arial" panose="020B0604020202020204" pitchFamily="34" charset="0"/>
                        </a:rPr>
                        <a:t>Concentration losses arising from a probability of 1 in 40 years economic</a:t>
                      </a:r>
                      <a:r>
                        <a:rPr lang="en-US" sz="900" b="0" i="0" u="none" strike="noStrike" kern="1200" baseline="0" dirty="0" smtClean="0">
                          <a:solidFill>
                            <a:schemeClr val="tx1"/>
                          </a:solidFill>
                          <a:effectLst/>
                          <a:latin typeface="Arial" panose="020B0604020202020204" pitchFamily="34" charset="0"/>
                          <a:ea typeface="ＭＳ Ｐゴシック"/>
                          <a:cs typeface="Arial" panose="020B0604020202020204" pitchFamily="34" charset="0"/>
                        </a:rPr>
                        <a:t> scenario</a:t>
                      </a:r>
                      <a:endParaRPr lang="en-US" sz="900" b="0" i="0" u="none" strike="noStrike" kern="1200" dirty="0" smtClean="0">
                        <a:solidFill>
                          <a:schemeClr val="tx1"/>
                        </a:solidFill>
                        <a:effectLst/>
                        <a:latin typeface="Arial" panose="020B0604020202020204" pitchFamily="34" charset="0"/>
                        <a:ea typeface="ＭＳ Ｐゴシック"/>
                        <a:cs typeface="Arial" panose="020B0604020202020204" pitchFamily="34" charset="0"/>
                      </a:endParaRPr>
                    </a:p>
                    <a:p>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smtClean="0"/>
                        <a:t>N</a:t>
                      </a:r>
                      <a:endParaRPr lang="en-US" sz="900" dirty="0" smtClean="0"/>
                    </a:p>
                  </a:txBody>
                  <a:tcPr/>
                </a:tc>
              </a:tr>
              <a:tr h="3117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Credit risk (concentration)</a:t>
                      </a:r>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900" kern="1200" dirty="0" smtClean="0">
                          <a:solidFill>
                            <a:schemeClr val="tx1"/>
                          </a:solidFill>
                          <a:latin typeface="+mn-lt"/>
                          <a:ea typeface="+mn-ea"/>
                          <a:cs typeface="+mn-cs"/>
                        </a:rPr>
                        <a:t>  Top 20 Financial Institutions exposure</a:t>
                      </a:r>
                    </a:p>
                  </a:txBody>
                  <a:tcPr marL="0" marR="0" marT="0" marB="0"/>
                </a:tc>
                <a:tc>
                  <a:txBody>
                    <a:bodyPr/>
                    <a:lstStyle/>
                    <a:p>
                      <a:r>
                        <a:rPr lang="en-US" sz="900" kern="1200" dirty="0" smtClean="0">
                          <a:solidFill>
                            <a:schemeClr val="tx1"/>
                          </a:solidFill>
                          <a:latin typeface="+mn-lt"/>
                          <a:ea typeface="+mn-ea"/>
                          <a:cs typeface="+mn-cs"/>
                        </a:rPr>
                        <a:t>The sum of the value of total exposure to any individual customer (or aggregated to guarantor) of a Financial Institution (excludes mortgage clearing houses) relative to equity, defined as CET1 plus ACL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smtClean="0"/>
                        <a:t>N</a:t>
                      </a:r>
                      <a:endParaRPr lang="en-US" sz="900" dirty="0" smtClean="0"/>
                    </a:p>
                  </a:txBody>
                  <a:tcPr/>
                </a:tc>
              </a:tr>
              <a:tr h="3117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Credit risk (concentration)</a:t>
                      </a:r>
                    </a:p>
                  </a:txBody>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900" kern="1200" dirty="0" smtClean="0">
                          <a:solidFill>
                            <a:schemeClr val="tx1"/>
                          </a:solidFill>
                          <a:latin typeface="+mn-lt"/>
                          <a:ea typeface="+mn-ea"/>
                          <a:cs typeface="+mn-cs"/>
                        </a:rPr>
                        <a:t>  Large exposures</a:t>
                      </a:r>
                      <a:endParaRPr lang="en-US" sz="900" kern="1200" dirty="0">
                        <a:solidFill>
                          <a:schemeClr val="tx1"/>
                        </a:solidFill>
                        <a:latin typeface="+mn-lt"/>
                        <a:ea typeface="+mn-ea"/>
                        <a:cs typeface="+mn-cs"/>
                      </a:endParaRPr>
                    </a:p>
                  </a:txBody>
                  <a:tcPr marL="0" marR="0" marT="0" marB="0"/>
                </a:tc>
                <a:tc>
                  <a:txBody>
                    <a:bodyPr/>
                    <a:lstStyle/>
                    <a:p>
                      <a:r>
                        <a:rPr lang="en-US" sz="900" kern="1200" dirty="0" smtClean="0">
                          <a:solidFill>
                            <a:schemeClr val="tx1"/>
                          </a:solidFill>
                          <a:latin typeface="+mn-lt"/>
                          <a:ea typeface="+mn-ea"/>
                          <a:cs typeface="+mn-cs"/>
                        </a:rPr>
                        <a:t>Exposure &gt; 2% of SHUSA shareholders equity </a:t>
                      </a:r>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smtClean="0"/>
                        <a:t>N</a:t>
                      </a:r>
                      <a:endParaRPr lang="en-US" sz="900" dirty="0" smtClean="0"/>
                    </a:p>
                  </a:txBody>
                  <a:tcPr/>
                </a:tc>
              </a:tr>
              <a:tr h="2267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AML</a:t>
                      </a:r>
                    </a:p>
                  </a:txBody>
                  <a:tcPr/>
                </a:tc>
                <a:tc>
                  <a:txBody>
                    <a:bodyPr/>
                    <a:lstStyle/>
                    <a:p>
                      <a:pPr>
                        <a:lnSpc>
                          <a:spcPct val="100000"/>
                        </a:lnSpc>
                        <a:spcBef>
                          <a:spcPts val="200"/>
                        </a:spcBef>
                        <a:spcAft>
                          <a:spcPts val="200"/>
                        </a:spcAft>
                      </a:pPr>
                      <a:r>
                        <a:rPr lang="en-US" sz="900" b="0" i="0" dirty="0" smtClean="0">
                          <a:solidFill>
                            <a:schemeClr val="tx1"/>
                          </a:solidFill>
                          <a:latin typeface="Arial" panose="020B0604020202020204" pitchFamily="34" charset="0"/>
                          <a:cs typeface="Arial" panose="020B0604020202020204" pitchFamily="34" charset="0"/>
                        </a:rPr>
                        <a:t> Number of OFAC blocks and violations</a:t>
                      </a:r>
                      <a:endParaRPr lang="en-US" sz="900" b="0" i="0" dirty="0">
                        <a:solidFill>
                          <a:schemeClr val="tx1"/>
                        </a:solidFill>
                        <a:latin typeface="Arial" panose="020B0604020202020204" pitchFamily="34" charset="0"/>
                        <a:cs typeface="Arial" panose="020B0604020202020204" pitchFamily="34" charset="0"/>
                      </a:endParaRPr>
                    </a:p>
                  </a:txBody>
                  <a:tcPr marL="0" marR="0" marT="0" marB="0"/>
                </a:tc>
                <a:tc>
                  <a:txBody>
                    <a:bodyPr/>
                    <a:lstStyle/>
                    <a:p>
                      <a:r>
                        <a:rPr lang="en-US" sz="900" kern="1200" dirty="0" smtClean="0">
                          <a:solidFill>
                            <a:schemeClr val="tx1"/>
                          </a:solidFill>
                          <a:latin typeface="+mn-lt"/>
                          <a:ea typeface="+mn-ea"/>
                          <a:cs typeface="+mn-cs"/>
                        </a:rPr>
                        <a:t>Number of OFAC events requiring immediate attention to ensure OFAC Compliance</a:t>
                      </a:r>
                    </a:p>
                    <a:p>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smtClean="0"/>
                        <a:t>N</a:t>
                      </a:r>
                      <a:endParaRPr lang="en-US" sz="900" dirty="0" smtClean="0"/>
                    </a:p>
                  </a:txBody>
                  <a:tcPr/>
                </a:tc>
              </a:tr>
              <a:tr h="2267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AML</a:t>
                      </a:r>
                    </a:p>
                  </a:txBody>
                  <a:tcPr/>
                </a:tc>
                <a:tc>
                  <a:txBody>
                    <a:bodyPr/>
                    <a:lstStyle/>
                    <a:p>
                      <a:pPr>
                        <a:lnSpc>
                          <a:spcPct val="100000"/>
                        </a:lnSpc>
                        <a:spcBef>
                          <a:spcPts val="200"/>
                        </a:spcBef>
                        <a:spcAft>
                          <a:spcPts val="200"/>
                        </a:spcAft>
                      </a:pPr>
                      <a:r>
                        <a:rPr lang="en-US" sz="900" kern="1200" dirty="0" smtClean="0">
                          <a:solidFill>
                            <a:schemeClr val="tx1"/>
                          </a:solidFill>
                          <a:latin typeface="+mn-lt"/>
                          <a:ea typeface="+mn-ea"/>
                          <a:cs typeface="+mn-cs"/>
                        </a:rPr>
                        <a:t> Percentage of pending KYC updates overdue (&gt;90 days)</a:t>
                      </a:r>
                      <a:endParaRPr lang="en-US" sz="900" kern="1200" dirty="0">
                        <a:solidFill>
                          <a:schemeClr val="tx1"/>
                        </a:solidFill>
                        <a:latin typeface="+mn-lt"/>
                        <a:ea typeface="+mn-ea"/>
                        <a:cs typeface="+mn-cs"/>
                      </a:endParaRPr>
                    </a:p>
                  </a:txBody>
                  <a:tcPr marL="0" marR="0" marT="0" marB="0"/>
                </a:tc>
                <a:tc>
                  <a:txBody>
                    <a:bodyPr/>
                    <a:lstStyle/>
                    <a:p>
                      <a:r>
                        <a:rPr lang="en-US" sz="900" kern="1200" dirty="0" smtClean="0">
                          <a:solidFill>
                            <a:schemeClr val="tx1"/>
                          </a:solidFill>
                          <a:latin typeface="+mn-lt"/>
                          <a:ea typeface="+mn-ea"/>
                          <a:cs typeface="+mn-cs"/>
                        </a:rPr>
                        <a:t>Percent of total clients pending for Know Your Customer (KYC) updates</a:t>
                      </a:r>
                    </a:p>
                    <a:p>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smtClean="0"/>
                        <a:t>N</a:t>
                      </a:r>
                      <a:endParaRPr lang="en-US" sz="900" dirty="0" smtClean="0"/>
                    </a:p>
                  </a:txBody>
                  <a:tcPr/>
                </a:tc>
              </a:tr>
              <a:tr h="7808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AML</a:t>
                      </a:r>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900" b="0" i="0" dirty="0" smtClean="0">
                          <a:solidFill>
                            <a:schemeClr val="tx1"/>
                          </a:solidFill>
                          <a:latin typeface="Arial" panose="020B0604020202020204" pitchFamily="34" charset="0"/>
                          <a:cs typeface="Arial" panose="020B0604020202020204" pitchFamily="34" charset="0"/>
                        </a:rPr>
                        <a:t> Average percentage of AML transaction monitoring alerts awaiting disposition (&gt;30 days)</a:t>
                      </a:r>
                    </a:p>
                    <a:p>
                      <a:pPr marL="0" marR="0" indent="0" algn="l" defTabSz="457200" rtl="0" eaLnBrk="1" fontAlgn="auto" latinLnBrk="0" hangingPunct="1">
                        <a:lnSpc>
                          <a:spcPct val="100000"/>
                        </a:lnSpc>
                        <a:spcBef>
                          <a:spcPts val="200"/>
                        </a:spcBef>
                        <a:spcAft>
                          <a:spcPts val="200"/>
                        </a:spcAft>
                        <a:buClrTx/>
                        <a:buSzTx/>
                        <a:buFontTx/>
                        <a:buNone/>
                        <a:tabLst/>
                        <a:defRPr/>
                      </a:pPr>
                      <a:endParaRPr lang="en-US" sz="900" b="0" i="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200"/>
                        </a:spcBef>
                        <a:spcAft>
                          <a:spcPts val="200"/>
                        </a:spcAft>
                        <a:buClrTx/>
                        <a:buSzTx/>
                        <a:buFontTx/>
                        <a:buNone/>
                        <a:tabLst/>
                        <a:defRPr/>
                      </a:pPr>
                      <a:r>
                        <a:rPr lang="en-US" sz="900" b="0" i="0" dirty="0" smtClean="0">
                          <a:solidFill>
                            <a:schemeClr val="tx1"/>
                          </a:solidFill>
                          <a:latin typeface="Arial" panose="020B0604020202020204" pitchFamily="34" charset="0"/>
                          <a:cs typeface="Arial" panose="020B0604020202020204" pitchFamily="34" charset="0"/>
                        </a:rPr>
                        <a:t> Number of AML transaction monitoring alerts </a:t>
                      </a:r>
                      <a:r>
                        <a:rPr lang="en-US" sz="900" b="0" i="0" kern="1200" dirty="0" smtClean="0">
                          <a:solidFill>
                            <a:schemeClr val="tx1"/>
                          </a:solidFill>
                          <a:latin typeface="Arial" panose="020B0604020202020204" pitchFamily="34" charset="0"/>
                          <a:ea typeface="+mn-ea"/>
                          <a:cs typeface="Arial" panose="020B0604020202020204" pitchFamily="34" charset="0"/>
                        </a:rPr>
                        <a:t>awaiting disposition (&gt;60 days) (BSI)</a:t>
                      </a:r>
                    </a:p>
                  </a:txBody>
                  <a:tcPr marL="0" marR="0" marT="0" marB="0"/>
                </a:tc>
                <a:tc>
                  <a:txBody>
                    <a:bodyPr/>
                    <a:lstStyle/>
                    <a:p>
                      <a:r>
                        <a:rPr lang="en-US" sz="900" kern="1200" dirty="0" smtClean="0">
                          <a:solidFill>
                            <a:schemeClr val="tx1"/>
                          </a:solidFill>
                          <a:latin typeface="+mn-lt"/>
                          <a:ea typeface="+mn-ea"/>
                          <a:cs typeface="+mn-cs"/>
                        </a:rPr>
                        <a:t>Pending AML alerts awaiting clarification for more than 30 days</a:t>
                      </a:r>
                    </a:p>
                    <a:p>
                      <a:endParaRPr lang="en-US" sz="900" kern="1200" dirty="0">
                        <a:solidFill>
                          <a:schemeClr val="tx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N</a:t>
                      </a:r>
                    </a:p>
                  </a:txBody>
                  <a:tcPr/>
                </a:tc>
              </a:tr>
            </a:tbl>
          </a:graphicData>
        </a:graphic>
      </p:graphicFrame>
      <p:sp>
        <p:nvSpPr>
          <p:cNvPr id="6" name="Content Placeholder 2"/>
          <p:cNvSpPr>
            <a:spLocks noGrp="1"/>
          </p:cNvSpPr>
          <p:nvPr>
            <p:ph sz="quarter" idx="11"/>
          </p:nvPr>
        </p:nvSpPr>
        <p:spPr>
          <a:xfrm>
            <a:off x="348438" y="452511"/>
            <a:ext cx="8666245" cy="435610"/>
          </a:xfrm>
        </p:spPr>
        <p:txBody>
          <a:bodyPr/>
          <a:lstStyle/>
          <a:p>
            <a:pPr lvl="0"/>
            <a:r>
              <a:rPr lang="en-US" kern="0" dirty="0" smtClean="0">
                <a:solidFill>
                  <a:srgbClr val="000000"/>
                </a:solidFill>
                <a:latin typeface="Arial"/>
                <a:ea typeface="ＭＳ Ｐゴシック"/>
              </a:rPr>
              <a:t>D. </a:t>
            </a:r>
            <a:r>
              <a:rPr lang="en-US" kern="0" dirty="0">
                <a:solidFill>
                  <a:srgbClr val="000000"/>
                </a:solidFill>
                <a:latin typeface="Arial"/>
                <a:ea typeface="ＭＳ Ｐゴシック"/>
              </a:rPr>
              <a:t>Potential 2017 New Metrics - Additional </a:t>
            </a:r>
            <a:r>
              <a:rPr lang="en-US" kern="0" dirty="0" smtClean="0">
                <a:solidFill>
                  <a:srgbClr val="000000"/>
                </a:solidFill>
                <a:latin typeface="Arial"/>
                <a:ea typeface="ＭＳ Ｐゴシック"/>
              </a:rPr>
              <a:t>Metrics in 2016 RAS (3/6) </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415851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39163188"/>
              </p:ext>
            </p:extLst>
          </p:nvPr>
        </p:nvGraphicFramePr>
        <p:xfrm>
          <a:off x="361952" y="933097"/>
          <a:ext cx="8877298" cy="3337560"/>
        </p:xfrm>
        <a:graphic>
          <a:graphicData uri="http://schemas.openxmlformats.org/drawingml/2006/table">
            <a:tbl>
              <a:tblPr firstRow="1" bandRow="1">
                <a:tableStyleId>{839DD9DD-9E6C-4910-8AC0-68ADFF6A6AFC}</a:tableStyleId>
              </a:tblPr>
              <a:tblGrid>
                <a:gridCol w="1201629"/>
                <a:gridCol w="2769616"/>
                <a:gridCol w="4906053"/>
              </a:tblGrid>
              <a:tr h="190853">
                <a:tc>
                  <a:txBody>
                    <a:bodyPr/>
                    <a:lstStyle/>
                    <a:p>
                      <a:r>
                        <a:rPr lang="en-US" sz="900" dirty="0" smtClean="0"/>
                        <a:t>Type</a:t>
                      </a:r>
                      <a:endParaRPr lang="en-US" sz="900" dirty="0"/>
                    </a:p>
                  </a:txBody>
                  <a:tcPr/>
                </a:tc>
                <a:tc>
                  <a:txBody>
                    <a:bodyPr/>
                    <a:lstStyle/>
                    <a:p>
                      <a:r>
                        <a:rPr lang="en-US" sz="900" dirty="0" smtClean="0"/>
                        <a:t>Metrics</a:t>
                      </a:r>
                      <a:endParaRPr lang="en-US" sz="900" dirty="0"/>
                    </a:p>
                  </a:txBody>
                  <a:tcPr/>
                </a:tc>
                <a:tc>
                  <a:txBody>
                    <a:bodyPr/>
                    <a:lstStyle/>
                    <a:p>
                      <a:r>
                        <a:rPr lang="en-US" sz="900" dirty="0" smtClean="0"/>
                        <a:t>Group</a:t>
                      </a:r>
                      <a:r>
                        <a:rPr lang="en-US" sz="900" baseline="0" dirty="0" smtClean="0"/>
                        <a:t> </a:t>
                      </a:r>
                      <a:r>
                        <a:rPr lang="en-US" sz="900" dirty="0" smtClean="0"/>
                        <a:t>Definition</a:t>
                      </a:r>
                      <a:endParaRPr lang="en-US" sz="900" dirty="0"/>
                    </a:p>
                  </a:txBody>
                  <a:tcPr/>
                </a:tc>
              </a:tr>
              <a:tr h="1908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P&amp;L</a:t>
                      </a:r>
                      <a:r>
                        <a:rPr lang="en-US" sz="900" baseline="0" dirty="0" smtClean="0"/>
                        <a:t> volatility</a:t>
                      </a:r>
                      <a:endParaRPr lang="en-US" sz="900" dirty="0" smtClean="0"/>
                    </a:p>
                  </a:txBody>
                  <a:tcPr/>
                </a:tc>
                <a:tc>
                  <a:txBody>
                    <a:bodyPr/>
                    <a:lstStyle/>
                    <a:p>
                      <a:r>
                        <a:rPr lang="en-US" sz="900" kern="1200" dirty="0" smtClean="0">
                          <a:solidFill>
                            <a:schemeClr val="tx1"/>
                          </a:solidFill>
                          <a:latin typeface="+mn-lt"/>
                          <a:ea typeface="+mn-ea"/>
                          <a:cs typeface="+mn-cs"/>
                        </a:rPr>
                        <a:t>Return On Tangible Equity (ROTE)</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Profit attributable to the Group (Annualized) over tangible Equity. This takes into account the following lines: Shareholders' Equity, Valuation Adjustments, Yearly Profit, Intangible Goodwill and Assets w/o Goodwill.</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Liquidity</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Liquidity horizons in stress (idiosyncratic crisis)</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measures, in number of days, the liquidity available in the event of different liquidity crisis scenarios (local systemic, global systemic, idiosyncratic and wholesale crisis).</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AML</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Customers with no risk profile</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is expressed as a percentage. It is the quotient between the number of customers with no risk profile and the total number of customers. </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AML</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AML related sanctions</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is expressed as absolute value. Number of penalties/fines that the unit has received on a quarterly basis due to non-compliance of AML or with the international financial restrictions regime (sanctions). </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Compliance</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 Employees with Code of Conduct in Securities Market (CCSM) signed</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is expressed as a percentage. It is the quotient between the number of employees that have signed the CCSM and the total number of employees subjected to CCSM.</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Compliance</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 Employees with Code of Conduct in Securities Market (CCSM) training completed</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is expressed as a percentage. It is the quotient between the number of employees that have performed the CCSM compulsory training and the total number of employees subjected to CCSM.</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Compliance</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 of staff with General Code of Conduct (GCC) training completed</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is expressed as a percentage. It is the quotient between the number of employees that have performed the GCC compulsory training and the total number of employees subjected to GCC.</a:t>
                      </a:r>
                      <a:endParaRPr lang="en-US" sz="900" kern="1200" dirty="0">
                        <a:solidFill>
                          <a:schemeClr val="tx1"/>
                        </a:solidFill>
                        <a:latin typeface="+mn-lt"/>
                        <a:ea typeface="+mn-ea"/>
                        <a:cs typeface="+mn-cs"/>
                      </a:endParaRPr>
                    </a:p>
                  </a:txBody>
                  <a:tcPr/>
                </a:tc>
              </a:tr>
            </a:tbl>
          </a:graphicData>
        </a:graphic>
      </p:graphicFrame>
      <p:sp>
        <p:nvSpPr>
          <p:cNvPr id="7" name="Content Placeholder 2"/>
          <p:cNvSpPr>
            <a:spLocks noGrp="1"/>
          </p:cNvSpPr>
          <p:nvPr>
            <p:ph sz="quarter" idx="11"/>
          </p:nvPr>
        </p:nvSpPr>
        <p:spPr>
          <a:xfrm>
            <a:off x="348438" y="452511"/>
            <a:ext cx="8666245" cy="435610"/>
          </a:xfrm>
        </p:spPr>
        <p:txBody>
          <a:bodyPr/>
          <a:lstStyle/>
          <a:p>
            <a:pPr lvl="0"/>
            <a:r>
              <a:rPr lang="en-US" kern="0" dirty="0" smtClean="0">
                <a:solidFill>
                  <a:srgbClr val="000000"/>
                </a:solidFill>
                <a:latin typeface="Arial"/>
                <a:ea typeface="ＭＳ Ｐゴシック"/>
              </a:rPr>
              <a:t>D. </a:t>
            </a:r>
            <a:r>
              <a:rPr lang="en-US" kern="0" dirty="0">
                <a:solidFill>
                  <a:srgbClr val="000000"/>
                </a:solidFill>
                <a:latin typeface="Arial"/>
                <a:ea typeface="ＭＳ Ｐゴシック"/>
              </a:rPr>
              <a:t>Potential 2017 New Metrics - Group </a:t>
            </a:r>
            <a:r>
              <a:rPr lang="en-US" kern="0" dirty="0" smtClean="0">
                <a:solidFill>
                  <a:srgbClr val="000000"/>
                </a:solidFill>
                <a:latin typeface="Arial"/>
                <a:ea typeface="ＭＳ Ｐゴシック"/>
              </a:rPr>
              <a:t>Metrics beyond 2016 RAS (4/6)</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3760860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4875842"/>
              </p:ext>
            </p:extLst>
          </p:nvPr>
        </p:nvGraphicFramePr>
        <p:xfrm>
          <a:off x="361950" y="933097"/>
          <a:ext cx="8858249" cy="3383280"/>
        </p:xfrm>
        <a:graphic>
          <a:graphicData uri="http://schemas.openxmlformats.org/drawingml/2006/table">
            <a:tbl>
              <a:tblPr firstRow="1" bandRow="1">
                <a:tableStyleId>{839DD9DD-9E6C-4910-8AC0-68ADFF6A6AFC}</a:tableStyleId>
              </a:tblPr>
              <a:tblGrid>
                <a:gridCol w="1033872"/>
                <a:gridCol w="1676893"/>
                <a:gridCol w="6147484"/>
              </a:tblGrid>
              <a:tr h="192195">
                <a:tc>
                  <a:txBody>
                    <a:bodyPr/>
                    <a:lstStyle/>
                    <a:p>
                      <a:r>
                        <a:rPr lang="en-US" sz="900" dirty="0" smtClean="0"/>
                        <a:t>Type</a:t>
                      </a:r>
                      <a:endParaRPr lang="en-US" sz="900" dirty="0"/>
                    </a:p>
                  </a:txBody>
                  <a:tcPr/>
                </a:tc>
                <a:tc>
                  <a:txBody>
                    <a:bodyPr/>
                    <a:lstStyle/>
                    <a:p>
                      <a:r>
                        <a:rPr lang="en-US" sz="900" dirty="0" smtClean="0"/>
                        <a:t>Metrics</a:t>
                      </a:r>
                      <a:endParaRPr lang="en-US" sz="900" dirty="0"/>
                    </a:p>
                  </a:txBody>
                  <a:tcPr/>
                </a:tc>
                <a:tc>
                  <a:txBody>
                    <a:bodyPr/>
                    <a:lstStyle/>
                    <a:p>
                      <a:r>
                        <a:rPr lang="en-US" sz="900" dirty="0" smtClean="0"/>
                        <a:t>Group</a:t>
                      </a:r>
                      <a:r>
                        <a:rPr lang="en-US" sz="900" baseline="0" dirty="0" smtClean="0"/>
                        <a:t> </a:t>
                      </a:r>
                      <a:r>
                        <a:rPr lang="en-US" sz="900" dirty="0" smtClean="0"/>
                        <a:t>Definition</a:t>
                      </a:r>
                      <a:endParaRPr lang="en-US" sz="900" dirty="0"/>
                    </a:p>
                  </a:txBody>
                  <a:tcPr/>
                </a:tc>
              </a:tr>
              <a:tr h="379124">
                <a:tc>
                  <a:txBody>
                    <a:bodyPr/>
                    <a:lstStyle/>
                    <a:p>
                      <a:r>
                        <a:rPr lang="en-US" sz="900" kern="1200" smtClean="0">
                          <a:solidFill>
                            <a:schemeClr val="tx1"/>
                          </a:solidFill>
                          <a:latin typeface="+mn-lt"/>
                          <a:ea typeface="+mn-ea"/>
                          <a:cs typeface="+mn-cs"/>
                        </a:rPr>
                        <a:t>Products</a:t>
                      </a:r>
                      <a:r>
                        <a:rPr lang="en-US" sz="900" kern="1200" baseline="0" smtClean="0">
                          <a:solidFill>
                            <a:schemeClr val="tx1"/>
                          </a:solidFill>
                          <a:latin typeface="+mn-lt"/>
                          <a:ea typeface="+mn-ea"/>
                          <a:cs typeface="+mn-cs"/>
                        </a:rPr>
                        <a:t> gov. &amp; </a:t>
                      </a:r>
                      <a:r>
                        <a:rPr lang="en-US" sz="900" kern="1200" smtClean="0">
                          <a:solidFill>
                            <a:schemeClr val="tx1"/>
                          </a:solidFill>
                          <a:latin typeface="+mn-lt"/>
                          <a:ea typeface="+mn-ea"/>
                          <a:cs typeface="+mn-cs"/>
                        </a:rPr>
                        <a:t>Customer protection</a:t>
                      </a:r>
                      <a:endParaRPr lang="en-US" sz="900" kern="1200" dirty="0">
                        <a:solidFill>
                          <a:schemeClr val="tx1"/>
                        </a:solidFill>
                        <a:latin typeface="+mn-lt"/>
                        <a:ea typeface="+mn-ea"/>
                        <a:cs typeface="+mn-cs"/>
                      </a:endParaRPr>
                    </a:p>
                  </a:txBody>
                  <a:tcPr/>
                </a:tc>
                <a:tc>
                  <a:txBody>
                    <a:bodyPr/>
                    <a:lstStyle/>
                    <a:p>
                      <a:r>
                        <a:rPr lang="en-US" sz="900" dirty="0" smtClean="0"/>
                        <a:t>Investment portfolio profile (products with rating #5)</a:t>
                      </a:r>
                      <a:endParaRPr lang="en-US" sz="900" dirty="0"/>
                    </a:p>
                  </a:txBody>
                  <a:tcPr/>
                </a:tc>
                <a:tc>
                  <a:txBody>
                    <a:bodyPr/>
                    <a:lstStyle/>
                    <a:p>
                      <a:r>
                        <a:rPr lang="en-US" sz="900" dirty="0" smtClean="0"/>
                        <a:t>It is the quotient between the market value of those products classified as risk #5 risk (based on internal policies) and the total number of products.</a:t>
                      </a:r>
                      <a:endParaRPr lang="en-US" sz="900" dirty="0"/>
                    </a:p>
                  </a:txBody>
                  <a:tcPr/>
                </a:tc>
              </a:tr>
              <a:tr h="360563">
                <a:tc>
                  <a:txBody>
                    <a:bodyPr/>
                    <a:lstStyle/>
                    <a:p>
                      <a:r>
                        <a:rPr lang="en-US" sz="900" kern="1200" smtClean="0">
                          <a:solidFill>
                            <a:schemeClr val="tx1"/>
                          </a:solidFill>
                          <a:latin typeface="+mn-lt"/>
                          <a:ea typeface="+mn-ea"/>
                          <a:cs typeface="+mn-cs"/>
                        </a:rPr>
                        <a:t>Products</a:t>
                      </a:r>
                      <a:r>
                        <a:rPr lang="en-US" sz="900" kern="1200" baseline="0" smtClean="0">
                          <a:solidFill>
                            <a:schemeClr val="tx1"/>
                          </a:solidFill>
                          <a:latin typeface="+mn-lt"/>
                          <a:ea typeface="+mn-ea"/>
                          <a:cs typeface="+mn-cs"/>
                        </a:rPr>
                        <a:t> gov. &amp; </a:t>
                      </a:r>
                      <a:r>
                        <a:rPr lang="en-US" sz="900" kern="1200" smtClean="0">
                          <a:solidFill>
                            <a:schemeClr val="tx1"/>
                          </a:solidFill>
                          <a:latin typeface="+mn-lt"/>
                          <a:ea typeface="+mn-ea"/>
                          <a:cs typeface="+mn-cs"/>
                        </a:rPr>
                        <a:t>Customer protection</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Products under special monitoring </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This metric measures the number of products that, due to a flaw on its design, </a:t>
                      </a:r>
                      <a:r>
                        <a:rPr lang="en-US" sz="900" kern="1200" dirty="0" err="1" smtClean="0">
                          <a:solidFill>
                            <a:schemeClr val="tx1"/>
                          </a:solidFill>
                          <a:latin typeface="+mn-lt"/>
                          <a:ea typeface="+mn-ea"/>
                          <a:cs typeface="+mn-cs"/>
                        </a:rPr>
                        <a:t>commercialisation</a:t>
                      </a:r>
                      <a:r>
                        <a:rPr lang="en-US" sz="900" kern="1200" dirty="0" smtClean="0">
                          <a:solidFill>
                            <a:schemeClr val="tx1"/>
                          </a:solidFill>
                          <a:latin typeface="+mn-lt"/>
                          <a:ea typeface="+mn-ea"/>
                          <a:cs typeface="+mn-cs"/>
                        </a:rPr>
                        <a:t> process or trends have generated losses or non expected </a:t>
                      </a:r>
                      <a:r>
                        <a:rPr lang="en-US" sz="900" kern="1200" dirty="0" err="1" smtClean="0">
                          <a:solidFill>
                            <a:schemeClr val="tx1"/>
                          </a:solidFill>
                          <a:latin typeface="+mn-lt"/>
                          <a:ea typeface="+mn-ea"/>
                          <a:cs typeface="+mn-cs"/>
                        </a:rPr>
                        <a:t>unfavourable</a:t>
                      </a:r>
                      <a:r>
                        <a:rPr lang="en-US" sz="900" kern="1200" dirty="0" smtClean="0">
                          <a:solidFill>
                            <a:schemeClr val="tx1"/>
                          </a:solidFill>
                          <a:latin typeface="+mn-lt"/>
                          <a:ea typeface="+mn-ea"/>
                          <a:cs typeface="+mn-cs"/>
                        </a:rPr>
                        <a:t> results or just because the entity has decide to apply a special monitoring.</a:t>
                      </a:r>
                      <a:endParaRPr lang="en-US" sz="900" kern="1200" dirty="0">
                        <a:solidFill>
                          <a:schemeClr val="tx1"/>
                        </a:solidFill>
                        <a:latin typeface="+mn-lt"/>
                        <a:ea typeface="+mn-ea"/>
                        <a:cs typeface="+mn-cs"/>
                      </a:endParaRPr>
                    </a:p>
                  </a:txBody>
                  <a:tcPr/>
                </a:tc>
              </a:tr>
              <a:tr h="360563">
                <a:tc>
                  <a:txBody>
                    <a:bodyPr/>
                    <a:lstStyle/>
                    <a:p>
                      <a:r>
                        <a:rPr lang="en-US" sz="900" kern="1200" dirty="0" smtClean="0">
                          <a:solidFill>
                            <a:schemeClr val="tx1"/>
                          </a:solidFill>
                          <a:latin typeface="+mn-lt"/>
                          <a:ea typeface="+mn-ea"/>
                          <a:cs typeface="+mn-cs"/>
                        </a:rPr>
                        <a:t>Products</a:t>
                      </a:r>
                      <a:r>
                        <a:rPr lang="en-US" sz="900" kern="1200" baseline="0" dirty="0" smtClean="0">
                          <a:solidFill>
                            <a:schemeClr val="tx1"/>
                          </a:solidFill>
                          <a:latin typeface="+mn-lt"/>
                          <a:ea typeface="+mn-ea"/>
                          <a:cs typeface="+mn-cs"/>
                        </a:rPr>
                        <a:t> gov. &amp; </a:t>
                      </a:r>
                      <a:r>
                        <a:rPr lang="en-US" sz="900" kern="1200" dirty="0" smtClean="0">
                          <a:solidFill>
                            <a:schemeClr val="tx1"/>
                          </a:solidFill>
                          <a:latin typeface="+mn-lt"/>
                          <a:ea typeface="+mn-ea"/>
                          <a:cs typeface="+mn-cs"/>
                        </a:rPr>
                        <a:t>Customer protection</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Customer complaints considering favorability</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The indicator is a combination of 2 metrics:</a:t>
                      </a:r>
                    </a:p>
                    <a:p>
                      <a:r>
                        <a:rPr lang="en-US" sz="900" kern="1200" dirty="0" smtClean="0">
                          <a:solidFill>
                            <a:schemeClr val="tx1"/>
                          </a:solidFill>
                          <a:latin typeface="+mn-lt"/>
                          <a:ea typeface="+mn-ea"/>
                          <a:cs typeface="+mn-cs"/>
                        </a:rPr>
                        <a:t>-complaints volume, over 10,000 customers: Number of complaints for which resolutions have been issued</a:t>
                      </a:r>
                    </a:p>
                    <a:p>
                      <a:r>
                        <a:rPr lang="en-US" sz="900" kern="1200" dirty="0" smtClean="0">
                          <a:solidFill>
                            <a:schemeClr val="tx1"/>
                          </a:solidFill>
                          <a:latin typeface="+mn-lt"/>
                          <a:ea typeface="+mn-ea"/>
                          <a:cs typeface="+mn-cs"/>
                        </a:rPr>
                        <a:t>-% of complaints in </a:t>
                      </a:r>
                      <a:r>
                        <a:rPr lang="en-US" sz="900" kern="1200" dirty="0" err="1" smtClean="0">
                          <a:solidFill>
                            <a:schemeClr val="tx1"/>
                          </a:solidFill>
                          <a:latin typeface="+mn-lt"/>
                          <a:ea typeface="+mn-ea"/>
                          <a:cs typeface="+mn-cs"/>
                        </a:rPr>
                        <a:t>favour</a:t>
                      </a:r>
                      <a:r>
                        <a:rPr lang="en-US" sz="900" kern="1200" dirty="0" smtClean="0">
                          <a:solidFill>
                            <a:schemeClr val="tx1"/>
                          </a:solidFill>
                          <a:latin typeface="+mn-lt"/>
                          <a:ea typeface="+mn-ea"/>
                          <a:cs typeface="+mn-cs"/>
                        </a:rPr>
                        <a:t> the customers: Percentage of complaints for which resolutions in favor to the client have been issued</a:t>
                      </a:r>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a:t>
                      </a:r>
                      <a:r>
                        <a:rPr lang="en-US" sz="900" kern="1200" baseline="0" dirty="0" smtClean="0">
                          <a:solidFill>
                            <a:schemeClr val="tx1"/>
                          </a:solidFill>
                          <a:latin typeface="+mn-lt"/>
                          <a:ea typeface="+mn-ea"/>
                          <a:cs typeface="+mn-cs"/>
                        </a:rPr>
                        <a:t> financial &amp; Cross risk</a:t>
                      </a:r>
                      <a:endParaRPr lang="en-US" sz="900" kern="1200" dirty="0" smtClean="0">
                        <a:solidFill>
                          <a:schemeClr val="tx1"/>
                        </a:solidFill>
                        <a:latin typeface="+mn-lt"/>
                        <a:ea typeface="+mn-ea"/>
                        <a:cs typeface="+mn-cs"/>
                      </a:endParaRPr>
                    </a:p>
                  </a:txBody>
                  <a:tcPr/>
                </a:tc>
                <a:tc>
                  <a:txBody>
                    <a:bodyPr/>
                    <a:lstStyle/>
                    <a:p>
                      <a:r>
                        <a:rPr lang="en-US" sz="900" dirty="0" smtClean="0"/>
                        <a:t>Maximum Risk Profile (RI&amp;A scoring)</a:t>
                      </a:r>
                      <a:endParaRPr lang="en-US" sz="900" dirty="0"/>
                    </a:p>
                  </a:txBody>
                  <a:tcPr/>
                </a:tc>
                <a:tc>
                  <a:txBody>
                    <a:bodyPr/>
                    <a:lstStyle/>
                    <a:p>
                      <a:r>
                        <a:rPr lang="en-US" sz="900" dirty="0" smtClean="0"/>
                        <a:t>The risk profile score is the representation at a given point in time of the organization's overall exposure to key risks, both under current and potential stressed conditions through the combination of risk performance, control environment and sensitivity analysis. </a:t>
                      </a:r>
                      <a:endParaRPr lang="en-US" sz="900" dirty="0"/>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a:t>
                      </a:r>
                      <a:r>
                        <a:rPr lang="en-US" sz="900" kern="1200" baseline="0" dirty="0" smtClean="0">
                          <a:solidFill>
                            <a:schemeClr val="tx1"/>
                          </a:solidFill>
                          <a:latin typeface="+mn-lt"/>
                          <a:ea typeface="+mn-ea"/>
                          <a:cs typeface="+mn-cs"/>
                        </a:rPr>
                        <a:t> financial &amp; Cross risk</a:t>
                      </a:r>
                      <a:endParaRPr lang="en-US" sz="900" kern="1200" dirty="0" smtClean="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Internal Audit recommendations (requiring immediate attention) past-due</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It considers the number of Internal Audit recommendations classified as “requiring immediate attention” (or “RIA”), for which the planned implementation date has been past-due for more than three months</a:t>
                      </a:r>
                      <a:endParaRPr lang="en-US" sz="900" kern="1200" dirty="0">
                        <a:solidFill>
                          <a:schemeClr val="tx1"/>
                        </a:solidFill>
                        <a:latin typeface="+mn-lt"/>
                        <a:ea typeface="+mn-ea"/>
                        <a:cs typeface="+mn-cs"/>
                      </a:endParaRPr>
                    </a:p>
                  </a:txBody>
                  <a:tcPr/>
                </a:tc>
              </a:tr>
              <a:tr h="3605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mn-lt"/>
                          <a:ea typeface="+mn-ea"/>
                          <a:cs typeface="+mn-cs"/>
                        </a:rPr>
                        <a:t>Non</a:t>
                      </a:r>
                      <a:r>
                        <a:rPr lang="en-US" sz="900" kern="1200" baseline="0" dirty="0" smtClean="0">
                          <a:solidFill>
                            <a:schemeClr val="tx1"/>
                          </a:solidFill>
                          <a:latin typeface="+mn-lt"/>
                          <a:ea typeface="+mn-ea"/>
                          <a:cs typeface="+mn-cs"/>
                        </a:rPr>
                        <a:t> financial &amp; Cross risk</a:t>
                      </a:r>
                      <a:endParaRPr lang="en-US" sz="900" kern="1200" dirty="0" smtClean="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Loss Multiplier</a:t>
                      </a:r>
                      <a:endParaRPr lang="en-US" sz="900" kern="1200" dirty="0">
                        <a:solidFill>
                          <a:schemeClr val="tx1"/>
                        </a:solidFill>
                        <a:latin typeface="+mn-lt"/>
                        <a:ea typeface="+mn-ea"/>
                        <a:cs typeface="+mn-cs"/>
                      </a:endParaRPr>
                    </a:p>
                  </a:txBody>
                  <a:tcPr/>
                </a:tc>
                <a:tc>
                  <a:txBody>
                    <a:bodyPr/>
                    <a:lstStyle/>
                    <a:p>
                      <a:r>
                        <a:rPr lang="en-US" sz="900" kern="1200" dirty="0" smtClean="0">
                          <a:solidFill>
                            <a:schemeClr val="tx1"/>
                          </a:solidFill>
                          <a:latin typeface="+mn-lt"/>
                          <a:ea typeface="+mn-ea"/>
                          <a:cs typeface="+mn-cs"/>
                        </a:rPr>
                        <a:t>Based on new the Loss Component of Basel´s Standardized Measurement Approach (SMA).</a:t>
                      </a:r>
                      <a:endParaRPr lang="en-US" sz="900" kern="1200" dirty="0">
                        <a:solidFill>
                          <a:schemeClr val="tx1"/>
                        </a:solidFill>
                        <a:latin typeface="+mn-lt"/>
                        <a:ea typeface="+mn-ea"/>
                        <a:cs typeface="+mn-cs"/>
                      </a:endParaRPr>
                    </a:p>
                  </a:txBody>
                  <a:tcPr/>
                </a:tc>
              </a:tr>
            </a:tbl>
          </a:graphicData>
        </a:graphic>
      </p:graphicFrame>
      <p:sp>
        <p:nvSpPr>
          <p:cNvPr id="5" name="Content Placeholder 2"/>
          <p:cNvSpPr>
            <a:spLocks noGrp="1"/>
          </p:cNvSpPr>
          <p:nvPr>
            <p:ph sz="quarter" idx="11"/>
          </p:nvPr>
        </p:nvSpPr>
        <p:spPr>
          <a:xfrm>
            <a:off x="348438" y="452511"/>
            <a:ext cx="8666245" cy="435610"/>
          </a:xfrm>
        </p:spPr>
        <p:txBody>
          <a:bodyPr/>
          <a:lstStyle/>
          <a:p>
            <a:pPr lvl="0"/>
            <a:r>
              <a:rPr lang="en-US" kern="0" dirty="0" smtClean="0">
                <a:solidFill>
                  <a:srgbClr val="000000"/>
                </a:solidFill>
                <a:latin typeface="Arial"/>
                <a:ea typeface="ＭＳ Ｐゴシック"/>
              </a:rPr>
              <a:t>D. </a:t>
            </a:r>
            <a:r>
              <a:rPr lang="en-US" kern="0" dirty="0">
                <a:solidFill>
                  <a:srgbClr val="000000"/>
                </a:solidFill>
                <a:latin typeface="Arial"/>
                <a:ea typeface="ＭＳ Ｐゴシック"/>
              </a:rPr>
              <a:t>Potential 2017 New Metrics - Group </a:t>
            </a:r>
            <a:r>
              <a:rPr lang="en-US" kern="0" dirty="0" smtClean="0">
                <a:solidFill>
                  <a:srgbClr val="000000"/>
                </a:solidFill>
                <a:latin typeface="Arial"/>
                <a:ea typeface="ＭＳ Ｐゴシック"/>
              </a:rPr>
              <a:t>Metrics beyond 2016 RAS (5/6)</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2214325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5.10345556720985890000E+000&quot;&gt;&lt;m_msothmcolidx val=&quot;0&quot;/&gt;&lt;m_rgb r=&quot;ff&quot; g=&quot;bf&quot; b=&quot;27&quot;/&gt;&lt;m_ppcolschidx tagver0=&quot;23004&quot; tagname0=&quot;m_ppcolschidxUNRECOGNIZED&quot; val=&quot;0&quot;/&gt;&lt;m_nBrightness val=&quot;0&quot;/&gt;&lt;/elem&gt;&lt;elem m_fUsage=&quot;2.94169829509000010000E+000&quot;&gt;&lt;m_msothmcolidx val=&quot;0&quot;/&gt;&lt;m_rgb r=&quot;ff&quot; g=&quot;0&quot; b=&quot;0&quot;/&gt;&lt;m_ppcolschidx tagver0=&quot;23004&quot; tagname0=&quot;m_ppcolschidxUNRECOGNIZED&quot; val=&quot;0&quot;/&gt;&lt;m_nBrightness val=&quot;0&quot;/&gt;&lt;/elem&gt;&lt;elem m_fUsage=&quot;1.87549554668257110000E+000&quot;&gt;&lt;m_msothmcolidx val=&quot;0&quot;/&gt;&lt;m_rgb r=&quot;eb&quot; g=&quot;3&quot; b=&quot;26&quot;/&gt;&lt;m_ppcolschidx tagver0=&quot;23004&quot; tagname0=&quot;m_ppcolschidxUNRECOGNIZED&quot; val=&quot;0&quot;/&gt;&lt;m_nBrightness val=&quot;0&quot;/&gt;&lt;/elem&gt;&lt;elem m_fUsage=&quot;2.78128389443693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42011</TotalTime>
  <Words>3203</Words>
  <Application>Microsoft Office PowerPoint</Application>
  <PresentationFormat>Custom</PresentationFormat>
  <Paragraphs>461</Paragraphs>
  <Slides>13</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2024</cp:revision>
  <cp:lastPrinted>2017-02-01T15:46:21Z</cp:lastPrinted>
  <dcterms:created xsi:type="dcterms:W3CDTF">2016-03-28T17:49:32Z</dcterms:created>
  <dcterms:modified xsi:type="dcterms:W3CDTF">2017-02-03T19:49:17Z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