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80"/>
  </p:notesMasterIdLst>
  <p:handoutMasterIdLst>
    <p:handoutMasterId r:id="rId81"/>
  </p:handoutMasterIdLst>
  <p:sldIdLst>
    <p:sldId id="800" r:id="rId2"/>
    <p:sldId id="839" r:id="rId3"/>
    <p:sldId id="840" r:id="rId4"/>
    <p:sldId id="841" r:id="rId5"/>
    <p:sldId id="843" r:id="rId6"/>
    <p:sldId id="844" r:id="rId7"/>
    <p:sldId id="845" r:id="rId8"/>
    <p:sldId id="846" r:id="rId9"/>
    <p:sldId id="849" r:id="rId10"/>
    <p:sldId id="850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893" r:id="rId21"/>
    <p:sldId id="894" r:id="rId22"/>
    <p:sldId id="895" r:id="rId23"/>
    <p:sldId id="896" r:id="rId24"/>
    <p:sldId id="927" r:id="rId25"/>
    <p:sldId id="928" r:id="rId26"/>
    <p:sldId id="898" r:id="rId27"/>
    <p:sldId id="899" r:id="rId28"/>
    <p:sldId id="900" r:id="rId29"/>
    <p:sldId id="901" r:id="rId30"/>
    <p:sldId id="902" r:id="rId31"/>
    <p:sldId id="903" r:id="rId32"/>
    <p:sldId id="904" r:id="rId33"/>
    <p:sldId id="905" r:id="rId34"/>
    <p:sldId id="906" r:id="rId35"/>
    <p:sldId id="907" r:id="rId36"/>
    <p:sldId id="908" r:id="rId37"/>
    <p:sldId id="909" r:id="rId38"/>
    <p:sldId id="910" r:id="rId39"/>
    <p:sldId id="911" r:id="rId40"/>
    <p:sldId id="882" r:id="rId41"/>
    <p:sldId id="728" r:id="rId42"/>
    <p:sldId id="820" r:id="rId43"/>
    <p:sldId id="818" r:id="rId44"/>
    <p:sldId id="730" r:id="rId45"/>
    <p:sldId id="816" r:id="rId46"/>
    <p:sldId id="822" r:id="rId47"/>
    <p:sldId id="823" r:id="rId48"/>
    <p:sldId id="824" r:id="rId49"/>
    <p:sldId id="825" r:id="rId50"/>
    <p:sldId id="826" r:id="rId51"/>
    <p:sldId id="827" r:id="rId52"/>
    <p:sldId id="828" r:id="rId53"/>
    <p:sldId id="829" r:id="rId54"/>
    <p:sldId id="923" r:id="rId55"/>
    <p:sldId id="832" r:id="rId56"/>
    <p:sldId id="833" r:id="rId57"/>
    <p:sldId id="924" r:id="rId58"/>
    <p:sldId id="925" r:id="rId59"/>
    <p:sldId id="926" r:id="rId60"/>
    <p:sldId id="766" r:id="rId61"/>
    <p:sldId id="755" r:id="rId62"/>
    <p:sldId id="767" r:id="rId63"/>
    <p:sldId id="834" r:id="rId64"/>
    <p:sldId id="749" r:id="rId65"/>
    <p:sldId id="836" r:id="rId66"/>
    <p:sldId id="734" r:id="rId67"/>
    <p:sldId id="727" r:id="rId68"/>
    <p:sldId id="912" r:id="rId69"/>
    <p:sldId id="913" r:id="rId70"/>
    <p:sldId id="914" r:id="rId71"/>
    <p:sldId id="915" r:id="rId72"/>
    <p:sldId id="916" r:id="rId73"/>
    <p:sldId id="917" r:id="rId74"/>
    <p:sldId id="918" r:id="rId75"/>
    <p:sldId id="919" r:id="rId76"/>
    <p:sldId id="920" r:id="rId77"/>
    <p:sldId id="921" r:id="rId78"/>
    <p:sldId id="922" r:id="rId79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7171"/>
    <a:srgbClr val="FF5D5D"/>
    <a:srgbClr val="0066FF"/>
    <a:srgbClr val="FFFF00"/>
    <a:srgbClr val="F2F2F2"/>
    <a:srgbClr val="FFFF99"/>
    <a:srgbClr val="00FF00"/>
    <a:srgbClr val="D9D9D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1" autoAdjust="0"/>
    <p:restoredTop sz="89977" autoAdjust="0"/>
  </p:normalViewPr>
  <p:slideViewPr>
    <p:cSldViewPr snapToGrid="0" showGuides="1">
      <p:cViewPr varScale="1">
        <p:scale>
          <a:sx n="90" d="100"/>
          <a:sy n="90" d="100"/>
        </p:scale>
        <p:origin x="-1740" y="-96"/>
      </p:cViewPr>
      <p:guideLst>
        <p:guide orient="horz" pos="2146"/>
        <p:guide orient="horz" pos="3322"/>
        <p:guide pos="71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770"/>
    </p:cViewPr>
  </p:sorterViewPr>
  <p:notesViewPr>
    <p:cSldViewPr snapToGrid="0" showGuides="1">
      <p:cViewPr>
        <p:scale>
          <a:sx n="50" d="100"/>
          <a:sy n="50" d="100"/>
        </p:scale>
        <p:origin x="-1824" y="-54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P18 view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3"/>
              <c:layout>
                <c:manualLayout>
                  <c:x val="-8.067732302600962E-2"/>
                  <c:y val="-6.63668318940435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6.5285821397176785E-2"/>
                  <c:y val="-8.07164171684313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 i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P19 view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3"/>
              <c:layout>
                <c:manualLayout>
                  <c:x val="-0.10920290604477997"/>
                  <c:y val="8.78912098056252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4.8772073271627372E-2"/>
                  <c:y val="5.20172466196557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Sheet1!$C$2:$C$6</c:f>
              <c:numCache>
                <c:formatCode>_(#,##0.0%_);\(#,##0.0%\);_("–"_)_%;_(@_)_%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3.5000000000000003E-2</c:v>
                </c:pt>
                <c:pt idx="3">
                  <c:v>2.5000000000000001E-2</c:v>
                </c:pt>
                <c:pt idx="4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523392"/>
        <c:axId val="232436864"/>
      </c:lineChart>
      <c:catAx>
        <c:axId val="22852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32436864"/>
        <c:crosses val="autoZero"/>
        <c:auto val="1"/>
        <c:lblAlgn val="ctr"/>
        <c:lblOffset val="100"/>
        <c:noMultiLvlLbl val="0"/>
      </c:catAx>
      <c:valAx>
        <c:axId val="2324368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22852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P18 view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3"/>
              <c:layout>
                <c:manualLayout>
                  <c:x val="-8.067732302600962E-2"/>
                  <c:y val="-6.63668318940435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6.5285821397176785E-2"/>
                  <c:y val="-8.07164171684313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 i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P19 view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3"/>
              <c:layout>
                <c:manualLayout>
                  <c:x val="-0.10920290604477997"/>
                  <c:y val="8.78912098056252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4.8772073271627372E-2"/>
                  <c:y val="5.20172466196557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Sheet1!$C$2:$C$6</c:f>
              <c:numCache>
                <c:formatCode>_(#,##0.0%_);\(#,##0.0%\);_("–"_)_%;_(@_)_%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3.5000000000000003E-2</c:v>
                </c:pt>
                <c:pt idx="3">
                  <c:v>2.5000000000000001E-2</c:v>
                </c:pt>
                <c:pt idx="4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066624"/>
        <c:axId val="229068160"/>
      </c:lineChart>
      <c:catAx>
        <c:axId val="22906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29068160"/>
        <c:crosses val="autoZero"/>
        <c:auto val="1"/>
        <c:lblAlgn val="ctr"/>
        <c:lblOffset val="100"/>
        <c:noMultiLvlLbl val="0"/>
      </c:catAx>
      <c:valAx>
        <c:axId val="2290681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229066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P18 view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3"/>
              <c:layout>
                <c:manualLayout>
                  <c:x val="-8.067732302600962E-2"/>
                  <c:y val="-6.63668318940435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6.5285821397176785E-2"/>
                  <c:y val="-8.07164171684313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 i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P19 view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3"/>
              <c:layout>
                <c:manualLayout>
                  <c:x val="-0.10920290604477997"/>
                  <c:y val="8.78912098056252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4.8772073271627372E-2"/>
                  <c:y val="5.20172466196557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Sheet1!$C$2:$C$6</c:f>
              <c:numCache>
                <c:formatCode>_(#,##0.0%_);\(#,##0.0%\);_("–"_)_%;_(@_)_%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3.5000000000000003E-2</c:v>
                </c:pt>
                <c:pt idx="3">
                  <c:v>2.5000000000000001E-2</c:v>
                </c:pt>
                <c:pt idx="4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472960"/>
        <c:axId val="232474496"/>
      </c:lineChart>
      <c:catAx>
        <c:axId val="232472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32474496"/>
        <c:crosses val="autoZero"/>
        <c:auto val="1"/>
        <c:lblAlgn val="ctr"/>
        <c:lblOffset val="100"/>
        <c:noMultiLvlLbl val="0"/>
      </c:catAx>
      <c:valAx>
        <c:axId val="2324744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232472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P18 view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3"/>
              <c:layout>
                <c:manualLayout>
                  <c:x val="-8.067732302600962E-2"/>
                  <c:y val="-6.63668318940435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6.5285821397176785E-2"/>
                  <c:y val="-8.07164171684313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 i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P19 view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3"/>
              <c:layout>
                <c:manualLayout>
                  <c:x val="-0.10920290604477997"/>
                  <c:y val="8.78912098056252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4.8772073271627372E-2"/>
                  <c:y val="5.20172466196557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Sheet1!$C$2:$C$6</c:f>
              <c:numCache>
                <c:formatCode>_(#,##0.0%_);\(#,##0.0%\);_("–"_)_%;_(@_)_%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3.5000000000000003E-2</c:v>
                </c:pt>
                <c:pt idx="3">
                  <c:v>2.5000000000000001E-2</c:v>
                </c:pt>
                <c:pt idx="4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508032"/>
        <c:axId val="232526208"/>
      </c:lineChart>
      <c:catAx>
        <c:axId val="232508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32526208"/>
        <c:crosses val="autoZero"/>
        <c:auto val="1"/>
        <c:lblAlgn val="ctr"/>
        <c:lblOffset val="100"/>
        <c:noMultiLvlLbl val="0"/>
      </c:catAx>
      <c:valAx>
        <c:axId val="2325262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232508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P18 view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3"/>
              <c:layout>
                <c:manualLayout>
                  <c:x val="-8.067732302600962E-2"/>
                  <c:y val="-6.63668318940435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6.5285821397176785E-2"/>
                  <c:y val="-8.07164171684313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 i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P19 view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3"/>
              <c:layout>
                <c:manualLayout>
                  <c:x val="-0.10920290604477997"/>
                  <c:y val="8.78912098056252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4.8772073271627372E-2"/>
                  <c:y val="5.20172466196557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2015A</c:v>
                </c:pt>
                <c:pt idx="1">
                  <c:v>2016B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</c:strCache>
            </c:strRef>
          </c:cat>
          <c:val>
            <c:numRef>
              <c:f>Sheet1!$C$2:$C$6</c:f>
              <c:numCache>
                <c:formatCode>_(#,##0.0%_);\(#,##0.0%\);_("–"_)_%;_(@_)_%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3.5000000000000003E-2</c:v>
                </c:pt>
                <c:pt idx="3">
                  <c:v>2.5000000000000001E-2</c:v>
                </c:pt>
                <c:pt idx="4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584320"/>
        <c:axId val="232585856"/>
      </c:lineChart>
      <c:catAx>
        <c:axId val="23258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32585856"/>
        <c:crosses val="autoZero"/>
        <c:auto val="1"/>
        <c:lblAlgn val="ctr"/>
        <c:lblOffset val="100"/>
        <c:noMultiLvlLbl val="0"/>
      </c:catAx>
      <c:valAx>
        <c:axId val="2325858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232584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1395C2-CD8B-4711-836F-5D526A196D01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BE377BD-FEFF-425A-8295-6D8EDD0B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4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0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3" tIns="45663" rIns="91323" bIns="45663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203207" y="3788240"/>
            <a:ext cx="6226629" cy="6001609"/>
          </a:xfrm>
          <a:prstGeom prst="rect">
            <a:avLst/>
          </a:prstGeom>
        </p:spPr>
        <p:txBody>
          <a:bodyPr vert="horz" lIns="91323" tIns="45663" rIns="91323" bIns="45663" rtlCol="0"/>
          <a:lstStyle/>
          <a:p>
            <a:pPr lvl="0">
              <a:lnSpc>
                <a:spcPts val="1800"/>
              </a:lnSpc>
              <a:spcBef>
                <a:spcPts val="600"/>
              </a:spcBef>
            </a:pPr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429829" y="9622971"/>
            <a:ext cx="366276" cy="303667"/>
          </a:xfrm>
          <a:prstGeom prst="rect">
            <a:avLst/>
          </a:prstGeom>
        </p:spPr>
        <p:txBody>
          <a:bodyPr vert="horz" lIns="0" tIns="45663" rIns="0" bIns="45663" rtlCol="0" anchor="b"/>
          <a:lstStyle>
            <a:lvl1pPr algn="r">
              <a:defRPr sz="1000"/>
            </a:lvl1pPr>
          </a:lstStyle>
          <a:p>
            <a:fld id="{43097424-28C4-4E9E-A922-B523312703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37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ts val="1800"/>
      </a:lnSpc>
      <a:spcBef>
        <a:spcPts val="600"/>
      </a:spcBef>
      <a:defRPr lang="es-ES" sz="1400" b="1" kern="1200" dirty="0" smtClean="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174625" indent="-174625" algn="l" defTabSz="914400" rtl="0" eaLnBrk="1" latinLnBrk="0" hangingPunct="1">
      <a:lnSpc>
        <a:spcPts val="1800"/>
      </a:lnSpc>
      <a:spcBef>
        <a:spcPts val="600"/>
      </a:spcBef>
      <a:buFont typeface="Arial" panose="020B0604020202020204" pitchFamily="34" charset="0"/>
      <a:buChar char="•"/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ts val="1800"/>
      </a:lnSpc>
      <a:spcBef>
        <a:spcPts val="600"/>
      </a:spcBef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ts val="1800"/>
      </a:lnSpc>
      <a:spcBef>
        <a:spcPts val="600"/>
      </a:spcBef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ts val="1800"/>
      </a:lnSpc>
      <a:spcBef>
        <a:spcPts val="600"/>
      </a:spcBef>
      <a:defRPr lang="en-GB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4B7D-73B6-4C66-8A54-D41D1352103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84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19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21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29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41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45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49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50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51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55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59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61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62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63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64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65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66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345096-8C09-41AC-811C-701AF857F134}" type="slidenum">
              <a:rPr lang="es-ES" smtClean="0">
                <a:solidFill>
                  <a:prstClr val="black"/>
                </a:solidFill>
              </a:rPr>
              <a:pPr/>
              <a:t>67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51122" y="9430021"/>
            <a:ext cx="2944959" cy="4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5" tIns="46749" rIns="93485" bIns="46749" anchor="b"/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8808281-6577-4106-AA51-C8D5F610C869}" type="slidenum">
              <a:rPr lang="es-ES" sz="1200">
                <a:solidFill>
                  <a:prstClr val="black"/>
                </a:solidFill>
                <a:latin typeface="Calibri" panose="020F0502020204030204" pitchFamily="34" charset="0"/>
              </a:rPr>
              <a:pPr algn="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s-E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9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10 Marcador de notas"/>
          <p:cNvSpPr>
            <a:spLocks noGrp="1"/>
          </p:cNvSpPr>
          <p:nvPr>
            <p:ph type="body" idx="1"/>
          </p:nvPr>
        </p:nvSpPr>
        <p:spPr/>
        <p:txBody>
          <a:bodyPr vert="horz" lIns="91323" tIns="45663" rIns="91323" bIns="45663" rtlCol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70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72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74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76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78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9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la fecha </a:t>
            </a:r>
            <a:r>
              <a:rPr lang="es-ES" dirty="0" err="1" smtClean="0"/>
              <a:t>dd</a:t>
            </a:r>
            <a:r>
              <a:rPr lang="es-ES" dirty="0" smtClean="0"/>
              <a:t>/mm/</a:t>
            </a:r>
            <a:r>
              <a:rPr lang="es-ES" dirty="0" err="1" smtClean="0"/>
              <a:t>aa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888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4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2052000" y="-792000"/>
            <a:ext cx="5652000" cy="8532000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48" y="5723798"/>
            <a:ext cx="1712599" cy="164389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039935" y="4880504"/>
            <a:ext cx="2667000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misión es contribuir al progreso de las personas y de las empresas.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cultura se basa en la creencia de que todo lo que hacemos debe ser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31" y="6352539"/>
            <a:ext cx="570983" cy="447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9" y="6352539"/>
            <a:ext cx="1463674" cy="4474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0" y="5358238"/>
            <a:ext cx="1825200" cy="531387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1152525" y="16528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ES" sz="360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084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710" userDrawn="1">
          <p15:clr>
            <a:srgbClr val="FBAE40"/>
          </p15:clr>
        </p15:guide>
        <p15:guide id="2" pos="71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64255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6185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la fecha </a:t>
            </a:r>
            <a:r>
              <a:rPr lang="es-ES" dirty="0" err="1" smtClean="0"/>
              <a:t>dd</a:t>
            </a:r>
            <a:r>
              <a:rPr lang="es-ES" dirty="0" smtClean="0"/>
              <a:t>/mm/</a:t>
            </a:r>
            <a:r>
              <a:rPr lang="es-ES" dirty="0" err="1" smtClean="0"/>
              <a:t>aa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4815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1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23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2783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2783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2783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2783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2783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132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3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132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78876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36089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27321" y="1512000"/>
            <a:ext cx="7883079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6911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0398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5"/>
          </p:nvPr>
        </p:nvSpPr>
        <p:spPr>
          <a:xfrm>
            <a:off x="46296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628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1512000"/>
            <a:ext cx="3880800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1297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1771200"/>
            <a:ext cx="7887600" cy="446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i="0">
                <a:solidFill>
                  <a:srgbClr val="FF0000"/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2448000"/>
            <a:ext cx="3888000" cy="335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2448000"/>
            <a:ext cx="3880800" cy="3351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73381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gradFill>
            <a:gsLst>
              <a:gs pos="0">
                <a:srgbClr val="FF0000"/>
              </a:gs>
              <a:gs pos="77000">
                <a:srgbClr val="C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52000" y="2880000"/>
            <a:ext cx="6843600" cy="1152000"/>
          </a:xfrm>
          <a:prstGeom prst="rect">
            <a:avLst/>
          </a:prstGeom>
        </p:spPr>
        <p:txBody>
          <a:bodyPr/>
          <a:lstStyle>
            <a:lvl1pPr algn="ctr">
              <a:defRPr sz="3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0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611999" y="6305328"/>
            <a:ext cx="8532001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22450" y="6332738"/>
            <a:ext cx="888750" cy="168750"/>
          </a:xfrm>
          <a:prstGeom prst="rect">
            <a:avLst/>
          </a:prstGeom>
        </p:spPr>
      </p:pic>
      <p:sp>
        <p:nvSpPr>
          <p:cNvPr id="18" name="1 CuadroTexto"/>
          <p:cNvSpPr txBox="1"/>
          <p:nvPr/>
        </p:nvSpPr>
        <p:spPr>
          <a:xfrm>
            <a:off x="7963963" y="6305328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schemeClr val="bg1"/>
                </a:solidFill>
              </a:rPr>
              <a:pPr algn="ctr"/>
              <a:t>‹#›</a:t>
            </a:fld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01" r:id="rId4"/>
    <p:sldLayoutId id="2147483700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2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8.emf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/>
              <a:t>[Country / Unit]</a:t>
            </a:r>
            <a:endParaRPr lang="en-US" sz="3600" noProof="0" dirty="0"/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P-19 – Phase [●]</a:t>
            </a:r>
            <a:endParaRPr lang="en-US" sz="1800" dirty="0"/>
          </a:p>
        </p:txBody>
      </p:sp>
      <p:sp>
        <p:nvSpPr>
          <p:cNvPr id="6" name="Marcador de texto 11"/>
          <p:cNvSpPr txBox="1">
            <a:spLocks/>
          </p:cNvSpPr>
          <p:nvPr/>
        </p:nvSpPr>
        <p:spPr>
          <a:xfrm>
            <a:off x="585425" y="256386"/>
            <a:ext cx="7772400" cy="232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[Place</a:t>
            </a:r>
            <a:r>
              <a: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[Date]</a:t>
            </a: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 Rectángulo redondeado"/>
          <p:cNvSpPr>
            <a:spLocks noChangeArrowheads="1"/>
          </p:cNvSpPr>
          <p:nvPr/>
        </p:nvSpPr>
        <p:spPr bwMode="auto">
          <a:xfrm>
            <a:off x="686331" y="685781"/>
            <a:ext cx="8289925" cy="954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Macro environment</a:t>
            </a:r>
          </a:p>
        </p:txBody>
      </p:sp>
      <p:sp>
        <p:nvSpPr>
          <p:cNvPr id="14" name="4 Rectángulo redondeado"/>
          <p:cNvSpPr>
            <a:spLocks noChangeArrowheads="1"/>
          </p:cNvSpPr>
          <p:nvPr/>
        </p:nvSpPr>
        <p:spPr bwMode="auto">
          <a:xfrm>
            <a:off x="686331" y="2298474"/>
            <a:ext cx="8289925" cy="954087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FFFFFF"/>
                </a:solidFill>
              </a:rPr>
              <a:t>Key drivers and priorities</a:t>
            </a:r>
          </a:p>
        </p:txBody>
      </p:sp>
      <p:sp>
        <p:nvSpPr>
          <p:cNvPr id="15" name="4 Rectángulo redondeado"/>
          <p:cNvSpPr>
            <a:spLocks noChangeArrowheads="1"/>
          </p:cNvSpPr>
          <p:nvPr/>
        </p:nvSpPr>
        <p:spPr bwMode="auto">
          <a:xfrm>
            <a:off x="686331" y="3911166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 smtClean="0">
                <a:solidFill>
                  <a:srgbClr val="4D4D4D"/>
                </a:solidFill>
              </a:rPr>
              <a:t>P-19 financial </a:t>
            </a:r>
            <a:r>
              <a:rPr lang="en-US" altLang="es-ES" sz="2800" b="1" dirty="0">
                <a:solidFill>
                  <a:srgbClr val="4D4D4D"/>
                </a:solidFill>
              </a:rPr>
              <a:t>estimates</a:t>
            </a:r>
          </a:p>
        </p:txBody>
      </p:sp>
    </p:spTree>
    <p:extLst>
      <p:ext uri="{BB962C8B-B14F-4D97-AF65-F5344CB8AC3E}">
        <p14:creationId xmlns:p14="http://schemas.microsoft.com/office/powerpoint/2010/main" val="37718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Business and revenue growth</a:t>
              </a:r>
              <a:endParaRPr lang="en-US" b="1" dirty="0"/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779383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582572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Risks</a:t>
              </a:r>
              <a:endParaRPr lang="en-US" b="1" dirty="0"/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888" y="5385762"/>
            <a:ext cx="7871525" cy="589466"/>
            <a:chOff x="623888" y="5385762"/>
            <a:chExt cx="7871525" cy="589466"/>
          </a:xfrm>
        </p:grpSpPr>
        <p:sp>
          <p:nvSpPr>
            <p:cNvPr id="16" name="23 Rectángulo redondeado"/>
            <p:cNvSpPr/>
            <p:nvPr/>
          </p:nvSpPr>
          <p:spPr>
            <a:xfrm>
              <a:off x="1022788" y="5420861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Capital and liquidity</a:t>
              </a:r>
            </a:p>
          </p:txBody>
        </p:sp>
        <p:sp>
          <p:nvSpPr>
            <p:cNvPr id="17" name="26 Elipse"/>
            <p:cNvSpPr/>
            <p:nvPr/>
          </p:nvSpPr>
          <p:spPr>
            <a:xfrm>
              <a:off x="623888" y="5385762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303999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  <p:sp>
        <p:nvSpPr>
          <p:cNvPr id="23" name="23 Rectángulo redondeado"/>
          <p:cNvSpPr/>
          <p:nvPr/>
        </p:nvSpPr>
        <p:spPr>
          <a:xfrm>
            <a:off x="4557013" y="2075260"/>
            <a:ext cx="3938400" cy="40400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2" rIns="91401" bIns="45702" rtlCol="0" anchor="ctr"/>
          <a:lstStyle/>
          <a:p>
            <a:r>
              <a:rPr lang="en-US" sz="1400" b="1" dirty="0" smtClean="0"/>
              <a:t>Retail &amp; commercial banking</a:t>
            </a:r>
            <a:endParaRPr lang="en-US" sz="1400" b="1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4557013" y="2557626"/>
            <a:ext cx="3938400" cy="404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2" rIns="91401" bIns="45702" rtlCol="0" anchor="ctr"/>
          <a:lstStyle/>
          <a:p>
            <a:r>
              <a:rPr lang="en-US" sz="1400" b="1" dirty="0"/>
              <a:t>Global corporate banking</a:t>
            </a:r>
          </a:p>
        </p:txBody>
      </p:sp>
    </p:spTree>
    <p:extLst>
      <p:ext uri="{BB962C8B-B14F-4D97-AF65-F5344CB8AC3E}">
        <p14:creationId xmlns:p14="http://schemas.microsoft.com/office/powerpoint/2010/main" val="14478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Retail &amp; commercial </a:t>
            </a:r>
            <a:r>
              <a:rPr lang="en-US"/>
              <a:t>business </a:t>
            </a:r>
            <a:r>
              <a:rPr lang="en-US" smtClean="0"/>
              <a:t>diagnosis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[●]</a:t>
            </a:r>
            <a:endParaRPr lang="en-US" dirty="0"/>
          </a:p>
        </p:txBody>
      </p:sp>
      <p:sp>
        <p:nvSpPr>
          <p:cNvPr id="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3 Rectángulo redondeado"/>
          <p:cNvSpPr/>
          <p:nvPr/>
        </p:nvSpPr>
        <p:spPr bwMode="auto">
          <a:xfrm>
            <a:off x="2528840" y="1531111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14" name="31 Rectángulo redondeado"/>
          <p:cNvSpPr/>
          <p:nvPr/>
        </p:nvSpPr>
        <p:spPr bwMode="auto">
          <a:xfrm>
            <a:off x="5797339" y="1531110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17" name="23 Rectángulo redondeado"/>
          <p:cNvSpPr/>
          <p:nvPr/>
        </p:nvSpPr>
        <p:spPr bwMode="auto">
          <a:xfrm>
            <a:off x="661675" y="1531111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1676" y="2060914"/>
            <a:ext cx="8267663" cy="1980000"/>
            <a:chOff x="161925" y="1619669"/>
            <a:chExt cx="8267663" cy="1980000"/>
          </a:xfrm>
        </p:grpSpPr>
        <p:sp>
          <p:nvSpPr>
            <p:cNvPr id="15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4012" y="4281370"/>
            <a:ext cx="8267663" cy="1980000"/>
            <a:chOff x="161925" y="1619669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664012" y="4161142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Retail &amp; commercial business priorities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Management priorities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  <p:sp>
        <p:nvSpPr>
          <p:cNvPr id="2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95648" y="1411060"/>
            <a:ext cx="24765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Objective / rationale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1536" y="1411060"/>
            <a:ext cx="2392621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smtClean="0">
                <a:solidFill>
                  <a:srgbClr val="4D4D4D"/>
                </a:solidFill>
              </a:rPr>
              <a:t>Economic impact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95648" y="1620610"/>
            <a:ext cx="4077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720861" y="3880169"/>
            <a:ext cx="1301750" cy="792000"/>
          </a:xfrm>
          <a:prstGeom prst="homePlate">
            <a:avLst>
              <a:gd name="adj" fmla="val 1460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invGray">
          <a:xfrm>
            <a:off x="720861" y="4952889"/>
            <a:ext cx="1301750" cy="792000"/>
          </a:xfrm>
          <a:prstGeom prst="homePlate">
            <a:avLst>
              <a:gd name="adj" fmla="val 1289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195648" y="2667089"/>
            <a:ext cx="6829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195648" y="481252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>
            <p:custDataLst>
              <p:tags r:id="rId5"/>
            </p:custDataLst>
          </p:nvPr>
        </p:nvSpPr>
        <p:spPr bwMode="invGray">
          <a:xfrm>
            <a:off x="720861" y="2807449"/>
            <a:ext cx="1301750" cy="792000"/>
          </a:xfrm>
          <a:prstGeom prst="homePlate">
            <a:avLst>
              <a:gd name="adj" fmla="val 1971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95648" y="373980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6421536" y="1620610"/>
            <a:ext cx="260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6" name="AutoShape 3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720861" y="1734729"/>
            <a:ext cx="1301750" cy="792000"/>
          </a:xfrm>
          <a:prstGeom prst="homePlate">
            <a:avLst>
              <a:gd name="adj" fmla="val 1632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[●]</a:t>
            </a:r>
            <a:r>
              <a:rPr lang="es-ES_tradnl" altLang="es-ES" sz="1200" dirty="0" smtClean="0">
                <a:solidFill>
                  <a:srgbClr val="FFFFFF"/>
                </a:solidFill>
              </a:rPr>
              <a:t/>
            </a:r>
            <a:br>
              <a:rPr lang="es-ES_tradnl" altLang="es-ES" sz="1200" dirty="0" smtClean="0">
                <a:solidFill>
                  <a:srgbClr val="FFFFFF"/>
                </a:solidFill>
              </a:rPr>
            </a:br>
            <a:r>
              <a:rPr lang="es-ES_tradnl" altLang="es-ES" sz="1200" i="1" dirty="0" smtClean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 smtClean="0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 </a:t>
            </a:r>
            <a:r>
              <a:rPr lang="es-ES_tradnl" altLang="es-ES" sz="1200" i="1" dirty="0">
                <a:solidFill>
                  <a:srgbClr val="FFFFFF"/>
                </a:solidFill>
              </a:rPr>
              <a:t>[●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2195648" y="1764720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23 Rectángulo redondeado"/>
          <p:cNvSpPr/>
          <p:nvPr/>
        </p:nvSpPr>
        <p:spPr bwMode="auto">
          <a:xfrm>
            <a:off x="2195648" y="2829943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3 Rectángulo redondeado"/>
          <p:cNvSpPr/>
          <p:nvPr/>
        </p:nvSpPr>
        <p:spPr bwMode="auto">
          <a:xfrm>
            <a:off x="2195648" y="3895166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3 Rectángulo redondeado"/>
          <p:cNvSpPr/>
          <p:nvPr/>
        </p:nvSpPr>
        <p:spPr bwMode="auto">
          <a:xfrm>
            <a:off x="2195648" y="4960389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Retail &amp; commercial business projects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Projects and economic impacts - </a:t>
            </a:r>
            <a:r>
              <a:rPr lang="en-US" dirty="0" smtClean="0">
                <a:solidFill>
                  <a:schemeClr val="accent1"/>
                </a:solidFill>
              </a:rPr>
              <a:t>[indicate </a:t>
            </a:r>
            <a:r>
              <a:rPr lang="en-US" dirty="0">
                <a:solidFill>
                  <a:schemeClr val="accent1"/>
                </a:solidFill>
              </a:rPr>
              <a:t>currency &amp; scale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46335"/>
              </p:ext>
            </p:extLst>
          </p:nvPr>
        </p:nvGraphicFramePr>
        <p:xfrm>
          <a:off x="6421536" y="176472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32150"/>
              </p:ext>
            </p:extLst>
          </p:nvPr>
        </p:nvGraphicFramePr>
        <p:xfrm>
          <a:off x="6421536" y="2829944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74286"/>
              </p:ext>
            </p:extLst>
          </p:nvPr>
        </p:nvGraphicFramePr>
        <p:xfrm>
          <a:off x="6421536" y="3895167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12713"/>
              </p:ext>
            </p:extLst>
          </p:nvPr>
        </p:nvGraphicFramePr>
        <p:xfrm>
          <a:off x="6421536" y="496039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28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25691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8520112" cy="518400"/>
          </a:xfrm>
        </p:spPr>
        <p:txBody>
          <a:bodyPr/>
          <a:lstStyle/>
          <a:p>
            <a:r>
              <a:rPr lang="en-US" dirty="0"/>
              <a:t>Retail &amp; commercial </a:t>
            </a:r>
            <a:r>
              <a:rPr lang="en-US" smtClean="0"/>
              <a:t>growth drivers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7" y="864000"/>
            <a:ext cx="7887600" cy="370800"/>
          </a:xfrm>
        </p:spPr>
        <p:txBody>
          <a:bodyPr/>
          <a:lstStyle/>
          <a:p>
            <a:r>
              <a:rPr lang="en-US" smtClean="0"/>
              <a:t>Key metrics</a:t>
            </a:r>
            <a:endParaRPr lang="en-US" dirty="0"/>
          </a:p>
        </p:txBody>
      </p:sp>
      <p:sp>
        <p:nvSpPr>
          <p:cNvPr id="142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34857"/>
              </p:ext>
            </p:extLst>
          </p:nvPr>
        </p:nvGraphicFramePr>
        <p:xfrm>
          <a:off x="623887" y="1385373"/>
          <a:ext cx="8278182" cy="478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006"/>
                <a:gridCol w="1482794"/>
                <a:gridCol w="1482794"/>
                <a:gridCol w="1482794"/>
                <a:gridCol w="1482794"/>
              </a:tblGrid>
              <a:tr h="207892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0" marR="0" marT="0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2016E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2017E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2018E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2019E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Customers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Individual customers growth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% of loyal customers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Corporate customers growth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% of loyal customers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# of digital customers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Fees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Fees as % revenues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Fees growth %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Fees as % average loans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Digitalization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% of new business in new channels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% of</a:t>
                      </a: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 transactions in new channels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Market shares gain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Loans market share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Deposits</a:t>
                      </a:r>
                      <a:r>
                        <a:rPr lang="en-US" sz="1100" b="0" baseline="0" noProof="0" dirty="0" smtClean="0">
                          <a:solidFill>
                            <a:schemeClr val="tx1"/>
                          </a:solidFill>
                        </a:rPr>
                        <a:t> market share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Revenues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Volume change %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Yield performance change %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Total revenue growth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Revenue per individual growth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07892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Revenue per corporate growth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Business and revenue growth</a:t>
              </a:r>
              <a:endParaRPr lang="en-US" b="1" dirty="0"/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779383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582572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Risks</a:t>
              </a:r>
              <a:endParaRPr lang="en-US" b="1" dirty="0"/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888" y="5385762"/>
            <a:ext cx="7871525" cy="589466"/>
            <a:chOff x="623888" y="5385762"/>
            <a:chExt cx="7871525" cy="589466"/>
          </a:xfrm>
        </p:grpSpPr>
        <p:sp>
          <p:nvSpPr>
            <p:cNvPr id="16" name="23 Rectángulo redondeado"/>
            <p:cNvSpPr/>
            <p:nvPr/>
          </p:nvSpPr>
          <p:spPr>
            <a:xfrm>
              <a:off x="1022788" y="5420861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Capital and liquidity</a:t>
              </a:r>
            </a:p>
          </p:txBody>
        </p:sp>
        <p:sp>
          <p:nvSpPr>
            <p:cNvPr id="17" name="26 Elipse"/>
            <p:cNvSpPr/>
            <p:nvPr/>
          </p:nvSpPr>
          <p:spPr>
            <a:xfrm>
              <a:off x="623888" y="5385762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303999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  <p:sp>
        <p:nvSpPr>
          <p:cNvPr id="23" name="23 Rectángulo redondeado"/>
          <p:cNvSpPr/>
          <p:nvPr/>
        </p:nvSpPr>
        <p:spPr>
          <a:xfrm>
            <a:off x="4557013" y="2075260"/>
            <a:ext cx="3938400" cy="404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2" rIns="91401" bIns="45702" rtlCol="0" anchor="ctr"/>
          <a:lstStyle/>
          <a:p>
            <a:r>
              <a:rPr lang="en-US" sz="1400" b="1" dirty="0"/>
              <a:t>Retail &amp; commercial banking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4557013" y="2557626"/>
            <a:ext cx="3938400" cy="40400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2" rIns="91401" bIns="45702" rtlCol="0" anchor="ctr"/>
          <a:lstStyle/>
          <a:p>
            <a:r>
              <a:rPr lang="en-US" sz="1400" b="1" dirty="0"/>
              <a:t>Global corporate banking</a:t>
            </a:r>
          </a:p>
        </p:txBody>
      </p:sp>
    </p:spTree>
    <p:extLst>
      <p:ext uri="{BB962C8B-B14F-4D97-AF65-F5344CB8AC3E}">
        <p14:creationId xmlns:p14="http://schemas.microsoft.com/office/powerpoint/2010/main" val="33414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GCB business diagnosis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[●]</a:t>
            </a:r>
            <a:endParaRPr lang="en-US" dirty="0"/>
          </a:p>
        </p:txBody>
      </p:sp>
      <p:sp>
        <p:nvSpPr>
          <p:cNvPr id="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2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3 Rectángulo redondeado"/>
          <p:cNvSpPr/>
          <p:nvPr/>
        </p:nvSpPr>
        <p:spPr bwMode="auto">
          <a:xfrm>
            <a:off x="2528840" y="1531111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14" name="31 Rectángulo redondeado"/>
          <p:cNvSpPr/>
          <p:nvPr/>
        </p:nvSpPr>
        <p:spPr bwMode="auto">
          <a:xfrm>
            <a:off x="5797339" y="1531110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17" name="23 Rectángulo redondeado"/>
          <p:cNvSpPr/>
          <p:nvPr/>
        </p:nvSpPr>
        <p:spPr bwMode="auto">
          <a:xfrm>
            <a:off x="661675" y="1531111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1676" y="2060914"/>
            <a:ext cx="8267663" cy="1980000"/>
            <a:chOff x="161925" y="1619669"/>
            <a:chExt cx="8267663" cy="1980000"/>
          </a:xfrm>
        </p:grpSpPr>
        <p:sp>
          <p:nvSpPr>
            <p:cNvPr id="15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4012" y="4281370"/>
            <a:ext cx="8267663" cy="1980000"/>
            <a:chOff x="161925" y="1619669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664012" y="4161142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GCB </a:t>
            </a:r>
            <a:r>
              <a:rPr lang="en-US" dirty="0" smtClean="0"/>
              <a:t>business priorities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Management priorities</a:t>
            </a:r>
          </a:p>
        </p:txBody>
      </p:sp>
      <p:sp>
        <p:nvSpPr>
          <p:cNvPr id="2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42620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95648" y="1411060"/>
            <a:ext cx="24765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Objective / rationale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1536" y="1411060"/>
            <a:ext cx="2392621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smtClean="0">
                <a:solidFill>
                  <a:srgbClr val="4D4D4D"/>
                </a:solidFill>
              </a:rPr>
              <a:t>Economic impact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95648" y="1620610"/>
            <a:ext cx="4077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720861" y="3880169"/>
            <a:ext cx="1301750" cy="792000"/>
          </a:xfrm>
          <a:prstGeom prst="homePlate">
            <a:avLst>
              <a:gd name="adj" fmla="val 1460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invGray">
          <a:xfrm>
            <a:off x="720861" y="4952889"/>
            <a:ext cx="1301750" cy="792000"/>
          </a:xfrm>
          <a:prstGeom prst="homePlate">
            <a:avLst>
              <a:gd name="adj" fmla="val 1289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195648" y="2667089"/>
            <a:ext cx="6829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195648" y="481252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>
            <p:custDataLst>
              <p:tags r:id="rId5"/>
            </p:custDataLst>
          </p:nvPr>
        </p:nvSpPr>
        <p:spPr bwMode="invGray">
          <a:xfrm>
            <a:off x="720861" y="2807449"/>
            <a:ext cx="1301750" cy="792000"/>
          </a:xfrm>
          <a:prstGeom prst="homePlate">
            <a:avLst>
              <a:gd name="adj" fmla="val 1971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95648" y="373980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6421536" y="1620610"/>
            <a:ext cx="260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6" name="AutoShape 3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720861" y="1734729"/>
            <a:ext cx="1301750" cy="792000"/>
          </a:xfrm>
          <a:prstGeom prst="homePlate">
            <a:avLst>
              <a:gd name="adj" fmla="val 1632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[●]</a:t>
            </a:r>
            <a:r>
              <a:rPr lang="es-ES_tradnl" altLang="es-ES" sz="1200" dirty="0" smtClean="0">
                <a:solidFill>
                  <a:srgbClr val="FFFFFF"/>
                </a:solidFill>
              </a:rPr>
              <a:t/>
            </a:r>
            <a:br>
              <a:rPr lang="es-ES_tradnl" altLang="es-ES" sz="1200" dirty="0" smtClean="0">
                <a:solidFill>
                  <a:srgbClr val="FFFFFF"/>
                </a:solidFill>
              </a:rPr>
            </a:br>
            <a:r>
              <a:rPr lang="es-ES_tradnl" altLang="es-ES" sz="1200" i="1" dirty="0" smtClean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 smtClean="0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 </a:t>
            </a:r>
            <a:r>
              <a:rPr lang="es-ES_tradnl" altLang="es-ES" sz="1200" i="1" dirty="0">
                <a:solidFill>
                  <a:srgbClr val="FFFFFF"/>
                </a:solidFill>
              </a:rPr>
              <a:t>[●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2195648" y="1764720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23 Rectángulo redondeado"/>
          <p:cNvSpPr/>
          <p:nvPr/>
        </p:nvSpPr>
        <p:spPr bwMode="auto">
          <a:xfrm>
            <a:off x="2195648" y="2829943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3 Rectángulo redondeado"/>
          <p:cNvSpPr/>
          <p:nvPr/>
        </p:nvSpPr>
        <p:spPr bwMode="auto">
          <a:xfrm>
            <a:off x="2195648" y="3895166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3 Rectángulo redondeado"/>
          <p:cNvSpPr/>
          <p:nvPr/>
        </p:nvSpPr>
        <p:spPr bwMode="auto">
          <a:xfrm>
            <a:off x="2195648" y="4960389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GCB </a:t>
            </a:r>
            <a:r>
              <a:rPr lang="en-US" dirty="0"/>
              <a:t>business projects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Projects and economic impacts - </a:t>
            </a:r>
            <a:r>
              <a:rPr lang="en-US" dirty="0" smtClean="0">
                <a:solidFill>
                  <a:schemeClr val="accent1"/>
                </a:solidFill>
              </a:rPr>
              <a:t>[indicate </a:t>
            </a:r>
            <a:r>
              <a:rPr lang="en-US" dirty="0">
                <a:solidFill>
                  <a:schemeClr val="accent1"/>
                </a:solidFill>
              </a:rPr>
              <a:t>currency &amp; scale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05961"/>
              </p:ext>
            </p:extLst>
          </p:nvPr>
        </p:nvGraphicFramePr>
        <p:xfrm>
          <a:off x="6421536" y="176472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80829"/>
              </p:ext>
            </p:extLst>
          </p:nvPr>
        </p:nvGraphicFramePr>
        <p:xfrm>
          <a:off x="6421536" y="2829944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27895"/>
              </p:ext>
            </p:extLst>
          </p:nvPr>
        </p:nvGraphicFramePr>
        <p:xfrm>
          <a:off x="6421536" y="3895167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35425"/>
              </p:ext>
            </p:extLst>
          </p:nvPr>
        </p:nvGraphicFramePr>
        <p:xfrm>
          <a:off x="6421536" y="496039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28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35757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 Rectángulo redondeado"/>
          <p:cNvSpPr>
            <a:spLocks noChangeArrowheads="1"/>
          </p:cNvSpPr>
          <p:nvPr/>
        </p:nvSpPr>
        <p:spPr bwMode="auto">
          <a:xfrm>
            <a:off x="686331" y="685781"/>
            <a:ext cx="8289925" cy="954088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FFFFFF"/>
                </a:solidFill>
              </a:rPr>
              <a:t>Macro environment</a:t>
            </a:r>
          </a:p>
        </p:txBody>
      </p:sp>
      <p:sp>
        <p:nvSpPr>
          <p:cNvPr id="14" name="4 Rectángulo redondeado"/>
          <p:cNvSpPr>
            <a:spLocks noChangeArrowheads="1"/>
          </p:cNvSpPr>
          <p:nvPr/>
        </p:nvSpPr>
        <p:spPr bwMode="auto">
          <a:xfrm>
            <a:off x="686331" y="2298474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Key drivers and priorities</a:t>
            </a:r>
          </a:p>
        </p:txBody>
      </p:sp>
      <p:sp>
        <p:nvSpPr>
          <p:cNvPr id="15" name="4 Rectángulo redondeado"/>
          <p:cNvSpPr>
            <a:spLocks noChangeArrowheads="1"/>
          </p:cNvSpPr>
          <p:nvPr/>
        </p:nvSpPr>
        <p:spPr bwMode="auto">
          <a:xfrm>
            <a:off x="686331" y="3911166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 smtClean="0">
                <a:solidFill>
                  <a:srgbClr val="4D4D4D"/>
                </a:solidFill>
              </a:rPr>
              <a:t>P-19 financial </a:t>
            </a:r>
            <a:r>
              <a:rPr lang="en-US" altLang="es-ES" sz="2800" b="1" dirty="0">
                <a:solidFill>
                  <a:srgbClr val="4D4D4D"/>
                </a:solidFill>
              </a:rPr>
              <a:t>estimates</a:t>
            </a:r>
          </a:p>
        </p:txBody>
      </p:sp>
    </p:spTree>
    <p:extLst>
      <p:ext uri="{BB962C8B-B14F-4D97-AF65-F5344CB8AC3E}">
        <p14:creationId xmlns:p14="http://schemas.microsoft.com/office/powerpoint/2010/main" val="25624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Business and revenue growth</a:t>
              </a:r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396595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391178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Risks</a:t>
              </a:r>
              <a:endParaRPr lang="en-US" b="1" dirty="0"/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888" y="5385762"/>
            <a:ext cx="7871525" cy="589466"/>
            <a:chOff x="623888" y="5385762"/>
            <a:chExt cx="7871525" cy="589466"/>
          </a:xfrm>
        </p:grpSpPr>
        <p:sp>
          <p:nvSpPr>
            <p:cNvPr id="16" name="23 Rectángulo redondeado"/>
            <p:cNvSpPr/>
            <p:nvPr/>
          </p:nvSpPr>
          <p:spPr>
            <a:xfrm>
              <a:off x="1022788" y="5420861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Capital and liquidity</a:t>
              </a:r>
            </a:p>
          </p:txBody>
        </p:sp>
        <p:sp>
          <p:nvSpPr>
            <p:cNvPr id="17" name="26 Elipse"/>
            <p:cNvSpPr/>
            <p:nvPr/>
          </p:nvSpPr>
          <p:spPr>
            <a:xfrm>
              <a:off x="623888" y="5385762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240201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Costs and efficiency</a:t>
              </a:r>
              <a:endParaRPr lang="en-US" b="1" dirty="0"/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5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Costs and efficiency diagnosis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[●]</a:t>
            </a:r>
            <a:endParaRPr lang="en-US" dirty="0"/>
          </a:p>
        </p:txBody>
      </p:sp>
      <p:sp>
        <p:nvSpPr>
          <p:cNvPr id="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6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3 Rectángulo redondeado"/>
          <p:cNvSpPr/>
          <p:nvPr/>
        </p:nvSpPr>
        <p:spPr bwMode="auto">
          <a:xfrm>
            <a:off x="2528840" y="1531111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14" name="31 Rectángulo redondeado"/>
          <p:cNvSpPr/>
          <p:nvPr/>
        </p:nvSpPr>
        <p:spPr bwMode="auto">
          <a:xfrm>
            <a:off x="5797339" y="1531110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17" name="23 Rectángulo redondeado"/>
          <p:cNvSpPr/>
          <p:nvPr/>
        </p:nvSpPr>
        <p:spPr bwMode="auto">
          <a:xfrm>
            <a:off x="661675" y="1531111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1676" y="2060914"/>
            <a:ext cx="8267663" cy="1980000"/>
            <a:chOff x="161925" y="1619669"/>
            <a:chExt cx="8267663" cy="1980000"/>
          </a:xfrm>
        </p:grpSpPr>
        <p:sp>
          <p:nvSpPr>
            <p:cNvPr id="15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4012" y="4281370"/>
            <a:ext cx="8267663" cy="1980000"/>
            <a:chOff x="161925" y="1619669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664012" y="4161142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Costs and </a:t>
            </a:r>
            <a:r>
              <a:rPr lang="en-US" dirty="0" smtClean="0"/>
              <a:t>efficiency priorities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Management priorities</a:t>
            </a:r>
          </a:p>
        </p:txBody>
      </p:sp>
      <p:sp>
        <p:nvSpPr>
          <p:cNvPr id="2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4830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95648" y="1411060"/>
            <a:ext cx="24765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Objective / rationale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1536" y="1411060"/>
            <a:ext cx="2392621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smtClean="0">
                <a:solidFill>
                  <a:srgbClr val="4D4D4D"/>
                </a:solidFill>
              </a:rPr>
              <a:t>Economic impact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95648" y="1620610"/>
            <a:ext cx="4077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720861" y="3880169"/>
            <a:ext cx="1301750" cy="792000"/>
          </a:xfrm>
          <a:prstGeom prst="homePlate">
            <a:avLst>
              <a:gd name="adj" fmla="val 1460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invGray">
          <a:xfrm>
            <a:off x="720861" y="4952889"/>
            <a:ext cx="1301750" cy="792000"/>
          </a:xfrm>
          <a:prstGeom prst="homePlate">
            <a:avLst>
              <a:gd name="adj" fmla="val 1289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195648" y="2667089"/>
            <a:ext cx="6829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195648" y="481252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>
            <p:custDataLst>
              <p:tags r:id="rId5"/>
            </p:custDataLst>
          </p:nvPr>
        </p:nvSpPr>
        <p:spPr bwMode="invGray">
          <a:xfrm>
            <a:off x="720861" y="2807449"/>
            <a:ext cx="1301750" cy="792000"/>
          </a:xfrm>
          <a:prstGeom prst="homePlate">
            <a:avLst>
              <a:gd name="adj" fmla="val 1971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95648" y="373980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6421536" y="1620610"/>
            <a:ext cx="260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6" name="AutoShape 3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720861" y="1734729"/>
            <a:ext cx="1301750" cy="792000"/>
          </a:xfrm>
          <a:prstGeom prst="homePlate">
            <a:avLst>
              <a:gd name="adj" fmla="val 1632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[●]</a:t>
            </a:r>
            <a:r>
              <a:rPr lang="es-ES_tradnl" altLang="es-ES" sz="1200" dirty="0" smtClean="0">
                <a:solidFill>
                  <a:srgbClr val="FFFFFF"/>
                </a:solidFill>
              </a:rPr>
              <a:t/>
            </a:r>
            <a:br>
              <a:rPr lang="es-ES_tradnl" altLang="es-ES" sz="1200" dirty="0" smtClean="0">
                <a:solidFill>
                  <a:srgbClr val="FFFFFF"/>
                </a:solidFill>
              </a:rPr>
            </a:br>
            <a:r>
              <a:rPr lang="es-ES_tradnl" altLang="es-ES" sz="1200" i="1" dirty="0" smtClean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 smtClean="0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 </a:t>
            </a:r>
            <a:r>
              <a:rPr lang="es-ES_tradnl" altLang="es-ES" sz="1200" i="1" dirty="0">
                <a:solidFill>
                  <a:srgbClr val="FFFFFF"/>
                </a:solidFill>
              </a:rPr>
              <a:t>[●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2195648" y="1764720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23 Rectángulo redondeado"/>
          <p:cNvSpPr/>
          <p:nvPr/>
        </p:nvSpPr>
        <p:spPr bwMode="auto">
          <a:xfrm>
            <a:off x="2195648" y="2829943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3 Rectángulo redondeado"/>
          <p:cNvSpPr/>
          <p:nvPr/>
        </p:nvSpPr>
        <p:spPr bwMode="auto">
          <a:xfrm>
            <a:off x="2195648" y="3895166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3 Rectángulo redondeado"/>
          <p:cNvSpPr/>
          <p:nvPr/>
        </p:nvSpPr>
        <p:spPr bwMode="auto">
          <a:xfrm>
            <a:off x="2195648" y="4960389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Costs </a:t>
            </a:r>
            <a:r>
              <a:rPr lang="en-US"/>
              <a:t>and </a:t>
            </a:r>
            <a:r>
              <a:rPr lang="en-US" smtClean="0"/>
              <a:t>efficiency projects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Projects and economic impacts - </a:t>
            </a:r>
            <a:r>
              <a:rPr lang="en-US" dirty="0" smtClean="0">
                <a:solidFill>
                  <a:schemeClr val="accent1"/>
                </a:solidFill>
              </a:rPr>
              <a:t>[indicate </a:t>
            </a:r>
            <a:r>
              <a:rPr lang="en-US" dirty="0">
                <a:solidFill>
                  <a:schemeClr val="accent1"/>
                </a:solidFill>
              </a:rPr>
              <a:t>currency &amp; scale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70790"/>
              </p:ext>
            </p:extLst>
          </p:nvPr>
        </p:nvGraphicFramePr>
        <p:xfrm>
          <a:off x="6421536" y="176472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15383"/>
              </p:ext>
            </p:extLst>
          </p:nvPr>
        </p:nvGraphicFramePr>
        <p:xfrm>
          <a:off x="6421536" y="2829944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71004"/>
              </p:ext>
            </p:extLst>
          </p:nvPr>
        </p:nvGraphicFramePr>
        <p:xfrm>
          <a:off x="6421536" y="3895167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81956"/>
              </p:ext>
            </p:extLst>
          </p:nvPr>
        </p:nvGraphicFramePr>
        <p:xfrm>
          <a:off x="6421536" y="496039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28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10540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8520112" cy="518400"/>
          </a:xfrm>
        </p:spPr>
        <p:txBody>
          <a:bodyPr/>
          <a:lstStyle/>
          <a:p>
            <a:r>
              <a:rPr lang="en-US" dirty="0"/>
              <a:t>Costs and efficiency drivers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7" y="864000"/>
            <a:ext cx="7887600" cy="370800"/>
          </a:xfrm>
        </p:spPr>
        <p:txBody>
          <a:bodyPr/>
          <a:lstStyle/>
          <a:p>
            <a:r>
              <a:rPr lang="en-US" dirty="0" smtClean="0"/>
              <a:t>Cost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75741"/>
              </p:ext>
            </p:extLst>
          </p:nvPr>
        </p:nvGraphicFramePr>
        <p:xfrm>
          <a:off x="623887" y="1385373"/>
          <a:ext cx="8278181" cy="4249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0471"/>
                <a:gridCol w="1257542"/>
                <a:gridCol w="1257542"/>
                <a:gridCol w="1257542"/>
                <a:gridCol w="1257542"/>
                <a:gridCol w="1257542"/>
              </a:tblGrid>
              <a:tr h="303563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0" marR="0" marT="0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2015A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2016E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2017E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2018E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2019E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Costs evolution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03563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Personnel cost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IT cost</a:t>
                      </a: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Regulatory cost</a:t>
                      </a: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Other costs</a:t>
                      </a: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r>
                        <a:rPr lang="fr-FR" sz="1100" b="1" noProof="0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r>
                        <a:rPr lang="fr-FR" sz="1100" b="1" noProof="0" dirty="0" err="1" smtClean="0">
                          <a:solidFill>
                            <a:schemeClr val="tx1"/>
                          </a:solidFill>
                        </a:rPr>
                        <a:t>costs</a:t>
                      </a:r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Personnel </a:t>
                      </a: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cost growth %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IT </a:t>
                      </a: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cost growth %</a:t>
                      </a:r>
                      <a:endParaRPr lang="en-US" sz="1100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Regulatory </a:t>
                      </a: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cost growth %</a:t>
                      </a:r>
                      <a:endParaRPr lang="en-US" sz="1100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Other </a:t>
                      </a:r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costs growth %</a:t>
                      </a:r>
                      <a:endParaRPr lang="en-US" sz="1100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r>
                        <a:rPr lang="fr-FR" sz="1100" b="1" noProof="0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r>
                        <a:rPr lang="fr-FR" sz="1100" b="1" noProof="0" dirty="0" err="1" smtClean="0">
                          <a:solidFill>
                            <a:schemeClr val="tx1"/>
                          </a:solidFill>
                        </a:rPr>
                        <a:t>costs</a:t>
                      </a:r>
                      <a:r>
                        <a:rPr lang="fr-FR" sz="1100" b="1" noProof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1" noProof="0" dirty="0" err="1" smtClean="0">
                          <a:solidFill>
                            <a:schemeClr val="tx1"/>
                          </a:solidFill>
                        </a:rPr>
                        <a:t>growth</a:t>
                      </a:r>
                      <a:r>
                        <a:rPr lang="fr-FR" sz="1100" b="1" noProof="0" dirty="0" smtClean="0">
                          <a:solidFill>
                            <a:schemeClr val="tx1"/>
                          </a:solidFill>
                        </a:rPr>
                        <a:t> %</a:t>
                      </a:r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303563">
                <a:tc>
                  <a:txBody>
                    <a:bodyPr/>
                    <a:lstStyle/>
                    <a:p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8520112" cy="518400"/>
          </a:xfrm>
        </p:spPr>
        <p:txBody>
          <a:bodyPr/>
          <a:lstStyle/>
          <a:p>
            <a:r>
              <a:rPr lang="en-US" dirty="0"/>
              <a:t>Costs and efficiency drivers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7" y="864000"/>
            <a:ext cx="7887600" cy="370800"/>
          </a:xfrm>
        </p:spPr>
        <p:txBody>
          <a:bodyPr/>
          <a:lstStyle/>
          <a:p>
            <a:r>
              <a:rPr lang="en-US" smtClean="0"/>
              <a:t>Key metrics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39194"/>
              </p:ext>
            </p:extLst>
          </p:nvPr>
        </p:nvGraphicFramePr>
        <p:xfrm>
          <a:off x="623887" y="1385373"/>
          <a:ext cx="8278182" cy="4196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006"/>
                <a:gridCol w="1482794"/>
                <a:gridCol w="1482794"/>
                <a:gridCol w="1482794"/>
                <a:gridCol w="1482794"/>
              </a:tblGrid>
              <a:tr h="279781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0" marR="0" marT="0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2016E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2017E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2018E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2019E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Distribution</a:t>
                      </a:r>
                      <a:r>
                        <a:rPr lang="en-US" sz="1100" b="1" baseline="0" noProof="0" dirty="0" smtClean="0">
                          <a:solidFill>
                            <a:schemeClr val="bg1"/>
                          </a:solidFill>
                        </a:rPr>
                        <a:t> model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Change in # ATMs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Change in # branches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BAU efficiencies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# FTEs change %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pPr marL="180975" lvl="1" indent="0" algn="l" fontAlgn="ctr"/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Headquarters</a:t>
                      </a:r>
                      <a:endParaRPr lang="en-US" sz="11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pPr marL="180975" lvl="1" indent="0" algn="l" fontAlgn="ctr"/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IT/Ops</a:t>
                      </a:r>
                      <a:endParaRPr lang="en-US" sz="11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pPr marL="180975" lvl="1" indent="0" algn="l" fontAlgn="ctr"/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Branches</a:t>
                      </a:r>
                      <a:endParaRPr lang="en-US" sz="11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pPr marL="180975" lvl="1" indent="0" algn="l" fontAlgn="ctr"/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retail &amp; commercial </a:t>
                      </a:r>
                      <a:endParaRPr lang="en-US" sz="11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pPr marL="180975" lvl="1" indent="0" algn="l" fontAlgn="ctr"/>
                      <a:r>
                        <a:rPr lang="en-US" sz="11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GCB</a:t>
                      </a:r>
                      <a:endParaRPr lang="en-US" sz="11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General efficiency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C/I ratio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Jaws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79781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Real cost growth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Business and revenue growth</a:t>
              </a:r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396595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391178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Risks</a:t>
              </a:r>
              <a:endParaRPr lang="en-US" b="1" dirty="0"/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888" y="5385762"/>
            <a:ext cx="7871525" cy="589466"/>
            <a:chOff x="623888" y="5385762"/>
            <a:chExt cx="7871525" cy="589466"/>
          </a:xfrm>
        </p:grpSpPr>
        <p:sp>
          <p:nvSpPr>
            <p:cNvPr id="16" name="23 Rectángulo redondeado"/>
            <p:cNvSpPr/>
            <p:nvPr/>
          </p:nvSpPr>
          <p:spPr>
            <a:xfrm>
              <a:off x="1022788" y="5420861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Capital and liquidity</a:t>
              </a:r>
            </a:p>
          </p:txBody>
        </p:sp>
        <p:sp>
          <p:nvSpPr>
            <p:cNvPr id="17" name="26 Elipse"/>
            <p:cNvSpPr/>
            <p:nvPr/>
          </p:nvSpPr>
          <p:spPr>
            <a:xfrm>
              <a:off x="623888" y="5385762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240201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6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smtClean="0"/>
              <a:t>&amp; Ops </a:t>
            </a:r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[●]</a:t>
            </a:r>
            <a:endParaRPr lang="en-US" dirty="0"/>
          </a:p>
        </p:txBody>
      </p:sp>
      <p:sp>
        <p:nvSpPr>
          <p:cNvPr id="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3 Rectángulo redondeado"/>
          <p:cNvSpPr/>
          <p:nvPr/>
        </p:nvSpPr>
        <p:spPr bwMode="auto">
          <a:xfrm>
            <a:off x="2528840" y="1531111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14" name="31 Rectángulo redondeado"/>
          <p:cNvSpPr/>
          <p:nvPr/>
        </p:nvSpPr>
        <p:spPr bwMode="auto">
          <a:xfrm>
            <a:off x="5797339" y="1531110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17" name="23 Rectángulo redondeado"/>
          <p:cNvSpPr/>
          <p:nvPr/>
        </p:nvSpPr>
        <p:spPr bwMode="auto">
          <a:xfrm>
            <a:off x="661675" y="1531111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1676" y="2060914"/>
            <a:ext cx="8267663" cy="1980000"/>
            <a:chOff x="161925" y="1619669"/>
            <a:chExt cx="8267663" cy="1980000"/>
          </a:xfrm>
        </p:grpSpPr>
        <p:sp>
          <p:nvSpPr>
            <p:cNvPr id="15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4012" y="4281370"/>
            <a:ext cx="8267663" cy="1980000"/>
            <a:chOff x="161925" y="1619669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664012" y="4161142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IT &amp; </a:t>
            </a:r>
            <a:r>
              <a:rPr lang="en-US" dirty="0" smtClean="0"/>
              <a:t>ops priorities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Management priorities</a:t>
            </a:r>
          </a:p>
        </p:txBody>
      </p:sp>
      <p:sp>
        <p:nvSpPr>
          <p:cNvPr id="2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280697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95648" y="1411060"/>
            <a:ext cx="24765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Objective / rationale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1536" y="1411060"/>
            <a:ext cx="2392621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smtClean="0">
                <a:solidFill>
                  <a:srgbClr val="4D4D4D"/>
                </a:solidFill>
              </a:rPr>
              <a:t>Economic impact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95648" y="1620610"/>
            <a:ext cx="4077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720861" y="3880169"/>
            <a:ext cx="1301750" cy="792000"/>
          </a:xfrm>
          <a:prstGeom prst="homePlate">
            <a:avLst>
              <a:gd name="adj" fmla="val 1460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invGray">
          <a:xfrm>
            <a:off x="720861" y="4952889"/>
            <a:ext cx="1301750" cy="792000"/>
          </a:xfrm>
          <a:prstGeom prst="homePlate">
            <a:avLst>
              <a:gd name="adj" fmla="val 1289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195648" y="2667089"/>
            <a:ext cx="6829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195648" y="481252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>
            <p:custDataLst>
              <p:tags r:id="rId5"/>
            </p:custDataLst>
          </p:nvPr>
        </p:nvSpPr>
        <p:spPr bwMode="invGray">
          <a:xfrm>
            <a:off x="720861" y="2807449"/>
            <a:ext cx="1301750" cy="792000"/>
          </a:xfrm>
          <a:prstGeom prst="homePlate">
            <a:avLst>
              <a:gd name="adj" fmla="val 1971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95648" y="373980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6421536" y="1620610"/>
            <a:ext cx="260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6" name="AutoShape 3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720861" y="1734729"/>
            <a:ext cx="1301750" cy="792000"/>
          </a:xfrm>
          <a:prstGeom prst="homePlate">
            <a:avLst>
              <a:gd name="adj" fmla="val 1632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[●]</a:t>
            </a:r>
            <a:r>
              <a:rPr lang="es-ES_tradnl" altLang="es-ES" sz="1200" dirty="0" smtClean="0">
                <a:solidFill>
                  <a:srgbClr val="FFFFFF"/>
                </a:solidFill>
              </a:rPr>
              <a:t/>
            </a:r>
            <a:br>
              <a:rPr lang="es-ES_tradnl" altLang="es-ES" sz="1200" dirty="0" smtClean="0">
                <a:solidFill>
                  <a:srgbClr val="FFFFFF"/>
                </a:solidFill>
              </a:rPr>
            </a:br>
            <a:r>
              <a:rPr lang="es-ES_tradnl" altLang="es-ES" sz="1200" i="1" dirty="0" smtClean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 smtClean="0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 </a:t>
            </a:r>
            <a:r>
              <a:rPr lang="es-ES_tradnl" altLang="es-ES" sz="1200" i="1" dirty="0">
                <a:solidFill>
                  <a:srgbClr val="FFFFFF"/>
                </a:solidFill>
              </a:rPr>
              <a:t>[●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2195648" y="1764720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23 Rectángulo redondeado"/>
          <p:cNvSpPr/>
          <p:nvPr/>
        </p:nvSpPr>
        <p:spPr bwMode="auto">
          <a:xfrm>
            <a:off x="2195648" y="2829943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3 Rectángulo redondeado"/>
          <p:cNvSpPr/>
          <p:nvPr/>
        </p:nvSpPr>
        <p:spPr bwMode="auto">
          <a:xfrm>
            <a:off x="2195648" y="3895166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3 Rectángulo redondeado"/>
          <p:cNvSpPr/>
          <p:nvPr/>
        </p:nvSpPr>
        <p:spPr bwMode="auto">
          <a:xfrm>
            <a:off x="2195648" y="4960389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&amp; ops projects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Projects and economic impacts - </a:t>
            </a:r>
            <a:r>
              <a:rPr lang="en-US" dirty="0" smtClean="0">
                <a:solidFill>
                  <a:schemeClr val="accent1"/>
                </a:solidFill>
              </a:rPr>
              <a:t>[indicate </a:t>
            </a:r>
            <a:r>
              <a:rPr lang="en-US" dirty="0">
                <a:solidFill>
                  <a:schemeClr val="accent1"/>
                </a:solidFill>
              </a:rPr>
              <a:t>currency &amp; scale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95253"/>
              </p:ext>
            </p:extLst>
          </p:nvPr>
        </p:nvGraphicFramePr>
        <p:xfrm>
          <a:off x="6421536" y="176472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74616"/>
              </p:ext>
            </p:extLst>
          </p:nvPr>
        </p:nvGraphicFramePr>
        <p:xfrm>
          <a:off x="6421536" y="2829944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55352"/>
              </p:ext>
            </p:extLst>
          </p:nvPr>
        </p:nvGraphicFramePr>
        <p:xfrm>
          <a:off x="6421536" y="3895167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54964"/>
              </p:ext>
            </p:extLst>
          </p:nvPr>
        </p:nvGraphicFramePr>
        <p:xfrm>
          <a:off x="6421536" y="496039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28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/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219670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 bwMode="auto">
          <a:xfrm>
            <a:off x="690017" y="1318451"/>
            <a:ext cx="2520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GDP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growth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3520484" y="1318451"/>
            <a:ext cx="2520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Interest rates</a:t>
            </a:r>
          </a:p>
        </p:txBody>
      </p:sp>
      <p:sp>
        <p:nvSpPr>
          <p:cNvPr id="30" name="29 Rectángulo redondeado"/>
          <p:cNvSpPr/>
          <p:nvPr/>
        </p:nvSpPr>
        <p:spPr bwMode="auto">
          <a:xfrm>
            <a:off x="6358934" y="1318451"/>
            <a:ext cx="2520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Inflation</a:t>
            </a:r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700650" y="3685511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Loan growth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2" name="31 Rectángulo redondeado"/>
          <p:cNvSpPr/>
          <p:nvPr/>
        </p:nvSpPr>
        <p:spPr bwMode="auto">
          <a:xfrm>
            <a:off x="3531117" y="3685511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Deposit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growth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6369568" y="3685511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Exchange 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rates </a:t>
            </a: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(if applicable)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Macro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P-18 and P-19 </a:t>
            </a:r>
            <a:r>
              <a:rPr lang="fr-FR" dirty="0" err="1" smtClean="0"/>
              <a:t>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79"/>
          <a:stretch/>
        </p:blipFill>
        <p:spPr bwMode="auto">
          <a:xfrm>
            <a:off x="388533" y="6560289"/>
            <a:ext cx="2474913" cy="31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55064601"/>
              </p:ext>
            </p:extLst>
          </p:nvPr>
        </p:nvGraphicFramePr>
        <p:xfrm>
          <a:off x="690017" y="1728026"/>
          <a:ext cx="2520000" cy="177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324284802"/>
              </p:ext>
            </p:extLst>
          </p:nvPr>
        </p:nvGraphicFramePr>
        <p:xfrm>
          <a:off x="3524475" y="1728026"/>
          <a:ext cx="2520000" cy="177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616263075"/>
              </p:ext>
            </p:extLst>
          </p:nvPr>
        </p:nvGraphicFramePr>
        <p:xfrm>
          <a:off x="6358934" y="1728026"/>
          <a:ext cx="2520000" cy="177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4130374577"/>
              </p:ext>
            </p:extLst>
          </p:nvPr>
        </p:nvGraphicFramePr>
        <p:xfrm>
          <a:off x="700650" y="4095086"/>
          <a:ext cx="2520000" cy="177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996418878"/>
              </p:ext>
            </p:extLst>
          </p:nvPr>
        </p:nvGraphicFramePr>
        <p:xfrm>
          <a:off x="3535108" y="4095086"/>
          <a:ext cx="2520000" cy="177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3120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&amp; ops drivers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Key metrics</a:t>
            </a:r>
            <a:endParaRPr lang="en-US" dirty="0"/>
          </a:p>
        </p:txBody>
      </p:sp>
      <p:sp>
        <p:nvSpPr>
          <p:cNvPr id="72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23259"/>
              </p:ext>
            </p:extLst>
          </p:nvPr>
        </p:nvGraphicFramePr>
        <p:xfrm>
          <a:off x="623887" y="1385372"/>
          <a:ext cx="8278182" cy="4027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006"/>
                <a:gridCol w="1482794"/>
                <a:gridCol w="1482794"/>
                <a:gridCol w="1482794"/>
                <a:gridCol w="1482794"/>
              </a:tblGrid>
              <a:tr h="447504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0" marR="0" marT="0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2016E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2017E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2018E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2019E</a:t>
                      </a:r>
                      <a:endParaRPr lang="en-US" sz="1100" b="1" noProof="0" dirty="0"/>
                    </a:p>
                  </a:txBody>
                  <a:tcPr marL="0" marR="0" marT="0" marB="0"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504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IT &amp; digitalization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447504">
                <a:tc>
                  <a:txBody>
                    <a:bodyPr/>
                    <a:lstStyle/>
                    <a:p>
                      <a:r>
                        <a:rPr lang="en-US" sz="1100" b="0" noProof="0" dirty="0" smtClean="0">
                          <a:solidFill>
                            <a:schemeClr val="tx1"/>
                          </a:solidFill>
                        </a:rPr>
                        <a:t>Hours of IT development change</a:t>
                      </a:r>
                      <a:endParaRPr lang="en-US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447504">
                <a:tc>
                  <a:txBody>
                    <a:bodyPr/>
                    <a:lstStyle/>
                    <a:p>
                      <a:pPr marL="180975" indent="0" algn="l" defTabSz="914400" rtl="0" eaLnBrk="1" fontAlgn="b" latinLnBrk="0" hangingPunct="1"/>
                      <a:r>
                        <a:rPr lang="en-US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Hours of BAU IT dev</a:t>
                      </a:r>
                      <a:endParaRPr lang="en-US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447504">
                <a:tc>
                  <a:txBody>
                    <a:bodyPr/>
                    <a:lstStyle/>
                    <a:p>
                      <a:pPr marL="180975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Hours of digital IT dev</a:t>
                      </a: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447504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/>
                      <a:r>
                        <a:rPr lang="en-US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Hours of infrastructure IT dev</a:t>
                      </a:r>
                      <a:endParaRPr lang="en-US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447504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/>
                      <a:r>
                        <a:rPr lang="en-US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Hours of regulatory IT dev</a:t>
                      </a:r>
                      <a:endParaRPr lang="en-US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4475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1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US" sz="11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</a:tr>
              <a:tr h="447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FTEs</a:t>
                      </a: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Ops (efficiency from digitalization)</a:t>
                      </a:r>
                      <a:endParaRPr lang="en-US" sz="11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Business and revenue growth</a:t>
              </a:r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396595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391178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Risks</a:t>
              </a:r>
              <a:endParaRPr lang="en-US" b="1" dirty="0"/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888" y="5385762"/>
            <a:ext cx="7871525" cy="589466"/>
            <a:chOff x="623888" y="5385762"/>
            <a:chExt cx="7871525" cy="589466"/>
          </a:xfrm>
        </p:grpSpPr>
        <p:sp>
          <p:nvSpPr>
            <p:cNvPr id="16" name="23 Rectángulo redondeado"/>
            <p:cNvSpPr/>
            <p:nvPr/>
          </p:nvSpPr>
          <p:spPr>
            <a:xfrm>
              <a:off x="1022788" y="5420861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Capital and liquidity</a:t>
              </a:r>
              <a:endParaRPr lang="en-US" b="1" dirty="0"/>
            </a:p>
          </p:txBody>
        </p:sp>
        <p:sp>
          <p:nvSpPr>
            <p:cNvPr id="17" name="26 Elipse"/>
            <p:cNvSpPr/>
            <p:nvPr/>
          </p:nvSpPr>
          <p:spPr>
            <a:xfrm>
              <a:off x="623888" y="5385762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240201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870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Risks diagnosis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[●]</a:t>
            </a:r>
            <a:endParaRPr lang="en-US" dirty="0"/>
          </a:p>
        </p:txBody>
      </p:sp>
      <p:sp>
        <p:nvSpPr>
          <p:cNvPr id="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3 Rectángulo redondeado"/>
          <p:cNvSpPr/>
          <p:nvPr/>
        </p:nvSpPr>
        <p:spPr bwMode="auto">
          <a:xfrm>
            <a:off x="2528840" y="1531111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14" name="31 Rectángulo redondeado"/>
          <p:cNvSpPr/>
          <p:nvPr/>
        </p:nvSpPr>
        <p:spPr bwMode="auto">
          <a:xfrm>
            <a:off x="5797339" y="1531110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17" name="23 Rectángulo redondeado"/>
          <p:cNvSpPr/>
          <p:nvPr/>
        </p:nvSpPr>
        <p:spPr bwMode="auto">
          <a:xfrm>
            <a:off x="661675" y="1531111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1676" y="2060914"/>
            <a:ext cx="8267663" cy="1980000"/>
            <a:chOff x="161925" y="1619669"/>
            <a:chExt cx="8267663" cy="1980000"/>
          </a:xfrm>
        </p:grpSpPr>
        <p:sp>
          <p:nvSpPr>
            <p:cNvPr id="15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4012" y="4281370"/>
            <a:ext cx="8267663" cy="1980000"/>
            <a:chOff x="161925" y="1619669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664012" y="4161142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Risk priorities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Management priorities</a:t>
            </a:r>
          </a:p>
        </p:txBody>
      </p:sp>
      <p:sp>
        <p:nvSpPr>
          <p:cNvPr id="2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22141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95648" y="1411060"/>
            <a:ext cx="24765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Objective / rationale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1536" y="1411060"/>
            <a:ext cx="2392621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smtClean="0">
                <a:solidFill>
                  <a:srgbClr val="4D4D4D"/>
                </a:solidFill>
              </a:rPr>
              <a:t>Economic impact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95648" y="1620610"/>
            <a:ext cx="4077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720861" y="3880169"/>
            <a:ext cx="1301750" cy="792000"/>
          </a:xfrm>
          <a:prstGeom prst="homePlate">
            <a:avLst>
              <a:gd name="adj" fmla="val 1460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invGray">
          <a:xfrm>
            <a:off x="720861" y="4952889"/>
            <a:ext cx="1301750" cy="792000"/>
          </a:xfrm>
          <a:prstGeom prst="homePlate">
            <a:avLst>
              <a:gd name="adj" fmla="val 1289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195648" y="2667089"/>
            <a:ext cx="6829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195648" y="481252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>
            <p:custDataLst>
              <p:tags r:id="rId5"/>
            </p:custDataLst>
          </p:nvPr>
        </p:nvSpPr>
        <p:spPr bwMode="invGray">
          <a:xfrm>
            <a:off x="720861" y="2807449"/>
            <a:ext cx="1301750" cy="792000"/>
          </a:xfrm>
          <a:prstGeom prst="homePlate">
            <a:avLst>
              <a:gd name="adj" fmla="val 1971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>
                <a:solidFill>
                  <a:srgbClr val="FFFFFF"/>
                </a:solidFill>
              </a:rPr>
              <a:t>Project [●]</a:t>
            </a:r>
            <a:br>
              <a:rPr lang="es-ES_tradnl" altLang="es-ES" sz="1200" dirty="0">
                <a:solidFill>
                  <a:srgbClr val="FFFFFF"/>
                </a:solidFill>
              </a:rPr>
            </a:br>
            <a:r>
              <a:rPr lang="es-ES_tradnl" altLang="es-ES" sz="1200" i="1" dirty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>
                <a:solidFill>
                  <a:srgbClr val="FFFFFF"/>
                </a:solidFill>
              </a:rPr>
              <a:t> [●]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95648" y="3739809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6421536" y="1620610"/>
            <a:ext cx="260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6" name="AutoShape 3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720861" y="1734729"/>
            <a:ext cx="1301750" cy="792000"/>
          </a:xfrm>
          <a:prstGeom prst="homePlate">
            <a:avLst>
              <a:gd name="adj" fmla="val 1632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[●]</a:t>
            </a:r>
            <a:r>
              <a:rPr lang="es-ES_tradnl" altLang="es-ES" sz="1200" dirty="0" smtClean="0">
                <a:solidFill>
                  <a:srgbClr val="FFFFFF"/>
                </a:solidFill>
              </a:rPr>
              <a:t/>
            </a:r>
            <a:br>
              <a:rPr lang="es-ES_tradnl" altLang="es-ES" sz="1200" dirty="0" smtClean="0">
                <a:solidFill>
                  <a:srgbClr val="FFFFFF"/>
                </a:solidFill>
              </a:rPr>
            </a:br>
            <a:r>
              <a:rPr lang="es-ES_tradnl" altLang="es-ES" sz="1200" i="1" dirty="0" smtClean="0">
                <a:solidFill>
                  <a:srgbClr val="FFFFFF"/>
                </a:solidFill>
              </a:rPr>
              <a:t>(</a:t>
            </a:r>
            <a:r>
              <a:rPr lang="es-ES_tradnl" altLang="es-ES" sz="1200" i="1" dirty="0" err="1" smtClean="0">
                <a:solidFill>
                  <a:srgbClr val="FFFFFF"/>
                </a:solidFill>
              </a:rPr>
              <a:t>priority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 </a:t>
            </a:r>
            <a:r>
              <a:rPr lang="es-ES_tradnl" altLang="es-ES" sz="1200" i="1" dirty="0">
                <a:solidFill>
                  <a:srgbClr val="FFFFFF"/>
                </a:solidFill>
              </a:rPr>
              <a:t>[●</a:t>
            </a:r>
            <a:r>
              <a:rPr lang="es-ES_tradnl" altLang="es-ES" sz="1200" i="1" dirty="0" smtClean="0">
                <a:solidFill>
                  <a:srgbClr val="FFFFFF"/>
                </a:solidFill>
              </a:rPr>
              <a:t>]</a:t>
            </a:r>
            <a:r>
              <a:rPr lang="es-ES_tradnl" altLang="es-ES" sz="1200" b="0" i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2195648" y="1764720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23 Rectángulo redondeado"/>
          <p:cNvSpPr/>
          <p:nvPr/>
        </p:nvSpPr>
        <p:spPr bwMode="auto">
          <a:xfrm>
            <a:off x="2195648" y="2829943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3 Rectángulo redondeado"/>
          <p:cNvSpPr/>
          <p:nvPr/>
        </p:nvSpPr>
        <p:spPr bwMode="auto">
          <a:xfrm>
            <a:off x="2195648" y="3895166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3 Rectángulo redondeado"/>
          <p:cNvSpPr/>
          <p:nvPr/>
        </p:nvSpPr>
        <p:spPr bwMode="auto">
          <a:xfrm>
            <a:off x="2195648" y="4960389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Risk projects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Projects and economic impacts - </a:t>
            </a:r>
            <a:r>
              <a:rPr lang="en-US" dirty="0" smtClean="0">
                <a:solidFill>
                  <a:schemeClr val="accent1"/>
                </a:solidFill>
              </a:rPr>
              <a:t>[indicate </a:t>
            </a:r>
            <a:r>
              <a:rPr lang="en-US" dirty="0">
                <a:solidFill>
                  <a:schemeClr val="accent1"/>
                </a:solidFill>
              </a:rPr>
              <a:t>currency &amp; scale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85655"/>
              </p:ext>
            </p:extLst>
          </p:nvPr>
        </p:nvGraphicFramePr>
        <p:xfrm>
          <a:off x="6421536" y="176472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98037"/>
              </p:ext>
            </p:extLst>
          </p:nvPr>
        </p:nvGraphicFramePr>
        <p:xfrm>
          <a:off x="6421536" y="2829944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90042"/>
              </p:ext>
            </p:extLst>
          </p:nvPr>
        </p:nvGraphicFramePr>
        <p:xfrm>
          <a:off x="6421536" y="3895167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99254"/>
              </p:ext>
            </p:extLst>
          </p:nvPr>
        </p:nvGraphicFramePr>
        <p:xfrm>
          <a:off x="6421536" y="4960390"/>
          <a:ext cx="2603500" cy="762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9748"/>
                <a:gridCol w="485938"/>
                <a:gridCol w="485938"/>
                <a:gridCol w="485938"/>
                <a:gridCol w="485938"/>
              </a:tblGrid>
              <a:tr h="19050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2016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2017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2018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/>
                        <a:t>2019</a:t>
                      </a:r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Revenues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Costs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  <a:tr h="190502">
                <a:tc>
                  <a:txBody>
                    <a:bodyPr/>
                    <a:lstStyle/>
                    <a:p>
                      <a:r>
                        <a:rPr lang="en-US" sz="800" noProof="0" dirty="0" smtClean="0"/>
                        <a:t>RWAs</a:t>
                      </a:r>
                      <a:endParaRPr lang="en-US" sz="800" noProof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28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16624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Risk </a:t>
            </a:r>
            <a:r>
              <a:rPr lang="en-US" smtClean="0"/>
              <a:t>drivers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2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70341"/>
              </p:ext>
            </p:extLst>
          </p:nvPr>
        </p:nvGraphicFramePr>
        <p:xfrm>
          <a:off x="623888" y="1385373"/>
          <a:ext cx="7887602" cy="1868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6270"/>
                <a:gridCol w="1412833"/>
                <a:gridCol w="1412833"/>
                <a:gridCol w="1412833"/>
                <a:gridCol w="1412833"/>
              </a:tblGrid>
              <a:tr h="5262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noProof="0" dirty="0" smtClean="0">
                          <a:solidFill>
                            <a:schemeClr val="accent1"/>
                          </a:solidFill>
                        </a:rPr>
                        <a:t>Key risk metrics</a:t>
                      </a:r>
                      <a:endParaRPr lang="en-US" sz="1400" b="1" noProof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noProof="0" dirty="0"/>
                    </a:p>
                  </a:txBody>
                  <a:tcPr anchor="ctr"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noProof="0" dirty="0"/>
                    </a:p>
                  </a:txBody>
                  <a:tcPr anchor="ctr"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noProof="0" dirty="0"/>
                    </a:p>
                  </a:txBody>
                  <a:tcPr anchor="ctr"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noProof="0" dirty="0"/>
                    </a:p>
                  </a:txBody>
                  <a:tcPr anchor="ctr"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313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2016E</a:t>
                      </a:r>
                      <a:endParaRPr lang="en-US" sz="1100" b="1" noProof="0" dirty="0"/>
                    </a:p>
                  </a:txBody>
                  <a:tcPr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2017E</a:t>
                      </a:r>
                      <a:endParaRPr lang="en-US" sz="1100" b="1" noProof="0" dirty="0"/>
                    </a:p>
                  </a:txBody>
                  <a:tcPr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2018E</a:t>
                      </a:r>
                      <a:endParaRPr lang="en-US" sz="1100" b="1" noProof="0" dirty="0"/>
                    </a:p>
                  </a:txBody>
                  <a:tcPr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2019E</a:t>
                      </a:r>
                      <a:endParaRPr lang="en-US" sz="1100" b="1" noProof="0" dirty="0"/>
                    </a:p>
                  </a:txBody>
                  <a:tcPr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313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NPLs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2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2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2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2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7313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Cost of risk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3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3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3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3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Business and revenue growth</a:t>
              </a:r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396595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391178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Risks</a:t>
              </a:r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888" y="5385762"/>
            <a:ext cx="7871525" cy="589466"/>
            <a:chOff x="623888" y="5385762"/>
            <a:chExt cx="7871525" cy="589466"/>
          </a:xfrm>
        </p:grpSpPr>
        <p:sp>
          <p:nvSpPr>
            <p:cNvPr id="16" name="23 Rectángulo redondeado"/>
            <p:cNvSpPr/>
            <p:nvPr/>
          </p:nvSpPr>
          <p:spPr>
            <a:xfrm>
              <a:off x="1022788" y="5420861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Capital and liquidity</a:t>
              </a:r>
            </a:p>
          </p:txBody>
        </p:sp>
        <p:sp>
          <p:nvSpPr>
            <p:cNvPr id="17" name="26 Elipse"/>
            <p:cNvSpPr/>
            <p:nvPr/>
          </p:nvSpPr>
          <p:spPr>
            <a:xfrm>
              <a:off x="623888" y="5385762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240201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7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Capital and </a:t>
            </a:r>
            <a:r>
              <a:rPr lang="en-US" dirty="0" smtClean="0"/>
              <a:t>liquidity diagnosis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[●]</a:t>
            </a:r>
            <a:endParaRPr lang="en-US" dirty="0"/>
          </a:p>
        </p:txBody>
      </p:sp>
      <p:sp>
        <p:nvSpPr>
          <p:cNvPr id="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3 Rectángulo redondeado"/>
          <p:cNvSpPr/>
          <p:nvPr/>
        </p:nvSpPr>
        <p:spPr bwMode="auto">
          <a:xfrm>
            <a:off x="2528840" y="1531111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14" name="31 Rectángulo redondeado"/>
          <p:cNvSpPr/>
          <p:nvPr/>
        </p:nvSpPr>
        <p:spPr bwMode="auto">
          <a:xfrm>
            <a:off x="5797339" y="1531110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17" name="23 Rectángulo redondeado"/>
          <p:cNvSpPr/>
          <p:nvPr/>
        </p:nvSpPr>
        <p:spPr bwMode="auto">
          <a:xfrm>
            <a:off x="661675" y="1531111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1676" y="2060914"/>
            <a:ext cx="8267663" cy="1980000"/>
            <a:chOff x="161925" y="1619669"/>
            <a:chExt cx="8267663" cy="1980000"/>
          </a:xfrm>
        </p:grpSpPr>
        <p:sp>
          <p:nvSpPr>
            <p:cNvPr id="15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4012" y="4281370"/>
            <a:ext cx="8267663" cy="1980000"/>
            <a:chOff x="161925" y="1619669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664012" y="4161142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Capital and liquidity priorities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Management priorities</a:t>
            </a:r>
          </a:p>
        </p:txBody>
      </p:sp>
      <p:sp>
        <p:nvSpPr>
          <p:cNvPr id="25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dirty="0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6522155" y="18575"/>
            <a:ext cx="1692683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slides as required</a:t>
            </a:r>
          </a:p>
        </p:txBody>
      </p:sp>
    </p:spTree>
    <p:extLst>
      <p:ext uri="{BB962C8B-B14F-4D97-AF65-F5344CB8AC3E}">
        <p14:creationId xmlns:p14="http://schemas.microsoft.com/office/powerpoint/2010/main" val="11302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Capital and </a:t>
            </a:r>
            <a:r>
              <a:rPr lang="en-US" dirty="0" smtClean="0"/>
              <a:t>liquidity drivers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72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3394"/>
              </p:ext>
            </p:extLst>
          </p:nvPr>
        </p:nvGraphicFramePr>
        <p:xfrm>
          <a:off x="623888" y="1385375"/>
          <a:ext cx="7887602" cy="4544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6270"/>
                <a:gridCol w="1412833"/>
                <a:gridCol w="1412833"/>
                <a:gridCol w="1412833"/>
                <a:gridCol w="1412833"/>
              </a:tblGrid>
              <a:tr h="58267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noProof="0" dirty="0" smtClean="0">
                          <a:solidFill>
                            <a:schemeClr val="accent1"/>
                          </a:solidFill>
                        </a:rPr>
                        <a:t>Key capital metrics</a:t>
                      </a:r>
                      <a:endParaRPr lang="en-US" sz="1400" b="1" noProof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noProof="0" dirty="0"/>
                    </a:p>
                  </a:txBody>
                  <a:tcPr anchor="ctr"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noProof="0" dirty="0"/>
                    </a:p>
                  </a:txBody>
                  <a:tcPr anchor="ctr"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noProof="0" dirty="0"/>
                    </a:p>
                  </a:txBody>
                  <a:tcPr anchor="ctr"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noProof="0" dirty="0"/>
                    </a:p>
                  </a:txBody>
                  <a:tcPr anchor="ctr"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272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2016E</a:t>
                      </a:r>
                      <a:endParaRPr lang="en-US" sz="1100" b="1" noProof="0" dirty="0"/>
                    </a:p>
                  </a:txBody>
                  <a:tcPr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2017E</a:t>
                      </a:r>
                      <a:endParaRPr lang="en-US" sz="1100" b="1" noProof="0" dirty="0"/>
                    </a:p>
                  </a:txBody>
                  <a:tcPr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2018E</a:t>
                      </a:r>
                      <a:endParaRPr lang="en-US" sz="1100" b="1" noProof="0" dirty="0"/>
                    </a:p>
                  </a:txBody>
                  <a:tcPr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noProof="0" dirty="0" smtClean="0"/>
                        <a:t>2019E</a:t>
                      </a:r>
                      <a:endParaRPr lang="en-US" sz="1100" b="1" noProof="0" dirty="0"/>
                    </a:p>
                  </a:txBody>
                  <a:tcPr anchor="ctr"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27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RWA growth %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2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2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2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2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27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Loan</a:t>
                      </a:r>
                      <a:r>
                        <a:rPr lang="en-US" sz="1100" b="1" baseline="0" noProof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growth %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3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3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3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3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27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Revenue growth %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4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4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4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4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272">
                <a:tc>
                  <a:txBody>
                    <a:bodyPr/>
                    <a:lstStyle/>
                    <a:p>
                      <a:r>
                        <a:rPr lang="en-US" sz="1100" b="1" noProof="0" dirty="0" smtClean="0">
                          <a:solidFill>
                            <a:schemeClr val="bg1"/>
                          </a:solidFill>
                        </a:rPr>
                        <a:t>Consolidated profit growth %</a:t>
                      </a:r>
                      <a:endParaRPr lang="en-US" sz="11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5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5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5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 smtClean="0">
                          <a:solidFill>
                            <a:schemeClr val="accent5"/>
                          </a:solidFill>
                        </a:rPr>
                        <a:t>[%]</a:t>
                      </a:r>
                      <a:endParaRPr lang="en-US" sz="1100" noProof="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272">
                <a:tc>
                  <a:txBody>
                    <a:bodyPr/>
                    <a:lstStyle/>
                    <a:p>
                      <a:endParaRPr lang="en-US" sz="11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272">
                <a:tc>
                  <a:txBody>
                    <a:bodyPr/>
                    <a:lstStyle/>
                    <a:p>
                      <a:r>
                        <a:rPr lang="fr-FR" sz="1100" b="1" noProof="0" dirty="0" err="1" smtClean="0">
                          <a:solidFill>
                            <a:srgbClr val="002060"/>
                          </a:solidFill>
                        </a:rPr>
                        <a:t>RoRWA</a:t>
                      </a:r>
                      <a:endParaRPr lang="en-US" sz="11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 smtClean="0"/>
              <a:t>Changes vs. P-18 in the macro conditions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[List of relevant changes in the general environment vs. the P-18]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 Rectángulo redondeado"/>
          <p:cNvSpPr>
            <a:spLocks noChangeArrowheads="1"/>
          </p:cNvSpPr>
          <p:nvPr/>
        </p:nvSpPr>
        <p:spPr bwMode="auto">
          <a:xfrm>
            <a:off x="686331" y="685781"/>
            <a:ext cx="8289925" cy="954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Macro environment</a:t>
            </a:r>
          </a:p>
        </p:txBody>
      </p:sp>
      <p:sp>
        <p:nvSpPr>
          <p:cNvPr id="14" name="4 Rectángulo redondeado"/>
          <p:cNvSpPr>
            <a:spLocks noChangeArrowheads="1"/>
          </p:cNvSpPr>
          <p:nvPr/>
        </p:nvSpPr>
        <p:spPr bwMode="auto">
          <a:xfrm>
            <a:off x="686331" y="2298474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Key drivers and priorities</a:t>
            </a:r>
          </a:p>
        </p:txBody>
      </p:sp>
      <p:sp>
        <p:nvSpPr>
          <p:cNvPr id="15" name="4 Rectángulo redondeado"/>
          <p:cNvSpPr>
            <a:spLocks noChangeArrowheads="1"/>
          </p:cNvSpPr>
          <p:nvPr/>
        </p:nvSpPr>
        <p:spPr bwMode="auto">
          <a:xfrm>
            <a:off x="686331" y="3911166"/>
            <a:ext cx="8289925" cy="954087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4000" tIns="46800" rIns="54000" bIns="46800" anchor="ctr"/>
          <a:lstStyle/>
          <a:p>
            <a:pPr algn="ctr"/>
            <a:r>
              <a:rPr lang="en-US" altLang="es-ES" sz="2800" b="1" dirty="0" smtClean="0">
                <a:solidFill>
                  <a:srgbClr val="FFFFFF"/>
                </a:solidFill>
              </a:rPr>
              <a:t>P-19 </a:t>
            </a:r>
            <a:r>
              <a:rPr lang="en-US" altLang="es-ES" sz="2800" b="1" dirty="0">
                <a:solidFill>
                  <a:srgbClr val="FFFFFF"/>
                </a:solidFill>
              </a:rPr>
              <a:t>financial estimates</a:t>
            </a:r>
          </a:p>
        </p:txBody>
      </p:sp>
    </p:spTree>
    <p:extLst>
      <p:ext uri="{BB962C8B-B14F-4D97-AF65-F5344CB8AC3E}">
        <p14:creationId xmlns:p14="http://schemas.microsoft.com/office/powerpoint/2010/main" val="1226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Volumes</a:t>
            </a:r>
            <a:r>
              <a:rPr lang="en-US" dirty="0"/>
              <a:t> </a:t>
            </a:r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Loans and RWAs - </a:t>
            </a:r>
            <a:r>
              <a:rPr lang="en-US" dirty="0">
                <a:solidFill>
                  <a:schemeClr val="accent1"/>
                </a:solidFill>
              </a:rPr>
              <a:t>[indicate currency &amp; scale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6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2212850922"/>
              </p:ext>
            </p:extLst>
          </p:nvPr>
        </p:nvGraphicFramePr>
        <p:xfrm>
          <a:off x="627063" y="1511300"/>
          <a:ext cx="8112902" cy="4420980"/>
        </p:xfrm>
        <a:graphic>
          <a:graphicData uri="http://schemas.openxmlformats.org/drawingml/2006/table">
            <a:tbl>
              <a:tblPr/>
              <a:tblGrid>
                <a:gridCol w="1637672"/>
                <a:gridCol w="719470"/>
                <a:gridCol w="719470"/>
                <a:gridCol w="719470"/>
                <a:gridCol w="719470"/>
                <a:gridCol w="719470"/>
                <a:gridCol w="719470"/>
                <a:gridCol w="719470"/>
                <a:gridCol w="719470"/>
                <a:gridCol w="719470"/>
              </a:tblGrid>
              <a:tr h="2889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Product1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Product2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Retail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Product1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Product2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Corporate &amp; SMEs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GCB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gross loans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Loan-loss 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net loans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NPL ratio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Coverage</a:t>
                      </a:r>
                      <a:r>
                        <a:rPr lang="en-US" sz="1200" b="0" i="0" u="none" strike="noStrike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ratio</a:t>
                      </a:r>
                      <a:endParaRPr lang="en-US" sz="12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RWAs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RWAs / Loans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1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Volumes</a:t>
            </a:r>
            <a:r>
              <a:rPr lang="en-US" dirty="0"/>
              <a:t> </a:t>
            </a:r>
            <a:r>
              <a:rPr lang="en-US" dirty="0" smtClean="0"/>
              <a:t>projections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Client resources and liquidity ratios - </a:t>
            </a:r>
            <a:r>
              <a:rPr lang="en-US" dirty="0" smtClean="0">
                <a:solidFill>
                  <a:schemeClr val="accent1"/>
                </a:solidFill>
              </a:rPr>
              <a:t>[indicate currency &amp; scale]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6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3135561724"/>
              </p:ext>
            </p:extLst>
          </p:nvPr>
        </p:nvGraphicFramePr>
        <p:xfrm>
          <a:off x="627063" y="1511295"/>
          <a:ext cx="8112902" cy="4219653"/>
        </p:xfrm>
        <a:graphic>
          <a:graphicData uri="http://schemas.openxmlformats.org/drawingml/2006/table">
            <a:tbl>
              <a:tblPr/>
              <a:tblGrid>
                <a:gridCol w="1637672"/>
                <a:gridCol w="719470"/>
                <a:gridCol w="719470"/>
                <a:gridCol w="719470"/>
                <a:gridCol w="719470"/>
                <a:gridCol w="719470"/>
                <a:gridCol w="719470"/>
                <a:gridCol w="719470"/>
                <a:gridCol w="719470"/>
                <a:gridCol w="719470"/>
              </a:tblGrid>
              <a:tr h="484973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Product1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Product2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Product3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Deposits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Investment funds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client</a:t>
                      </a:r>
                      <a:r>
                        <a:rPr lang="en-US" sz="1200" b="1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resources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4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b="1" i="0" u="none" strike="noStrike" kern="120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Issuances</a:t>
                      </a:r>
                      <a:endParaRPr lang="en-US" sz="1200" b="1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7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Market shares projections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[Market evolution as per the macro environment provided]</a:t>
            </a:r>
            <a:endParaRPr lang="en-US" dirty="0"/>
          </a:p>
        </p:txBody>
      </p:sp>
      <p:graphicFrame>
        <p:nvGraphicFramePr>
          <p:cNvPr id="6" name="6 Marcador de posición de imagen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3133921760"/>
              </p:ext>
            </p:extLst>
          </p:nvPr>
        </p:nvGraphicFramePr>
        <p:xfrm>
          <a:off x="627063" y="1511300"/>
          <a:ext cx="8081000" cy="4673610"/>
        </p:xfrm>
        <a:graphic>
          <a:graphicData uri="http://schemas.openxmlformats.org/drawingml/2006/table">
            <a:tbl>
              <a:tblPr/>
              <a:tblGrid>
                <a:gridCol w="2659282"/>
                <a:gridCol w="979302"/>
                <a:gridCol w="1110604"/>
                <a:gridCol w="1110604"/>
                <a:gridCol w="1110604"/>
                <a:gridCol w="1110604"/>
              </a:tblGrid>
              <a:tr h="25964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Market loans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 growth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Santander loans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growth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Loans market share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Market deposits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 growth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Santander deposits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 growth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Deposits market share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Market investment funds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growth</a:t>
                      </a:r>
                    </a:p>
                  </a:txBody>
                  <a:tcPr marL="360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Santander investment funds</a:t>
                      </a: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 growth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Investment</a:t>
                      </a:r>
                      <a:r>
                        <a:rPr lang="en-US" sz="1200" b="1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funds market share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Consolidated P&amp;L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indicate currency &amp; scale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2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926901026"/>
              </p:ext>
            </p:extLst>
          </p:nvPr>
        </p:nvGraphicFramePr>
        <p:xfrm>
          <a:off x="627062" y="1511301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2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Consolidated P&amp;L key drivers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6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281762647"/>
              </p:ext>
            </p:extLst>
          </p:nvPr>
        </p:nvGraphicFramePr>
        <p:xfrm>
          <a:off x="627063" y="1511300"/>
          <a:ext cx="8017207" cy="4655587"/>
        </p:xfrm>
        <a:graphic>
          <a:graphicData uri="http://schemas.openxmlformats.org/drawingml/2006/table">
            <a:tbl>
              <a:tblPr/>
              <a:tblGrid>
                <a:gridCol w="1818425"/>
                <a:gridCol w="659219"/>
                <a:gridCol w="659219"/>
                <a:gridCol w="659219"/>
                <a:gridCol w="4221125"/>
              </a:tblGrid>
              <a:tr h="490177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∆ 2015A-2019E</a:t>
                      </a:r>
                      <a:r>
                        <a:rPr lang="en-US" sz="1200" b="1" i="0" u="none" strike="noStrike" baseline="30000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en-US" sz="1200" b="1" i="0" u="none" strike="noStrike" baseline="300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19/15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1200" b="1" i="0" u="none" strike="noStrike" kern="1200" baseline="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evolution drivers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Revenues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Personnel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P&amp;L items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9500" marT="9500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[●]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[●]</a:t>
                      </a:r>
                    </a:p>
                  </a:txBody>
                  <a:tcPr marL="360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30111" y="6552466"/>
            <a:ext cx="29017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(1) Difference between 2019E and 2015A in absolute terms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55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Retail and commercial banking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P&amp;L </a:t>
            </a:r>
            <a:r>
              <a:rPr lang="en-US" dirty="0" smtClean="0"/>
              <a:t>summary - </a:t>
            </a:r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917235601"/>
              </p:ext>
            </p:extLst>
          </p:nvPr>
        </p:nvGraphicFramePr>
        <p:xfrm>
          <a:off x="627063" y="1511300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2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Retail and commercial banking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P&amp;L </a:t>
            </a:r>
            <a:r>
              <a:rPr lang="en-US" dirty="0" smtClean="0"/>
              <a:t>summary - </a:t>
            </a:r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9961" y="847328"/>
            <a:ext cx="23294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</a:rPr>
              <a:t>Mass market segment</a:t>
            </a:r>
            <a:endParaRPr lang="en-US" sz="1600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917235601"/>
              </p:ext>
            </p:extLst>
          </p:nvPr>
        </p:nvGraphicFramePr>
        <p:xfrm>
          <a:off x="627063" y="1511300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0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Retail and commercial banking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P&amp;L </a:t>
            </a:r>
            <a:r>
              <a:rPr lang="en-US" dirty="0" smtClean="0"/>
              <a:t>summary - </a:t>
            </a:r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9961" y="847328"/>
            <a:ext cx="263726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</a:rPr>
              <a:t>Medium income </a:t>
            </a:r>
            <a:r>
              <a:rPr lang="en-US" sz="1600" b="1" i="1" dirty="0" smtClean="0">
                <a:solidFill>
                  <a:prstClr val="black"/>
                </a:solidFill>
              </a:rPr>
              <a:t>segment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graphicFrame>
        <p:nvGraphicFramePr>
          <p:cNvPr id="8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917235601"/>
              </p:ext>
            </p:extLst>
          </p:nvPr>
        </p:nvGraphicFramePr>
        <p:xfrm>
          <a:off x="627063" y="1511300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Retail and commercial banking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P&amp;L </a:t>
            </a:r>
            <a:r>
              <a:rPr lang="en-US" dirty="0" smtClean="0"/>
              <a:t>summary - </a:t>
            </a:r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9577" y="847328"/>
            <a:ext cx="316144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</a:rPr>
              <a:t>Select </a:t>
            </a:r>
            <a:r>
              <a:rPr lang="en-US" sz="1600" b="1" i="1" dirty="0" smtClean="0">
                <a:solidFill>
                  <a:prstClr val="black"/>
                </a:solidFill>
              </a:rPr>
              <a:t>&amp; </a:t>
            </a:r>
            <a:r>
              <a:rPr lang="en-US" sz="1600" b="1" i="1" smtClean="0">
                <a:solidFill>
                  <a:prstClr val="black"/>
                </a:solidFill>
              </a:rPr>
              <a:t>high income segment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graphicFrame>
        <p:nvGraphicFramePr>
          <p:cNvPr id="8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917235601"/>
              </p:ext>
            </p:extLst>
          </p:nvPr>
        </p:nvGraphicFramePr>
        <p:xfrm>
          <a:off x="627063" y="1511300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Competitive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Opportunities for the bank in its environment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r>
              <a:rPr lang="en-US" dirty="0"/>
              <a:t>on situation compared with peers (explaining the following slides)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Retail and commercial banking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P&amp;L </a:t>
            </a:r>
            <a:r>
              <a:rPr lang="en-US" dirty="0" smtClean="0"/>
              <a:t>summary - </a:t>
            </a:r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9961" y="847328"/>
            <a:ext cx="261321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</a:rPr>
              <a:t>Private banking segment</a:t>
            </a:r>
          </a:p>
        </p:txBody>
      </p:sp>
      <p:graphicFrame>
        <p:nvGraphicFramePr>
          <p:cNvPr id="8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917235601"/>
              </p:ext>
            </p:extLst>
          </p:nvPr>
        </p:nvGraphicFramePr>
        <p:xfrm>
          <a:off x="627063" y="1511300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Retail and commercial banking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P&amp;L </a:t>
            </a:r>
            <a:r>
              <a:rPr lang="en-US" dirty="0" smtClean="0"/>
              <a:t>summary - </a:t>
            </a:r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9961" y="847328"/>
            <a:ext cx="28857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</a:rPr>
              <a:t>Corporate &amp; SMEs segment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graphicFrame>
        <p:nvGraphicFramePr>
          <p:cNvPr id="10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917235601"/>
              </p:ext>
            </p:extLst>
          </p:nvPr>
        </p:nvGraphicFramePr>
        <p:xfrm>
          <a:off x="627063" y="1511300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9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 smtClean="0"/>
              <a:t>Global </a:t>
            </a:r>
            <a:r>
              <a:rPr lang="en-US" smtClean="0"/>
              <a:t>corporate banking area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P&amp;L </a:t>
            </a:r>
            <a:r>
              <a:rPr lang="en-US" dirty="0" smtClean="0"/>
              <a:t>summary - </a:t>
            </a:r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917235601"/>
              </p:ext>
            </p:extLst>
          </p:nvPr>
        </p:nvGraphicFramePr>
        <p:xfrm>
          <a:off x="627063" y="1511300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2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 smtClean="0"/>
              <a:t>Corporate center area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P&amp;L </a:t>
            </a:r>
            <a:r>
              <a:rPr lang="en-US" dirty="0" smtClean="0"/>
              <a:t>summary - </a:t>
            </a:r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917235601"/>
              </p:ext>
            </p:extLst>
          </p:nvPr>
        </p:nvGraphicFramePr>
        <p:xfrm>
          <a:off x="627063" y="1511300"/>
          <a:ext cx="8399972" cy="4642019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32503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Interests on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 of deposit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marL="85725" lvl="1" indent="0"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NII items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Fees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/ c</a:t>
                      </a:r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income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Personal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expenses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Pre-provision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Other results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Minorities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indicate currency &amp; scale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2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2371284563"/>
              </p:ext>
            </p:extLst>
          </p:nvPr>
        </p:nvGraphicFramePr>
        <p:xfrm>
          <a:off x="627062" y="1511300"/>
          <a:ext cx="8399972" cy="3407983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476988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86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RWAs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Dividend pay-out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Capital deductions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Capital generation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0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3688894459"/>
              </p:ext>
            </p:extLst>
          </p:nvPr>
        </p:nvGraphicFramePr>
        <p:xfrm>
          <a:off x="627063" y="1511300"/>
          <a:ext cx="8399972" cy="4538622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57625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Assets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RWAs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o/w credit risk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o/w </a:t>
                      </a:r>
                      <a:r>
                        <a:rPr lang="fr-FR" sz="1200" b="0" i="0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market</a:t>
                      </a:r>
                      <a:r>
                        <a:rPr lang="fr-FR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fr-FR" sz="1200" b="0" i="0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risk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o/w </a:t>
                      </a:r>
                      <a:r>
                        <a:rPr lang="fr-FR" sz="1200" b="0" i="0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operational</a:t>
                      </a:r>
                      <a:r>
                        <a:rPr lang="fr-FR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fr-FR" sz="1200" b="0" i="0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risk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Dividend payout 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CET1</a:t>
                      </a:r>
                      <a:r>
                        <a:rPr lang="en-US" sz="12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capital (FL)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CET1</a:t>
                      </a:r>
                      <a:r>
                        <a:rPr lang="en-US" sz="1200" b="1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ratio (FL)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 smtClean="0"/>
              <a:t>Capital plan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796551487"/>
              </p:ext>
            </p:extLst>
          </p:nvPr>
        </p:nvGraphicFramePr>
        <p:xfrm>
          <a:off x="627063" y="1511302"/>
          <a:ext cx="8399972" cy="4715148"/>
        </p:xfrm>
        <a:graphic>
          <a:graphicData uri="http://schemas.openxmlformats.org/drawingml/2006/table">
            <a:tbl>
              <a:tblPr/>
              <a:tblGrid>
                <a:gridCol w="1468199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  <a:gridCol w="770197"/>
              </a:tblGrid>
              <a:tr h="485897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CAGR 17/15</a:t>
                      </a:r>
                      <a:endParaRPr lang="en-US" sz="12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18/15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CAGR 19/15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00" marR="9500" marT="950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Deposits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Loan to deposit 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5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Medium and long-term funds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5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Loan to client resources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LCR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Asset encumbered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5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Structural financing ratio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5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Local systemic scenario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Days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Days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Days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Days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Days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NSFR</a:t>
                      </a: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73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LTD</a:t>
                      </a:r>
                      <a:endParaRPr lang="en-US" sz="1200" b="0" i="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 smtClean="0"/>
              <a:t>Liquidity and funding plan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[indicate currency &amp; scale]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6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financials evolution vs. </a:t>
            </a:r>
            <a:r>
              <a:rPr lang="en-US" dirty="0" smtClean="0"/>
              <a:t>P-18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Past and future </a:t>
            </a:r>
            <a:r>
              <a:rPr lang="en-US" dirty="0" smtClean="0"/>
              <a:t>projections </a:t>
            </a:r>
            <a:r>
              <a:rPr lang="en-US" dirty="0" err="1" smtClean="0"/>
              <a:t>backtesting</a:t>
            </a:r>
            <a:endParaRPr lang="en-US" dirty="0"/>
          </a:p>
        </p:txBody>
      </p:sp>
      <p:graphicFrame>
        <p:nvGraphicFramePr>
          <p:cNvPr id="5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700366427"/>
              </p:ext>
            </p:extLst>
          </p:nvPr>
        </p:nvGraphicFramePr>
        <p:xfrm>
          <a:off x="627063" y="1511300"/>
          <a:ext cx="8081000" cy="4559890"/>
        </p:xfrm>
        <a:graphic>
          <a:graphicData uri="http://schemas.openxmlformats.org/drawingml/2006/table">
            <a:tbl>
              <a:tblPr/>
              <a:tblGrid>
                <a:gridCol w="1578878"/>
                <a:gridCol w="1083687"/>
                <a:gridCol w="1083687"/>
                <a:gridCol w="1083687"/>
                <a:gridCol w="1083687"/>
                <a:gridCol w="1083687"/>
                <a:gridCol w="1083687"/>
              </a:tblGrid>
              <a:tr h="323728">
                <a:tc rowSpan="2">
                  <a:txBody>
                    <a:bodyPr/>
                    <a:lstStyle/>
                    <a:p>
                      <a:pPr algn="l" fontAlgn="ctr"/>
                      <a:endParaRPr lang="en-US" sz="1200" b="1" i="1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Revenues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noProof="0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Operating costs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attributable profit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5142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NII</a:t>
                      </a:r>
                    </a:p>
                  </a:txBody>
                  <a:tcPr marL="8158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Fees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revenues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P-18 2015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∆ 2015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Budget 2016E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P-19 2016E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∆ 2016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P-18 2017E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P-19 2017E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 2017</a:t>
                      </a: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P-18 2018E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P-19 2018E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37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 2018</a:t>
                      </a: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KPIs evolution </a:t>
            </a:r>
            <a:r>
              <a:rPr lang="en-US" dirty="0"/>
              <a:t>vs. </a:t>
            </a:r>
            <a:r>
              <a:rPr lang="en-US" dirty="0" smtClean="0"/>
              <a:t>P-18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Past and future </a:t>
            </a:r>
            <a:r>
              <a:rPr lang="en-US" dirty="0" smtClean="0"/>
              <a:t>projections </a:t>
            </a:r>
            <a:r>
              <a:rPr lang="en-US" dirty="0" err="1" smtClean="0"/>
              <a:t>backtesting</a:t>
            </a:r>
            <a:endParaRPr lang="en-US" dirty="0"/>
          </a:p>
        </p:txBody>
      </p:sp>
      <p:graphicFrame>
        <p:nvGraphicFramePr>
          <p:cNvPr id="6" name="15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4098354291"/>
              </p:ext>
            </p:extLst>
          </p:nvPr>
        </p:nvGraphicFramePr>
        <p:xfrm>
          <a:off x="627065" y="1511301"/>
          <a:ext cx="7985306" cy="4411033"/>
        </p:xfrm>
        <a:graphic>
          <a:graphicData uri="http://schemas.openxmlformats.org/drawingml/2006/table">
            <a:tbl>
              <a:tblPr/>
              <a:tblGrid>
                <a:gridCol w="1560182"/>
                <a:gridCol w="1070854"/>
                <a:gridCol w="1070854"/>
                <a:gridCol w="1070854"/>
                <a:gridCol w="1070854"/>
                <a:gridCol w="1070854"/>
                <a:gridCol w="1070854"/>
              </a:tblGrid>
              <a:tr h="653113">
                <a:tc>
                  <a:txBody>
                    <a:bodyPr/>
                    <a:lstStyle/>
                    <a:p>
                      <a:pPr algn="l" fontAlgn="ctr"/>
                      <a:endParaRPr lang="en-US" sz="1200" b="1" i="1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Cost</a:t>
                      </a:r>
                      <a:r>
                        <a:rPr lang="en-US" sz="1200" b="1" i="0" u="none" strike="noStrike" baseline="0" noProof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to income ratio</a:t>
                      </a:r>
                      <a:endParaRPr lang="en-US" sz="1200" b="1" i="0" u="none" strike="noStrike" noProof="0" dirty="0" smtClean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attributable profit growth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</a:t>
                      </a:r>
                      <a:r>
                        <a:rPr lang="en-US" sz="1200" b="1" i="0" u="none" strike="noStrike" kern="1200" baseline="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risk</a:t>
                      </a:r>
                      <a:endParaRPr lang="en-US" sz="1200" b="1" i="0" u="none" strike="noStrike" kern="1200" noProof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NPLs growth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RWA growth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noProof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RoRWA</a:t>
                      </a:r>
                      <a:endParaRPr lang="en-US" sz="1200" b="1" i="0" u="none" strike="noStrike" kern="1200" noProof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P-18 2015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4D4D4D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∆ 2015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Budget 2016E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P-19 2016E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∆ 2016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P-18 2017E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P-19 2017E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 2017</a:t>
                      </a: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P-18 2018E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P-19 2018E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6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 2018</a:t>
                      </a:r>
                    </a:p>
                  </a:txBody>
                  <a:tcPr marL="36000" marR="8158" marT="8158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P-19 vs</a:t>
            </a:r>
            <a:r>
              <a:rPr lang="en-US" dirty="0"/>
              <a:t>. </a:t>
            </a:r>
            <a:r>
              <a:rPr lang="en-US" dirty="0" smtClean="0"/>
              <a:t>P-18 differences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Past and future projections </a:t>
            </a:r>
            <a:r>
              <a:rPr lang="en-US" dirty="0" err="1" smtClean="0"/>
              <a:t>backtesting</a:t>
            </a:r>
            <a:r>
              <a:rPr lang="en-US" dirty="0" smtClean="0"/>
              <a:t>: explanation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[Please detail any discrepancy between P-19 and P-18]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Market share vs. </a:t>
            </a:r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6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2194450648"/>
              </p:ext>
            </p:extLst>
          </p:nvPr>
        </p:nvGraphicFramePr>
        <p:xfrm>
          <a:off x="627063" y="1511300"/>
          <a:ext cx="8267660" cy="4412903"/>
        </p:xfrm>
        <a:graphic>
          <a:graphicData uri="http://schemas.openxmlformats.org/drawingml/2006/table">
            <a:tbl>
              <a:tblPr/>
              <a:tblGrid>
                <a:gridCol w="2115727"/>
                <a:gridCol w="965566"/>
                <a:gridCol w="965566"/>
                <a:gridCol w="965566"/>
                <a:gridCol w="965566"/>
                <a:gridCol w="965566"/>
                <a:gridCol w="354988"/>
                <a:gridCol w="969115"/>
              </a:tblGrid>
              <a:tr h="4940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1" u="sng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Market Share (%)</a:t>
                      </a:r>
                      <a:endParaRPr lang="en-US" sz="1200" b="0" i="1" u="sng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Santander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Peer1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Peer2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Peer3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Peer4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SUM [5]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Retail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Corporate Loans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Loans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670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Deposits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Investment Funds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70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Client Resources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900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Business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8627602" y="6213989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fld id="{2143F178-18A7-425B-B7B5-C350EDD0D90D}" type="slidenum">
              <a:rPr lang="en-US" sz="14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pPr algn="r"/>
              <a:t>60</a:t>
            </a:fld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risks and </a:t>
            </a:r>
            <a:r>
              <a:rPr lang="en-US" dirty="0" err="1" smtClean="0"/>
              <a:t>mitigants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Group 35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831727592"/>
              </p:ext>
            </p:extLst>
          </p:nvPr>
        </p:nvGraphicFramePr>
        <p:xfrm>
          <a:off x="627063" y="1511300"/>
          <a:ext cx="8267664" cy="4485463"/>
        </p:xfrm>
        <a:graphic>
          <a:graphicData uri="http://schemas.openxmlformats.org/drawingml/2006/table">
            <a:tbl>
              <a:tblPr/>
              <a:tblGrid>
                <a:gridCol w="380336"/>
                <a:gridCol w="3943664"/>
                <a:gridCol w="3943664"/>
              </a:tblGrid>
              <a:tr h="40255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risks</a:t>
                      </a: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36494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604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604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604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604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3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appetite alignment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[●]</a:t>
            </a:r>
          </a:p>
        </p:txBody>
      </p:sp>
    </p:spTree>
    <p:extLst>
      <p:ext uri="{BB962C8B-B14F-4D97-AF65-F5344CB8AC3E}">
        <p14:creationId xmlns:p14="http://schemas.microsoft.com/office/powerpoint/2010/main" val="26602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9"/>
          <p:cNvSpPr/>
          <p:nvPr/>
        </p:nvSpPr>
        <p:spPr bwMode="auto">
          <a:xfrm>
            <a:off x="483023" y="1503840"/>
            <a:ext cx="55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Main risk appetite indicators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0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66137"/>
              </p:ext>
            </p:extLst>
          </p:nvPr>
        </p:nvGraphicFramePr>
        <p:xfrm>
          <a:off x="472935" y="2091235"/>
          <a:ext cx="5562550" cy="3894429"/>
        </p:xfrm>
        <a:graphic>
          <a:graphicData uri="http://schemas.openxmlformats.org/drawingml/2006/table">
            <a:tbl>
              <a:tblPr/>
              <a:tblGrid>
                <a:gridCol w="61139"/>
                <a:gridCol w="2340000"/>
                <a:gridCol w="65411"/>
                <a:gridCol w="576000"/>
                <a:gridCol w="576000"/>
                <a:gridCol w="576000"/>
                <a:gridCol w="576000"/>
                <a:gridCol w="576000"/>
                <a:gridCol w="21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Losses</a:t>
                      </a:r>
                      <a:r>
                        <a:rPr lang="en-US" sz="1200" b="1" baseline="0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 volatility</a:t>
                      </a:r>
                      <a:endParaRPr lang="en-U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Losses in stress / PBT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100%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92%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-------&lt; 100%-------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Operational Risk losses / Gross Margin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3,0%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2,2%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3,0%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3,0%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&lt; 3,0%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90000"/>
                        </a:lnSpc>
                        <a:buFontTx/>
                        <a:buBlip>
                          <a:blip r:embed="rId3"/>
                        </a:buBlip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Solvency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Minimum CET1 (fully-loaded), current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r" defTabSz="80147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8,5%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9,7%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&gt;8,5%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&gt;8,5%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&gt;8,5%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noProof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Minimum CET1 (fully-loaded), in stress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r" defTabSz="80147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6,5%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8,8%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 &gt; 6,5% -------</a:t>
                      </a:r>
                    </a:p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90000"/>
                        </a:lnSpc>
                        <a:buFontTx/>
                        <a:buBlip>
                          <a:blip r:embed="rId3"/>
                        </a:buBlip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Liquidity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400" baseline="300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Structural Funding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Ratio</a:t>
                      </a: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100%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105%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&gt;100%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&gt;100%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&gt;100%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ounded Rectangle 39"/>
          <p:cNvSpPr/>
          <p:nvPr/>
        </p:nvSpPr>
        <p:spPr bwMode="auto">
          <a:xfrm>
            <a:off x="6250962" y="1503840"/>
            <a:ext cx="28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dirty="0" smtClean="0">
                <a:solidFill>
                  <a:srgbClr val="FFFFFF"/>
                </a:solidFill>
              </a:rPr>
              <a:t>P-19 link </a:t>
            </a:r>
            <a:r>
              <a:rPr lang="es-ES" sz="1600" b="1" dirty="0" err="1" smtClean="0">
                <a:solidFill>
                  <a:srgbClr val="FFFFFF"/>
                </a:solidFill>
              </a:rPr>
              <a:t>with</a:t>
            </a:r>
            <a:r>
              <a:rPr lang="es-ES" sz="1600" b="1" dirty="0" smtClean="0">
                <a:solidFill>
                  <a:srgbClr val="FFFFFF"/>
                </a:solidFill>
              </a:rPr>
              <a:t> RA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42 Elipse"/>
          <p:cNvSpPr/>
          <p:nvPr/>
        </p:nvSpPr>
        <p:spPr bwMode="gray">
          <a:xfrm>
            <a:off x="5895413" y="280289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60 Elipse"/>
          <p:cNvSpPr/>
          <p:nvPr/>
        </p:nvSpPr>
        <p:spPr bwMode="gray">
          <a:xfrm>
            <a:off x="5895413" y="5716565"/>
            <a:ext cx="133200" cy="133200"/>
          </a:xfrm>
          <a:prstGeom prst="ellipse">
            <a:avLst/>
          </a:prstGeom>
          <a:solidFill>
            <a:srgbClr val="FFCC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42 Elipse"/>
          <p:cNvSpPr/>
          <p:nvPr/>
        </p:nvSpPr>
        <p:spPr bwMode="gray">
          <a:xfrm>
            <a:off x="5895413" y="311295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6" name="42 Elipse"/>
          <p:cNvSpPr/>
          <p:nvPr/>
        </p:nvSpPr>
        <p:spPr bwMode="gray">
          <a:xfrm>
            <a:off x="5895413" y="427438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42 Elipse"/>
          <p:cNvSpPr/>
          <p:nvPr/>
        </p:nvSpPr>
        <p:spPr bwMode="gray">
          <a:xfrm>
            <a:off x="5895413" y="4694805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250962" y="2655653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 conclusions regarding forecasted trend and link with Risk Appetite</a:t>
            </a: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250962" y="4102309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 conclusions regarding forecasted trend and link with Risk Appetite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250962" y="5466905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 conclusions regarding forecasted trend and link with Risk Appetite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endParaRPr lang="en-US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P-19 </a:t>
            </a:r>
            <a:r>
              <a:rPr lang="en-US" dirty="0"/>
              <a:t>vs. risk appetite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Losses</a:t>
            </a:r>
            <a:r>
              <a:rPr lang="fr-FR" dirty="0" smtClean="0"/>
              <a:t> </a:t>
            </a:r>
            <a:r>
              <a:rPr lang="fr-FR" dirty="0" err="1" smtClean="0"/>
              <a:t>volatility</a:t>
            </a:r>
            <a:r>
              <a:rPr lang="fr-FR" dirty="0" smtClean="0"/>
              <a:t>, </a:t>
            </a:r>
            <a:r>
              <a:rPr lang="fr-FR" dirty="0" err="1" smtClean="0"/>
              <a:t>solvency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liquidity</a:t>
            </a:r>
            <a:r>
              <a:rPr lang="fr-FR" dirty="0" smtClean="0"/>
              <a:t> </a:t>
            </a:r>
            <a:r>
              <a:rPr lang="fr-FR" dirty="0" err="1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P-19 </a:t>
            </a:r>
            <a:r>
              <a:rPr lang="en-US" dirty="0"/>
              <a:t>vs. risk </a:t>
            </a:r>
            <a:r>
              <a:rPr lang="en-US" dirty="0" smtClean="0"/>
              <a:t>appetite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Concentration </a:t>
            </a:r>
            <a:r>
              <a:rPr lang="fr-FR" dirty="0" err="1" smtClean="0"/>
              <a:t>risk</a:t>
            </a:r>
            <a:endParaRPr lang="en-US" dirty="0"/>
          </a:p>
        </p:txBody>
      </p:sp>
      <p:sp>
        <p:nvSpPr>
          <p:cNvPr id="19" name="Rounded Rectangle 39"/>
          <p:cNvSpPr/>
          <p:nvPr/>
        </p:nvSpPr>
        <p:spPr bwMode="auto">
          <a:xfrm>
            <a:off x="483023" y="1503840"/>
            <a:ext cx="55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Main risk appetite indicators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3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9324"/>
              </p:ext>
            </p:extLst>
          </p:nvPr>
        </p:nvGraphicFramePr>
        <p:xfrm>
          <a:off x="472935" y="2091235"/>
          <a:ext cx="5562550" cy="3938482"/>
        </p:xfrm>
        <a:graphic>
          <a:graphicData uri="http://schemas.openxmlformats.org/drawingml/2006/table">
            <a:tbl>
              <a:tblPr/>
              <a:tblGrid>
                <a:gridCol w="61139"/>
                <a:gridCol w="2340000"/>
                <a:gridCol w="65411"/>
                <a:gridCol w="576000"/>
                <a:gridCol w="576000"/>
                <a:gridCol w="576000"/>
                <a:gridCol w="576000"/>
                <a:gridCol w="576000"/>
                <a:gridCol w="21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n-US" sz="1200" b="1" noProof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b="1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Concentration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Max exposures over Equity: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Individual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7,5%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7,1%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7,5%-------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Top 20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100%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92%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7,5%-------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Max Industry concentration: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 total portfolio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15%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15%-------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 portfolio</a:t>
                      </a:r>
                      <a:r>
                        <a:rPr lang="en-US" sz="1200" b="0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excl. Individuals</a:t>
                      </a:r>
                      <a:endParaRPr lang="en-U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25%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25%-------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volatility portfolios:</a:t>
                      </a:r>
                      <a:endParaRPr lang="en-U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 total portfolio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10%-------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 retail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n-US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15%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12%</a:t>
                      </a:r>
                      <a:endParaRPr kumimoji="0" lang="en-US" sz="1200" b="1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15%-------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ounded Rectangle 39"/>
          <p:cNvSpPr/>
          <p:nvPr/>
        </p:nvSpPr>
        <p:spPr bwMode="auto">
          <a:xfrm>
            <a:off x="6250962" y="1503840"/>
            <a:ext cx="28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dirty="0" smtClean="0">
                <a:solidFill>
                  <a:srgbClr val="FFFFFF"/>
                </a:solidFill>
              </a:rPr>
              <a:t>P-19 </a:t>
            </a:r>
            <a:r>
              <a:rPr lang="es-ES" sz="1600" b="1" dirty="0">
                <a:solidFill>
                  <a:srgbClr val="FFFFFF"/>
                </a:solidFill>
              </a:rPr>
              <a:t>link </a:t>
            </a:r>
            <a:r>
              <a:rPr lang="es-ES" sz="1600" b="1" dirty="0" err="1">
                <a:solidFill>
                  <a:srgbClr val="FFFFFF"/>
                </a:solidFill>
              </a:rPr>
              <a:t>with</a:t>
            </a:r>
            <a:r>
              <a:rPr lang="es-ES" sz="1600" b="1" dirty="0">
                <a:solidFill>
                  <a:srgbClr val="FFFFFF"/>
                </a:solidFill>
              </a:rPr>
              <a:t> RA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5" name="42 Elipse"/>
          <p:cNvSpPr/>
          <p:nvPr/>
        </p:nvSpPr>
        <p:spPr bwMode="gray">
          <a:xfrm>
            <a:off x="5895413" y="310245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60 Elipse"/>
          <p:cNvSpPr/>
          <p:nvPr/>
        </p:nvSpPr>
        <p:spPr bwMode="gray">
          <a:xfrm>
            <a:off x="5895413" y="5432777"/>
            <a:ext cx="133200" cy="133200"/>
          </a:xfrm>
          <a:prstGeom prst="ellipse">
            <a:avLst/>
          </a:prstGeom>
          <a:solidFill>
            <a:srgbClr val="FFCC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7" name="42 Elipse"/>
          <p:cNvSpPr/>
          <p:nvPr/>
        </p:nvSpPr>
        <p:spPr bwMode="gray">
          <a:xfrm>
            <a:off x="5895413" y="341251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8" name="42 Elipse"/>
          <p:cNvSpPr/>
          <p:nvPr/>
        </p:nvSpPr>
        <p:spPr bwMode="gray">
          <a:xfrm>
            <a:off x="5895413" y="429014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9" name="42 Elipse"/>
          <p:cNvSpPr/>
          <p:nvPr/>
        </p:nvSpPr>
        <p:spPr bwMode="gray">
          <a:xfrm>
            <a:off x="5895413" y="460020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0" name="42 Elipse"/>
          <p:cNvSpPr/>
          <p:nvPr/>
        </p:nvSpPr>
        <p:spPr bwMode="gray">
          <a:xfrm>
            <a:off x="5895413" y="580893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50962" y="2894809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 conclusions regarding forecasted trend and link with Risk Appetite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6250962" y="4130445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 conclusions regarding forecasted trend and link with Risk Appetite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50962" y="5284021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 conclusions regarding forecasted trend and link with Risk Appetite</a:t>
            </a:r>
            <a:endParaRPr lang="en-US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KPIs </a:t>
            </a:r>
            <a:r>
              <a:rPr lang="en-US" smtClean="0"/>
              <a:t>summary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1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3219224593"/>
              </p:ext>
            </p:extLst>
          </p:nvPr>
        </p:nvGraphicFramePr>
        <p:xfrm>
          <a:off x="627063" y="1511301"/>
          <a:ext cx="8265329" cy="4602424"/>
        </p:xfrm>
        <a:graphic>
          <a:graphicData uri="http://schemas.openxmlformats.org/drawingml/2006/table">
            <a:tbl>
              <a:tblPr/>
              <a:tblGrid>
                <a:gridCol w="2588284"/>
                <a:gridCol w="1135409"/>
                <a:gridCol w="1135409"/>
                <a:gridCol w="1135409"/>
                <a:gridCol w="1135409"/>
                <a:gridCol w="1135409"/>
              </a:tblGrid>
              <a:tr h="332734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2015A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2019E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0590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GDP growth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Loans growth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market share</a:t>
                      </a: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Deposits growth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Deposits</a:t>
                      </a:r>
                      <a:r>
                        <a:rPr lang="en-US" sz="12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market share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RWA growth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Provisions growth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Cost of Risk (</a:t>
                      </a:r>
                      <a:r>
                        <a:rPr lang="en-US" sz="12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</a:t>
                      </a:r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NPLs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0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Revenue growth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Cost growth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Jaws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0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ROTE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30" marR="9030" marT="903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0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546674" y="407207"/>
            <a:ext cx="3963914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squar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To be provided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[Summary of key messages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9169898" y="6237466"/>
            <a:ext cx="65" cy="118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9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1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Appendix: priorities and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Business and revenue growth</a:t>
              </a:r>
              <a:endParaRPr lang="en-US" b="1" dirty="0"/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779383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582572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Risks</a:t>
              </a:r>
              <a:endParaRPr lang="en-US" b="1" dirty="0"/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303999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  <p:sp>
        <p:nvSpPr>
          <p:cNvPr id="23" name="23 Rectángulo redondeado"/>
          <p:cNvSpPr/>
          <p:nvPr/>
        </p:nvSpPr>
        <p:spPr>
          <a:xfrm>
            <a:off x="4557013" y="2075260"/>
            <a:ext cx="3938400" cy="40400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2" rIns="91401" bIns="45702" rtlCol="0" anchor="ctr"/>
          <a:lstStyle/>
          <a:p>
            <a:r>
              <a:rPr lang="en-US" sz="1400" b="1" dirty="0"/>
              <a:t>Retail &amp; commercial banking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4557013" y="2557626"/>
            <a:ext cx="3938400" cy="404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2" rIns="91401" bIns="45702" rtlCol="0" anchor="ctr"/>
          <a:lstStyle/>
          <a:p>
            <a:r>
              <a:rPr lang="en-US" sz="1400" b="1" dirty="0"/>
              <a:t>Global corporate banking</a:t>
            </a:r>
          </a:p>
        </p:txBody>
      </p:sp>
    </p:spTree>
    <p:extLst>
      <p:ext uri="{BB962C8B-B14F-4D97-AF65-F5344CB8AC3E}">
        <p14:creationId xmlns:p14="http://schemas.microsoft.com/office/powerpoint/2010/main" val="23539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Operating performance vs</a:t>
            </a:r>
            <a:r>
              <a:rPr lang="en-US"/>
              <a:t>. </a:t>
            </a:r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7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976128593"/>
              </p:ext>
            </p:extLst>
          </p:nvPr>
        </p:nvGraphicFramePr>
        <p:xfrm>
          <a:off x="627063" y="1511300"/>
          <a:ext cx="8267668" cy="4408963"/>
        </p:xfrm>
        <a:graphic>
          <a:graphicData uri="http://schemas.openxmlformats.org/drawingml/2006/table">
            <a:tbl>
              <a:tblPr/>
              <a:tblGrid>
                <a:gridCol w="1798443"/>
                <a:gridCol w="1035076"/>
                <a:gridCol w="1035076"/>
                <a:gridCol w="1035076"/>
                <a:gridCol w="1035076"/>
                <a:gridCol w="1035076"/>
                <a:gridCol w="258769"/>
                <a:gridCol w="1035076"/>
              </a:tblGrid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(% o/ Average Loans)</a:t>
                      </a:r>
                      <a:endParaRPr lang="en-US" sz="1200" b="1" i="1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Santander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Peer1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Peer2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Peer3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Peer4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Average [5]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NII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Fee &amp; Comm.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expenses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</a:t>
                      </a:r>
                      <a:r>
                        <a:rPr lang="en-US" sz="1200" b="1" i="0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</a:t>
                      </a:r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Taxes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RoRWA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ROE / ROTE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C/I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9777" y="1307818"/>
            <a:ext cx="8267663" cy="4864517"/>
            <a:chOff x="161925" y="606040"/>
            <a:chExt cx="8267663" cy="4864517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161925" y="1130300"/>
              <a:ext cx="3721100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marL="84138" indent="-84138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Why is this project interesting to SAN?, where is the opportunity?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Market opportunity: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growth, revenue pool, etc…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opportunity in the business: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positioning in the business, etc...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61925" y="3644900"/>
              <a:ext cx="3700463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1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the major levers that we need to pull in order to achieve our goals?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335463" y="3644900"/>
              <a:ext cx="4094125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algn="ctr" defTabSz="9334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ES" sz="16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4335463" y="1130300"/>
              <a:ext cx="4094125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we aiming for with this project?, what do we expect to achieve?:</a:t>
              </a:r>
              <a:r>
                <a:rPr kumimoji="0" lang="en-US" altLang="es-E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 </a:t>
              </a:r>
              <a:r>
                <a:rPr kumimoji="0" lang="en-US" altLang="es-ES" sz="1400" b="1" i="1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“how success would be defined for this project”</a:t>
              </a:r>
              <a:endPara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6" name="Text Box 13" descr="BSCH rojo"/>
            <p:cNvSpPr txBox="1">
              <a:spLocks noChangeArrowheads="1"/>
            </p:cNvSpPr>
            <p:nvPr/>
          </p:nvSpPr>
          <p:spPr bwMode="auto">
            <a:xfrm>
              <a:off x="4217988" y="3360738"/>
              <a:ext cx="17462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65" tIns="43632" rIns="87265" bIns="43632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S" sz="3000" b="0" smtClean="0">
                <a:solidFill>
                  <a:srgbClr val="4D4D4D"/>
                </a:solidFill>
                <a:cs typeface="Arial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5159822" y="4435504"/>
              <a:ext cx="2255338" cy="2727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lIns="87269" tIns="43634" rIns="87269" bIns="43634" anchor="ctr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sz="1200" b="0" i="1" u="sng" dirty="0" smtClean="0">
                  <a:solidFill>
                    <a:srgbClr val="FFFFFF"/>
                  </a:solidFill>
                  <a:cs typeface="Arial"/>
                </a:rPr>
                <a:t>Relevant metrics as applicable</a:t>
              </a:r>
            </a:p>
          </p:txBody>
        </p:sp>
        <p:sp>
          <p:nvSpPr>
            <p:cNvPr id="22" name="23 Rectángulo redondeado"/>
            <p:cNvSpPr/>
            <p:nvPr/>
          </p:nvSpPr>
          <p:spPr bwMode="auto">
            <a:xfrm>
              <a:off x="161926" y="606040"/>
              <a:ext cx="3700462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Current situation /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summary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4335463" y="606040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Description &amp; objectives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161926" y="3136239"/>
              <a:ext cx="3676650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Major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levers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0" name="23 Rectángulo redondeado"/>
            <p:cNvSpPr/>
            <p:nvPr/>
          </p:nvSpPr>
          <p:spPr bwMode="auto">
            <a:xfrm>
              <a:off x="4335463" y="3136239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Main </a:t>
              </a: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metrics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and economic impact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Project [●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16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  <p:sp>
        <p:nvSpPr>
          <p:cNvPr id="29" name="Action Button: Beginning 28">
            <a:hlinkClick r:id="rId4" action="ppaction://hlinksldjump" highlightClick="1"/>
          </p:cNvPr>
          <p:cNvSpPr/>
          <p:nvPr/>
        </p:nvSpPr>
        <p:spPr>
          <a:xfrm>
            <a:off x="1487861" y="6592186"/>
            <a:ext cx="422846" cy="264227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3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Appendix: priorities and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Business and revenue growth</a:t>
              </a:r>
              <a:endParaRPr lang="en-US" b="1" dirty="0"/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779383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582572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Risks</a:t>
              </a:r>
              <a:endParaRPr lang="en-US" b="1" dirty="0"/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303999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  <p:sp>
        <p:nvSpPr>
          <p:cNvPr id="23" name="23 Rectángulo redondeado"/>
          <p:cNvSpPr/>
          <p:nvPr/>
        </p:nvSpPr>
        <p:spPr>
          <a:xfrm>
            <a:off x="4557013" y="2075260"/>
            <a:ext cx="3938400" cy="404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2" rIns="91401" bIns="45702" rtlCol="0" anchor="ctr"/>
          <a:lstStyle/>
          <a:p>
            <a:r>
              <a:rPr lang="en-US" sz="1400" b="1" dirty="0"/>
              <a:t>Retail &amp; commercial banking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4557013" y="2557626"/>
            <a:ext cx="3938400" cy="40400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2" rIns="91401" bIns="45702" rtlCol="0" anchor="ctr"/>
          <a:lstStyle/>
          <a:p>
            <a:r>
              <a:rPr lang="en-US" sz="1400" b="1" dirty="0"/>
              <a:t>Global corporate banking</a:t>
            </a:r>
          </a:p>
        </p:txBody>
      </p:sp>
    </p:spTree>
    <p:extLst>
      <p:ext uri="{BB962C8B-B14F-4D97-AF65-F5344CB8AC3E}">
        <p14:creationId xmlns:p14="http://schemas.microsoft.com/office/powerpoint/2010/main" val="1434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9777" y="1307818"/>
            <a:ext cx="8267663" cy="4864517"/>
            <a:chOff x="161925" y="606040"/>
            <a:chExt cx="8267663" cy="4864517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161925" y="1130300"/>
              <a:ext cx="3721100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marL="84138" indent="-84138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Why is this project interesting to SAN?, where is the opportunity?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Market opportunity: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growth, revenue pool, etc…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opportunity in the business: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positioning in the business, etc...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61925" y="3644900"/>
              <a:ext cx="3700463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1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the major levers that we need to pull in order to achieve our goals?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335463" y="3644900"/>
              <a:ext cx="4094125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algn="ctr" defTabSz="9334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ES" sz="16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4335463" y="1130300"/>
              <a:ext cx="4094125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we aiming for with this project?, what do we expect to achieve?:</a:t>
              </a:r>
              <a:r>
                <a:rPr kumimoji="0" lang="en-US" altLang="es-E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 </a:t>
              </a:r>
              <a:r>
                <a:rPr kumimoji="0" lang="en-US" altLang="es-ES" sz="1400" b="1" i="1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“how success would be defined for this project”</a:t>
              </a:r>
              <a:endPara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6" name="Text Box 13" descr="BSCH rojo"/>
            <p:cNvSpPr txBox="1">
              <a:spLocks noChangeArrowheads="1"/>
            </p:cNvSpPr>
            <p:nvPr/>
          </p:nvSpPr>
          <p:spPr bwMode="auto">
            <a:xfrm>
              <a:off x="4217988" y="3360738"/>
              <a:ext cx="17462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65" tIns="43632" rIns="87265" bIns="43632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S" sz="3000" b="0" smtClean="0">
                <a:solidFill>
                  <a:srgbClr val="4D4D4D"/>
                </a:solidFill>
                <a:cs typeface="Arial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5159822" y="4435504"/>
              <a:ext cx="2255338" cy="2727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lIns="87269" tIns="43634" rIns="87269" bIns="43634" anchor="ctr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sz="1200" b="0" i="1" u="sng" dirty="0" smtClean="0">
                  <a:solidFill>
                    <a:srgbClr val="FFFFFF"/>
                  </a:solidFill>
                  <a:cs typeface="Arial"/>
                </a:rPr>
                <a:t>Relevant metrics as applicable</a:t>
              </a:r>
            </a:p>
          </p:txBody>
        </p:sp>
        <p:sp>
          <p:nvSpPr>
            <p:cNvPr id="22" name="23 Rectángulo redondeado"/>
            <p:cNvSpPr/>
            <p:nvPr/>
          </p:nvSpPr>
          <p:spPr bwMode="auto">
            <a:xfrm>
              <a:off x="161926" y="606040"/>
              <a:ext cx="3700462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Current situation /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summary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4335463" y="606040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Description &amp; objectives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161926" y="3136239"/>
              <a:ext cx="3676650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Major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levers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0" name="23 Rectángulo redondeado"/>
            <p:cNvSpPr/>
            <p:nvPr/>
          </p:nvSpPr>
          <p:spPr bwMode="auto">
            <a:xfrm>
              <a:off x="4335463" y="3136239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Main </a:t>
              </a: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metrics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and economic impact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Project [●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16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dirty="0"/>
          </a:p>
        </p:txBody>
      </p:sp>
      <p:sp>
        <p:nvSpPr>
          <p:cNvPr id="29" name="Action Button: Beginning 28">
            <a:hlinkClick r:id="rId4" action="ppaction://hlinksldjump" highlightClick="1"/>
          </p:cNvPr>
          <p:cNvSpPr/>
          <p:nvPr/>
        </p:nvSpPr>
        <p:spPr>
          <a:xfrm>
            <a:off x="1487861" y="6592186"/>
            <a:ext cx="422846" cy="264227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Business and revenue growth</a:t>
              </a:r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396595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391178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Risks</a:t>
              </a:r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240201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68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9777" y="1307818"/>
            <a:ext cx="8267663" cy="4864517"/>
            <a:chOff x="161925" y="606040"/>
            <a:chExt cx="8267663" cy="4864517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161925" y="1130300"/>
              <a:ext cx="3721100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marL="84138" indent="-84138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Why is this project interesting to SAN?, where is the opportunity?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Market opportunity: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growth, revenue pool, etc…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opportunity in the business: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positioning in the business, etc...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61925" y="3644900"/>
              <a:ext cx="3700463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1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the major levers that we need to pull in order to achieve our goals?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335463" y="3644900"/>
              <a:ext cx="4094125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algn="ctr" defTabSz="9334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ES" sz="16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4335463" y="1130300"/>
              <a:ext cx="4094125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we aiming for with this project?, what do we expect to achieve?:</a:t>
              </a:r>
              <a:r>
                <a:rPr kumimoji="0" lang="en-US" altLang="es-E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 </a:t>
              </a:r>
              <a:r>
                <a:rPr kumimoji="0" lang="en-US" altLang="es-ES" sz="1400" b="1" i="1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“how success would be defined for this project”</a:t>
              </a:r>
              <a:endPara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6" name="Text Box 13" descr="BSCH rojo"/>
            <p:cNvSpPr txBox="1">
              <a:spLocks noChangeArrowheads="1"/>
            </p:cNvSpPr>
            <p:nvPr/>
          </p:nvSpPr>
          <p:spPr bwMode="auto">
            <a:xfrm>
              <a:off x="4217988" y="3360738"/>
              <a:ext cx="17462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65" tIns="43632" rIns="87265" bIns="43632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S" sz="3000" b="0" smtClean="0">
                <a:solidFill>
                  <a:srgbClr val="4D4D4D"/>
                </a:solidFill>
                <a:cs typeface="Arial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5159822" y="4435504"/>
              <a:ext cx="2255338" cy="2727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lIns="87269" tIns="43634" rIns="87269" bIns="43634" anchor="ctr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sz="1200" b="0" i="1" u="sng" dirty="0" smtClean="0">
                  <a:solidFill>
                    <a:srgbClr val="FFFFFF"/>
                  </a:solidFill>
                  <a:cs typeface="Arial"/>
                </a:rPr>
                <a:t>Relevant metrics as applicable</a:t>
              </a:r>
            </a:p>
          </p:txBody>
        </p:sp>
        <p:sp>
          <p:nvSpPr>
            <p:cNvPr id="22" name="23 Rectángulo redondeado"/>
            <p:cNvSpPr/>
            <p:nvPr/>
          </p:nvSpPr>
          <p:spPr bwMode="auto">
            <a:xfrm>
              <a:off x="161926" y="606040"/>
              <a:ext cx="3700462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Current situation /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summary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4335463" y="606040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Description &amp; objectives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161926" y="3136239"/>
              <a:ext cx="3676650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Major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levers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0" name="23 Rectángulo redondeado"/>
            <p:cNvSpPr/>
            <p:nvPr/>
          </p:nvSpPr>
          <p:spPr bwMode="auto">
            <a:xfrm>
              <a:off x="4335463" y="3136239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Main </a:t>
              </a: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metrics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and economic impact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Project [●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16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/>
          </a:p>
        </p:txBody>
      </p:sp>
      <p:sp>
        <p:nvSpPr>
          <p:cNvPr id="29" name="Action Button: Beginning 28">
            <a:hlinkClick r:id="rId4" action="ppaction://hlinksldjump" highlightClick="1"/>
          </p:cNvPr>
          <p:cNvSpPr/>
          <p:nvPr/>
        </p:nvSpPr>
        <p:spPr>
          <a:xfrm>
            <a:off x="1487861" y="6592186"/>
            <a:ext cx="422846" cy="264227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Business and revenue growth</a:t>
              </a:r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396595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391178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Risks</a:t>
              </a:r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240201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6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9777" y="1307818"/>
            <a:ext cx="8267663" cy="4864517"/>
            <a:chOff x="161925" y="606040"/>
            <a:chExt cx="8267663" cy="4864517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161925" y="1130300"/>
              <a:ext cx="3721100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marL="84138" indent="-84138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Why is this project interesting to SAN?, where is the opportunity?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Market opportunity: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growth, revenue pool, etc…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opportunity in the business: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positioning in the business, etc...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61925" y="3644900"/>
              <a:ext cx="3700463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1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the major levers that we need to pull in order to achieve our goals?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335463" y="3644900"/>
              <a:ext cx="4094125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algn="ctr" defTabSz="9334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ES" sz="16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4335463" y="1130300"/>
              <a:ext cx="4094125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we aiming for with this project?, what do we expect to achieve?:</a:t>
              </a:r>
              <a:r>
                <a:rPr kumimoji="0" lang="en-US" altLang="es-E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 </a:t>
              </a:r>
              <a:r>
                <a:rPr kumimoji="0" lang="en-US" altLang="es-ES" sz="1400" b="1" i="1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“how success would be defined for this project”</a:t>
              </a:r>
              <a:endPara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6" name="Text Box 13" descr="BSCH rojo"/>
            <p:cNvSpPr txBox="1">
              <a:spLocks noChangeArrowheads="1"/>
            </p:cNvSpPr>
            <p:nvPr/>
          </p:nvSpPr>
          <p:spPr bwMode="auto">
            <a:xfrm>
              <a:off x="4217988" y="3360738"/>
              <a:ext cx="17462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65" tIns="43632" rIns="87265" bIns="43632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S" sz="3000" b="0" smtClean="0">
                <a:solidFill>
                  <a:srgbClr val="4D4D4D"/>
                </a:solidFill>
                <a:cs typeface="Arial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5159822" y="4435504"/>
              <a:ext cx="2255338" cy="2727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lIns="87269" tIns="43634" rIns="87269" bIns="43634" anchor="ctr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sz="1200" b="0" i="1" u="sng" dirty="0" smtClean="0">
                  <a:solidFill>
                    <a:srgbClr val="FFFFFF"/>
                  </a:solidFill>
                  <a:cs typeface="Arial"/>
                </a:rPr>
                <a:t>Relevant metrics as applicable</a:t>
              </a:r>
            </a:p>
          </p:txBody>
        </p:sp>
        <p:sp>
          <p:nvSpPr>
            <p:cNvPr id="22" name="23 Rectángulo redondeado"/>
            <p:cNvSpPr/>
            <p:nvPr/>
          </p:nvSpPr>
          <p:spPr bwMode="auto">
            <a:xfrm>
              <a:off x="161926" y="606040"/>
              <a:ext cx="3700462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Current situation /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summary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4335463" y="606040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Description &amp; objectives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161926" y="3136239"/>
              <a:ext cx="3676650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Major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levers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0" name="23 Rectángulo redondeado"/>
            <p:cNvSpPr/>
            <p:nvPr/>
          </p:nvSpPr>
          <p:spPr bwMode="auto">
            <a:xfrm>
              <a:off x="4335463" y="3136239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Main </a:t>
              </a: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metrics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and economic impact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Project [●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16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/>
          </a:p>
        </p:txBody>
      </p:sp>
      <p:sp>
        <p:nvSpPr>
          <p:cNvPr id="29" name="Action Button: Beginning 28">
            <a:hlinkClick r:id="rId4" action="ppaction://hlinksldjump" highlightClick="1"/>
          </p:cNvPr>
          <p:cNvSpPr/>
          <p:nvPr/>
        </p:nvSpPr>
        <p:spPr>
          <a:xfrm>
            <a:off x="1487861" y="6592186"/>
            <a:ext cx="422846" cy="264227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Key drivers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3888" y="1407429"/>
            <a:ext cx="7871525" cy="589466"/>
            <a:chOff x="623888" y="1407429"/>
            <a:chExt cx="7871525" cy="589466"/>
          </a:xfrm>
        </p:grpSpPr>
        <p:sp>
          <p:nvSpPr>
            <p:cNvPr id="7" name="23 Rectángulo redondeado"/>
            <p:cNvSpPr/>
            <p:nvPr/>
          </p:nvSpPr>
          <p:spPr>
            <a:xfrm>
              <a:off x="1022788" y="1442528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Business and revenue growth</a:t>
              </a:r>
            </a:p>
          </p:txBody>
        </p:sp>
        <p:sp>
          <p:nvSpPr>
            <p:cNvPr id="8" name="26 Elipse"/>
            <p:cNvSpPr/>
            <p:nvPr/>
          </p:nvSpPr>
          <p:spPr>
            <a:xfrm>
              <a:off x="623888" y="1407429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3396595"/>
            <a:ext cx="7871525" cy="589466"/>
            <a:chOff x="623888" y="2733540"/>
            <a:chExt cx="7871525" cy="589466"/>
          </a:xfrm>
        </p:grpSpPr>
        <p:sp>
          <p:nvSpPr>
            <p:cNvPr id="10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IT &amp; Ops</a:t>
              </a:r>
            </a:p>
          </p:txBody>
        </p:sp>
        <p:sp>
          <p:nvSpPr>
            <p:cNvPr id="11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88" y="4391178"/>
            <a:ext cx="7871525" cy="589466"/>
            <a:chOff x="623888" y="4059651"/>
            <a:chExt cx="7871525" cy="589466"/>
          </a:xfrm>
        </p:grpSpPr>
        <p:sp>
          <p:nvSpPr>
            <p:cNvPr id="13" name="23 Rectángulo redondeado"/>
            <p:cNvSpPr/>
            <p:nvPr/>
          </p:nvSpPr>
          <p:spPr>
            <a:xfrm>
              <a:off x="1022788" y="4094750"/>
              <a:ext cx="7472625" cy="5370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 smtClean="0"/>
                <a:t>Risks</a:t>
              </a:r>
              <a:endParaRPr lang="en-US" b="1" dirty="0"/>
            </a:p>
          </p:txBody>
        </p:sp>
        <p:sp>
          <p:nvSpPr>
            <p:cNvPr id="14" name="26 Elipse"/>
            <p:cNvSpPr/>
            <p:nvPr/>
          </p:nvSpPr>
          <p:spPr>
            <a:xfrm>
              <a:off x="623888" y="4059651"/>
              <a:ext cx="590400" cy="589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4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88" y="2402012"/>
            <a:ext cx="7871525" cy="589466"/>
            <a:chOff x="623888" y="2733540"/>
            <a:chExt cx="7871525" cy="589466"/>
          </a:xfrm>
        </p:grpSpPr>
        <p:sp>
          <p:nvSpPr>
            <p:cNvPr id="19" name="23 Rectángulo redondeado"/>
            <p:cNvSpPr/>
            <p:nvPr/>
          </p:nvSpPr>
          <p:spPr>
            <a:xfrm>
              <a:off x="1022788" y="2768639"/>
              <a:ext cx="7472625" cy="5370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 dirty="0"/>
                <a:t>Costs and efficiency</a:t>
              </a:r>
            </a:p>
          </p:txBody>
        </p:sp>
        <p:sp>
          <p:nvSpPr>
            <p:cNvPr id="20" name="26 Elipse"/>
            <p:cNvSpPr/>
            <p:nvPr/>
          </p:nvSpPr>
          <p:spPr>
            <a:xfrm>
              <a:off x="623888" y="2733540"/>
              <a:ext cx="590400" cy="5894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2" rIns="91401" bIns="45702" rtlCol="0" anchor="ctr"/>
            <a:lstStyle/>
            <a:p>
              <a:pPr algn="ctr"/>
              <a:r>
                <a:rPr lang="en-US" b="1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9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9777" y="1307818"/>
            <a:ext cx="8267663" cy="4864517"/>
            <a:chOff x="161925" y="606040"/>
            <a:chExt cx="8267663" cy="4864517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161925" y="1130300"/>
              <a:ext cx="3721100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marL="84138" indent="-84138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Why is this project interesting to SAN?, where is the opportunity?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Market opportunity: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growth, revenue pool, etc…</a:t>
              </a:r>
            </a:p>
            <a:p>
              <a:pPr marL="84138" marR="0" lvl="0" indent="-84138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s-ES" sz="11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opportunity in the business: </a:t>
              </a:r>
              <a:r>
                <a:rPr kumimoji="0" lang="en-US" altLang="es-E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SAN positioning in the business, etc...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61925" y="3644900"/>
              <a:ext cx="3700463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1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the major levers that we need to pull in order to achieve our goals?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335463" y="3644900"/>
              <a:ext cx="4094125" cy="1825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algn="ctr" defTabSz="93345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ES" sz="16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4335463" y="1130300"/>
              <a:ext cx="4094125" cy="1920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lIns="93274" tIns="46637" rIns="93274" bIns="46637" anchor="ctr"/>
            <a:lstStyle>
              <a:lvl1pPr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933450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933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marR="0" lvl="0" indent="0" defTabSz="933450" eaLnBrk="1" fontAlgn="base" latinLnBrk="0" hangingPunct="1">
                <a:lnSpc>
                  <a:spcPct val="100000"/>
                </a:lnSpc>
                <a:spcBef>
                  <a:spcPct val="75000"/>
                </a:spcBef>
                <a:spcAft>
                  <a:spcPct val="0"/>
                </a:spcAft>
                <a:buClrTx/>
                <a:buSzPct val="120000"/>
                <a:buFont typeface="Wingdings" pitchFamily="2" charset="2"/>
                <a:buNone/>
                <a:tabLst/>
                <a:defRPr/>
              </a:pPr>
              <a:r>
                <a:rPr kumimoji="0" lang="en-US" altLang="es-ES" sz="1300" b="1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What are we aiming for with this project?, what do we expect to achieve?:</a:t>
              </a:r>
              <a:r>
                <a:rPr kumimoji="0" lang="en-US" altLang="es-E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 </a:t>
              </a:r>
              <a:r>
                <a:rPr kumimoji="0" lang="en-US" altLang="es-ES" sz="1400" b="1" i="1" u="none" strike="noStrike" kern="0" cap="none" spc="0" normalizeH="0" baseline="0" noProof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  <a:cs typeface="Arial"/>
                </a:rPr>
                <a:t>“how success would be defined for this project”</a:t>
              </a:r>
              <a:endPara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36" name="Text Box 13" descr="BSCH rojo"/>
            <p:cNvSpPr txBox="1">
              <a:spLocks noChangeArrowheads="1"/>
            </p:cNvSpPr>
            <p:nvPr/>
          </p:nvSpPr>
          <p:spPr bwMode="auto">
            <a:xfrm>
              <a:off x="4217988" y="3360738"/>
              <a:ext cx="17462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65" tIns="43632" rIns="87265" bIns="43632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s-ES" sz="3000" b="0" smtClean="0">
                <a:solidFill>
                  <a:srgbClr val="4D4D4D"/>
                </a:solidFill>
                <a:cs typeface="Arial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5159822" y="4435504"/>
              <a:ext cx="2255338" cy="2727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lIns="87269" tIns="43634" rIns="87269" bIns="43634" anchor="ctr">
              <a:spAutoFit/>
            </a:bodyPr>
            <a:lstStyle>
              <a:lvl1pPr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defTabSz="873125" eaLnBrk="0" hangingPunct="0">
                <a:defRPr sz="1400" b="1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defTabSz="8731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14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sz="1200" b="0" i="1" u="sng" dirty="0" smtClean="0">
                  <a:solidFill>
                    <a:srgbClr val="FFFFFF"/>
                  </a:solidFill>
                  <a:cs typeface="Arial"/>
                </a:rPr>
                <a:t>Relevant metrics as applicable</a:t>
              </a:r>
            </a:p>
          </p:txBody>
        </p:sp>
        <p:sp>
          <p:nvSpPr>
            <p:cNvPr id="22" name="23 Rectángulo redondeado"/>
            <p:cNvSpPr/>
            <p:nvPr/>
          </p:nvSpPr>
          <p:spPr bwMode="auto">
            <a:xfrm>
              <a:off x="161926" y="606040"/>
              <a:ext cx="3700462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Current situation /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summary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4335463" y="606040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Description &amp; objectives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161926" y="3136239"/>
              <a:ext cx="3676650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Major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levers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0" name="23 Rectángulo redondeado"/>
            <p:cNvSpPr/>
            <p:nvPr/>
          </p:nvSpPr>
          <p:spPr bwMode="auto">
            <a:xfrm>
              <a:off x="4335463" y="3136239"/>
              <a:ext cx="4094125" cy="4095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Main </a:t>
              </a: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metrics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charset="0"/>
                </a:rPr>
                <a:t>and economic impact</a:t>
              </a:r>
              <a:endParaRPr lang="en-US" sz="1200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3888" y="284400"/>
            <a:ext cx="7886700" cy="518400"/>
          </a:xfrm>
        </p:spPr>
        <p:txBody>
          <a:bodyPr/>
          <a:lstStyle/>
          <a:p>
            <a:r>
              <a:rPr lang="en-US" dirty="0"/>
              <a:t>Project [●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16" name="26 Elipse"/>
          <p:cNvSpPr/>
          <p:nvPr/>
        </p:nvSpPr>
        <p:spPr>
          <a:xfrm>
            <a:off x="49706" y="284400"/>
            <a:ext cx="518400" cy="518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dirty="0"/>
          </a:p>
        </p:txBody>
      </p:sp>
      <p:sp>
        <p:nvSpPr>
          <p:cNvPr id="29" name="Action Button: Beginning 28">
            <a:hlinkClick r:id="rId4" action="ppaction://hlinksldjump" highlightClick="1"/>
          </p:cNvPr>
          <p:cNvSpPr/>
          <p:nvPr/>
        </p:nvSpPr>
        <p:spPr>
          <a:xfrm>
            <a:off x="1487861" y="6592186"/>
            <a:ext cx="422846" cy="264227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3 Rectángulo redondeado"/>
          <p:cNvSpPr/>
          <p:nvPr/>
        </p:nvSpPr>
        <p:spPr bwMode="auto">
          <a:xfrm>
            <a:off x="2560739" y="1265286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Current positioning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9" name="31 Rectángulo redondeado"/>
          <p:cNvSpPr/>
          <p:nvPr/>
        </p:nvSpPr>
        <p:spPr bwMode="auto">
          <a:xfrm>
            <a:off x="5829238" y="1265285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Successes and challenges</a:t>
            </a:r>
          </a:p>
        </p:txBody>
      </p:sp>
      <p:sp>
        <p:nvSpPr>
          <p:cNvPr id="10" name="23 Rectángulo redondeado"/>
          <p:cNvSpPr/>
          <p:nvPr/>
        </p:nvSpPr>
        <p:spPr bwMode="auto">
          <a:xfrm>
            <a:off x="693574" y="1265286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Main competitors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3575" y="1821696"/>
            <a:ext cx="8267663" cy="864000"/>
            <a:chOff x="161925" y="1364477"/>
            <a:chExt cx="8267663" cy="1980000"/>
          </a:xfrm>
        </p:grpSpPr>
        <p:sp>
          <p:nvSpPr>
            <p:cNvPr id="12" name="23 Rectángulo redondeado"/>
            <p:cNvSpPr/>
            <p:nvPr/>
          </p:nvSpPr>
          <p:spPr bwMode="auto">
            <a:xfrm>
              <a:off x="161925" y="1364477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Peer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23 Rectángulo redondeado"/>
            <p:cNvSpPr/>
            <p:nvPr/>
          </p:nvSpPr>
          <p:spPr bwMode="auto">
            <a:xfrm>
              <a:off x="2029089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23 Rectángulo redondeado"/>
            <p:cNvSpPr/>
            <p:nvPr/>
          </p:nvSpPr>
          <p:spPr bwMode="auto">
            <a:xfrm>
              <a:off x="5297588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endParaRPr lang="fr-FR" sz="1600" dirty="0">
                <a:solidFill>
                  <a:schemeClr val="tx1"/>
                </a:solidFill>
                <a:latin typeface="Arial" charset="0"/>
              </a:endParaRPr>
            </a:p>
            <a:p>
              <a:pPr marL="285750" indent="-28575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û"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[●]</a:t>
              </a:r>
              <a:endParaRPr lang="en-US" sz="1600" i="1" dirty="0">
                <a:solidFill>
                  <a:schemeClr val="tx1"/>
                </a:solidFill>
                <a:latin typeface="Arial" charset="0"/>
              </a:endParaRP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û"/>
                <a:tabLst/>
              </a:pPr>
              <a:endPara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 bwMode="auto">
          <a:xfrm>
            <a:off x="695911" y="2849316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Group 20"/>
          <p:cNvGrpSpPr/>
          <p:nvPr/>
        </p:nvGrpSpPr>
        <p:grpSpPr>
          <a:xfrm>
            <a:off x="693574" y="3012936"/>
            <a:ext cx="8267663" cy="864000"/>
            <a:chOff x="161925" y="1364477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364477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Peer #2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endParaRPr lang="fr-FR" sz="1600" dirty="0">
                <a:solidFill>
                  <a:schemeClr val="tx1"/>
                </a:solidFill>
                <a:latin typeface="Arial" charset="0"/>
              </a:endParaRPr>
            </a:p>
            <a:p>
              <a:pPr marL="285750" indent="-28575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û"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[●]</a:t>
              </a:r>
              <a:endParaRPr lang="en-US" sz="1600" i="1" dirty="0">
                <a:solidFill>
                  <a:schemeClr val="tx1"/>
                </a:solidFill>
                <a:latin typeface="Arial" charset="0"/>
              </a:endParaRP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û"/>
                <a:tabLst/>
              </a:pPr>
              <a:endPara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 bwMode="auto">
          <a:xfrm>
            <a:off x="695910" y="4040556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30"/>
          <p:cNvGrpSpPr/>
          <p:nvPr/>
        </p:nvGrpSpPr>
        <p:grpSpPr>
          <a:xfrm>
            <a:off x="695911" y="4204176"/>
            <a:ext cx="8267663" cy="864000"/>
            <a:chOff x="161925" y="1364477"/>
            <a:chExt cx="8267663" cy="1980000"/>
          </a:xfrm>
        </p:grpSpPr>
        <p:sp>
          <p:nvSpPr>
            <p:cNvPr id="32" name="23 Rectángulo redondeado"/>
            <p:cNvSpPr/>
            <p:nvPr/>
          </p:nvSpPr>
          <p:spPr bwMode="auto">
            <a:xfrm>
              <a:off x="161925" y="1364477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Peer #3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23 Rectángulo redondeado"/>
            <p:cNvSpPr/>
            <p:nvPr/>
          </p:nvSpPr>
          <p:spPr bwMode="auto">
            <a:xfrm>
              <a:off x="2029089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23 Rectángulo redondeado"/>
            <p:cNvSpPr/>
            <p:nvPr/>
          </p:nvSpPr>
          <p:spPr bwMode="auto">
            <a:xfrm>
              <a:off x="5297588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endParaRPr lang="fr-FR" sz="1600" dirty="0">
                <a:solidFill>
                  <a:schemeClr val="tx1"/>
                </a:solidFill>
                <a:latin typeface="Arial" charset="0"/>
              </a:endParaRPr>
            </a:p>
            <a:p>
              <a:pPr marL="285750" indent="-28575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û"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[●]</a:t>
              </a:r>
              <a:endParaRPr lang="en-US" sz="1600" i="1" dirty="0">
                <a:solidFill>
                  <a:schemeClr val="tx1"/>
                </a:solidFill>
                <a:latin typeface="Arial" charset="0"/>
              </a:endParaRP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û"/>
                <a:tabLst/>
              </a:pPr>
              <a:endPara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>
            <a:off x="698247" y="5231796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" name="Group 35"/>
          <p:cNvGrpSpPr/>
          <p:nvPr/>
        </p:nvGrpSpPr>
        <p:grpSpPr>
          <a:xfrm>
            <a:off x="698247" y="5395419"/>
            <a:ext cx="8267663" cy="864000"/>
            <a:chOff x="161925" y="1364477"/>
            <a:chExt cx="8267663" cy="1980000"/>
          </a:xfrm>
        </p:grpSpPr>
        <p:sp>
          <p:nvSpPr>
            <p:cNvPr id="37" name="23 Rectángulo redondeado"/>
            <p:cNvSpPr/>
            <p:nvPr/>
          </p:nvSpPr>
          <p:spPr bwMode="auto">
            <a:xfrm>
              <a:off x="161925" y="1364477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Peer #4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23 Rectángulo redondeado"/>
            <p:cNvSpPr/>
            <p:nvPr/>
          </p:nvSpPr>
          <p:spPr bwMode="auto">
            <a:xfrm>
              <a:off x="2029089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23 Rectángulo redondeado"/>
            <p:cNvSpPr/>
            <p:nvPr/>
          </p:nvSpPr>
          <p:spPr bwMode="auto">
            <a:xfrm>
              <a:off x="5297588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endParaRPr lang="fr-FR" sz="1600" dirty="0">
                <a:solidFill>
                  <a:schemeClr val="tx1"/>
                </a:solidFill>
                <a:latin typeface="Arial" charset="0"/>
              </a:endParaRPr>
            </a:p>
            <a:p>
              <a:pPr marL="285750" indent="-28575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û"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[●]</a:t>
              </a:r>
              <a:endParaRPr lang="en-US" sz="1600" i="1" dirty="0">
                <a:solidFill>
                  <a:schemeClr val="tx1"/>
                </a:solidFill>
                <a:latin typeface="Arial" charset="0"/>
              </a:endParaRP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û"/>
                <a:tabLst/>
              </a:pPr>
              <a:endPara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Peers current positioning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Strategic priorities </a:t>
            </a:r>
            <a:r>
              <a:rPr lang="en-US" smtClean="0"/>
              <a:t>matrix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1 Tabla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1007366922"/>
              </p:ext>
            </p:extLst>
          </p:nvPr>
        </p:nvGraphicFramePr>
        <p:xfrm>
          <a:off x="627063" y="1511300"/>
          <a:ext cx="8267668" cy="4506729"/>
        </p:xfrm>
        <a:graphic>
          <a:graphicData uri="http://schemas.openxmlformats.org/drawingml/2006/table">
            <a:tbl>
              <a:tblPr/>
              <a:tblGrid>
                <a:gridCol w="1967902"/>
                <a:gridCol w="297041"/>
                <a:gridCol w="1200545"/>
                <a:gridCol w="1200545"/>
                <a:gridCol w="1200545"/>
                <a:gridCol w="1200545"/>
                <a:gridCol w="1200545"/>
              </a:tblGrid>
              <a:tr h="232933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Objectives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2933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2015A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2016B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2019E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280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Employees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Shareholders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67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35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heme/theme1.xml><?xml version="1.0" encoding="utf-8"?>
<a:theme xmlns:a="http://schemas.openxmlformats.org/drawingml/2006/main" name="Blank">
  <a:themeElements>
    <a:clrScheme name="SANTANDER">
      <a:dk1>
        <a:sysClr val="windowText" lastClr="000000"/>
      </a:dk1>
      <a:lt1>
        <a:sysClr val="window" lastClr="FFFFFF"/>
      </a:lt1>
      <a:dk2>
        <a:srgbClr val="333333"/>
      </a:dk2>
      <a:lt2>
        <a:srgbClr val="E6E6E6"/>
      </a:lt2>
      <a:accent1>
        <a:srgbClr val="FF0000"/>
      </a:accent1>
      <a:accent2>
        <a:srgbClr val="B30000"/>
      </a:accent2>
      <a:accent3>
        <a:srgbClr val="E59D27"/>
      </a:accent3>
      <a:accent4>
        <a:srgbClr val="ABC111"/>
      </a:accent4>
      <a:accent5>
        <a:srgbClr val="1BB3BC"/>
      </a:accent5>
      <a:accent6>
        <a:srgbClr val="9E3667"/>
      </a:accent6>
      <a:hlink>
        <a:srgbClr val="B30000"/>
      </a:hlink>
      <a:folHlink>
        <a:srgbClr val="8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3644</Words>
  <Application>Microsoft Office PowerPoint</Application>
  <PresentationFormat>On-screen Show (4:3)</PresentationFormat>
  <Paragraphs>1596</Paragraphs>
  <Slides>78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Blank</vt:lpstr>
      <vt:lpstr>[Country / Unit]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Santander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HAYCRAFT - BENJAMIN TOBY PATRICK</dc:creator>
  <cp:lastModifiedBy>Benjamin Haycraft</cp:lastModifiedBy>
  <cp:revision>1044</cp:revision>
  <cp:lastPrinted>2015-07-10T11:57:56Z</cp:lastPrinted>
  <dcterms:created xsi:type="dcterms:W3CDTF">2012-03-27T15:15:11Z</dcterms:created>
  <dcterms:modified xsi:type="dcterms:W3CDTF">2016-06-09T17:28:59Z</dcterms:modified>
</cp:coreProperties>
</file>