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"/>
  </p:notesMasterIdLst>
  <p:handoutMasterIdLst>
    <p:handoutMasterId r:id="rId5"/>
  </p:handoutMasterIdLst>
  <p:sldIdLst>
    <p:sldId id="767" r:id="rId2"/>
    <p:sldId id="834" r:id="rId3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FFFFFF"/>
    <a:srgbClr val="FF5D5D"/>
    <a:srgbClr val="0066FF"/>
    <a:srgbClr val="FFFF00"/>
    <a:srgbClr val="F2F2F2"/>
    <a:srgbClr val="FFFF99"/>
    <a:srgbClr val="00FF00"/>
    <a:srgbClr val="D9D9D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1" autoAdjust="0"/>
    <p:restoredTop sz="89977" autoAdjust="0"/>
  </p:normalViewPr>
  <p:slideViewPr>
    <p:cSldViewPr snapToGrid="0" showGuides="1">
      <p:cViewPr varScale="1">
        <p:scale>
          <a:sx n="115" d="100"/>
          <a:sy n="115" d="100"/>
        </p:scale>
        <p:origin x="-210" y="-102"/>
      </p:cViewPr>
      <p:guideLst>
        <p:guide orient="horz" pos="2146"/>
        <p:guide orient="horz" pos="3322"/>
        <p:guide pos="71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770"/>
    </p:cViewPr>
  </p:sorterViewPr>
  <p:notesViewPr>
    <p:cSldViewPr snapToGrid="0" showGuides="1">
      <p:cViewPr>
        <p:scale>
          <a:sx n="50" d="100"/>
          <a:sy n="50" d="100"/>
        </p:scale>
        <p:origin x="-1824" y="-54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1395C2-CD8B-4711-836F-5D526A196D01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BE377BD-FEFF-425A-8295-6D8EDD0B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43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0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3" tIns="45663" rIns="91323" bIns="45663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203207" y="3788240"/>
            <a:ext cx="6226629" cy="6001609"/>
          </a:xfrm>
          <a:prstGeom prst="rect">
            <a:avLst/>
          </a:prstGeom>
        </p:spPr>
        <p:txBody>
          <a:bodyPr vert="horz" lIns="91323" tIns="45663" rIns="91323" bIns="45663" rtlCol="0"/>
          <a:lstStyle/>
          <a:p>
            <a:pPr lvl="0">
              <a:lnSpc>
                <a:spcPts val="1800"/>
              </a:lnSpc>
              <a:spcBef>
                <a:spcPts val="600"/>
              </a:spcBef>
            </a:pPr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GB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6429829" y="9622971"/>
            <a:ext cx="366276" cy="303667"/>
          </a:xfrm>
          <a:prstGeom prst="rect">
            <a:avLst/>
          </a:prstGeom>
        </p:spPr>
        <p:txBody>
          <a:bodyPr vert="horz" lIns="0" tIns="45663" rIns="0" bIns="45663" rtlCol="0" anchor="b"/>
          <a:lstStyle>
            <a:lvl1pPr algn="r">
              <a:defRPr sz="1000"/>
            </a:lvl1pPr>
          </a:lstStyle>
          <a:p>
            <a:fld id="{43097424-28C4-4E9E-A922-B523312703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37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ts val="1800"/>
      </a:lnSpc>
      <a:spcBef>
        <a:spcPts val="600"/>
      </a:spcBef>
      <a:defRPr lang="es-ES" sz="1400" b="1" kern="1200" dirty="0" smtClean="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174625" indent="-174625" algn="l" defTabSz="914400" rtl="0" eaLnBrk="1" latinLnBrk="0" hangingPunct="1">
      <a:lnSpc>
        <a:spcPts val="1800"/>
      </a:lnSpc>
      <a:spcBef>
        <a:spcPts val="600"/>
      </a:spcBef>
      <a:buFont typeface="Arial" panose="020B0604020202020204" pitchFamily="34" charset="0"/>
      <a:buChar char="•"/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ts val="1800"/>
      </a:lnSpc>
      <a:spcBef>
        <a:spcPts val="600"/>
      </a:spcBef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ts val="1800"/>
      </a:lnSpc>
      <a:spcBef>
        <a:spcPts val="600"/>
      </a:spcBef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ts val="1800"/>
      </a:lnSpc>
      <a:spcBef>
        <a:spcPts val="600"/>
      </a:spcBef>
      <a:defRPr lang="en-GB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la fecha </a:t>
            </a:r>
            <a:r>
              <a:rPr lang="es-ES" dirty="0" err="1" smtClean="0"/>
              <a:t>dd</a:t>
            </a:r>
            <a:r>
              <a:rPr lang="es-ES" dirty="0" smtClean="0"/>
              <a:t>/mm/</a:t>
            </a:r>
            <a:r>
              <a:rPr lang="es-ES" dirty="0" err="1" smtClean="0"/>
              <a:t>aa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888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4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 rot="16200000">
            <a:off x="2052000" y="-792000"/>
            <a:ext cx="5652000" cy="8532000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48" y="5723798"/>
            <a:ext cx="1712599" cy="164389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039935" y="4880504"/>
            <a:ext cx="2667000" cy="78483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Nuestra misión es contribuir al progreso de las personas y de las empresas.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Nuestra cultura se basa en la creencia de que todo lo que hacemos debe ser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31" y="6352539"/>
            <a:ext cx="570983" cy="4474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9" y="6352539"/>
            <a:ext cx="1463674" cy="4474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0" y="5358238"/>
            <a:ext cx="1825200" cy="531387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1152525" y="16528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ES" sz="360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084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710" userDrawn="1">
          <p15:clr>
            <a:srgbClr val="FBAE40"/>
          </p15:clr>
        </p15:guide>
        <p15:guide id="2" pos="7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la fecha </a:t>
            </a:r>
            <a:r>
              <a:rPr lang="es-ES" dirty="0" err="1" smtClean="0"/>
              <a:t>dd</a:t>
            </a:r>
            <a:r>
              <a:rPr lang="es-ES" dirty="0" smtClean="0"/>
              <a:t>/mm/</a:t>
            </a:r>
            <a:r>
              <a:rPr lang="es-ES" dirty="0" err="1" smtClean="0"/>
              <a:t>aa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4815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78876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36089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27321" y="1512000"/>
            <a:ext cx="7883079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6911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0398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5"/>
          </p:nvPr>
        </p:nvSpPr>
        <p:spPr>
          <a:xfrm>
            <a:off x="46296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628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1512000"/>
            <a:ext cx="3880800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1297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1771200"/>
            <a:ext cx="7887600" cy="446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i="0">
                <a:solidFill>
                  <a:srgbClr val="FF0000"/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2448000"/>
            <a:ext cx="3888000" cy="335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2448000"/>
            <a:ext cx="3880800" cy="3351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73381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 rot="16200000">
            <a:off x="1143000" y="-1143000"/>
            <a:ext cx="6858000" cy="9144000"/>
          </a:xfrm>
          <a:prstGeom prst="rect">
            <a:avLst/>
          </a:prstGeom>
          <a:gradFill>
            <a:gsLst>
              <a:gs pos="0">
                <a:srgbClr val="FF0000"/>
              </a:gs>
              <a:gs pos="77000">
                <a:srgbClr val="C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52000" y="2880000"/>
            <a:ext cx="6843600" cy="1152000"/>
          </a:xfrm>
          <a:prstGeom prst="rect">
            <a:avLst/>
          </a:prstGeom>
        </p:spPr>
        <p:txBody>
          <a:bodyPr/>
          <a:lstStyle>
            <a:lvl1pPr algn="ctr">
              <a:defRPr sz="3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01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611999" y="6305328"/>
            <a:ext cx="8532001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450" y="6332738"/>
            <a:ext cx="888750" cy="168750"/>
          </a:xfrm>
          <a:prstGeom prst="rect">
            <a:avLst/>
          </a:prstGeom>
        </p:spPr>
      </p:pic>
      <p:sp>
        <p:nvSpPr>
          <p:cNvPr id="18" name="1 CuadroTexto"/>
          <p:cNvSpPr txBox="1"/>
          <p:nvPr/>
        </p:nvSpPr>
        <p:spPr>
          <a:xfrm>
            <a:off x="7963963" y="6305328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759F66-99BC-4AB1-83F8-8F582847D04F}" type="slidenum">
              <a:rPr lang="es-ES" sz="1000" smtClean="0">
                <a:solidFill>
                  <a:schemeClr val="bg1"/>
                </a:solidFill>
              </a:rPr>
              <a:pPr algn="ctr"/>
              <a:t>‹#›</a:t>
            </a:fld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01" r:id="rId4"/>
    <p:sldLayoutId id="2147483700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9"/>
          <p:cNvSpPr/>
          <p:nvPr/>
        </p:nvSpPr>
        <p:spPr bwMode="auto">
          <a:xfrm>
            <a:off x="483023" y="1503840"/>
            <a:ext cx="55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n-US" sz="1600" b="1" dirty="0" smtClean="0">
                <a:solidFill>
                  <a:srgbClr val="FFFFFF"/>
                </a:solidFill>
              </a:rPr>
              <a:t>Main risk appetite indicators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20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58741"/>
              </p:ext>
            </p:extLst>
          </p:nvPr>
        </p:nvGraphicFramePr>
        <p:xfrm>
          <a:off x="472934" y="2091235"/>
          <a:ext cx="5778028" cy="3894429"/>
        </p:xfrm>
        <a:graphic>
          <a:graphicData uri="http://schemas.openxmlformats.org/drawingml/2006/table">
            <a:tbl>
              <a:tblPr/>
              <a:tblGrid>
                <a:gridCol w="63507"/>
                <a:gridCol w="2430645"/>
                <a:gridCol w="26384"/>
                <a:gridCol w="606625"/>
                <a:gridCol w="606625"/>
                <a:gridCol w="606625"/>
                <a:gridCol w="606625"/>
                <a:gridCol w="606625"/>
                <a:gridCol w="224367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3/31/16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Losses</a:t>
                      </a:r>
                      <a:r>
                        <a:rPr lang="en-US" sz="1200" b="1" baseline="0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 volatility</a:t>
                      </a:r>
                      <a:endParaRPr lang="en-U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Losses in stress / PBT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94%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-------&lt; 110%-------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Operational Risk losses / Gross Margin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2.0%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1.0%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2.0%-------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90000"/>
                        </a:lnSpc>
                        <a:buFontTx/>
                        <a:buBlip>
                          <a:blip r:embed="rId3"/>
                        </a:buBlip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Solvency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Minimum CET1 (transitional), current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r" defTabSz="80147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10.25%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11.88%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14.97%</a:t>
                      </a:r>
                      <a:endParaRPr kumimoji="0" lang="en-US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15.16%</a:t>
                      </a:r>
                      <a:endParaRPr kumimoji="0" lang="en-US" sz="12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15.73%</a:t>
                      </a:r>
                      <a:endParaRPr kumimoji="0" lang="en-US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noProof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Minimum CET1 (transitional), in stress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r" defTabSz="80147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6.55%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10.41%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 &gt; 6.55% -------</a:t>
                      </a:r>
                    </a:p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baseline="300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90000"/>
                        </a:lnSpc>
                        <a:buFontTx/>
                        <a:buBlip>
                          <a:blip r:embed="rId3"/>
                        </a:buBlip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baseline="300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Liquidity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baseline="300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Structural Funding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Ratio</a:t>
                      </a: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 100%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111%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 &gt; 100% 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ounded Rectangle 39"/>
          <p:cNvSpPr/>
          <p:nvPr/>
        </p:nvSpPr>
        <p:spPr bwMode="auto">
          <a:xfrm>
            <a:off x="6250962" y="1503840"/>
            <a:ext cx="28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600" b="1" dirty="0" smtClean="0">
                <a:solidFill>
                  <a:srgbClr val="FFFFFF"/>
                </a:solidFill>
              </a:rPr>
              <a:t>P-19 link </a:t>
            </a:r>
            <a:r>
              <a:rPr lang="es-ES" sz="1600" b="1" dirty="0" err="1" smtClean="0">
                <a:solidFill>
                  <a:srgbClr val="FFFFFF"/>
                </a:solidFill>
              </a:rPr>
              <a:t>with</a:t>
            </a:r>
            <a:r>
              <a:rPr lang="es-ES" sz="1600" b="1" dirty="0" smtClean="0">
                <a:solidFill>
                  <a:srgbClr val="FFFFFF"/>
                </a:solidFill>
              </a:rPr>
              <a:t> RA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42 Elipse"/>
          <p:cNvSpPr/>
          <p:nvPr/>
        </p:nvSpPr>
        <p:spPr bwMode="gray">
          <a:xfrm>
            <a:off x="6053360" y="2802899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42 Elipse"/>
          <p:cNvSpPr/>
          <p:nvPr/>
        </p:nvSpPr>
        <p:spPr bwMode="gray">
          <a:xfrm>
            <a:off x="6053360" y="3112959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6" name="42 Elipse"/>
          <p:cNvSpPr/>
          <p:nvPr/>
        </p:nvSpPr>
        <p:spPr bwMode="gray">
          <a:xfrm>
            <a:off x="6053360" y="427438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42 Elipse"/>
          <p:cNvSpPr/>
          <p:nvPr/>
        </p:nvSpPr>
        <p:spPr bwMode="gray">
          <a:xfrm>
            <a:off x="6053360" y="4694805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250962" y="2101856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Loss in Stress metric continues to improve. It is expected that improved profitability and decreased provisions over the forecasted period will continue to have a positive affect on the metric. </a:t>
            </a:r>
          </a:p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SHUSA does not budget for gross operational risk losses</a:t>
            </a:r>
          </a:p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250962" y="4102309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Capital ratios are expected to remain within adequate levels </a:t>
            </a:r>
            <a:endParaRPr lang="en-US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P-19 is not evaluated under stress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250962" y="5466905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As a regulatory ratio the </a:t>
            </a: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P-19 </a:t>
            </a: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projects to remain within the set limits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endParaRPr lang="en-US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P-19 </a:t>
            </a:r>
            <a:r>
              <a:rPr lang="en-US" dirty="0"/>
              <a:t>vs. risk appetite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Losses volatility, solvency and liquidity risks</a:t>
            </a:r>
            <a:endParaRPr lang="en-US" dirty="0"/>
          </a:p>
        </p:txBody>
      </p:sp>
      <p:sp>
        <p:nvSpPr>
          <p:cNvPr id="19" name="42 Elipse"/>
          <p:cNvSpPr/>
          <p:nvPr/>
        </p:nvSpPr>
        <p:spPr bwMode="gray">
          <a:xfrm>
            <a:off x="6064439" y="5720070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P-19 </a:t>
            </a:r>
            <a:r>
              <a:rPr lang="en-US" dirty="0"/>
              <a:t>vs. risk </a:t>
            </a:r>
            <a:r>
              <a:rPr lang="en-US" dirty="0" smtClean="0"/>
              <a:t>appetite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Concentration risk</a:t>
            </a:r>
            <a:endParaRPr lang="en-US" dirty="0"/>
          </a:p>
        </p:txBody>
      </p:sp>
      <p:sp>
        <p:nvSpPr>
          <p:cNvPr id="19" name="Rounded Rectangle 39"/>
          <p:cNvSpPr/>
          <p:nvPr/>
        </p:nvSpPr>
        <p:spPr bwMode="auto">
          <a:xfrm>
            <a:off x="483023" y="1148240"/>
            <a:ext cx="55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n-US" sz="1600" b="1" dirty="0" smtClean="0">
                <a:solidFill>
                  <a:srgbClr val="FFFFFF"/>
                </a:solidFill>
              </a:rPr>
              <a:t>Main risk appetite indicators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23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7162"/>
              </p:ext>
            </p:extLst>
          </p:nvPr>
        </p:nvGraphicFramePr>
        <p:xfrm>
          <a:off x="472935" y="1735635"/>
          <a:ext cx="5562550" cy="4226626"/>
        </p:xfrm>
        <a:graphic>
          <a:graphicData uri="http://schemas.openxmlformats.org/drawingml/2006/table">
            <a:tbl>
              <a:tblPr/>
              <a:tblGrid>
                <a:gridCol w="61139"/>
                <a:gridCol w="2340000"/>
                <a:gridCol w="65411"/>
                <a:gridCol w="576000"/>
                <a:gridCol w="576000"/>
                <a:gridCol w="576000"/>
                <a:gridCol w="576000"/>
                <a:gridCol w="576000"/>
                <a:gridCol w="216000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3/31/16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Concentration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Max exposures over Equity: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Individual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3.5%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3.5%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-------≤ 3.5%-------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Top 20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56.1%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43.7%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-------≤ 56.1%-------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Max Industry concentration: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Over total portfolio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5.9%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6.0%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-------≤ 5.9%-------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Over portfolio</a:t>
                      </a:r>
                      <a:r>
                        <a:rPr lang="en-US" sz="1200" b="0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excl. Individuals</a:t>
                      </a:r>
                      <a:endParaRPr lang="en-U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7.9%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8.0%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-------≤ 8.0%-------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High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volatility portfolios:</a:t>
                      </a: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SHUSA subprime assets as a % of total SHUSA credit exposure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25%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21.1%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25%-------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SC RWA/SC CET1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11% CET1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$38.9B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---&lt; 11% CET1---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ounded Rectangle 39"/>
          <p:cNvSpPr/>
          <p:nvPr/>
        </p:nvSpPr>
        <p:spPr bwMode="auto">
          <a:xfrm>
            <a:off x="6250962" y="1148240"/>
            <a:ext cx="28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600" b="1" dirty="0" smtClean="0">
                <a:solidFill>
                  <a:srgbClr val="FFFFFF"/>
                </a:solidFill>
              </a:rPr>
              <a:t>P-19 </a:t>
            </a:r>
            <a:r>
              <a:rPr lang="es-ES" sz="1600" b="1" dirty="0">
                <a:solidFill>
                  <a:srgbClr val="FFFFFF"/>
                </a:solidFill>
              </a:rPr>
              <a:t>link </a:t>
            </a:r>
            <a:r>
              <a:rPr lang="es-ES" sz="1600" b="1" dirty="0" err="1">
                <a:solidFill>
                  <a:srgbClr val="FFFFFF"/>
                </a:solidFill>
              </a:rPr>
              <a:t>with</a:t>
            </a:r>
            <a:r>
              <a:rPr lang="es-ES" sz="1600" b="1" dirty="0">
                <a:solidFill>
                  <a:srgbClr val="FFFFFF"/>
                </a:solidFill>
              </a:rPr>
              <a:t> RA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5" name="42 Elipse"/>
          <p:cNvSpPr/>
          <p:nvPr/>
        </p:nvSpPr>
        <p:spPr bwMode="gray">
          <a:xfrm>
            <a:off x="5895413" y="274685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7" name="42 Elipse"/>
          <p:cNvSpPr/>
          <p:nvPr/>
        </p:nvSpPr>
        <p:spPr bwMode="gray">
          <a:xfrm>
            <a:off x="5895413" y="305691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0" name="42 Elipse"/>
          <p:cNvSpPr/>
          <p:nvPr/>
        </p:nvSpPr>
        <p:spPr bwMode="gray">
          <a:xfrm>
            <a:off x="5908113" y="575813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50962" y="2450309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One obligor credit exposures is not expected to change. </a:t>
            </a:r>
            <a:endParaRPr lang="en-US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6250962" y="3114445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Specific limits have been created for Financial and Insurance industry and Utilities and approved by the board on 6/30/16 in order to accommodate strategic growth.</a:t>
            </a:r>
          </a:p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This change will bring the metric back to green as of 6/30/16 and it is expected to remain within green.   </a:t>
            </a:r>
            <a:endParaRPr lang="en-US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50962" y="5004621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P-19 origination forecast for SC focuses on faster growth in Prime than </a:t>
            </a:r>
            <a:r>
              <a:rPr lang="en-US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NonPrime</a:t>
            </a: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. Continued assets sales are also expected to decrease the subprime exposure. </a:t>
            </a:r>
            <a:endParaRPr lang="en-US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16" name="60 Elipse"/>
          <p:cNvSpPr/>
          <p:nvPr/>
        </p:nvSpPr>
        <p:spPr bwMode="gray">
          <a:xfrm>
            <a:off x="5923118" y="3932749"/>
            <a:ext cx="133200" cy="133200"/>
          </a:xfrm>
          <a:prstGeom prst="ellipse">
            <a:avLst/>
          </a:prstGeom>
          <a:solidFill>
            <a:srgbClr val="FFCC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60 Elipse"/>
          <p:cNvSpPr/>
          <p:nvPr/>
        </p:nvSpPr>
        <p:spPr bwMode="gray">
          <a:xfrm>
            <a:off x="5925884" y="4259722"/>
            <a:ext cx="133200" cy="133200"/>
          </a:xfrm>
          <a:prstGeom prst="ellipse">
            <a:avLst/>
          </a:prstGeom>
          <a:solidFill>
            <a:srgbClr val="FFCC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8" name="42 Elipse"/>
          <p:cNvSpPr/>
          <p:nvPr/>
        </p:nvSpPr>
        <p:spPr bwMode="gray">
          <a:xfrm>
            <a:off x="5908113" y="534291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ANTANDER">
      <a:dk1>
        <a:sysClr val="windowText" lastClr="000000"/>
      </a:dk1>
      <a:lt1>
        <a:sysClr val="window" lastClr="FFFFFF"/>
      </a:lt1>
      <a:dk2>
        <a:srgbClr val="333333"/>
      </a:dk2>
      <a:lt2>
        <a:srgbClr val="E6E6E6"/>
      </a:lt2>
      <a:accent1>
        <a:srgbClr val="FF0000"/>
      </a:accent1>
      <a:accent2>
        <a:srgbClr val="B30000"/>
      </a:accent2>
      <a:accent3>
        <a:srgbClr val="E59D27"/>
      </a:accent3>
      <a:accent4>
        <a:srgbClr val="ABC111"/>
      </a:accent4>
      <a:accent5>
        <a:srgbClr val="1BB3BC"/>
      </a:accent5>
      <a:accent6>
        <a:srgbClr val="9E3667"/>
      </a:accent6>
      <a:hlink>
        <a:srgbClr val="B30000"/>
      </a:hlink>
      <a:folHlink>
        <a:srgbClr val="8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364</Words>
  <Application>Microsoft Office PowerPoint</Application>
  <PresentationFormat>On-screen Show (4:3)</PresentationFormat>
  <Paragraphs>82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PowerPoint Presentation</vt:lpstr>
      <vt:lpstr>PowerPoint Presentation</vt:lpstr>
    </vt:vector>
  </TitlesOfParts>
  <Company>Santander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HAYCRAFT - BENJAMIN TOBY PATRICK</dc:creator>
  <cp:lastModifiedBy>Parrish, Rut</cp:lastModifiedBy>
  <cp:revision>1059</cp:revision>
  <cp:lastPrinted>2015-07-10T11:57:56Z</cp:lastPrinted>
  <dcterms:created xsi:type="dcterms:W3CDTF">2012-03-27T15:15:11Z</dcterms:created>
  <dcterms:modified xsi:type="dcterms:W3CDTF">2016-07-08T19:35:39Z</dcterms:modified>
</cp:coreProperties>
</file>