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9"/>
  </p:notesMasterIdLst>
  <p:handoutMasterIdLst>
    <p:handoutMasterId r:id="rId10"/>
  </p:handoutMasterIdLst>
  <p:sldIdLst>
    <p:sldId id="287" r:id="rId2"/>
    <p:sldId id="279" r:id="rId3"/>
    <p:sldId id="280" r:id="rId4"/>
    <p:sldId id="281" r:id="rId5"/>
    <p:sldId id="289" r:id="rId6"/>
    <p:sldId id="282" r:id="rId7"/>
    <p:sldId id="288"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48" userDrawn="1">
          <p15:clr>
            <a:srgbClr val="A4A3A4"/>
          </p15:clr>
        </p15:guide>
        <p15:guide id="3" orient="horz" pos="1398" userDrawn="1">
          <p15:clr>
            <a:srgbClr val="A4A3A4"/>
          </p15:clr>
        </p15:guide>
        <p15:guide id="4" orient="horz" pos="1117" userDrawn="1">
          <p15:clr>
            <a:srgbClr val="A4A3A4"/>
          </p15:clr>
        </p15:guide>
        <p15:guide id="5"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41" autoAdjust="0"/>
  </p:normalViewPr>
  <p:slideViewPr>
    <p:cSldViewPr snapToGrid="0" showGuides="1">
      <p:cViewPr varScale="1">
        <p:scale>
          <a:sx n="75" d="100"/>
          <a:sy n="75" d="100"/>
        </p:scale>
        <p:origin x="-1140" y="-102"/>
      </p:cViewPr>
      <p:guideLst>
        <p:guide orient="horz" pos="1548"/>
        <p:guide orient="horz" pos="1398"/>
        <p:guide orient="horz" pos="1117"/>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418"/>
    </p:cViewPr>
  </p:sorterViewPr>
  <p:notesViewPr>
    <p:cSldViewPr snapToGrid="0" showGuides="1">
      <p:cViewPr varScale="1">
        <p:scale>
          <a:sx n="98" d="100"/>
          <a:sy n="98" d="100"/>
        </p:scale>
        <p:origin x="351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6EE82A-41D1-4151-B625-D73086965E86}" type="datetimeFigureOut">
              <a:rPr lang="es-ES" smtClean="0"/>
              <a:t>11/07/2016</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FB01CC-32A8-4AF6-91AC-D5C2D20DF673}" type="slidenum">
              <a:rPr lang="es-ES" smtClean="0"/>
              <a:t>‹#›</a:t>
            </a:fld>
            <a:endParaRPr lang="es-ES"/>
          </a:p>
        </p:txBody>
      </p:sp>
    </p:spTree>
    <p:extLst>
      <p:ext uri="{BB962C8B-B14F-4D97-AF65-F5344CB8AC3E}">
        <p14:creationId xmlns:p14="http://schemas.microsoft.com/office/powerpoint/2010/main" val="1173210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58AA0-786D-46D0-BDE2-C6B75AE58344}" type="datetimeFigureOut">
              <a:rPr lang="es-ES" smtClean="0"/>
              <a:t>11/07/2016</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54B7D-73B6-4C66-8A54-D41D1352103D}" type="slidenum">
              <a:rPr lang="es-ES" smtClean="0"/>
              <a:t>‹#›</a:t>
            </a:fld>
            <a:endParaRPr lang="es-ES"/>
          </a:p>
        </p:txBody>
      </p:sp>
    </p:spTree>
    <p:extLst>
      <p:ext uri="{BB962C8B-B14F-4D97-AF65-F5344CB8AC3E}">
        <p14:creationId xmlns:p14="http://schemas.microsoft.com/office/powerpoint/2010/main" val="1437980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1 Marcador de imagen de diapositiva"/>
          <p:cNvSpPr>
            <a:spLocks noGrp="1" noRot="1" noChangeAspect="1" noTextEdit="1"/>
          </p:cNvSpPr>
          <p:nvPr>
            <p:ph type="sldImg"/>
          </p:nvPr>
        </p:nvSpPr>
        <p:spPr>
          <a:xfrm>
            <a:off x="1143000" y="685800"/>
            <a:ext cx="4572000" cy="3429000"/>
          </a:xfrm>
          <a:ln/>
        </p:spPr>
      </p:sp>
      <p:sp>
        <p:nvSpPr>
          <p:cNvPr id="330755" name="2 Marcador de notas"/>
          <p:cNvSpPr>
            <a:spLocks noGrp="1"/>
          </p:cNvSpPr>
          <p:nvPr>
            <p:ph type="body" idx="1"/>
          </p:nvPr>
        </p:nvSpPr>
        <p:spPr>
          <a:noFill/>
        </p:spPr>
        <p:txBody>
          <a:bodyPr/>
          <a:lstStyle/>
          <a:p>
            <a:endParaRPr lang="es-ES" smtClean="0"/>
          </a:p>
        </p:txBody>
      </p:sp>
      <p:sp>
        <p:nvSpPr>
          <p:cNvPr id="330756" name="3 Marcador de número de diapositiva"/>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1E5282-1790-45ED-ACE2-E7EC35FA4BFC}" type="slidenum">
              <a:rPr lang="es-ES">
                <a:solidFill>
                  <a:srgbClr val="000000"/>
                </a:solidFill>
              </a:rPr>
              <a:pPr eaLnBrk="1" hangingPunct="1"/>
              <a:t>1</a:t>
            </a:fld>
            <a:endParaRPr lang="es-ES">
              <a:solidFill>
                <a:srgbClr val="000000"/>
              </a:solidFill>
            </a:endParaRPr>
          </a:p>
        </p:txBody>
      </p:sp>
    </p:spTree>
    <p:extLst>
      <p:ext uri="{BB962C8B-B14F-4D97-AF65-F5344CB8AC3E}">
        <p14:creationId xmlns:p14="http://schemas.microsoft.com/office/powerpoint/2010/main" val="280847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1 Marcador de imagen de diapositiva"/>
          <p:cNvSpPr>
            <a:spLocks noGrp="1" noRot="1" noChangeAspect="1" noTextEdit="1"/>
          </p:cNvSpPr>
          <p:nvPr>
            <p:ph type="sldImg"/>
          </p:nvPr>
        </p:nvSpPr>
        <p:spPr>
          <a:xfrm>
            <a:off x="1143000" y="685800"/>
            <a:ext cx="4572000" cy="3429000"/>
          </a:xfrm>
          <a:ln/>
        </p:spPr>
      </p:sp>
      <p:sp>
        <p:nvSpPr>
          <p:cNvPr id="330755" name="2 Marcador de notas"/>
          <p:cNvSpPr>
            <a:spLocks noGrp="1"/>
          </p:cNvSpPr>
          <p:nvPr>
            <p:ph type="body" idx="1"/>
          </p:nvPr>
        </p:nvSpPr>
        <p:spPr>
          <a:noFill/>
        </p:spPr>
        <p:txBody>
          <a:bodyPr/>
          <a:lstStyle/>
          <a:p>
            <a:endParaRPr lang="es-ES" smtClean="0"/>
          </a:p>
        </p:txBody>
      </p:sp>
      <p:sp>
        <p:nvSpPr>
          <p:cNvPr id="330756" name="3 Marcador de número de diapositiva"/>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1E5282-1790-45ED-ACE2-E7EC35FA4BFC}" type="slidenum">
              <a:rPr lang="es-ES">
                <a:solidFill>
                  <a:srgbClr val="000000"/>
                </a:solidFill>
              </a:rPr>
              <a:pPr eaLnBrk="1" hangingPunct="1"/>
              <a:t>2</a:t>
            </a:fld>
            <a:endParaRPr lang="es-ES">
              <a:solidFill>
                <a:srgbClr val="000000"/>
              </a:solidFill>
            </a:endParaRPr>
          </a:p>
        </p:txBody>
      </p:sp>
    </p:spTree>
    <p:extLst>
      <p:ext uri="{BB962C8B-B14F-4D97-AF65-F5344CB8AC3E}">
        <p14:creationId xmlns:p14="http://schemas.microsoft.com/office/powerpoint/2010/main" val="2126637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1 Marcador de imagen de diapositiva"/>
          <p:cNvSpPr>
            <a:spLocks noGrp="1" noRot="1" noChangeAspect="1" noTextEdit="1"/>
          </p:cNvSpPr>
          <p:nvPr>
            <p:ph type="sldImg"/>
          </p:nvPr>
        </p:nvSpPr>
        <p:spPr>
          <a:xfrm>
            <a:off x="1143000" y="685800"/>
            <a:ext cx="4572000" cy="3429000"/>
          </a:xfrm>
          <a:ln/>
        </p:spPr>
      </p:sp>
      <p:sp>
        <p:nvSpPr>
          <p:cNvPr id="330755" name="2 Marcador de notas"/>
          <p:cNvSpPr>
            <a:spLocks noGrp="1"/>
          </p:cNvSpPr>
          <p:nvPr>
            <p:ph type="body" idx="1"/>
          </p:nvPr>
        </p:nvSpPr>
        <p:spPr>
          <a:noFill/>
        </p:spPr>
        <p:txBody>
          <a:bodyPr/>
          <a:lstStyle/>
          <a:p>
            <a:endParaRPr lang="es-ES" smtClean="0"/>
          </a:p>
        </p:txBody>
      </p:sp>
      <p:sp>
        <p:nvSpPr>
          <p:cNvPr id="330756" name="3 Marcador de número de diapositiva"/>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1E5282-1790-45ED-ACE2-E7EC35FA4BFC}" type="slidenum">
              <a:rPr lang="es-ES">
                <a:solidFill>
                  <a:srgbClr val="000000"/>
                </a:solidFill>
              </a:rPr>
              <a:pPr eaLnBrk="1" hangingPunct="1"/>
              <a:t>3</a:t>
            </a:fld>
            <a:endParaRPr lang="es-ES">
              <a:solidFill>
                <a:srgbClr val="000000"/>
              </a:solidFill>
            </a:endParaRPr>
          </a:p>
        </p:txBody>
      </p:sp>
    </p:spTree>
    <p:extLst>
      <p:ext uri="{BB962C8B-B14F-4D97-AF65-F5344CB8AC3E}">
        <p14:creationId xmlns:p14="http://schemas.microsoft.com/office/powerpoint/2010/main" val="2126637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1 Marcador de imagen de diapositiva"/>
          <p:cNvSpPr>
            <a:spLocks noGrp="1" noRot="1" noChangeAspect="1" noTextEdit="1"/>
          </p:cNvSpPr>
          <p:nvPr>
            <p:ph type="sldImg"/>
          </p:nvPr>
        </p:nvSpPr>
        <p:spPr>
          <a:xfrm>
            <a:off x="1143000" y="685800"/>
            <a:ext cx="4572000" cy="3429000"/>
          </a:xfrm>
          <a:ln/>
        </p:spPr>
      </p:sp>
      <p:sp>
        <p:nvSpPr>
          <p:cNvPr id="330755" name="2 Marcador de notas"/>
          <p:cNvSpPr>
            <a:spLocks noGrp="1"/>
          </p:cNvSpPr>
          <p:nvPr>
            <p:ph type="body" idx="1"/>
          </p:nvPr>
        </p:nvSpPr>
        <p:spPr>
          <a:noFill/>
        </p:spPr>
        <p:txBody>
          <a:bodyPr/>
          <a:lstStyle/>
          <a:p>
            <a:endParaRPr lang="es-ES" smtClean="0"/>
          </a:p>
        </p:txBody>
      </p:sp>
      <p:sp>
        <p:nvSpPr>
          <p:cNvPr id="330756" name="3 Marcador de número de diapositiva"/>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1E5282-1790-45ED-ACE2-E7EC35FA4BFC}" type="slidenum">
              <a:rPr lang="es-ES">
                <a:solidFill>
                  <a:srgbClr val="000000"/>
                </a:solidFill>
              </a:rPr>
              <a:pPr eaLnBrk="1" hangingPunct="1"/>
              <a:t>4</a:t>
            </a:fld>
            <a:endParaRPr lang="es-ES">
              <a:solidFill>
                <a:srgbClr val="000000"/>
              </a:solidFill>
            </a:endParaRPr>
          </a:p>
        </p:txBody>
      </p:sp>
    </p:spTree>
    <p:extLst>
      <p:ext uri="{BB962C8B-B14F-4D97-AF65-F5344CB8AC3E}">
        <p14:creationId xmlns:p14="http://schemas.microsoft.com/office/powerpoint/2010/main" val="212663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1 Marcador de imagen de diapositiva"/>
          <p:cNvSpPr>
            <a:spLocks noGrp="1" noRot="1" noChangeAspect="1" noTextEdit="1"/>
          </p:cNvSpPr>
          <p:nvPr>
            <p:ph type="sldImg"/>
          </p:nvPr>
        </p:nvSpPr>
        <p:spPr>
          <a:xfrm>
            <a:off x="1143000" y="685800"/>
            <a:ext cx="4572000" cy="3429000"/>
          </a:xfrm>
          <a:ln/>
        </p:spPr>
      </p:sp>
      <p:sp>
        <p:nvSpPr>
          <p:cNvPr id="330755" name="2 Marcador de notas"/>
          <p:cNvSpPr>
            <a:spLocks noGrp="1"/>
          </p:cNvSpPr>
          <p:nvPr>
            <p:ph type="body" idx="1"/>
          </p:nvPr>
        </p:nvSpPr>
        <p:spPr>
          <a:noFill/>
        </p:spPr>
        <p:txBody>
          <a:bodyPr/>
          <a:lstStyle/>
          <a:p>
            <a:endParaRPr lang="es-ES" smtClean="0"/>
          </a:p>
        </p:txBody>
      </p:sp>
      <p:sp>
        <p:nvSpPr>
          <p:cNvPr id="330756" name="3 Marcador de número de diapositiva"/>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1E5282-1790-45ED-ACE2-E7EC35FA4BFC}" type="slidenum">
              <a:rPr lang="es-ES">
                <a:solidFill>
                  <a:srgbClr val="000000"/>
                </a:solidFill>
              </a:rPr>
              <a:pPr eaLnBrk="1" hangingPunct="1"/>
              <a:t>5</a:t>
            </a:fld>
            <a:endParaRPr lang="es-ES">
              <a:solidFill>
                <a:srgbClr val="000000"/>
              </a:solidFill>
            </a:endParaRPr>
          </a:p>
        </p:txBody>
      </p:sp>
    </p:spTree>
    <p:extLst>
      <p:ext uri="{BB962C8B-B14F-4D97-AF65-F5344CB8AC3E}">
        <p14:creationId xmlns:p14="http://schemas.microsoft.com/office/powerpoint/2010/main" val="2126637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1 Marcador de imagen de diapositiva"/>
          <p:cNvSpPr>
            <a:spLocks noGrp="1" noRot="1" noChangeAspect="1" noTextEdit="1"/>
          </p:cNvSpPr>
          <p:nvPr>
            <p:ph type="sldImg"/>
          </p:nvPr>
        </p:nvSpPr>
        <p:spPr>
          <a:xfrm>
            <a:off x="1143000" y="685800"/>
            <a:ext cx="4572000" cy="3429000"/>
          </a:xfrm>
          <a:ln/>
        </p:spPr>
      </p:sp>
      <p:sp>
        <p:nvSpPr>
          <p:cNvPr id="330755" name="2 Marcador de notas"/>
          <p:cNvSpPr>
            <a:spLocks noGrp="1"/>
          </p:cNvSpPr>
          <p:nvPr>
            <p:ph type="body" idx="1"/>
          </p:nvPr>
        </p:nvSpPr>
        <p:spPr>
          <a:noFill/>
        </p:spPr>
        <p:txBody>
          <a:bodyPr/>
          <a:lstStyle/>
          <a:p>
            <a:endParaRPr lang="es-ES" smtClean="0"/>
          </a:p>
        </p:txBody>
      </p:sp>
      <p:sp>
        <p:nvSpPr>
          <p:cNvPr id="330756" name="3 Marcador de número de diapositiva"/>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1E5282-1790-45ED-ACE2-E7EC35FA4BFC}" type="slidenum">
              <a:rPr lang="es-ES">
                <a:solidFill>
                  <a:srgbClr val="000000"/>
                </a:solidFill>
              </a:rPr>
              <a:pPr eaLnBrk="1" hangingPunct="1"/>
              <a:t>6</a:t>
            </a:fld>
            <a:endParaRPr lang="es-ES">
              <a:solidFill>
                <a:srgbClr val="000000"/>
              </a:solidFill>
            </a:endParaRPr>
          </a:p>
        </p:txBody>
      </p:sp>
    </p:spTree>
    <p:extLst>
      <p:ext uri="{BB962C8B-B14F-4D97-AF65-F5344CB8AC3E}">
        <p14:creationId xmlns:p14="http://schemas.microsoft.com/office/powerpoint/2010/main" val="2126637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1 Marcador de imagen de diapositiva"/>
          <p:cNvSpPr>
            <a:spLocks noGrp="1" noRot="1" noChangeAspect="1" noTextEdit="1"/>
          </p:cNvSpPr>
          <p:nvPr>
            <p:ph type="sldImg"/>
          </p:nvPr>
        </p:nvSpPr>
        <p:spPr>
          <a:xfrm>
            <a:off x="1143000" y="685800"/>
            <a:ext cx="4572000" cy="3429000"/>
          </a:xfrm>
          <a:ln/>
        </p:spPr>
      </p:sp>
      <p:sp>
        <p:nvSpPr>
          <p:cNvPr id="330755" name="2 Marcador de notas"/>
          <p:cNvSpPr>
            <a:spLocks noGrp="1"/>
          </p:cNvSpPr>
          <p:nvPr>
            <p:ph type="body" idx="1"/>
          </p:nvPr>
        </p:nvSpPr>
        <p:spPr>
          <a:noFill/>
        </p:spPr>
        <p:txBody>
          <a:bodyPr/>
          <a:lstStyle/>
          <a:p>
            <a:endParaRPr lang="es-ES" smtClean="0"/>
          </a:p>
        </p:txBody>
      </p:sp>
      <p:sp>
        <p:nvSpPr>
          <p:cNvPr id="330756" name="3 Marcador de número de diapositiva"/>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1E5282-1790-45ED-ACE2-E7EC35FA4BFC}" type="slidenum">
              <a:rPr lang="es-ES">
                <a:solidFill>
                  <a:srgbClr val="000000"/>
                </a:solidFill>
              </a:rPr>
              <a:pPr eaLnBrk="1" hangingPunct="1"/>
              <a:t>7</a:t>
            </a:fld>
            <a:endParaRPr lang="es-ES">
              <a:solidFill>
                <a:srgbClr val="000000"/>
              </a:solidFill>
            </a:endParaRPr>
          </a:p>
        </p:txBody>
      </p:sp>
    </p:spTree>
    <p:extLst>
      <p:ext uri="{BB962C8B-B14F-4D97-AF65-F5344CB8AC3E}">
        <p14:creationId xmlns:p14="http://schemas.microsoft.com/office/powerpoint/2010/main" val="2808472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7.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p:spTree>
      <p:nvGrpSpPr>
        <p:cNvPr id="1" name=""/>
        <p:cNvGrpSpPr/>
        <p:nvPr/>
      </p:nvGrpSpPr>
      <p:grpSpPr>
        <a:xfrm>
          <a:off x="0" y="0"/>
          <a:ext cx="0" cy="0"/>
          <a:chOff x="0" y="0"/>
          <a:chExt cx="0" cy="0"/>
        </a:xfrm>
      </p:grpSpPr>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2556" y="2307599"/>
            <a:ext cx="8471444" cy="4212263"/>
          </a:xfrm>
          <a:prstGeom prst="rect">
            <a:avLst/>
          </a:prstGeom>
        </p:spPr>
      </p:pic>
      <p:sp>
        <p:nvSpPr>
          <p:cNvPr id="2" name="Title 1"/>
          <p:cNvSpPr>
            <a:spLocks noGrp="1"/>
          </p:cNvSpPr>
          <p:nvPr>
            <p:ph type="ctrTitle"/>
          </p:nvPr>
        </p:nvSpPr>
        <p:spPr>
          <a:xfrm>
            <a:off x="655637" y="660810"/>
            <a:ext cx="7706639" cy="1027880"/>
          </a:xfrm>
          <a:prstGeom prst="rect">
            <a:avLst/>
          </a:prstGeom>
        </p:spPr>
        <p:txBody>
          <a:bodyPr vert="horz" lIns="0" tIns="45720" rIns="91440" bIns="45720" rtlCol="0" anchor="t" anchorCtr="0">
            <a:noAutofit/>
          </a:bodyPr>
          <a:lstStyle>
            <a:lvl1pPr>
              <a:defRPr lang="en-US" sz="3600" dirty="0">
                <a:solidFill>
                  <a:srgbClr val="FF0000"/>
                </a:solidFill>
                <a:latin typeface="Arial" panose="020B0604020202020204" pitchFamily="34" charset="0"/>
                <a:cs typeface="Arial" panose="020B0604020202020204" pitchFamily="34" charset="0"/>
              </a:defRPr>
            </a:lvl1pPr>
          </a:lstStyle>
          <a:p>
            <a:pPr marL="0" lvl="0"/>
            <a:r>
              <a:rPr lang="en-US" smtClean="0"/>
              <a:t>Click to edit Master title style</a:t>
            </a:r>
            <a:endParaRPr lang="en-US" dirty="0"/>
          </a:p>
        </p:txBody>
      </p:sp>
      <p:sp>
        <p:nvSpPr>
          <p:cNvPr id="3" name="Subtitle 2"/>
          <p:cNvSpPr>
            <a:spLocks noGrp="1"/>
          </p:cNvSpPr>
          <p:nvPr>
            <p:ph type="subTitle" idx="1"/>
          </p:nvPr>
        </p:nvSpPr>
        <p:spPr>
          <a:xfrm>
            <a:off x="655637" y="2003020"/>
            <a:ext cx="7706639" cy="253483"/>
          </a:xfrm>
          <a:prstGeom prst="rect">
            <a:avLst/>
          </a:prstGeom>
        </p:spPr>
        <p:txBody>
          <a:bodyPr vert="horz" lIns="0" tIns="45720" rIns="91440" bIns="45720" rtlCol="0" anchor="ctr" anchorCtr="0">
            <a:noAutofit/>
          </a:bodyPr>
          <a:lstStyle>
            <a:lvl1pPr>
              <a:defRPr lang="en-US" sz="1800" dirty="0">
                <a:solidFill>
                  <a:schemeClr val="tx1">
                    <a:lumMod val="75000"/>
                    <a:lumOff val="25000"/>
                  </a:schemeClr>
                </a:solidFill>
                <a:latin typeface="Arial" panose="020B0604020202020204" pitchFamily="34" charset="0"/>
                <a:cs typeface="Arial" panose="020B0604020202020204" pitchFamily="34" charset="0"/>
              </a:defRPr>
            </a:lvl1pPr>
          </a:lstStyle>
          <a:p>
            <a:pPr marL="0" lvl="0" indent="0">
              <a:buNone/>
            </a:pPr>
            <a:r>
              <a:rPr lang="en-US" smtClean="0"/>
              <a:t>Click to edit Master subtitle style</a:t>
            </a:r>
            <a:endParaRPr lang="en-US" dirty="0"/>
          </a:p>
        </p:txBody>
      </p:sp>
      <p:cxnSp>
        <p:nvCxnSpPr>
          <p:cNvPr id="8" name="Conector recto 7"/>
          <p:cNvCxnSpPr/>
          <p:nvPr userDrawn="1"/>
        </p:nvCxnSpPr>
        <p:spPr>
          <a:xfrm flipH="1">
            <a:off x="655637" y="489175"/>
            <a:ext cx="84883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8801" y="5614468"/>
            <a:ext cx="1825199" cy="531386"/>
          </a:xfrm>
          <a:prstGeom prst="rect">
            <a:avLst/>
          </a:prstGeom>
        </p:spPr>
      </p:pic>
      <p:sp>
        <p:nvSpPr>
          <p:cNvPr id="10" name="Marcador de fecha 3"/>
          <p:cNvSpPr>
            <a:spLocks noGrp="1"/>
          </p:cNvSpPr>
          <p:nvPr>
            <p:ph type="dt" sz="half" idx="10"/>
          </p:nvPr>
        </p:nvSpPr>
        <p:spPr>
          <a:xfrm>
            <a:off x="655638" y="256386"/>
            <a:ext cx="7706638" cy="232789"/>
          </a:xfrm>
          <a:prstGeom prst="rect">
            <a:avLst/>
          </a:prstGeom>
        </p:spPr>
        <p:txBody>
          <a:bodyPr vert="horz" lIns="0" tIns="45720" rIns="91440" bIns="45720" rtlCol="0" anchor="ctr" anchorCtr="0"/>
          <a:lstStyle>
            <a:lvl1pPr>
              <a:defRPr lang="es-ES" sz="900" smtClean="0">
                <a:solidFill>
                  <a:schemeClr val="tx1">
                    <a:lumMod val="75000"/>
                    <a:lumOff val="25000"/>
                  </a:schemeClr>
                </a:solidFill>
                <a:latin typeface="Arial" panose="020B0604020202020204" pitchFamily="34" charset="0"/>
                <a:cs typeface="Arial" panose="020B0604020202020204" pitchFamily="34" charset="0"/>
              </a:defRPr>
            </a:lvl1pPr>
          </a:lstStyle>
          <a:p>
            <a:pPr indent="-228600">
              <a:lnSpc>
                <a:spcPct val="90000"/>
              </a:lnSpc>
              <a:spcBef>
                <a:spcPts val="1000"/>
              </a:spcBef>
              <a:buFont typeface="Arial" panose="020B0604020202020204" pitchFamily="34" charset="0"/>
              <a:buNone/>
            </a:pPr>
            <a:r>
              <a:rPr dirty="0">
                <a:solidFill>
                  <a:prstClr val="black">
                    <a:lumMod val="75000"/>
                    <a:lumOff val="25000"/>
                  </a:prstClr>
                </a:solidFill>
              </a:rPr>
              <a:t>Haga </a:t>
            </a:r>
            <a:r>
              <a:rPr dirty="0" err="1">
                <a:solidFill>
                  <a:prstClr val="black">
                    <a:lumMod val="75000"/>
                    <a:lumOff val="25000"/>
                  </a:prstClr>
                </a:solidFill>
              </a:rPr>
              <a:t>click</a:t>
            </a:r>
            <a:r>
              <a:rPr dirty="0">
                <a:solidFill>
                  <a:prstClr val="black">
                    <a:lumMod val="75000"/>
                    <a:lumOff val="25000"/>
                  </a:prstClr>
                </a:solidFill>
              </a:rPr>
              <a:t> para insertar la fecha </a:t>
            </a:r>
            <a:r>
              <a:rPr dirty="0" err="1">
                <a:solidFill>
                  <a:prstClr val="black">
                    <a:lumMod val="75000"/>
                    <a:lumOff val="25000"/>
                  </a:prstClr>
                </a:solidFill>
              </a:rPr>
              <a:t>dd</a:t>
            </a:r>
            <a:r>
              <a:rPr dirty="0">
                <a:solidFill>
                  <a:prstClr val="black">
                    <a:lumMod val="75000"/>
                    <a:lumOff val="25000"/>
                  </a:prstClr>
                </a:solidFill>
              </a:rPr>
              <a:t>/mm/</a:t>
            </a:r>
            <a:r>
              <a:rPr dirty="0" err="1">
                <a:solidFill>
                  <a:prstClr val="black">
                    <a:lumMod val="75000"/>
                    <a:lumOff val="25000"/>
                  </a:prstClr>
                </a:solidFill>
              </a:rPr>
              <a:t>aa</a:t>
            </a:r>
            <a:endParaRPr dirty="0">
              <a:solidFill>
                <a:prstClr val="black">
                  <a:lumMod val="75000"/>
                  <a:lumOff val="25000"/>
                </a:prstClr>
              </a:solidFill>
            </a:endParaRPr>
          </a:p>
        </p:txBody>
      </p:sp>
    </p:spTree>
    <p:extLst>
      <p:ext uri="{BB962C8B-B14F-4D97-AF65-F5344CB8AC3E}">
        <p14:creationId xmlns:p14="http://schemas.microsoft.com/office/powerpoint/2010/main" val="51972105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41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Cierre">
    <p:spTree>
      <p:nvGrpSpPr>
        <p:cNvPr id="1" name=""/>
        <p:cNvGrpSpPr/>
        <p:nvPr/>
      </p:nvGrpSpPr>
      <p:grpSpPr>
        <a:xfrm>
          <a:off x="0" y="0"/>
          <a:ext cx="0" cy="0"/>
          <a:chOff x="0" y="0"/>
          <a:chExt cx="0" cy="0"/>
        </a:xfrm>
      </p:grpSpPr>
      <p:sp>
        <p:nvSpPr>
          <p:cNvPr id="5" name="Rectángulo 4"/>
          <p:cNvSpPr/>
          <p:nvPr userDrawn="1"/>
        </p:nvSpPr>
        <p:spPr>
          <a:xfrm rot="16200000">
            <a:off x="2052000" y="-792000"/>
            <a:ext cx="5652000" cy="8532000"/>
          </a:xfrm>
          <a:prstGeom prst="rect">
            <a:avLst/>
          </a:prstGeom>
          <a:gradFill flip="none" rotWithShape="1">
            <a:gsLst>
              <a:gs pos="25000">
                <a:schemeClr val="bg1">
                  <a:lumMod val="95000"/>
                </a:schemeClr>
              </a:gs>
              <a:gs pos="100000">
                <a:schemeClr val="bg1">
                  <a:lumMod val="7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solidFill>
                <a:prstClr val="white"/>
              </a:solidFill>
            </a:endParaRPr>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9948" y="5723798"/>
            <a:ext cx="1712599" cy="164389"/>
          </a:xfrm>
          <a:prstGeom prst="rect">
            <a:avLst/>
          </a:prstGeom>
        </p:spPr>
      </p:pic>
      <p:sp>
        <p:nvSpPr>
          <p:cNvPr id="9" name="CuadroTexto 8"/>
          <p:cNvSpPr txBox="1"/>
          <p:nvPr userDrawn="1"/>
        </p:nvSpPr>
        <p:spPr>
          <a:xfrm>
            <a:off x="1039935" y="4880504"/>
            <a:ext cx="2667000" cy="784830"/>
          </a:xfrm>
          <a:prstGeom prst="rect">
            <a:avLst/>
          </a:prstGeom>
          <a:noFill/>
        </p:spPr>
        <p:txBody>
          <a:bodyPr wrap="square" rtlCol="0" anchor="b" anchorCtr="0">
            <a:spAutoFit/>
          </a:bodyPr>
          <a:lstStyle/>
          <a:p>
            <a:pPr>
              <a:spcBef>
                <a:spcPts val="600"/>
              </a:spcBef>
            </a:pPr>
            <a:r>
              <a:rPr lang="es-ES" sz="1000" dirty="0" smtClean="0">
                <a:solidFill>
                  <a:prstClr val="black">
                    <a:lumMod val="75000"/>
                    <a:lumOff val="25000"/>
                  </a:prstClr>
                </a:solidFill>
                <a:cs typeface="Arial" panose="020B0604020202020204" pitchFamily="34" charset="0"/>
              </a:rPr>
              <a:t>Nuestra misión es contribuir al progreso de las personas y de las empresas.</a:t>
            </a:r>
            <a:endParaRPr lang="en-US" sz="1000" dirty="0" smtClean="0">
              <a:solidFill>
                <a:prstClr val="black">
                  <a:lumMod val="75000"/>
                  <a:lumOff val="25000"/>
                </a:prstClr>
              </a:solidFill>
              <a:cs typeface="Arial" panose="020B0604020202020204" pitchFamily="34" charset="0"/>
            </a:endParaRPr>
          </a:p>
          <a:p>
            <a:pPr>
              <a:spcBef>
                <a:spcPts val="600"/>
              </a:spcBef>
            </a:pPr>
            <a:r>
              <a:rPr lang="es-ES" sz="1000" dirty="0" smtClean="0">
                <a:solidFill>
                  <a:prstClr val="black">
                    <a:lumMod val="75000"/>
                    <a:lumOff val="25000"/>
                  </a:prstClr>
                </a:solidFill>
                <a:cs typeface="Arial" panose="020B0604020202020204" pitchFamily="34" charset="0"/>
              </a:rPr>
              <a:t>Nuestra cultura se basa en la creencia de que todo lo que hacemos debe ser</a:t>
            </a:r>
            <a:endParaRPr lang="es-ES" sz="1000" dirty="0">
              <a:solidFill>
                <a:prstClr val="black">
                  <a:lumMod val="75000"/>
                  <a:lumOff val="25000"/>
                </a:prstClr>
              </a:solidFill>
              <a:cs typeface="Arial" panose="020B0604020202020204" pitchFamily="34" charset="0"/>
            </a:endParaRPr>
          </a:p>
        </p:txBody>
      </p:sp>
      <p:pic>
        <p:nvPicPr>
          <p:cNvPr id="2" name="Imagen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67131" y="6352539"/>
            <a:ext cx="570983" cy="447412"/>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4599" y="6352539"/>
            <a:ext cx="1463674" cy="447411"/>
          </a:xfrm>
          <a:prstGeom prst="rect">
            <a:avLst/>
          </a:prstGeom>
        </p:spPr>
      </p:pic>
      <p:pic>
        <p:nvPicPr>
          <p:cNvPr id="4" name="Imagen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18800" y="5358238"/>
            <a:ext cx="1825200" cy="531387"/>
          </a:xfrm>
          <a:prstGeom prst="rect">
            <a:avLst/>
          </a:prstGeom>
        </p:spPr>
      </p:pic>
      <p:sp>
        <p:nvSpPr>
          <p:cNvPr id="8" name="CuadroTexto 7"/>
          <p:cNvSpPr txBox="1"/>
          <p:nvPr userDrawn="1"/>
        </p:nvSpPr>
        <p:spPr>
          <a:xfrm>
            <a:off x="1152525" y="1652849"/>
            <a:ext cx="2667000" cy="646331"/>
          </a:xfrm>
          <a:prstGeom prst="rect">
            <a:avLst/>
          </a:prstGeom>
          <a:noFill/>
        </p:spPr>
        <p:txBody>
          <a:bodyPr wrap="square" rtlCol="0">
            <a:spAutoFit/>
          </a:bodyPr>
          <a:lstStyle/>
          <a:p>
            <a:r>
              <a:rPr lang="en-US" sz="3600" dirty="0" smtClean="0">
                <a:solidFill>
                  <a:srgbClr val="FF0000"/>
                </a:solidFill>
                <a:cs typeface="Arial" panose="020B0604020202020204" pitchFamily="34" charset="0"/>
              </a:rPr>
              <a:t>Gracias</a:t>
            </a:r>
            <a:endParaRPr lang="es-ES" sz="3600" dirty="0">
              <a:solidFill>
                <a:srgbClr val="FF0000"/>
              </a:solidFill>
              <a:cs typeface="Arial" panose="020B0604020202020204" pitchFamily="34" charset="0"/>
            </a:endParaRPr>
          </a:p>
        </p:txBody>
      </p:sp>
    </p:spTree>
    <p:extLst>
      <p:ext uri="{BB962C8B-B14F-4D97-AF65-F5344CB8AC3E}">
        <p14:creationId xmlns:p14="http://schemas.microsoft.com/office/powerpoint/2010/main" val="7489728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10" userDrawn="1">
          <p15:clr>
            <a:srgbClr val="FBAE40"/>
          </p15:clr>
        </p15:guide>
        <p15:guide id="2" pos="71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323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Portada">
    <p:spTree>
      <p:nvGrpSpPr>
        <p:cNvPr id="1" name=""/>
        <p:cNvGrpSpPr/>
        <p:nvPr/>
      </p:nvGrpSpPr>
      <p:grpSpPr>
        <a:xfrm>
          <a:off x="0" y="0"/>
          <a:ext cx="0" cy="0"/>
          <a:chOff x="0" y="0"/>
          <a:chExt cx="0" cy="0"/>
        </a:xfrm>
      </p:grpSpPr>
      <p:pic>
        <p:nvPicPr>
          <p:cNvPr id="9" name="Imagen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2556" y="2307599"/>
            <a:ext cx="8471444" cy="4212262"/>
          </a:xfrm>
          <a:prstGeom prst="rect">
            <a:avLst/>
          </a:prstGeom>
        </p:spPr>
      </p:pic>
      <p:sp>
        <p:nvSpPr>
          <p:cNvPr id="2" name="Title 1"/>
          <p:cNvSpPr>
            <a:spLocks noGrp="1"/>
          </p:cNvSpPr>
          <p:nvPr>
            <p:ph type="ctrTitle"/>
          </p:nvPr>
        </p:nvSpPr>
        <p:spPr>
          <a:xfrm>
            <a:off x="655637" y="660810"/>
            <a:ext cx="7706639" cy="1027880"/>
          </a:xfrm>
          <a:prstGeom prst="rect">
            <a:avLst/>
          </a:prstGeom>
        </p:spPr>
        <p:txBody>
          <a:bodyPr vert="horz" lIns="0" tIns="45720" rIns="91440" bIns="45720" rtlCol="0" anchor="t" anchorCtr="0">
            <a:noAutofit/>
          </a:bodyPr>
          <a:lstStyle>
            <a:lvl1pPr>
              <a:defRPr lang="en-US" sz="3600" dirty="0">
                <a:solidFill>
                  <a:srgbClr val="FF0000"/>
                </a:solidFill>
                <a:latin typeface="Arial" panose="020B0604020202020204" pitchFamily="34" charset="0"/>
                <a:cs typeface="Arial" panose="020B0604020202020204" pitchFamily="34" charset="0"/>
              </a:defRPr>
            </a:lvl1pPr>
          </a:lstStyle>
          <a:p>
            <a:pPr marL="0" lvl="0"/>
            <a:r>
              <a:rPr lang="en-US" smtClean="0"/>
              <a:t>Click to edit Master title style</a:t>
            </a:r>
            <a:endParaRPr lang="en-US" dirty="0"/>
          </a:p>
        </p:txBody>
      </p:sp>
      <p:sp>
        <p:nvSpPr>
          <p:cNvPr id="3" name="Subtitle 2"/>
          <p:cNvSpPr>
            <a:spLocks noGrp="1"/>
          </p:cNvSpPr>
          <p:nvPr>
            <p:ph type="subTitle" idx="1"/>
          </p:nvPr>
        </p:nvSpPr>
        <p:spPr>
          <a:xfrm>
            <a:off x="655637" y="2003020"/>
            <a:ext cx="7706639" cy="253483"/>
          </a:xfrm>
          <a:prstGeom prst="rect">
            <a:avLst/>
          </a:prstGeom>
        </p:spPr>
        <p:txBody>
          <a:bodyPr vert="horz" lIns="0" tIns="45720" rIns="91440" bIns="45720" rtlCol="0" anchor="ctr" anchorCtr="0">
            <a:noAutofit/>
          </a:bodyPr>
          <a:lstStyle>
            <a:lvl1pPr>
              <a:defRPr lang="en-US" sz="1800" dirty="0">
                <a:solidFill>
                  <a:schemeClr val="tx1">
                    <a:lumMod val="75000"/>
                    <a:lumOff val="25000"/>
                  </a:schemeClr>
                </a:solidFill>
                <a:latin typeface="Arial" panose="020B0604020202020204" pitchFamily="34" charset="0"/>
                <a:cs typeface="Arial" panose="020B0604020202020204" pitchFamily="34" charset="0"/>
              </a:defRPr>
            </a:lvl1pPr>
          </a:lstStyle>
          <a:p>
            <a:pPr marL="0" lvl="0" indent="0">
              <a:buNone/>
            </a:pPr>
            <a:r>
              <a:rPr lang="en-US" smtClean="0"/>
              <a:t>Click to edit Master subtitle style</a:t>
            </a:r>
            <a:endParaRPr lang="en-US" dirty="0"/>
          </a:p>
        </p:txBody>
      </p:sp>
      <p:cxnSp>
        <p:nvCxnSpPr>
          <p:cNvPr id="8" name="Conector recto 7"/>
          <p:cNvCxnSpPr/>
          <p:nvPr userDrawn="1"/>
        </p:nvCxnSpPr>
        <p:spPr>
          <a:xfrm flipH="1">
            <a:off x="655637" y="489175"/>
            <a:ext cx="84883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8801" y="5614468"/>
            <a:ext cx="1825199" cy="531386"/>
          </a:xfrm>
          <a:prstGeom prst="rect">
            <a:avLst/>
          </a:prstGeom>
        </p:spPr>
      </p:pic>
      <p:sp>
        <p:nvSpPr>
          <p:cNvPr id="10" name="Marcador de fecha 3"/>
          <p:cNvSpPr>
            <a:spLocks noGrp="1"/>
          </p:cNvSpPr>
          <p:nvPr>
            <p:ph type="dt" sz="half" idx="10"/>
          </p:nvPr>
        </p:nvSpPr>
        <p:spPr>
          <a:xfrm>
            <a:off x="655638" y="256386"/>
            <a:ext cx="7706638" cy="232789"/>
          </a:xfrm>
          <a:prstGeom prst="rect">
            <a:avLst/>
          </a:prstGeom>
        </p:spPr>
        <p:txBody>
          <a:bodyPr vert="horz" lIns="0" tIns="45720" rIns="91440" bIns="45720" rtlCol="0" anchor="ctr" anchorCtr="0"/>
          <a:lstStyle>
            <a:lvl1pPr>
              <a:defRPr lang="es-ES" sz="900" smtClean="0">
                <a:solidFill>
                  <a:schemeClr val="tx1">
                    <a:lumMod val="75000"/>
                    <a:lumOff val="25000"/>
                  </a:schemeClr>
                </a:solidFill>
                <a:latin typeface="Arial" panose="020B0604020202020204" pitchFamily="34" charset="0"/>
                <a:cs typeface="Arial" panose="020B0604020202020204" pitchFamily="34" charset="0"/>
              </a:defRPr>
            </a:lvl1pPr>
          </a:lstStyle>
          <a:p>
            <a:pPr indent="-228600">
              <a:lnSpc>
                <a:spcPct val="90000"/>
              </a:lnSpc>
              <a:spcBef>
                <a:spcPts val="1000"/>
              </a:spcBef>
              <a:buFont typeface="Arial" panose="020B0604020202020204" pitchFamily="34" charset="0"/>
              <a:buNone/>
            </a:pPr>
            <a:r>
              <a:rPr dirty="0">
                <a:solidFill>
                  <a:prstClr val="black">
                    <a:lumMod val="75000"/>
                    <a:lumOff val="25000"/>
                  </a:prstClr>
                </a:solidFill>
              </a:rPr>
              <a:t>Haga </a:t>
            </a:r>
            <a:r>
              <a:rPr dirty="0" err="1">
                <a:solidFill>
                  <a:prstClr val="black">
                    <a:lumMod val="75000"/>
                    <a:lumOff val="25000"/>
                  </a:prstClr>
                </a:solidFill>
              </a:rPr>
              <a:t>click</a:t>
            </a:r>
            <a:r>
              <a:rPr dirty="0">
                <a:solidFill>
                  <a:prstClr val="black">
                    <a:lumMod val="75000"/>
                    <a:lumOff val="25000"/>
                  </a:prstClr>
                </a:solidFill>
              </a:rPr>
              <a:t> para insertar la fecha </a:t>
            </a:r>
            <a:r>
              <a:rPr dirty="0" err="1">
                <a:solidFill>
                  <a:prstClr val="black">
                    <a:lumMod val="75000"/>
                    <a:lumOff val="25000"/>
                  </a:prstClr>
                </a:solidFill>
              </a:rPr>
              <a:t>dd</a:t>
            </a:r>
            <a:r>
              <a:rPr dirty="0">
                <a:solidFill>
                  <a:prstClr val="black">
                    <a:lumMod val="75000"/>
                    <a:lumOff val="25000"/>
                  </a:prstClr>
                </a:solidFill>
              </a:rPr>
              <a:t>/mm/</a:t>
            </a:r>
            <a:r>
              <a:rPr dirty="0" err="1">
                <a:solidFill>
                  <a:prstClr val="black">
                    <a:lumMod val="75000"/>
                    <a:lumOff val="25000"/>
                  </a:prstClr>
                </a:solidFill>
              </a:rPr>
              <a:t>aa</a:t>
            </a:r>
            <a:endParaRPr dirty="0">
              <a:solidFill>
                <a:prstClr val="black">
                  <a:lumMod val="75000"/>
                  <a:lumOff val="25000"/>
                </a:prstClr>
              </a:solidFill>
            </a:endParaRPr>
          </a:p>
        </p:txBody>
      </p:sp>
    </p:spTree>
    <p:extLst>
      <p:ext uri="{BB962C8B-B14F-4D97-AF65-F5344CB8AC3E}">
        <p14:creationId xmlns:p14="http://schemas.microsoft.com/office/powerpoint/2010/main" val="424354239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41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ior texto a una columna">
    <p:spTree>
      <p:nvGrpSpPr>
        <p:cNvPr id="1" name=""/>
        <p:cNvGrpSpPr/>
        <p:nvPr/>
      </p:nvGrpSpPr>
      <p:grpSpPr>
        <a:xfrm>
          <a:off x="0" y="0"/>
          <a:ext cx="0" cy="0"/>
          <a:chOff x="0" y="0"/>
          <a:chExt cx="0" cy="0"/>
        </a:xfrm>
      </p:grpSpPr>
      <p:sp>
        <p:nvSpPr>
          <p:cNvPr id="4" name="Marcador de texto 3"/>
          <p:cNvSpPr>
            <a:spLocks noGrp="1"/>
          </p:cNvSpPr>
          <p:nvPr>
            <p:ph type="body" sz="quarter" idx="12" hasCustomPrompt="1"/>
          </p:nvPr>
        </p:nvSpPr>
        <p:spPr>
          <a:xfrm>
            <a:off x="623888" y="284400"/>
            <a:ext cx="7886700" cy="518400"/>
          </a:xfrm>
          <a:prstGeom prst="rect">
            <a:avLst/>
          </a:prstGeom>
        </p:spPr>
        <p:txBody>
          <a:bodyPr/>
          <a:lstStyle>
            <a:lvl1pPr marL="0" indent="0">
              <a:buFontTx/>
              <a:buNone/>
              <a:defRPr sz="3200" baseline="0">
                <a:solidFill>
                  <a:srgbClr val="FF0000"/>
                </a:solidFill>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dirty="0" smtClean="0"/>
              <a:t>Haga clic para insertar el título</a:t>
            </a:r>
            <a:endParaRPr lang="es-ES" dirty="0"/>
          </a:p>
        </p:txBody>
      </p:sp>
      <p:sp>
        <p:nvSpPr>
          <p:cNvPr id="6" name="Marcador de texto 5"/>
          <p:cNvSpPr>
            <a:spLocks noGrp="1"/>
          </p:cNvSpPr>
          <p:nvPr>
            <p:ph type="body" sz="quarter" idx="13" hasCustomPrompt="1"/>
          </p:nvPr>
        </p:nvSpPr>
        <p:spPr>
          <a:xfrm>
            <a:off x="623887" y="864000"/>
            <a:ext cx="7887600" cy="370800"/>
          </a:xfrm>
          <a:prstGeom prst="rect">
            <a:avLst/>
          </a:prstGeom>
        </p:spPr>
        <p:txBody>
          <a:bodyPr/>
          <a:lstStyle>
            <a:lvl1pPr marL="0" indent="0">
              <a:buFontTx/>
              <a:buNone/>
              <a:defRPr sz="1800" i="1">
                <a:solidFill>
                  <a:schemeClr val="tx1">
                    <a:lumMod val="75000"/>
                    <a:lumOff val="25000"/>
                  </a:schemeClr>
                </a:solidFill>
              </a:defRPr>
            </a:lvl1pPr>
          </a:lstStyle>
          <a:p>
            <a:pPr lvl="0"/>
            <a:r>
              <a:rPr lang="es-ES" dirty="0" smtClean="0"/>
              <a:t>Haga clic para insertar el subtítulo</a:t>
            </a:r>
            <a:endParaRPr lang="es-ES" dirty="0"/>
          </a:p>
        </p:txBody>
      </p:sp>
      <p:sp>
        <p:nvSpPr>
          <p:cNvPr id="11" name="Marcador de texto 10"/>
          <p:cNvSpPr>
            <a:spLocks noGrp="1"/>
          </p:cNvSpPr>
          <p:nvPr>
            <p:ph type="body" sz="quarter" idx="14"/>
          </p:nvPr>
        </p:nvSpPr>
        <p:spPr>
          <a:xfrm>
            <a:off x="622800" y="1512000"/>
            <a:ext cx="7887600" cy="3981600"/>
          </a:xfrm>
          <a:prstGeom prst="rect">
            <a:avLst/>
          </a:prstGeom>
        </p:spPr>
        <p:txBody>
          <a:bodyPr/>
          <a:lstStyle>
            <a:lvl1pPr>
              <a:buClr>
                <a:srgbClr val="FF0000"/>
              </a:buClr>
              <a:defRPr sz="1600">
                <a:solidFill>
                  <a:schemeClr val="tx1">
                    <a:lumMod val="75000"/>
                    <a:lumOff val="25000"/>
                  </a:schemeClr>
                </a:solidFill>
              </a:defRPr>
            </a:lvl1pPr>
            <a:lvl2pPr>
              <a:buClr>
                <a:srgbClr val="FF0000"/>
              </a:buClr>
              <a:defRPr sz="1600">
                <a:solidFill>
                  <a:schemeClr val="tx1">
                    <a:lumMod val="75000"/>
                    <a:lumOff val="25000"/>
                  </a:schemeClr>
                </a:solidFill>
              </a:defRPr>
            </a:lvl2pPr>
            <a:lvl3pPr>
              <a:buClr>
                <a:srgbClr val="FF0000"/>
              </a:buClr>
              <a:defRPr sz="1600">
                <a:solidFill>
                  <a:schemeClr val="tx1">
                    <a:lumMod val="75000"/>
                    <a:lumOff val="25000"/>
                  </a:schemeClr>
                </a:solidFill>
              </a:defRPr>
            </a:lvl3pPr>
            <a:lvl4pPr>
              <a:buClr>
                <a:srgbClr val="FF0000"/>
              </a:buClr>
              <a:defRPr sz="1600">
                <a:solidFill>
                  <a:schemeClr val="tx1">
                    <a:lumMod val="75000"/>
                    <a:lumOff val="25000"/>
                  </a:schemeClr>
                </a:solidFill>
              </a:defRPr>
            </a:lvl4pPr>
            <a:lvl5pPr>
              <a:buClr>
                <a:srgbClr val="FF0000"/>
              </a:buClr>
              <a:defRPr sz="16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Tree>
    <p:extLst>
      <p:ext uri="{BB962C8B-B14F-4D97-AF65-F5344CB8AC3E}">
        <p14:creationId xmlns:p14="http://schemas.microsoft.com/office/powerpoint/2010/main" val="82690672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2880" userDrawn="1">
          <p15:clr>
            <a:srgbClr val="FBAE40"/>
          </p15:clr>
        </p15:guide>
        <p15:guide id="3" orient="horz" pos="915" userDrawn="1">
          <p15:clr>
            <a:srgbClr val="FBAE40"/>
          </p15:clr>
        </p15:guide>
        <p15:guide id="4" orient="horz" pos="785" userDrawn="1">
          <p15:clr>
            <a:srgbClr val="FBAE40"/>
          </p15:clr>
        </p15:guide>
        <p15:guide id="5" orient="horz" pos="562" userDrawn="1">
          <p15:clr>
            <a:srgbClr val="FBAE40"/>
          </p15:clr>
        </p15:guide>
        <p15:guide id="6" orient="horz" pos="543" userDrawn="1">
          <p15:clr>
            <a:srgbClr val="FBAE40"/>
          </p15:clr>
        </p15:guide>
        <p15:guide id="7" orient="horz" pos="17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Interior texto a una columna">
    <p:spTree>
      <p:nvGrpSpPr>
        <p:cNvPr id="1" name=""/>
        <p:cNvGrpSpPr/>
        <p:nvPr/>
      </p:nvGrpSpPr>
      <p:grpSpPr>
        <a:xfrm>
          <a:off x="0" y="0"/>
          <a:ext cx="0" cy="0"/>
          <a:chOff x="0" y="0"/>
          <a:chExt cx="0" cy="0"/>
        </a:xfrm>
      </p:grpSpPr>
      <p:sp>
        <p:nvSpPr>
          <p:cNvPr id="8" name="Marcador de posición de imagen 7"/>
          <p:cNvSpPr>
            <a:spLocks noGrp="1"/>
          </p:cNvSpPr>
          <p:nvPr>
            <p:ph type="pic" sz="quarter" idx="16" hasCustomPrompt="1"/>
          </p:nvPr>
        </p:nvSpPr>
        <p:spPr>
          <a:xfrm>
            <a:off x="627321" y="1512000"/>
            <a:ext cx="7883079" cy="3974400"/>
          </a:xfrm>
          <a:prstGeom prst="rect">
            <a:avLst/>
          </a:prstGeom>
        </p:spPr>
        <p:txBody>
          <a:bodyPr/>
          <a:lstStyle>
            <a:lvl1pPr marL="0" indent="0">
              <a:buFontTx/>
              <a:buNone/>
              <a:defRPr sz="1600">
                <a:solidFill>
                  <a:schemeClr val="tx1">
                    <a:lumMod val="75000"/>
                    <a:lumOff val="25000"/>
                  </a:schemeClr>
                </a:solidFill>
              </a:defRPr>
            </a:lvl1pPr>
          </a:lstStyle>
          <a:p>
            <a:r>
              <a:rPr lang="es-ES" dirty="0" smtClean="0"/>
              <a:t>Haga </a:t>
            </a:r>
            <a:r>
              <a:rPr lang="es-ES" dirty="0" err="1" smtClean="0"/>
              <a:t>click</a:t>
            </a:r>
            <a:r>
              <a:rPr lang="es-ES" dirty="0" smtClean="0"/>
              <a:t> para insertar una imagen</a:t>
            </a:r>
            <a:endParaRPr lang="es-ES" dirty="0"/>
          </a:p>
        </p:txBody>
      </p:sp>
      <p:sp>
        <p:nvSpPr>
          <p:cNvPr id="4" name="Marcador de texto 3"/>
          <p:cNvSpPr>
            <a:spLocks noGrp="1"/>
          </p:cNvSpPr>
          <p:nvPr>
            <p:ph type="body" sz="quarter" idx="12" hasCustomPrompt="1"/>
          </p:nvPr>
        </p:nvSpPr>
        <p:spPr>
          <a:xfrm>
            <a:off x="623888" y="284400"/>
            <a:ext cx="7886700" cy="518400"/>
          </a:xfrm>
          <a:prstGeom prst="rect">
            <a:avLst/>
          </a:prstGeom>
        </p:spPr>
        <p:txBody>
          <a:bodyPr/>
          <a:lstStyle>
            <a:lvl1pPr marL="0" indent="0">
              <a:buFontTx/>
              <a:buNone/>
              <a:defRPr sz="3200" baseline="0">
                <a:solidFill>
                  <a:srgbClr val="FF0000"/>
                </a:solidFill>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dirty="0" smtClean="0"/>
              <a:t>Haga clic para insertar el título</a:t>
            </a:r>
            <a:endParaRPr lang="es-ES" dirty="0"/>
          </a:p>
        </p:txBody>
      </p:sp>
      <p:sp>
        <p:nvSpPr>
          <p:cNvPr id="6" name="Marcador de texto 5"/>
          <p:cNvSpPr>
            <a:spLocks noGrp="1"/>
          </p:cNvSpPr>
          <p:nvPr>
            <p:ph type="body" sz="quarter" idx="13" hasCustomPrompt="1"/>
          </p:nvPr>
        </p:nvSpPr>
        <p:spPr>
          <a:xfrm>
            <a:off x="623887" y="864000"/>
            <a:ext cx="7887600" cy="370800"/>
          </a:xfrm>
          <a:prstGeom prst="rect">
            <a:avLst/>
          </a:prstGeom>
        </p:spPr>
        <p:txBody>
          <a:bodyPr/>
          <a:lstStyle>
            <a:lvl1pPr marL="0" indent="0">
              <a:buFontTx/>
              <a:buNone/>
              <a:defRPr sz="1800" i="1">
                <a:solidFill>
                  <a:schemeClr val="tx1">
                    <a:lumMod val="75000"/>
                    <a:lumOff val="25000"/>
                  </a:schemeClr>
                </a:solidFill>
              </a:defRPr>
            </a:lvl1pPr>
          </a:lstStyle>
          <a:p>
            <a:pPr lvl="0"/>
            <a:r>
              <a:rPr lang="es-ES" dirty="0" smtClean="0"/>
              <a:t>Haga clic para insertar el subtítulo</a:t>
            </a:r>
            <a:endParaRPr lang="es-ES" dirty="0"/>
          </a:p>
        </p:txBody>
      </p:sp>
    </p:spTree>
    <p:extLst>
      <p:ext uri="{BB962C8B-B14F-4D97-AF65-F5344CB8AC3E}">
        <p14:creationId xmlns:p14="http://schemas.microsoft.com/office/powerpoint/2010/main" val="424497811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2880">
          <p15:clr>
            <a:srgbClr val="FBAE40"/>
          </p15:clr>
        </p15:guide>
        <p15:guide id="3" orient="horz" pos="915">
          <p15:clr>
            <a:srgbClr val="FBAE40"/>
          </p15:clr>
        </p15:guide>
        <p15:guide id="4" orient="horz" pos="785">
          <p15:clr>
            <a:srgbClr val="FBAE40"/>
          </p15:clr>
        </p15:guide>
        <p15:guide id="5" orient="horz" pos="562">
          <p15:clr>
            <a:srgbClr val="FBAE40"/>
          </p15:clr>
        </p15:guide>
        <p15:guide id="6" orient="horz" pos="543">
          <p15:clr>
            <a:srgbClr val="FBAE40"/>
          </p15:clr>
        </p15:guide>
        <p15:guide id="7" orient="horz" pos="1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Marcador de texto 3"/>
          <p:cNvSpPr>
            <a:spLocks noGrp="1"/>
          </p:cNvSpPr>
          <p:nvPr>
            <p:ph type="body" sz="quarter" idx="12" hasCustomPrompt="1"/>
          </p:nvPr>
        </p:nvSpPr>
        <p:spPr>
          <a:xfrm>
            <a:off x="623888" y="284400"/>
            <a:ext cx="7886700" cy="518400"/>
          </a:xfrm>
          <a:prstGeom prst="rect">
            <a:avLst/>
          </a:prstGeom>
        </p:spPr>
        <p:txBody>
          <a:bodyPr/>
          <a:lstStyle>
            <a:lvl1pPr marL="0" indent="0">
              <a:buFontTx/>
              <a:buNone/>
              <a:defRPr sz="3200" baseline="0">
                <a:solidFill>
                  <a:srgbClr val="FF0000"/>
                </a:solidFill>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dirty="0" smtClean="0"/>
              <a:t>Haga clic para insertar el título</a:t>
            </a:r>
            <a:endParaRPr lang="es-ES" dirty="0"/>
          </a:p>
        </p:txBody>
      </p:sp>
    </p:spTree>
    <p:extLst>
      <p:ext uri="{BB962C8B-B14F-4D97-AF65-F5344CB8AC3E}">
        <p14:creationId xmlns:p14="http://schemas.microsoft.com/office/powerpoint/2010/main" val="38690339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2880" userDrawn="1">
          <p15:clr>
            <a:srgbClr val="FBAE40"/>
          </p15:clr>
        </p15:guide>
        <p15:guide id="3" orient="horz" pos="915" userDrawn="1">
          <p15:clr>
            <a:srgbClr val="FBAE40"/>
          </p15:clr>
        </p15:guide>
        <p15:guide id="4" orient="horz" pos="785" userDrawn="1">
          <p15:clr>
            <a:srgbClr val="FBAE40"/>
          </p15:clr>
        </p15:guide>
        <p15:guide id="5" orient="horz" pos="562" userDrawn="1">
          <p15:clr>
            <a:srgbClr val="FBAE40"/>
          </p15:clr>
        </p15:guide>
        <p15:guide id="6" orient="horz" pos="543" userDrawn="1">
          <p15:clr>
            <a:srgbClr val="FBAE40"/>
          </p15:clr>
        </p15:guide>
        <p15:guide id="7" orient="horz" pos="17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terior texto a una columna">
    <p:spTree>
      <p:nvGrpSpPr>
        <p:cNvPr id="1" name=""/>
        <p:cNvGrpSpPr/>
        <p:nvPr/>
      </p:nvGrpSpPr>
      <p:grpSpPr>
        <a:xfrm>
          <a:off x="0" y="0"/>
          <a:ext cx="0" cy="0"/>
          <a:chOff x="0" y="0"/>
          <a:chExt cx="0" cy="0"/>
        </a:xfrm>
      </p:grpSpPr>
      <p:sp>
        <p:nvSpPr>
          <p:cNvPr id="4" name="Marcador de texto 3"/>
          <p:cNvSpPr>
            <a:spLocks noGrp="1"/>
          </p:cNvSpPr>
          <p:nvPr>
            <p:ph type="body" sz="quarter" idx="12" hasCustomPrompt="1"/>
          </p:nvPr>
        </p:nvSpPr>
        <p:spPr>
          <a:xfrm>
            <a:off x="623888" y="284400"/>
            <a:ext cx="7886700" cy="518400"/>
          </a:xfrm>
          <a:prstGeom prst="rect">
            <a:avLst/>
          </a:prstGeom>
        </p:spPr>
        <p:txBody>
          <a:bodyPr/>
          <a:lstStyle>
            <a:lvl1pPr marL="0" indent="0">
              <a:buFontTx/>
              <a:buNone/>
              <a:defRPr sz="3200" baseline="0">
                <a:solidFill>
                  <a:srgbClr val="FF0000"/>
                </a:solidFill>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dirty="0" smtClean="0"/>
              <a:t>Haga clic para insertar el título</a:t>
            </a:r>
            <a:endParaRPr lang="es-ES" dirty="0"/>
          </a:p>
        </p:txBody>
      </p:sp>
      <p:sp>
        <p:nvSpPr>
          <p:cNvPr id="6" name="Marcador de texto 5"/>
          <p:cNvSpPr>
            <a:spLocks noGrp="1"/>
          </p:cNvSpPr>
          <p:nvPr>
            <p:ph type="body" sz="quarter" idx="13" hasCustomPrompt="1"/>
          </p:nvPr>
        </p:nvSpPr>
        <p:spPr>
          <a:xfrm>
            <a:off x="623887" y="864000"/>
            <a:ext cx="7887600" cy="370800"/>
          </a:xfrm>
          <a:prstGeom prst="rect">
            <a:avLst/>
          </a:prstGeom>
        </p:spPr>
        <p:txBody>
          <a:bodyPr/>
          <a:lstStyle>
            <a:lvl1pPr marL="0" indent="0">
              <a:buFontTx/>
              <a:buNone/>
              <a:defRPr sz="1800" i="1">
                <a:solidFill>
                  <a:schemeClr val="tx1">
                    <a:lumMod val="75000"/>
                    <a:lumOff val="25000"/>
                  </a:schemeClr>
                </a:solidFill>
              </a:defRPr>
            </a:lvl1pPr>
          </a:lstStyle>
          <a:p>
            <a:pPr lvl="0"/>
            <a:r>
              <a:rPr lang="es-ES" dirty="0" smtClean="0"/>
              <a:t>Haga clic para insertar el subtítulo</a:t>
            </a:r>
            <a:endParaRPr lang="es-ES" dirty="0"/>
          </a:p>
        </p:txBody>
      </p:sp>
      <p:sp>
        <p:nvSpPr>
          <p:cNvPr id="11" name="Marcador de texto 10"/>
          <p:cNvSpPr>
            <a:spLocks noGrp="1"/>
          </p:cNvSpPr>
          <p:nvPr>
            <p:ph type="body" sz="quarter" idx="14"/>
          </p:nvPr>
        </p:nvSpPr>
        <p:spPr>
          <a:xfrm>
            <a:off x="622800" y="1512000"/>
            <a:ext cx="3888000" cy="3981600"/>
          </a:xfrm>
          <a:prstGeom prst="rect">
            <a:avLst/>
          </a:prstGeom>
        </p:spPr>
        <p:txBody>
          <a:bodyPr/>
          <a:lstStyle>
            <a:lvl1pPr>
              <a:buClr>
                <a:srgbClr val="FF0000"/>
              </a:buClr>
              <a:defRPr sz="1600">
                <a:solidFill>
                  <a:schemeClr val="tx1">
                    <a:lumMod val="75000"/>
                    <a:lumOff val="25000"/>
                  </a:schemeClr>
                </a:solidFill>
              </a:defRPr>
            </a:lvl1pPr>
            <a:lvl2pPr>
              <a:buClr>
                <a:srgbClr val="FF0000"/>
              </a:buClr>
              <a:defRPr sz="1600">
                <a:solidFill>
                  <a:schemeClr val="tx1">
                    <a:lumMod val="75000"/>
                    <a:lumOff val="25000"/>
                  </a:schemeClr>
                </a:solidFill>
              </a:defRPr>
            </a:lvl2pPr>
            <a:lvl3pPr>
              <a:buClr>
                <a:srgbClr val="FF0000"/>
              </a:buClr>
              <a:defRPr sz="1600">
                <a:solidFill>
                  <a:schemeClr val="tx1">
                    <a:lumMod val="75000"/>
                    <a:lumOff val="25000"/>
                  </a:schemeClr>
                </a:solidFill>
              </a:defRPr>
            </a:lvl3pPr>
            <a:lvl4pPr>
              <a:buClr>
                <a:srgbClr val="FF0000"/>
              </a:buClr>
              <a:defRPr sz="1600">
                <a:solidFill>
                  <a:schemeClr val="tx1">
                    <a:lumMod val="75000"/>
                    <a:lumOff val="25000"/>
                  </a:schemeClr>
                </a:solidFill>
              </a:defRPr>
            </a:lvl4pPr>
            <a:lvl5pPr>
              <a:buClr>
                <a:srgbClr val="FF0000"/>
              </a:buClr>
              <a:defRPr sz="16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5" name="Marcador de texto 10"/>
          <p:cNvSpPr>
            <a:spLocks noGrp="1"/>
          </p:cNvSpPr>
          <p:nvPr>
            <p:ph type="body" sz="quarter" idx="15"/>
          </p:nvPr>
        </p:nvSpPr>
        <p:spPr>
          <a:xfrm>
            <a:off x="4629600" y="1512000"/>
            <a:ext cx="3888000" cy="3981600"/>
          </a:xfrm>
          <a:prstGeom prst="rect">
            <a:avLst/>
          </a:prstGeom>
        </p:spPr>
        <p:txBody>
          <a:bodyPr/>
          <a:lstStyle>
            <a:lvl1pPr>
              <a:buClr>
                <a:srgbClr val="FF0000"/>
              </a:buClr>
              <a:defRPr sz="1600">
                <a:solidFill>
                  <a:schemeClr val="tx1">
                    <a:lumMod val="75000"/>
                    <a:lumOff val="25000"/>
                  </a:schemeClr>
                </a:solidFill>
              </a:defRPr>
            </a:lvl1pPr>
            <a:lvl2pPr>
              <a:buClr>
                <a:srgbClr val="FF0000"/>
              </a:buClr>
              <a:defRPr sz="1600">
                <a:solidFill>
                  <a:schemeClr val="tx1">
                    <a:lumMod val="75000"/>
                    <a:lumOff val="25000"/>
                  </a:schemeClr>
                </a:solidFill>
              </a:defRPr>
            </a:lvl2pPr>
            <a:lvl3pPr>
              <a:buClr>
                <a:srgbClr val="FF0000"/>
              </a:buClr>
              <a:defRPr sz="1600">
                <a:solidFill>
                  <a:schemeClr val="tx1">
                    <a:lumMod val="75000"/>
                    <a:lumOff val="25000"/>
                  </a:schemeClr>
                </a:solidFill>
              </a:defRPr>
            </a:lvl3pPr>
            <a:lvl4pPr>
              <a:buClr>
                <a:srgbClr val="FF0000"/>
              </a:buClr>
              <a:defRPr sz="1600">
                <a:solidFill>
                  <a:schemeClr val="tx1">
                    <a:lumMod val="75000"/>
                    <a:lumOff val="25000"/>
                  </a:schemeClr>
                </a:solidFill>
              </a:defRPr>
            </a:lvl4pPr>
            <a:lvl5pPr>
              <a:buClr>
                <a:srgbClr val="FF0000"/>
              </a:buClr>
              <a:defRPr sz="16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Tree>
    <p:extLst>
      <p:ext uri="{BB962C8B-B14F-4D97-AF65-F5344CB8AC3E}">
        <p14:creationId xmlns:p14="http://schemas.microsoft.com/office/powerpoint/2010/main" val="296273101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2880">
          <p15:clr>
            <a:srgbClr val="FBAE40"/>
          </p15:clr>
        </p15:guide>
        <p15:guide id="3" orient="horz" pos="915">
          <p15:clr>
            <a:srgbClr val="FBAE40"/>
          </p15:clr>
        </p15:guide>
        <p15:guide id="4" orient="horz" pos="785">
          <p15:clr>
            <a:srgbClr val="FBAE40"/>
          </p15:clr>
        </p15:guide>
        <p15:guide id="5" orient="horz" pos="562">
          <p15:clr>
            <a:srgbClr val="FBAE40"/>
          </p15:clr>
        </p15:guide>
        <p15:guide id="6" orient="horz" pos="543">
          <p15:clr>
            <a:srgbClr val="FBAE40"/>
          </p15:clr>
        </p15:guide>
        <p15:guide id="7" orient="horz" pos="1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nterior texto a una columna">
    <p:spTree>
      <p:nvGrpSpPr>
        <p:cNvPr id="1" name=""/>
        <p:cNvGrpSpPr/>
        <p:nvPr/>
      </p:nvGrpSpPr>
      <p:grpSpPr>
        <a:xfrm>
          <a:off x="0" y="0"/>
          <a:ext cx="0" cy="0"/>
          <a:chOff x="0" y="0"/>
          <a:chExt cx="0" cy="0"/>
        </a:xfrm>
      </p:grpSpPr>
      <p:sp>
        <p:nvSpPr>
          <p:cNvPr id="4" name="Marcador de texto 3"/>
          <p:cNvSpPr>
            <a:spLocks noGrp="1"/>
          </p:cNvSpPr>
          <p:nvPr>
            <p:ph type="body" sz="quarter" idx="12" hasCustomPrompt="1"/>
          </p:nvPr>
        </p:nvSpPr>
        <p:spPr>
          <a:xfrm>
            <a:off x="623888" y="284400"/>
            <a:ext cx="7886700" cy="518400"/>
          </a:xfrm>
          <a:prstGeom prst="rect">
            <a:avLst/>
          </a:prstGeom>
        </p:spPr>
        <p:txBody>
          <a:bodyPr/>
          <a:lstStyle>
            <a:lvl1pPr marL="0" indent="0">
              <a:buFontTx/>
              <a:buNone/>
              <a:defRPr sz="3200" baseline="0">
                <a:solidFill>
                  <a:srgbClr val="FF0000"/>
                </a:solidFill>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dirty="0" smtClean="0"/>
              <a:t>Haga clic para insertar el título</a:t>
            </a:r>
            <a:endParaRPr lang="es-ES" dirty="0"/>
          </a:p>
        </p:txBody>
      </p:sp>
      <p:sp>
        <p:nvSpPr>
          <p:cNvPr id="6" name="Marcador de texto 5"/>
          <p:cNvSpPr>
            <a:spLocks noGrp="1"/>
          </p:cNvSpPr>
          <p:nvPr>
            <p:ph type="body" sz="quarter" idx="13" hasCustomPrompt="1"/>
          </p:nvPr>
        </p:nvSpPr>
        <p:spPr>
          <a:xfrm>
            <a:off x="623887" y="864000"/>
            <a:ext cx="7887600" cy="370800"/>
          </a:xfrm>
          <a:prstGeom prst="rect">
            <a:avLst/>
          </a:prstGeom>
        </p:spPr>
        <p:txBody>
          <a:bodyPr/>
          <a:lstStyle>
            <a:lvl1pPr marL="0" indent="0">
              <a:buFontTx/>
              <a:buNone/>
              <a:defRPr sz="1800" i="1">
                <a:solidFill>
                  <a:schemeClr val="tx1">
                    <a:lumMod val="75000"/>
                    <a:lumOff val="25000"/>
                  </a:schemeClr>
                </a:solidFill>
              </a:defRPr>
            </a:lvl1pPr>
          </a:lstStyle>
          <a:p>
            <a:pPr lvl="0"/>
            <a:r>
              <a:rPr lang="es-ES" dirty="0" smtClean="0"/>
              <a:t>Haga clic para insertar el subtítulo</a:t>
            </a:r>
            <a:endParaRPr lang="es-ES" dirty="0"/>
          </a:p>
        </p:txBody>
      </p:sp>
      <p:sp>
        <p:nvSpPr>
          <p:cNvPr id="11" name="Marcador de texto 10"/>
          <p:cNvSpPr>
            <a:spLocks noGrp="1"/>
          </p:cNvSpPr>
          <p:nvPr>
            <p:ph type="body" sz="quarter" idx="14"/>
          </p:nvPr>
        </p:nvSpPr>
        <p:spPr>
          <a:xfrm>
            <a:off x="622800" y="1512000"/>
            <a:ext cx="3888000" cy="3981600"/>
          </a:xfrm>
          <a:prstGeom prst="rect">
            <a:avLst/>
          </a:prstGeom>
        </p:spPr>
        <p:txBody>
          <a:bodyPr/>
          <a:lstStyle>
            <a:lvl1pPr>
              <a:buClr>
                <a:srgbClr val="FF0000"/>
              </a:buClr>
              <a:defRPr sz="1600">
                <a:solidFill>
                  <a:schemeClr val="tx1">
                    <a:lumMod val="75000"/>
                    <a:lumOff val="25000"/>
                  </a:schemeClr>
                </a:solidFill>
              </a:defRPr>
            </a:lvl1pPr>
            <a:lvl2pPr>
              <a:buClr>
                <a:srgbClr val="FF0000"/>
              </a:buClr>
              <a:defRPr sz="1600">
                <a:solidFill>
                  <a:schemeClr val="tx1">
                    <a:lumMod val="75000"/>
                    <a:lumOff val="25000"/>
                  </a:schemeClr>
                </a:solidFill>
              </a:defRPr>
            </a:lvl2pPr>
            <a:lvl3pPr>
              <a:buClr>
                <a:srgbClr val="FF0000"/>
              </a:buClr>
              <a:defRPr sz="1600">
                <a:solidFill>
                  <a:schemeClr val="tx1">
                    <a:lumMod val="75000"/>
                    <a:lumOff val="25000"/>
                  </a:schemeClr>
                </a:solidFill>
              </a:defRPr>
            </a:lvl3pPr>
            <a:lvl4pPr>
              <a:buClr>
                <a:srgbClr val="FF0000"/>
              </a:buClr>
              <a:defRPr sz="1600">
                <a:solidFill>
                  <a:schemeClr val="tx1">
                    <a:lumMod val="75000"/>
                    <a:lumOff val="25000"/>
                  </a:schemeClr>
                </a:solidFill>
              </a:defRPr>
            </a:lvl4pPr>
            <a:lvl5pPr>
              <a:buClr>
                <a:srgbClr val="FF0000"/>
              </a:buClr>
              <a:defRPr sz="16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8" name="Marcador de posición de imagen 7"/>
          <p:cNvSpPr>
            <a:spLocks noGrp="1"/>
          </p:cNvSpPr>
          <p:nvPr>
            <p:ph type="pic" sz="quarter" idx="16" hasCustomPrompt="1"/>
          </p:nvPr>
        </p:nvSpPr>
        <p:spPr>
          <a:xfrm>
            <a:off x="4629600" y="1512000"/>
            <a:ext cx="3880800" cy="3974400"/>
          </a:xfrm>
          <a:prstGeom prst="rect">
            <a:avLst/>
          </a:prstGeom>
        </p:spPr>
        <p:txBody>
          <a:bodyPr/>
          <a:lstStyle>
            <a:lvl1pPr marL="0" indent="0">
              <a:buFontTx/>
              <a:buNone/>
              <a:defRPr sz="1600">
                <a:solidFill>
                  <a:schemeClr val="tx1">
                    <a:lumMod val="75000"/>
                    <a:lumOff val="25000"/>
                  </a:schemeClr>
                </a:solidFill>
              </a:defRPr>
            </a:lvl1pPr>
          </a:lstStyle>
          <a:p>
            <a:r>
              <a:rPr lang="es-ES" dirty="0" smtClean="0"/>
              <a:t>Haga </a:t>
            </a:r>
            <a:r>
              <a:rPr lang="es-ES" dirty="0" err="1" smtClean="0"/>
              <a:t>click</a:t>
            </a:r>
            <a:r>
              <a:rPr lang="es-ES" dirty="0" smtClean="0"/>
              <a:t> para insertar una imagen</a:t>
            </a:r>
            <a:endParaRPr lang="es-ES" dirty="0"/>
          </a:p>
        </p:txBody>
      </p:sp>
    </p:spTree>
    <p:extLst>
      <p:ext uri="{BB962C8B-B14F-4D97-AF65-F5344CB8AC3E}">
        <p14:creationId xmlns:p14="http://schemas.microsoft.com/office/powerpoint/2010/main" val="1966385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2880">
          <p15:clr>
            <a:srgbClr val="FBAE40"/>
          </p15:clr>
        </p15:guide>
        <p15:guide id="3" orient="horz" pos="915">
          <p15:clr>
            <a:srgbClr val="FBAE40"/>
          </p15:clr>
        </p15:guide>
        <p15:guide id="4" orient="horz" pos="785">
          <p15:clr>
            <a:srgbClr val="FBAE40"/>
          </p15:clr>
        </p15:guide>
        <p15:guide id="5" orient="horz" pos="562">
          <p15:clr>
            <a:srgbClr val="FBAE40"/>
          </p15:clr>
        </p15:guide>
        <p15:guide id="6" orient="horz" pos="543">
          <p15:clr>
            <a:srgbClr val="FBAE40"/>
          </p15:clr>
        </p15:guide>
        <p15:guide id="7" orient="horz" pos="1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nterior texto a una columna">
    <p:spTree>
      <p:nvGrpSpPr>
        <p:cNvPr id="1" name=""/>
        <p:cNvGrpSpPr/>
        <p:nvPr/>
      </p:nvGrpSpPr>
      <p:grpSpPr>
        <a:xfrm>
          <a:off x="0" y="0"/>
          <a:ext cx="0" cy="0"/>
          <a:chOff x="0" y="0"/>
          <a:chExt cx="0" cy="0"/>
        </a:xfrm>
      </p:grpSpPr>
      <p:sp>
        <p:nvSpPr>
          <p:cNvPr id="4" name="Marcador de texto 3"/>
          <p:cNvSpPr>
            <a:spLocks noGrp="1"/>
          </p:cNvSpPr>
          <p:nvPr>
            <p:ph type="body" sz="quarter" idx="12" hasCustomPrompt="1"/>
          </p:nvPr>
        </p:nvSpPr>
        <p:spPr>
          <a:xfrm>
            <a:off x="623888" y="284400"/>
            <a:ext cx="7886700" cy="518400"/>
          </a:xfrm>
          <a:prstGeom prst="rect">
            <a:avLst/>
          </a:prstGeom>
        </p:spPr>
        <p:txBody>
          <a:bodyPr/>
          <a:lstStyle>
            <a:lvl1pPr marL="0" indent="0">
              <a:buFontTx/>
              <a:buNone/>
              <a:defRPr sz="3200" baseline="0">
                <a:solidFill>
                  <a:srgbClr val="FF0000"/>
                </a:solidFill>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dirty="0" smtClean="0"/>
              <a:t>Haga clic para insertar el título</a:t>
            </a:r>
            <a:endParaRPr lang="es-ES" dirty="0"/>
          </a:p>
        </p:txBody>
      </p:sp>
      <p:sp>
        <p:nvSpPr>
          <p:cNvPr id="6" name="Marcador de texto 5"/>
          <p:cNvSpPr>
            <a:spLocks noGrp="1"/>
          </p:cNvSpPr>
          <p:nvPr>
            <p:ph type="body" sz="quarter" idx="13" hasCustomPrompt="1"/>
          </p:nvPr>
        </p:nvSpPr>
        <p:spPr>
          <a:xfrm>
            <a:off x="623887" y="1771200"/>
            <a:ext cx="7887600" cy="446400"/>
          </a:xfrm>
          <a:prstGeom prst="rect">
            <a:avLst/>
          </a:prstGeom>
        </p:spPr>
        <p:txBody>
          <a:bodyPr/>
          <a:lstStyle>
            <a:lvl1pPr marL="0" indent="0">
              <a:buFontTx/>
              <a:buNone/>
              <a:defRPr sz="2400" i="0">
                <a:solidFill>
                  <a:srgbClr val="FF0000"/>
                </a:solidFill>
              </a:defRPr>
            </a:lvl1pPr>
          </a:lstStyle>
          <a:p>
            <a:pPr lvl="0"/>
            <a:r>
              <a:rPr lang="es-ES" dirty="0" smtClean="0"/>
              <a:t>Haga clic para insertar el subtítulo</a:t>
            </a:r>
            <a:endParaRPr lang="es-ES" dirty="0"/>
          </a:p>
        </p:txBody>
      </p:sp>
      <p:sp>
        <p:nvSpPr>
          <p:cNvPr id="11" name="Marcador de texto 10"/>
          <p:cNvSpPr>
            <a:spLocks noGrp="1"/>
          </p:cNvSpPr>
          <p:nvPr>
            <p:ph type="body" sz="quarter" idx="14"/>
          </p:nvPr>
        </p:nvSpPr>
        <p:spPr>
          <a:xfrm>
            <a:off x="622800" y="2448000"/>
            <a:ext cx="3888000" cy="3351600"/>
          </a:xfrm>
          <a:prstGeom prst="rect">
            <a:avLst/>
          </a:prstGeom>
        </p:spPr>
        <p:txBody>
          <a:bodyPr/>
          <a:lstStyle>
            <a:lvl1pPr>
              <a:buClr>
                <a:srgbClr val="FF0000"/>
              </a:buClr>
              <a:defRPr sz="1600">
                <a:solidFill>
                  <a:schemeClr val="tx1">
                    <a:lumMod val="75000"/>
                    <a:lumOff val="25000"/>
                  </a:schemeClr>
                </a:solidFill>
              </a:defRPr>
            </a:lvl1pPr>
            <a:lvl2pPr>
              <a:buClr>
                <a:srgbClr val="FF0000"/>
              </a:buClr>
              <a:defRPr sz="1600">
                <a:solidFill>
                  <a:schemeClr val="tx1">
                    <a:lumMod val="75000"/>
                    <a:lumOff val="25000"/>
                  </a:schemeClr>
                </a:solidFill>
              </a:defRPr>
            </a:lvl2pPr>
            <a:lvl3pPr>
              <a:buClr>
                <a:srgbClr val="FF0000"/>
              </a:buClr>
              <a:defRPr sz="1600">
                <a:solidFill>
                  <a:schemeClr val="tx1">
                    <a:lumMod val="75000"/>
                    <a:lumOff val="25000"/>
                  </a:schemeClr>
                </a:solidFill>
              </a:defRPr>
            </a:lvl3pPr>
            <a:lvl4pPr>
              <a:buClr>
                <a:srgbClr val="FF0000"/>
              </a:buClr>
              <a:defRPr sz="1600">
                <a:solidFill>
                  <a:schemeClr val="tx1">
                    <a:lumMod val="75000"/>
                    <a:lumOff val="25000"/>
                  </a:schemeClr>
                </a:solidFill>
              </a:defRPr>
            </a:lvl4pPr>
            <a:lvl5pPr>
              <a:buClr>
                <a:srgbClr val="FF0000"/>
              </a:buClr>
              <a:defRPr sz="160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8" name="Marcador de posición de imagen 7"/>
          <p:cNvSpPr>
            <a:spLocks noGrp="1"/>
          </p:cNvSpPr>
          <p:nvPr>
            <p:ph type="pic" sz="quarter" idx="16" hasCustomPrompt="1"/>
          </p:nvPr>
        </p:nvSpPr>
        <p:spPr>
          <a:xfrm>
            <a:off x="4629600" y="2448000"/>
            <a:ext cx="3880800" cy="3351600"/>
          </a:xfrm>
          <a:prstGeom prst="rect">
            <a:avLst/>
          </a:prstGeom>
        </p:spPr>
        <p:txBody>
          <a:bodyPr/>
          <a:lstStyle>
            <a:lvl1pPr marL="0" indent="0">
              <a:buFontTx/>
              <a:buNone/>
              <a:defRPr sz="1600">
                <a:solidFill>
                  <a:schemeClr val="tx1">
                    <a:lumMod val="75000"/>
                    <a:lumOff val="25000"/>
                  </a:schemeClr>
                </a:solidFill>
              </a:defRPr>
            </a:lvl1pPr>
          </a:lstStyle>
          <a:p>
            <a:r>
              <a:rPr lang="es-ES" dirty="0" smtClean="0"/>
              <a:t>Haga </a:t>
            </a:r>
            <a:r>
              <a:rPr lang="es-ES" dirty="0" err="1" smtClean="0"/>
              <a:t>click</a:t>
            </a:r>
            <a:r>
              <a:rPr lang="es-ES" dirty="0" smtClean="0"/>
              <a:t> para insertar una imagen</a:t>
            </a:r>
            <a:endParaRPr lang="es-ES" dirty="0"/>
          </a:p>
        </p:txBody>
      </p:sp>
    </p:spTree>
    <p:extLst>
      <p:ext uri="{BB962C8B-B14F-4D97-AF65-F5344CB8AC3E}">
        <p14:creationId xmlns:p14="http://schemas.microsoft.com/office/powerpoint/2010/main" val="48207241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2880">
          <p15:clr>
            <a:srgbClr val="FBAE40"/>
          </p15:clr>
        </p15:guide>
        <p15:guide id="3" orient="horz" pos="915">
          <p15:clr>
            <a:srgbClr val="FBAE40"/>
          </p15:clr>
        </p15:guide>
        <p15:guide id="4" orient="horz" pos="785">
          <p15:clr>
            <a:srgbClr val="FBAE40"/>
          </p15:clr>
        </p15:guide>
        <p15:guide id="5" orient="horz" pos="562">
          <p15:clr>
            <a:srgbClr val="FBAE40"/>
          </p15:clr>
        </p15:guide>
        <p15:guide id="6" orient="horz" pos="543">
          <p15:clr>
            <a:srgbClr val="FBAE40"/>
          </p15:clr>
        </p15:guide>
        <p15:guide id="7" orient="horz" pos="1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stacado">
    <p:spTree>
      <p:nvGrpSpPr>
        <p:cNvPr id="1" name=""/>
        <p:cNvGrpSpPr/>
        <p:nvPr/>
      </p:nvGrpSpPr>
      <p:grpSpPr>
        <a:xfrm>
          <a:off x="0" y="0"/>
          <a:ext cx="0" cy="0"/>
          <a:chOff x="0" y="0"/>
          <a:chExt cx="0" cy="0"/>
        </a:xfrm>
      </p:grpSpPr>
      <p:sp>
        <p:nvSpPr>
          <p:cNvPr id="6" name="Rectángulo 5"/>
          <p:cNvSpPr/>
          <p:nvPr userDrawn="1"/>
        </p:nvSpPr>
        <p:spPr>
          <a:xfrm rot="16200000">
            <a:off x="1143000" y="-1143000"/>
            <a:ext cx="6858000" cy="9144000"/>
          </a:xfrm>
          <a:prstGeom prst="rect">
            <a:avLst/>
          </a:prstGeom>
          <a:gradFill>
            <a:gsLst>
              <a:gs pos="0">
                <a:srgbClr val="FF0000"/>
              </a:gs>
              <a:gs pos="77000">
                <a:srgbClr val="C0000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5" name="Título 4"/>
          <p:cNvSpPr>
            <a:spLocks noGrp="1"/>
          </p:cNvSpPr>
          <p:nvPr>
            <p:ph type="title"/>
          </p:nvPr>
        </p:nvSpPr>
        <p:spPr>
          <a:xfrm>
            <a:off x="1152000" y="2880000"/>
            <a:ext cx="6843600" cy="1152000"/>
          </a:xfrm>
          <a:prstGeom prst="rect">
            <a:avLst/>
          </a:prstGeom>
        </p:spPr>
        <p:txBody>
          <a:bodyPr/>
          <a:lstStyle>
            <a:lvl1pPr algn="ctr">
              <a:defRPr sz="3800" i="1">
                <a:solidFill>
                  <a:schemeClr val="bg1"/>
                </a:solidFill>
              </a:defRPr>
            </a:lvl1pPr>
          </a:lstStyle>
          <a:p>
            <a:r>
              <a:rPr lang="en-US" smtClean="0"/>
              <a:t>Click to edit Master title style</a:t>
            </a:r>
            <a:endParaRPr lang="es-ES" dirty="0"/>
          </a:p>
        </p:txBody>
      </p:sp>
    </p:spTree>
    <p:extLst>
      <p:ext uri="{BB962C8B-B14F-4D97-AF65-F5344CB8AC3E}">
        <p14:creationId xmlns:p14="http://schemas.microsoft.com/office/powerpoint/2010/main" val="336910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ángulo 14"/>
          <p:cNvSpPr/>
          <p:nvPr/>
        </p:nvSpPr>
        <p:spPr>
          <a:xfrm>
            <a:off x="611999" y="6305328"/>
            <a:ext cx="8532001" cy="25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16" name="Imagen 15"/>
          <p:cNvPicPr>
            <a:picLocks noChangeAspect="1"/>
          </p:cNvPicPr>
          <p:nvPr/>
        </p:nvPicPr>
        <p:blipFill>
          <a:blip r:embed="rId13"/>
          <a:stretch>
            <a:fillRect/>
          </a:stretch>
        </p:blipFill>
        <p:spPr>
          <a:xfrm>
            <a:off x="822450" y="6332738"/>
            <a:ext cx="888750" cy="168750"/>
          </a:xfrm>
          <a:prstGeom prst="rect">
            <a:avLst/>
          </a:prstGeom>
        </p:spPr>
      </p:pic>
      <p:sp>
        <p:nvSpPr>
          <p:cNvPr id="18" name="1 CuadroTexto"/>
          <p:cNvSpPr txBox="1"/>
          <p:nvPr/>
        </p:nvSpPr>
        <p:spPr>
          <a:xfrm>
            <a:off x="7963963" y="6305328"/>
            <a:ext cx="508000" cy="246221"/>
          </a:xfrm>
          <a:prstGeom prst="rect">
            <a:avLst/>
          </a:prstGeom>
          <a:noFill/>
        </p:spPr>
        <p:txBody>
          <a:bodyPr wrap="square" rtlCol="0">
            <a:spAutoFit/>
          </a:bodyPr>
          <a:lstStyle/>
          <a:p>
            <a:pPr algn="ctr"/>
            <a:fld id="{BD759F66-99BC-4AB1-83F8-8F582847D04F}" type="slidenum">
              <a:rPr lang="es-ES" sz="1000" smtClean="0">
                <a:solidFill>
                  <a:prstClr val="white"/>
                </a:solidFill>
              </a:rPr>
              <a:pPr algn="ctr"/>
              <a:t>‹#›</a:t>
            </a:fld>
            <a:endParaRPr lang="es-ES" sz="1000" dirty="0">
              <a:solidFill>
                <a:prstClr val="white"/>
              </a:solidFill>
            </a:endParaRPr>
          </a:p>
        </p:txBody>
      </p:sp>
    </p:spTree>
    <p:extLst>
      <p:ext uri="{BB962C8B-B14F-4D97-AF65-F5344CB8AC3E}">
        <p14:creationId xmlns:p14="http://schemas.microsoft.com/office/powerpoint/2010/main" val="2788499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lang="en-US" sz="3200" kern="1200" dirty="0">
          <a:solidFill>
            <a:srgbClr val="FF0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Slide Number Placeholder 1"/>
          <p:cNvSpPr txBox="1">
            <a:spLocks noGrp="1"/>
          </p:cNvSpPr>
          <p:nvPr/>
        </p:nvSpPr>
        <p:spPr bwMode="auto">
          <a:xfrm>
            <a:off x="8639175" y="6302375"/>
            <a:ext cx="385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C62208-EAB3-4265-8E10-9136E7EE5316}" type="slidenum">
              <a:rPr lang="es-ES" sz="900" smtClean="0">
                <a:solidFill>
                  <a:srgbClr val="000000"/>
                </a:solidFill>
              </a:rPr>
              <a:pPr eaLnBrk="1" hangingPunct="1"/>
              <a:t>1</a:t>
            </a:fld>
            <a:endParaRPr lang="es-ES" sz="900" smtClean="0">
              <a:solidFill>
                <a:srgbClr val="000000"/>
              </a:solidFill>
            </a:endParaRPr>
          </a:p>
        </p:txBody>
      </p:sp>
      <p:sp>
        <p:nvSpPr>
          <p:cNvPr id="16" name="Slide Number Placeholder 1"/>
          <p:cNvSpPr txBox="1">
            <a:spLocks noGrp="1"/>
          </p:cNvSpPr>
          <p:nvPr/>
        </p:nvSpPr>
        <p:spPr bwMode="auto">
          <a:xfrm>
            <a:off x="8639175" y="6302375"/>
            <a:ext cx="385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C62208-EAB3-4265-8E10-9136E7EE5316}" type="slidenum">
              <a:rPr lang="es-ES" sz="900" smtClean="0">
                <a:solidFill>
                  <a:srgbClr val="000000"/>
                </a:solidFill>
              </a:rPr>
              <a:pPr eaLnBrk="1" hangingPunct="1"/>
              <a:t>1</a:t>
            </a:fld>
            <a:endParaRPr lang="es-ES" sz="900" smtClean="0">
              <a:solidFill>
                <a:srgbClr val="000000"/>
              </a:solidFill>
            </a:endParaRPr>
          </a:p>
        </p:txBody>
      </p:sp>
      <p:grpSp>
        <p:nvGrpSpPr>
          <p:cNvPr id="17" name="Group 35"/>
          <p:cNvGrpSpPr>
            <a:grpSpLocks/>
          </p:cNvGrpSpPr>
          <p:nvPr/>
        </p:nvGrpSpPr>
        <p:grpSpPr bwMode="auto">
          <a:xfrm>
            <a:off x="105696" y="649625"/>
            <a:ext cx="8323892" cy="2520000"/>
            <a:chOff x="355600" y="931863"/>
            <a:chExt cx="8323892" cy="1219200"/>
          </a:xfrm>
        </p:grpSpPr>
        <p:sp>
          <p:nvSpPr>
            <p:cNvPr id="18" name="Rectangle 21"/>
            <p:cNvSpPr>
              <a:spLocks noChangeArrowheads="1"/>
            </p:cNvSpPr>
            <p:nvPr/>
          </p:nvSpPr>
          <p:spPr bwMode="auto">
            <a:xfrm>
              <a:off x="765175" y="931863"/>
              <a:ext cx="7914317" cy="121920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0" anchor="ctr"/>
            <a:lstStyle/>
            <a:p>
              <a:pPr marL="285750" indent="-285750" eaLnBrk="0" hangingPunct="0">
                <a:buClr>
                  <a:schemeClr val="accent1"/>
                </a:buClr>
                <a:buFont typeface="Wingdings" panose="05000000000000000000" pitchFamily="2" charset="2"/>
                <a:buChar char="§"/>
              </a:pPr>
              <a:r>
                <a:rPr lang="es-ES" sz="1600" dirty="0" smtClean="0">
                  <a:solidFill>
                    <a:srgbClr val="000000"/>
                  </a:solidFill>
                  <a:latin typeface="Arial" pitchFamily="34" charset="0"/>
                  <a:cs typeface="Arial" pitchFamily="34" charset="0"/>
                </a:rPr>
                <a:t>[●]</a:t>
              </a:r>
            </a:p>
          </p:txBody>
        </p:sp>
        <p:sp>
          <p:nvSpPr>
            <p:cNvPr id="19" name="Rounded Rectangle 39"/>
            <p:cNvSpPr/>
            <p:nvPr/>
          </p:nvSpPr>
          <p:spPr>
            <a:xfrm>
              <a:off x="355600" y="1219730"/>
              <a:ext cx="2053704" cy="608710"/>
            </a:xfrm>
            <a:prstGeom prst="roundRect">
              <a:avLst/>
            </a:prstGeom>
            <a:solidFill>
              <a:schemeClr val="accent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s-ES" sz="1600" b="1" smtClean="0">
                  <a:solidFill>
                    <a:srgbClr val="FFFFFF"/>
                  </a:solidFill>
                </a:rPr>
                <a:t>Key P-19 </a:t>
              </a:r>
              <a:r>
                <a:rPr lang="es-ES" sz="1600" b="1" dirty="0" err="1" smtClean="0">
                  <a:solidFill>
                    <a:srgbClr val="FFFFFF"/>
                  </a:solidFill>
                </a:rPr>
                <a:t>Risks</a:t>
              </a:r>
              <a:endParaRPr lang="en-US" sz="1600" b="1" dirty="0">
                <a:solidFill>
                  <a:srgbClr val="FFFFFF"/>
                </a:solidFill>
              </a:endParaRPr>
            </a:p>
          </p:txBody>
        </p:sp>
      </p:grpSp>
      <p:grpSp>
        <p:nvGrpSpPr>
          <p:cNvPr id="28" name="Group 35"/>
          <p:cNvGrpSpPr>
            <a:grpSpLocks/>
          </p:cNvGrpSpPr>
          <p:nvPr/>
        </p:nvGrpSpPr>
        <p:grpSpPr bwMode="auto">
          <a:xfrm>
            <a:off x="90948" y="3520440"/>
            <a:ext cx="8338640" cy="2520000"/>
            <a:chOff x="355600" y="931863"/>
            <a:chExt cx="8338640" cy="1219200"/>
          </a:xfrm>
        </p:grpSpPr>
        <p:sp>
          <p:nvSpPr>
            <p:cNvPr id="29" name="Rectangle 21"/>
            <p:cNvSpPr>
              <a:spLocks noChangeArrowheads="1"/>
            </p:cNvSpPr>
            <p:nvPr/>
          </p:nvSpPr>
          <p:spPr bwMode="auto">
            <a:xfrm>
              <a:off x="765175" y="931863"/>
              <a:ext cx="7929065" cy="121920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0" anchor="ctr"/>
            <a:lstStyle/>
            <a:p>
              <a:pPr marL="285750" indent="-285750" eaLnBrk="0" hangingPunct="0">
                <a:buClr>
                  <a:schemeClr val="accent1"/>
                </a:buClr>
                <a:buFont typeface="Wingdings" panose="05000000000000000000" pitchFamily="2" charset="2"/>
                <a:buChar char="§"/>
              </a:pPr>
              <a:r>
                <a:rPr lang="es-ES" sz="1600" dirty="0">
                  <a:solidFill>
                    <a:srgbClr val="000000"/>
                  </a:solidFill>
                  <a:latin typeface="Arial" pitchFamily="34" charset="0"/>
                  <a:cs typeface="Arial" pitchFamily="34" charset="0"/>
                </a:rPr>
                <a:t>[●]</a:t>
              </a:r>
            </a:p>
          </p:txBody>
        </p:sp>
        <p:sp>
          <p:nvSpPr>
            <p:cNvPr id="30" name="Rounded Rectangle 39"/>
            <p:cNvSpPr/>
            <p:nvPr/>
          </p:nvSpPr>
          <p:spPr>
            <a:xfrm>
              <a:off x="355600" y="1219730"/>
              <a:ext cx="2053704" cy="608710"/>
            </a:xfrm>
            <a:prstGeom prst="roundRect">
              <a:avLst/>
            </a:prstGeom>
            <a:solidFill>
              <a:schemeClr val="accent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600" b="1" smtClean="0">
                  <a:solidFill>
                    <a:srgbClr val="FFFFFF"/>
                  </a:solidFill>
                </a:rPr>
                <a:t>P19  </a:t>
              </a:r>
              <a:r>
                <a:rPr lang="en-US" sz="1600" b="1" dirty="0" smtClean="0">
                  <a:solidFill>
                    <a:srgbClr val="FFFFFF"/>
                  </a:solidFill>
                </a:rPr>
                <a:t>alignment with risk appetite</a:t>
              </a:r>
              <a:endParaRPr lang="en-US" sz="1600" b="1" dirty="0">
                <a:solidFill>
                  <a:srgbClr val="FFFFFF"/>
                </a:solidFill>
              </a:endParaRPr>
            </a:p>
          </p:txBody>
        </p:sp>
      </p:grpSp>
      <p:sp>
        <p:nvSpPr>
          <p:cNvPr id="11" name="Rectangle 2"/>
          <p:cNvSpPr>
            <a:spLocks noChangeArrowheads="1"/>
          </p:cNvSpPr>
          <p:nvPr/>
        </p:nvSpPr>
        <p:spPr bwMode="auto">
          <a:xfrm>
            <a:off x="164261" y="77306"/>
            <a:ext cx="8751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smtClean="0">
                <a:solidFill>
                  <a:prstClr val="black"/>
                </a:solidFill>
              </a:rPr>
              <a:t>P-19: </a:t>
            </a:r>
            <a:r>
              <a:rPr lang="en-US" sz="2400" b="1" dirty="0" smtClean="0">
                <a:solidFill>
                  <a:prstClr val="black"/>
                </a:solidFill>
              </a:rPr>
              <a:t>Key risks and risk appetite alignment</a:t>
            </a:r>
            <a:endParaRPr lang="en-US" sz="2400" b="1" u="sng" dirty="0">
              <a:solidFill>
                <a:srgbClr val="FF0000"/>
              </a:solidFill>
            </a:endParaRPr>
          </a:p>
        </p:txBody>
      </p:sp>
      <p:cxnSp>
        <p:nvCxnSpPr>
          <p:cNvPr id="12" name="11 Conector recto"/>
          <p:cNvCxnSpPr/>
          <p:nvPr/>
        </p:nvCxnSpPr>
        <p:spPr bwMode="auto">
          <a:xfrm>
            <a:off x="161925" y="512869"/>
            <a:ext cx="8267663" cy="0"/>
          </a:xfrm>
          <a:prstGeom prst="line">
            <a:avLst/>
          </a:prstGeom>
          <a:noFill/>
          <a:ln w="952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32529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P19 vs. risk </a:t>
            </a:r>
            <a:r>
              <a:rPr lang="en-US" dirty="0" smtClean="0"/>
              <a:t>appetite (</a:t>
            </a:r>
            <a:r>
              <a:rPr lang="en-US" dirty="0" smtClean="0"/>
              <a:t>1/5)</a:t>
            </a:r>
            <a:endParaRPr lang="en-US" dirty="0"/>
          </a:p>
        </p:txBody>
      </p:sp>
      <p:graphicFrame>
        <p:nvGraphicFramePr>
          <p:cNvPr id="87" name="86 Tabla"/>
          <p:cNvGraphicFramePr>
            <a:graphicFrameLocks noGrp="1"/>
          </p:cNvGraphicFramePr>
          <p:nvPr>
            <p:extLst>
              <p:ext uri="{D42A27DB-BD31-4B8C-83A1-F6EECF244321}">
                <p14:modId xmlns:p14="http://schemas.microsoft.com/office/powerpoint/2010/main" val="1091183633"/>
              </p:ext>
            </p:extLst>
          </p:nvPr>
        </p:nvGraphicFramePr>
        <p:xfrm>
          <a:off x="264159" y="1072280"/>
          <a:ext cx="8625839" cy="4081455"/>
        </p:xfrm>
        <a:graphic>
          <a:graphicData uri="http://schemas.openxmlformats.org/drawingml/2006/table">
            <a:tbl>
              <a:tblPr/>
              <a:tblGrid>
                <a:gridCol w="243841"/>
                <a:gridCol w="2522021"/>
                <a:gridCol w="483638"/>
                <a:gridCol w="473926"/>
                <a:gridCol w="473926"/>
                <a:gridCol w="378752"/>
                <a:gridCol w="378752"/>
                <a:gridCol w="378752"/>
                <a:gridCol w="378752"/>
                <a:gridCol w="466156"/>
                <a:gridCol w="46616"/>
                <a:gridCol w="2400707"/>
              </a:tblGrid>
              <a:tr h="353370">
                <a:tc rowSpan="2" gridSpan="2">
                  <a:txBody>
                    <a:bodyPr/>
                    <a:lstStyle/>
                    <a:p>
                      <a:pPr algn="ctr" fontAlgn="ctr"/>
                      <a:r>
                        <a:rPr lang="en-US" sz="1400" b="1" i="0" u="none" strike="noStrike" dirty="0" smtClean="0">
                          <a:solidFill>
                            <a:srgbClr val="FFFFFF"/>
                          </a:solidFill>
                          <a:effectLst/>
                          <a:latin typeface="Calibri"/>
                        </a:rPr>
                        <a:t>Metrics</a:t>
                      </a:r>
                      <a:endParaRPr lang="en-US" sz="1400" b="1" i="0" u="none" strike="noStrike" dirty="0">
                        <a:solidFill>
                          <a:srgbClr val="FFFFFF"/>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a:noFill/>
                    </a:lnT>
                    <a:lnB w="25400" cap="flat" cmpd="dbl" algn="ctr">
                      <a:solidFill>
                        <a:srgbClr val="FFFFFF"/>
                      </a:solidFill>
                      <a:prstDash val="solid"/>
                      <a:round/>
                      <a:headEnd type="none" w="med" len="med"/>
                      <a:tailEnd type="none" w="med" len="med"/>
                    </a:lnB>
                    <a:solidFill>
                      <a:srgbClr val="FF0000"/>
                    </a:solidFill>
                  </a:tcPr>
                </a:tc>
                <a:tc rowSpan="2" hMerge="1">
                  <a:txBody>
                    <a:bodyPr/>
                    <a:lstStyle/>
                    <a:p>
                      <a:endParaRPr lang="en-US"/>
                    </a:p>
                  </a:txBody>
                  <a:tcPr/>
                </a:tc>
                <a:tc gridSpan="3">
                  <a:txBody>
                    <a:bodyPr/>
                    <a:lstStyle/>
                    <a:p>
                      <a:pPr algn="ctr" fontAlgn="ctr"/>
                      <a:r>
                        <a:rPr lang="es-ES" sz="1100" b="1" i="0" u="none" strike="noStrike" dirty="0" err="1" smtClean="0">
                          <a:solidFill>
                            <a:srgbClr val="FFFFFF"/>
                          </a:solidFill>
                          <a:effectLst/>
                          <a:latin typeface="Calibri"/>
                        </a:rPr>
                        <a:t>Current</a:t>
                      </a:r>
                      <a:r>
                        <a:rPr lang="es-ES" sz="1100" b="1" i="0" u="none" strike="noStrike" dirty="0" smtClean="0">
                          <a:solidFill>
                            <a:srgbClr val="FFFFFF"/>
                          </a:solidFill>
                          <a:effectLst/>
                          <a:latin typeface="Calibri"/>
                        </a:rPr>
                        <a:t> </a:t>
                      </a:r>
                      <a:r>
                        <a:rPr lang="es-ES" sz="1100" b="1" i="0" u="none" strike="noStrike" dirty="0" err="1">
                          <a:solidFill>
                            <a:srgbClr val="FFFFFF"/>
                          </a:solidFill>
                          <a:effectLst/>
                          <a:latin typeface="Calibri"/>
                        </a:rPr>
                        <a:t>Appetite</a:t>
                      </a:r>
                      <a:r>
                        <a:rPr lang="es-ES" sz="1100" b="1" i="0" u="none" strike="noStrike" dirty="0">
                          <a:solidFill>
                            <a:srgbClr val="FFFFFF"/>
                          </a:solidFill>
                          <a:effectLst/>
                          <a:latin typeface="Calibri"/>
                        </a:rPr>
                        <a:t> </a:t>
                      </a:r>
                      <a:endParaRPr lang="es-ES" sz="1100" b="1" i="0" u="none" strike="noStrike" dirty="0" smtClean="0">
                        <a:solidFill>
                          <a:srgbClr val="FFFFFF"/>
                        </a:solidFill>
                        <a:effectLst/>
                        <a:latin typeface="Calibri"/>
                      </a:endParaRPr>
                    </a:p>
                    <a:p>
                      <a:pPr algn="ctr" fontAlgn="ctr"/>
                      <a:r>
                        <a:rPr lang="es-ES" sz="1100" b="1" i="0" u="none" strike="noStrike" dirty="0" smtClean="0">
                          <a:solidFill>
                            <a:srgbClr val="FFFFFF"/>
                          </a:solidFill>
                          <a:effectLst/>
                          <a:latin typeface="Calibri"/>
                        </a:rPr>
                        <a:t>(</a:t>
                      </a:r>
                      <a:r>
                        <a:rPr lang="es-ES" sz="1100" b="1" i="0" u="none" strike="noStrike" dirty="0" err="1">
                          <a:solidFill>
                            <a:srgbClr val="FFFFFF"/>
                          </a:solidFill>
                          <a:effectLst/>
                          <a:latin typeface="Calibri"/>
                        </a:rPr>
                        <a:t>Limit</a:t>
                      </a:r>
                      <a:r>
                        <a:rPr lang="es-ES" sz="1100" b="1" i="0" u="none" strike="noStrike" dirty="0">
                          <a:solidFill>
                            <a:srgbClr val="FFFFFF"/>
                          </a:solidFill>
                          <a:effectLst/>
                          <a:latin typeface="Calibri"/>
                        </a:rPr>
                        <a:t> &amp; </a:t>
                      </a:r>
                      <a:r>
                        <a:rPr lang="es-ES" sz="1100" b="1" i="0" u="none" strike="noStrike" dirty="0" err="1">
                          <a:solidFill>
                            <a:srgbClr val="FFFFFF"/>
                          </a:solidFill>
                          <a:effectLst/>
                          <a:latin typeface="Calibri"/>
                        </a:rPr>
                        <a:t>Alert</a:t>
                      </a:r>
                      <a:r>
                        <a:rPr lang="es-ES" sz="1100" b="1" i="0" u="none" strike="noStrike" dirty="0">
                          <a:solidFill>
                            <a:srgbClr val="FFFFFF"/>
                          </a:solidFill>
                          <a:effectLst/>
                          <a:latin typeface="Calibri"/>
                        </a:rPr>
                        <a:t>)</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gridSpan="5">
                  <a:txBody>
                    <a:bodyPr/>
                    <a:lstStyle/>
                    <a:p>
                      <a:pPr algn="ctr" fontAlgn="ctr"/>
                      <a:r>
                        <a:rPr lang="en-US" sz="1100" b="1" i="0" u="none" strike="noStrike" dirty="0" smtClean="0">
                          <a:solidFill>
                            <a:srgbClr val="FFFFFF"/>
                          </a:solidFill>
                          <a:effectLst/>
                          <a:latin typeface="Calibri"/>
                        </a:rPr>
                        <a:t>Metrics </a:t>
                      </a:r>
                      <a:r>
                        <a:rPr lang="en-US" sz="1100" b="1" i="0" u="none" strike="noStrike" dirty="0">
                          <a:solidFill>
                            <a:srgbClr val="FFFFFF"/>
                          </a:solidFill>
                          <a:effectLst/>
                          <a:latin typeface="Calibri"/>
                        </a:rPr>
                        <a:t>forecast</a:t>
                      </a:r>
                    </a:p>
                  </a:txBody>
                  <a:tcPr marL="0" marR="0" marT="0" marB="0" anchor="ctr">
                    <a:lnL w="6350" cap="flat" cmpd="sng"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400" b="0" i="0" u="none" strike="noStrike" dirty="0">
                          <a:solidFill>
                            <a:srgbClr val="000000"/>
                          </a:solidFill>
                          <a:effectLst/>
                          <a:latin typeface="Calibri"/>
                        </a:rPr>
                        <a:t> </a:t>
                      </a:r>
                    </a:p>
                  </a:txBody>
                  <a:tcPr marL="0" marR="0" marT="0" marB="0" anchor="b">
                    <a:lnL w="25400" cap="flat" cmpd="dbl" algn="ctr">
                      <a:solidFill>
                        <a:srgbClr val="FFFFFF"/>
                      </a:solidFill>
                      <a:prstDash val="solid"/>
                      <a:round/>
                      <a:headEnd type="none" w="med" len="med"/>
                      <a:tailEnd type="none" w="med" len="med"/>
                    </a:lnL>
                    <a:lnR>
                      <a:noFill/>
                    </a:lnR>
                    <a:lnT>
                      <a:noFill/>
                    </a:lnT>
                    <a:lnB>
                      <a:noFill/>
                    </a:lnB>
                    <a:solidFill>
                      <a:srgbClr val="FFFFFF"/>
                    </a:solidFill>
                  </a:tcPr>
                </a:tc>
                <a:tc rowSpan="2">
                  <a:txBody>
                    <a:bodyPr/>
                    <a:lstStyle/>
                    <a:p>
                      <a:pPr algn="ctr" fontAlgn="ctr"/>
                      <a:r>
                        <a:rPr lang="en-US" sz="1400" b="1" i="0" u="none" strike="noStrike" dirty="0">
                          <a:solidFill>
                            <a:srgbClr val="FFFFFF"/>
                          </a:solidFill>
                          <a:effectLst/>
                          <a:latin typeface="Calibri"/>
                        </a:rPr>
                        <a:t>Consistency P19 - Risk Appetite</a:t>
                      </a:r>
                    </a:p>
                  </a:txBody>
                  <a:tcPr marL="0" marR="0" marT="0" marB="0" anchor="ctr">
                    <a:lnL>
                      <a:noFill/>
                    </a:lnL>
                    <a:lnR>
                      <a:noFill/>
                    </a:lnR>
                    <a:lnT>
                      <a:noFill/>
                    </a:lnT>
                    <a:lnB>
                      <a:noFill/>
                    </a:lnB>
                    <a:solidFill>
                      <a:srgbClr val="FF0000"/>
                    </a:solidFill>
                  </a:tcPr>
                </a:tc>
              </a:tr>
              <a:tr h="306254">
                <a:tc gridSpan="2" vMerge="1">
                  <a:txBody>
                    <a:bodyPr/>
                    <a:lstStyle/>
                    <a:p>
                      <a:endParaRPr lang="en-US"/>
                    </a:p>
                  </a:txBody>
                  <a:tcPr/>
                </a:tc>
                <a:tc hMerge="1" vMerge="1">
                  <a:txBody>
                    <a:bodyPr/>
                    <a:lstStyle/>
                    <a:p>
                      <a:endParaRPr lang="en-US"/>
                    </a:p>
                  </a:txBody>
                  <a:tcPr/>
                </a:tc>
                <a:tc>
                  <a:txBody>
                    <a:bodyPr/>
                    <a:lstStyle/>
                    <a:p>
                      <a:pPr algn="ctr" fontAlgn="ctr"/>
                      <a:r>
                        <a:rPr lang="en-US" sz="1100" b="1" i="0" u="none" strike="noStrike" dirty="0">
                          <a:solidFill>
                            <a:srgbClr val="FF0000"/>
                          </a:solidFill>
                          <a:effectLst/>
                          <a:latin typeface="Calibri"/>
                        </a:rPr>
                        <a:t>Limit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dirty="0">
                          <a:solidFill>
                            <a:srgbClr val="FF0000"/>
                          </a:solidFill>
                          <a:effectLst/>
                          <a:latin typeface="Calibri"/>
                        </a:rPr>
                        <a:t>Alert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dirty="0">
                          <a:solidFill>
                            <a:srgbClr val="FFFFFF"/>
                          </a:solidFill>
                          <a:effectLst/>
                          <a:latin typeface="Calibri"/>
                        </a:rPr>
                        <a:t>Current</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FFFFFF"/>
                      </a:solidFill>
                      <a:prstDash val="solid"/>
                      <a:round/>
                      <a:headEnd type="none" w="med" len="med"/>
                      <a:tailEnd type="none" w="med" len="med"/>
                    </a:lnR>
                    <a:lnT>
                      <a:noFill/>
                    </a:lnT>
                    <a:lnB>
                      <a:noFill/>
                    </a:lnB>
                    <a:solidFill>
                      <a:srgbClr val="FF0000"/>
                    </a:solidFill>
                  </a:tcPr>
                </a:tc>
                <a:tc>
                  <a:txBody>
                    <a:bodyPr/>
                    <a:lstStyle/>
                    <a:p>
                      <a:pPr algn="ctr" fontAlgn="ctr"/>
                      <a:r>
                        <a:rPr lang="en-US" sz="1100" b="1" i="0" u="none" strike="noStrike" dirty="0">
                          <a:solidFill>
                            <a:srgbClr val="FFFFFF"/>
                          </a:solidFill>
                          <a:effectLst/>
                          <a:latin typeface="Calibri"/>
                        </a:rPr>
                        <a:t>Dec 2016</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100" b="1" i="0" u="none" strike="noStrike" dirty="0">
                          <a:solidFill>
                            <a:srgbClr val="FFFFFF"/>
                          </a:solidFill>
                          <a:effectLst/>
                          <a:latin typeface="Calibri"/>
                        </a:rPr>
                        <a:t>2017</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100" b="1" i="0" u="none" strike="noStrike" dirty="0">
                          <a:solidFill>
                            <a:srgbClr val="FFFFFF"/>
                          </a:solidFill>
                          <a:effectLst/>
                          <a:latin typeface="Calibri"/>
                        </a:rPr>
                        <a:t>2018</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100" b="1" i="0" u="none" strike="noStrike" dirty="0">
                          <a:solidFill>
                            <a:srgbClr val="FFFFFF"/>
                          </a:solidFill>
                          <a:effectLst/>
                          <a:latin typeface="Calibri"/>
                        </a:rPr>
                        <a:t>2019</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100" b="1" i="0" u="none" strike="noStrike" dirty="0">
                          <a:solidFill>
                            <a:srgbClr val="FFFFFF"/>
                          </a:solidFill>
                          <a:effectLst/>
                          <a:latin typeface="Calibri"/>
                        </a:rPr>
                        <a:t>3yrs RAG</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l" fontAlgn="b"/>
                      <a:r>
                        <a:rPr lang="en-US" sz="1400" b="0" i="0" u="none" strike="noStrike">
                          <a:solidFill>
                            <a:srgbClr val="000000"/>
                          </a:solidFill>
                          <a:effectLst/>
                          <a:latin typeface="Calibri"/>
                        </a:rPr>
                        <a:t> </a:t>
                      </a:r>
                    </a:p>
                  </a:txBody>
                  <a:tcPr marL="0" marR="0" marT="0" marB="0" anchor="b">
                    <a:lnL w="25400" cap="flat" cmpd="dbl" algn="ctr">
                      <a:solidFill>
                        <a:srgbClr val="FFFFFF"/>
                      </a:solidFill>
                      <a:prstDash val="solid"/>
                      <a:round/>
                      <a:headEnd type="none" w="med" len="med"/>
                      <a:tailEnd type="none" w="med" len="med"/>
                    </a:lnL>
                    <a:lnR>
                      <a:noFill/>
                    </a:lnR>
                    <a:lnT>
                      <a:noFill/>
                    </a:lnT>
                    <a:lnB>
                      <a:noFill/>
                    </a:lnB>
                    <a:solidFill>
                      <a:srgbClr val="FFFFFF"/>
                    </a:solidFill>
                  </a:tcPr>
                </a:tc>
                <a:tc vMerge="1">
                  <a:txBody>
                    <a:bodyPr/>
                    <a:lstStyle/>
                    <a:p>
                      <a:endParaRPr lang="en-US"/>
                    </a:p>
                  </a:txBody>
                  <a:tcPr/>
                </a:tc>
              </a:tr>
              <a:tr h="153127">
                <a:tc>
                  <a:txBody>
                    <a:bodyPr/>
                    <a:lstStyle/>
                    <a:p>
                      <a:pPr algn="ctr" fontAlgn="t"/>
                      <a:r>
                        <a:rPr lang="en-US" sz="1400" b="0" i="0" u="none" strike="noStrike">
                          <a:solidFill>
                            <a:srgbClr val="000000"/>
                          </a:solidFill>
                          <a:effectLst/>
                          <a:latin typeface="Calibri"/>
                        </a:rPr>
                        <a:t> </a:t>
                      </a:r>
                    </a:p>
                  </a:txBody>
                  <a:tcPr marL="0" marR="0" marT="0" marB="0">
                    <a:lnL>
                      <a:noFill/>
                    </a:lnL>
                    <a:lnR>
                      <a:noFill/>
                    </a:lnR>
                    <a:lnT w="25400" cap="flat" cmpd="dbl" algn="ctr">
                      <a:solidFill>
                        <a:srgbClr val="FFFFFF"/>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w="25400" cap="flat" cmpd="dbl" algn="ctr">
                      <a:solidFill>
                        <a:srgbClr val="FFFFFF"/>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r>
              <a:tr h="147238">
                <a:tc>
                  <a:txBody>
                    <a:bodyPr/>
                    <a:lstStyle/>
                    <a:p>
                      <a:pPr algn="ctr" fontAlgn="t"/>
                      <a:r>
                        <a:rPr lang="en-US" sz="14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400" b="1" i="0" u="none" strike="noStrike" dirty="0">
                          <a:solidFill>
                            <a:srgbClr val="000000"/>
                          </a:solidFill>
                          <a:effectLst/>
                          <a:latin typeface="Calibri"/>
                        </a:rPr>
                        <a:t>I. </a:t>
                      </a:r>
                      <a:r>
                        <a:rPr lang="en-US" sz="1400" b="1" i="0" u="none" strike="noStrike" dirty="0" smtClean="0">
                          <a:solidFill>
                            <a:srgbClr val="000000"/>
                          </a:solidFill>
                          <a:effectLst/>
                          <a:latin typeface="Calibri"/>
                        </a:rPr>
                        <a:t>Losses</a:t>
                      </a:r>
                      <a:endParaRPr lang="en-US" sz="1400" b="1" i="0" u="none" strike="noStrike" dirty="0">
                        <a:solidFill>
                          <a:srgbClr val="000000"/>
                        </a:solidFill>
                        <a:effectLst/>
                        <a:latin typeface="Calibri"/>
                      </a:endParaRPr>
                    </a:p>
                  </a:txBody>
                  <a:tcPr marL="0" marR="0" marT="0" marB="0">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D9D9D9"/>
                    </a:solidFill>
                  </a:tcPr>
                </a:tc>
              </a:tr>
              <a:tr h="147238">
                <a:tc>
                  <a:txBody>
                    <a:bodyPr/>
                    <a:lstStyle/>
                    <a:p>
                      <a:pPr algn="ctr" fontAlgn="t"/>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441713">
                <a:tc>
                  <a:txBody>
                    <a:bodyPr/>
                    <a:lstStyle/>
                    <a:p>
                      <a:pPr algn="ctr" fontAlgn="t"/>
                      <a:r>
                        <a:rPr lang="en-US" sz="1400" b="0" i="0" u="none" strike="noStrike" dirty="0">
                          <a:solidFill>
                            <a:srgbClr val="000000"/>
                          </a:solidFill>
                          <a:effectLst/>
                          <a:latin typeface="Calibri"/>
                        </a:rPr>
                        <a:t>1</a:t>
                      </a:r>
                    </a:p>
                  </a:txBody>
                  <a:tcPr marL="0" marR="0" marT="0" marB="0">
                    <a:lnL>
                      <a:noFill/>
                    </a:lnL>
                    <a:lnR>
                      <a:noFill/>
                    </a:lnR>
                    <a:lnT>
                      <a:noFill/>
                    </a:lnT>
                    <a:lnB>
                      <a:noFill/>
                    </a:lnB>
                    <a:solidFill>
                      <a:srgbClr val="FFFFFF"/>
                    </a:solidFill>
                  </a:tcPr>
                </a:tc>
                <a:tc>
                  <a:txBody>
                    <a:bodyPr/>
                    <a:lstStyle/>
                    <a:p>
                      <a:pPr algn="l" fontAlgn="b"/>
                      <a:r>
                        <a:rPr lang="en-US" sz="1400" b="1" i="1" u="none" strike="noStrike" dirty="0" smtClean="0">
                          <a:solidFill>
                            <a:srgbClr val="404040"/>
                          </a:solidFill>
                          <a:effectLst/>
                          <a:latin typeface="Calibri"/>
                        </a:rPr>
                        <a:t>Additional </a:t>
                      </a:r>
                      <a:r>
                        <a:rPr lang="en-US" sz="1400" b="1" i="1" u="none" strike="noStrike" dirty="0">
                          <a:solidFill>
                            <a:srgbClr val="404040"/>
                          </a:solidFill>
                          <a:effectLst/>
                          <a:latin typeface="Calibri"/>
                        </a:rPr>
                        <a:t>losses in stress / projected PBT</a:t>
                      </a:r>
                      <a:endParaRPr lang="en-US" sz="14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110%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100%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94%</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gridSpan="4">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Metric is expected to remain green</a:t>
                      </a:r>
                      <a:r>
                        <a:rPr lang="en-US" sz="14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hMerge="1">
                  <a:txBody>
                    <a:bodyPr/>
                    <a:lstStyle/>
                    <a:p>
                      <a:pPr algn="ctr" fontAlgn="b"/>
                      <a:endParaRPr lang="en-US" sz="14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hMerge="1">
                  <a:txBody>
                    <a:bodyPr/>
                    <a:lstStyle/>
                    <a:p>
                      <a:pPr algn="ctr" fontAlgn="b"/>
                      <a:endParaRPr lang="en-US" sz="14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hMerge="1">
                  <a:txBody>
                    <a:bodyPr/>
                    <a:lstStyle/>
                    <a:p>
                      <a:pPr algn="ctr" fontAlgn="b"/>
                      <a:endParaRPr lang="en-US" sz="14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ctr" fontAlgn="b"/>
                      <a:endParaRPr lang="en-US" sz="14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Unable to perform the Group evaluation of the metric as the Base case for stress testing (CCAR) is not the same as Strategic plan. Given the assumptions in the Strategic Plan this metric is expected to remain green.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7238">
                <a:tc>
                  <a:txBody>
                    <a:bodyPr/>
                    <a:lstStyle/>
                    <a:p>
                      <a:pPr algn="ctr" fontAlgn="t"/>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88950">
                <a:tc>
                  <a:txBody>
                    <a:bodyPr/>
                    <a:lstStyle/>
                    <a:p>
                      <a:pPr algn="ctr" fontAlgn="t"/>
                      <a:r>
                        <a:rPr lang="en-US" sz="1400" b="0" i="0" u="none" strike="noStrike" dirty="0">
                          <a:solidFill>
                            <a:srgbClr val="000000"/>
                          </a:solidFill>
                          <a:effectLst/>
                          <a:latin typeface="Calibri"/>
                        </a:rPr>
                        <a:t>3</a:t>
                      </a:r>
                    </a:p>
                  </a:txBody>
                  <a:tcPr marL="0" marR="0" marT="0" marB="0">
                    <a:lnL>
                      <a:noFill/>
                    </a:lnL>
                    <a:lnR>
                      <a:noFill/>
                    </a:lnR>
                    <a:lnT>
                      <a:noFill/>
                    </a:lnT>
                    <a:lnB>
                      <a:noFill/>
                    </a:lnB>
                    <a:solidFill>
                      <a:srgbClr val="FFFFFF"/>
                    </a:solidFill>
                  </a:tcPr>
                </a:tc>
                <a:tc>
                  <a:txBody>
                    <a:bodyPr/>
                    <a:lstStyle/>
                    <a:p>
                      <a:pPr algn="l" fontAlgn="b"/>
                      <a:r>
                        <a:rPr lang="en-US" sz="1400" b="1" i="1" u="none" strike="noStrike" dirty="0" smtClean="0">
                          <a:solidFill>
                            <a:srgbClr val="404040"/>
                          </a:solidFill>
                          <a:effectLst/>
                          <a:latin typeface="Calibri"/>
                        </a:rPr>
                        <a:t>Cost </a:t>
                      </a:r>
                      <a:r>
                        <a:rPr lang="en-US" sz="1400" b="1" i="1" u="none" strike="noStrike" dirty="0">
                          <a:solidFill>
                            <a:srgbClr val="404040"/>
                          </a:solidFill>
                          <a:effectLst/>
                          <a:latin typeface="Calibri"/>
                        </a:rPr>
                        <a:t>of credit (P&amp;L provisions for the year / average </a:t>
                      </a:r>
                      <a:r>
                        <a:rPr lang="en-US" sz="1400" b="1" i="1" u="none" strike="noStrike" dirty="0" err="1">
                          <a:solidFill>
                            <a:srgbClr val="404040"/>
                          </a:solidFill>
                          <a:effectLst/>
                          <a:latin typeface="Calibri"/>
                        </a:rPr>
                        <a:t>outstandings</a:t>
                      </a:r>
                      <a:r>
                        <a:rPr lang="en-US" sz="1400" b="1" i="1" u="none" strike="noStrike" dirty="0">
                          <a:solidFill>
                            <a:srgbClr val="404040"/>
                          </a:solidFill>
                          <a:effectLst/>
                          <a:latin typeface="Calibri"/>
                        </a:rPr>
                        <a:t>)</a:t>
                      </a:r>
                      <a:endParaRPr lang="en-US" sz="14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100" b="0" i="0" u="none" strike="noStrike" dirty="0" smtClean="0">
                          <a:solidFill>
                            <a:srgbClr val="000000"/>
                          </a:solidFill>
                          <a:effectLst/>
                          <a:latin typeface="Calibri"/>
                        </a:rPr>
                        <a:t>0.5%</a:t>
                      </a:r>
                      <a:r>
                        <a:rPr lang="en-US" sz="1100" b="0" i="0" u="none" strike="noStrike" baseline="0" dirty="0" smtClean="0">
                          <a:solidFill>
                            <a:srgbClr val="000000"/>
                          </a:solidFill>
                          <a:effectLst/>
                          <a:latin typeface="Calibri"/>
                        </a:rPr>
                        <a:t> (SBNA)</a:t>
                      </a:r>
                    </a:p>
                    <a:p>
                      <a:pPr algn="l" fontAlgn="b"/>
                      <a:r>
                        <a:rPr lang="en-US" sz="1100" b="0" i="0" u="none" strike="noStrike" baseline="0" dirty="0" smtClean="0">
                          <a:solidFill>
                            <a:srgbClr val="000000"/>
                          </a:solidFill>
                          <a:effectLst/>
                          <a:latin typeface="Calibri"/>
                        </a:rPr>
                        <a:t>11.0% (SC)</a:t>
                      </a:r>
                      <a:endParaRPr lang="en-US" sz="18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0.38% (SBNA)</a:t>
                      </a:r>
                    </a:p>
                    <a:p>
                      <a:pPr algn="l" fontAlgn="b"/>
                      <a:r>
                        <a:rPr lang="en-US" sz="1100" b="0" i="0" u="none" strike="noStrike" dirty="0" smtClean="0">
                          <a:solidFill>
                            <a:srgbClr val="000000"/>
                          </a:solidFill>
                          <a:effectLst/>
                          <a:latin typeface="Calibri"/>
                        </a:rPr>
                        <a:t>10.06%</a:t>
                      </a:r>
                      <a:r>
                        <a:rPr lang="en-US" sz="1100" b="0" i="0" u="none" strike="noStrike" baseline="0" dirty="0" smtClean="0">
                          <a:solidFill>
                            <a:srgbClr val="000000"/>
                          </a:solidFill>
                          <a:effectLst/>
                          <a:latin typeface="Calibri"/>
                        </a:rPr>
                        <a:t> (SC)</a:t>
                      </a:r>
                      <a:endParaRPr lang="en-US" sz="14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gridSpan="4">
                  <a:txBody>
                    <a:bodyPr/>
                    <a:lstStyle/>
                    <a:p>
                      <a:pPr algn="ctr" fontAlgn="b"/>
                      <a:r>
                        <a:rPr lang="en-US" sz="1400" b="0" i="0" u="none" strike="noStrike" dirty="0" smtClean="0">
                          <a:solidFill>
                            <a:srgbClr val="000000"/>
                          </a:solidFill>
                          <a:effectLst/>
                          <a:latin typeface="Calibri"/>
                        </a:rPr>
                        <a:t>TBD</a:t>
                      </a:r>
                      <a:endParaRPr lang="en-US" sz="14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hMerge="1">
                  <a:txBody>
                    <a:bodyPr/>
                    <a:lstStyle/>
                    <a:p>
                      <a:pPr algn="ctr" fontAlgn="b"/>
                      <a:endParaRPr lang="en-US" sz="1400" b="0" i="0" u="none" strike="noStrike" dirty="0" smtClean="0">
                        <a:solidFill>
                          <a:srgbClr val="000000"/>
                        </a:solidFill>
                        <a:effectLst/>
                        <a:latin typeface="Calibri"/>
                      </a:endParaRPr>
                    </a:p>
                  </a:txBody>
                  <a:tcPr marL="0" marR="0" marT="0" marB="0" anchor="b">
                    <a:lnL>
                      <a:noFill/>
                    </a:lnL>
                    <a:lnR>
                      <a:noFill/>
                    </a:lnR>
                    <a:lnT>
                      <a:noFill/>
                    </a:lnT>
                    <a:lnB>
                      <a:noFill/>
                    </a:lnB>
                    <a:solidFill>
                      <a:srgbClr val="FFFFFF"/>
                    </a:solidFill>
                  </a:tcPr>
                </a:tc>
                <a:tc hMerge="1">
                  <a:txBody>
                    <a:bodyPr/>
                    <a:lstStyle/>
                    <a:p>
                      <a:pPr algn="ctr" fontAlgn="b"/>
                      <a:endParaRPr lang="en-US" sz="1400" b="0" i="0" u="none" strike="noStrike" dirty="0" smtClean="0">
                        <a:solidFill>
                          <a:srgbClr val="000000"/>
                        </a:solidFill>
                        <a:effectLst/>
                        <a:latin typeface="Calibri"/>
                      </a:endParaRPr>
                    </a:p>
                  </a:txBody>
                  <a:tcPr marL="0" marR="0" marT="0" marB="0" anchor="b">
                    <a:lnL>
                      <a:noFill/>
                    </a:lnL>
                    <a:lnR>
                      <a:noFill/>
                    </a:lnR>
                    <a:lnT>
                      <a:noFill/>
                    </a:lnT>
                    <a:lnB>
                      <a:noFill/>
                    </a:lnB>
                    <a:solidFill>
                      <a:srgbClr val="FFFFFF"/>
                    </a:solidFill>
                  </a:tcPr>
                </a:tc>
                <a:tc hMerge="1">
                  <a:txBody>
                    <a:bodyPr/>
                    <a:lstStyle/>
                    <a:p>
                      <a:pPr algn="ctr" fontAlgn="b"/>
                      <a:endParaRPr lang="en-US" sz="14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ctr" fontAlgn="b"/>
                      <a:endParaRPr lang="en-US" sz="1400" b="0" i="0" u="none" strike="noStrike">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7238">
                <a:tc>
                  <a:txBody>
                    <a:bodyPr/>
                    <a:lstStyle/>
                    <a:p>
                      <a:pPr algn="ctr" fontAlgn="t"/>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4475">
                <a:tc>
                  <a:txBody>
                    <a:bodyPr/>
                    <a:lstStyle/>
                    <a:p>
                      <a:pPr algn="ctr" fontAlgn="t"/>
                      <a:r>
                        <a:rPr lang="en-US" sz="1400" b="0" i="0" u="none" strike="noStrike">
                          <a:solidFill>
                            <a:srgbClr val="000000"/>
                          </a:solidFill>
                          <a:effectLst/>
                          <a:latin typeface="Calibri"/>
                        </a:rPr>
                        <a:t>4</a:t>
                      </a:r>
                    </a:p>
                  </a:txBody>
                  <a:tcPr marL="0" marR="0" marT="0" marB="0">
                    <a:lnL>
                      <a:noFill/>
                    </a:lnL>
                    <a:lnR>
                      <a:noFill/>
                    </a:lnR>
                    <a:lnT>
                      <a:noFill/>
                    </a:lnT>
                    <a:lnB>
                      <a:noFill/>
                    </a:lnB>
                    <a:solidFill>
                      <a:srgbClr val="FFFFFF"/>
                    </a:solidFill>
                  </a:tcPr>
                </a:tc>
                <a:tc>
                  <a:txBody>
                    <a:bodyPr/>
                    <a:lstStyle/>
                    <a:p>
                      <a:pPr algn="l" fontAlgn="b"/>
                      <a:r>
                        <a:rPr lang="en-US" sz="1400" b="1" i="1" u="none" strike="noStrike" dirty="0" smtClean="0">
                          <a:solidFill>
                            <a:srgbClr val="404040"/>
                          </a:solidFill>
                          <a:effectLst/>
                          <a:latin typeface="Calibri"/>
                        </a:rPr>
                        <a:t>Operational </a:t>
                      </a:r>
                      <a:r>
                        <a:rPr lang="en-US" sz="1400" b="1" i="1" u="none" strike="noStrike" dirty="0">
                          <a:solidFill>
                            <a:srgbClr val="404040"/>
                          </a:solidFill>
                          <a:effectLst/>
                          <a:latin typeface="Calibri"/>
                        </a:rPr>
                        <a:t>risk losses / gross margin </a:t>
                      </a:r>
                      <a:endParaRPr lang="en-US" sz="14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2.0%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1.5%</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gridSpan="4">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 Metric is expected to remain green</a:t>
                      </a:r>
                      <a:endParaRPr lang="en-US" sz="14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hMerge="1">
                  <a:txBody>
                    <a:bodyPr/>
                    <a:lstStyle/>
                    <a:p>
                      <a:pPr algn="ctr" fontAlgn="b"/>
                      <a:endParaRPr lang="en-US" sz="1400" b="0" i="0" u="none" strike="noStrike">
                        <a:solidFill>
                          <a:srgbClr val="000000"/>
                        </a:solidFill>
                        <a:effectLst/>
                        <a:latin typeface="Calibri"/>
                      </a:endParaRPr>
                    </a:p>
                  </a:txBody>
                  <a:tcPr marL="0" marR="0" marT="0" marB="0" anchor="b">
                    <a:lnL>
                      <a:noFill/>
                    </a:lnL>
                    <a:lnR>
                      <a:noFill/>
                    </a:lnR>
                    <a:lnT>
                      <a:noFill/>
                    </a:lnT>
                    <a:lnB>
                      <a:noFill/>
                    </a:lnB>
                    <a:solidFill>
                      <a:srgbClr val="FFFFFF"/>
                    </a:solidFill>
                  </a:tcPr>
                </a:tc>
                <a:tc hMerge="1">
                  <a:txBody>
                    <a:bodyPr/>
                    <a:lstStyle/>
                    <a:p>
                      <a:pPr algn="ctr" fontAlgn="b"/>
                      <a:endParaRPr lang="en-US" sz="1400" b="0" i="0" u="none" strike="noStrike">
                        <a:solidFill>
                          <a:srgbClr val="000000"/>
                        </a:solidFill>
                        <a:effectLst/>
                        <a:latin typeface="Calibri"/>
                      </a:endParaRPr>
                    </a:p>
                  </a:txBody>
                  <a:tcPr marL="0" marR="0" marT="0" marB="0" anchor="b">
                    <a:lnL>
                      <a:noFill/>
                    </a:lnL>
                    <a:lnR>
                      <a:noFill/>
                    </a:lnR>
                    <a:lnT>
                      <a:noFill/>
                    </a:lnT>
                    <a:lnB>
                      <a:noFill/>
                    </a:lnB>
                    <a:solidFill>
                      <a:srgbClr val="FFFFFF"/>
                    </a:solidFill>
                  </a:tcPr>
                </a:tc>
                <a:tc hMerge="1">
                  <a:txBody>
                    <a:bodyPr/>
                    <a:lstStyle/>
                    <a:p>
                      <a:pPr algn="ctr" fontAlgn="b"/>
                      <a:endParaRPr lang="en-US" sz="14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ctr" fontAlgn="b"/>
                      <a:endParaRPr lang="en-US" sz="1400" b="0" i="0" u="none" strike="noStrike">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SHUSA does not budget for Operational </a:t>
                      </a:r>
                      <a:r>
                        <a:rPr lang="en-US" sz="1100" b="0" i="0" u="none" strike="noStrike" dirty="0" smtClean="0">
                          <a:solidFill>
                            <a:srgbClr val="000000"/>
                          </a:solidFill>
                          <a:effectLst/>
                          <a:latin typeface="Calibri"/>
                        </a:rPr>
                        <a:t>Losses</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7238">
                <a:tc>
                  <a:txBody>
                    <a:bodyPr/>
                    <a:lstStyle/>
                    <a:p>
                      <a:pPr algn="ctr" fontAlgn="t"/>
                      <a:r>
                        <a:rPr lang="en-US" sz="14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r>
            </a:tbl>
          </a:graphicData>
        </a:graphic>
      </p:graphicFrame>
      <p:sp>
        <p:nvSpPr>
          <p:cNvPr id="88" name="42 Elipse"/>
          <p:cNvSpPr/>
          <p:nvPr/>
        </p:nvSpPr>
        <p:spPr bwMode="gray">
          <a:xfrm>
            <a:off x="6125675" y="2491105"/>
            <a:ext cx="133350" cy="13335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GB">
              <a:solidFill>
                <a:prstClr val="white"/>
              </a:solidFill>
            </a:endParaRPr>
          </a:p>
        </p:txBody>
      </p:sp>
      <p:sp>
        <p:nvSpPr>
          <p:cNvPr id="7" name="42 Elipse"/>
          <p:cNvSpPr/>
          <p:nvPr/>
        </p:nvSpPr>
        <p:spPr bwMode="gray">
          <a:xfrm>
            <a:off x="6125675" y="4605655"/>
            <a:ext cx="133350" cy="13335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GB">
              <a:solidFill>
                <a:prstClr val="white"/>
              </a:solidFill>
            </a:endParaRPr>
          </a:p>
        </p:txBody>
      </p:sp>
      <p:sp>
        <p:nvSpPr>
          <p:cNvPr id="8" name="42 Elipse"/>
          <p:cNvSpPr/>
          <p:nvPr/>
        </p:nvSpPr>
        <p:spPr bwMode="gray">
          <a:xfrm>
            <a:off x="6125675" y="3786505"/>
            <a:ext cx="133350" cy="13335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GB">
              <a:solidFill>
                <a:prstClr val="white"/>
              </a:solidFill>
            </a:endParaRPr>
          </a:p>
        </p:txBody>
      </p:sp>
    </p:spTree>
    <p:extLst>
      <p:ext uri="{BB962C8B-B14F-4D97-AF65-F5344CB8AC3E}">
        <p14:creationId xmlns:p14="http://schemas.microsoft.com/office/powerpoint/2010/main" val="1085272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P19 vs. risk </a:t>
            </a:r>
            <a:r>
              <a:rPr lang="en-US" dirty="0" smtClean="0"/>
              <a:t>appetite (</a:t>
            </a:r>
            <a:r>
              <a:rPr lang="en-US" dirty="0" smtClean="0"/>
              <a:t>2/5)</a:t>
            </a:r>
            <a:endParaRPr lang="en-US" dirty="0"/>
          </a:p>
        </p:txBody>
      </p:sp>
      <p:graphicFrame>
        <p:nvGraphicFramePr>
          <p:cNvPr id="4" name="3 Tabla"/>
          <p:cNvGraphicFramePr>
            <a:graphicFrameLocks noGrp="1"/>
          </p:cNvGraphicFramePr>
          <p:nvPr>
            <p:extLst>
              <p:ext uri="{D42A27DB-BD31-4B8C-83A1-F6EECF244321}">
                <p14:modId xmlns:p14="http://schemas.microsoft.com/office/powerpoint/2010/main" val="1310020845"/>
              </p:ext>
            </p:extLst>
          </p:nvPr>
        </p:nvGraphicFramePr>
        <p:xfrm>
          <a:off x="285749" y="837511"/>
          <a:ext cx="8502173" cy="5013960"/>
        </p:xfrm>
        <a:graphic>
          <a:graphicData uri="http://schemas.openxmlformats.org/drawingml/2006/table">
            <a:tbl>
              <a:tblPr/>
              <a:tblGrid>
                <a:gridCol w="263677"/>
                <a:gridCol w="2370294"/>
                <a:gridCol w="460576"/>
                <a:gridCol w="457200"/>
                <a:gridCol w="451327"/>
                <a:gridCol w="441542"/>
                <a:gridCol w="441542"/>
                <a:gridCol w="441542"/>
                <a:gridCol w="441542"/>
                <a:gridCol w="317029"/>
                <a:gridCol w="64392"/>
                <a:gridCol w="2351510"/>
              </a:tblGrid>
              <a:tr h="353370">
                <a:tc rowSpan="2" gridSpan="2">
                  <a:txBody>
                    <a:bodyPr/>
                    <a:lstStyle/>
                    <a:p>
                      <a:pPr algn="ctr" fontAlgn="ctr"/>
                      <a:r>
                        <a:rPr lang="en-US" sz="1600" b="1" i="0" u="none" strike="noStrike" dirty="0" smtClean="0">
                          <a:solidFill>
                            <a:srgbClr val="FFFFFF"/>
                          </a:solidFill>
                          <a:effectLst/>
                          <a:latin typeface="Calibri"/>
                        </a:rPr>
                        <a:t>Metrics</a:t>
                      </a:r>
                      <a:endParaRPr lang="en-US" sz="1600" b="1" i="0" u="none" strike="noStrike" dirty="0">
                        <a:solidFill>
                          <a:srgbClr val="FFFFFF"/>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a:noFill/>
                    </a:lnT>
                    <a:lnB w="25400" cap="flat" cmpd="dbl" algn="ctr">
                      <a:solidFill>
                        <a:srgbClr val="FFFFFF"/>
                      </a:solidFill>
                      <a:prstDash val="solid"/>
                      <a:round/>
                      <a:headEnd type="none" w="med" len="med"/>
                      <a:tailEnd type="none" w="med" len="med"/>
                    </a:lnB>
                    <a:solidFill>
                      <a:srgbClr val="FF0000"/>
                    </a:solidFill>
                  </a:tcPr>
                </a:tc>
                <a:tc rowSpan="2" hMerge="1">
                  <a:txBody>
                    <a:bodyPr/>
                    <a:lstStyle/>
                    <a:p>
                      <a:endParaRPr lang="en-US"/>
                    </a:p>
                  </a:txBody>
                  <a:tcPr/>
                </a:tc>
                <a:tc gridSpan="3">
                  <a:txBody>
                    <a:bodyPr/>
                    <a:lstStyle/>
                    <a:p>
                      <a:pPr algn="ctr" fontAlgn="ctr"/>
                      <a:r>
                        <a:rPr lang="es-ES" sz="1200" b="1" i="0" u="none" strike="noStrike" dirty="0" err="1" smtClean="0">
                          <a:solidFill>
                            <a:srgbClr val="FFFFFF"/>
                          </a:solidFill>
                          <a:effectLst/>
                          <a:latin typeface="Calibri"/>
                        </a:rPr>
                        <a:t>Current</a:t>
                      </a:r>
                      <a:r>
                        <a:rPr lang="es-ES" sz="1200" b="1" i="0" u="none" strike="noStrike" dirty="0" smtClean="0">
                          <a:solidFill>
                            <a:srgbClr val="FFFFFF"/>
                          </a:solidFill>
                          <a:effectLst/>
                          <a:latin typeface="Calibri"/>
                        </a:rPr>
                        <a:t> </a:t>
                      </a:r>
                      <a:r>
                        <a:rPr lang="es-ES" sz="1200" b="1" i="0" u="none" strike="noStrike" dirty="0" err="1">
                          <a:solidFill>
                            <a:srgbClr val="FFFFFF"/>
                          </a:solidFill>
                          <a:effectLst/>
                          <a:latin typeface="Calibri"/>
                        </a:rPr>
                        <a:t>Appetite</a:t>
                      </a:r>
                      <a:r>
                        <a:rPr lang="es-ES" sz="1200" b="1" i="0" u="none" strike="noStrike" dirty="0">
                          <a:solidFill>
                            <a:srgbClr val="FFFFFF"/>
                          </a:solidFill>
                          <a:effectLst/>
                          <a:latin typeface="Calibri"/>
                        </a:rPr>
                        <a:t> (</a:t>
                      </a:r>
                      <a:r>
                        <a:rPr lang="es-ES" sz="1200" b="1" i="0" u="none" strike="noStrike" dirty="0" err="1">
                          <a:solidFill>
                            <a:srgbClr val="FFFFFF"/>
                          </a:solidFill>
                          <a:effectLst/>
                          <a:latin typeface="Calibri"/>
                        </a:rPr>
                        <a:t>Limit</a:t>
                      </a:r>
                      <a:r>
                        <a:rPr lang="es-ES" sz="1200" b="1" i="0" u="none" strike="noStrike" dirty="0">
                          <a:solidFill>
                            <a:srgbClr val="FFFFFF"/>
                          </a:solidFill>
                          <a:effectLst/>
                          <a:latin typeface="Calibri"/>
                        </a:rPr>
                        <a:t> &amp; </a:t>
                      </a:r>
                      <a:r>
                        <a:rPr lang="es-ES" sz="1200" b="1" i="0" u="none" strike="noStrike" dirty="0" err="1">
                          <a:solidFill>
                            <a:srgbClr val="FFFFFF"/>
                          </a:solidFill>
                          <a:effectLst/>
                          <a:latin typeface="Calibri"/>
                        </a:rPr>
                        <a:t>Alert</a:t>
                      </a:r>
                      <a:r>
                        <a:rPr lang="es-ES" sz="1200" b="1" i="0" u="none" strike="noStrike" dirty="0">
                          <a:solidFill>
                            <a:srgbClr val="FFFFFF"/>
                          </a:solidFill>
                          <a:effectLst/>
                          <a:latin typeface="Calibri"/>
                        </a:rPr>
                        <a:t>)</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gridSpan="5">
                  <a:txBody>
                    <a:bodyPr/>
                    <a:lstStyle/>
                    <a:p>
                      <a:pPr algn="ctr" fontAlgn="ctr"/>
                      <a:r>
                        <a:rPr lang="en-US" sz="1200" b="1" i="0" u="none" strike="noStrike" dirty="0" smtClean="0">
                          <a:solidFill>
                            <a:srgbClr val="FFFFFF"/>
                          </a:solidFill>
                          <a:effectLst/>
                          <a:latin typeface="Calibri"/>
                        </a:rPr>
                        <a:t>Metrics </a:t>
                      </a:r>
                      <a:r>
                        <a:rPr lang="en-US" sz="1200" b="1" i="0" u="none" strike="noStrike" dirty="0">
                          <a:solidFill>
                            <a:srgbClr val="FFFFFF"/>
                          </a:solidFill>
                          <a:effectLst/>
                          <a:latin typeface="Calibri"/>
                        </a:rPr>
                        <a:t>forecast</a:t>
                      </a:r>
                    </a:p>
                  </a:txBody>
                  <a:tcPr marL="0" marR="0" marT="0" marB="0" anchor="ctr">
                    <a:lnL w="6350" cap="flat" cmpd="sng"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dirty="0">
                          <a:solidFill>
                            <a:srgbClr val="000000"/>
                          </a:solidFill>
                          <a:effectLst/>
                          <a:latin typeface="Calibri"/>
                        </a:rPr>
                        <a:t> </a:t>
                      </a:r>
                    </a:p>
                  </a:txBody>
                  <a:tcPr marL="0" marR="0" marT="0" marB="0" anchor="b">
                    <a:lnL w="25400" cap="flat" cmpd="dbl" algn="ctr">
                      <a:solidFill>
                        <a:srgbClr val="FFFFFF"/>
                      </a:solidFill>
                      <a:prstDash val="solid"/>
                      <a:round/>
                      <a:headEnd type="none" w="med" len="med"/>
                      <a:tailEnd type="none" w="med" len="med"/>
                    </a:lnL>
                    <a:lnR>
                      <a:noFill/>
                    </a:lnR>
                    <a:lnT>
                      <a:noFill/>
                    </a:lnT>
                    <a:lnB>
                      <a:noFill/>
                    </a:lnB>
                    <a:solidFill>
                      <a:srgbClr val="FFFFFF"/>
                    </a:solidFill>
                  </a:tcPr>
                </a:tc>
                <a:tc rowSpan="2">
                  <a:txBody>
                    <a:bodyPr/>
                    <a:lstStyle/>
                    <a:p>
                      <a:pPr algn="ctr" fontAlgn="ctr"/>
                      <a:r>
                        <a:rPr lang="en-US" sz="1600" b="1" i="0" u="none" strike="noStrike" dirty="0">
                          <a:solidFill>
                            <a:srgbClr val="FFFFFF"/>
                          </a:solidFill>
                          <a:effectLst/>
                          <a:latin typeface="Calibri"/>
                        </a:rPr>
                        <a:t>Consistency P19 - Risk Appetite</a:t>
                      </a:r>
                    </a:p>
                  </a:txBody>
                  <a:tcPr marL="0" marR="0" marT="0" marB="0" anchor="ctr">
                    <a:lnL>
                      <a:noFill/>
                    </a:lnL>
                    <a:lnR>
                      <a:noFill/>
                    </a:lnR>
                    <a:lnT>
                      <a:noFill/>
                    </a:lnT>
                    <a:lnB>
                      <a:noFill/>
                    </a:lnB>
                    <a:solidFill>
                      <a:srgbClr val="FF0000"/>
                    </a:solidFill>
                  </a:tcPr>
                </a:tc>
              </a:tr>
              <a:tr h="306254">
                <a:tc gridSpan="2" vMerge="1">
                  <a:txBody>
                    <a:bodyPr/>
                    <a:lstStyle/>
                    <a:p>
                      <a:endParaRPr lang="en-US"/>
                    </a:p>
                  </a:txBody>
                  <a:tcPr/>
                </a:tc>
                <a:tc hMerge="1" vMerge="1">
                  <a:txBody>
                    <a:bodyPr/>
                    <a:lstStyle/>
                    <a:p>
                      <a:endParaRPr lang="en-US"/>
                    </a:p>
                  </a:txBody>
                  <a:tcPr/>
                </a:tc>
                <a:tc>
                  <a:txBody>
                    <a:bodyPr/>
                    <a:lstStyle/>
                    <a:p>
                      <a:pPr algn="ctr" fontAlgn="ctr"/>
                      <a:r>
                        <a:rPr lang="en-US" sz="1050" b="1" i="0" u="none" strike="noStrike" dirty="0">
                          <a:solidFill>
                            <a:srgbClr val="FF0000"/>
                          </a:solidFill>
                          <a:effectLst/>
                          <a:latin typeface="Calibri"/>
                        </a:rPr>
                        <a:t>Limit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FF0000"/>
                          </a:solidFill>
                          <a:effectLst/>
                          <a:latin typeface="Calibri"/>
                        </a:rPr>
                        <a:t>Alert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FFFFFF"/>
                          </a:solidFill>
                          <a:effectLst/>
                          <a:latin typeface="Calibri"/>
                        </a:rPr>
                        <a:t>Current</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FFFFFF"/>
                      </a:solidFill>
                      <a:prstDash val="solid"/>
                      <a:round/>
                      <a:headEnd type="none" w="med" len="med"/>
                      <a:tailEnd type="none" w="med" len="med"/>
                    </a:lnR>
                    <a:lnT>
                      <a:noFill/>
                    </a:lnT>
                    <a:lnB>
                      <a:noFill/>
                    </a:lnB>
                    <a:solidFill>
                      <a:srgbClr val="FF0000"/>
                    </a:solidFill>
                  </a:tcPr>
                </a:tc>
                <a:tc>
                  <a:txBody>
                    <a:bodyPr/>
                    <a:lstStyle/>
                    <a:p>
                      <a:pPr algn="ctr" fontAlgn="ctr"/>
                      <a:r>
                        <a:rPr lang="en-US" sz="1050" b="1" i="0" u="none" strike="noStrike" dirty="0">
                          <a:solidFill>
                            <a:srgbClr val="FFFFFF"/>
                          </a:solidFill>
                          <a:effectLst/>
                          <a:latin typeface="Calibri"/>
                        </a:rPr>
                        <a:t>Dec 2016</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050" b="1" i="0" u="none" strike="noStrike" dirty="0">
                          <a:solidFill>
                            <a:srgbClr val="FFFFFF"/>
                          </a:solidFill>
                          <a:effectLst/>
                          <a:latin typeface="Calibri"/>
                        </a:rPr>
                        <a:t>2017</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050" b="1" i="0" u="none" strike="noStrike" dirty="0">
                          <a:solidFill>
                            <a:srgbClr val="FFFFFF"/>
                          </a:solidFill>
                          <a:effectLst/>
                          <a:latin typeface="Calibri"/>
                        </a:rPr>
                        <a:t>2018</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050" b="1" i="0" u="none" strike="noStrike" dirty="0">
                          <a:solidFill>
                            <a:srgbClr val="FFFFFF"/>
                          </a:solidFill>
                          <a:effectLst/>
                          <a:latin typeface="Calibri"/>
                        </a:rPr>
                        <a:t>2019</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050" b="1" i="0" u="none" strike="noStrike" dirty="0">
                          <a:solidFill>
                            <a:srgbClr val="FFFFFF"/>
                          </a:solidFill>
                          <a:effectLst/>
                          <a:latin typeface="Calibri"/>
                        </a:rPr>
                        <a:t>3yrs RAG</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l" fontAlgn="b"/>
                      <a:r>
                        <a:rPr lang="en-US" sz="1600" b="0" i="0" u="none" strike="noStrike">
                          <a:solidFill>
                            <a:srgbClr val="000000"/>
                          </a:solidFill>
                          <a:effectLst/>
                          <a:latin typeface="Calibri"/>
                        </a:rPr>
                        <a:t> </a:t>
                      </a:r>
                    </a:p>
                  </a:txBody>
                  <a:tcPr marL="0" marR="0" marT="0" marB="0" anchor="b">
                    <a:lnL w="25400" cap="flat" cmpd="dbl" algn="ctr">
                      <a:solidFill>
                        <a:srgbClr val="FFFFFF"/>
                      </a:solidFill>
                      <a:prstDash val="solid"/>
                      <a:round/>
                      <a:headEnd type="none" w="med" len="med"/>
                      <a:tailEnd type="none" w="med" len="med"/>
                    </a:lnL>
                    <a:lnR>
                      <a:noFill/>
                    </a:lnR>
                    <a:lnT>
                      <a:noFill/>
                    </a:lnT>
                    <a:lnB>
                      <a:noFill/>
                    </a:lnB>
                    <a:solidFill>
                      <a:srgbClr val="FFFFFF"/>
                    </a:solidFill>
                  </a:tcPr>
                </a:tc>
                <a:tc vMerge="1">
                  <a:txBody>
                    <a:bodyPr/>
                    <a:lstStyle/>
                    <a:p>
                      <a:endParaRPr lang="en-US"/>
                    </a:p>
                  </a:txBody>
                  <a:tcPr/>
                </a:tc>
              </a:tr>
              <a:tr h="129100">
                <a:tc>
                  <a:txBody>
                    <a:bodyPr/>
                    <a:lstStyle/>
                    <a:p>
                      <a:pPr algn="ctr" fontAlgn="t"/>
                      <a:r>
                        <a:rPr lang="en-US" sz="800" b="0" i="0" u="none" strike="noStrike">
                          <a:solidFill>
                            <a:srgbClr val="000000"/>
                          </a:solidFill>
                          <a:effectLst/>
                          <a:latin typeface="Calibri"/>
                        </a:rPr>
                        <a:t> </a:t>
                      </a:r>
                    </a:p>
                  </a:txBody>
                  <a:tcPr marL="0" marR="0" marT="0" marB="0">
                    <a:lnL>
                      <a:noFill/>
                    </a:lnL>
                    <a:lnR>
                      <a:noFill/>
                    </a:lnR>
                    <a:lnT w="25400" cap="flat" cmpd="dbl" algn="ctr">
                      <a:solidFill>
                        <a:srgbClr val="FFFFFF"/>
                      </a:solidFill>
                      <a:prstDash val="solid"/>
                      <a:round/>
                      <a:headEnd type="none" w="med" len="med"/>
                      <a:tailEnd type="none" w="med" len="med"/>
                    </a:lnT>
                    <a:lnB>
                      <a:noFill/>
                    </a:lnB>
                    <a:solidFill>
                      <a:srgbClr val="FFFFFF"/>
                    </a:solidFill>
                  </a:tcPr>
                </a:tc>
                <a:tc>
                  <a:txBody>
                    <a:bodyPr/>
                    <a:lstStyle/>
                    <a:p>
                      <a:pPr algn="l" fontAlgn="b"/>
                      <a:r>
                        <a:rPr lang="en-US" sz="800" b="0" i="0" u="none" strike="noStrike" dirty="0">
                          <a:solidFill>
                            <a:srgbClr val="000000"/>
                          </a:solidFill>
                          <a:effectLst/>
                          <a:latin typeface="Calibri"/>
                        </a:rPr>
                        <a:t> </a:t>
                      </a:r>
                    </a:p>
                  </a:txBody>
                  <a:tcPr marL="0" marR="0" marT="0" marB="0" anchor="b">
                    <a:lnL>
                      <a:noFill/>
                    </a:lnL>
                    <a:lnR>
                      <a:noFill/>
                    </a:lnR>
                    <a:lnT w="25400" cap="flat" cmpd="dbl" algn="ctr">
                      <a:solidFill>
                        <a:srgbClr val="FFFFFF"/>
                      </a:solidFill>
                      <a:prstDash val="solid"/>
                      <a:round/>
                      <a:headEnd type="none" w="med" len="med"/>
                      <a:tailEnd type="none" w="med" len="med"/>
                    </a:lnT>
                    <a:lnB>
                      <a:noFill/>
                    </a:lnB>
                    <a:solidFill>
                      <a:srgbClr val="FFFFFF"/>
                    </a:solidFill>
                  </a:tcPr>
                </a:tc>
                <a:tc>
                  <a:txBody>
                    <a:bodyPr/>
                    <a:lstStyle/>
                    <a:p>
                      <a:pPr algn="l" fontAlgn="b"/>
                      <a:r>
                        <a:rPr lang="en-US" sz="800" b="0" i="0" u="none" strike="noStrike" dirty="0">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8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8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8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8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c gridSpan="2">
                  <a:txBody>
                    <a:bodyPr/>
                    <a:lstStyle/>
                    <a:p>
                      <a:endParaRPr lang="en-US"/>
                    </a:p>
                  </a:txBody>
                  <a:tcPr marL="0" marR="0" marT="0" marB="0" anchor="b">
                    <a:lnL>
                      <a:noFill/>
                    </a:lnL>
                    <a:lnR>
                      <a:noFill/>
                    </a:lnR>
                    <a:lnT>
                      <a:noFill/>
                    </a:lnT>
                    <a:lnB>
                      <a:noFill/>
                    </a:lnB>
                    <a:solidFill>
                      <a:srgbClr val="FFFFFF"/>
                    </a:solidFill>
                  </a:tcPr>
                </a:tc>
                <a:tc hMerge="1">
                  <a:txBody>
                    <a:bodyPr/>
                    <a:lstStyle/>
                    <a:p>
                      <a:endParaRPr lang="en-US"/>
                    </a:p>
                  </a:txBody>
                  <a:tcPr/>
                </a:tc>
                <a:tc>
                  <a:txBody>
                    <a:bodyPr/>
                    <a:lstStyle/>
                    <a:p>
                      <a:pPr algn="l" fontAlgn="b"/>
                      <a:r>
                        <a:rPr lang="en-US" sz="8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8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r>
              <a:tr h="147238">
                <a:tc>
                  <a:txBody>
                    <a:bodyPr/>
                    <a:lstStyle/>
                    <a:p>
                      <a:pPr algn="ctr" fontAlgn="t"/>
                      <a:r>
                        <a:rPr lang="en-US" sz="16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600" b="1" i="0" u="none" strike="noStrike" dirty="0">
                          <a:solidFill>
                            <a:srgbClr val="000000"/>
                          </a:solidFill>
                          <a:effectLst/>
                          <a:latin typeface="Calibri"/>
                        </a:rPr>
                        <a:t>II. </a:t>
                      </a:r>
                      <a:r>
                        <a:rPr lang="en-US" sz="1600" b="1" i="0" u="none" strike="noStrike" dirty="0" smtClean="0">
                          <a:solidFill>
                            <a:srgbClr val="000000"/>
                          </a:solidFill>
                          <a:effectLst/>
                          <a:latin typeface="Calibri"/>
                        </a:rPr>
                        <a:t>Solvency</a:t>
                      </a:r>
                      <a:endParaRPr lang="en-US" sz="1600" b="1" i="0" u="none" strike="noStrike" dirty="0">
                        <a:solidFill>
                          <a:srgbClr val="000000"/>
                        </a:solidFill>
                        <a:effectLst/>
                        <a:latin typeface="Calibri"/>
                      </a:endParaRPr>
                    </a:p>
                  </a:txBody>
                  <a:tcPr marL="0" marR="0" marT="0" marB="0">
                    <a:lnL>
                      <a:noFill/>
                    </a:lnL>
                    <a:lnR>
                      <a:noFill/>
                    </a:lnR>
                    <a:lnT>
                      <a:noFill/>
                    </a:lnT>
                    <a:lnB>
                      <a:noFill/>
                    </a:lnB>
                    <a:solidFill>
                      <a:srgbClr val="D9D9D9"/>
                    </a:solidFill>
                  </a:tcPr>
                </a:tc>
                <a:tc>
                  <a:txBody>
                    <a:bodyPr/>
                    <a:lstStyle/>
                    <a:p>
                      <a:pPr algn="l"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endParaRPr lang="en-US"/>
                    </a:p>
                  </a:txBody>
                  <a:tcPr marL="0" marR="0" marT="0" marB="0" anchor="b">
                    <a:lnL>
                      <a:noFill/>
                    </a:lnL>
                    <a:lnR>
                      <a:noFill/>
                    </a:lnR>
                    <a:lnT>
                      <a:noFill/>
                    </a:lnT>
                    <a:lnB>
                      <a:noFill/>
                    </a:lnB>
                    <a:solidFill>
                      <a:srgbClr val="D9D9D9"/>
                    </a:solidFill>
                  </a:tcPr>
                </a:tc>
                <a:tc>
                  <a:txBody>
                    <a:bodyPr/>
                    <a:lstStyle/>
                    <a:p>
                      <a:endParaRPr lang="en-US" dirty="0"/>
                    </a:p>
                  </a:txBody>
                  <a:tcPr marL="0" marR="0" marT="0" marB="0" anchor="b">
                    <a:lnL>
                      <a:noFill/>
                    </a:lnL>
                    <a:lnR>
                      <a:noFill/>
                    </a:lnR>
                    <a:lnT>
                      <a:noFill/>
                    </a:lnT>
                    <a:lnB>
                      <a:noFill/>
                    </a:lnB>
                    <a:solidFill>
                      <a:srgbClr val="D9D9D9"/>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D9D9D9"/>
                    </a:solidFill>
                  </a:tcPr>
                </a:tc>
              </a:tr>
              <a:tr h="147238">
                <a:tc>
                  <a:txBody>
                    <a:bodyPr/>
                    <a:lstStyle/>
                    <a:p>
                      <a:pPr algn="ctr" fontAlgn="t"/>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endParaRPr lang="en-US"/>
                    </a:p>
                  </a:txBody>
                  <a:tcPr marL="0" marR="0" marT="0" marB="0" anchor="b">
                    <a:lnL>
                      <a:noFill/>
                    </a:lnL>
                    <a:lnR>
                      <a:noFill/>
                    </a:lnR>
                    <a:lnT>
                      <a:noFill/>
                    </a:lnT>
                    <a:lnB>
                      <a:noFill/>
                    </a:lnB>
                    <a:solidFill>
                      <a:srgbClr val="FFFFFF"/>
                    </a:solidFill>
                  </a:tcPr>
                </a:tc>
                <a:tc>
                  <a:txBody>
                    <a:bodyPr/>
                    <a:lstStyle/>
                    <a:p>
                      <a:endParaRPr lang="en-US" dirty="0"/>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441713">
                <a:tc>
                  <a:txBody>
                    <a:bodyPr/>
                    <a:lstStyle/>
                    <a:p>
                      <a:pPr algn="ctr" fontAlgn="t"/>
                      <a:r>
                        <a:rPr lang="en-US" sz="1600" b="0" i="0" u="none" strike="noStrike" dirty="0">
                          <a:solidFill>
                            <a:srgbClr val="000000"/>
                          </a:solidFill>
                          <a:effectLst/>
                          <a:latin typeface="Calibri"/>
                        </a:rPr>
                        <a:t>5</a:t>
                      </a:r>
                    </a:p>
                  </a:txBody>
                  <a:tcPr marL="0" marR="0" marT="0" marB="0">
                    <a:lnL>
                      <a:noFill/>
                    </a:lnL>
                    <a:lnR>
                      <a:noFill/>
                    </a:lnR>
                    <a:lnT>
                      <a:noFill/>
                    </a:lnT>
                    <a:lnB>
                      <a:noFill/>
                    </a:lnB>
                    <a:solidFill>
                      <a:srgbClr val="FFFFFF"/>
                    </a:solidFill>
                  </a:tcPr>
                </a:tc>
                <a:tc>
                  <a:txBody>
                    <a:bodyPr/>
                    <a:lstStyle/>
                    <a:p>
                      <a:pPr algn="l" fontAlgn="b"/>
                      <a:r>
                        <a:rPr lang="en-US" sz="1600" b="1" i="1" u="none" strike="noStrike" dirty="0" smtClean="0">
                          <a:solidFill>
                            <a:srgbClr val="404040"/>
                          </a:solidFill>
                          <a:effectLst/>
                          <a:latin typeface="Calibri"/>
                        </a:rPr>
                        <a:t>CET1 </a:t>
                      </a:r>
                      <a:r>
                        <a:rPr lang="en-US" sz="1600" b="1" i="1" u="none" strike="noStrike" dirty="0">
                          <a:solidFill>
                            <a:srgbClr val="404040"/>
                          </a:solidFill>
                          <a:effectLst/>
                          <a:latin typeface="Calibri"/>
                        </a:rPr>
                        <a:t>ratio (fully loaded), baseline scenario</a:t>
                      </a:r>
                      <a:endParaRPr lang="en-US" sz="16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10.3%</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11.0%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11.9%</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14.0%</a:t>
                      </a:r>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15.0%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15.2%</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15.7%</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endParaRPr lang="en-US" dirty="0"/>
                    </a:p>
                  </a:txBody>
                  <a:tcPr marL="0" marR="0" marT="0" marB="0" anchor="b">
                    <a:lnL>
                      <a:noFill/>
                    </a:lnL>
                    <a:lnR>
                      <a:noFill/>
                    </a:lnR>
                    <a:lnT>
                      <a:noFill/>
                    </a:lnT>
                    <a:lnB>
                      <a:noFill/>
                    </a:lnB>
                    <a:solidFill>
                      <a:srgbClr val="FFFFFF"/>
                    </a:solidFill>
                  </a:tcPr>
                </a:tc>
                <a:tc>
                  <a:txBody>
                    <a:bodyPr/>
                    <a:lstStyle/>
                    <a:p>
                      <a:pPr algn="l" fontAlgn="b"/>
                      <a:r>
                        <a:rPr lang="en-US" sz="1600" b="0" i="0" u="none" strike="noStrike" dirty="0">
                          <a:solidFill>
                            <a:srgbClr val="000000"/>
                          </a:solidFill>
                          <a:effectLst/>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7238">
                <a:tc>
                  <a:txBody>
                    <a:bodyPr/>
                    <a:lstStyle/>
                    <a:p>
                      <a:pPr algn="ctr" fontAlgn="t"/>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endParaRPr lang="en-US" dirty="0"/>
                    </a:p>
                  </a:txBody>
                  <a:tcPr marL="0" marR="0" marT="0" marB="0">
                    <a:lnL>
                      <a:noFill/>
                    </a:lnL>
                    <a:lnR>
                      <a:noFill/>
                    </a:lnR>
                    <a:lnT>
                      <a:noFill/>
                    </a:lnT>
                    <a:lnB>
                      <a:noFill/>
                    </a:lnB>
                    <a:solidFill>
                      <a:srgbClr val="FFFFFF"/>
                    </a:solidFill>
                  </a:tcPr>
                </a:tc>
                <a:tc>
                  <a:txBody>
                    <a:bodyPr/>
                    <a:lstStyle/>
                    <a:p>
                      <a:endParaRPr lang="en-US"/>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41713">
                <a:tc>
                  <a:txBody>
                    <a:bodyPr/>
                    <a:lstStyle/>
                    <a:p>
                      <a:pPr algn="ctr" fontAlgn="t"/>
                      <a:r>
                        <a:rPr lang="en-US" sz="1600" b="0" i="0" u="none" strike="noStrike">
                          <a:solidFill>
                            <a:srgbClr val="000000"/>
                          </a:solidFill>
                          <a:effectLst/>
                          <a:latin typeface="Calibri"/>
                        </a:rPr>
                        <a:t>6</a:t>
                      </a:r>
                    </a:p>
                  </a:txBody>
                  <a:tcPr marL="0" marR="0" marT="0" marB="0">
                    <a:lnL>
                      <a:noFill/>
                    </a:lnL>
                    <a:lnR>
                      <a:noFill/>
                    </a:lnR>
                    <a:lnT>
                      <a:noFill/>
                    </a:lnT>
                    <a:lnB>
                      <a:noFill/>
                    </a:lnB>
                    <a:solidFill>
                      <a:srgbClr val="FFFFFF"/>
                    </a:solidFill>
                  </a:tcPr>
                </a:tc>
                <a:tc>
                  <a:txBody>
                    <a:bodyPr/>
                    <a:lstStyle/>
                    <a:p>
                      <a:pPr algn="l" fontAlgn="b"/>
                      <a:r>
                        <a:rPr lang="en-US" sz="1600" b="1" i="1" u="none" strike="noStrike" dirty="0" smtClean="0">
                          <a:solidFill>
                            <a:srgbClr val="404040"/>
                          </a:solidFill>
                          <a:effectLst/>
                          <a:latin typeface="Calibri"/>
                        </a:rPr>
                        <a:t>CET1 </a:t>
                      </a:r>
                      <a:r>
                        <a:rPr lang="en-US" sz="1600" b="1" i="1" u="none" strike="noStrike" dirty="0">
                          <a:solidFill>
                            <a:srgbClr val="404040"/>
                          </a:solidFill>
                          <a:effectLst/>
                          <a:latin typeface="Calibri"/>
                        </a:rPr>
                        <a:t>ratio (fully loaded), under stressed scenario</a:t>
                      </a:r>
                      <a:endParaRPr lang="en-US" sz="16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6.6%</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7.3%</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10.4%</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gridSpan="4">
                  <a:txBody>
                    <a:bodyPr/>
                    <a:lstStyle/>
                    <a:p>
                      <a:pPr algn="ctr" fontAlgn="ctr"/>
                      <a:endParaRPr lang="en-US" sz="1100" b="0" i="0" u="none" strike="noStrike" dirty="0">
                        <a:solidFill>
                          <a:srgbClr val="000000"/>
                        </a:solidFill>
                        <a:effectLst/>
                        <a:latin typeface="Calibri"/>
                      </a:endParaRPr>
                    </a:p>
                  </a:txBody>
                  <a:tcPr marL="9525" marR="9525" marT="9525" marB="0">
                    <a:lnL>
                      <a:noFill/>
                    </a:lnL>
                    <a:lnR>
                      <a:noFill/>
                    </a:lnR>
                    <a:lnT>
                      <a:noFill/>
                    </a:lnT>
                    <a:lnB>
                      <a:noFill/>
                    </a:lnB>
                    <a:solidFill>
                      <a:srgbClr val="FFFFFF"/>
                    </a:solidFill>
                  </a:tcPr>
                </a:tc>
                <a:tc hMerge="1">
                  <a:txBody>
                    <a:bodyPr/>
                    <a:lstStyle/>
                    <a:p>
                      <a:endParaRPr lang="en-US"/>
                    </a:p>
                  </a:txBody>
                  <a:tcPr>
                    <a:lnL>
                      <a:noFill/>
                    </a:lnL>
                    <a:lnR>
                      <a:noFill/>
                    </a:lnR>
                    <a:lnT>
                      <a:noFill/>
                    </a:lnT>
                    <a:lnB>
                      <a:noFill/>
                    </a:lnB>
                    <a:solidFill>
                      <a:srgbClr val="FFFFFF"/>
                    </a:solidFill>
                  </a:tcPr>
                </a:tc>
                <a:tc hMerge="1">
                  <a:txBody>
                    <a:bodyPr/>
                    <a:lstStyle/>
                    <a:p>
                      <a:endParaRPr lang="en-US"/>
                    </a:p>
                  </a:txBody>
                  <a:tcPr>
                    <a:lnL>
                      <a:noFill/>
                    </a:lnL>
                    <a:lnR>
                      <a:noFill/>
                    </a:lnR>
                    <a:lnT>
                      <a:noFill/>
                    </a:lnT>
                    <a:lnB>
                      <a:noFill/>
                    </a:lnB>
                    <a:solidFill>
                      <a:srgbClr val="FFFFFF"/>
                    </a:solidFill>
                  </a:tcPr>
                </a:tc>
                <a:tc hMerge="1">
                  <a:txBody>
                    <a:bodyPr/>
                    <a:lstStyle/>
                    <a:p>
                      <a:endParaRPr lang="en-US"/>
                    </a:p>
                  </a:txBody>
                  <a:tcPr>
                    <a:lnL>
                      <a:noFill/>
                    </a:lnL>
                    <a:lnR>
                      <a:noFill/>
                    </a:lnR>
                    <a:lnT>
                      <a:noFill/>
                    </a:lnT>
                    <a:lnB>
                      <a:noFill/>
                    </a:lnB>
                    <a:solidFill>
                      <a:srgbClr val="FFFFFF"/>
                    </a:solidFill>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P-19 not evaluated under stress</a:t>
                      </a:r>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7238">
                <a:tc>
                  <a:txBody>
                    <a:bodyPr/>
                    <a:lstStyle/>
                    <a:p>
                      <a:pPr algn="ctr" fontAlgn="t"/>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endParaRPr lang="en-US" dirty="0"/>
                    </a:p>
                  </a:txBody>
                  <a:tcPr marL="0" marR="0" marT="0" marB="0">
                    <a:lnL>
                      <a:noFill/>
                    </a:lnL>
                    <a:lnR>
                      <a:noFill/>
                    </a:lnR>
                    <a:lnT>
                      <a:noFill/>
                    </a:lnT>
                    <a:lnB>
                      <a:noFill/>
                    </a:lnB>
                    <a:solidFill>
                      <a:srgbClr val="FFFFFF"/>
                    </a:solidFill>
                  </a:tcPr>
                </a:tc>
                <a:tc>
                  <a:txBody>
                    <a:bodyPr/>
                    <a:lstStyle/>
                    <a:p>
                      <a:endParaRPr lang="en-US" dirty="0"/>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4475">
                <a:tc>
                  <a:txBody>
                    <a:bodyPr/>
                    <a:lstStyle/>
                    <a:p>
                      <a:pPr algn="ctr" fontAlgn="t"/>
                      <a:r>
                        <a:rPr lang="en-US" sz="1600" b="0" i="0" u="none" strike="noStrike">
                          <a:solidFill>
                            <a:srgbClr val="000000"/>
                          </a:solidFill>
                          <a:effectLst/>
                          <a:latin typeface="Calibri"/>
                        </a:rPr>
                        <a:t>7</a:t>
                      </a:r>
                    </a:p>
                  </a:txBody>
                  <a:tcPr marL="0" marR="0" marT="0" marB="0">
                    <a:lnL>
                      <a:noFill/>
                    </a:lnL>
                    <a:lnR>
                      <a:noFill/>
                    </a:lnR>
                    <a:lnT>
                      <a:noFill/>
                    </a:lnT>
                    <a:lnB>
                      <a:noFill/>
                    </a:lnB>
                    <a:solidFill>
                      <a:srgbClr val="FFFFFF"/>
                    </a:solidFill>
                  </a:tcPr>
                </a:tc>
                <a:tc>
                  <a:txBody>
                    <a:bodyPr/>
                    <a:lstStyle/>
                    <a:p>
                      <a:pPr algn="l" fontAlgn="b"/>
                      <a:r>
                        <a:rPr lang="en-US" sz="1600" b="1" i="1" u="none" strike="noStrike" dirty="0" smtClean="0">
                          <a:solidFill>
                            <a:srgbClr val="404040"/>
                          </a:solidFill>
                          <a:effectLst/>
                          <a:latin typeface="Calibri"/>
                        </a:rPr>
                        <a:t>Total </a:t>
                      </a:r>
                      <a:r>
                        <a:rPr lang="en-US" sz="1600" b="1" i="1" u="none" strike="noStrike" dirty="0">
                          <a:solidFill>
                            <a:srgbClr val="404040"/>
                          </a:solidFill>
                          <a:effectLst/>
                          <a:latin typeface="Calibri"/>
                        </a:rPr>
                        <a:t>Capital Ratio (phase-in, transitional)</a:t>
                      </a:r>
                      <a:endParaRPr lang="en-US" sz="16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13.5%</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14.3%</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15.3%</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18.5%</a:t>
                      </a:r>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21.8%</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23.8%</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r>
                        <a:rPr lang="en-US" sz="1200" dirty="0" smtClean="0">
                          <a:latin typeface="Calibri" panose="020F0502020204030204" pitchFamily="34" charset="0"/>
                        </a:rPr>
                        <a:t>24.3%</a:t>
                      </a:r>
                      <a:endParaRPr lang="en-US" sz="1200" dirty="0">
                        <a:latin typeface="Calibri" panose="020F0502020204030204" pitchFamily="34" charset="0"/>
                      </a:endParaRPr>
                    </a:p>
                  </a:txBody>
                  <a:tcPr marL="0" marR="0" marT="0" marB="0">
                    <a:lnL>
                      <a:noFill/>
                    </a:lnL>
                    <a:lnR>
                      <a:noFill/>
                    </a:lnR>
                    <a:lnT>
                      <a:noFill/>
                    </a:lnT>
                    <a:lnB>
                      <a:noFill/>
                    </a:lnB>
                    <a:solidFill>
                      <a:srgbClr val="FFFFFF"/>
                    </a:solidFill>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7238">
                <a:tc>
                  <a:txBody>
                    <a:bodyPr/>
                    <a:lstStyle/>
                    <a:p>
                      <a:pPr algn="ctr" fontAlgn="t"/>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endParaRPr lang="en-US" sz="1200" dirty="0">
                        <a:latin typeface="Calibri" panose="020F0502020204030204" pitchFamily="34" charset="0"/>
                      </a:endParaRPr>
                    </a:p>
                  </a:txBody>
                  <a:tcPr marL="0" marR="0" marT="0" marB="0">
                    <a:lnL>
                      <a:noFill/>
                    </a:lnL>
                    <a:lnR>
                      <a:noFill/>
                    </a:lnR>
                    <a:lnT>
                      <a:noFill/>
                    </a:lnT>
                    <a:lnB>
                      <a:noFill/>
                    </a:lnB>
                    <a:solidFill>
                      <a:srgbClr val="FFFFFF"/>
                    </a:solidFill>
                  </a:tcPr>
                </a:tc>
                <a:tc>
                  <a:txBody>
                    <a:bodyPr/>
                    <a:lstStyle/>
                    <a:p>
                      <a:endParaRPr lang="en-US" dirty="0"/>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41713">
                <a:tc>
                  <a:txBody>
                    <a:bodyPr/>
                    <a:lstStyle/>
                    <a:p>
                      <a:pPr algn="ctr" fontAlgn="t"/>
                      <a:r>
                        <a:rPr lang="en-US" sz="1600" b="0" i="0" u="none" strike="noStrike">
                          <a:solidFill>
                            <a:srgbClr val="000000"/>
                          </a:solidFill>
                          <a:effectLst/>
                          <a:latin typeface="Calibri"/>
                        </a:rPr>
                        <a:t>8</a:t>
                      </a:r>
                    </a:p>
                  </a:txBody>
                  <a:tcPr marL="0" marR="0" marT="0" marB="0">
                    <a:lnL>
                      <a:noFill/>
                    </a:lnL>
                    <a:lnR>
                      <a:noFill/>
                    </a:lnR>
                    <a:lnT>
                      <a:noFill/>
                    </a:lnT>
                    <a:lnB>
                      <a:noFill/>
                    </a:lnB>
                    <a:solidFill>
                      <a:srgbClr val="FFFFFF"/>
                    </a:solidFill>
                  </a:tcPr>
                </a:tc>
                <a:tc>
                  <a:txBody>
                    <a:bodyPr/>
                    <a:lstStyle/>
                    <a:p>
                      <a:pPr algn="l" fontAlgn="b"/>
                      <a:r>
                        <a:rPr lang="es-ES" sz="1600" b="1" i="1" u="none" strike="noStrike" dirty="0" err="1" smtClean="0">
                          <a:solidFill>
                            <a:srgbClr val="404040"/>
                          </a:solidFill>
                          <a:effectLst/>
                          <a:latin typeface="Calibri"/>
                        </a:rPr>
                        <a:t>Leverage</a:t>
                      </a:r>
                      <a:r>
                        <a:rPr lang="es-ES" sz="1600" b="1" i="1" u="none" strike="noStrike" dirty="0" smtClean="0">
                          <a:solidFill>
                            <a:srgbClr val="404040"/>
                          </a:solidFill>
                          <a:effectLst/>
                          <a:latin typeface="Calibri"/>
                        </a:rPr>
                        <a:t> </a:t>
                      </a:r>
                      <a:r>
                        <a:rPr lang="es-ES" sz="1600" b="1" i="1" u="none" strike="noStrike" dirty="0">
                          <a:solidFill>
                            <a:srgbClr val="404040"/>
                          </a:solidFill>
                          <a:effectLst/>
                          <a:latin typeface="Calibri"/>
                        </a:rPr>
                        <a:t>ratio, </a:t>
                      </a:r>
                      <a:r>
                        <a:rPr lang="es-ES" sz="1600" b="1" i="1" u="none" strike="noStrike" dirty="0" err="1">
                          <a:solidFill>
                            <a:srgbClr val="404040"/>
                          </a:solidFill>
                          <a:effectLst/>
                          <a:latin typeface="Calibri"/>
                        </a:rPr>
                        <a:t>baseline</a:t>
                      </a:r>
                      <a:r>
                        <a:rPr lang="es-ES" sz="1600" b="1" i="1" u="none" strike="noStrike" dirty="0">
                          <a:solidFill>
                            <a:srgbClr val="404040"/>
                          </a:solidFill>
                          <a:effectLst/>
                          <a:latin typeface="Calibri"/>
                        </a:rPr>
                        <a:t> </a:t>
                      </a:r>
                      <a:r>
                        <a:rPr lang="es-ES" sz="1600" b="1" i="1" u="none" strike="noStrike" dirty="0" err="1">
                          <a:solidFill>
                            <a:srgbClr val="404040"/>
                          </a:solidFill>
                          <a:effectLst/>
                          <a:latin typeface="Calibri"/>
                        </a:rPr>
                        <a:t>scenario</a:t>
                      </a:r>
                      <a:endParaRPr lang="es-ES" sz="16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10.0%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10.5%</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11.6%</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12.2%</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12.8%</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12.9%</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r>
                        <a:rPr lang="en-US" sz="1200" dirty="0" smtClean="0">
                          <a:latin typeface="Calibri" panose="020F0502020204030204" pitchFamily="34" charset="0"/>
                        </a:rPr>
                        <a:t>13.3%</a:t>
                      </a:r>
                      <a:endParaRPr lang="en-US" sz="1200" dirty="0">
                        <a:latin typeface="Calibri" panose="020F0502020204030204" pitchFamily="34" charset="0"/>
                      </a:endParaRPr>
                    </a:p>
                  </a:txBody>
                  <a:tcPr marL="0" marR="0" marT="0" marB="0">
                    <a:lnL>
                      <a:noFill/>
                    </a:lnL>
                    <a:lnR>
                      <a:noFill/>
                    </a:lnR>
                    <a:lnT>
                      <a:noFill/>
                    </a:lnT>
                    <a:lnB>
                      <a:noFill/>
                    </a:lnB>
                    <a:solidFill>
                      <a:srgbClr val="FFFFFF"/>
                    </a:solidFill>
                  </a:tcPr>
                </a:tc>
                <a:tc>
                  <a:txBody>
                    <a:bodyPr/>
                    <a:lstStyle/>
                    <a:p>
                      <a:endParaRPr lang="en-US"/>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7238">
                <a:tc>
                  <a:txBody>
                    <a:bodyPr/>
                    <a:lstStyle/>
                    <a:p>
                      <a:pPr algn="ctr" fontAlgn="t"/>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9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lnL>
                      <a:noFill/>
                    </a:lnL>
                    <a:lnR>
                      <a:noFill/>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4475">
                <a:tc>
                  <a:txBody>
                    <a:bodyPr/>
                    <a:lstStyle/>
                    <a:p>
                      <a:pPr algn="ctr" fontAlgn="t"/>
                      <a:r>
                        <a:rPr lang="en-US" sz="1600" b="0" i="0" u="none" strike="noStrike">
                          <a:solidFill>
                            <a:srgbClr val="000000"/>
                          </a:solidFill>
                          <a:effectLst/>
                          <a:latin typeface="Calibri"/>
                        </a:rPr>
                        <a:t>9</a:t>
                      </a:r>
                    </a:p>
                  </a:txBody>
                  <a:tcPr marL="0" marR="0" marT="0" marB="0">
                    <a:lnL>
                      <a:noFill/>
                    </a:lnL>
                    <a:lnR>
                      <a:noFill/>
                    </a:lnR>
                    <a:lnT>
                      <a:noFill/>
                    </a:lnT>
                    <a:lnB>
                      <a:noFill/>
                    </a:lnB>
                    <a:solidFill>
                      <a:srgbClr val="FFFFFF"/>
                    </a:solidFill>
                  </a:tcPr>
                </a:tc>
                <a:tc>
                  <a:txBody>
                    <a:bodyPr/>
                    <a:lstStyle/>
                    <a:p>
                      <a:pPr algn="l" fontAlgn="b"/>
                      <a:r>
                        <a:rPr lang="en-US" sz="1600" b="1" i="1" u="none" strike="noStrike" dirty="0" smtClean="0">
                          <a:solidFill>
                            <a:srgbClr val="404040"/>
                          </a:solidFill>
                          <a:effectLst/>
                          <a:latin typeface="Calibri"/>
                        </a:rPr>
                        <a:t>Leverage </a:t>
                      </a:r>
                      <a:r>
                        <a:rPr lang="en-US" sz="1600" b="1" i="1" u="none" strike="noStrike" dirty="0">
                          <a:solidFill>
                            <a:srgbClr val="404040"/>
                          </a:solidFill>
                          <a:effectLst/>
                          <a:latin typeface="Calibri"/>
                        </a:rPr>
                        <a:t>ratio, under stressed scenario</a:t>
                      </a:r>
                      <a:endParaRPr lang="en-US" sz="16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6.4%</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6.8%</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11.0%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gridSpan="4">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 </a:t>
                      </a:r>
                      <a:endParaRPr lang="en-US" sz="1200" b="0" i="0" u="none" strike="noStrike" dirty="0" smtClean="0">
                        <a:solidFill>
                          <a:srgbClr val="000000"/>
                        </a:solidFill>
                        <a:effectLst/>
                        <a:latin typeface="Calibri"/>
                      </a:endParaRPr>
                    </a:p>
                  </a:txBody>
                  <a:tcPr marL="0" marR="0" marT="0" marB="0">
                    <a:lnL>
                      <a:noFill/>
                    </a:lnL>
                    <a:lnR>
                      <a:noFill/>
                    </a:lnR>
                    <a:lnT>
                      <a:noFill/>
                    </a:lnT>
                    <a:lnB>
                      <a:noFill/>
                    </a:lnB>
                    <a:solidFill>
                      <a:srgbClr val="FFFFFF"/>
                    </a:solidFill>
                  </a:tcPr>
                </a:tc>
                <a:tc hMerge="1">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solidFill>
                      <a:srgbClr val="FFFFFF"/>
                    </a:solidFill>
                  </a:tcPr>
                </a:tc>
                <a:tc hMerge="1">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a:rPr>
                        <a:t> </a:t>
                      </a:r>
                      <a:r>
                        <a:rPr lang="en-US" sz="1100" b="0" i="0" u="none" strike="noStrike" dirty="0" smtClean="0">
                          <a:solidFill>
                            <a:srgbClr val="000000"/>
                          </a:solidFill>
                          <a:effectLst/>
                          <a:latin typeface="Calibri"/>
                        </a:rPr>
                        <a:t>P-19 not evaluated under stress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42 Elipse"/>
          <p:cNvSpPr/>
          <p:nvPr/>
        </p:nvSpPr>
        <p:spPr bwMode="gray">
          <a:xfrm>
            <a:off x="6163775" y="2376805"/>
            <a:ext cx="133350" cy="13335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GB">
              <a:solidFill>
                <a:prstClr val="white"/>
              </a:solidFill>
            </a:endParaRPr>
          </a:p>
        </p:txBody>
      </p:sp>
      <p:sp>
        <p:nvSpPr>
          <p:cNvPr id="6" name="42 Elipse"/>
          <p:cNvSpPr/>
          <p:nvPr/>
        </p:nvSpPr>
        <p:spPr bwMode="gray">
          <a:xfrm>
            <a:off x="6163775" y="3891280"/>
            <a:ext cx="133350" cy="13335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GB">
              <a:solidFill>
                <a:prstClr val="white"/>
              </a:solidFill>
            </a:endParaRPr>
          </a:p>
        </p:txBody>
      </p:sp>
      <p:sp>
        <p:nvSpPr>
          <p:cNvPr id="7" name="42 Elipse"/>
          <p:cNvSpPr/>
          <p:nvPr/>
        </p:nvSpPr>
        <p:spPr bwMode="gray">
          <a:xfrm>
            <a:off x="6163775" y="4681855"/>
            <a:ext cx="133350" cy="13335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GB">
              <a:solidFill>
                <a:prstClr val="white"/>
              </a:solidFill>
            </a:endParaRPr>
          </a:p>
        </p:txBody>
      </p:sp>
      <p:sp>
        <p:nvSpPr>
          <p:cNvPr id="8" name="42 Elipse"/>
          <p:cNvSpPr/>
          <p:nvPr/>
        </p:nvSpPr>
        <p:spPr bwMode="gray">
          <a:xfrm>
            <a:off x="6163775" y="3148330"/>
            <a:ext cx="133350" cy="13335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GB">
              <a:solidFill>
                <a:prstClr val="white"/>
              </a:solidFill>
            </a:endParaRPr>
          </a:p>
        </p:txBody>
      </p:sp>
      <p:sp>
        <p:nvSpPr>
          <p:cNvPr id="9" name="42 Elipse"/>
          <p:cNvSpPr/>
          <p:nvPr/>
        </p:nvSpPr>
        <p:spPr bwMode="gray">
          <a:xfrm>
            <a:off x="6163775" y="5415280"/>
            <a:ext cx="133350" cy="13335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GB">
              <a:solidFill>
                <a:prstClr val="white"/>
              </a:solidFill>
            </a:endParaRPr>
          </a:p>
        </p:txBody>
      </p:sp>
    </p:spTree>
    <p:extLst>
      <p:ext uri="{BB962C8B-B14F-4D97-AF65-F5344CB8AC3E}">
        <p14:creationId xmlns:p14="http://schemas.microsoft.com/office/powerpoint/2010/main" val="381845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P19 vs. risk </a:t>
            </a:r>
            <a:r>
              <a:rPr lang="en-US" dirty="0" smtClean="0"/>
              <a:t>appetite (</a:t>
            </a:r>
            <a:r>
              <a:rPr lang="en-US" dirty="0" smtClean="0"/>
              <a:t>3/5)</a:t>
            </a:r>
            <a:endParaRPr lang="en-US" dirty="0"/>
          </a:p>
        </p:txBody>
      </p:sp>
      <p:graphicFrame>
        <p:nvGraphicFramePr>
          <p:cNvPr id="4" name="3 Tabla"/>
          <p:cNvGraphicFramePr>
            <a:graphicFrameLocks noGrp="1"/>
          </p:cNvGraphicFramePr>
          <p:nvPr>
            <p:extLst>
              <p:ext uri="{D42A27DB-BD31-4B8C-83A1-F6EECF244321}">
                <p14:modId xmlns:p14="http://schemas.microsoft.com/office/powerpoint/2010/main" val="1869839326"/>
              </p:ext>
            </p:extLst>
          </p:nvPr>
        </p:nvGraphicFramePr>
        <p:xfrm>
          <a:off x="477519" y="895008"/>
          <a:ext cx="8247226" cy="2588463"/>
        </p:xfrm>
        <a:graphic>
          <a:graphicData uri="http://schemas.openxmlformats.org/drawingml/2006/table">
            <a:tbl>
              <a:tblPr/>
              <a:tblGrid>
                <a:gridCol w="459568"/>
                <a:gridCol w="2179241"/>
                <a:gridCol w="461421"/>
                <a:gridCol w="452156"/>
                <a:gridCol w="452156"/>
                <a:gridCol w="389197"/>
                <a:gridCol w="389197"/>
                <a:gridCol w="389197"/>
                <a:gridCol w="389197"/>
                <a:gridCol w="350994"/>
                <a:gridCol w="44475"/>
                <a:gridCol w="2290427"/>
              </a:tblGrid>
              <a:tr h="378663">
                <a:tc rowSpan="2" gridSpan="2">
                  <a:txBody>
                    <a:bodyPr/>
                    <a:lstStyle/>
                    <a:p>
                      <a:pPr algn="ctr" fontAlgn="ctr"/>
                      <a:r>
                        <a:rPr lang="en-US" sz="1600" b="1" i="0" u="none" strike="noStrike" dirty="0" smtClean="0">
                          <a:solidFill>
                            <a:srgbClr val="FFFFFF"/>
                          </a:solidFill>
                          <a:effectLst/>
                          <a:latin typeface="Calibri"/>
                        </a:rPr>
                        <a:t>Metrics</a:t>
                      </a:r>
                      <a:endParaRPr lang="en-US" sz="1600" b="1" i="0" u="none" strike="noStrike" dirty="0">
                        <a:solidFill>
                          <a:srgbClr val="FFFFFF"/>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a:noFill/>
                    </a:lnT>
                    <a:lnB w="25400" cap="flat" cmpd="dbl" algn="ctr">
                      <a:solidFill>
                        <a:srgbClr val="FFFFFF"/>
                      </a:solidFill>
                      <a:prstDash val="solid"/>
                      <a:round/>
                      <a:headEnd type="none" w="med" len="med"/>
                      <a:tailEnd type="none" w="med" len="med"/>
                    </a:lnB>
                    <a:solidFill>
                      <a:srgbClr val="FF0000"/>
                    </a:solidFill>
                  </a:tcPr>
                </a:tc>
                <a:tc rowSpan="2" hMerge="1">
                  <a:txBody>
                    <a:bodyPr/>
                    <a:lstStyle/>
                    <a:p>
                      <a:endParaRPr lang="en-US"/>
                    </a:p>
                  </a:txBody>
                  <a:tcPr/>
                </a:tc>
                <a:tc gridSpan="3">
                  <a:txBody>
                    <a:bodyPr/>
                    <a:lstStyle/>
                    <a:p>
                      <a:pPr algn="ctr" fontAlgn="ctr"/>
                      <a:r>
                        <a:rPr lang="es-ES" sz="1200" b="1" i="0" u="none" strike="noStrike" dirty="0" err="1" smtClean="0">
                          <a:solidFill>
                            <a:srgbClr val="FFFFFF"/>
                          </a:solidFill>
                          <a:effectLst/>
                          <a:latin typeface="Calibri"/>
                        </a:rPr>
                        <a:t>Current</a:t>
                      </a:r>
                      <a:r>
                        <a:rPr lang="es-ES" sz="1200" b="1" i="0" u="none" strike="noStrike" dirty="0" smtClean="0">
                          <a:solidFill>
                            <a:srgbClr val="FFFFFF"/>
                          </a:solidFill>
                          <a:effectLst/>
                          <a:latin typeface="Calibri"/>
                        </a:rPr>
                        <a:t> </a:t>
                      </a:r>
                      <a:r>
                        <a:rPr lang="es-ES" sz="1200" b="1" i="0" u="none" strike="noStrike" dirty="0" err="1">
                          <a:solidFill>
                            <a:srgbClr val="FFFFFF"/>
                          </a:solidFill>
                          <a:effectLst/>
                          <a:latin typeface="Calibri"/>
                        </a:rPr>
                        <a:t>Appetite</a:t>
                      </a:r>
                      <a:r>
                        <a:rPr lang="es-ES" sz="1200" b="1" i="0" u="none" strike="noStrike" dirty="0">
                          <a:solidFill>
                            <a:srgbClr val="FFFFFF"/>
                          </a:solidFill>
                          <a:effectLst/>
                          <a:latin typeface="Calibri"/>
                        </a:rPr>
                        <a:t> (</a:t>
                      </a:r>
                      <a:r>
                        <a:rPr lang="es-ES" sz="1200" b="1" i="0" u="none" strike="noStrike" dirty="0" err="1">
                          <a:solidFill>
                            <a:srgbClr val="FFFFFF"/>
                          </a:solidFill>
                          <a:effectLst/>
                          <a:latin typeface="Calibri"/>
                        </a:rPr>
                        <a:t>Limit</a:t>
                      </a:r>
                      <a:r>
                        <a:rPr lang="es-ES" sz="1200" b="1" i="0" u="none" strike="noStrike" dirty="0">
                          <a:solidFill>
                            <a:srgbClr val="FFFFFF"/>
                          </a:solidFill>
                          <a:effectLst/>
                          <a:latin typeface="Calibri"/>
                        </a:rPr>
                        <a:t> &amp; </a:t>
                      </a:r>
                      <a:r>
                        <a:rPr lang="es-ES" sz="1200" b="1" i="0" u="none" strike="noStrike" dirty="0" err="1">
                          <a:solidFill>
                            <a:srgbClr val="FFFFFF"/>
                          </a:solidFill>
                          <a:effectLst/>
                          <a:latin typeface="Calibri"/>
                        </a:rPr>
                        <a:t>Alert</a:t>
                      </a:r>
                      <a:r>
                        <a:rPr lang="es-ES" sz="1200" b="1" i="0" u="none" strike="noStrike" dirty="0">
                          <a:solidFill>
                            <a:srgbClr val="FFFFFF"/>
                          </a:solidFill>
                          <a:effectLst/>
                          <a:latin typeface="Calibri"/>
                        </a:rPr>
                        <a:t>)</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gridSpan="5">
                  <a:txBody>
                    <a:bodyPr/>
                    <a:lstStyle/>
                    <a:p>
                      <a:pPr algn="ctr" fontAlgn="ctr"/>
                      <a:r>
                        <a:rPr lang="en-US" sz="1200" b="1" i="0" u="none" strike="noStrike" dirty="0" smtClean="0">
                          <a:solidFill>
                            <a:srgbClr val="FFFFFF"/>
                          </a:solidFill>
                          <a:effectLst/>
                          <a:latin typeface="Calibri"/>
                        </a:rPr>
                        <a:t>Metrics </a:t>
                      </a:r>
                      <a:r>
                        <a:rPr lang="en-US" sz="1200" b="1" i="0" u="none" strike="noStrike" dirty="0">
                          <a:solidFill>
                            <a:srgbClr val="FFFFFF"/>
                          </a:solidFill>
                          <a:effectLst/>
                          <a:latin typeface="Calibri"/>
                        </a:rPr>
                        <a:t>forecast</a:t>
                      </a:r>
                    </a:p>
                  </a:txBody>
                  <a:tcPr marL="0" marR="0" marT="0" marB="0" anchor="ctr">
                    <a:lnL w="6350" cap="flat" cmpd="sng"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600" b="0" i="0" u="none" strike="noStrike">
                          <a:solidFill>
                            <a:srgbClr val="000000"/>
                          </a:solidFill>
                          <a:effectLst/>
                          <a:latin typeface="Calibri"/>
                        </a:rPr>
                        <a:t> </a:t>
                      </a:r>
                    </a:p>
                  </a:txBody>
                  <a:tcPr marL="0" marR="0" marT="0" marB="0" anchor="b">
                    <a:lnL w="25400" cap="flat" cmpd="dbl" algn="ctr">
                      <a:solidFill>
                        <a:srgbClr val="FFFFFF"/>
                      </a:solidFill>
                      <a:prstDash val="solid"/>
                      <a:round/>
                      <a:headEnd type="none" w="med" len="med"/>
                      <a:tailEnd type="none" w="med" len="med"/>
                    </a:lnL>
                    <a:lnR>
                      <a:noFill/>
                    </a:lnR>
                    <a:lnT>
                      <a:noFill/>
                    </a:lnT>
                    <a:lnB>
                      <a:noFill/>
                    </a:lnB>
                    <a:solidFill>
                      <a:srgbClr val="FFFFFF"/>
                    </a:solidFill>
                  </a:tcPr>
                </a:tc>
                <a:tc rowSpan="2">
                  <a:txBody>
                    <a:bodyPr/>
                    <a:lstStyle/>
                    <a:p>
                      <a:pPr algn="ctr" fontAlgn="ctr"/>
                      <a:r>
                        <a:rPr lang="en-US" sz="1600" b="1" i="0" u="none" strike="noStrike">
                          <a:solidFill>
                            <a:srgbClr val="FFFFFF"/>
                          </a:solidFill>
                          <a:effectLst/>
                          <a:latin typeface="Calibri"/>
                        </a:rPr>
                        <a:t>Consistency P19 - Risk Appetite</a:t>
                      </a:r>
                    </a:p>
                  </a:txBody>
                  <a:tcPr marL="0" marR="0" marT="0" marB="0" anchor="ctr">
                    <a:lnL>
                      <a:noFill/>
                    </a:lnL>
                    <a:lnR>
                      <a:noFill/>
                    </a:lnR>
                    <a:lnT>
                      <a:noFill/>
                    </a:lnT>
                    <a:lnB>
                      <a:noFill/>
                    </a:lnB>
                    <a:solidFill>
                      <a:srgbClr val="FF0000"/>
                    </a:solidFill>
                  </a:tcPr>
                </a:tc>
              </a:tr>
              <a:tr h="208265">
                <a:tc gridSpan="2" vMerge="1">
                  <a:txBody>
                    <a:bodyPr/>
                    <a:lstStyle/>
                    <a:p>
                      <a:endParaRPr lang="en-US"/>
                    </a:p>
                  </a:txBody>
                  <a:tcPr/>
                </a:tc>
                <a:tc hMerge="1" vMerge="1">
                  <a:txBody>
                    <a:bodyPr/>
                    <a:lstStyle/>
                    <a:p>
                      <a:endParaRPr lang="en-US"/>
                    </a:p>
                  </a:txBody>
                  <a:tcPr/>
                </a:tc>
                <a:tc>
                  <a:txBody>
                    <a:bodyPr/>
                    <a:lstStyle/>
                    <a:p>
                      <a:pPr algn="ctr" fontAlgn="ctr"/>
                      <a:r>
                        <a:rPr lang="en-US" sz="1050" b="1" i="0" u="none" strike="noStrike" dirty="0">
                          <a:solidFill>
                            <a:srgbClr val="FF0000"/>
                          </a:solidFill>
                          <a:effectLst/>
                          <a:latin typeface="Calibri"/>
                        </a:rPr>
                        <a:t>Limit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FF0000"/>
                          </a:solidFill>
                          <a:effectLst/>
                          <a:latin typeface="Calibri"/>
                        </a:rPr>
                        <a:t>Alert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FFFFFF"/>
                          </a:solidFill>
                          <a:effectLst/>
                          <a:latin typeface="Calibri"/>
                        </a:rPr>
                        <a:t>Current</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FFFFFF"/>
                      </a:solidFill>
                      <a:prstDash val="solid"/>
                      <a:round/>
                      <a:headEnd type="none" w="med" len="med"/>
                      <a:tailEnd type="none" w="med" len="med"/>
                    </a:lnR>
                    <a:lnT>
                      <a:noFill/>
                    </a:lnT>
                    <a:lnB>
                      <a:noFill/>
                    </a:lnB>
                    <a:solidFill>
                      <a:srgbClr val="FF0000"/>
                    </a:solidFill>
                  </a:tcPr>
                </a:tc>
                <a:tc>
                  <a:txBody>
                    <a:bodyPr/>
                    <a:lstStyle/>
                    <a:p>
                      <a:pPr algn="ctr" fontAlgn="ctr"/>
                      <a:r>
                        <a:rPr lang="en-US" sz="1050" b="1" i="0" u="none" strike="noStrike" dirty="0">
                          <a:solidFill>
                            <a:srgbClr val="FFFFFF"/>
                          </a:solidFill>
                          <a:effectLst/>
                          <a:latin typeface="Calibri"/>
                        </a:rPr>
                        <a:t>Dec 2016</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050" b="1" i="0" u="none" strike="noStrike" dirty="0">
                          <a:solidFill>
                            <a:srgbClr val="FFFFFF"/>
                          </a:solidFill>
                          <a:effectLst/>
                          <a:latin typeface="Calibri"/>
                        </a:rPr>
                        <a:t>2017</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050" b="1" i="0" u="none" strike="noStrike" dirty="0">
                          <a:solidFill>
                            <a:srgbClr val="FFFFFF"/>
                          </a:solidFill>
                          <a:effectLst/>
                          <a:latin typeface="Calibri"/>
                        </a:rPr>
                        <a:t>2018</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050" b="1" i="0" u="none" strike="noStrike" dirty="0">
                          <a:solidFill>
                            <a:srgbClr val="FFFFFF"/>
                          </a:solidFill>
                          <a:effectLst/>
                          <a:latin typeface="Calibri"/>
                        </a:rPr>
                        <a:t>2019</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ctr" fontAlgn="ctr"/>
                      <a:r>
                        <a:rPr lang="en-US" sz="1050" b="1" i="0" u="none" strike="noStrike" dirty="0">
                          <a:solidFill>
                            <a:srgbClr val="FFFFFF"/>
                          </a:solidFill>
                          <a:effectLst/>
                          <a:latin typeface="Calibri"/>
                        </a:rPr>
                        <a:t>3yrs RAG</a:t>
                      </a:r>
                    </a:p>
                  </a:txBody>
                  <a:tcPr marL="0" marR="0" marT="0" marB="0" anchor="ctr">
                    <a:lnL w="25400" cap="flat" cmpd="dbl" algn="ctr">
                      <a:solidFill>
                        <a:srgbClr val="FFFFFF"/>
                      </a:solidFill>
                      <a:prstDash val="solid"/>
                      <a:round/>
                      <a:headEnd type="none" w="med" len="med"/>
                      <a:tailEnd type="none" w="med" len="med"/>
                    </a:lnL>
                    <a:lnR w="25400" cap="flat" cmpd="dbl" algn="ctr">
                      <a:solidFill>
                        <a:srgbClr val="FFFFFF"/>
                      </a:solidFill>
                      <a:prstDash val="solid"/>
                      <a:round/>
                      <a:headEnd type="none" w="med" len="med"/>
                      <a:tailEnd type="none" w="med" len="med"/>
                    </a:lnR>
                    <a:lnT w="25400" cap="flat" cmpd="dbl" algn="ctr">
                      <a:solidFill>
                        <a:srgbClr val="FFFFFF"/>
                      </a:solidFill>
                      <a:prstDash val="solid"/>
                      <a:round/>
                      <a:headEnd type="none" w="med" len="med"/>
                      <a:tailEnd type="none" w="med" len="med"/>
                    </a:lnT>
                    <a:lnB>
                      <a:noFill/>
                    </a:lnB>
                    <a:solidFill>
                      <a:srgbClr val="FF0000"/>
                    </a:solidFill>
                  </a:tcPr>
                </a:tc>
                <a:tc>
                  <a:txBody>
                    <a:bodyPr/>
                    <a:lstStyle/>
                    <a:p>
                      <a:pPr algn="l" fontAlgn="b"/>
                      <a:r>
                        <a:rPr lang="en-US" sz="1600" b="0" i="0" u="none" strike="noStrike">
                          <a:solidFill>
                            <a:srgbClr val="000000"/>
                          </a:solidFill>
                          <a:effectLst/>
                          <a:latin typeface="Calibri"/>
                        </a:rPr>
                        <a:t> </a:t>
                      </a:r>
                    </a:p>
                  </a:txBody>
                  <a:tcPr marL="0" marR="0" marT="0" marB="0" anchor="b">
                    <a:lnL w="25400" cap="flat" cmpd="dbl" algn="ctr">
                      <a:solidFill>
                        <a:srgbClr val="FFFFFF"/>
                      </a:solidFill>
                      <a:prstDash val="solid"/>
                      <a:round/>
                      <a:headEnd type="none" w="med" len="med"/>
                      <a:tailEnd type="none" w="med" len="med"/>
                    </a:lnL>
                    <a:lnR>
                      <a:noFill/>
                    </a:lnR>
                    <a:lnT>
                      <a:noFill/>
                    </a:lnT>
                    <a:lnB>
                      <a:noFill/>
                    </a:lnB>
                    <a:solidFill>
                      <a:srgbClr val="FFFFFF"/>
                    </a:solidFill>
                  </a:tcPr>
                </a:tc>
                <a:tc vMerge="1">
                  <a:txBody>
                    <a:bodyPr/>
                    <a:lstStyle/>
                    <a:p>
                      <a:endParaRPr lang="en-US"/>
                    </a:p>
                  </a:txBody>
                  <a:tcPr/>
                </a:tc>
              </a:tr>
              <a:tr h="163895">
                <a:tc>
                  <a:txBody>
                    <a:bodyPr/>
                    <a:lstStyle/>
                    <a:p>
                      <a:pPr algn="ctr" fontAlgn="t"/>
                      <a:r>
                        <a:rPr lang="en-US" sz="1600" b="0" i="0" u="none" strike="noStrike">
                          <a:solidFill>
                            <a:srgbClr val="000000"/>
                          </a:solidFill>
                          <a:effectLst/>
                          <a:latin typeface="Calibri"/>
                        </a:rPr>
                        <a:t> </a:t>
                      </a:r>
                    </a:p>
                  </a:txBody>
                  <a:tcPr marL="0" marR="0" marT="0" marB="0">
                    <a:lnL>
                      <a:noFill/>
                    </a:lnL>
                    <a:lnR>
                      <a:noFill/>
                    </a:lnR>
                    <a:lnT w="25400" cap="flat" cmpd="dbl" algn="ctr">
                      <a:solidFill>
                        <a:srgbClr val="FFFFFF"/>
                      </a:solidFill>
                      <a:prstDash val="solid"/>
                      <a:round/>
                      <a:headEnd type="none" w="med" len="med"/>
                      <a:tailEnd type="none" w="med" len="med"/>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w="25400" cap="flat" cmpd="dbl" algn="ctr">
                      <a:solidFill>
                        <a:srgbClr val="FFFFFF"/>
                      </a:solidFill>
                      <a:prstDash val="solid"/>
                      <a:round/>
                      <a:headEnd type="none" w="med" len="med"/>
                      <a:tailEnd type="none" w="med" len="med"/>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endParaRPr lang="en-US" sz="16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ctr" fontAlgn="b"/>
                      <a:endParaRPr lang="en-US" sz="16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r>
              <a:tr h="118893">
                <a:tc>
                  <a:txBody>
                    <a:bodyPr/>
                    <a:lstStyle/>
                    <a:p>
                      <a:pPr algn="ctr" fontAlgn="t"/>
                      <a:r>
                        <a:rPr lang="en-US" sz="16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600" b="1" i="0" u="none" strike="noStrike" dirty="0">
                          <a:solidFill>
                            <a:srgbClr val="000000"/>
                          </a:solidFill>
                          <a:effectLst/>
                          <a:latin typeface="Calibri"/>
                        </a:rPr>
                        <a:t>III. </a:t>
                      </a:r>
                      <a:r>
                        <a:rPr lang="en-US" sz="1600" b="1" i="0" u="none" strike="noStrike" dirty="0" smtClean="0">
                          <a:solidFill>
                            <a:srgbClr val="000000"/>
                          </a:solidFill>
                          <a:effectLst/>
                          <a:latin typeface="Calibri"/>
                        </a:rPr>
                        <a:t>Liquidity</a:t>
                      </a:r>
                      <a:endParaRPr lang="en-US" sz="1600" b="1" i="0" u="none" strike="noStrike" dirty="0">
                        <a:solidFill>
                          <a:srgbClr val="000000"/>
                        </a:solidFill>
                        <a:effectLst/>
                        <a:latin typeface="Calibri"/>
                      </a:endParaRPr>
                    </a:p>
                  </a:txBody>
                  <a:tcPr marL="0" marR="0" marT="0" marB="0">
                    <a:lnL>
                      <a:noFill/>
                    </a:lnL>
                    <a:lnR>
                      <a:noFill/>
                    </a:lnR>
                    <a:lnT>
                      <a:noFill/>
                    </a:lnT>
                    <a:lnB>
                      <a:noFill/>
                    </a:lnB>
                    <a:solidFill>
                      <a:srgbClr val="D9D9D9"/>
                    </a:solidFill>
                  </a:tcPr>
                </a:tc>
                <a:tc>
                  <a:txBody>
                    <a:bodyPr/>
                    <a:lstStyle/>
                    <a:p>
                      <a:pPr algn="l"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D9D9D9"/>
                    </a:solidFill>
                  </a:tcPr>
                </a:tc>
                <a:tc>
                  <a:txBody>
                    <a:bodyPr/>
                    <a:lstStyle/>
                    <a:p>
                      <a:pPr algn="ctr" fontAlgn="b"/>
                      <a:endParaRPr lang="en-US" sz="1600" b="0" i="0" u="none" strike="noStrike" dirty="0">
                        <a:solidFill>
                          <a:srgbClr val="000000"/>
                        </a:solidFill>
                        <a:effectLst/>
                        <a:latin typeface="Calibri"/>
                      </a:endParaRPr>
                    </a:p>
                  </a:txBody>
                  <a:tcPr marL="0" marR="0" marT="0" marB="0" anchor="b">
                    <a:lnL>
                      <a:noFill/>
                    </a:lnL>
                    <a:lnR>
                      <a:noFill/>
                    </a:lnR>
                    <a:lnT>
                      <a:noFill/>
                    </a:lnT>
                    <a:lnB>
                      <a:noFill/>
                    </a:lnB>
                    <a:solidFill>
                      <a:srgbClr val="D9D9D9"/>
                    </a:solidFill>
                  </a:tcPr>
                </a:tc>
                <a:tc>
                  <a:txBody>
                    <a:bodyPr/>
                    <a:lstStyle/>
                    <a:p>
                      <a:pPr algn="ctr" fontAlgn="b"/>
                      <a:endParaRPr lang="en-US" sz="1600" b="0" i="0" u="none" strike="noStrike" dirty="0">
                        <a:solidFill>
                          <a:srgbClr val="000000"/>
                        </a:solidFill>
                        <a:effectLst/>
                        <a:latin typeface="Calibri"/>
                      </a:endParaRPr>
                    </a:p>
                  </a:txBody>
                  <a:tcPr marL="0" marR="0" marT="0" marB="0" anchor="b">
                    <a:lnL>
                      <a:noFill/>
                    </a:lnL>
                    <a:lnR>
                      <a:noFill/>
                    </a:lnR>
                    <a:lnT>
                      <a:noFill/>
                    </a:lnT>
                    <a:lnB>
                      <a:noFill/>
                    </a:lnB>
                    <a:solidFill>
                      <a:srgbClr val="D9D9D9"/>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D9D9D9"/>
                    </a:solidFill>
                  </a:tcPr>
                </a:tc>
              </a:tr>
              <a:tr h="118893">
                <a:tc>
                  <a:txBody>
                    <a:bodyPr/>
                    <a:lstStyle/>
                    <a:p>
                      <a:pPr algn="ctr" fontAlgn="t"/>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r>
                        <a:rPr lang="en-US" sz="1600" b="0" i="0" u="none" strike="noStrike" dirty="0">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ctr" fontAlgn="b"/>
                      <a:endParaRPr lang="en-US" sz="16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ctr" fontAlgn="b"/>
                      <a:endParaRPr lang="en-US" sz="1600" b="0" i="0" u="none" strike="noStrike">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208265">
                <a:tc>
                  <a:txBody>
                    <a:bodyPr/>
                    <a:lstStyle/>
                    <a:p>
                      <a:pPr algn="ctr" fontAlgn="t"/>
                      <a:r>
                        <a:rPr lang="en-US" sz="1600" b="0" i="0" u="none" strike="noStrike" dirty="0">
                          <a:solidFill>
                            <a:srgbClr val="000000"/>
                          </a:solidFill>
                          <a:effectLst/>
                          <a:latin typeface="Calibri"/>
                        </a:rPr>
                        <a:t>11</a:t>
                      </a:r>
                    </a:p>
                  </a:txBody>
                  <a:tcPr marL="0" marR="0" marT="0" marB="0">
                    <a:lnL>
                      <a:noFill/>
                    </a:lnL>
                    <a:lnR>
                      <a:noFill/>
                    </a:lnR>
                    <a:lnT>
                      <a:noFill/>
                    </a:lnT>
                    <a:lnB>
                      <a:noFill/>
                    </a:lnB>
                    <a:solidFill>
                      <a:srgbClr val="FFFFFF"/>
                    </a:solidFill>
                  </a:tcPr>
                </a:tc>
                <a:tc>
                  <a:txBody>
                    <a:bodyPr/>
                    <a:lstStyle/>
                    <a:p>
                      <a:pPr algn="l" fontAlgn="b"/>
                      <a:r>
                        <a:rPr lang="es-ES" sz="1600" b="1" i="1" u="none" strike="noStrike" dirty="0" err="1" smtClean="0">
                          <a:solidFill>
                            <a:srgbClr val="404040"/>
                          </a:solidFill>
                          <a:effectLst/>
                          <a:latin typeface="Calibri"/>
                        </a:rPr>
                        <a:t>Structural</a:t>
                      </a:r>
                      <a:r>
                        <a:rPr lang="es-ES" sz="1600" b="1" i="1" u="none" strike="noStrike" dirty="0" smtClean="0">
                          <a:solidFill>
                            <a:srgbClr val="404040"/>
                          </a:solidFill>
                          <a:effectLst/>
                          <a:latin typeface="Calibri"/>
                        </a:rPr>
                        <a:t> </a:t>
                      </a:r>
                      <a:r>
                        <a:rPr lang="es-ES" sz="1600" b="1" i="1" u="none" strike="noStrike" dirty="0" err="1">
                          <a:solidFill>
                            <a:srgbClr val="404040"/>
                          </a:solidFill>
                          <a:effectLst/>
                          <a:latin typeface="Calibri"/>
                        </a:rPr>
                        <a:t>Funding</a:t>
                      </a:r>
                      <a:r>
                        <a:rPr lang="es-ES" sz="1600" b="1" i="1" u="none" strike="noStrike" dirty="0">
                          <a:solidFill>
                            <a:srgbClr val="404040"/>
                          </a:solidFill>
                          <a:effectLst/>
                          <a:latin typeface="Calibri"/>
                        </a:rPr>
                        <a:t> Ratio</a:t>
                      </a:r>
                      <a:endParaRPr lang="es-ES" sz="16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100%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103%</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111%</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gridSpan="4">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Metric is expected to remain green </a:t>
                      </a:r>
                    </a:p>
                  </a:txBody>
                  <a:tcPr marL="0" marR="0" marT="0" marB="0">
                    <a:lnL>
                      <a:noFill/>
                    </a:lnL>
                    <a:lnR>
                      <a:noFill/>
                    </a:lnR>
                    <a:lnT>
                      <a:noFill/>
                    </a:lnT>
                    <a:lnB>
                      <a:noFill/>
                    </a:lnB>
                    <a:solidFill>
                      <a:srgbClr val="FFFFFF"/>
                    </a:solidFill>
                  </a:tcPr>
                </a:tc>
                <a:tc hMerge="1">
                  <a:txBody>
                    <a:bodyPr/>
                    <a:lstStyle/>
                    <a:p>
                      <a:pPr algn="ctr" fontAlgn="b"/>
                      <a:endParaRPr lang="en-US" sz="16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0" marR="0" marT="0" marB="0">
                    <a:lnL>
                      <a:noFill/>
                    </a:lnL>
                    <a:lnR>
                      <a:noFill/>
                    </a:lnR>
                    <a:lnT>
                      <a:noFill/>
                    </a:lnT>
                    <a:lnB>
                      <a:noFill/>
                    </a:lnB>
                    <a:solidFill>
                      <a:srgbClr val="FFFFFF"/>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endParaRPr lang="en-US" sz="16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18893">
                <a:tc>
                  <a:txBody>
                    <a:bodyPr/>
                    <a:lstStyle/>
                    <a:p>
                      <a:pPr algn="ctr" fontAlgn="t"/>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6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6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6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6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endParaRPr lang="en-US" sz="16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endParaRPr lang="en-US" sz="1600" b="0" i="0" u="none" strike="noStrike">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786">
                <a:tc>
                  <a:txBody>
                    <a:bodyPr/>
                    <a:lstStyle/>
                    <a:p>
                      <a:pPr algn="ctr" fontAlgn="t"/>
                      <a:r>
                        <a:rPr lang="en-US" sz="1600" b="0" i="0" u="none" strike="noStrike">
                          <a:solidFill>
                            <a:srgbClr val="000000"/>
                          </a:solidFill>
                          <a:effectLst/>
                          <a:latin typeface="Calibri"/>
                        </a:rPr>
                        <a:t>12</a:t>
                      </a:r>
                    </a:p>
                  </a:txBody>
                  <a:tcPr marL="0" marR="0" marT="0" marB="0">
                    <a:lnL>
                      <a:noFill/>
                    </a:lnL>
                    <a:lnR>
                      <a:noFill/>
                    </a:lnR>
                    <a:lnT>
                      <a:noFill/>
                    </a:lnT>
                    <a:lnB>
                      <a:noFill/>
                    </a:lnB>
                    <a:solidFill>
                      <a:srgbClr val="FFFFFF"/>
                    </a:solidFill>
                  </a:tcPr>
                </a:tc>
                <a:tc>
                  <a:txBody>
                    <a:bodyPr/>
                    <a:lstStyle/>
                    <a:p>
                      <a:pPr algn="l" fontAlgn="b"/>
                      <a:r>
                        <a:rPr lang="en-US" sz="1600" b="1" i="1" u="none" strike="noStrike" dirty="0" smtClean="0">
                          <a:solidFill>
                            <a:srgbClr val="404040"/>
                          </a:solidFill>
                          <a:effectLst/>
                          <a:latin typeface="Calibri"/>
                        </a:rPr>
                        <a:t>LCR</a:t>
                      </a:r>
                      <a:r>
                        <a:rPr lang="en-US" sz="1600" b="1" i="1" u="none" strike="noStrike" dirty="0">
                          <a:solidFill>
                            <a:srgbClr val="404040"/>
                          </a:solidFill>
                          <a:effectLst/>
                          <a:latin typeface="Calibri"/>
                        </a:rPr>
                        <a:t>, Liquidity Coverage Ratio</a:t>
                      </a:r>
                      <a:endParaRPr lang="en-US" sz="16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100%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110%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156% (EBA)</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r>
                        <a:rPr lang="en-US" sz="16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&gt;115%</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&gt;115%</a:t>
                      </a:r>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Calibri"/>
                        </a:rPr>
                        <a:t>&gt;115%</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ctr" fontAlgn="b"/>
                      <a:endParaRPr lang="en-US" sz="1600" b="0" i="0" u="none" strike="noStrike" dirty="0">
                        <a:solidFill>
                          <a:srgbClr val="000000"/>
                        </a:solidFill>
                        <a:effectLst/>
                        <a:latin typeface="Calibri"/>
                      </a:endParaRPr>
                    </a:p>
                  </a:txBody>
                  <a:tcPr marL="0" marR="0" marT="0" marB="0" anchor="b">
                    <a:lnL>
                      <a:noFill/>
                    </a:lnL>
                    <a:lnR>
                      <a:noFill/>
                    </a:lnR>
                    <a:lnT>
                      <a:noFill/>
                    </a:lnT>
                    <a:lnB>
                      <a:noFill/>
                    </a:lnB>
                    <a:solidFill>
                      <a:srgbClr val="FFFFFF"/>
                    </a:solidFill>
                  </a:tcPr>
                </a:tc>
                <a:tc>
                  <a:txBody>
                    <a:bodyPr/>
                    <a:lstStyle/>
                    <a:p>
                      <a:pPr algn="l" fontAlgn="b"/>
                      <a:r>
                        <a:rPr lang="en-US" sz="1600" b="0" i="0" u="none" strike="noStrike">
                          <a:solidFill>
                            <a:srgbClr val="000000"/>
                          </a:solidFill>
                          <a:effectLst/>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6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42 Elipse"/>
          <p:cNvSpPr/>
          <p:nvPr/>
        </p:nvSpPr>
        <p:spPr bwMode="gray">
          <a:xfrm>
            <a:off x="6135200" y="2376805"/>
            <a:ext cx="133350" cy="13335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GB">
              <a:solidFill>
                <a:prstClr val="white"/>
              </a:solidFill>
            </a:endParaRPr>
          </a:p>
        </p:txBody>
      </p:sp>
      <p:sp>
        <p:nvSpPr>
          <p:cNvPr id="6" name="42 Elipse"/>
          <p:cNvSpPr/>
          <p:nvPr/>
        </p:nvSpPr>
        <p:spPr bwMode="gray">
          <a:xfrm>
            <a:off x="6135200" y="3062605"/>
            <a:ext cx="133350" cy="13335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GB">
              <a:solidFill>
                <a:prstClr val="white"/>
              </a:solidFill>
            </a:endParaRPr>
          </a:p>
        </p:txBody>
      </p:sp>
    </p:spTree>
    <p:extLst>
      <p:ext uri="{BB962C8B-B14F-4D97-AF65-F5344CB8AC3E}">
        <p14:creationId xmlns:p14="http://schemas.microsoft.com/office/powerpoint/2010/main" val="3814194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P19 vs. risk </a:t>
            </a:r>
            <a:r>
              <a:rPr lang="en-US" dirty="0" smtClean="0"/>
              <a:t>appetite (</a:t>
            </a:r>
            <a:r>
              <a:rPr lang="en-US" dirty="0" smtClean="0"/>
              <a:t>4/5)</a:t>
            </a:r>
            <a:endParaRPr lang="en-US" dirty="0"/>
          </a:p>
        </p:txBody>
      </p:sp>
      <p:graphicFrame>
        <p:nvGraphicFramePr>
          <p:cNvPr id="4" name="3 Tabla"/>
          <p:cNvGraphicFramePr>
            <a:graphicFrameLocks noGrp="1"/>
          </p:cNvGraphicFramePr>
          <p:nvPr>
            <p:extLst>
              <p:ext uri="{D42A27DB-BD31-4B8C-83A1-F6EECF244321}">
                <p14:modId xmlns:p14="http://schemas.microsoft.com/office/powerpoint/2010/main" val="1629766332"/>
              </p:ext>
            </p:extLst>
          </p:nvPr>
        </p:nvGraphicFramePr>
        <p:xfrm>
          <a:off x="320791" y="843255"/>
          <a:ext cx="8518409" cy="5682517"/>
        </p:xfrm>
        <a:graphic>
          <a:graphicData uri="http://schemas.openxmlformats.org/drawingml/2006/table">
            <a:tbl>
              <a:tblPr/>
              <a:tblGrid>
                <a:gridCol w="617231"/>
                <a:gridCol w="2926859"/>
                <a:gridCol w="619719"/>
                <a:gridCol w="607274"/>
                <a:gridCol w="607274"/>
                <a:gridCol w="63862"/>
                <a:gridCol w="3076190"/>
              </a:tblGrid>
              <a:tr h="184013">
                <a:tc rowSpan="2" gridSpan="2">
                  <a:txBody>
                    <a:bodyPr/>
                    <a:lstStyle/>
                    <a:p>
                      <a:pPr algn="ctr" fontAlgn="ctr"/>
                      <a:r>
                        <a:rPr lang="en-US" sz="1100" b="1" i="0" u="none" strike="noStrike" dirty="0" err="1">
                          <a:solidFill>
                            <a:srgbClr val="FFFFFF"/>
                          </a:solidFill>
                          <a:effectLst/>
                          <a:latin typeface="Calibri"/>
                        </a:rPr>
                        <a:t>Métricas</a:t>
                      </a:r>
                      <a:r>
                        <a:rPr lang="en-US" sz="1100" b="1" i="0" u="none" strike="noStrike" dirty="0">
                          <a:solidFill>
                            <a:srgbClr val="FFFFFF"/>
                          </a:solidFill>
                          <a:effectLst/>
                          <a:latin typeface="Calibri"/>
                        </a:rPr>
                        <a:t> / Metrics</a:t>
                      </a:r>
                    </a:p>
                  </a:txBody>
                  <a:tcPr marL="0" marR="0" marT="0" marB="0" anchor="ctr">
                    <a:lnL>
                      <a:noFill/>
                    </a:lnL>
                    <a:lnR w="6350" cap="flat" cmpd="sng" algn="ctr">
                      <a:solidFill>
                        <a:srgbClr val="FFFFFF"/>
                      </a:solidFill>
                      <a:prstDash val="solid"/>
                      <a:round/>
                      <a:headEnd type="none" w="med" len="med"/>
                      <a:tailEnd type="none" w="med" len="med"/>
                    </a:lnR>
                    <a:lnT>
                      <a:noFill/>
                    </a:lnT>
                    <a:lnB w="25400" cap="flat" cmpd="dbl" algn="ctr">
                      <a:solidFill>
                        <a:srgbClr val="FFFFFF"/>
                      </a:solidFill>
                      <a:prstDash val="solid"/>
                      <a:round/>
                      <a:headEnd type="none" w="med" len="med"/>
                      <a:tailEnd type="none" w="med" len="med"/>
                    </a:lnB>
                    <a:solidFill>
                      <a:srgbClr val="FF0000"/>
                    </a:solidFill>
                  </a:tcPr>
                </a:tc>
                <a:tc rowSpan="2" hMerge="1">
                  <a:txBody>
                    <a:bodyPr/>
                    <a:lstStyle/>
                    <a:p>
                      <a:endParaRPr lang="en-US"/>
                    </a:p>
                  </a:txBody>
                  <a:tcPr/>
                </a:tc>
                <a:tc gridSpan="3">
                  <a:txBody>
                    <a:bodyPr/>
                    <a:lstStyle/>
                    <a:p>
                      <a:pPr algn="ctr" fontAlgn="ctr"/>
                      <a:r>
                        <a:rPr lang="es-ES" sz="1050" b="1" i="0" u="none" strike="noStrike" dirty="0" err="1" smtClean="0">
                          <a:solidFill>
                            <a:srgbClr val="FFFFFF"/>
                          </a:solidFill>
                          <a:effectLst/>
                          <a:latin typeface="Calibri"/>
                        </a:rPr>
                        <a:t>Current</a:t>
                      </a:r>
                      <a:r>
                        <a:rPr lang="es-ES" sz="1050" b="1" i="0" u="none" strike="noStrike" dirty="0" smtClean="0">
                          <a:solidFill>
                            <a:srgbClr val="FFFFFF"/>
                          </a:solidFill>
                          <a:effectLst/>
                          <a:latin typeface="Calibri"/>
                        </a:rPr>
                        <a:t> </a:t>
                      </a:r>
                      <a:r>
                        <a:rPr lang="es-ES" sz="1050" b="1" i="0" u="none" strike="noStrike" dirty="0" err="1">
                          <a:solidFill>
                            <a:srgbClr val="FFFFFF"/>
                          </a:solidFill>
                          <a:effectLst/>
                          <a:latin typeface="Calibri"/>
                        </a:rPr>
                        <a:t>Appetite</a:t>
                      </a:r>
                      <a:r>
                        <a:rPr lang="es-ES" sz="1050" b="1" i="0" u="none" strike="noStrike" dirty="0">
                          <a:solidFill>
                            <a:srgbClr val="FFFFFF"/>
                          </a:solidFill>
                          <a:effectLst/>
                          <a:latin typeface="Calibri"/>
                        </a:rPr>
                        <a:t> (</a:t>
                      </a:r>
                      <a:r>
                        <a:rPr lang="es-ES" sz="1050" b="1" i="0" u="none" strike="noStrike" dirty="0" err="1">
                          <a:solidFill>
                            <a:srgbClr val="FFFFFF"/>
                          </a:solidFill>
                          <a:effectLst/>
                          <a:latin typeface="Calibri"/>
                        </a:rPr>
                        <a:t>Limit</a:t>
                      </a:r>
                      <a:r>
                        <a:rPr lang="es-ES" sz="1050" b="1" i="0" u="none" strike="noStrike" dirty="0">
                          <a:solidFill>
                            <a:srgbClr val="FFFFFF"/>
                          </a:solidFill>
                          <a:effectLst/>
                          <a:latin typeface="Calibri"/>
                        </a:rPr>
                        <a:t> &amp; </a:t>
                      </a:r>
                      <a:r>
                        <a:rPr lang="es-ES" sz="1050" b="1" i="0" u="none" strike="noStrike" dirty="0" err="1">
                          <a:solidFill>
                            <a:srgbClr val="FFFFFF"/>
                          </a:solidFill>
                          <a:effectLst/>
                          <a:latin typeface="Calibri"/>
                        </a:rPr>
                        <a:t>Alert</a:t>
                      </a:r>
                      <a:r>
                        <a:rPr lang="es-ES" sz="1050" b="1" i="0" u="none" strike="noStrike" dirty="0">
                          <a:solidFill>
                            <a:srgbClr val="FFFFFF"/>
                          </a:solidFill>
                          <a:effectLst/>
                          <a:latin typeface="Calibri"/>
                        </a:rPr>
                        <a:t>)</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dirty="0">
                          <a:solidFill>
                            <a:srgbClr val="000000"/>
                          </a:solidFill>
                          <a:effectLst/>
                          <a:latin typeface="Calibri"/>
                        </a:rPr>
                        <a:t> </a:t>
                      </a:r>
                    </a:p>
                  </a:txBody>
                  <a:tcPr marL="0" marR="0" marT="0" marB="0" anchor="ctr">
                    <a:lnL w="6350" cap="flat" cmpd="sng" algn="ctr">
                      <a:solidFill>
                        <a:srgbClr val="FFFFFF"/>
                      </a:solidFill>
                      <a:prstDash val="solid"/>
                      <a:round/>
                      <a:headEnd type="none" w="med" len="med"/>
                      <a:tailEnd type="none" w="med" len="med"/>
                    </a:lnL>
                    <a:lnR>
                      <a:noFill/>
                    </a:lnR>
                    <a:lnT>
                      <a:noFill/>
                    </a:lnT>
                    <a:lnB>
                      <a:noFill/>
                    </a:lnB>
                    <a:solidFill>
                      <a:srgbClr val="FFFFFF"/>
                    </a:solidFill>
                  </a:tcPr>
                </a:tc>
                <a:tc rowSpan="2">
                  <a:txBody>
                    <a:bodyPr/>
                    <a:lstStyle/>
                    <a:p>
                      <a:pPr algn="ctr" fontAlgn="ctr"/>
                      <a:r>
                        <a:rPr lang="en-US" sz="1100" b="1" i="0" u="none" strike="noStrike" dirty="0">
                          <a:solidFill>
                            <a:srgbClr val="FFFFFF"/>
                          </a:solidFill>
                          <a:effectLst/>
                          <a:latin typeface="Calibri"/>
                        </a:rPr>
                        <a:t>Consistency P19 - Risk </a:t>
                      </a:r>
                      <a:r>
                        <a:rPr lang="en-US" sz="1100" b="1" i="0" u="none" strike="noStrike" dirty="0" smtClean="0">
                          <a:solidFill>
                            <a:srgbClr val="FFFFFF"/>
                          </a:solidFill>
                          <a:effectLst/>
                          <a:latin typeface="Calibri"/>
                        </a:rPr>
                        <a:t>Appetite (qualitative)</a:t>
                      </a:r>
                      <a:endParaRPr lang="en-US" sz="1100" b="1" i="0" u="none" strike="noStrike" dirty="0">
                        <a:solidFill>
                          <a:srgbClr val="FFFFFF"/>
                        </a:solidFill>
                        <a:effectLst/>
                        <a:latin typeface="Calibri"/>
                      </a:endParaRPr>
                    </a:p>
                  </a:txBody>
                  <a:tcPr marL="0" marR="0" marT="0" marB="0" anchor="ctr">
                    <a:lnL>
                      <a:noFill/>
                    </a:lnL>
                    <a:lnR>
                      <a:noFill/>
                    </a:lnR>
                    <a:lnT>
                      <a:noFill/>
                    </a:lnT>
                    <a:lnB>
                      <a:noFill/>
                    </a:lnB>
                    <a:solidFill>
                      <a:srgbClr val="FF0000"/>
                    </a:solidFill>
                  </a:tcPr>
                </a:tc>
              </a:tr>
              <a:tr h="163420">
                <a:tc gridSpan="2" vMerge="1">
                  <a:txBody>
                    <a:bodyPr/>
                    <a:lstStyle/>
                    <a:p>
                      <a:endParaRPr lang="en-US"/>
                    </a:p>
                  </a:txBody>
                  <a:tcPr/>
                </a:tc>
                <a:tc hMerge="1" vMerge="1">
                  <a:txBody>
                    <a:bodyPr/>
                    <a:lstStyle/>
                    <a:p>
                      <a:endParaRPr lang="en-US"/>
                    </a:p>
                  </a:txBody>
                  <a:tcPr/>
                </a:tc>
                <a:tc>
                  <a:txBody>
                    <a:bodyPr/>
                    <a:lstStyle/>
                    <a:p>
                      <a:pPr algn="ctr" fontAlgn="ctr"/>
                      <a:r>
                        <a:rPr lang="en-US" sz="1100" b="1" i="0" u="none" strike="noStrike">
                          <a:solidFill>
                            <a:srgbClr val="FF0000"/>
                          </a:solidFill>
                          <a:effectLst/>
                          <a:latin typeface="Calibri"/>
                        </a:rPr>
                        <a:t>Limit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FF0000"/>
                          </a:solidFill>
                          <a:effectLst/>
                          <a:latin typeface="Calibri"/>
                        </a:rPr>
                        <a:t>Alert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FFFFFF"/>
                          </a:solidFill>
                          <a:effectLst/>
                          <a:latin typeface="Calibri"/>
                        </a:rPr>
                        <a:t>Current</a:t>
                      </a:r>
                    </a:p>
                  </a:txBody>
                  <a:tcPr marL="0" marR="0" marT="0" marB="0">
                    <a:lnL w="6350" cap="flat" cmpd="sng" algn="ctr">
                      <a:solidFill>
                        <a:srgbClr val="000000"/>
                      </a:solidFill>
                      <a:prstDash val="solid"/>
                      <a:round/>
                      <a:headEnd type="none" w="med" len="med"/>
                      <a:tailEnd type="none" w="med" len="med"/>
                    </a:lnL>
                    <a:lnR w="25400" cap="flat" cmpd="dbl" algn="ctr">
                      <a:solidFill>
                        <a:srgbClr val="FFFFFF"/>
                      </a:solidFill>
                      <a:prstDash val="solid"/>
                      <a:round/>
                      <a:headEnd type="none" w="med" len="med"/>
                      <a:tailEnd type="none" w="med" len="med"/>
                    </a:lnR>
                    <a:lnT>
                      <a:noFill/>
                    </a:lnT>
                    <a:lnB>
                      <a:noFill/>
                    </a:lnB>
                    <a:solidFill>
                      <a:srgbClr val="FF0000"/>
                    </a:solidFill>
                  </a:tcPr>
                </a:tc>
                <a:tc>
                  <a:txBody>
                    <a:bodyPr/>
                    <a:lstStyle/>
                    <a:p>
                      <a:pPr algn="l" fontAlgn="b"/>
                      <a:r>
                        <a:rPr lang="en-US" sz="1100" b="0" i="0" u="none" strike="noStrike">
                          <a:solidFill>
                            <a:srgbClr val="000000"/>
                          </a:solidFill>
                          <a:effectLst/>
                          <a:latin typeface="Calibri"/>
                        </a:rPr>
                        <a:t> </a:t>
                      </a:r>
                    </a:p>
                  </a:txBody>
                  <a:tcPr marL="0" marR="0" marT="0" marB="0">
                    <a:lnL w="25400" cap="flat" cmpd="dbl" algn="ctr">
                      <a:solidFill>
                        <a:srgbClr val="FFFFFF"/>
                      </a:solidFill>
                      <a:prstDash val="solid"/>
                      <a:round/>
                      <a:headEnd type="none" w="med" len="med"/>
                      <a:tailEnd type="none" w="med" len="med"/>
                    </a:lnL>
                    <a:lnR>
                      <a:noFill/>
                    </a:lnR>
                    <a:lnT>
                      <a:noFill/>
                    </a:lnT>
                    <a:lnB>
                      <a:noFill/>
                    </a:lnB>
                    <a:solidFill>
                      <a:srgbClr val="FFFFFF"/>
                    </a:solidFill>
                  </a:tcPr>
                </a:tc>
                <a:tc vMerge="1">
                  <a:txBody>
                    <a:bodyPr/>
                    <a:lstStyle/>
                    <a:p>
                      <a:endParaRPr lang="en-US"/>
                    </a:p>
                  </a:txBody>
                  <a:tcPr/>
                </a:tc>
              </a:tr>
              <a:tr h="163420">
                <a:tc>
                  <a:txBody>
                    <a:bodyPr/>
                    <a:lstStyle/>
                    <a:p>
                      <a:pPr algn="ctr" fontAlgn="t"/>
                      <a:r>
                        <a:rPr lang="en-US" sz="1100" b="0" i="0" u="none" strike="noStrike">
                          <a:solidFill>
                            <a:srgbClr val="000000"/>
                          </a:solidFill>
                          <a:effectLst/>
                          <a:latin typeface="Calibri"/>
                        </a:rPr>
                        <a:t> </a:t>
                      </a:r>
                    </a:p>
                  </a:txBody>
                  <a:tcPr marL="0" marR="0" marT="0" marB="0">
                    <a:lnL>
                      <a:noFill/>
                    </a:lnL>
                    <a:lnR>
                      <a:noFill/>
                    </a:lnR>
                    <a:lnT w="25400" cap="flat" cmpd="dbl" algn="ctr">
                      <a:solidFill>
                        <a:srgbClr val="FFFFFF"/>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w="25400" cap="flat" cmpd="dbl" algn="ctr">
                      <a:solidFill>
                        <a:srgbClr val="FFFFFF"/>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r>
              <a:tr h="163420">
                <a:tc>
                  <a:txBody>
                    <a:bodyPr/>
                    <a:lstStyle/>
                    <a:p>
                      <a:pPr algn="ctr" fontAlgn="t"/>
                      <a:r>
                        <a:rPr lang="en-US" sz="11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100" b="1" i="0" u="none" strike="noStrike" dirty="0">
                          <a:solidFill>
                            <a:srgbClr val="000000"/>
                          </a:solidFill>
                          <a:effectLst/>
                          <a:latin typeface="Calibri"/>
                        </a:rPr>
                        <a:t>IV. </a:t>
                      </a:r>
                      <a:r>
                        <a:rPr lang="en-US" sz="1100" b="1" i="0" u="none" strike="noStrike" dirty="0" err="1">
                          <a:solidFill>
                            <a:srgbClr val="000000"/>
                          </a:solidFill>
                          <a:effectLst/>
                          <a:latin typeface="Calibri"/>
                        </a:rPr>
                        <a:t>Concentración</a:t>
                      </a:r>
                      <a:r>
                        <a:rPr lang="en-US" sz="1100" b="1" i="0" u="none" strike="noStrike" dirty="0">
                          <a:solidFill>
                            <a:srgbClr val="000000"/>
                          </a:solidFill>
                          <a:effectLst/>
                          <a:latin typeface="Calibri"/>
                        </a:rPr>
                        <a:t> / Concentration</a:t>
                      </a:r>
                    </a:p>
                  </a:txBody>
                  <a:tcPr marL="0" marR="0" marT="0" marB="0">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r>
              <a:tr h="163420">
                <a:tc>
                  <a:txBody>
                    <a:bodyPr/>
                    <a:lstStyle/>
                    <a:p>
                      <a:pPr algn="ctr" fontAlgn="t"/>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6840">
                <a:tc>
                  <a:txBody>
                    <a:bodyPr/>
                    <a:lstStyle/>
                    <a:p>
                      <a:pPr algn="ctr" fontAlgn="t"/>
                      <a:r>
                        <a:rPr lang="en-US" sz="1100" b="0" i="0" u="none" strike="noStrike">
                          <a:solidFill>
                            <a:srgbClr val="000000"/>
                          </a:solidFill>
                          <a:effectLst/>
                          <a:latin typeface="Calibri"/>
                        </a:rPr>
                        <a:t>14</a:t>
                      </a:r>
                    </a:p>
                  </a:txBody>
                  <a:tcPr marL="0" marR="0" marT="0" marB="0">
                    <a:lnL>
                      <a:noFill/>
                    </a:lnL>
                    <a:lnR>
                      <a:noFill/>
                    </a:lnR>
                    <a:lnT>
                      <a:noFill/>
                    </a:lnT>
                    <a:lnB>
                      <a:noFill/>
                    </a:lnB>
                    <a:solidFill>
                      <a:srgbClr val="FFFFFF"/>
                    </a:solidFill>
                  </a:tcPr>
                </a:tc>
                <a:tc>
                  <a:txBody>
                    <a:bodyPr/>
                    <a:lstStyle/>
                    <a:p>
                      <a:pPr algn="l" fontAlgn="b"/>
                      <a:r>
                        <a:rPr lang="en-US" sz="1100" b="1" i="1" u="none" strike="noStrike" dirty="0" smtClean="0">
                          <a:solidFill>
                            <a:srgbClr val="404040"/>
                          </a:solidFill>
                          <a:effectLst/>
                          <a:latin typeface="Calibri"/>
                        </a:rPr>
                        <a:t>Corporates </a:t>
                      </a:r>
                      <a:r>
                        <a:rPr lang="en-US" sz="1100" b="1" i="1" u="none" strike="noStrike" dirty="0">
                          <a:solidFill>
                            <a:srgbClr val="404040"/>
                          </a:solidFill>
                          <a:effectLst/>
                          <a:latin typeface="Calibri"/>
                        </a:rPr>
                        <a:t>- Single name maximum exposure (expressed in relative terms, as % of equity)</a:t>
                      </a:r>
                      <a:endParaRPr lang="en-US" sz="11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3.5%</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3.5%</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lvl="1"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 </a:t>
                      </a:r>
                      <a:r>
                        <a:rPr lang="en-US" sz="1000" dirty="0" smtClean="0">
                          <a:latin typeface="Calibri" panose="020F0502020204030204" pitchFamily="34" charset="0"/>
                          <a:cs typeface="Arial" panose="020B0604020202020204" pitchFamily="34" charset="0"/>
                        </a:rPr>
                        <a:t>Not forecasted in P-19</a:t>
                      </a:r>
                    </a:p>
                    <a:p>
                      <a:pPr algn="l" fontAlgn="b"/>
                      <a:endParaRPr lang="en-US" sz="1100" b="0" i="0" u="none" strike="noStrike" dirty="0">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8276">
                <a:tc>
                  <a:txBody>
                    <a:bodyPr/>
                    <a:lstStyle/>
                    <a:p>
                      <a:pPr algn="ctr" fontAlgn="t"/>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6840">
                <a:tc>
                  <a:txBody>
                    <a:bodyPr/>
                    <a:lstStyle/>
                    <a:p>
                      <a:pPr algn="ctr" fontAlgn="t"/>
                      <a:r>
                        <a:rPr lang="en-US" sz="1100" b="0" i="0" u="none" strike="noStrike">
                          <a:solidFill>
                            <a:srgbClr val="000000"/>
                          </a:solidFill>
                          <a:effectLst/>
                          <a:latin typeface="Calibri"/>
                        </a:rPr>
                        <a:t>15</a:t>
                      </a:r>
                    </a:p>
                  </a:txBody>
                  <a:tcPr marL="0" marR="0" marT="0" marB="0">
                    <a:lnL>
                      <a:noFill/>
                    </a:lnL>
                    <a:lnR>
                      <a:noFill/>
                    </a:lnR>
                    <a:lnT>
                      <a:noFill/>
                    </a:lnT>
                    <a:lnB>
                      <a:noFill/>
                    </a:lnB>
                    <a:solidFill>
                      <a:srgbClr val="FFFFFF"/>
                    </a:solidFill>
                  </a:tcPr>
                </a:tc>
                <a:tc>
                  <a:txBody>
                    <a:bodyPr/>
                    <a:lstStyle/>
                    <a:p>
                      <a:pPr algn="l" fontAlgn="b"/>
                      <a:r>
                        <a:rPr lang="en-US" sz="1100" b="1" i="1" u="none" strike="noStrike" dirty="0" smtClean="0">
                          <a:solidFill>
                            <a:srgbClr val="404040"/>
                          </a:solidFill>
                          <a:effectLst/>
                          <a:latin typeface="Calibri"/>
                        </a:rPr>
                        <a:t>Corporates </a:t>
                      </a:r>
                      <a:r>
                        <a:rPr lang="en-US" sz="1100" b="1" i="1" u="none" strike="noStrike" dirty="0">
                          <a:solidFill>
                            <a:srgbClr val="404040"/>
                          </a:solidFill>
                          <a:effectLst/>
                          <a:latin typeface="Calibri"/>
                        </a:rPr>
                        <a:t>- Top 20 maximum concentration (expressed in relative terms, as % of equity)</a:t>
                      </a:r>
                      <a:endParaRPr lang="en-US" sz="11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56.1%</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49.1%</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43.7%</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lvl="1" indent="0" algn="l" defTabSz="914400" rtl="0" eaLnBrk="1" fontAlgn="b"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cs typeface="Arial" panose="020B0604020202020204" pitchFamily="34" charset="0"/>
                        </a:rPr>
                        <a:t>Not forecasted in P-19</a:t>
                      </a:r>
                    </a:p>
                    <a:p>
                      <a:pPr algn="l" fontAlgn="b"/>
                      <a:r>
                        <a:rPr lang="en-US" sz="1100" b="0" i="0" u="none" strike="noStrike" dirty="0">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8276">
                <a:tc>
                  <a:txBody>
                    <a:bodyPr/>
                    <a:lstStyle/>
                    <a:p>
                      <a:pPr algn="ctr" fontAlgn="t"/>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90259">
                <a:tc>
                  <a:txBody>
                    <a:bodyPr/>
                    <a:lstStyle/>
                    <a:p>
                      <a:pPr algn="ctr" fontAlgn="t"/>
                      <a:r>
                        <a:rPr lang="en-US" sz="1100" b="0" i="0" u="none" strike="noStrike">
                          <a:solidFill>
                            <a:srgbClr val="000000"/>
                          </a:solidFill>
                          <a:effectLst/>
                          <a:latin typeface="Calibri"/>
                        </a:rPr>
                        <a:t>16</a:t>
                      </a:r>
                    </a:p>
                  </a:txBody>
                  <a:tcPr marL="0" marR="0" marT="0" marB="0">
                    <a:lnL>
                      <a:noFill/>
                    </a:lnL>
                    <a:lnR>
                      <a:noFill/>
                    </a:lnR>
                    <a:lnT>
                      <a:noFill/>
                    </a:lnT>
                    <a:lnB>
                      <a:noFill/>
                    </a:lnB>
                    <a:solidFill>
                      <a:srgbClr val="FFFFFF"/>
                    </a:solidFill>
                  </a:tcPr>
                </a:tc>
                <a:tc>
                  <a:txBody>
                    <a:bodyPr/>
                    <a:lstStyle/>
                    <a:p>
                      <a:pPr algn="l" fontAlgn="b"/>
                      <a:r>
                        <a:rPr lang="en-US" sz="1100" b="1" i="1" u="none" strike="noStrike" dirty="0" smtClean="0">
                          <a:solidFill>
                            <a:srgbClr val="404040"/>
                          </a:solidFill>
                          <a:effectLst/>
                          <a:latin typeface="Calibri"/>
                        </a:rPr>
                        <a:t>Financial </a:t>
                      </a:r>
                      <a:r>
                        <a:rPr lang="en-US" sz="1100" b="1" i="1" u="none" strike="noStrike" dirty="0">
                          <a:solidFill>
                            <a:srgbClr val="404040"/>
                          </a:solidFill>
                          <a:effectLst/>
                          <a:latin typeface="Calibri"/>
                        </a:rPr>
                        <a:t>Institutions - Single name maximum exposure (expressed in relative terms, as % of equity)</a:t>
                      </a:r>
                      <a:endParaRPr lang="en-US" sz="11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3.5%</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2.5%</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lvl="1" indent="0" algn="l" defTabSz="914400" rtl="0" eaLnBrk="1" fontAlgn="b"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cs typeface="Arial" panose="020B0604020202020204" pitchFamily="34" charset="0"/>
                        </a:rPr>
                        <a:t>Not forecasted in P-19</a:t>
                      </a:r>
                    </a:p>
                    <a:p>
                      <a:pPr algn="l" fontAlgn="b"/>
                      <a:r>
                        <a:rPr lang="en-US" sz="1100" b="0" i="0" u="none" strike="noStrike" dirty="0">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8276">
                <a:tc>
                  <a:txBody>
                    <a:bodyPr/>
                    <a:lstStyle/>
                    <a:p>
                      <a:pPr algn="ctr" fontAlgn="t"/>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90259">
                <a:tc>
                  <a:txBody>
                    <a:bodyPr/>
                    <a:lstStyle/>
                    <a:p>
                      <a:pPr algn="ctr" fontAlgn="t"/>
                      <a:r>
                        <a:rPr lang="en-US" sz="1100" b="0" i="0" u="none" strike="noStrike">
                          <a:solidFill>
                            <a:srgbClr val="000000"/>
                          </a:solidFill>
                          <a:effectLst/>
                          <a:latin typeface="Calibri"/>
                        </a:rPr>
                        <a:t>17</a:t>
                      </a:r>
                    </a:p>
                  </a:txBody>
                  <a:tcPr marL="0" marR="0" marT="0" marB="0">
                    <a:lnL>
                      <a:noFill/>
                    </a:lnL>
                    <a:lnR>
                      <a:noFill/>
                    </a:lnR>
                    <a:lnT>
                      <a:noFill/>
                    </a:lnT>
                    <a:lnB>
                      <a:noFill/>
                    </a:lnB>
                    <a:solidFill>
                      <a:srgbClr val="FFFFFF"/>
                    </a:solidFill>
                  </a:tcPr>
                </a:tc>
                <a:tc>
                  <a:txBody>
                    <a:bodyPr/>
                    <a:lstStyle/>
                    <a:p>
                      <a:pPr algn="l" fontAlgn="b"/>
                      <a:r>
                        <a:rPr lang="en-US" sz="1100" b="1" i="1" u="none" strike="noStrike" dirty="0" smtClean="0">
                          <a:solidFill>
                            <a:srgbClr val="404040"/>
                          </a:solidFill>
                          <a:effectLst/>
                          <a:latin typeface="Calibri"/>
                        </a:rPr>
                        <a:t>Financial </a:t>
                      </a:r>
                      <a:r>
                        <a:rPr lang="en-US" sz="1100" b="1" i="1" u="none" strike="noStrike" dirty="0">
                          <a:solidFill>
                            <a:srgbClr val="404040"/>
                          </a:solidFill>
                          <a:effectLst/>
                          <a:latin typeface="Calibri"/>
                        </a:rPr>
                        <a:t>Institutions - Top 20 maximum concentration (expressed in relative terms, as % of equity)</a:t>
                      </a:r>
                      <a:endParaRPr lang="en-US" sz="11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7.0%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4.5%</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lvl="1" indent="0" algn="l" defTabSz="914400" rtl="0" eaLnBrk="1" fontAlgn="b"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cs typeface="Arial" panose="020B0604020202020204" pitchFamily="34" charset="0"/>
                        </a:rPr>
                        <a:t>Not forecasted in P-19</a:t>
                      </a:r>
                    </a:p>
                    <a:p>
                      <a:pPr algn="l" fontAlgn="b"/>
                      <a:r>
                        <a:rPr lang="en-US" sz="1100" b="0" i="0" u="none" strike="noStrike" dirty="0">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8276">
                <a:tc>
                  <a:txBody>
                    <a:bodyPr/>
                    <a:lstStyle/>
                    <a:p>
                      <a:pPr algn="ctr" fontAlgn="t"/>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83361">
                <a:tc>
                  <a:txBody>
                    <a:bodyPr/>
                    <a:lstStyle/>
                    <a:p>
                      <a:pPr algn="ctr" fontAlgn="t"/>
                      <a:r>
                        <a:rPr lang="en-US" sz="1100" b="0" i="0" u="none" strike="noStrike">
                          <a:solidFill>
                            <a:srgbClr val="000000"/>
                          </a:solidFill>
                          <a:effectLst/>
                          <a:latin typeface="Calibri"/>
                        </a:rPr>
                        <a:t>18</a:t>
                      </a:r>
                    </a:p>
                  </a:txBody>
                  <a:tcPr marL="0" marR="0" marT="0" marB="0">
                    <a:lnL>
                      <a:noFill/>
                    </a:lnL>
                    <a:lnR>
                      <a:noFill/>
                    </a:lnR>
                    <a:lnT>
                      <a:noFill/>
                    </a:lnT>
                    <a:lnB>
                      <a:noFill/>
                    </a:lnB>
                    <a:solidFill>
                      <a:srgbClr val="FFFFFF"/>
                    </a:solidFill>
                  </a:tcPr>
                </a:tc>
                <a:tc>
                  <a:txBody>
                    <a:bodyPr/>
                    <a:lstStyle/>
                    <a:p>
                      <a:pPr algn="l" fontAlgn="b"/>
                      <a:r>
                        <a:rPr lang="es-ES" sz="1100" b="1" i="1" u="none" strike="noStrike" dirty="0" err="1" smtClean="0">
                          <a:solidFill>
                            <a:srgbClr val="404040"/>
                          </a:solidFill>
                          <a:effectLst/>
                          <a:latin typeface="Calibri"/>
                        </a:rPr>
                        <a:t>Industry</a:t>
                      </a:r>
                      <a:r>
                        <a:rPr lang="es-ES" sz="1100" b="1" i="1" u="none" strike="noStrike" dirty="0" smtClean="0">
                          <a:solidFill>
                            <a:srgbClr val="404040"/>
                          </a:solidFill>
                          <a:effectLst/>
                          <a:latin typeface="Calibri"/>
                        </a:rPr>
                        <a:t> </a:t>
                      </a:r>
                      <a:r>
                        <a:rPr lang="es-ES" sz="1100" b="1" i="1" u="none" strike="noStrike" dirty="0" err="1">
                          <a:solidFill>
                            <a:srgbClr val="404040"/>
                          </a:solidFill>
                          <a:effectLst/>
                          <a:latin typeface="Calibri"/>
                        </a:rPr>
                        <a:t>concentration</a:t>
                      </a:r>
                      <a:r>
                        <a:rPr lang="es-ES" sz="1100" b="1" i="1" u="none" strike="noStrike" dirty="0">
                          <a:solidFill>
                            <a:srgbClr val="404040"/>
                          </a:solidFill>
                          <a:effectLst/>
                          <a:latin typeface="Calibri"/>
                        </a:rPr>
                        <a:t> - </a:t>
                      </a:r>
                      <a:r>
                        <a:rPr lang="es-ES" sz="1100" b="1" i="1" u="none" strike="noStrike" dirty="0" err="1">
                          <a:solidFill>
                            <a:srgbClr val="404040"/>
                          </a:solidFill>
                          <a:effectLst/>
                          <a:latin typeface="Calibri"/>
                        </a:rPr>
                        <a:t>Maximum</a:t>
                      </a:r>
                      <a:r>
                        <a:rPr lang="es-ES" sz="1100" b="1" i="1" u="none" strike="noStrike" dirty="0">
                          <a:solidFill>
                            <a:srgbClr val="404040"/>
                          </a:solidFill>
                          <a:effectLst/>
                          <a:latin typeface="Calibri"/>
                        </a:rPr>
                        <a:t> </a:t>
                      </a:r>
                      <a:r>
                        <a:rPr lang="es-ES" sz="1100" b="1" i="1" u="none" strike="noStrike" dirty="0" err="1">
                          <a:solidFill>
                            <a:srgbClr val="404040"/>
                          </a:solidFill>
                          <a:effectLst/>
                          <a:latin typeface="Calibri"/>
                        </a:rPr>
                        <a:t>exposure</a:t>
                      </a:r>
                      <a:r>
                        <a:rPr lang="es-ES" sz="1100" b="1" i="1" u="none" strike="noStrike" dirty="0">
                          <a:solidFill>
                            <a:srgbClr val="404040"/>
                          </a:solidFill>
                          <a:effectLst/>
                          <a:latin typeface="Calibri"/>
                        </a:rPr>
                        <a:t> to a single </a:t>
                      </a:r>
                      <a:r>
                        <a:rPr lang="es-ES" sz="1100" b="1" i="1" u="none" strike="noStrike" dirty="0" err="1">
                          <a:solidFill>
                            <a:srgbClr val="404040"/>
                          </a:solidFill>
                          <a:effectLst/>
                          <a:latin typeface="Calibri"/>
                        </a:rPr>
                        <a:t>industry</a:t>
                      </a:r>
                      <a:r>
                        <a:rPr lang="es-ES" sz="1100" b="1" i="1" u="none" strike="noStrike" dirty="0">
                          <a:solidFill>
                            <a:srgbClr val="404040"/>
                          </a:solidFill>
                          <a:effectLst/>
                          <a:latin typeface="Calibri"/>
                        </a:rPr>
                        <a:t> (as % of total </a:t>
                      </a:r>
                      <a:r>
                        <a:rPr lang="es-ES" sz="1100" b="1" i="1" u="none" strike="noStrike" dirty="0" err="1">
                          <a:solidFill>
                            <a:srgbClr val="404040"/>
                          </a:solidFill>
                          <a:effectLst/>
                          <a:latin typeface="Calibri"/>
                        </a:rPr>
                        <a:t>credit</a:t>
                      </a:r>
                      <a:r>
                        <a:rPr lang="es-ES" sz="1100" b="1" i="1" u="none" strike="noStrike" dirty="0">
                          <a:solidFill>
                            <a:srgbClr val="404040"/>
                          </a:solidFill>
                          <a:effectLst/>
                          <a:latin typeface="Calibri"/>
                        </a:rPr>
                        <a:t> </a:t>
                      </a:r>
                      <a:r>
                        <a:rPr lang="es-ES" sz="1100" b="1" i="1" u="none" strike="noStrike" dirty="0" err="1">
                          <a:solidFill>
                            <a:srgbClr val="404040"/>
                          </a:solidFill>
                          <a:effectLst/>
                          <a:latin typeface="Calibri"/>
                        </a:rPr>
                        <a:t>exposure</a:t>
                      </a:r>
                      <a:r>
                        <a:rPr lang="es-ES" sz="1100" b="1" i="1" u="none" strike="noStrike" dirty="0">
                          <a:solidFill>
                            <a:srgbClr val="404040"/>
                          </a:solidFill>
                          <a:effectLst/>
                          <a:latin typeface="Calibri"/>
                        </a:rPr>
                        <a:t>)</a:t>
                      </a:r>
                      <a:endParaRPr lang="es-ES" sz="11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5.9%</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6.0%</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Metric is expected to remain green as specific limits have been approved by the board to monitor Finance and Insurance industry and Utilities to accommodate strategic growth. </a:t>
                      </a:r>
                      <a:endParaRPr lang="en-US" sz="1100" b="0" i="0" u="none" strike="noStrike" dirty="0">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8276">
                <a:tc>
                  <a:txBody>
                    <a:bodyPr/>
                    <a:lstStyle/>
                    <a:p>
                      <a:pPr algn="ctr" fontAlgn="t"/>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6840">
                <a:tc>
                  <a:txBody>
                    <a:bodyPr/>
                    <a:lstStyle/>
                    <a:p>
                      <a:pPr algn="ctr" fontAlgn="t"/>
                      <a:r>
                        <a:rPr lang="en-US" sz="1100" b="0" i="0" u="none" strike="noStrike">
                          <a:solidFill>
                            <a:srgbClr val="000000"/>
                          </a:solidFill>
                          <a:effectLst/>
                          <a:latin typeface="Calibri"/>
                        </a:rPr>
                        <a:t>19</a:t>
                      </a:r>
                    </a:p>
                  </a:txBody>
                  <a:tcPr marL="0" marR="0" marT="0" marB="0">
                    <a:lnL>
                      <a:noFill/>
                    </a:lnL>
                    <a:lnR>
                      <a:noFill/>
                    </a:lnR>
                    <a:lnT>
                      <a:noFill/>
                    </a:lnT>
                    <a:lnB>
                      <a:noFill/>
                    </a:lnB>
                    <a:solidFill>
                      <a:srgbClr val="FFFFFF"/>
                    </a:solidFill>
                  </a:tcPr>
                </a:tc>
                <a:tc>
                  <a:txBody>
                    <a:bodyPr/>
                    <a:lstStyle/>
                    <a:p>
                      <a:pPr algn="l" fontAlgn="b"/>
                      <a:r>
                        <a:rPr lang="en-US" sz="1100" b="1" i="1" u="none" strike="noStrike" dirty="0" smtClean="0">
                          <a:solidFill>
                            <a:srgbClr val="404040"/>
                          </a:solidFill>
                          <a:effectLst/>
                          <a:latin typeface="Calibri"/>
                        </a:rPr>
                        <a:t>Maximum </a:t>
                      </a:r>
                      <a:r>
                        <a:rPr lang="en-US" sz="1100" b="1" i="1" u="none" strike="noStrike" dirty="0">
                          <a:solidFill>
                            <a:srgbClr val="404040"/>
                          </a:solidFill>
                          <a:effectLst/>
                          <a:latin typeface="Calibri"/>
                        </a:rPr>
                        <a:t>exposure to Commercial Real Estate (as % of total credit exposure)</a:t>
                      </a:r>
                      <a:endParaRPr lang="en-US" sz="11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12.4%</a:t>
                      </a:r>
                    </a:p>
                    <a:p>
                      <a:pPr algn="l" fontAlgn="b"/>
                      <a:r>
                        <a:rPr lang="en-US" sz="1000" b="0" i="0" u="none" strike="noStrike" dirty="0" smtClean="0">
                          <a:solidFill>
                            <a:srgbClr val="000000"/>
                          </a:solidFill>
                          <a:effectLst/>
                          <a:latin typeface="Calibri"/>
                        </a:rPr>
                        <a:t>($10.6B)</a:t>
                      </a:r>
                      <a:endParaRPr lang="en-US" sz="10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11.9%</a:t>
                      </a:r>
                    </a:p>
                    <a:p>
                      <a:pPr algn="l" fontAlgn="b"/>
                      <a:r>
                        <a:rPr lang="en-US" sz="1000" b="0" i="0" u="none" strike="noStrike" dirty="0" smtClean="0">
                          <a:solidFill>
                            <a:srgbClr val="000000"/>
                          </a:solidFill>
                          <a:effectLst/>
                          <a:latin typeface="Calibri"/>
                        </a:rPr>
                        <a:t>($10.1B)</a:t>
                      </a:r>
                      <a:endParaRPr lang="en-US" sz="10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10.7%</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No forecast for total credit exposure. Forecast contains expected </a:t>
                      </a:r>
                      <a:r>
                        <a:rPr lang="en-US" sz="1100" b="0" i="0" u="none" strike="noStrike" dirty="0" smtClean="0">
                          <a:solidFill>
                            <a:srgbClr val="000000"/>
                          </a:solidFill>
                          <a:effectLst/>
                          <a:latin typeface="Calibri"/>
                        </a:rPr>
                        <a:t>balances</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8276">
                <a:tc>
                  <a:txBody>
                    <a:bodyPr/>
                    <a:lstStyle/>
                    <a:p>
                      <a:pPr algn="ctr" fontAlgn="t"/>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6840">
                <a:tc>
                  <a:txBody>
                    <a:bodyPr/>
                    <a:lstStyle/>
                    <a:p>
                      <a:pPr algn="ctr" fontAlgn="t"/>
                      <a:r>
                        <a:rPr lang="en-US" sz="1100" b="0" i="0" u="none" strike="noStrike" dirty="0">
                          <a:solidFill>
                            <a:srgbClr val="000000"/>
                          </a:solidFill>
                          <a:effectLst/>
                          <a:latin typeface="Calibri"/>
                        </a:rPr>
                        <a:t>20</a:t>
                      </a:r>
                    </a:p>
                  </a:txBody>
                  <a:tcPr marL="0" marR="0" marT="0" marB="0">
                    <a:lnL>
                      <a:noFill/>
                    </a:lnL>
                    <a:lnR>
                      <a:noFill/>
                    </a:lnR>
                    <a:lnT>
                      <a:noFill/>
                    </a:lnT>
                    <a:lnB>
                      <a:noFill/>
                    </a:lnB>
                    <a:solidFill>
                      <a:srgbClr val="FFFFFF"/>
                    </a:solidFill>
                  </a:tcPr>
                </a:tc>
                <a:tc>
                  <a:txBody>
                    <a:bodyPr/>
                    <a:lstStyle/>
                    <a:p>
                      <a:pPr algn="l" fontAlgn="b"/>
                      <a:r>
                        <a:rPr lang="en-US" sz="1100" b="1" i="1" u="none" strike="noStrike" dirty="0" smtClean="0">
                          <a:solidFill>
                            <a:srgbClr val="404040"/>
                          </a:solidFill>
                          <a:effectLst/>
                          <a:latin typeface="Calibri"/>
                        </a:rPr>
                        <a:t>Maximum exposure to Multifamily (as % of total credit exposure)</a:t>
                      </a:r>
                      <a:endParaRPr lang="es-ES" sz="11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r>
                        <a:rPr lang="en-US" sz="1200" dirty="0" smtClean="0">
                          <a:latin typeface="Calibri" panose="020F0502020204030204" pitchFamily="34" charset="0"/>
                        </a:rPr>
                        <a:t>13.0%</a:t>
                      </a:r>
                    </a:p>
                    <a:p>
                      <a:r>
                        <a:rPr lang="en-US" sz="1200" dirty="0" smtClean="0">
                          <a:latin typeface="Calibri" panose="020F0502020204030204" pitchFamily="34" charset="0"/>
                        </a:rPr>
                        <a:t> ($11.1B)</a:t>
                      </a:r>
                      <a:endParaRPr lang="en-US" sz="1200" dirty="0">
                        <a:latin typeface="Calibri" panose="020F0502020204030204" pitchFamily="34" charset="0"/>
                      </a:endParaRPr>
                    </a:p>
                  </a:txBody>
                  <a:tcPr marL="0" marR="0" marT="0" marB="0">
                    <a:lnL>
                      <a:noFill/>
                    </a:lnL>
                    <a:lnR>
                      <a:noFill/>
                    </a:lnR>
                    <a:lnT>
                      <a:noFill/>
                    </a:lnT>
                    <a:lnB>
                      <a:noFill/>
                    </a:lnB>
                    <a:solidFill>
                      <a:srgbClr val="FFFFFF"/>
                    </a:solidFill>
                  </a:tcPr>
                </a:tc>
                <a:tc>
                  <a:txBody>
                    <a:bodyPr/>
                    <a:lstStyle/>
                    <a:p>
                      <a:r>
                        <a:rPr lang="en-US" sz="1200" dirty="0" smtClean="0">
                          <a:latin typeface="Calibri" panose="020F0502020204030204" pitchFamily="34" charset="0"/>
                        </a:rPr>
                        <a:t>12.4% </a:t>
                      </a:r>
                    </a:p>
                    <a:p>
                      <a:r>
                        <a:rPr lang="en-US" sz="1200" dirty="0" smtClean="0">
                          <a:latin typeface="Calibri" panose="020F0502020204030204" pitchFamily="34" charset="0"/>
                        </a:rPr>
                        <a:t>($10.6B)</a:t>
                      </a:r>
                      <a:endParaRPr lang="en-US" sz="1200" dirty="0">
                        <a:latin typeface="Calibri" panose="020F0502020204030204" pitchFamily="34" charset="0"/>
                      </a:endParaRPr>
                    </a:p>
                  </a:txBody>
                  <a:tcPr marL="0" marR="0" marT="0" marB="0">
                    <a:lnL>
                      <a:noFill/>
                    </a:lnL>
                    <a:lnR>
                      <a:noFill/>
                    </a:lnR>
                    <a:lnT>
                      <a:noFill/>
                    </a:lnT>
                    <a:lnB>
                      <a:noFill/>
                    </a:lnB>
                    <a:solidFill>
                      <a:srgbClr val="FFFFFF"/>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12.3%</a:t>
                      </a:r>
                    </a:p>
                    <a:p>
                      <a:pPr algn="l" fontAlgn="b"/>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No forecast for total credit exposure. Forecast contains expected balances.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8276">
                <a:tc>
                  <a:txBody>
                    <a:bodyPr/>
                    <a:lstStyle/>
                    <a:p>
                      <a:pPr algn="ctr" fontAlgn="t"/>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rgbClr val="FFFFFF"/>
                    </a:solidFill>
                  </a:tcPr>
                </a:tc>
              </a:tr>
              <a:tr h="490259">
                <a:tc>
                  <a:txBody>
                    <a:bodyPr/>
                    <a:lstStyle/>
                    <a:p>
                      <a:pPr algn="ctr" fontAlgn="t"/>
                      <a:endParaRPr lang="en-US" sz="11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gridSpan="4">
                  <a:txBody>
                    <a:bodyPr/>
                    <a:lstStyle/>
                    <a:p>
                      <a:pPr algn="l" fontAlgn="t"/>
                      <a:endParaRPr lang="en-US" sz="11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1860706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P19 vs. risk </a:t>
            </a:r>
            <a:r>
              <a:rPr lang="en-US" dirty="0" smtClean="0"/>
              <a:t>appetite </a:t>
            </a:r>
            <a:r>
              <a:rPr lang="en-US" dirty="0" smtClean="0"/>
              <a:t>(5/5)</a:t>
            </a:r>
            <a:endParaRPr lang="en-US" dirty="0"/>
          </a:p>
        </p:txBody>
      </p:sp>
      <p:graphicFrame>
        <p:nvGraphicFramePr>
          <p:cNvPr id="4" name="3 Tabla"/>
          <p:cNvGraphicFramePr>
            <a:graphicFrameLocks noGrp="1"/>
          </p:cNvGraphicFramePr>
          <p:nvPr>
            <p:extLst>
              <p:ext uri="{D42A27DB-BD31-4B8C-83A1-F6EECF244321}">
                <p14:modId xmlns:p14="http://schemas.microsoft.com/office/powerpoint/2010/main" val="1531186343"/>
              </p:ext>
            </p:extLst>
          </p:nvPr>
        </p:nvGraphicFramePr>
        <p:xfrm>
          <a:off x="320791" y="843255"/>
          <a:ext cx="8518409" cy="3143152"/>
        </p:xfrm>
        <a:graphic>
          <a:graphicData uri="http://schemas.openxmlformats.org/drawingml/2006/table">
            <a:tbl>
              <a:tblPr/>
              <a:tblGrid>
                <a:gridCol w="617231"/>
                <a:gridCol w="2926859"/>
                <a:gridCol w="619719"/>
                <a:gridCol w="607274"/>
                <a:gridCol w="607274"/>
                <a:gridCol w="63862"/>
                <a:gridCol w="3076190"/>
              </a:tblGrid>
              <a:tr h="184013">
                <a:tc rowSpan="2" gridSpan="2">
                  <a:txBody>
                    <a:bodyPr/>
                    <a:lstStyle/>
                    <a:p>
                      <a:pPr algn="ctr" fontAlgn="ctr"/>
                      <a:r>
                        <a:rPr lang="en-US" sz="1100" b="1" i="0" u="none" strike="noStrike" dirty="0" err="1">
                          <a:solidFill>
                            <a:srgbClr val="FFFFFF"/>
                          </a:solidFill>
                          <a:effectLst/>
                          <a:latin typeface="Calibri"/>
                        </a:rPr>
                        <a:t>Métricas</a:t>
                      </a:r>
                      <a:r>
                        <a:rPr lang="en-US" sz="1100" b="1" i="0" u="none" strike="noStrike" dirty="0">
                          <a:solidFill>
                            <a:srgbClr val="FFFFFF"/>
                          </a:solidFill>
                          <a:effectLst/>
                          <a:latin typeface="Calibri"/>
                        </a:rPr>
                        <a:t> / Metrics</a:t>
                      </a:r>
                    </a:p>
                  </a:txBody>
                  <a:tcPr marL="0" marR="0" marT="0" marB="0" anchor="ctr">
                    <a:lnL>
                      <a:noFill/>
                    </a:lnL>
                    <a:lnR w="6350" cap="flat" cmpd="sng" algn="ctr">
                      <a:solidFill>
                        <a:srgbClr val="FFFFFF"/>
                      </a:solidFill>
                      <a:prstDash val="solid"/>
                      <a:round/>
                      <a:headEnd type="none" w="med" len="med"/>
                      <a:tailEnd type="none" w="med" len="med"/>
                    </a:lnR>
                    <a:lnT>
                      <a:noFill/>
                    </a:lnT>
                    <a:lnB w="25400" cap="flat" cmpd="dbl" algn="ctr">
                      <a:solidFill>
                        <a:srgbClr val="FFFFFF"/>
                      </a:solidFill>
                      <a:prstDash val="solid"/>
                      <a:round/>
                      <a:headEnd type="none" w="med" len="med"/>
                      <a:tailEnd type="none" w="med" len="med"/>
                    </a:lnB>
                    <a:solidFill>
                      <a:srgbClr val="FF0000"/>
                    </a:solidFill>
                  </a:tcPr>
                </a:tc>
                <a:tc rowSpan="2" hMerge="1">
                  <a:txBody>
                    <a:bodyPr/>
                    <a:lstStyle/>
                    <a:p>
                      <a:endParaRPr lang="en-US"/>
                    </a:p>
                  </a:txBody>
                  <a:tcPr/>
                </a:tc>
                <a:tc gridSpan="3">
                  <a:txBody>
                    <a:bodyPr/>
                    <a:lstStyle/>
                    <a:p>
                      <a:pPr algn="ctr" fontAlgn="ctr"/>
                      <a:r>
                        <a:rPr lang="es-ES" sz="1050" b="1" i="0" u="none" strike="noStrike" dirty="0" err="1" smtClean="0">
                          <a:solidFill>
                            <a:srgbClr val="FFFFFF"/>
                          </a:solidFill>
                          <a:effectLst/>
                          <a:latin typeface="Calibri"/>
                        </a:rPr>
                        <a:t>Current</a:t>
                      </a:r>
                      <a:r>
                        <a:rPr lang="es-ES" sz="1050" b="1" i="0" u="none" strike="noStrike" dirty="0" smtClean="0">
                          <a:solidFill>
                            <a:srgbClr val="FFFFFF"/>
                          </a:solidFill>
                          <a:effectLst/>
                          <a:latin typeface="Calibri"/>
                        </a:rPr>
                        <a:t> </a:t>
                      </a:r>
                      <a:r>
                        <a:rPr lang="es-ES" sz="1050" b="1" i="0" u="none" strike="noStrike" dirty="0" err="1">
                          <a:solidFill>
                            <a:srgbClr val="FFFFFF"/>
                          </a:solidFill>
                          <a:effectLst/>
                          <a:latin typeface="Calibri"/>
                        </a:rPr>
                        <a:t>Appetite</a:t>
                      </a:r>
                      <a:r>
                        <a:rPr lang="es-ES" sz="1050" b="1" i="0" u="none" strike="noStrike" dirty="0">
                          <a:solidFill>
                            <a:srgbClr val="FFFFFF"/>
                          </a:solidFill>
                          <a:effectLst/>
                          <a:latin typeface="Calibri"/>
                        </a:rPr>
                        <a:t> (</a:t>
                      </a:r>
                      <a:r>
                        <a:rPr lang="es-ES" sz="1050" b="1" i="0" u="none" strike="noStrike" dirty="0" err="1">
                          <a:solidFill>
                            <a:srgbClr val="FFFFFF"/>
                          </a:solidFill>
                          <a:effectLst/>
                          <a:latin typeface="Calibri"/>
                        </a:rPr>
                        <a:t>Limit</a:t>
                      </a:r>
                      <a:r>
                        <a:rPr lang="es-ES" sz="1050" b="1" i="0" u="none" strike="noStrike" dirty="0">
                          <a:solidFill>
                            <a:srgbClr val="FFFFFF"/>
                          </a:solidFill>
                          <a:effectLst/>
                          <a:latin typeface="Calibri"/>
                        </a:rPr>
                        <a:t> &amp; </a:t>
                      </a:r>
                      <a:r>
                        <a:rPr lang="es-ES" sz="1050" b="1" i="0" u="none" strike="noStrike" dirty="0" err="1">
                          <a:solidFill>
                            <a:srgbClr val="FFFFFF"/>
                          </a:solidFill>
                          <a:effectLst/>
                          <a:latin typeface="Calibri"/>
                        </a:rPr>
                        <a:t>Alert</a:t>
                      </a:r>
                      <a:r>
                        <a:rPr lang="es-ES" sz="1050" b="1" i="0" u="none" strike="noStrike" dirty="0">
                          <a:solidFill>
                            <a:srgbClr val="FFFFFF"/>
                          </a:solidFill>
                          <a:effectLst/>
                          <a:latin typeface="Calibri"/>
                        </a:rPr>
                        <a:t>)</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dirty="0">
                          <a:solidFill>
                            <a:srgbClr val="000000"/>
                          </a:solidFill>
                          <a:effectLst/>
                          <a:latin typeface="Calibri"/>
                        </a:rPr>
                        <a:t> </a:t>
                      </a:r>
                    </a:p>
                  </a:txBody>
                  <a:tcPr marL="0" marR="0" marT="0" marB="0" anchor="ctr">
                    <a:lnL w="6350" cap="flat" cmpd="sng" algn="ctr">
                      <a:solidFill>
                        <a:srgbClr val="FFFFFF"/>
                      </a:solidFill>
                      <a:prstDash val="solid"/>
                      <a:round/>
                      <a:headEnd type="none" w="med" len="med"/>
                      <a:tailEnd type="none" w="med" len="med"/>
                    </a:lnL>
                    <a:lnR>
                      <a:noFill/>
                    </a:lnR>
                    <a:lnT>
                      <a:noFill/>
                    </a:lnT>
                    <a:lnB>
                      <a:noFill/>
                    </a:lnB>
                    <a:solidFill>
                      <a:srgbClr val="FFFFFF"/>
                    </a:solidFill>
                  </a:tcPr>
                </a:tc>
                <a:tc rowSpan="2">
                  <a:txBody>
                    <a:bodyPr/>
                    <a:lstStyle/>
                    <a:p>
                      <a:pPr algn="ctr" fontAlgn="ctr"/>
                      <a:r>
                        <a:rPr lang="en-US" sz="1100" b="1" i="0" u="none" strike="noStrike" dirty="0">
                          <a:solidFill>
                            <a:srgbClr val="FFFFFF"/>
                          </a:solidFill>
                          <a:effectLst/>
                          <a:latin typeface="Calibri"/>
                        </a:rPr>
                        <a:t>Consistency P19 - Risk </a:t>
                      </a:r>
                      <a:r>
                        <a:rPr lang="en-US" sz="1100" b="1" i="0" u="none" strike="noStrike" dirty="0" smtClean="0">
                          <a:solidFill>
                            <a:srgbClr val="FFFFFF"/>
                          </a:solidFill>
                          <a:effectLst/>
                          <a:latin typeface="Calibri"/>
                        </a:rPr>
                        <a:t>Appetite (qualitative)</a:t>
                      </a:r>
                      <a:endParaRPr lang="en-US" sz="1100" b="1" i="0" u="none" strike="noStrike" dirty="0">
                        <a:solidFill>
                          <a:srgbClr val="FFFFFF"/>
                        </a:solidFill>
                        <a:effectLst/>
                        <a:latin typeface="Calibri"/>
                      </a:endParaRPr>
                    </a:p>
                  </a:txBody>
                  <a:tcPr marL="0" marR="0" marT="0" marB="0" anchor="ctr">
                    <a:lnL>
                      <a:noFill/>
                    </a:lnL>
                    <a:lnR>
                      <a:noFill/>
                    </a:lnR>
                    <a:lnT>
                      <a:noFill/>
                    </a:lnT>
                    <a:lnB>
                      <a:noFill/>
                    </a:lnB>
                    <a:solidFill>
                      <a:srgbClr val="FF0000"/>
                    </a:solidFill>
                  </a:tcPr>
                </a:tc>
              </a:tr>
              <a:tr h="163420">
                <a:tc gridSpan="2" vMerge="1">
                  <a:txBody>
                    <a:bodyPr/>
                    <a:lstStyle/>
                    <a:p>
                      <a:endParaRPr lang="en-US"/>
                    </a:p>
                  </a:txBody>
                  <a:tcPr/>
                </a:tc>
                <a:tc hMerge="1" vMerge="1">
                  <a:txBody>
                    <a:bodyPr/>
                    <a:lstStyle/>
                    <a:p>
                      <a:endParaRPr lang="en-US"/>
                    </a:p>
                  </a:txBody>
                  <a:tcPr/>
                </a:tc>
                <a:tc>
                  <a:txBody>
                    <a:bodyPr/>
                    <a:lstStyle/>
                    <a:p>
                      <a:pPr algn="ctr" fontAlgn="ctr"/>
                      <a:r>
                        <a:rPr lang="en-US" sz="1100" b="1" i="0" u="none" strike="noStrike">
                          <a:solidFill>
                            <a:srgbClr val="FF0000"/>
                          </a:solidFill>
                          <a:effectLst/>
                          <a:latin typeface="Calibri"/>
                        </a:rPr>
                        <a:t>Limit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FF0000"/>
                          </a:solidFill>
                          <a:effectLst/>
                          <a:latin typeface="Calibri"/>
                        </a:rPr>
                        <a:t>Alert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FFFFFF"/>
                          </a:solidFill>
                          <a:effectLst/>
                          <a:latin typeface="Calibri"/>
                        </a:rPr>
                        <a:t>Current</a:t>
                      </a:r>
                    </a:p>
                  </a:txBody>
                  <a:tcPr marL="0" marR="0" marT="0" marB="0">
                    <a:lnL w="6350" cap="flat" cmpd="sng" algn="ctr">
                      <a:solidFill>
                        <a:srgbClr val="000000"/>
                      </a:solidFill>
                      <a:prstDash val="solid"/>
                      <a:round/>
                      <a:headEnd type="none" w="med" len="med"/>
                      <a:tailEnd type="none" w="med" len="med"/>
                    </a:lnL>
                    <a:lnR w="25400" cap="flat" cmpd="dbl" algn="ctr">
                      <a:solidFill>
                        <a:srgbClr val="FFFFFF"/>
                      </a:solidFill>
                      <a:prstDash val="solid"/>
                      <a:round/>
                      <a:headEnd type="none" w="med" len="med"/>
                      <a:tailEnd type="none" w="med" len="med"/>
                    </a:lnR>
                    <a:lnT>
                      <a:noFill/>
                    </a:lnT>
                    <a:lnB>
                      <a:noFill/>
                    </a:lnB>
                    <a:solidFill>
                      <a:srgbClr val="FF0000"/>
                    </a:solidFill>
                  </a:tcPr>
                </a:tc>
                <a:tc>
                  <a:txBody>
                    <a:bodyPr/>
                    <a:lstStyle/>
                    <a:p>
                      <a:pPr algn="l" fontAlgn="b"/>
                      <a:r>
                        <a:rPr lang="en-US" sz="1100" b="0" i="0" u="none" strike="noStrike">
                          <a:solidFill>
                            <a:srgbClr val="000000"/>
                          </a:solidFill>
                          <a:effectLst/>
                          <a:latin typeface="Calibri"/>
                        </a:rPr>
                        <a:t> </a:t>
                      </a:r>
                    </a:p>
                  </a:txBody>
                  <a:tcPr marL="0" marR="0" marT="0" marB="0">
                    <a:lnL w="25400" cap="flat" cmpd="dbl" algn="ctr">
                      <a:solidFill>
                        <a:srgbClr val="FFFFFF"/>
                      </a:solidFill>
                      <a:prstDash val="solid"/>
                      <a:round/>
                      <a:headEnd type="none" w="med" len="med"/>
                      <a:tailEnd type="none" w="med" len="med"/>
                    </a:lnL>
                    <a:lnR>
                      <a:noFill/>
                    </a:lnR>
                    <a:lnT>
                      <a:noFill/>
                    </a:lnT>
                    <a:lnB>
                      <a:noFill/>
                    </a:lnB>
                    <a:solidFill>
                      <a:srgbClr val="FFFFFF"/>
                    </a:solidFill>
                  </a:tcPr>
                </a:tc>
                <a:tc vMerge="1">
                  <a:txBody>
                    <a:bodyPr/>
                    <a:lstStyle/>
                    <a:p>
                      <a:endParaRPr lang="en-US"/>
                    </a:p>
                  </a:txBody>
                  <a:tcPr/>
                </a:tc>
              </a:tr>
              <a:tr h="163420">
                <a:tc>
                  <a:txBody>
                    <a:bodyPr/>
                    <a:lstStyle/>
                    <a:p>
                      <a:pPr algn="ctr" fontAlgn="t"/>
                      <a:r>
                        <a:rPr lang="en-US" sz="1100" b="0" i="0" u="none" strike="noStrike">
                          <a:solidFill>
                            <a:srgbClr val="000000"/>
                          </a:solidFill>
                          <a:effectLst/>
                          <a:latin typeface="Calibri"/>
                        </a:rPr>
                        <a:t> </a:t>
                      </a:r>
                    </a:p>
                  </a:txBody>
                  <a:tcPr marL="0" marR="0" marT="0" marB="0">
                    <a:lnL>
                      <a:noFill/>
                    </a:lnL>
                    <a:lnR>
                      <a:noFill/>
                    </a:lnR>
                    <a:lnT w="25400" cap="flat" cmpd="dbl" algn="ctr">
                      <a:solidFill>
                        <a:srgbClr val="FFFFFF"/>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w="25400" cap="flat" cmpd="dbl" algn="ctr">
                      <a:solidFill>
                        <a:srgbClr val="FFFFFF"/>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r>
              <a:tr h="163420">
                <a:tc>
                  <a:txBody>
                    <a:bodyPr/>
                    <a:lstStyle/>
                    <a:p>
                      <a:pPr algn="ctr" fontAlgn="t"/>
                      <a:r>
                        <a:rPr lang="en-US" sz="11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100" b="1" i="0" u="none" strike="noStrike" dirty="0">
                          <a:solidFill>
                            <a:srgbClr val="000000"/>
                          </a:solidFill>
                          <a:effectLst/>
                          <a:latin typeface="Calibri"/>
                        </a:rPr>
                        <a:t>IV. </a:t>
                      </a:r>
                      <a:r>
                        <a:rPr lang="en-US" sz="1100" b="1" i="0" u="none" strike="noStrike" dirty="0" err="1">
                          <a:solidFill>
                            <a:srgbClr val="000000"/>
                          </a:solidFill>
                          <a:effectLst/>
                          <a:latin typeface="Calibri"/>
                        </a:rPr>
                        <a:t>Concentración</a:t>
                      </a:r>
                      <a:r>
                        <a:rPr lang="en-US" sz="1100" b="1" i="0" u="none" strike="noStrike" dirty="0">
                          <a:solidFill>
                            <a:srgbClr val="000000"/>
                          </a:solidFill>
                          <a:effectLst/>
                          <a:latin typeface="Calibri"/>
                        </a:rPr>
                        <a:t> / Concentration</a:t>
                      </a:r>
                    </a:p>
                  </a:txBody>
                  <a:tcPr marL="0" marR="0" marT="0" marB="0">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D9D9D9"/>
                    </a:solidFill>
                  </a:tcPr>
                </a:tc>
              </a:tr>
              <a:tr h="163420">
                <a:tc>
                  <a:txBody>
                    <a:bodyPr/>
                    <a:lstStyle/>
                    <a:p>
                      <a:pPr algn="ctr" fontAlgn="t"/>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lnL>
                      <a:noFill/>
                    </a:lnL>
                    <a:lnR>
                      <a:noFill/>
                    </a:lnR>
                    <a:lnT>
                      <a:noFill/>
                    </a:lnT>
                    <a:lnB w="6350" cap="flat" cmpd="sng" algn="ctr">
                      <a:noFill/>
                      <a:prstDash val="solid"/>
                      <a:round/>
                      <a:headEnd type="none" w="med" len="med"/>
                      <a:tailEnd type="none" w="med" len="med"/>
                    </a:lnB>
                    <a:solidFill>
                      <a:srgbClr val="FFFFFF"/>
                    </a:solidFill>
                  </a:tcPr>
                </a:tc>
              </a:tr>
              <a:tr h="178276">
                <a:tc>
                  <a:txBody>
                    <a:bodyPr/>
                    <a:lstStyle/>
                    <a:p>
                      <a:pPr algn="ctr" fontAlgn="t"/>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78276">
                <a:tc>
                  <a:txBody>
                    <a:bodyPr/>
                    <a:lstStyle/>
                    <a:p>
                      <a:pPr algn="ctr" fontAlgn="t"/>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6840">
                <a:tc>
                  <a:txBody>
                    <a:bodyPr/>
                    <a:lstStyle/>
                    <a:p>
                      <a:pPr algn="ctr" fontAlgn="t"/>
                      <a:r>
                        <a:rPr lang="en-US" sz="1100" b="0" i="0" u="none" strike="noStrike" dirty="0" smtClean="0">
                          <a:solidFill>
                            <a:srgbClr val="000000"/>
                          </a:solidFill>
                          <a:effectLst/>
                          <a:latin typeface="Calibri"/>
                        </a:rPr>
                        <a:t>21</a:t>
                      </a:r>
                      <a:endParaRPr lang="en-US" sz="11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s-ES" sz="1100" b="1" i="1" u="none" strike="noStrike" dirty="0" smtClean="0">
                          <a:solidFill>
                            <a:srgbClr val="404040"/>
                          </a:solidFill>
                          <a:effectLst/>
                          <a:latin typeface="Calibri"/>
                        </a:rPr>
                        <a:t>SHUSA </a:t>
                      </a:r>
                      <a:r>
                        <a:rPr lang="es-ES" sz="1100" b="1" i="1" u="none" strike="noStrike" dirty="0" err="1" smtClean="0">
                          <a:solidFill>
                            <a:srgbClr val="404040"/>
                          </a:solidFill>
                          <a:effectLst/>
                          <a:latin typeface="Calibri"/>
                        </a:rPr>
                        <a:t>Subprime</a:t>
                      </a:r>
                      <a:r>
                        <a:rPr lang="es-ES" sz="1100" b="1" i="1" u="none" strike="noStrike" dirty="0" smtClean="0">
                          <a:solidFill>
                            <a:srgbClr val="404040"/>
                          </a:solidFill>
                          <a:effectLst/>
                          <a:latin typeface="Calibri"/>
                        </a:rPr>
                        <a:t> </a:t>
                      </a:r>
                      <a:r>
                        <a:rPr lang="es-ES" sz="1100" b="1" i="1" u="none" strike="noStrike" dirty="0" err="1" smtClean="0">
                          <a:solidFill>
                            <a:srgbClr val="404040"/>
                          </a:solidFill>
                          <a:effectLst/>
                          <a:latin typeface="Calibri"/>
                        </a:rPr>
                        <a:t>assets</a:t>
                      </a:r>
                      <a:r>
                        <a:rPr lang="es-ES" sz="1100" b="1" i="1" u="none" strike="noStrike" dirty="0" smtClean="0">
                          <a:solidFill>
                            <a:srgbClr val="404040"/>
                          </a:solidFill>
                          <a:effectLst/>
                          <a:latin typeface="Calibri"/>
                        </a:rPr>
                        <a:t> as a % of total SHUSA </a:t>
                      </a:r>
                      <a:r>
                        <a:rPr lang="es-ES" sz="1100" b="1" i="1" u="none" strike="noStrike" dirty="0" err="1" smtClean="0">
                          <a:solidFill>
                            <a:srgbClr val="404040"/>
                          </a:solidFill>
                          <a:effectLst/>
                          <a:latin typeface="Calibri"/>
                        </a:rPr>
                        <a:t>credit</a:t>
                      </a:r>
                      <a:r>
                        <a:rPr lang="es-ES" sz="1100" b="1" i="1" u="none" strike="noStrike" dirty="0" smtClean="0">
                          <a:solidFill>
                            <a:srgbClr val="404040"/>
                          </a:solidFill>
                          <a:effectLst/>
                          <a:latin typeface="Calibri"/>
                        </a:rPr>
                        <a:t> </a:t>
                      </a:r>
                      <a:r>
                        <a:rPr lang="es-ES" sz="1100" b="1" i="1" u="none" strike="noStrike" dirty="0" err="1" smtClean="0">
                          <a:solidFill>
                            <a:srgbClr val="404040"/>
                          </a:solidFill>
                          <a:effectLst/>
                          <a:latin typeface="Calibri"/>
                        </a:rPr>
                        <a:t>exposure</a:t>
                      </a:r>
                      <a:endParaRPr lang="es-ES" sz="11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r>
                        <a:rPr lang="en-US" sz="1200" dirty="0" smtClean="0">
                          <a:latin typeface="Calibri" panose="020F0502020204030204" pitchFamily="34" charset="0"/>
                        </a:rPr>
                        <a:t>25.0%</a:t>
                      </a:r>
                      <a:endParaRPr lang="en-US" sz="1200" dirty="0">
                        <a:latin typeface="Calibri" panose="020F0502020204030204" pitchFamily="34" charset="0"/>
                      </a:endParaRPr>
                    </a:p>
                  </a:txBody>
                  <a:tcPr marL="0" marR="0" marT="0" marB="0">
                    <a:lnL>
                      <a:noFill/>
                    </a:lnL>
                    <a:lnR>
                      <a:noFill/>
                    </a:lnR>
                    <a:lnT>
                      <a:noFill/>
                    </a:lnT>
                    <a:lnB>
                      <a:noFill/>
                    </a:lnB>
                    <a:solidFill>
                      <a:srgbClr val="FFFFFF"/>
                    </a:solidFill>
                  </a:tcPr>
                </a:tc>
                <a:tc>
                  <a:txBody>
                    <a:bodyPr/>
                    <a:lstStyle/>
                    <a:p>
                      <a:r>
                        <a:rPr lang="en-US" sz="1200" dirty="0" smtClean="0">
                          <a:latin typeface="Calibri" panose="020F0502020204030204" pitchFamily="34" charset="0"/>
                        </a:rPr>
                        <a:t>23.0%</a:t>
                      </a:r>
                      <a:endParaRPr lang="en-US" sz="1200" dirty="0">
                        <a:latin typeface="Calibri" panose="020F0502020204030204" pitchFamily="34" charset="0"/>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21.1%</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dirty="0" smtClean="0">
                          <a:solidFill>
                            <a:srgbClr val="000000"/>
                          </a:solidFill>
                          <a:effectLst/>
                          <a:latin typeface="Calibri"/>
                        </a:rPr>
                        <a:t>TBD </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8276">
                <a:tc>
                  <a:txBody>
                    <a:bodyPr/>
                    <a:lstStyle/>
                    <a:p>
                      <a:pPr algn="ctr" fontAlgn="t"/>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6552">
                <a:tc>
                  <a:txBody>
                    <a:bodyPr/>
                    <a:lstStyle/>
                    <a:p>
                      <a:pPr algn="ctr" fontAlgn="t"/>
                      <a:r>
                        <a:rPr lang="en-US" sz="1100" b="0" i="0" u="none" strike="noStrike" dirty="0" smtClean="0">
                          <a:solidFill>
                            <a:srgbClr val="000000"/>
                          </a:solidFill>
                          <a:effectLst/>
                          <a:latin typeface="Calibri"/>
                        </a:rPr>
                        <a:t>22</a:t>
                      </a:r>
                      <a:endParaRPr lang="en-US" sz="11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s-ES" sz="1100" b="1" i="1" u="none" strike="noStrike" dirty="0" smtClean="0">
                          <a:solidFill>
                            <a:srgbClr val="404040"/>
                          </a:solidFill>
                          <a:effectLst/>
                          <a:latin typeface="Calibri"/>
                        </a:rPr>
                        <a:t>SC RWA / SC CET1</a:t>
                      </a:r>
                      <a:endParaRPr lang="es-ES" sz="1100" b="1"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11% of CET1</a:t>
                      </a:r>
                      <a:endParaRPr lang="en-US" sz="10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smtClean="0">
                          <a:solidFill>
                            <a:srgbClr val="000000"/>
                          </a:solidFill>
                          <a:effectLst/>
                          <a:latin typeface="Calibri"/>
                        </a:rPr>
                        <a:t>2B USD less than limit in dollar terms</a:t>
                      </a:r>
                      <a:endParaRPr lang="en-US" sz="12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a:txBody>
                    <a:bodyPr/>
                    <a:lstStyle/>
                    <a:p>
                      <a:pPr algn="l" fontAlgn="b"/>
                      <a:r>
                        <a:rPr lang="en-US" sz="1200" b="0" i="0" u="none" strike="noStrike" dirty="0">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Metric is expected to remain green </a:t>
                      </a:r>
                      <a:endParaRPr lang="en-US" sz="1100" b="0" i="0" u="none" strike="noStrike" dirty="0">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90259">
                <a:tc>
                  <a:txBody>
                    <a:bodyPr/>
                    <a:lstStyle/>
                    <a:p>
                      <a:pPr algn="ctr" fontAlgn="t"/>
                      <a:endParaRPr lang="en-US" sz="11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gridSpan="4">
                  <a:txBody>
                    <a:bodyPr/>
                    <a:lstStyle/>
                    <a:p>
                      <a:pPr algn="l" fontAlgn="t"/>
                      <a:endParaRPr lang="en-US" sz="1100" b="0" i="0" u="none" strike="noStrike" dirty="0">
                        <a:solidFill>
                          <a:srgbClr val="000000"/>
                        </a:solidFill>
                        <a:effectLst/>
                        <a:latin typeface="Calibri"/>
                      </a:endParaRPr>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Calibri"/>
                        </a:rPr>
                        <a:t> </a:t>
                      </a:r>
                    </a:p>
                  </a:txBody>
                  <a:tcPr marL="0" marR="0" marT="0" marB="0">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0" marR="0" marT="0"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574436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Slide Number Placeholder 1"/>
          <p:cNvSpPr txBox="1">
            <a:spLocks noGrp="1"/>
          </p:cNvSpPr>
          <p:nvPr/>
        </p:nvSpPr>
        <p:spPr bwMode="auto">
          <a:xfrm>
            <a:off x="8639175" y="6302375"/>
            <a:ext cx="385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C62208-EAB3-4265-8E10-9136E7EE5316}" type="slidenum">
              <a:rPr lang="es-ES" sz="900" smtClean="0">
                <a:solidFill>
                  <a:srgbClr val="000000"/>
                </a:solidFill>
              </a:rPr>
              <a:pPr eaLnBrk="1" hangingPunct="1"/>
              <a:t>7</a:t>
            </a:fld>
            <a:endParaRPr lang="es-ES" sz="900" smtClean="0">
              <a:solidFill>
                <a:srgbClr val="000000"/>
              </a:solidFill>
            </a:endParaRPr>
          </a:p>
        </p:txBody>
      </p:sp>
      <p:sp>
        <p:nvSpPr>
          <p:cNvPr id="32" name="Rounded Rectangle 39"/>
          <p:cNvSpPr/>
          <p:nvPr/>
        </p:nvSpPr>
        <p:spPr bwMode="auto">
          <a:xfrm>
            <a:off x="183828" y="1072954"/>
            <a:ext cx="946472" cy="676870"/>
          </a:xfrm>
          <a:prstGeom prst="roundRect">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ts val="1600"/>
              </a:lnSpc>
              <a:defRPr/>
            </a:pPr>
            <a:r>
              <a:rPr lang="es-ES" sz="1600" b="1" smtClean="0">
                <a:solidFill>
                  <a:srgbClr val="FFFFFF"/>
                </a:solidFill>
              </a:rPr>
              <a:t>Macro</a:t>
            </a:r>
            <a:endParaRPr lang="en-US" sz="1600" b="1" dirty="0">
              <a:solidFill>
                <a:srgbClr val="FFFFFF"/>
              </a:solidFill>
            </a:endParaRPr>
          </a:p>
        </p:txBody>
      </p:sp>
      <p:graphicFrame>
        <p:nvGraphicFramePr>
          <p:cNvPr id="20" name="40 Tabla"/>
          <p:cNvGraphicFramePr>
            <a:graphicFrameLocks noGrp="1"/>
          </p:cNvGraphicFramePr>
          <p:nvPr>
            <p:extLst>
              <p:ext uri="{D42A27DB-BD31-4B8C-83A1-F6EECF244321}">
                <p14:modId xmlns:p14="http://schemas.microsoft.com/office/powerpoint/2010/main" val="3110554586"/>
              </p:ext>
            </p:extLst>
          </p:nvPr>
        </p:nvGraphicFramePr>
        <p:xfrm>
          <a:off x="1469140" y="593549"/>
          <a:ext cx="4932000" cy="2030482"/>
        </p:xfrm>
        <a:graphic>
          <a:graphicData uri="http://schemas.openxmlformats.org/drawingml/2006/table">
            <a:tbl>
              <a:tblPr/>
              <a:tblGrid>
                <a:gridCol w="72000"/>
                <a:gridCol w="1800000"/>
                <a:gridCol w="576000"/>
                <a:gridCol w="576000"/>
                <a:gridCol w="576000"/>
                <a:gridCol w="180000"/>
                <a:gridCol w="576000"/>
                <a:gridCol w="576000"/>
              </a:tblGrid>
              <a:tr h="161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nSpc>
                          <a:spcPct val="90000"/>
                        </a:lnSpc>
                        <a:buFont typeface="Arial" panose="020B0604020202020204" pitchFamily="34" charset="0"/>
                        <a:buNone/>
                      </a:pPr>
                      <a:endParaRPr lang="es-ES_tradnl" sz="1200" b="1" dirty="0">
                        <a:ln>
                          <a:solidFill>
                            <a:schemeClr val="accent1"/>
                          </a:solidFill>
                        </a:ln>
                        <a:solidFill>
                          <a:schemeClr val="tx1"/>
                        </a:solidFill>
                        <a:latin typeface="+mn-lt"/>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a:lnSpc>
                          <a:spcPct val="90000"/>
                        </a:lnSpc>
                      </a:pPr>
                      <a:endParaRPr lang="es-ES_tradnl" sz="1200" b="1" dirty="0">
                        <a:ln>
                          <a:solidFill>
                            <a:schemeClr val="accent1"/>
                          </a:solidFill>
                        </a:ln>
                        <a:solidFill>
                          <a:schemeClr val="tx1"/>
                        </a:solidFill>
                        <a:latin typeface="+mn-lt"/>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 sz="1200" b="1" baseline="0" smtClean="0">
                          <a:ln>
                            <a:noFill/>
                          </a:ln>
                          <a:solidFill>
                            <a:schemeClr val="tx1"/>
                          </a:solidFill>
                          <a:latin typeface="+mn-lt"/>
                        </a:rPr>
                        <a:t>P-19</a:t>
                      </a: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lnSpc>
                          <a:spcPct val="90000"/>
                        </a:lnSpc>
                      </a:pPr>
                      <a:r>
                        <a:rPr lang="es-ES" sz="1200" b="1" baseline="0" smtClean="0">
                          <a:ln>
                            <a:noFill/>
                          </a:ln>
                          <a:solidFill>
                            <a:schemeClr val="tx1"/>
                          </a:solidFill>
                          <a:latin typeface="+mn-lt"/>
                        </a:rPr>
                        <a:t>Vs P-18</a:t>
                      </a: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90000"/>
                        </a:lnSpc>
                      </a:pP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5014">
                <a:tc gridSpan="2">
                  <a:txBody>
                    <a:bodyPr/>
                    <a:lstStyle/>
                    <a:p>
                      <a:pPr marL="0" indent="0" algn="l">
                        <a:lnSpc>
                          <a:spcPct val="90000"/>
                        </a:lnSpc>
                        <a:buSzPct val="80000"/>
                        <a:buFont typeface="Arial" panose="020B0604020202020204" pitchFamily="34" charset="0"/>
                        <a:buNone/>
                      </a:pPr>
                      <a:endParaRPr lang="es-ES" sz="1200" b="1" noProof="0" dirty="0" smtClean="0">
                        <a:solidFill>
                          <a:srgbClr val="ED092F"/>
                        </a:solidFill>
                        <a:latin typeface="+mn-lt"/>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indent="0" algn="l">
                        <a:lnSpc>
                          <a:spcPct val="90000"/>
                        </a:lnSpc>
                        <a:buSzPct val="80000"/>
                        <a:buFont typeface="Arial" panose="020B0604020202020204" pitchFamily="34" charset="0"/>
                        <a:buNone/>
                      </a:pPr>
                      <a:endParaRPr lang="es-ES" sz="1200" b="1" noProof="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_tradnl" sz="1200" b="1" baseline="0" smtClean="0">
                          <a:ln>
                            <a:noFill/>
                          </a:ln>
                          <a:solidFill>
                            <a:schemeClr val="tx1"/>
                          </a:solidFill>
                          <a:latin typeface="+mn-lt"/>
                        </a:rPr>
                        <a:t>2017</a:t>
                      </a:r>
                      <a:endParaRPr lang="es-ES_tradnl" sz="1200" b="1" baseline="0" dirty="0" smtClean="0">
                        <a:ln>
                          <a:noFill/>
                        </a:ln>
                        <a:solidFill>
                          <a:schemeClr val="tx1"/>
                        </a:solidFill>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_tradnl" sz="1200" b="1" baseline="0" smtClean="0">
                          <a:ln>
                            <a:noFill/>
                          </a:ln>
                          <a:solidFill>
                            <a:schemeClr val="tx1"/>
                          </a:solidFill>
                          <a:latin typeface="+mn-lt"/>
                        </a:rPr>
                        <a:t>2018</a:t>
                      </a:r>
                      <a:endParaRPr lang="es-ES_tradnl" sz="1200" b="1" baseline="0" dirty="0" smtClean="0">
                        <a:ln>
                          <a:noFill/>
                        </a:ln>
                        <a:solidFill>
                          <a:schemeClr val="tx1"/>
                        </a:solidFill>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_tradnl" sz="1200" b="1" baseline="0" smtClean="0">
                          <a:ln>
                            <a:noFill/>
                          </a:ln>
                          <a:solidFill>
                            <a:schemeClr val="tx1"/>
                          </a:solidFill>
                          <a:latin typeface="+mn-lt"/>
                        </a:rPr>
                        <a:t>2019</a:t>
                      </a:r>
                      <a:endParaRPr lang="es-ES_tradnl" sz="1200" b="1" baseline="0" dirty="0" smtClean="0">
                        <a:ln>
                          <a:noFill/>
                        </a:ln>
                        <a:solidFill>
                          <a:schemeClr val="tx1"/>
                        </a:solidFill>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1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_tradnl" sz="1200" b="1" baseline="0" smtClean="0">
                          <a:ln>
                            <a:noFill/>
                          </a:ln>
                          <a:solidFill>
                            <a:schemeClr val="tx1"/>
                          </a:solidFill>
                          <a:latin typeface="+mn-lt"/>
                        </a:rPr>
                        <a:t>2017</a:t>
                      </a:r>
                      <a:endParaRPr lang="es-ES_tradnl" sz="1200" b="1" baseline="0" dirty="0" smtClean="0">
                        <a:ln>
                          <a:noFill/>
                        </a:ln>
                        <a:solidFill>
                          <a:schemeClr val="tx1"/>
                        </a:solidFill>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_tradnl" sz="1200" b="1" baseline="0" smtClean="0">
                          <a:ln>
                            <a:noFill/>
                          </a:ln>
                          <a:solidFill>
                            <a:schemeClr val="tx1"/>
                          </a:solidFill>
                          <a:latin typeface="+mn-lt"/>
                        </a:rPr>
                        <a:t>2018</a:t>
                      </a:r>
                      <a:endParaRPr lang="es-ES_tradnl" sz="1200" b="1" baseline="0" dirty="0" smtClean="0">
                        <a:ln>
                          <a:noFill/>
                        </a:ln>
                        <a:solidFill>
                          <a:schemeClr val="tx1"/>
                        </a:solidFill>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8000">
                <a:tc gridSpan="2">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indent="0" algn="l">
                        <a:lnSpc>
                          <a:spcPct val="90000"/>
                        </a:lnSpc>
                        <a:buSzPct val="80000"/>
                        <a:buFont typeface="Arial" panose="020B0604020202020204" pitchFamily="34" charset="0"/>
                        <a:buNone/>
                      </a:pPr>
                      <a:endParaRPr lang="es-ES" sz="100" b="1" noProof="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188912" algn="l">
                        <a:lnSpc>
                          <a:spcPct val="90000"/>
                        </a:lnSpc>
                        <a:buSzPct val="80000"/>
                        <a:buFont typeface="Arial" panose="020B0604020202020204" pitchFamily="34" charset="0"/>
                        <a:buNone/>
                      </a:pPr>
                      <a:r>
                        <a:rPr lang="es-ES" sz="1200" b="0" noProof="0" smtClean="0">
                          <a:solidFill>
                            <a:schemeClr val="tx1"/>
                          </a:solidFill>
                          <a:latin typeface="+mn-lt"/>
                        </a:rPr>
                        <a:t>GDP (%)</a:t>
                      </a:r>
                      <a:endParaRPr lang="es-ES" sz="1200" b="0" noProof="0" dirty="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kern="1200" cap="none" normalizeH="0" baseline="0" smtClean="0">
                          <a:ln>
                            <a:noFill/>
                          </a:ln>
                          <a:solidFill>
                            <a:schemeClr val="tx1"/>
                          </a:solidFill>
                          <a:effectLst/>
                          <a:latin typeface="Arial"/>
                          <a:ea typeface="+mn-ea"/>
                          <a:cs typeface="Arial" pitchFamily="34" charset="0"/>
                        </a:rPr>
                        <a:t>3,1</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kern="1200" cap="none" normalizeH="0" baseline="0" smtClean="0">
                          <a:ln>
                            <a:noFill/>
                          </a:ln>
                          <a:solidFill>
                            <a:schemeClr val="tx1"/>
                          </a:solidFill>
                          <a:effectLst/>
                          <a:latin typeface="Arial"/>
                          <a:ea typeface="+mn-ea"/>
                          <a:cs typeface="Arial" pitchFamily="34" charset="0"/>
                        </a:rPr>
                        <a:t>3,2</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kern="1200" cap="none" normalizeH="0" baseline="0" smtClean="0">
                          <a:ln>
                            <a:noFill/>
                          </a:ln>
                          <a:solidFill>
                            <a:schemeClr val="tx1"/>
                          </a:solidFill>
                          <a:effectLst/>
                          <a:latin typeface="Arial"/>
                          <a:ea typeface="+mn-ea"/>
                          <a:cs typeface="Arial" pitchFamily="34" charset="0"/>
                        </a:rPr>
                        <a:t>2,6</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cap="none" normalizeH="0" baseline="0" smtClean="0">
                          <a:ln>
                            <a:noFill/>
                          </a:ln>
                          <a:solidFill>
                            <a:schemeClr val="tx1"/>
                          </a:solidFill>
                          <a:effectLst/>
                          <a:latin typeface="+mn-lt"/>
                          <a:cs typeface="Arial" pitchFamily="34" charset="0"/>
                        </a:rPr>
                        <a:t>+ 0,3 pp</a:t>
                      </a: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cap="none" normalizeH="0" baseline="0" smtClean="0">
                          <a:ln>
                            <a:noFill/>
                          </a:ln>
                          <a:solidFill>
                            <a:schemeClr val="tx1"/>
                          </a:solidFill>
                          <a:effectLst/>
                          <a:latin typeface="+mn-lt"/>
                          <a:cs typeface="Arial" pitchFamily="34" charset="0"/>
                        </a:rPr>
                        <a:t>+0,1 pp</a:t>
                      </a: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188912" algn="l">
                        <a:lnSpc>
                          <a:spcPct val="90000"/>
                        </a:lnSpc>
                        <a:buSzPct val="80000"/>
                        <a:buFont typeface="Arial" panose="020B0604020202020204" pitchFamily="34" charset="0"/>
                        <a:buNone/>
                      </a:pPr>
                      <a:r>
                        <a:rPr lang="es-ES" sz="1200" b="0" noProof="0" smtClean="0">
                          <a:solidFill>
                            <a:schemeClr val="tx1"/>
                          </a:solidFill>
                          <a:latin typeface="+mn-lt"/>
                        </a:rPr>
                        <a:t>Unemployment (%)</a:t>
                      </a:r>
                      <a:endParaRPr lang="es-ES" sz="1200" b="0" noProof="0" dirty="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1" i="0" u="none" strike="noStrike" kern="1200" cap="none" normalizeH="0" baseline="0" smtClean="0">
                          <a:ln>
                            <a:noFill/>
                          </a:ln>
                          <a:solidFill>
                            <a:schemeClr val="tx1"/>
                          </a:solidFill>
                          <a:effectLst/>
                          <a:latin typeface="Arial"/>
                          <a:ea typeface="+mn-ea"/>
                          <a:cs typeface="Arial" pitchFamily="34" charset="0"/>
                        </a:rPr>
                        <a:t>5,2</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1" i="0" u="none" strike="noStrike" kern="1200" cap="none" normalizeH="0" baseline="0" smtClean="0">
                          <a:ln>
                            <a:noFill/>
                          </a:ln>
                          <a:solidFill>
                            <a:schemeClr val="tx1"/>
                          </a:solidFill>
                          <a:effectLst/>
                          <a:latin typeface="Arial"/>
                          <a:ea typeface="+mn-ea"/>
                          <a:cs typeface="Arial" pitchFamily="34" charset="0"/>
                        </a:rPr>
                        <a:t>5,0</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1" i="0" u="none" strike="noStrike" kern="1200" cap="none" normalizeH="0" baseline="0" smtClean="0">
                          <a:ln>
                            <a:noFill/>
                          </a:ln>
                          <a:solidFill>
                            <a:schemeClr val="tx1"/>
                          </a:solidFill>
                          <a:effectLst/>
                          <a:latin typeface="Arial"/>
                          <a:ea typeface="+mn-ea"/>
                          <a:cs typeface="Arial" pitchFamily="34" charset="0"/>
                        </a:rPr>
                        <a:t>4,8</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cap="none" normalizeH="0" baseline="0" smtClean="0">
                          <a:ln>
                            <a:noFill/>
                          </a:ln>
                          <a:solidFill>
                            <a:schemeClr val="tx1"/>
                          </a:solidFill>
                          <a:effectLst/>
                          <a:latin typeface="+mn-lt"/>
                          <a:cs typeface="Arial" pitchFamily="34" charset="0"/>
                        </a:rPr>
                        <a:t>-0,2pp</a:t>
                      </a: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cap="none" normalizeH="0" baseline="0" smtClean="0">
                          <a:ln>
                            <a:noFill/>
                          </a:ln>
                          <a:solidFill>
                            <a:schemeClr val="tx1"/>
                          </a:solidFill>
                          <a:effectLst/>
                          <a:latin typeface="+mn-lt"/>
                          <a:cs typeface="Arial" pitchFamily="34" charset="0"/>
                        </a:rPr>
                        <a:t>-0,3pp</a:t>
                      </a: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0000">
                <a:tc>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90000"/>
                        </a:lnSpc>
                        <a:buSzPct val="80000"/>
                        <a:buFont typeface="Arial" panose="020B0604020202020204" pitchFamily="34" charset="0"/>
                        <a:buNone/>
                      </a:pPr>
                      <a:endParaRPr lang="es-ES" sz="300" b="1" noProof="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3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3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3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3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3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3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188912" algn="l">
                        <a:lnSpc>
                          <a:spcPct val="90000"/>
                        </a:lnSpc>
                        <a:buSzPct val="80000"/>
                        <a:buFont typeface="Arial" panose="020B0604020202020204" pitchFamily="34" charset="0"/>
                        <a:buNone/>
                      </a:pPr>
                      <a:r>
                        <a:rPr lang="es-ES" sz="1200" b="0" noProof="0" smtClean="0">
                          <a:solidFill>
                            <a:schemeClr val="tx1"/>
                          </a:solidFill>
                          <a:latin typeface="+mn-lt"/>
                        </a:rPr>
                        <a:t>Pre provision profit</a:t>
                      </a:r>
                      <a:endParaRPr lang="es-ES" sz="1200" b="0" noProof="0" dirty="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kern="1200" cap="none" normalizeH="0" baseline="0" smtClean="0">
                          <a:ln>
                            <a:noFill/>
                          </a:ln>
                          <a:solidFill>
                            <a:schemeClr val="tx1"/>
                          </a:solidFill>
                          <a:effectLst/>
                          <a:latin typeface="Arial"/>
                          <a:ea typeface="+mn-ea"/>
                          <a:cs typeface="Arial" pitchFamily="34" charset="0"/>
                        </a:rPr>
                        <a:t>3.2</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kern="1200" cap="none" normalizeH="0" baseline="0" smtClean="0">
                          <a:ln>
                            <a:noFill/>
                          </a:ln>
                          <a:solidFill>
                            <a:schemeClr val="tx1"/>
                          </a:solidFill>
                          <a:effectLst/>
                          <a:latin typeface="Arial"/>
                          <a:ea typeface="+mn-ea"/>
                          <a:cs typeface="Arial" pitchFamily="34" charset="0"/>
                        </a:rPr>
                        <a:t>3.6</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kern="1200" cap="none" normalizeH="0" baseline="0" smtClean="0">
                          <a:ln>
                            <a:noFill/>
                          </a:ln>
                          <a:solidFill>
                            <a:schemeClr val="tx1"/>
                          </a:solidFill>
                          <a:effectLst/>
                          <a:latin typeface="Arial"/>
                          <a:ea typeface="+mn-ea"/>
                          <a:cs typeface="Arial" pitchFamily="34" charset="0"/>
                        </a:rPr>
                        <a:t>4.0</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cap="none" normalizeH="0" baseline="0" smtClean="0">
                          <a:ln>
                            <a:noFill/>
                          </a:ln>
                          <a:solidFill>
                            <a:schemeClr val="tx1"/>
                          </a:solidFill>
                          <a:effectLst/>
                          <a:latin typeface="+mn-lt"/>
                          <a:cs typeface="Arial" pitchFamily="34" charset="0"/>
                        </a:rPr>
                        <a:t>+5%</a:t>
                      </a: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cap="none" normalizeH="0" baseline="0" smtClean="0">
                          <a:ln>
                            <a:noFill/>
                          </a:ln>
                          <a:solidFill>
                            <a:schemeClr val="tx1"/>
                          </a:solidFill>
                          <a:effectLst/>
                          <a:latin typeface="+mn-lt"/>
                          <a:cs typeface="Arial" pitchFamily="34" charset="0"/>
                        </a:rPr>
                        <a:t>+3%</a:t>
                      </a: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188912" algn="l">
                        <a:lnSpc>
                          <a:spcPct val="90000"/>
                        </a:lnSpc>
                        <a:buSzPct val="80000"/>
                        <a:buFont typeface="Arial" panose="020B0604020202020204" pitchFamily="34" charset="0"/>
                        <a:buNone/>
                      </a:pPr>
                      <a:r>
                        <a:rPr lang="es-ES" sz="1200" b="0" baseline="0" noProof="0" smtClean="0">
                          <a:solidFill>
                            <a:schemeClr val="tx1"/>
                          </a:solidFill>
                          <a:latin typeface="+mn-lt"/>
                        </a:rPr>
                        <a:t>Net credit losses</a:t>
                      </a:r>
                      <a:endParaRPr lang="es-ES" sz="1200" b="0" noProof="0" dirty="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1" i="0" u="none" strike="noStrike" kern="1200" cap="none" normalizeH="0" baseline="0" smtClean="0">
                          <a:ln>
                            <a:noFill/>
                          </a:ln>
                          <a:solidFill>
                            <a:schemeClr val="tx1"/>
                          </a:solidFill>
                          <a:effectLst/>
                          <a:latin typeface="Arial"/>
                          <a:ea typeface="+mn-ea"/>
                          <a:cs typeface="Arial" pitchFamily="34" charset="0"/>
                        </a:rPr>
                        <a:t>-0.7</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1" i="0" u="none" strike="noStrike" kern="1200" cap="none" normalizeH="0" baseline="0" smtClean="0">
                          <a:ln>
                            <a:noFill/>
                          </a:ln>
                          <a:solidFill>
                            <a:schemeClr val="tx1"/>
                          </a:solidFill>
                          <a:effectLst/>
                          <a:latin typeface="Arial"/>
                          <a:ea typeface="+mn-ea"/>
                          <a:cs typeface="Arial" pitchFamily="34" charset="0"/>
                        </a:rPr>
                        <a:t>-0,6</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1" i="0" u="none" strike="noStrike" kern="1200" cap="none" normalizeH="0" baseline="0" smtClean="0">
                          <a:ln>
                            <a:noFill/>
                          </a:ln>
                          <a:solidFill>
                            <a:schemeClr val="tx1"/>
                          </a:solidFill>
                          <a:effectLst/>
                          <a:latin typeface="Arial"/>
                          <a:ea typeface="+mn-ea"/>
                          <a:cs typeface="Arial" pitchFamily="34" charset="0"/>
                        </a:rPr>
                        <a:t>-0.6</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cap="none" normalizeH="0" baseline="0" smtClean="0">
                          <a:ln>
                            <a:noFill/>
                          </a:ln>
                          <a:solidFill>
                            <a:schemeClr val="tx1"/>
                          </a:solidFill>
                          <a:effectLst/>
                          <a:latin typeface="+mn-lt"/>
                          <a:cs typeface="Arial" pitchFamily="34" charset="0"/>
                        </a:rPr>
                        <a:t>-2%</a:t>
                      </a: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cap="none" normalizeH="0" baseline="0" smtClean="0">
                          <a:ln>
                            <a:noFill/>
                          </a:ln>
                          <a:solidFill>
                            <a:schemeClr val="tx1"/>
                          </a:solidFill>
                          <a:effectLst/>
                          <a:latin typeface="+mn-lt"/>
                          <a:cs typeface="Arial" pitchFamily="34" charset="0"/>
                        </a:rPr>
                        <a:t>-3%</a:t>
                      </a: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188912" algn="l">
                        <a:lnSpc>
                          <a:spcPct val="90000"/>
                        </a:lnSpc>
                        <a:buSzPct val="80000"/>
                        <a:buFont typeface="Arial" panose="020B0604020202020204" pitchFamily="34" charset="0"/>
                        <a:buNone/>
                      </a:pPr>
                      <a:r>
                        <a:rPr lang="es-ES" sz="1200" b="0" baseline="0" noProof="0" smtClean="0">
                          <a:solidFill>
                            <a:schemeClr val="tx1"/>
                          </a:solidFill>
                          <a:latin typeface="+mn-lt"/>
                        </a:rPr>
                        <a:t>Profit before taxes</a:t>
                      </a:r>
                      <a:endParaRPr lang="es-ES" sz="1200" b="0" noProof="0" dirty="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1" i="0" u="none" strike="noStrike" kern="1200" cap="none" normalizeH="0" baseline="0" smtClean="0">
                          <a:ln>
                            <a:noFill/>
                          </a:ln>
                          <a:solidFill>
                            <a:schemeClr val="tx1"/>
                          </a:solidFill>
                          <a:effectLst/>
                          <a:latin typeface="Arial"/>
                          <a:ea typeface="+mn-ea"/>
                          <a:cs typeface="Arial" pitchFamily="34" charset="0"/>
                        </a:rPr>
                        <a:t>2.2</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1" i="0" u="none" strike="noStrike" kern="1200" cap="none" normalizeH="0" baseline="0" smtClean="0">
                          <a:ln>
                            <a:noFill/>
                          </a:ln>
                          <a:solidFill>
                            <a:schemeClr val="tx1"/>
                          </a:solidFill>
                          <a:effectLst/>
                          <a:latin typeface="Arial"/>
                          <a:ea typeface="+mn-ea"/>
                          <a:cs typeface="Arial" pitchFamily="34" charset="0"/>
                        </a:rPr>
                        <a:t>2.8</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1" i="0" u="none" strike="noStrike" kern="1200" cap="none" normalizeH="0" baseline="0" smtClean="0">
                          <a:ln>
                            <a:noFill/>
                          </a:ln>
                          <a:solidFill>
                            <a:schemeClr val="tx1"/>
                          </a:solidFill>
                          <a:effectLst/>
                          <a:latin typeface="Arial"/>
                          <a:ea typeface="+mn-ea"/>
                          <a:cs typeface="Arial" pitchFamily="34" charset="0"/>
                        </a:rPr>
                        <a:t>3.3</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cap="none" normalizeH="0" baseline="0" smtClean="0">
                          <a:ln>
                            <a:noFill/>
                          </a:ln>
                          <a:solidFill>
                            <a:schemeClr val="tx1"/>
                          </a:solidFill>
                          <a:effectLst/>
                          <a:latin typeface="+mn-lt"/>
                          <a:cs typeface="Arial" pitchFamily="34" charset="0"/>
                        </a:rPr>
                        <a:t>+ 7%</a:t>
                      </a: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cap="none" normalizeH="0" baseline="0" smtClean="0">
                          <a:ln>
                            <a:noFill/>
                          </a:ln>
                          <a:solidFill>
                            <a:schemeClr val="tx1"/>
                          </a:solidFill>
                          <a:effectLst/>
                          <a:latin typeface="+mn-lt"/>
                          <a:cs typeface="Arial" pitchFamily="34" charset="0"/>
                        </a:rPr>
                        <a:t>+ 9%</a:t>
                      </a: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 name="Rectangle 21"/>
          <p:cNvSpPr>
            <a:spLocks noChangeArrowheads="1"/>
          </p:cNvSpPr>
          <p:nvPr/>
        </p:nvSpPr>
        <p:spPr bwMode="auto">
          <a:xfrm>
            <a:off x="6724935" y="1168523"/>
            <a:ext cx="2227567" cy="756000"/>
          </a:xfrm>
          <a:prstGeom prst="rect">
            <a:avLst/>
          </a:prstGeom>
          <a:noFill/>
          <a:ln>
            <a:noFill/>
          </a:ln>
          <a:extLst/>
        </p:spPr>
        <p:txBody>
          <a:bodyPr lIns="36000" anchor="t"/>
          <a:lstStyle/>
          <a:p>
            <a:pPr algn="just" fontAlgn="auto">
              <a:spcBef>
                <a:spcPts val="600"/>
              </a:spcBef>
              <a:spcAft>
                <a:spcPts val="0"/>
              </a:spcAft>
              <a:buClr>
                <a:srgbClr val="DB0B11"/>
              </a:buClr>
              <a:defRPr/>
            </a:pPr>
            <a:r>
              <a:rPr lang="es-CL" sz="1200" kern="0" smtClean="0">
                <a:solidFill>
                  <a:prstClr val="black">
                    <a:lumMod val="65000"/>
                    <a:lumOff val="35000"/>
                  </a:prstClr>
                </a:solidFill>
                <a:cs typeface="Arial" pitchFamily="34" charset="0"/>
              </a:rPr>
              <a:t>Key takeaways on macro evolution and its impact on RA stress metric</a:t>
            </a:r>
            <a:endParaRPr lang="es-CL" sz="1200" kern="0" dirty="0">
              <a:solidFill>
                <a:prstClr val="black">
                  <a:lumMod val="65000"/>
                  <a:lumOff val="35000"/>
                </a:prstClr>
              </a:solidFill>
              <a:cs typeface="Arial" pitchFamily="34" charset="0"/>
            </a:endParaRPr>
          </a:p>
        </p:txBody>
      </p:sp>
      <p:sp>
        <p:nvSpPr>
          <p:cNvPr id="23" name="Rectangle 21"/>
          <p:cNvSpPr>
            <a:spLocks noChangeArrowheads="1"/>
          </p:cNvSpPr>
          <p:nvPr/>
        </p:nvSpPr>
        <p:spPr bwMode="auto">
          <a:xfrm>
            <a:off x="6724935" y="1914351"/>
            <a:ext cx="2227567" cy="756000"/>
          </a:xfrm>
          <a:prstGeom prst="rect">
            <a:avLst/>
          </a:prstGeom>
          <a:noFill/>
          <a:ln>
            <a:noFill/>
          </a:ln>
          <a:extLst/>
        </p:spPr>
        <p:txBody>
          <a:bodyPr lIns="36000" anchor="t"/>
          <a:lstStyle/>
          <a:p>
            <a:pPr algn="just" fontAlgn="auto">
              <a:spcBef>
                <a:spcPts val="600"/>
              </a:spcBef>
              <a:spcAft>
                <a:spcPts val="0"/>
              </a:spcAft>
              <a:buClr>
                <a:srgbClr val="DB0B11"/>
              </a:buClr>
              <a:defRPr/>
            </a:pPr>
            <a:r>
              <a:rPr lang="es-CL" sz="1200" kern="0" smtClean="0">
                <a:solidFill>
                  <a:prstClr val="black">
                    <a:lumMod val="65000"/>
                    <a:lumOff val="35000"/>
                  </a:prstClr>
                </a:solidFill>
                <a:cs typeface="Arial" pitchFamily="34" charset="0"/>
              </a:rPr>
              <a:t>Key takeaways on the financial plan and its impact on RA stress metric</a:t>
            </a:r>
            <a:endParaRPr lang="es-CL" sz="1200" kern="0" dirty="0">
              <a:solidFill>
                <a:prstClr val="black">
                  <a:lumMod val="65000"/>
                  <a:lumOff val="35000"/>
                </a:prstClr>
              </a:solidFill>
              <a:cs typeface="Arial" pitchFamily="34" charset="0"/>
            </a:endParaRPr>
          </a:p>
        </p:txBody>
      </p:sp>
      <p:graphicFrame>
        <p:nvGraphicFramePr>
          <p:cNvPr id="18" name="40 Tabla"/>
          <p:cNvGraphicFramePr>
            <a:graphicFrameLocks noGrp="1"/>
          </p:cNvGraphicFramePr>
          <p:nvPr>
            <p:extLst>
              <p:ext uri="{D42A27DB-BD31-4B8C-83A1-F6EECF244321}">
                <p14:modId xmlns:p14="http://schemas.microsoft.com/office/powerpoint/2010/main" val="4232885128"/>
              </p:ext>
            </p:extLst>
          </p:nvPr>
        </p:nvGraphicFramePr>
        <p:xfrm>
          <a:off x="1469140" y="2704773"/>
          <a:ext cx="4932000" cy="1374876"/>
        </p:xfrm>
        <a:graphic>
          <a:graphicData uri="http://schemas.openxmlformats.org/drawingml/2006/table">
            <a:tbl>
              <a:tblPr/>
              <a:tblGrid>
                <a:gridCol w="1800000"/>
                <a:gridCol w="3132000"/>
              </a:tblGrid>
              <a:tr h="216000">
                <a:tc>
                  <a:txBody>
                    <a:bodyPr/>
                    <a:lstStyle/>
                    <a:p>
                      <a:pPr marL="0" indent="0" algn="l">
                        <a:lnSpc>
                          <a:spcPct val="90000"/>
                        </a:lnSpc>
                        <a:buSzPct val="80000"/>
                        <a:buFont typeface="Arial" panose="020B0604020202020204" pitchFamily="34" charset="0"/>
                        <a:buNone/>
                      </a:pPr>
                      <a:endParaRPr lang="es-ES" sz="1200" b="1" noProof="0" dirty="0" smtClean="0">
                        <a:solidFill>
                          <a:srgbClr val="ED092F"/>
                        </a:solidFill>
                        <a:latin typeface="+mn-lt"/>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_tradnl" sz="1200" b="1" baseline="0" smtClean="0">
                          <a:ln>
                            <a:noFill/>
                          </a:ln>
                          <a:solidFill>
                            <a:schemeClr val="tx1"/>
                          </a:solidFill>
                          <a:latin typeface="+mn-lt"/>
                        </a:rPr>
                        <a:t>P-18 vs P-17</a:t>
                      </a:r>
                      <a:endParaRPr lang="es-ES_tradnl" sz="1200" b="1" baseline="0" dirty="0" smtClean="0">
                        <a:ln>
                          <a:noFill/>
                        </a:ln>
                        <a:solidFill>
                          <a:schemeClr val="tx1"/>
                        </a:solidFill>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8000">
                <a:tc>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188912" algn="l">
                        <a:lnSpc>
                          <a:spcPct val="90000"/>
                        </a:lnSpc>
                        <a:buSzPct val="80000"/>
                        <a:buFont typeface="Arial" panose="020B0604020202020204" pitchFamily="34" charset="0"/>
                        <a:buNone/>
                      </a:pPr>
                      <a:r>
                        <a:rPr lang="es-ES" sz="1200" b="0" noProof="0" smtClean="0">
                          <a:solidFill>
                            <a:schemeClr val="tx1"/>
                          </a:solidFill>
                          <a:latin typeface="+mn-lt"/>
                        </a:rPr>
                        <a:t>Margins</a:t>
                      </a:r>
                      <a:endParaRPr lang="es-ES" sz="1200" b="0" noProof="0" dirty="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More focus on fees</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7200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r>
              <a:tr h="252000">
                <a:tc>
                  <a:txBody>
                    <a:bodyPr/>
                    <a:lstStyle/>
                    <a:p>
                      <a:pPr marL="0" lvl="0" indent="-188912" algn="l">
                        <a:lnSpc>
                          <a:spcPct val="90000"/>
                        </a:lnSpc>
                        <a:buSzPct val="80000"/>
                        <a:buFont typeface="Arial" panose="020B0604020202020204" pitchFamily="34" charset="0"/>
                        <a:buNone/>
                      </a:pPr>
                      <a:r>
                        <a:rPr lang="es-ES" sz="1200" b="0" noProof="0" smtClean="0">
                          <a:solidFill>
                            <a:schemeClr val="tx1"/>
                          </a:solidFill>
                          <a:latin typeface="+mn-lt"/>
                        </a:rPr>
                        <a:t>Credit</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0" i="0" u="none" strike="noStrike" kern="1200" cap="none" normalizeH="0" baseline="0" smtClean="0">
                          <a:ln>
                            <a:noFill/>
                          </a:ln>
                          <a:solidFill>
                            <a:schemeClr val="tx1"/>
                          </a:solidFill>
                          <a:effectLst/>
                          <a:latin typeface="Arial"/>
                          <a:ea typeface="+mn-ea"/>
                          <a:cs typeface="Arial" pitchFamily="34" charset="0"/>
                        </a:rPr>
                        <a:t>Tightened underwriting criteria.</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7200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r>
              <a:tr h="252000">
                <a:tc>
                  <a:txBody>
                    <a:bodyPr/>
                    <a:lstStyle/>
                    <a:p>
                      <a:pPr marL="0" lvl="0" indent="-188912" algn="l">
                        <a:lnSpc>
                          <a:spcPct val="90000"/>
                        </a:lnSpc>
                        <a:buSzPct val="80000"/>
                        <a:buFont typeface="Arial" panose="020B0604020202020204" pitchFamily="34" charset="0"/>
                        <a:buNone/>
                      </a:pPr>
                      <a:r>
                        <a:rPr lang="es-ES" sz="1200" b="0" noProof="0" smtClean="0">
                          <a:solidFill>
                            <a:schemeClr val="tx1"/>
                          </a:solidFill>
                          <a:latin typeface="+mn-lt"/>
                        </a:rPr>
                        <a:t>Trading portfolio</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0" i="0" u="none" strike="noStrike" kern="1200" cap="none" normalizeH="0" baseline="0" smtClean="0">
                          <a:ln>
                            <a:noFill/>
                          </a:ln>
                          <a:solidFill>
                            <a:schemeClr val="tx1"/>
                          </a:solidFill>
                          <a:effectLst/>
                          <a:latin typeface="Arial"/>
                          <a:ea typeface="+mn-ea"/>
                          <a:cs typeface="Arial" pitchFamily="34" charset="0"/>
                        </a:rPr>
                        <a:t>Estable risk profile. </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7200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r>
              <a:tr h="252000">
                <a:tc>
                  <a:txBody>
                    <a:bodyPr/>
                    <a:lstStyle/>
                    <a:p>
                      <a:pPr marL="0" lvl="0" indent="-188912" algn="l">
                        <a:lnSpc>
                          <a:spcPct val="90000"/>
                        </a:lnSpc>
                        <a:buSzPct val="80000"/>
                        <a:buFont typeface="Arial" panose="020B0604020202020204" pitchFamily="34" charset="0"/>
                        <a:buNone/>
                      </a:pPr>
                      <a:r>
                        <a:rPr lang="es-ES" sz="1200" b="0" noProof="0" smtClean="0">
                          <a:solidFill>
                            <a:schemeClr val="tx1"/>
                          </a:solidFill>
                          <a:latin typeface="+mn-lt"/>
                        </a:rPr>
                        <a:t>Operational risk</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s-ES" sz="1200" b="0" i="0" u="none" strike="noStrike" kern="1200" cap="none" normalizeH="0" baseline="0" smtClean="0">
                          <a:ln>
                            <a:noFill/>
                          </a:ln>
                          <a:solidFill>
                            <a:schemeClr val="tx1"/>
                          </a:solidFill>
                          <a:effectLst/>
                          <a:latin typeface="Arial"/>
                          <a:ea typeface="+mn-ea"/>
                          <a:cs typeface="Arial" pitchFamily="34" charset="0"/>
                        </a:rPr>
                        <a:t>Reinforced proccesses</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7200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3E2E2"/>
                    </a:solidFill>
                  </a:tcPr>
                </a:tc>
              </a:tr>
            </a:tbl>
          </a:graphicData>
        </a:graphic>
      </p:graphicFrame>
      <p:sp>
        <p:nvSpPr>
          <p:cNvPr id="15" name="Rounded Rectangle 39"/>
          <p:cNvSpPr/>
          <p:nvPr/>
        </p:nvSpPr>
        <p:spPr bwMode="auto">
          <a:xfrm>
            <a:off x="183828" y="1865846"/>
            <a:ext cx="946472" cy="769878"/>
          </a:xfrm>
          <a:prstGeom prst="roundRect">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eaLnBrk="0" hangingPunct="0">
              <a:lnSpc>
                <a:spcPts val="1600"/>
              </a:lnSpc>
              <a:defRPr/>
            </a:pPr>
            <a:r>
              <a:rPr lang="es-ES" sz="1400" b="1" smtClean="0">
                <a:solidFill>
                  <a:srgbClr val="FFFFFF"/>
                </a:solidFill>
              </a:rPr>
              <a:t>Financial</a:t>
            </a:r>
          </a:p>
          <a:p>
            <a:pPr algn="ctr" eaLnBrk="0" hangingPunct="0">
              <a:lnSpc>
                <a:spcPts val="1600"/>
              </a:lnSpc>
              <a:defRPr/>
            </a:pPr>
            <a:r>
              <a:rPr lang="es-ES" sz="1400" b="1" smtClean="0">
                <a:solidFill>
                  <a:srgbClr val="FFFFFF"/>
                </a:solidFill>
              </a:rPr>
              <a:t>Plan</a:t>
            </a:r>
          </a:p>
        </p:txBody>
      </p:sp>
      <p:sp>
        <p:nvSpPr>
          <p:cNvPr id="17" name="Rounded Rectangle 39"/>
          <p:cNvSpPr/>
          <p:nvPr/>
        </p:nvSpPr>
        <p:spPr bwMode="auto">
          <a:xfrm>
            <a:off x="183828" y="2848862"/>
            <a:ext cx="946472" cy="1210905"/>
          </a:xfrm>
          <a:prstGeom prst="roundRect">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eaLnBrk="0" hangingPunct="0">
              <a:lnSpc>
                <a:spcPts val="1600"/>
              </a:lnSpc>
              <a:defRPr/>
            </a:pPr>
            <a:r>
              <a:rPr lang="es-ES" sz="1400" b="1" smtClean="0">
                <a:solidFill>
                  <a:srgbClr val="FFFFFF"/>
                </a:solidFill>
              </a:rPr>
              <a:t>Risk Profile</a:t>
            </a:r>
          </a:p>
        </p:txBody>
      </p:sp>
      <p:sp>
        <p:nvSpPr>
          <p:cNvPr id="19" name="Rectangle 21"/>
          <p:cNvSpPr>
            <a:spLocks noChangeArrowheads="1"/>
          </p:cNvSpPr>
          <p:nvPr/>
        </p:nvSpPr>
        <p:spPr bwMode="auto">
          <a:xfrm>
            <a:off x="6724935" y="3058103"/>
            <a:ext cx="2227567" cy="756000"/>
          </a:xfrm>
          <a:prstGeom prst="rect">
            <a:avLst/>
          </a:prstGeom>
          <a:noFill/>
          <a:ln>
            <a:noFill/>
          </a:ln>
          <a:extLst/>
        </p:spPr>
        <p:txBody>
          <a:bodyPr lIns="36000" anchor="t"/>
          <a:lstStyle/>
          <a:p>
            <a:pPr algn="just" fontAlgn="auto">
              <a:spcBef>
                <a:spcPts val="600"/>
              </a:spcBef>
              <a:spcAft>
                <a:spcPts val="0"/>
              </a:spcAft>
              <a:buClr>
                <a:srgbClr val="DB0B11"/>
              </a:buClr>
              <a:defRPr/>
            </a:pPr>
            <a:r>
              <a:rPr lang="es-CL" sz="1200" kern="0" smtClean="0">
                <a:solidFill>
                  <a:prstClr val="black">
                    <a:lumMod val="65000"/>
                    <a:lumOff val="35000"/>
                  </a:prstClr>
                </a:solidFill>
                <a:cs typeface="Arial" pitchFamily="34" charset="0"/>
              </a:rPr>
              <a:t>Key takeaways on risk profile evolution and its impact on RA stress metric</a:t>
            </a:r>
            <a:endParaRPr lang="es-CL" sz="1200" kern="0" dirty="0">
              <a:solidFill>
                <a:prstClr val="black">
                  <a:lumMod val="65000"/>
                  <a:lumOff val="35000"/>
                </a:prstClr>
              </a:solidFill>
              <a:cs typeface="Arial" pitchFamily="34" charset="0"/>
            </a:endParaRPr>
          </a:p>
        </p:txBody>
      </p:sp>
      <p:graphicFrame>
        <p:nvGraphicFramePr>
          <p:cNvPr id="12" name="40 Tabla"/>
          <p:cNvGraphicFramePr>
            <a:graphicFrameLocks noGrp="1"/>
          </p:cNvGraphicFramePr>
          <p:nvPr>
            <p:extLst>
              <p:ext uri="{D42A27DB-BD31-4B8C-83A1-F6EECF244321}">
                <p14:modId xmlns:p14="http://schemas.microsoft.com/office/powerpoint/2010/main" val="2606927510"/>
              </p:ext>
            </p:extLst>
          </p:nvPr>
        </p:nvGraphicFramePr>
        <p:xfrm>
          <a:off x="1429082" y="4354849"/>
          <a:ext cx="4932000" cy="1755468"/>
        </p:xfrm>
        <a:graphic>
          <a:graphicData uri="http://schemas.openxmlformats.org/drawingml/2006/table">
            <a:tbl>
              <a:tblPr/>
              <a:tblGrid>
                <a:gridCol w="72000"/>
                <a:gridCol w="1800000"/>
                <a:gridCol w="576000"/>
                <a:gridCol w="576000"/>
                <a:gridCol w="576000"/>
                <a:gridCol w="180000"/>
                <a:gridCol w="576000"/>
                <a:gridCol w="576000"/>
              </a:tblGrid>
              <a:tr h="161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nSpc>
                          <a:spcPct val="90000"/>
                        </a:lnSpc>
                        <a:buFont typeface="Arial" panose="020B0604020202020204" pitchFamily="34" charset="0"/>
                        <a:buNone/>
                      </a:pPr>
                      <a:endParaRPr lang="es-ES_tradnl" sz="1200" b="1" dirty="0">
                        <a:ln>
                          <a:solidFill>
                            <a:schemeClr val="accent1"/>
                          </a:solidFill>
                        </a:ln>
                        <a:solidFill>
                          <a:schemeClr val="tx1"/>
                        </a:solidFill>
                        <a:latin typeface="+mn-lt"/>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a:lnSpc>
                          <a:spcPct val="90000"/>
                        </a:lnSpc>
                      </a:pPr>
                      <a:endParaRPr lang="es-ES_tradnl" sz="1200" b="1" dirty="0">
                        <a:ln>
                          <a:solidFill>
                            <a:schemeClr val="accent1"/>
                          </a:solidFill>
                        </a:ln>
                        <a:solidFill>
                          <a:schemeClr val="tx1"/>
                        </a:solidFill>
                        <a:latin typeface="+mn-lt"/>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 sz="1200" b="1" baseline="0" smtClean="0">
                          <a:ln>
                            <a:noFill/>
                          </a:ln>
                          <a:solidFill>
                            <a:schemeClr val="tx1"/>
                          </a:solidFill>
                          <a:latin typeface="+mn-lt"/>
                        </a:rPr>
                        <a:t>P-19 (proxy)</a:t>
                      </a: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lnSpc>
                          <a:spcPct val="90000"/>
                        </a:lnSpc>
                      </a:pPr>
                      <a:r>
                        <a:rPr lang="es-ES" sz="1200" b="1" baseline="0" smtClean="0">
                          <a:ln>
                            <a:noFill/>
                          </a:ln>
                          <a:solidFill>
                            <a:schemeClr val="tx1"/>
                          </a:solidFill>
                          <a:latin typeface="+mn-lt"/>
                        </a:rPr>
                        <a:t>P-17</a:t>
                      </a: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90000"/>
                        </a:lnSpc>
                      </a:pPr>
                      <a:endParaRPr lang="es-ES_tradnl" sz="1200" b="1" baseline="0" dirty="0" smtClean="0">
                        <a:ln>
                          <a:noFill/>
                        </a:ln>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gridSpan="2">
                  <a:txBody>
                    <a:bodyPr/>
                    <a:lstStyle/>
                    <a:p>
                      <a:pPr marL="0" indent="0" algn="l">
                        <a:lnSpc>
                          <a:spcPct val="90000"/>
                        </a:lnSpc>
                        <a:buSzPct val="80000"/>
                        <a:buFont typeface="Arial" panose="020B0604020202020204" pitchFamily="34" charset="0"/>
                        <a:buNone/>
                      </a:pPr>
                      <a:endParaRPr lang="es-ES" sz="1200" b="1" noProof="0" dirty="0" smtClean="0">
                        <a:solidFill>
                          <a:srgbClr val="ED092F"/>
                        </a:solidFill>
                        <a:latin typeface="+mn-lt"/>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indent="0" algn="l">
                        <a:lnSpc>
                          <a:spcPct val="90000"/>
                        </a:lnSpc>
                        <a:buSzPct val="80000"/>
                        <a:buFont typeface="Arial" panose="020B0604020202020204" pitchFamily="34" charset="0"/>
                        <a:buNone/>
                      </a:pPr>
                      <a:endParaRPr lang="es-ES" sz="1200" b="1" noProof="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_tradnl" sz="1200" b="1" baseline="0" smtClean="0">
                          <a:ln>
                            <a:noFill/>
                          </a:ln>
                          <a:solidFill>
                            <a:schemeClr val="tx1"/>
                          </a:solidFill>
                          <a:latin typeface="+mn-lt"/>
                        </a:rPr>
                        <a:t>2016</a:t>
                      </a:r>
                      <a:endParaRPr lang="es-ES_tradnl" sz="1200" b="1" baseline="0" dirty="0" smtClean="0">
                        <a:ln>
                          <a:noFill/>
                        </a:ln>
                        <a:solidFill>
                          <a:schemeClr val="tx1"/>
                        </a:solidFill>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_tradnl" sz="1200" b="1" baseline="0" smtClean="0">
                          <a:ln>
                            <a:noFill/>
                          </a:ln>
                          <a:solidFill>
                            <a:schemeClr val="tx1"/>
                          </a:solidFill>
                          <a:latin typeface="+mn-lt"/>
                        </a:rPr>
                        <a:t>2017</a:t>
                      </a:r>
                      <a:endParaRPr lang="es-ES_tradnl" sz="1200" b="1" baseline="0" dirty="0" smtClean="0">
                        <a:ln>
                          <a:noFill/>
                        </a:ln>
                        <a:solidFill>
                          <a:schemeClr val="tx1"/>
                        </a:solidFill>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_tradnl" sz="1200" b="1" baseline="0" smtClean="0">
                          <a:ln>
                            <a:noFill/>
                          </a:ln>
                          <a:solidFill>
                            <a:schemeClr val="tx1"/>
                          </a:solidFill>
                          <a:latin typeface="+mn-lt"/>
                        </a:rPr>
                        <a:t>2018</a:t>
                      </a:r>
                      <a:endParaRPr lang="es-ES_tradnl" sz="1200" b="1" baseline="0" dirty="0" smtClean="0">
                        <a:ln>
                          <a:noFill/>
                        </a:ln>
                        <a:solidFill>
                          <a:schemeClr val="tx1"/>
                        </a:solidFill>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1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_tradnl" sz="1200" b="1" baseline="0" smtClean="0">
                          <a:ln>
                            <a:noFill/>
                          </a:ln>
                          <a:solidFill>
                            <a:schemeClr val="tx1"/>
                          </a:solidFill>
                          <a:latin typeface="+mn-lt"/>
                        </a:rPr>
                        <a:t>2016</a:t>
                      </a:r>
                      <a:endParaRPr lang="es-ES_tradnl" sz="1200" b="1" baseline="0" dirty="0" smtClean="0">
                        <a:ln>
                          <a:noFill/>
                        </a:ln>
                        <a:solidFill>
                          <a:schemeClr val="tx1"/>
                        </a:solidFill>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lnSpc>
                          <a:spcPct val="90000"/>
                        </a:lnSpc>
                      </a:pPr>
                      <a:r>
                        <a:rPr lang="es-ES_tradnl" sz="1200" b="1" baseline="0" smtClean="0">
                          <a:ln>
                            <a:noFill/>
                          </a:ln>
                          <a:solidFill>
                            <a:schemeClr val="tx1"/>
                          </a:solidFill>
                          <a:latin typeface="+mn-lt"/>
                        </a:rPr>
                        <a:t>2017</a:t>
                      </a:r>
                      <a:endParaRPr lang="es-ES_tradnl" sz="1200" b="1" baseline="0" dirty="0" smtClean="0">
                        <a:ln>
                          <a:noFill/>
                        </a:ln>
                        <a:solidFill>
                          <a:schemeClr val="tx1"/>
                        </a:solidFill>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8000">
                <a:tc gridSpan="2">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indent="0" algn="l">
                        <a:lnSpc>
                          <a:spcPct val="90000"/>
                        </a:lnSpc>
                        <a:buSzPct val="80000"/>
                        <a:buFont typeface="Arial" panose="020B0604020202020204" pitchFamily="34" charset="0"/>
                        <a:buNone/>
                      </a:pPr>
                      <a:endParaRPr lang="es-ES" sz="100" b="1" noProof="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00" b="1" i="0" u="none" strike="noStrike" cap="none" normalizeH="0" baseline="3000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216000">
                <a:tc>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188912" algn="l">
                        <a:lnSpc>
                          <a:spcPct val="90000"/>
                        </a:lnSpc>
                        <a:buSzPct val="80000"/>
                        <a:buFont typeface="Arial" panose="020B0604020202020204" pitchFamily="34" charset="0"/>
                        <a:buNone/>
                      </a:pPr>
                      <a:r>
                        <a:rPr lang="es-ES" sz="1200" b="0" noProof="0" smtClean="0">
                          <a:solidFill>
                            <a:schemeClr val="tx1"/>
                          </a:solidFill>
                          <a:latin typeface="+mn-lt"/>
                        </a:rPr>
                        <a:t>Δ Margins</a:t>
                      </a:r>
                      <a:r>
                        <a:rPr lang="es-ES" sz="1200" b="0" baseline="0" noProof="0" smtClean="0">
                          <a:solidFill>
                            <a:schemeClr val="tx1"/>
                          </a:solidFill>
                          <a:latin typeface="+mn-lt"/>
                        </a:rPr>
                        <a:t> </a:t>
                      </a:r>
                      <a:r>
                        <a:rPr lang="es-ES" sz="1200" b="0" baseline="0" noProof="0" smtClean="0">
                          <a:solidFill>
                            <a:schemeClr val="tx1">
                              <a:lumMod val="50000"/>
                              <a:lumOff val="50000"/>
                            </a:schemeClr>
                          </a:solidFill>
                          <a:latin typeface="+mn-lt"/>
                        </a:rPr>
                        <a:t>(stress vs base)</a:t>
                      </a:r>
                      <a:endParaRPr lang="es-ES" sz="1200" b="0" noProof="0" dirty="0" smtClean="0">
                        <a:solidFill>
                          <a:schemeClr val="tx1">
                            <a:lumMod val="50000"/>
                            <a:lumOff val="50000"/>
                          </a:schemeClr>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-19%</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-30%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-25%</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200" b="0"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-30%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-25%</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6000">
                <a:tc>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188912" algn="l" defTabSz="914400" rtl="0" eaLnBrk="1" fontAlgn="auto" latinLnBrk="0" hangingPunct="1">
                        <a:lnSpc>
                          <a:spcPct val="90000"/>
                        </a:lnSpc>
                        <a:spcBef>
                          <a:spcPts val="0"/>
                        </a:spcBef>
                        <a:spcAft>
                          <a:spcPts val="0"/>
                        </a:spcAft>
                        <a:buClrTx/>
                        <a:buSzPct val="80000"/>
                        <a:buFont typeface="Arial" panose="020B0604020202020204" pitchFamily="34" charset="0"/>
                        <a:buNone/>
                        <a:tabLst/>
                        <a:defRPr/>
                      </a:pPr>
                      <a:r>
                        <a:rPr lang="es-ES" sz="1200" b="0" noProof="0" smtClean="0">
                          <a:solidFill>
                            <a:schemeClr val="tx1"/>
                          </a:solidFill>
                          <a:latin typeface="+mn-lt"/>
                        </a:rPr>
                        <a:t>Δ Credit</a:t>
                      </a:r>
                      <a:r>
                        <a:rPr lang="es-ES" sz="1200" b="0" baseline="0" noProof="0" smtClean="0">
                          <a:solidFill>
                            <a:schemeClr val="tx1"/>
                          </a:solidFill>
                          <a:latin typeface="+mn-lt"/>
                        </a:rPr>
                        <a:t> </a:t>
                      </a:r>
                      <a:r>
                        <a:rPr lang="es-ES" sz="1200" b="0" baseline="0" noProof="0" smtClean="0">
                          <a:solidFill>
                            <a:schemeClr val="tx1">
                              <a:lumMod val="50000"/>
                              <a:lumOff val="50000"/>
                            </a:schemeClr>
                          </a:solidFill>
                          <a:latin typeface="+mn-lt"/>
                        </a:rPr>
                        <a:t>(stress vs base)</a:t>
                      </a:r>
                      <a:endParaRPr lang="es-ES" sz="1200" b="0" noProof="0" smtClean="0">
                        <a:solidFill>
                          <a:schemeClr val="tx1">
                            <a:lumMod val="50000"/>
                            <a:lumOff val="50000"/>
                          </a:schemeClr>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+20%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+37%</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+20%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200" b="0"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+37%</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+20%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6000">
                <a:tc>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188912" algn="l" defTabSz="914400" rtl="0" eaLnBrk="1" fontAlgn="auto" latinLnBrk="0" hangingPunct="1">
                        <a:lnSpc>
                          <a:spcPct val="90000"/>
                        </a:lnSpc>
                        <a:spcBef>
                          <a:spcPts val="0"/>
                        </a:spcBef>
                        <a:spcAft>
                          <a:spcPts val="0"/>
                        </a:spcAft>
                        <a:buClrTx/>
                        <a:buSzPct val="80000"/>
                        <a:buFont typeface="Arial" panose="020B0604020202020204" pitchFamily="34" charset="0"/>
                        <a:buNone/>
                        <a:tabLst/>
                        <a:defRPr/>
                      </a:pPr>
                      <a:r>
                        <a:rPr lang="es-ES" sz="1200" b="0" noProof="0" smtClean="0">
                          <a:solidFill>
                            <a:schemeClr val="tx1"/>
                          </a:solidFill>
                          <a:latin typeface="+mn-lt"/>
                        </a:rPr>
                        <a:t>Δ Trading</a:t>
                      </a:r>
                      <a:r>
                        <a:rPr lang="es-ES" sz="1200" b="0" baseline="0" noProof="0" smtClean="0">
                          <a:solidFill>
                            <a:schemeClr val="tx1"/>
                          </a:solidFill>
                          <a:latin typeface="+mn-lt"/>
                        </a:rPr>
                        <a:t> </a:t>
                      </a:r>
                      <a:r>
                        <a:rPr lang="es-ES" sz="1200" b="0" baseline="0" noProof="0" smtClean="0">
                          <a:solidFill>
                            <a:schemeClr val="tx1">
                              <a:lumMod val="50000"/>
                              <a:lumOff val="50000"/>
                            </a:schemeClr>
                          </a:solidFill>
                          <a:latin typeface="+mn-lt"/>
                        </a:rPr>
                        <a:t>(stress vs base)</a:t>
                      </a:r>
                      <a:endParaRPr lang="es-ES" sz="1200" b="0" noProof="0" smtClean="0">
                        <a:solidFill>
                          <a:schemeClr val="tx1">
                            <a:lumMod val="50000"/>
                            <a:lumOff val="50000"/>
                          </a:schemeClr>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-10%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-10%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-10%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200" b="0"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-10%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-10%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6000">
                <a:tc>
                  <a:txBody>
                    <a:body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188912" algn="l" defTabSz="914400" rtl="0" eaLnBrk="1" fontAlgn="auto" latinLnBrk="0" hangingPunct="1">
                        <a:lnSpc>
                          <a:spcPct val="90000"/>
                        </a:lnSpc>
                        <a:spcBef>
                          <a:spcPts val="0"/>
                        </a:spcBef>
                        <a:spcAft>
                          <a:spcPts val="0"/>
                        </a:spcAft>
                        <a:buClrTx/>
                        <a:buSzPct val="80000"/>
                        <a:buFont typeface="Arial" panose="020B0604020202020204" pitchFamily="34" charset="0"/>
                        <a:buNone/>
                        <a:tabLst/>
                        <a:defRPr/>
                      </a:pPr>
                      <a:r>
                        <a:rPr lang="es-ES" sz="1200" b="0" noProof="0" smtClean="0">
                          <a:solidFill>
                            <a:schemeClr val="tx1"/>
                          </a:solidFill>
                          <a:latin typeface="+mn-lt"/>
                        </a:rPr>
                        <a:t>Δ Operat.</a:t>
                      </a:r>
                      <a:r>
                        <a:rPr lang="es-ES" sz="1200" b="0" baseline="0" noProof="0" smtClean="0">
                          <a:solidFill>
                            <a:schemeClr val="tx1"/>
                          </a:solidFill>
                          <a:latin typeface="+mn-lt"/>
                        </a:rPr>
                        <a:t> </a:t>
                      </a:r>
                      <a:r>
                        <a:rPr lang="es-ES" sz="1200" b="0" baseline="0" noProof="0" smtClean="0">
                          <a:solidFill>
                            <a:schemeClr val="tx1">
                              <a:lumMod val="50000"/>
                              <a:lumOff val="50000"/>
                            </a:schemeClr>
                          </a:solidFill>
                          <a:latin typeface="+mn-lt"/>
                        </a:rPr>
                        <a:t>(stress vs base)</a:t>
                      </a:r>
                      <a:endParaRPr lang="es-ES" sz="1200" b="0" noProof="0" smtClean="0">
                        <a:solidFill>
                          <a:schemeClr val="tx1">
                            <a:lumMod val="50000"/>
                            <a:lumOff val="50000"/>
                          </a:schemeClr>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+50%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+50%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+50%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200" b="0"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+50%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kern="1200" cap="none" normalizeH="0" baseline="0" smtClean="0">
                          <a:ln>
                            <a:noFill/>
                          </a:ln>
                          <a:solidFill>
                            <a:schemeClr val="tx1"/>
                          </a:solidFill>
                          <a:effectLst/>
                          <a:latin typeface="Arial"/>
                          <a:ea typeface="+mn-ea"/>
                          <a:cs typeface="Arial" pitchFamily="34" charset="0"/>
                        </a:rPr>
                        <a:t>+50%</a:t>
                      </a:r>
                      <a:endParaRPr kumimoji="0" lang="es-ES_tradnl" sz="1200" b="0"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nSpc>
                          <a:spcPct val="90000"/>
                        </a:lnSpc>
                        <a:buSzPct val="80000"/>
                        <a:buFont typeface="Arial" panose="020B0604020202020204" pitchFamily="34" charset="0"/>
                        <a:buNone/>
                      </a:pPr>
                      <a:endParaRPr lang="en-US" sz="1100" dirty="0" smtClean="0">
                        <a:solidFill>
                          <a:schemeClr val="tx1"/>
                        </a:solidFill>
                        <a:latin typeface="+mn-lt"/>
                      </a:endParaRPr>
                    </a:p>
                  </a:txBody>
                  <a:tcPr marL="0" marR="0" marT="0" marB="0">
                    <a:lnL w="12700" cap="flat" cmpd="sng" algn="ctr">
                      <a:solidFill>
                        <a:srgbClr val="DA0900"/>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DA0900"/>
                      </a:solid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188912" algn="l">
                        <a:lnSpc>
                          <a:spcPct val="90000"/>
                        </a:lnSpc>
                        <a:buSzPct val="80000"/>
                        <a:buFont typeface="Arial" panose="020B0604020202020204" pitchFamily="34" charset="0"/>
                        <a:buNone/>
                      </a:pPr>
                      <a:r>
                        <a:rPr lang="es-ES" sz="1200" b="1" noProof="0" smtClean="0">
                          <a:solidFill>
                            <a:schemeClr val="tx1"/>
                          </a:solidFill>
                          <a:latin typeface="+mn-lt"/>
                        </a:rPr>
                        <a:t>Δ Stress losses / PBT</a:t>
                      </a:r>
                      <a:endParaRPr lang="es-ES" sz="1200" b="1" noProof="0" dirty="0" smtClean="0">
                        <a:solidFill>
                          <a:schemeClr val="tx1"/>
                        </a:solidFill>
                        <a:latin typeface="+mn-lt"/>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DA0900"/>
                      </a:solid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kern="1200" cap="none" normalizeH="0" baseline="0" smtClean="0">
                          <a:ln>
                            <a:noFill/>
                          </a:ln>
                          <a:solidFill>
                            <a:schemeClr val="tx1"/>
                          </a:solidFill>
                          <a:effectLst/>
                          <a:latin typeface="Arial"/>
                          <a:ea typeface="+mn-ea"/>
                          <a:cs typeface="Arial" pitchFamily="34" charset="0"/>
                        </a:rPr>
                        <a:t>&lt; 85%</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0900"/>
                      </a:solid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solidFill>
                      <a:srgbClr val="FFCC99"/>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kern="1200" cap="none" normalizeH="0" baseline="0" smtClean="0">
                          <a:ln>
                            <a:noFill/>
                          </a:ln>
                          <a:solidFill>
                            <a:schemeClr val="tx1"/>
                          </a:solidFill>
                          <a:effectLst/>
                          <a:latin typeface="Arial"/>
                          <a:ea typeface="+mn-ea"/>
                          <a:cs typeface="Arial" pitchFamily="34" charset="0"/>
                        </a:rPr>
                        <a:t>&lt; 70%</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0900"/>
                      </a:solid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solidFill>
                      <a:srgbClr val="FFCC99"/>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kern="1200" cap="none" normalizeH="0" baseline="0" smtClean="0">
                          <a:ln>
                            <a:noFill/>
                          </a:ln>
                          <a:solidFill>
                            <a:schemeClr val="tx1"/>
                          </a:solidFill>
                          <a:effectLst/>
                          <a:latin typeface="Arial"/>
                          <a:ea typeface="+mn-ea"/>
                          <a:cs typeface="Arial" pitchFamily="34" charset="0"/>
                        </a:rPr>
                        <a:t>&lt; 70%</a:t>
                      </a:r>
                      <a:endParaRPr kumimoji="0" lang="es-ES_tradnl" sz="1200" b="1" i="0" u="none" strike="noStrike" kern="1200" cap="none" normalizeH="0" baseline="0" dirty="0" smtClean="0">
                        <a:ln>
                          <a:noFill/>
                        </a:ln>
                        <a:solidFill>
                          <a:schemeClr val="tx1"/>
                        </a:solidFill>
                        <a:effectLst/>
                        <a:latin typeface="Arial"/>
                        <a:ea typeface="+mn-ea"/>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0900"/>
                      </a:solid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solidFill>
                      <a:srgbClr val="FFCC99"/>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0900"/>
                      </a:solid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1" i="0" u="none" strike="noStrike" cap="none" normalizeH="0" baseline="0" smtClean="0">
                          <a:ln>
                            <a:noFill/>
                          </a:ln>
                          <a:solidFill>
                            <a:schemeClr val="tx1"/>
                          </a:solidFill>
                          <a:effectLst/>
                          <a:latin typeface="+mn-lt"/>
                          <a:cs typeface="Arial" pitchFamily="34" charset="0"/>
                        </a:rPr>
                        <a:t>85%</a:t>
                      </a:r>
                      <a:endParaRPr kumimoji="0" lang="es-ES_tradnl" sz="1200" b="1"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0900"/>
                      </a:solid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200" b="0" i="0" u="none" strike="noStrike" cap="none" normalizeH="0" baseline="0" smtClean="0">
                          <a:ln>
                            <a:noFill/>
                          </a:ln>
                          <a:solidFill>
                            <a:schemeClr val="tx1"/>
                          </a:solidFill>
                          <a:effectLst/>
                          <a:latin typeface="+mn-lt"/>
                          <a:cs typeface="Arial" pitchFamily="34" charset="0"/>
                        </a:rPr>
                        <a:t>65%</a:t>
                      </a:r>
                      <a:endParaRPr kumimoji="0" lang="es-ES_tradnl" sz="1200" b="0" i="0" u="none" strike="noStrike" cap="none" normalizeH="0" baseline="0" dirty="0" smtClean="0">
                        <a:ln>
                          <a:noFill/>
                        </a:ln>
                        <a:solidFill>
                          <a:schemeClr val="tx1"/>
                        </a:solidFill>
                        <a:effectLst/>
                        <a:latin typeface="+mn-lt"/>
                        <a:cs typeface="Arial"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solidFill>
                        <a:srgbClr val="DA0900"/>
                      </a:solidFill>
                      <a:prstDash val="solid"/>
                      <a:round/>
                      <a:headEnd type="none" w="med" len="med"/>
                      <a:tailEnd type="none" w="med" len="med"/>
                    </a:lnR>
                    <a:lnT w="12700" cap="flat" cmpd="sng" algn="ctr">
                      <a:solidFill>
                        <a:srgbClr val="DA0900"/>
                      </a:solidFill>
                      <a:prstDash val="solid"/>
                      <a:round/>
                      <a:headEnd type="none" w="med" len="med"/>
                      <a:tailEnd type="none" w="med" len="med"/>
                    </a:lnT>
                    <a:lnB w="12700" cap="flat" cmpd="sng" algn="ctr">
                      <a:solidFill>
                        <a:srgbClr val="DA09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Rounded Rectangle 39"/>
          <p:cNvSpPr/>
          <p:nvPr/>
        </p:nvSpPr>
        <p:spPr bwMode="auto">
          <a:xfrm>
            <a:off x="183828" y="4313131"/>
            <a:ext cx="946472" cy="1738840"/>
          </a:xfrm>
          <a:prstGeom prst="roundRect">
            <a:avLst/>
          </a:prstGeom>
          <a:solidFill>
            <a:srgbClr val="ED092F"/>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eaLnBrk="0" hangingPunct="0">
              <a:lnSpc>
                <a:spcPts val="1600"/>
              </a:lnSpc>
              <a:defRPr/>
            </a:pPr>
            <a:r>
              <a:rPr lang="es-ES" sz="1400" b="1" smtClean="0">
                <a:solidFill>
                  <a:srgbClr val="FFFFFF"/>
                </a:solidFill>
              </a:rPr>
              <a:t>Losses Stress &amp; Volatility</a:t>
            </a:r>
          </a:p>
        </p:txBody>
      </p:sp>
      <p:sp>
        <p:nvSpPr>
          <p:cNvPr id="14" name="Rectangle 21"/>
          <p:cNvSpPr>
            <a:spLocks noChangeArrowheads="1"/>
          </p:cNvSpPr>
          <p:nvPr/>
        </p:nvSpPr>
        <p:spPr bwMode="auto">
          <a:xfrm>
            <a:off x="6724935" y="4913447"/>
            <a:ext cx="2227567" cy="756000"/>
          </a:xfrm>
          <a:prstGeom prst="rect">
            <a:avLst/>
          </a:prstGeom>
          <a:noFill/>
          <a:ln>
            <a:noFill/>
          </a:ln>
          <a:extLst/>
        </p:spPr>
        <p:txBody>
          <a:bodyPr lIns="36000" anchor="t"/>
          <a:lstStyle/>
          <a:p>
            <a:pPr algn="just" fontAlgn="auto">
              <a:spcBef>
                <a:spcPts val="600"/>
              </a:spcBef>
              <a:spcAft>
                <a:spcPts val="0"/>
              </a:spcAft>
              <a:buClr>
                <a:srgbClr val="DB0B11"/>
              </a:buClr>
              <a:defRPr/>
            </a:pPr>
            <a:r>
              <a:rPr lang="es-CL" sz="1200" kern="0" smtClean="0">
                <a:solidFill>
                  <a:prstClr val="black">
                    <a:lumMod val="65000"/>
                    <a:lumOff val="35000"/>
                  </a:prstClr>
                </a:solidFill>
                <a:cs typeface="Arial" pitchFamily="34" charset="0"/>
              </a:rPr>
              <a:t>Assessment on expected P18 compliance with the RA stress metric</a:t>
            </a:r>
            <a:endParaRPr lang="es-CL" sz="1200" kern="0" dirty="0">
              <a:solidFill>
                <a:prstClr val="black">
                  <a:lumMod val="65000"/>
                  <a:lumOff val="35000"/>
                </a:prstClr>
              </a:solidFill>
              <a:cs typeface="Arial" pitchFamily="34" charset="0"/>
            </a:endParaRPr>
          </a:p>
        </p:txBody>
      </p:sp>
      <p:sp>
        <p:nvSpPr>
          <p:cNvPr id="21" name="42 Elipse"/>
          <p:cNvSpPr/>
          <p:nvPr/>
        </p:nvSpPr>
        <p:spPr bwMode="gray">
          <a:xfrm>
            <a:off x="6453754" y="1268463"/>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24" name="42 Elipse"/>
          <p:cNvSpPr/>
          <p:nvPr/>
        </p:nvSpPr>
        <p:spPr bwMode="gray">
          <a:xfrm>
            <a:off x="6453754" y="1493791"/>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25" name="42 Elipse"/>
          <p:cNvSpPr/>
          <p:nvPr/>
        </p:nvSpPr>
        <p:spPr bwMode="gray">
          <a:xfrm>
            <a:off x="6453754" y="1953263"/>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26" name="42 Elipse"/>
          <p:cNvSpPr/>
          <p:nvPr/>
        </p:nvSpPr>
        <p:spPr bwMode="gray">
          <a:xfrm>
            <a:off x="6453754" y="2173331"/>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27" name="42 Elipse"/>
          <p:cNvSpPr/>
          <p:nvPr/>
        </p:nvSpPr>
        <p:spPr bwMode="gray">
          <a:xfrm>
            <a:off x="6453754" y="2437187"/>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28" name="42 Elipse"/>
          <p:cNvSpPr/>
          <p:nvPr/>
        </p:nvSpPr>
        <p:spPr bwMode="gray">
          <a:xfrm>
            <a:off x="6453754" y="3112559"/>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29" name="42 Elipse"/>
          <p:cNvSpPr/>
          <p:nvPr/>
        </p:nvSpPr>
        <p:spPr bwMode="gray">
          <a:xfrm>
            <a:off x="6453754" y="3377363"/>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30" name="42 Elipse"/>
          <p:cNvSpPr/>
          <p:nvPr/>
        </p:nvSpPr>
        <p:spPr bwMode="gray">
          <a:xfrm>
            <a:off x="6453754" y="3642167"/>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31" name="42 Elipse"/>
          <p:cNvSpPr/>
          <p:nvPr/>
        </p:nvSpPr>
        <p:spPr bwMode="gray">
          <a:xfrm>
            <a:off x="6453754" y="3906971"/>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33" name="42 Elipse"/>
          <p:cNvSpPr/>
          <p:nvPr/>
        </p:nvSpPr>
        <p:spPr bwMode="gray">
          <a:xfrm>
            <a:off x="6453754" y="5858047"/>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34" name="Rectangle 2"/>
          <p:cNvSpPr>
            <a:spLocks noChangeArrowheads="1"/>
          </p:cNvSpPr>
          <p:nvPr/>
        </p:nvSpPr>
        <p:spPr bwMode="auto">
          <a:xfrm>
            <a:off x="164261" y="77306"/>
            <a:ext cx="8751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smtClean="0">
                <a:solidFill>
                  <a:prstClr val="black"/>
                </a:solidFill>
              </a:rPr>
              <a:t>Annex - Expert assessment on RA losses stress</a:t>
            </a:r>
            <a:endParaRPr lang="en-US" sz="2400" b="1" u="sng" dirty="0">
              <a:solidFill>
                <a:srgbClr val="FF0000"/>
              </a:solidFill>
            </a:endParaRPr>
          </a:p>
        </p:txBody>
      </p:sp>
      <p:cxnSp>
        <p:nvCxnSpPr>
          <p:cNvPr id="35" name="11 Conector recto"/>
          <p:cNvCxnSpPr/>
          <p:nvPr/>
        </p:nvCxnSpPr>
        <p:spPr bwMode="auto">
          <a:xfrm>
            <a:off x="161925" y="512869"/>
            <a:ext cx="8267663" cy="0"/>
          </a:xfrm>
          <a:prstGeom prst="line">
            <a:avLst/>
          </a:prstGeom>
          <a:noFill/>
          <a:ln w="952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42 Elipse"/>
          <p:cNvSpPr/>
          <p:nvPr/>
        </p:nvSpPr>
        <p:spPr bwMode="gray">
          <a:xfrm>
            <a:off x="6469674" y="4957311"/>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37" name="42 Elipse"/>
          <p:cNvSpPr/>
          <p:nvPr/>
        </p:nvSpPr>
        <p:spPr bwMode="gray">
          <a:xfrm>
            <a:off x="6469674" y="5174078"/>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38" name="42 Elipse"/>
          <p:cNvSpPr/>
          <p:nvPr/>
        </p:nvSpPr>
        <p:spPr bwMode="gray">
          <a:xfrm>
            <a:off x="6469674" y="5390845"/>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39" name="42 Elipse"/>
          <p:cNvSpPr/>
          <p:nvPr/>
        </p:nvSpPr>
        <p:spPr bwMode="gray">
          <a:xfrm>
            <a:off x="6469674" y="5607611"/>
            <a:ext cx="133200" cy="133200"/>
          </a:xfrm>
          <a:prstGeom prst="ellipse">
            <a:avLst/>
          </a:prstGeom>
          <a:solidFill>
            <a:srgbClr val="6699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2" name="TextBox 1"/>
          <p:cNvSpPr txBox="1"/>
          <p:nvPr/>
        </p:nvSpPr>
        <p:spPr>
          <a:xfrm>
            <a:off x="1530305" y="1696697"/>
            <a:ext cx="6019800" cy="1477328"/>
          </a:xfrm>
          <a:prstGeom prst="rect">
            <a:avLst/>
          </a:prstGeom>
          <a:solidFill>
            <a:schemeClr val="accent2">
              <a:lumMod val="20000"/>
              <a:lumOff val="80000"/>
            </a:schemeClr>
          </a:solidFill>
          <a:ln w="28575">
            <a:solidFill>
              <a:srgbClr val="FF0000"/>
            </a:solidFill>
          </a:ln>
        </p:spPr>
        <p:txBody>
          <a:bodyPr wrap="square" rtlCol="0">
            <a:spAutoFit/>
          </a:bodyPr>
          <a:lstStyle/>
          <a:p>
            <a:r>
              <a:rPr lang="en-US" dirty="0" smtClean="0"/>
              <a:t>Unable to perform this assessment as in the US the Base for CCAR is not the same as the P-19 or budget. </a:t>
            </a:r>
          </a:p>
          <a:p>
            <a:r>
              <a:rPr lang="en-US" dirty="0" smtClean="0"/>
              <a:t>Further clarification of the differences and the reasons will be prepared by the finance team and supplied once available. </a:t>
            </a:r>
            <a:endParaRPr lang="en-US" dirty="0"/>
          </a:p>
        </p:txBody>
      </p:sp>
    </p:spTree>
    <p:extLst>
      <p:ext uri="{BB962C8B-B14F-4D97-AF65-F5344CB8AC3E}">
        <p14:creationId xmlns:p14="http://schemas.microsoft.com/office/powerpoint/2010/main" val="1012905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SANTANDER">
      <a:dk1>
        <a:sysClr val="windowText" lastClr="000000"/>
      </a:dk1>
      <a:lt1>
        <a:sysClr val="window" lastClr="FFFFFF"/>
      </a:lt1>
      <a:dk2>
        <a:srgbClr val="333333"/>
      </a:dk2>
      <a:lt2>
        <a:srgbClr val="E6E6E6"/>
      </a:lt2>
      <a:accent1>
        <a:srgbClr val="FF0000"/>
      </a:accent1>
      <a:accent2>
        <a:srgbClr val="B30000"/>
      </a:accent2>
      <a:accent3>
        <a:srgbClr val="E59D27"/>
      </a:accent3>
      <a:accent4>
        <a:srgbClr val="ABC111"/>
      </a:accent4>
      <a:accent5>
        <a:srgbClr val="1BB3BC"/>
      </a:accent5>
      <a:accent6>
        <a:srgbClr val="9E3667"/>
      </a:accent6>
      <a:hlink>
        <a:srgbClr val="B30000"/>
      </a:hlink>
      <a:folHlink>
        <a:srgbClr val="8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1588</TotalTime>
  <Words>925</Words>
  <Application>Microsoft Office PowerPoint</Application>
  <PresentationFormat>On-screen Show (4:3)</PresentationFormat>
  <Paragraphs>638</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Kiko</dc:creator>
  <cp:lastModifiedBy>Parrish, Rut</cp:lastModifiedBy>
  <cp:revision>106</cp:revision>
  <dcterms:created xsi:type="dcterms:W3CDTF">2015-04-28T11:25:12Z</dcterms:created>
  <dcterms:modified xsi:type="dcterms:W3CDTF">2016-07-11T15:04:57Z</dcterms:modified>
</cp:coreProperties>
</file>