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87" r:id="rId2"/>
    <p:sldId id="279" r:id="rId3"/>
    <p:sldId id="280" r:id="rId4"/>
    <p:sldId id="281" r:id="rId5"/>
    <p:sldId id="289" r:id="rId6"/>
    <p:sldId id="282" r:id="rId7"/>
    <p:sldId id="288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48" userDrawn="1">
          <p15:clr>
            <a:srgbClr val="A4A3A4"/>
          </p15:clr>
        </p15:guide>
        <p15:guide id="3" orient="horz" pos="1398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41" autoAdjust="0"/>
  </p:normalViewPr>
  <p:slideViewPr>
    <p:cSldViewPr snapToGrid="0" showGuides="1">
      <p:cViewPr varScale="1">
        <p:scale>
          <a:sx n="75" d="100"/>
          <a:sy n="75" d="100"/>
        </p:scale>
        <p:origin x="-1140" y="-102"/>
      </p:cViewPr>
      <p:guideLst>
        <p:guide orient="horz" pos="1548"/>
        <p:guide orient="horz" pos="1398"/>
        <p:guide orient="horz" pos="111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418"/>
    </p:cViewPr>
  </p:sorter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EE82A-41D1-4151-B625-D73086965E86}" type="datetimeFigureOut">
              <a:rPr lang="es-ES" smtClean="0"/>
              <a:t>12/09/2016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B01CC-32A8-4AF6-91AC-D5C2D20DF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210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58AA0-786D-46D0-BDE2-C6B75AE58344}" type="datetimeFigureOut">
              <a:rPr lang="es-ES" smtClean="0"/>
              <a:t>12/09/2016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54B7D-73B6-4C66-8A54-D41D13521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98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2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3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4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5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6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7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6" y="2307599"/>
            <a:ext cx="8471444" cy="4212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37" y="660810"/>
            <a:ext cx="7706639" cy="102788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37" y="2003020"/>
            <a:ext cx="7706639" cy="253483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 flipH="1">
            <a:off x="655637" y="489175"/>
            <a:ext cx="8488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1" y="5614468"/>
            <a:ext cx="1825199" cy="531386"/>
          </a:xfrm>
          <a:prstGeom prst="rect">
            <a:avLst/>
          </a:prstGeom>
        </p:spPr>
      </p:pic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655638" y="256386"/>
            <a:ext cx="7706638" cy="232789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Haga </a:t>
            </a:r>
            <a:r>
              <a:rPr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click</a:t>
            </a: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 para insertar la fecha </a:t>
            </a:r>
            <a:r>
              <a:rPr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dd</a:t>
            </a: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/mm/</a:t>
            </a:r>
            <a:r>
              <a:rPr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aa</a:t>
            </a:r>
            <a:endParaRPr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2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4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 rot="16200000">
            <a:off x="2052000" y="-792000"/>
            <a:ext cx="5652000" cy="8532000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48" y="5723798"/>
            <a:ext cx="1712599" cy="164389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1039935" y="4880504"/>
            <a:ext cx="2667000" cy="78483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Nuestra misión es contribuir al progreso de las personas y de las empresas.</a:t>
            </a:r>
            <a:endParaRPr lang="en-US" sz="1000" dirty="0" smtClean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Nuestra cultura se basa en la creencia de que todo lo que hacemos debe ser</a:t>
            </a:r>
            <a:endParaRPr lang="es-ES" sz="1000" dirty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31" y="6352539"/>
            <a:ext cx="570983" cy="4474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9" y="6352539"/>
            <a:ext cx="1463674" cy="4474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0" y="5358238"/>
            <a:ext cx="1825200" cy="531387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1152525" y="165284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cs typeface="Arial" panose="020B0604020202020204" pitchFamily="34" charset="0"/>
              </a:rPr>
              <a:t>Gracias</a:t>
            </a:r>
            <a:endParaRPr lang="es-ES" sz="3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728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3710" userDrawn="1">
          <p15:clr>
            <a:srgbClr val="FBAE40"/>
          </p15:clr>
        </p15:guide>
        <p15:guide id="2" pos="71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6" y="2307599"/>
            <a:ext cx="8471444" cy="4212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37" y="660810"/>
            <a:ext cx="7706639" cy="102788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37" y="2003020"/>
            <a:ext cx="7706639" cy="253483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 flipH="1">
            <a:off x="655637" y="489175"/>
            <a:ext cx="8488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1" y="5614468"/>
            <a:ext cx="1825199" cy="531386"/>
          </a:xfrm>
          <a:prstGeom prst="rect">
            <a:avLst/>
          </a:prstGeom>
        </p:spPr>
      </p:pic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655638" y="256386"/>
            <a:ext cx="7706638" cy="232789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Haga </a:t>
            </a:r>
            <a:r>
              <a:rPr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click</a:t>
            </a: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 para insertar la fecha </a:t>
            </a:r>
            <a:r>
              <a:rPr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dd</a:t>
            </a: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/mm/</a:t>
            </a:r>
            <a:r>
              <a:rPr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aa</a:t>
            </a:r>
            <a:endParaRPr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423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4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78876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69067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27321" y="1512000"/>
            <a:ext cx="7883079" cy="397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49781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9033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5"/>
          </p:nvPr>
        </p:nvSpPr>
        <p:spPr>
          <a:xfrm>
            <a:off x="46296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2731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4629600" y="1512000"/>
            <a:ext cx="3880800" cy="397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38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1771200"/>
            <a:ext cx="7887600" cy="446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i="0">
                <a:solidFill>
                  <a:srgbClr val="FF0000"/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2448000"/>
            <a:ext cx="3888000" cy="335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4629600" y="2448000"/>
            <a:ext cx="3880800" cy="33516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2072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 rot="16200000">
            <a:off x="1143000" y="-1143000"/>
            <a:ext cx="6858000" cy="9144000"/>
          </a:xfrm>
          <a:prstGeom prst="rect">
            <a:avLst/>
          </a:prstGeom>
          <a:gradFill>
            <a:gsLst>
              <a:gs pos="0">
                <a:srgbClr val="FF0000"/>
              </a:gs>
              <a:gs pos="77000">
                <a:srgbClr val="C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52000" y="2880000"/>
            <a:ext cx="6843600" cy="1152000"/>
          </a:xfrm>
          <a:prstGeom prst="rect">
            <a:avLst/>
          </a:prstGeom>
        </p:spPr>
        <p:txBody>
          <a:bodyPr/>
          <a:lstStyle>
            <a:lvl1pPr algn="ctr">
              <a:defRPr sz="38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910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611999" y="6305328"/>
            <a:ext cx="8532001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2450" y="6332738"/>
            <a:ext cx="888750" cy="168750"/>
          </a:xfrm>
          <a:prstGeom prst="rect">
            <a:avLst/>
          </a:prstGeom>
        </p:spPr>
      </p:pic>
      <p:sp>
        <p:nvSpPr>
          <p:cNvPr id="18" name="1 CuadroTexto"/>
          <p:cNvSpPr txBox="1"/>
          <p:nvPr/>
        </p:nvSpPr>
        <p:spPr>
          <a:xfrm>
            <a:off x="7963963" y="6305328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759F66-99BC-4AB1-83F8-8F582847D04F}" type="slidenum">
              <a:rPr lang="es-ES" sz="1000" smtClean="0">
                <a:solidFill>
                  <a:prstClr val="white"/>
                </a:solidFill>
              </a:rPr>
              <a:pPr algn="ctr"/>
              <a:t>‹#›</a:t>
            </a:fld>
            <a:endParaRPr lang="es-E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1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16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1</a:t>
            </a:fld>
            <a:endParaRPr lang="es-ES" sz="900" smtClean="0">
              <a:solidFill>
                <a:srgbClr val="000000"/>
              </a:solidFill>
            </a:endParaRPr>
          </a:p>
        </p:txBody>
      </p:sp>
      <p:grpSp>
        <p:nvGrpSpPr>
          <p:cNvPr id="17" name="Group 35"/>
          <p:cNvGrpSpPr>
            <a:grpSpLocks/>
          </p:cNvGrpSpPr>
          <p:nvPr/>
        </p:nvGrpSpPr>
        <p:grpSpPr bwMode="auto">
          <a:xfrm>
            <a:off x="105696" y="649625"/>
            <a:ext cx="8323892" cy="2520000"/>
            <a:chOff x="355600" y="931863"/>
            <a:chExt cx="8323892" cy="1219200"/>
          </a:xfrm>
        </p:grpSpPr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765175" y="931863"/>
              <a:ext cx="7914317" cy="12192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00" anchor="ctr"/>
            <a:lstStyle/>
            <a:p>
              <a:pPr marL="285750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Continue to address historical regulatory shortcomings by 2019</a:t>
              </a:r>
            </a:p>
            <a:p>
              <a:pPr marL="742950" lvl="1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Pass CCAR</a:t>
              </a:r>
            </a:p>
            <a:p>
              <a:pPr marL="742950" lvl="1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Continue to meet Heightened Standards</a:t>
              </a:r>
            </a:p>
            <a:p>
              <a:pPr marL="742950" lvl="1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Operate SC as a “Large US Financial Institution”</a:t>
              </a:r>
            </a:p>
            <a:p>
              <a:pPr marL="285750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SBNA: Complete transformation from “thrift” to regional bank by 2020</a:t>
              </a:r>
            </a:p>
            <a:p>
              <a:pPr marL="285750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SBNA: Continue to increase profitability</a:t>
              </a:r>
            </a:p>
            <a:p>
              <a:pPr marL="285750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SC: Significant changes in underlying business mix</a:t>
              </a:r>
            </a:p>
            <a:p>
              <a:pPr marL="742950" lvl="1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Target higher quality credit and reduce non-prime</a:t>
              </a:r>
            </a:p>
          </p:txBody>
        </p:sp>
        <p:sp>
          <p:nvSpPr>
            <p:cNvPr id="19" name="Rounded Rectangle 39"/>
            <p:cNvSpPr/>
            <p:nvPr/>
          </p:nvSpPr>
          <p:spPr>
            <a:xfrm>
              <a:off x="355600" y="1219730"/>
              <a:ext cx="2053704" cy="60871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s-ES" sz="1600" b="1" smtClean="0">
                  <a:solidFill>
                    <a:srgbClr val="FFFFFF"/>
                  </a:solidFill>
                </a:rPr>
                <a:t>Key P-19 </a:t>
              </a:r>
              <a:r>
                <a:rPr lang="es-ES" sz="1600" b="1" dirty="0" err="1" smtClean="0">
                  <a:solidFill>
                    <a:srgbClr val="FFFFFF"/>
                  </a:solidFill>
                </a:rPr>
                <a:t>Risks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roup 35"/>
          <p:cNvGrpSpPr>
            <a:grpSpLocks/>
          </p:cNvGrpSpPr>
          <p:nvPr/>
        </p:nvGrpSpPr>
        <p:grpSpPr bwMode="auto">
          <a:xfrm>
            <a:off x="90948" y="3520440"/>
            <a:ext cx="8338640" cy="2520000"/>
            <a:chOff x="355600" y="931863"/>
            <a:chExt cx="8338640" cy="1219200"/>
          </a:xfrm>
        </p:grpSpPr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765175" y="931863"/>
              <a:ext cx="7929065" cy="12192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00" anchor="ctr"/>
            <a:lstStyle/>
            <a:p>
              <a:pPr marL="285750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Overall </a:t>
              </a:r>
              <a:r>
                <a:rPr lang="en-US" sz="16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P-19 is expected to align with P-19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Strategic initiative to grow the multifamily business is expected to increase exposure which will require an increase in the RAS limits 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ounded Rectangle 39"/>
            <p:cNvSpPr/>
            <p:nvPr/>
          </p:nvSpPr>
          <p:spPr>
            <a:xfrm>
              <a:off x="355600" y="1219730"/>
              <a:ext cx="2053704" cy="60871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600" b="1" smtClean="0">
                  <a:solidFill>
                    <a:srgbClr val="FFFFFF"/>
                  </a:solidFill>
                </a:rPr>
                <a:t>P19  </a:t>
              </a:r>
              <a:r>
                <a:rPr lang="en-US" sz="1600" b="1" dirty="0" smtClean="0">
                  <a:solidFill>
                    <a:srgbClr val="FFFFFF"/>
                  </a:solidFill>
                </a:rPr>
                <a:t>alignment with risk appetite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smtClean="0">
                <a:solidFill>
                  <a:prstClr val="black"/>
                </a:solidFill>
              </a:rPr>
              <a:t>P-19: </a:t>
            </a:r>
            <a:r>
              <a:rPr lang="en-US" sz="2400" b="1" dirty="0" smtClean="0">
                <a:solidFill>
                  <a:prstClr val="black"/>
                </a:solidFill>
              </a:rPr>
              <a:t>Key risks and risk appetite alignment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325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P19 vs. risk </a:t>
            </a:r>
            <a:r>
              <a:rPr lang="en-US" dirty="0" smtClean="0"/>
              <a:t>appetite (1/5)</a:t>
            </a:r>
            <a:endParaRPr lang="en-US" dirty="0"/>
          </a:p>
        </p:txBody>
      </p:sp>
      <p:graphicFrame>
        <p:nvGraphicFramePr>
          <p:cNvPr id="87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004903"/>
              </p:ext>
            </p:extLst>
          </p:nvPr>
        </p:nvGraphicFramePr>
        <p:xfrm>
          <a:off x="264159" y="1072280"/>
          <a:ext cx="8625839" cy="3831900"/>
        </p:xfrm>
        <a:graphic>
          <a:graphicData uri="http://schemas.openxmlformats.org/drawingml/2006/table">
            <a:tbl>
              <a:tblPr/>
              <a:tblGrid>
                <a:gridCol w="243841"/>
                <a:gridCol w="2522021"/>
                <a:gridCol w="483638"/>
                <a:gridCol w="473926"/>
                <a:gridCol w="473926"/>
                <a:gridCol w="378752"/>
                <a:gridCol w="378752"/>
                <a:gridCol w="378752"/>
                <a:gridCol w="378752"/>
                <a:gridCol w="466156"/>
                <a:gridCol w="46616"/>
                <a:gridCol w="2400707"/>
              </a:tblGrid>
              <a:tr h="35337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Metrics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Appetite</a:t>
                      </a:r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s-ES" sz="11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Limit</a:t>
                      </a:r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&amp; </a:t>
                      </a:r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Alert</a:t>
                      </a:r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Metrics 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forecast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Consistency P19 - Risk Appetite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062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Limit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Alert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6/30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Dec 2016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3yrs RAG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1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I.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Losses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7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Additional </a:t>
                      </a:r>
                      <a:r>
                        <a:rPr lang="en-US" sz="14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losses in stress / projected PBT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 is expected to remain green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Unable to perform the Group evaluation of the metric as the Base case for stress testing (CCAR) is not the same as Strategic plan.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8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Cost </a:t>
                      </a:r>
                      <a:r>
                        <a:rPr lang="en-US" sz="14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of credit (P&amp;L provisions for the year / average </a:t>
                      </a:r>
                      <a:r>
                        <a:rPr lang="en-US" sz="14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outstandings</a:t>
                      </a:r>
                      <a:r>
                        <a:rPr lang="en-US" sz="14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0.5%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(SBNA)</a:t>
                      </a:r>
                    </a:p>
                    <a:p>
                      <a:pPr algn="l" fontAlgn="b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11.0% (SC)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0.26%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(SBNA) 9.89% (SC)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4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Operational </a:t>
                      </a:r>
                      <a:r>
                        <a:rPr lang="en-US" sz="14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risk losses / gross margin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Metric is expected to remain green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SHUSA does not budget for Operational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Losses. We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expect to operate within the limit.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8" name="42 Elipse"/>
          <p:cNvSpPr/>
          <p:nvPr/>
        </p:nvSpPr>
        <p:spPr bwMode="gray">
          <a:xfrm>
            <a:off x="6125675" y="2491105"/>
            <a:ext cx="133350" cy="1333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42 Elipse"/>
          <p:cNvSpPr/>
          <p:nvPr/>
        </p:nvSpPr>
        <p:spPr bwMode="gray">
          <a:xfrm>
            <a:off x="6125675" y="4276471"/>
            <a:ext cx="133350" cy="13335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42 Elipse"/>
          <p:cNvSpPr/>
          <p:nvPr/>
        </p:nvSpPr>
        <p:spPr bwMode="gray">
          <a:xfrm>
            <a:off x="6125675" y="3493897"/>
            <a:ext cx="133350" cy="1333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GB" sz="1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P19 vs. risk </a:t>
            </a:r>
            <a:r>
              <a:rPr lang="en-US" dirty="0" smtClean="0"/>
              <a:t>appetite (2/5)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06646"/>
              </p:ext>
            </p:extLst>
          </p:nvPr>
        </p:nvGraphicFramePr>
        <p:xfrm>
          <a:off x="285749" y="837511"/>
          <a:ext cx="8502173" cy="5013960"/>
        </p:xfrm>
        <a:graphic>
          <a:graphicData uri="http://schemas.openxmlformats.org/drawingml/2006/table">
            <a:tbl>
              <a:tblPr/>
              <a:tblGrid>
                <a:gridCol w="263677"/>
                <a:gridCol w="2370294"/>
                <a:gridCol w="460576"/>
                <a:gridCol w="457200"/>
                <a:gridCol w="451327"/>
                <a:gridCol w="441542"/>
                <a:gridCol w="441542"/>
                <a:gridCol w="441542"/>
                <a:gridCol w="441542"/>
                <a:gridCol w="317029"/>
                <a:gridCol w="64392"/>
                <a:gridCol w="2351510"/>
              </a:tblGrid>
              <a:tr h="35337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Metrics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  <a:r>
                        <a:rPr lang="es-E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Appetite</a:t>
                      </a:r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Limit</a:t>
                      </a:r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&amp; </a:t>
                      </a:r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Alert</a:t>
                      </a:r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Metrics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forecast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Consistency P19 - Risk Appetite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062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Limit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Alert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6/30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Dec 2016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3yrs RAG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1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II.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Solvency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7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CET1 </a:t>
                      </a:r>
                      <a:r>
                        <a:rPr lang="en-U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ratio (fully loaded), baseline scenario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14.3%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7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CET1 </a:t>
                      </a:r>
                      <a:r>
                        <a:rPr lang="en-U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ratio (fully loaded), under stressed scenario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P-19 not evaluated under stress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4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n-U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Capital Ratio (phase-in, transitional)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17.7%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20.6%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7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1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Leverage</a:t>
                      </a:r>
                      <a:r>
                        <a:rPr lang="es-E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ratio, </a:t>
                      </a:r>
                      <a:r>
                        <a:rPr lang="es-ES" sz="16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baseline</a:t>
                      </a:r>
                      <a:r>
                        <a:rPr lang="es-E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6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scenario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13.0%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4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Leverage </a:t>
                      </a:r>
                      <a:r>
                        <a:rPr lang="en-U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ratio, under stressed scenario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P-19 not evaluated under stress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42 Elipse"/>
          <p:cNvSpPr/>
          <p:nvPr/>
        </p:nvSpPr>
        <p:spPr bwMode="gray">
          <a:xfrm>
            <a:off x="6163775" y="2376805"/>
            <a:ext cx="133350" cy="13335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42 Elipse"/>
          <p:cNvSpPr/>
          <p:nvPr/>
        </p:nvSpPr>
        <p:spPr bwMode="gray">
          <a:xfrm>
            <a:off x="6163775" y="3891280"/>
            <a:ext cx="133350" cy="13335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42 Elipse"/>
          <p:cNvSpPr/>
          <p:nvPr/>
        </p:nvSpPr>
        <p:spPr bwMode="gray">
          <a:xfrm>
            <a:off x="6163775" y="4681855"/>
            <a:ext cx="133350" cy="13335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42 Elipse"/>
          <p:cNvSpPr/>
          <p:nvPr/>
        </p:nvSpPr>
        <p:spPr bwMode="gray">
          <a:xfrm>
            <a:off x="6163775" y="3148330"/>
            <a:ext cx="133350" cy="1333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42 Elipse"/>
          <p:cNvSpPr/>
          <p:nvPr/>
        </p:nvSpPr>
        <p:spPr bwMode="gray">
          <a:xfrm>
            <a:off x="6163775" y="5415280"/>
            <a:ext cx="133350" cy="1333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P19 vs. risk </a:t>
            </a:r>
            <a:r>
              <a:rPr lang="en-US" dirty="0" smtClean="0"/>
              <a:t>appetite (3/5)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83016"/>
              </p:ext>
            </p:extLst>
          </p:nvPr>
        </p:nvGraphicFramePr>
        <p:xfrm>
          <a:off x="477519" y="895008"/>
          <a:ext cx="8247226" cy="2588463"/>
        </p:xfrm>
        <a:graphic>
          <a:graphicData uri="http://schemas.openxmlformats.org/drawingml/2006/table">
            <a:tbl>
              <a:tblPr/>
              <a:tblGrid>
                <a:gridCol w="459568"/>
                <a:gridCol w="2179241"/>
                <a:gridCol w="461421"/>
                <a:gridCol w="452156"/>
                <a:gridCol w="452156"/>
                <a:gridCol w="389197"/>
                <a:gridCol w="389197"/>
                <a:gridCol w="389197"/>
                <a:gridCol w="389197"/>
                <a:gridCol w="350994"/>
                <a:gridCol w="44475"/>
                <a:gridCol w="2290427"/>
              </a:tblGrid>
              <a:tr h="37866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Metrics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  <a:r>
                        <a:rPr lang="es-E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Appetite</a:t>
                      </a:r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Limit</a:t>
                      </a:r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&amp; </a:t>
                      </a:r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Alert</a:t>
                      </a:r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Metrics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forecast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Consistency P19 - Risk Appetite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20826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Limit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Alert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6/30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Dec 2016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3yrs RAG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8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88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III.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Liquidity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188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1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Structural</a:t>
                      </a:r>
                      <a:r>
                        <a:rPr lang="es-E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6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Funding</a:t>
                      </a:r>
                      <a:r>
                        <a:rPr lang="es-E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Ratio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 is expected to remain green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8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7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LCR</a:t>
                      </a:r>
                      <a:r>
                        <a:rPr lang="en-U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, Liquidity Coverage Ratio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141% (EBA)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&gt;115%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&gt;115%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&gt;115%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42 Elipse"/>
          <p:cNvSpPr/>
          <p:nvPr/>
        </p:nvSpPr>
        <p:spPr bwMode="gray">
          <a:xfrm>
            <a:off x="6135200" y="2376805"/>
            <a:ext cx="133350" cy="13335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42 Elipse"/>
          <p:cNvSpPr/>
          <p:nvPr/>
        </p:nvSpPr>
        <p:spPr bwMode="gray">
          <a:xfrm>
            <a:off x="6135200" y="3062605"/>
            <a:ext cx="133350" cy="13335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P19 vs. risk </a:t>
            </a:r>
            <a:r>
              <a:rPr lang="en-US" dirty="0" smtClean="0"/>
              <a:t>appetite (4/5)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93444"/>
              </p:ext>
            </p:extLst>
          </p:nvPr>
        </p:nvGraphicFramePr>
        <p:xfrm>
          <a:off x="320791" y="843255"/>
          <a:ext cx="8518409" cy="5177018"/>
        </p:xfrm>
        <a:graphic>
          <a:graphicData uri="http://schemas.openxmlformats.org/drawingml/2006/table">
            <a:tbl>
              <a:tblPr/>
              <a:tblGrid>
                <a:gridCol w="617231"/>
                <a:gridCol w="2926859"/>
                <a:gridCol w="619719"/>
                <a:gridCol w="607274"/>
                <a:gridCol w="607274"/>
                <a:gridCol w="63862"/>
                <a:gridCol w="3076190"/>
              </a:tblGrid>
              <a:tr h="18401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Métricas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/ Metrics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  <a:r>
                        <a:rPr lang="es-E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0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Appetite</a:t>
                      </a:r>
                      <a:r>
                        <a:rPr lang="es-E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s-ES" sz="10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Limit</a:t>
                      </a:r>
                      <a:r>
                        <a:rPr lang="es-E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&amp; </a:t>
                      </a:r>
                      <a:r>
                        <a:rPr lang="es-ES" sz="10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Alert</a:t>
                      </a:r>
                      <a:r>
                        <a:rPr lang="es-E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Consistency P19 - Risk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Appetite (qualitative)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634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Limit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Alert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6/30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4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4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IV.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Concentración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/ Concentration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34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Corporates </a:t>
                      </a:r>
                      <a:r>
                        <a:rPr lang="en-U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- Single name maximum exposure (expressed in relative terms, as % of equity)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000" dirty="0" smtClean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Corporates </a:t>
                      </a:r>
                      <a:r>
                        <a:rPr lang="en-U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- Top 20 maximum concentration (expressed in relative terms, as % of equity)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Financial </a:t>
                      </a:r>
                      <a:r>
                        <a:rPr lang="en-U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Institutions - Single name maximum exposure (expressed in relative terms, as % of equity)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Financial </a:t>
                      </a:r>
                      <a:r>
                        <a:rPr lang="en-U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Institutions - Top 20 maximum concentration (expressed in relative terms, as % of equity)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3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1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Industry</a:t>
                      </a:r>
                      <a:r>
                        <a:rPr lang="es-E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concentration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Maximum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exposure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to a single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industry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(as % of total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credit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exposure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 is expected to remain green as specific limits have been approved by the board to monitor Finance and Insurance industry and Utilities to accommodate strategic growth.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Maximum </a:t>
                      </a:r>
                      <a:r>
                        <a:rPr lang="en-U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exposure to Commercial Real Estate (as % of total credit exposure)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12.4%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($10.6B)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11.9%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($10.1B)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10.2% ($8.7B)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Maximum exposure to Multifamily (as % of total credit exposure)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13.0%</a:t>
                      </a:r>
                    </a:p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 ($11.1B)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12.4% </a:t>
                      </a:r>
                    </a:p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($10.6B)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12.5% ($10.7B)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 is in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breach of Amber threshold as of June 2016. The P-19 projects growth in Multifamily which means that the RAS limits will need to be revisited.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7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P19 vs. risk </a:t>
            </a:r>
            <a:r>
              <a:rPr lang="en-US" dirty="0" smtClean="0"/>
              <a:t>appetite (5/5)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39101"/>
              </p:ext>
            </p:extLst>
          </p:nvPr>
        </p:nvGraphicFramePr>
        <p:xfrm>
          <a:off x="320791" y="843255"/>
          <a:ext cx="8518409" cy="3152677"/>
        </p:xfrm>
        <a:graphic>
          <a:graphicData uri="http://schemas.openxmlformats.org/drawingml/2006/table">
            <a:tbl>
              <a:tblPr/>
              <a:tblGrid>
                <a:gridCol w="617231"/>
                <a:gridCol w="2926859"/>
                <a:gridCol w="619719"/>
                <a:gridCol w="607274"/>
                <a:gridCol w="607274"/>
                <a:gridCol w="63862"/>
                <a:gridCol w="3076190"/>
              </a:tblGrid>
              <a:tr h="18401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Métricas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/ Metrics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  <a:r>
                        <a:rPr lang="es-E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0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Appetite</a:t>
                      </a:r>
                      <a:r>
                        <a:rPr lang="es-E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s-ES" sz="10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Limit</a:t>
                      </a:r>
                      <a:r>
                        <a:rPr lang="es-E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&amp; </a:t>
                      </a:r>
                      <a:r>
                        <a:rPr lang="es-ES" sz="10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Alert</a:t>
                      </a:r>
                      <a:r>
                        <a:rPr lang="es-E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Consistency P19 - Risk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Appetite (qualitative)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634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Limit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Alert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6/30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4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4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IV.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Concentración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/ Concentration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34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8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SHUSA </a:t>
                      </a:r>
                      <a:r>
                        <a:rPr lang="es-ES" sz="1100" b="1" i="1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Subprime</a:t>
                      </a:r>
                      <a:r>
                        <a:rPr lang="es-E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assets</a:t>
                      </a:r>
                      <a:r>
                        <a:rPr lang="es-E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as a % of total SHUSA </a:t>
                      </a:r>
                      <a:r>
                        <a:rPr lang="es-ES" sz="1100" b="1" i="1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credit</a:t>
                      </a:r>
                      <a:r>
                        <a:rPr lang="es-E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exposure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25.0%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23.0%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 is expected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 remain green as the P-19 is focusing on decreasing exposure to non-prime.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5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SC RWA / SC CET1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 of CET1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2B USD less than limit in dollar terms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$37.5B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 is expected to remain green.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259"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4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7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32" name="Rounded Rectangle 39"/>
          <p:cNvSpPr/>
          <p:nvPr/>
        </p:nvSpPr>
        <p:spPr bwMode="auto">
          <a:xfrm>
            <a:off x="183828" y="1072954"/>
            <a:ext cx="946472" cy="6768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600" b="1" smtClean="0">
                <a:solidFill>
                  <a:srgbClr val="FFFFFF"/>
                </a:solidFill>
              </a:rPr>
              <a:t>Macro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20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54586"/>
              </p:ext>
            </p:extLst>
          </p:nvPr>
        </p:nvGraphicFramePr>
        <p:xfrm>
          <a:off x="1469140" y="593549"/>
          <a:ext cx="4932000" cy="2030482"/>
        </p:xfrm>
        <a:graphic>
          <a:graphicData uri="http://schemas.openxmlformats.org/drawingml/2006/table">
            <a:tbl>
              <a:tblPr/>
              <a:tblGrid>
                <a:gridCol w="72000"/>
                <a:gridCol w="1800000"/>
                <a:gridCol w="576000"/>
                <a:gridCol w="576000"/>
                <a:gridCol w="576000"/>
                <a:gridCol w="180000"/>
                <a:gridCol w="576000"/>
                <a:gridCol w="576000"/>
              </a:tblGrid>
              <a:tr h="161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s-ES_tradnl" sz="1200" b="1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endParaRPr lang="es-ES_tradnl" sz="1200" b="1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P-19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Vs P-18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dirty="0" smtClean="0">
                        <a:solidFill>
                          <a:srgbClr val="ED092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2019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GDP (%)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3,1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3,2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2,6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+ 0,3 pp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+0,1 pp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Unemployment (%)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5,2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5,0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4,8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-0,2pp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-0,3pp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3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3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3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3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3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Pre provision profit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3.2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3.6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4.0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+5%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+3%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baseline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Net credit losses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-0.7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-0,6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-0.6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-2%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-3%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baseline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Profit before taxes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2.2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2.8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3.3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+ 7%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+ 9%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24935" y="1168523"/>
            <a:ext cx="2227567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defRPr/>
            </a:pPr>
            <a:r>
              <a:rPr lang="es-CL" sz="1200" kern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Key takeaways on macro evolution and its impact on RA stress metric</a:t>
            </a:r>
            <a:endParaRPr lang="es-CL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724935" y="1914351"/>
            <a:ext cx="2227567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defRPr/>
            </a:pPr>
            <a:r>
              <a:rPr lang="es-CL" sz="1200" kern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Key takeaways on the financial plan and its impact on RA stress metric</a:t>
            </a:r>
            <a:endParaRPr lang="es-CL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graphicFrame>
        <p:nvGraphicFramePr>
          <p:cNvPr id="18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85128"/>
              </p:ext>
            </p:extLst>
          </p:nvPr>
        </p:nvGraphicFramePr>
        <p:xfrm>
          <a:off x="1469140" y="2704773"/>
          <a:ext cx="4932000" cy="1374876"/>
        </p:xfrm>
        <a:graphic>
          <a:graphicData uri="http://schemas.openxmlformats.org/drawingml/2006/table">
            <a:tbl>
              <a:tblPr/>
              <a:tblGrid>
                <a:gridCol w="1800000"/>
                <a:gridCol w="3132000"/>
              </a:tblGrid>
              <a:tr h="216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dirty="0" smtClean="0">
                        <a:solidFill>
                          <a:srgbClr val="ED092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P-18 vs P-17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Margins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More focus on fees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Credit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Tightened underwriting criteria.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Trading portfolio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Estable risk profile. 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Operational risk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Reinforced proccesses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</a:tr>
            </a:tbl>
          </a:graphicData>
        </a:graphic>
      </p:graphicFrame>
      <p:sp>
        <p:nvSpPr>
          <p:cNvPr id="15" name="Rounded Rectangle 39"/>
          <p:cNvSpPr/>
          <p:nvPr/>
        </p:nvSpPr>
        <p:spPr bwMode="auto">
          <a:xfrm>
            <a:off x="183828" y="1865846"/>
            <a:ext cx="946472" cy="76987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400" b="1" smtClean="0">
                <a:solidFill>
                  <a:srgbClr val="FFFFFF"/>
                </a:solidFill>
              </a:rPr>
              <a:t>Financial</a:t>
            </a:r>
          </a:p>
          <a:p>
            <a:pPr algn="ctr" eaLnBrk="0" hangingPunct="0">
              <a:lnSpc>
                <a:spcPts val="1600"/>
              </a:lnSpc>
              <a:defRPr/>
            </a:pPr>
            <a:r>
              <a:rPr lang="es-ES" sz="1400" b="1" smtClean="0">
                <a:solidFill>
                  <a:srgbClr val="FFFFFF"/>
                </a:solidFill>
              </a:rPr>
              <a:t>Plan</a:t>
            </a:r>
          </a:p>
        </p:txBody>
      </p:sp>
      <p:sp>
        <p:nvSpPr>
          <p:cNvPr id="17" name="Rounded Rectangle 39"/>
          <p:cNvSpPr/>
          <p:nvPr/>
        </p:nvSpPr>
        <p:spPr bwMode="auto">
          <a:xfrm>
            <a:off x="183828" y="2848862"/>
            <a:ext cx="946472" cy="12109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400" b="1" smtClean="0">
                <a:solidFill>
                  <a:srgbClr val="FFFFFF"/>
                </a:solidFill>
              </a:rPr>
              <a:t>Risk Profile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6724935" y="3058103"/>
            <a:ext cx="2227567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defRPr/>
            </a:pPr>
            <a:r>
              <a:rPr lang="es-CL" sz="1200" kern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Key takeaways on risk profile evolution and its impact on RA stress metric</a:t>
            </a:r>
            <a:endParaRPr lang="es-CL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graphicFrame>
        <p:nvGraphicFramePr>
          <p:cNvPr id="12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27510"/>
              </p:ext>
            </p:extLst>
          </p:nvPr>
        </p:nvGraphicFramePr>
        <p:xfrm>
          <a:off x="1429082" y="4354849"/>
          <a:ext cx="4932000" cy="1755468"/>
        </p:xfrm>
        <a:graphic>
          <a:graphicData uri="http://schemas.openxmlformats.org/drawingml/2006/table">
            <a:tbl>
              <a:tblPr/>
              <a:tblGrid>
                <a:gridCol w="72000"/>
                <a:gridCol w="1800000"/>
                <a:gridCol w="576000"/>
                <a:gridCol w="576000"/>
                <a:gridCol w="576000"/>
                <a:gridCol w="180000"/>
                <a:gridCol w="576000"/>
                <a:gridCol w="576000"/>
              </a:tblGrid>
              <a:tr h="161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s-ES_tradnl" sz="1200" b="1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endParaRPr lang="es-ES_tradnl" sz="1200" b="1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P-19 (proxy)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P-17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dirty="0" smtClean="0">
                        <a:solidFill>
                          <a:srgbClr val="ED092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Δ Margins</a:t>
                      </a:r>
                      <a:r>
                        <a:rPr lang="es-ES" sz="1200" b="0" baseline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0" baseline="0" noProof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(stress vs base)</a:t>
                      </a:r>
                      <a:endParaRPr lang="es-ES" sz="1200" b="0" noProof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-19%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-30%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-25%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-30%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-25%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8912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Δ Credit</a:t>
                      </a:r>
                      <a:r>
                        <a:rPr lang="es-ES" sz="1200" b="0" baseline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0" baseline="0" noProof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(stress vs base)</a:t>
                      </a:r>
                      <a:endParaRPr lang="es-ES" sz="1200" b="0" noProof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+20%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+37%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+20%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+37%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+20%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8912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Δ Trading</a:t>
                      </a:r>
                      <a:r>
                        <a:rPr lang="es-ES" sz="1200" b="0" baseline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0" baseline="0" noProof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(stress vs base)</a:t>
                      </a:r>
                      <a:endParaRPr lang="es-ES" sz="1200" b="0" noProof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-10%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-10%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-10%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-10%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-10%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8912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Δ Operat.</a:t>
                      </a:r>
                      <a:r>
                        <a:rPr lang="es-ES" sz="1200" b="0" baseline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0" baseline="0" noProof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(stress vs base)</a:t>
                      </a:r>
                      <a:endParaRPr lang="es-ES" sz="1200" b="0" noProof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+50%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+50%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+50%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+50%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+50%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1" noProof="0" smtClean="0">
                          <a:solidFill>
                            <a:schemeClr val="tx1"/>
                          </a:solidFill>
                          <a:latin typeface="+mn-lt"/>
                        </a:rPr>
                        <a:t>Δ Stress losses / PBT</a:t>
                      </a:r>
                      <a:endParaRPr lang="es-E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&lt; 85%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&lt; 70%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&lt; 70%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85%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65%</a:t>
                      </a: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ounded Rectangle 39"/>
          <p:cNvSpPr/>
          <p:nvPr/>
        </p:nvSpPr>
        <p:spPr bwMode="auto">
          <a:xfrm>
            <a:off x="183828" y="4313131"/>
            <a:ext cx="946472" cy="1738840"/>
          </a:xfrm>
          <a:prstGeom prst="roundRect">
            <a:avLst/>
          </a:prstGeom>
          <a:solidFill>
            <a:srgbClr val="ED09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400" b="1" smtClean="0">
                <a:solidFill>
                  <a:srgbClr val="FFFFFF"/>
                </a:solidFill>
              </a:rPr>
              <a:t>Losses Stress &amp; Volatility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724935" y="4913447"/>
            <a:ext cx="2227567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defRPr/>
            </a:pPr>
            <a:r>
              <a:rPr lang="es-CL" sz="1200" kern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Assessment on expected P18 compliance with the RA stress metric</a:t>
            </a:r>
            <a:endParaRPr lang="es-CL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1" name="42 Elipse"/>
          <p:cNvSpPr/>
          <p:nvPr/>
        </p:nvSpPr>
        <p:spPr bwMode="gray">
          <a:xfrm>
            <a:off x="6453754" y="126846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4" name="42 Elipse"/>
          <p:cNvSpPr/>
          <p:nvPr/>
        </p:nvSpPr>
        <p:spPr bwMode="gray">
          <a:xfrm>
            <a:off x="6453754" y="149379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5" name="42 Elipse"/>
          <p:cNvSpPr/>
          <p:nvPr/>
        </p:nvSpPr>
        <p:spPr bwMode="gray">
          <a:xfrm>
            <a:off x="6453754" y="195326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6" name="42 Elipse"/>
          <p:cNvSpPr/>
          <p:nvPr/>
        </p:nvSpPr>
        <p:spPr bwMode="gray">
          <a:xfrm>
            <a:off x="6453754" y="217333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7" name="42 Elipse"/>
          <p:cNvSpPr/>
          <p:nvPr/>
        </p:nvSpPr>
        <p:spPr bwMode="gray">
          <a:xfrm>
            <a:off x="6453754" y="2437187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8" name="42 Elipse"/>
          <p:cNvSpPr/>
          <p:nvPr/>
        </p:nvSpPr>
        <p:spPr bwMode="gray">
          <a:xfrm>
            <a:off x="6453754" y="3112559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9" name="42 Elipse"/>
          <p:cNvSpPr/>
          <p:nvPr/>
        </p:nvSpPr>
        <p:spPr bwMode="gray">
          <a:xfrm>
            <a:off x="6453754" y="337736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0" name="42 Elipse"/>
          <p:cNvSpPr/>
          <p:nvPr/>
        </p:nvSpPr>
        <p:spPr bwMode="gray">
          <a:xfrm>
            <a:off x="6453754" y="3642167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1" name="42 Elipse"/>
          <p:cNvSpPr/>
          <p:nvPr/>
        </p:nvSpPr>
        <p:spPr bwMode="gray">
          <a:xfrm>
            <a:off x="6453754" y="390697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3" name="42 Elipse"/>
          <p:cNvSpPr/>
          <p:nvPr/>
        </p:nvSpPr>
        <p:spPr bwMode="gray">
          <a:xfrm>
            <a:off x="6453754" y="5858047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smtClean="0">
                <a:solidFill>
                  <a:prstClr val="black"/>
                </a:solidFill>
              </a:rPr>
              <a:t>Annex - Expert assessment on RA losses stress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35" name="11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42 Elipse"/>
          <p:cNvSpPr/>
          <p:nvPr/>
        </p:nvSpPr>
        <p:spPr bwMode="gray">
          <a:xfrm>
            <a:off x="6469674" y="495731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7" name="42 Elipse"/>
          <p:cNvSpPr/>
          <p:nvPr/>
        </p:nvSpPr>
        <p:spPr bwMode="gray">
          <a:xfrm>
            <a:off x="6469674" y="5174078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8" name="42 Elipse"/>
          <p:cNvSpPr/>
          <p:nvPr/>
        </p:nvSpPr>
        <p:spPr bwMode="gray">
          <a:xfrm>
            <a:off x="6469674" y="5390845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9" name="42 Elipse"/>
          <p:cNvSpPr/>
          <p:nvPr/>
        </p:nvSpPr>
        <p:spPr bwMode="gray">
          <a:xfrm>
            <a:off x="6469674" y="560761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0305" y="1696697"/>
            <a:ext cx="60198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Unable to perform this assessment as in the US the Base for CCAR is not the same as the P-19 or budget. </a:t>
            </a:r>
          </a:p>
          <a:p>
            <a:r>
              <a:rPr lang="en-US" dirty="0" smtClean="0"/>
              <a:t>Further clarification of the differences and the reasons will be prepared by the finance team and supplied once available.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ANTANDER">
      <a:dk1>
        <a:sysClr val="windowText" lastClr="000000"/>
      </a:dk1>
      <a:lt1>
        <a:sysClr val="window" lastClr="FFFFFF"/>
      </a:lt1>
      <a:dk2>
        <a:srgbClr val="333333"/>
      </a:dk2>
      <a:lt2>
        <a:srgbClr val="E6E6E6"/>
      </a:lt2>
      <a:accent1>
        <a:srgbClr val="FF0000"/>
      </a:accent1>
      <a:accent2>
        <a:srgbClr val="B30000"/>
      </a:accent2>
      <a:accent3>
        <a:srgbClr val="E59D27"/>
      </a:accent3>
      <a:accent4>
        <a:srgbClr val="ABC111"/>
      </a:accent4>
      <a:accent5>
        <a:srgbClr val="1BB3BC"/>
      </a:accent5>
      <a:accent6>
        <a:srgbClr val="9E3667"/>
      </a:accent6>
      <a:hlink>
        <a:srgbClr val="B30000"/>
      </a:hlink>
      <a:folHlink>
        <a:srgbClr val="8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1752</TotalTime>
  <Words>1036</Words>
  <Application>Microsoft Office PowerPoint</Application>
  <PresentationFormat>On-screen Show (4:3)</PresentationFormat>
  <Paragraphs>635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Kiko</dc:creator>
  <cp:lastModifiedBy>Zhang, Zhiyi</cp:lastModifiedBy>
  <cp:revision>119</cp:revision>
  <dcterms:created xsi:type="dcterms:W3CDTF">2015-04-28T11:25:12Z</dcterms:created>
  <dcterms:modified xsi:type="dcterms:W3CDTF">2016-09-12T16:31:51Z</dcterms:modified>
</cp:coreProperties>
</file>