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heme/themeOverride1.xml" ContentType="application/vnd.openxmlformats-officedocument.themeOverr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9" r:id="rId1"/>
    <p:sldMasterId id="2147483835" r:id="rId2"/>
  </p:sldMasterIdLst>
  <p:notesMasterIdLst>
    <p:notesMasterId r:id="rId14"/>
  </p:notesMasterIdLst>
  <p:handoutMasterIdLst>
    <p:handoutMasterId r:id="rId15"/>
  </p:handoutMasterIdLst>
  <p:sldIdLst>
    <p:sldId id="256" r:id="rId3"/>
    <p:sldId id="626" r:id="rId4"/>
    <p:sldId id="674" r:id="rId5"/>
    <p:sldId id="675" r:id="rId6"/>
    <p:sldId id="676" r:id="rId7"/>
    <p:sldId id="677" r:id="rId8"/>
    <p:sldId id="678" r:id="rId9"/>
    <p:sldId id="679" r:id="rId10"/>
    <p:sldId id="680" r:id="rId11"/>
    <p:sldId id="681" r:id="rId12"/>
    <p:sldId id="682" r:id="rId13"/>
  </p:sldIdLst>
  <p:sldSz cx="9144000" cy="6858000" type="screen4x3"/>
  <p:notesSz cx="7010400" cy="9296400"/>
  <p:custDataLst>
    <p:tags r:id="rId16"/>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 xmlns:p15="http://schemas.microsoft.com/office/powerpoint/2012/main">
        <p15:guide id="1" orient="horz" pos="4074">
          <p15:clr>
            <a:srgbClr val="A4A3A4"/>
          </p15:clr>
        </p15:guide>
        <p15:guide id="2" orient="horz" pos="866">
          <p15:clr>
            <a:srgbClr val="A4A3A4"/>
          </p15:clr>
        </p15:guide>
        <p15:guide id="3" orient="horz" pos="156">
          <p15:clr>
            <a:srgbClr val="A4A3A4"/>
          </p15:clr>
        </p15:guide>
        <p15:guide id="4" pos="248">
          <p15:clr>
            <a:srgbClr val="A4A3A4"/>
          </p15:clr>
        </p15:guide>
        <p15:guide id="5" pos="5505">
          <p15:clr>
            <a:srgbClr val="A4A3A4"/>
          </p15:clr>
        </p15:guide>
        <p15:guide id="6" pos="2778">
          <p15:clr>
            <a:srgbClr val="A4A3A4"/>
          </p15:clr>
        </p15:guide>
        <p15:guide id="7" pos="2987">
          <p15:clr>
            <a:srgbClr val="A4A3A4"/>
          </p15:clr>
        </p15:guide>
        <p15:guide id="8" orient="horz" pos="4150">
          <p15:clr>
            <a:srgbClr val="A4A3A4"/>
          </p15:clr>
        </p15:guide>
        <p15:guide id="9" orient="horz" pos="662">
          <p15:clr>
            <a:srgbClr val="A4A3A4"/>
          </p15:clr>
        </p15:guide>
        <p15:guide id="10" orient="horz" pos="132">
          <p15:clr>
            <a:srgbClr val="A4A3A4"/>
          </p15:clr>
        </p15:guide>
        <p15:guide id="11" orient="horz" pos="266">
          <p15:clr>
            <a:srgbClr val="A4A3A4"/>
          </p15:clr>
        </p15:guide>
        <p15:guide id="12" pos="5403">
          <p15:clr>
            <a:srgbClr val="A4A3A4"/>
          </p15:clr>
        </p15:guide>
        <p15:guide id="13" pos="2796">
          <p15:clr>
            <a:srgbClr val="A4A3A4"/>
          </p15:clr>
        </p15:guide>
        <p15:guide id="14" pos="2941">
          <p15:clr>
            <a:srgbClr val="A4A3A4"/>
          </p15:clr>
        </p15:guide>
        <p15:guide id="15" pos="351">
          <p15:clr>
            <a:srgbClr val="A4A3A4"/>
          </p15:clr>
        </p15:guide>
        <p15:guide id="16" pos="209">
          <p15:clr>
            <a:srgbClr val="A4A3A4"/>
          </p15:clr>
        </p15:guide>
        <p15:guide id="17" pos="55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BCBCB"/>
    <a:srgbClr val="E60000"/>
    <a:srgbClr val="FFD9D9"/>
    <a:srgbClr val="FF9999"/>
    <a:srgbClr val="333333"/>
    <a:srgbClr val="999999"/>
    <a:srgbClr val="C25552"/>
    <a:srgbClr val="FFFF0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65" autoAdjust="0"/>
    <p:restoredTop sz="90038" autoAdjust="0"/>
  </p:normalViewPr>
  <p:slideViewPr>
    <p:cSldViewPr snapToGrid="0" snapToObjects="1">
      <p:cViewPr>
        <p:scale>
          <a:sx n="90" d="100"/>
          <a:sy n="90" d="100"/>
        </p:scale>
        <p:origin x="-600" y="-438"/>
      </p:cViewPr>
      <p:guideLst>
        <p:guide orient="horz" pos="4074"/>
        <p:guide orient="horz" pos="866"/>
        <p:guide orient="horz" pos="156"/>
        <p:guide orient="horz" pos="4155"/>
        <p:guide orient="horz" pos="509"/>
        <p:guide orient="horz" pos="132"/>
        <p:guide orient="horz" pos="218"/>
        <p:guide pos="248"/>
        <p:guide pos="5505"/>
        <p:guide pos="2778"/>
        <p:guide pos="3529"/>
        <p:guide pos="5403"/>
        <p:guide pos="2796"/>
        <p:guide pos="2941"/>
        <p:guide pos="351"/>
        <p:guide pos="209"/>
        <p:guide pos="55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01E61413-BEF4-4992-9060-ACA2C7532E71}" type="datetimeFigureOut">
              <a:rPr lang="en-US" smtClean="0"/>
              <a:t>6/10/2016</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3103D92-FC54-49D8-B22F-23200A7FFF5F}" type="slidenum">
              <a:rPr lang="en-US" smtClean="0"/>
              <a:t>‹#›</a:t>
            </a:fld>
            <a:endParaRPr lang="en-US" dirty="0"/>
          </a:p>
        </p:txBody>
      </p:sp>
    </p:spTree>
    <p:extLst>
      <p:ext uri="{BB962C8B-B14F-4D97-AF65-F5344CB8AC3E}">
        <p14:creationId xmlns:p14="http://schemas.microsoft.com/office/powerpoint/2010/main" val="3631965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defRPr sz="1200"/>
            </a:lvl1pPr>
          </a:lstStyle>
          <a:p>
            <a:endParaRPr lang="en-US" dirty="0"/>
          </a:p>
        </p:txBody>
      </p:sp>
      <p:sp>
        <p:nvSpPr>
          <p:cNvPr id="4099" name="Rectangle 3"/>
          <p:cNvSpPr>
            <a:spLocks noGrp="1" noChangeArrowheads="1"/>
          </p:cNvSpPr>
          <p:nvPr>
            <p:ph type="dt" idx="1"/>
          </p:nvPr>
        </p:nvSpPr>
        <p:spPr bwMode="auto">
          <a:xfrm>
            <a:off x="3972560" y="0"/>
            <a:ext cx="3037840" cy="46482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lvl1pPr algn="r">
              <a:defRPr sz="1200"/>
            </a:lvl1pPr>
          </a:lstStyle>
          <a:p>
            <a:endParaRPr lang="en-US" dirty="0"/>
          </a:p>
        </p:txBody>
      </p:sp>
      <p:sp>
        <p:nvSpPr>
          <p:cNvPr id="3891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defRPr sz="1200"/>
            </a:lvl1pPr>
          </a:lstStyle>
          <a:p>
            <a:endParaRPr lang="en-US" dirty="0"/>
          </a:p>
        </p:txBody>
      </p:sp>
      <p:sp>
        <p:nvSpPr>
          <p:cNvPr id="4103"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p:spPr>
        <p:txBody>
          <a:bodyPr vert="horz" wrap="square" lIns="93177" tIns="46589" rIns="93177" bIns="46589" numCol="1" anchor="b" anchorCtr="0" compatLnSpc="1">
            <a:prstTxWarp prst="textNoShape">
              <a:avLst/>
            </a:prstTxWarp>
          </a:bodyPr>
          <a:lstStyle>
            <a:lvl1pPr algn="r">
              <a:defRPr sz="1200"/>
            </a:lvl1pPr>
          </a:lstStyle>
          <a:p>
            <a:fld id="{C95B168E-2D4F-4C34-B0B9-704A69CF462F}" type="slidenum">
              <a:rPr lang="en-US"/>
              <a:pPr/>
              <a:t>‹#›</a:t>
            </a:fld>
            <a:endParaRPr lang="en-US" dirty="0"/>
          </a:p>
        </p:txBody>
      </p:sp>
    </p:spTree>
    <p:extLst>
      <p:ext uri="{BB962C8B-B14F-4D97-AF65-F5344CB8AC3E}">
        <p14:creationId xmlns:p14="http://schemas.microsoft.com/office/powerpoint/2010/main" val="339306263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12"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pPr/>
              <a:t>1</a:t>
            </a:fld>
            <a:endParaRPr lang="en-US" dirty="0"/>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a:p>
        </p:txBody>
      </p:sp>
      <p:sp>
        <p:nvSpPr>
          <p:cNvPr id="4" name="Slide Number Placeholder 3"/>
          <p:cNvSpPr>
            <a:spLocks noGrp="1"/>
          </p:cNvSpPr>
          <p:nvPr>
            <p:ph type="sldNum" sz="quarter" idx="10"/>
          </p:nvPr>
        </p:nvSpPr>
        <p:spPr/>
        <p:txBody>
          <a:bodyPr/>
          <a:lstStyle/>
          <a:p>
            <a:fld id="{C95B168E-2D4F-4C34-B0B9-704A69CF462F}" type="slidenum">
              <a:rPr lang="en-US" smtClean="0"/>
              <a:pPr/>
              <a:t>4</a:t>
            </a:fld>
            <a:endParaRPr lang="en-US" dirty="0"/>
          </a:p>
        </p:txBody>
      </p:sp>
    </p:spTree>
    <p:extLst>
      <p:ext uri="{BB962C8B-B14F-4D97-AF65-F5344CB8AC3E}">
        <p14:creationId xmlns:p14="http://schemas.microsoft.com/office/powerpoint/2010/main" val="2353134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slideMaster" Target="../slideMasters/slideMaster1.xml"/><Relationship Id="rId1" Type="http://schemas.openxmlformats.org/officeDocument/2006/relationships/themeOverride" Target="../theme/themeOverride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s-ES" dirty="0">
              <a:ln w="9525" cmpd="sng">
                <a:solidFill>
                  <a:schemeClr val="tx1"/>
                </a:solidFill>
              </a:ln>
              <a:solidFill>
                <a:srgbClr val="DB0B11"/>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40620400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31788" y="-2514783"/>
            <a:ext cx="8469312"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149015" y="99783"/>
            <a:ext cx="869950"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6365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1787" y="201434"/>
            <a:ext cx="8437034" cy="396875"/>
          </a:xfrm>
          <a:prstGeom prst="rect">
            <a:avLst/>
          </a:prstGeom>
        </p:spPr>
        <p:txBody>
          <a:bodyPr/>
          <a:lstStyle>
            <a:lvl1pPr algn="l">
              <a:defRPr sz="2400" baseline="0"/>
            </a:lvl1pPr>
          </a:lstStyle>
          <a:p>
            <a:r>
              <a:rPr lang="en-US" smtClean="0"/>
              <a:t>Click to edit Master title style</a:t>
            </a:r>
            <a:endParaRPr lang="en-US" dirty="0"/>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787" y="646792"/>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9"/>
          <p:cNvSpPr>
            <a:spLocks noGrp="1"/>
          </p:cNvSpPr>
          <p:nvPr>
            <p:ph type="body" sz="quarter" idx="10" hasCustomPrompt="1"/>
          </p:nvPr>
        </p:nvSpPr>
        <p:spPr>
          <a:xfrm>
            <a:off x="331787" y="5958530"/>
            <a:ext cx="6539947" cy="276999"/>
          </a:xfrm>
          <a:prstGeom prst="rect">
            <a:avLst/>
          </a:prstGeom>
        </p:spPr>
        <p:txBody>
          <a:bodyPr wrap="square">
            <a:spAutoFit/>
          </a:bodyPr>
          <a:lstStyle>
            <a:lvl1pPr marL="0" indent="0">
              <a:buNone/>
              <a:defRPr sz="1200"/>
            </a:lvl1pPr>
          </a:lstStyle>
          <a:p>
            <a:pPr lvl="0"/>
            <a:r>
              <a:rPr lang="en-US" dirty="0" smtClean="0"/>
              <a:t>Click to add a footnote</a:t>
            </a:r>
            <a:endParaRPr lang="en-US" dirty="0"/>
          </a:p>
        </p:txBody>
      </p:sp>
    </p:spTree>
    <p:extLst>
      <p:ext uri="{BB962C8B-B14F-4D97-AF65-F5344CB8AC3E}">
        <p14:creationId xmlns:p14="http://schemas.microsoft.com/office/powerpoint/2010/main" val="473384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4" name="Line 8"/>
          <p:cNvSpPr>
            <a:spLocks noChangeShapeType="1"/>
          </p:cNvSpPr>
          <p:nvPr userDrawn="1"/>
        </p:nvSpPr>
        <p:spPr bwMode="auto">
          <a:xfrm>
            <a:off x="381000" y="762000"/>
            <a:ext cx="8382000" cy="0"/>
          </a:xfrm>
          <a:prstGeom prst="line">
            <a:avLst/>
          </a:prstGeom>
          <a:noFill/>
          <a:ln w="15875">
            <a:solidFill>
              <a:srgbClr val="FF0000"/>
            </a:solidFill>
            <a:round/>
            <a:headEnd/>
            <a:tailEnd/>
          </a:ln>
        </p:spPr>
        <p:txBody>
          <a:bodyPr wrap="none" anchor="ctr"/>
          <a:lstStyle/>
          <a:p>
            <a:pPr eaLnBrk="0" hangingPunct="0">
              <a:defRPr/>
            </a:pPr>
            <a:endParaRPr lang="en-US" sz="2400" dirty="0">
              <a:solidFill>
                <a:srgbClr val="000000"/>
              </a:solidFill>
              <a:latin typeface="Arial" charset="0"/>
              <a:ea typeface="ＭＳ Ｐゴシック" pitchFamily="-112" charset="-128"/>
            </a:endParaRPr>
          </a:p>
        </p:txBody>
      </p:sp>
      <p:pic>
        <p:nvPicPr>
          <p:cNvPr id="5" name="Picture 15" descr="Logo_Peq01"/>
          <p:cNvPicPr>
            <a:picLocks noChangeAspect="1" noChangeArrowheads="1"/>
          </p:cNvPicPr>
          <p:nvPr userDrawn="1"/>
        </p:nvPicPr>
        <p:blipFill>
          <a:blip r:embed="rId3"/>
          <a:srcRect/>
          <a:stretch>
            <a:fillRect/>
          </a:stretch>
        </p:blipFill>
        <p:spPr bwMode="auto">
          <a:xfrm>
            <a:off x="6985000" y="6345238"/>
            <a:ext cx="1917700" cy="352425"/>
          </a:xfrm>
          <a:prstGeom prst="rect">
            <a:avLst/>
          </a:prstGeom>
          <a:noFill/>
          <a:ln w="9525">
            <a:noFill/>
            <a:miter lim="800000"/>
            <a:headEnd/>
            <a:tailEnd/>
          </a:ln>
        </p:spPr>
      </p:pic>
      <p:pic>
        <p:nvPicPr>
          <p:cNvPr id="6" name="Picture 16" descr="SOV_lineartRev"/>
          <p:cNvPicPr>
            <a:picLocks noChangeAspect="1" noChangeArrowheads="1"/>
          </p:cNvPicPr>
          <p:nvPr userDrawn="1"/>
        </p:nvPicPr>
        <p:blipFill>
          <a:blip r:embed="rId4"/>
          <a:srcRect l="24763"/>
          <a:stretch>
            <a:fillRect/>
          </a:stretch>
        </p:blipFill>
        <p:spPr bwMode="auto">
          <a:xfrm>
            <a:off x="304800" y="6364288"/>
            <a:ext cx="1258888" cy="425450"/>
          </a:xfrm>
          <a:prstGeom prst="rect">
            <a:avLst/>
          </a:prstGeom>
          <a:noFill/>
          <a:ln w="9525">
            <a:noFill/>
            <a:miter lim="800000"/>
            <a:headEnd/>
            <a:tailEnd/>
          </a:ln>
        </p:spPr>
      </p:pic>
      <p:pic>
        <p:nvPicPr>
          <p:cNvPr id="7" name="Picture 18"/>
          <p:cNvPicPr>
            <a:picLocks noChangeAspect="1" noChangeArrowheads="1"/>
          </p:cNvPicPr>
          <p:nvPr userDrawn="1"/>
        </p:nvPicPr>
        <p:blipFill>
          <a:blip r:embed="rId5"/>
          <a:srcRect/>
          <a:stretch>
            <a:fillRect/>
          </a:stretch>
        </p:blipFill>
        <p:spPr bwMode="auto">
          <a:xfrm>
            <a:off x="0" y="6172200"/>
            <a:ext cx="9144000" cy="700088"/>
          </a:xfrm>
          <a:prstGeom prst="rect">
            <a:avLst/>
          </a:prstGeom>
          <a:noFill/>
          <a:ln w="9525">
            <a:noFill/>
            <a:miter lim="800000"/>
            <a:headEnd/>
            <a:tailEnd/>
          </a:ln>
        </p:spPr>
      </p:pic>
      <p:pic>
        <p:nvPicPr>
          <p:cNvPr id="8" name="Picture 19" descr="Logo_Peq01"/>
          <p:cNvPicPr>
            <a:picLocks noChangeAspect="1" noChangeArrowheads="1"/>
          </p:cNvPicPr>
          <p:nvPr userDrawn="1"/>
        </p:nvPicPr>
        <p:blipFill>
          <a:blip r:embed="rId3"/>
          <a:srcRect/>
          <a:stretch>
            <a:fillRect/>
          </a:stretch>
        </p:blipFill>
        <p:spPr bwMode="auto">
          <a:xfrm>
            <a:off x="6997700" y="6324600"/>
            <a:ext cx="1917700" cy="352425"/>
          </a:xfrm>
          <a:prstGeom prst="rect">
            <a:avLst/>
          </a:prstGeom>
          <a:noFill/>
          <a:ln w="9525">
            <a:noFill/>
            <a:miter lim="800000"/>
            <a:headEnd/>
            <a:tailEnd/>
          </a:ln>
        </p:spPr>
      </p:pic>
      <p:sp>
        <p:nvSpPr>
          <p:cNvPr id="10" name="Slide Number Placeholder 4"/>
          <p:cNvSpPr txBox="1">
            <a:spLocks noGrp="1"/>
          </p:cNvSpPr>
          <p:nvPr userDrawn="1"/>
        </p:nvSpPr>
        <p:spPr bwMode="auto">
          <a:xfrm>
            <a:off x="8763000" y="0"/>
            <a:ext cx="381000" cy="381000"/>
          </a:xfrm>
          <a:prstGeom prst="rect">
            <a:avLst/>
          </a:prstGeom>
          <a:noFill/>
          <a:ln>
            <a:miter lim="800000"/>
            <a:headEnd/>
            <a:tailEnd/>
          </a:ln>
        </p:spPr>
        <p:txBody>
          <a:bodyPr wrap="none"/>
          <a:lstStyle/>
          <a:p>
            <a:pPr algn="r" eaLnBrk="0" hangingPunct="0">
              <a:defRPr/>
            </a:pPr>
            <a:fld id="{79CB495E-1014-47BE-AB8F-A2EBCF659B77}" type="slidenum">
              <a:rPr lang="en-US" sz="1400">
                <a:solidFill>
                  <a:srgbClr val="FF0000"/>
                </a:solidFill>
                <a:ea typeface="ＭＳ Ｐゴシック" pitchFamily="34" charset="-128"/>
              </a:rPr>
              <a:pPr algn="r" eaLnBrk="0" hangingPunct="0">
                <a:defRPr/>
              </a:pPr>
              <a:t>‹#›</a:t>
            </a:fld>
            <a:endParaRPr lang="en-US" sz="1400" dirty="0">
              <a:solidFill>
                <a:srgbClr val="FF0000"/>
              </a:solidFill>
              <a:ea typeface="ＭＳ Ｐゴシック" pitchFamily="34" charset="-128"/>
            </a:endParaRPr>
          </a:p>
        </p:txBody>
      </p:sp>
      <p:sp>
        <p:nvSpPr>
          <p:cNvPr id="2" name="Title 1"/>
          <p:cNvSpPr>
            <a:spLocks noGrp="1"/>
          </p:cNvSpPr>
          <p:nvPr>
            <p:ph type="title"/>
          </p:nvPr>
        </p:nvSpPr>
        <p:spPr>
          <a:xfrm>
            <a:off x="381000" y="381000"/>
            <a:ext cx="8382000" cy="4572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381000" y="838200"/>
            <a:ext cx="83820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0975371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a:fld id="{2D8B0233-CF1E-4A07-AA92-9855D3C83DDA}" type="slidenum">
              <a:rPr lang="en-US" sz="1400" b="1" smtClean="0">
                <a:solidFill>
                  <a:srgbClr val="FF0000"/>
                </a:solidFill>
                <a:latin typeface="Arial"/>
                <a:ea typeface="+mn-ea"/>
              </a:rPr>
              <a:pPr algn="r"/>
              <a:t>‹#›</a:t>
            </a:fld>
            <a:endParaRPr lang="en-US" sz="1400" b="1" dirty="0">
              <a:solidFill>
                <a:srgbClr val="FF0000"/>
              </a:solidFill>
              <a:latin typeface="Arial"/>
              <a:ea typeface="+mn-ea"/>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r>
              <a:rPr lang="en-US" sz="1500" b="1" dirty="0" smtClean="0">
                <a:solidFill>
                  <a:srgbClr val="000000"/>
                </a:solidFill>
                <a:latin typeface="Arial"/>
                <a:ea typeface="+mn-ea"/>
                <a:cs typeface="Arial" panose="020B0604020202020204" pitchFamily="34" charset="0"/>
              </a:rPr>
              <a:t> </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223725005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3" name="Line 19"/>
          <p:cNvSpPr>
            <a:spLocks noChangeShapeType="1"/>
          </p:cNvSpPr>
          <p:nvPr/>
        </p:nvSpPr>
        <p:spPr bwMode="auto">
          <a:xfrm>
            <a:off x="331788" y="2802939"/>
            <a:ext cx="1705992"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n-US" dirty="0">
              <a:ln w="9525" cmpd="sng">
                <a:solidFill>
                  <a:prstClr val="black"/>
                </a:solidFill>
              </a:ln>
              <a:solidFill>
                <a:srgbClr val="DB0B11"/>
              </a:solidFill>
              <a:effectLst>
                <a:outerShdw blurRad="38100" dist="38100" dir="2700000" algn="tl">
                  <a:srgbClr val="000000">
                    <a:alpha val="43137"/>
                  </a:srgbClr>
                </a:outerShdw>
              </a:effectLst>
              <a:latin typeface="Arial"/>
            </a:endParaRPr>
          </a:p>
        </p:txBody>
      </p:sp>
      <p:sp>
        <p:nvSpPr>
          <p:cNvPr id="6" name="Title Placeholder 6"/>
          <p:cNvSpPr>
            <a:spLocks noGrp="1"/>
          </p:cNvSpPr>
          <p:nvPr>
            <p:ph type="title" hasCustomPrompt="1"/>
          </p:nvPr>
        </p:nvSpPr>
        <p:spPr>
          <a:xfrm>
            <a:off x="457200" y="2967335"/>
            <a:ext cx="8229600" cy="461665"/>
          </a:xfrm>
          <a:prstGeom prst="rect">
            <a:avLst/>
          </a:prstGeom>
        </p:spPr>
        <p:txBody>
          <a:bodyPr vert="horz" lIns="91440" tIns="45720" rIns="91440" bIns="45720" rtlCol="0" anchor="t">
            <a:spAutoFit/>
          </a:bodyPr>
          <a:lstStyle>
            <a:lvl1pPr algn="l">
              <a:defRPr sz="2400" b="1" baseline="0">
                <a:solidFill>
                  <a:srgbClr val="FF0000"/>
                </a:solidFill>
                <a:latin typeface="Arial" panose="020B0604020202020204" pitchFamily="34" charset="0"/>
                <a:cs typeface="Arial" panose="020B0604020202020204" pitchFamily="34" charset="0"/>
              </a:defRPr>
            </a:lvl1pPr>
          </a:lstStyle>
          <a:p>
            <a:r>
              <a:rPr lang="en-US" dirty="0" smtClean="0"/>
              <a:t>Title (24pt Arial Bold/Red)</a:t>
            </a:r>
          </a:p>
        </p:txBody>
      </p:sp>
      <p:sp>
        <p:nvSpPr>
          <p:cNvPr id="11" name="Text Placeholder 10"/>
          <p:cNvSpPr>
            <a:spLocks noGrp="1"/>
          </p:cNvSpPr>
          <p:nvPr>
            <p:ph type="body" sz="quarter" idx="10" hasCustomPrompt="1"/>
          </p:nvPr>
        </p:nvSpPr>
        <p:spPr>
          <a:xfrm>
            <a:off x="457200" y="3440652"/>
            <a:ext cx="8229600" cy="438582"/>
          </a:xfrm>
          <a:prstGeom prst="rect">
            <a:avLst/>
          </a:prstGeom>
        </p:spPr>
        <p:txBody>
          <a:bodyPr>
            <a:spAutoFit/>
          </a:bodyPr>
          <a:lstStyle>
            <a:lvl1pPr marL="0" indent="0">
              <a:buNone/>
              <a:defRPr sz="2000" b="1">
                <a:latin typeface="Arial" panose="020B0604020202020204" pitchFamily="34" charset="0"/>
                <a:cs typeface="Arial" panose="020B0604020202020204" pitchFamily="34" charset="0"/>
              </a:defRPr>
            </a:lvl1pPr>
          </a:lstStyle>
          <a:p>
            <a:pPr eaLnBrk="0" hangingPunct="0">
              <a:lnSpc>
                <a:spcPts val="2700"/>
              </a:lnSpc>
              <a:spcBef>
                <a:spcPct val="0"/>
              </a:spcBef>
              <a:spcAft>
                <a:spcPts val="600"/>
              </a:spcAft>
            </a:pPr>
            <a:r>
              <a:rPr lang="en-US" sz="2000" b="1" dirty="0" smtClean="0">
                <a:solidFill>
                  <a:prstClr val="black"/>
                </a:solidFill>
                <a:latin typeface="Arial" panose="020B0604020202020204" pitchFamily="34" charset="0"/>
                <a:cs typeface="Arial" panose="020B0604020202020204" pitchFamily="34" charset="0"/>
              </a:rPr>
              <a:t>Subtitle (Arial 20 </a:t>
            </a:r>
            <a:r>
              <a:rPr lang="en-US" sz="2000" b="1" dirty="0" err="1" smtClean="0">
                <a:solidFill>
                  <a:prstClr val="black"/>
                </a:solidFill>
                <a:latin typeface="Arial" panose="020B0604020202020204" pitchFamily="34" charset="0"/>
                <a:cs typeface="Arial" panose="020B0604020202020204" pitchFamily="34" charset="0"/>
              </a:rPr>
              <a:t>pt</a:t>
            </a:r>
            <a:r>
              <a:rPr lang="en-US" sz="2000" b="1" dirty="0" smtClean="0">
                <a:solidFill>
                  <a:prstClr val="black"/>
                </a:solidFill>
                <a:latin typeface="Arial" panose="020B0604020202020204" pitchFamily="34" charset="0"/>
                <a:cs typeface="Arial" panose="020B0604020202020204" pitchFamily="34" charset="0"/>
              </a:rPr>
              <a:t> Bold/Black)</a:t>
            </a:r>
            <a:endParaRPr lang="en-US" sz="2000" b="1" dirty="0">
              <a:solidFill>
                <a:prstClr val="black"/>
              </a:solidFill>
              <a:latin typeface="Arial" panose="020B0604020202020204" pitchFamily="34" charset="0"/>
              <a:cs typeface="Arial" panose="020B0604020202020204" pitchFamily="34" charset="0"/>
            </a:endParaRPr>
          </a:p>
        </p:txBody>
      </p:sp>
      <p:sp>
        <p:nvSpPr>
          <p:cNvPr id="12" name="Text Placeholder 10"/>
          <p:cNvSpPr>
            <a:spLocks noGrp="1"/>
          </p:cNvSpPr>
          <p:nvPr>
            <p:ph type="body" sz="quarter" idx="11" hasCustomPrompt="1"/>
          </p:nvPr>
        </p:nvSpPr>
        <p:spPr>
          <a:xfrm>
            <a:off x="457200" y="4560966"/>
            <a:ext cx="8229600" cy="424732"/>
          </a:xfrm>
          <a:prstGeom prst="rect">
            <a:avLst/>
          </a:prstGeom>
        </p:spPr>
        <p:txBody>
          <a:bodyPr>
            <a:spAutoFit/>
          </a:bodyPr>
          <a:lstStyle>
            <a:lvl1pPr marL="0" indent="0">
              <a:buNone/>
              <a:defRPr sz="2000" b="0" baseline="0">
                <a:solidFill>
                  <a:schemeClr val="bg1">
                    <a:lumMod val="50000"/>
                  </a:schemeClr>
                </a:solidFill>
              </a:defRPr>
            </a:lvl1pPr>
          </a:lstStyle>
          <a:p>
            <a:pPr fontAlgn="auto">
              <a:lnSpc>
                <a:spcPct val="120000"/>
              </a:lnSpc>
              <a:spcAft>
                <a:spcPts val="0"/>
              </a:spcAft>
            </a:pPr>
            <a:r>
              <a:rPr lang="en-US" sz="1800" dirty="0" smtClean="0">
                <a:solidFill>
                  <a:schemeClr val="bg1">
                    <a:lumMod val="50000"/>
                  </a:schemeClr>
                </a:solidFill>
                <a:latin typeface="Arial"/>
                <a:cs typeface="Arial"/>
              </a:rPr>
              <a:t>Presenter: Name and Title (18pt Arial, Gray)</a:t>
            </a:r>
            <a:endParaRPr lang="en-US" sz="1800" dirty="0">
              <a:solidFill>
                <a:schemeClr val="bg1">
                  <a:lumMod val="50000"/>
                </a:schemeClr>
              </a:solidFill>
              <a:latin typeface="Arial"/>
              <a:cs typeface="Arial"/>
            </a:endParaRPr>
          </a:p>
        </p:txBody>
      </p:sp>
      <p:sp>
        <p:nvSpPr>
          <p:cNvPr id="13" name="Text Placeholder 10"/>
          <p:cNvSpPr>
            <a:spLocks noGrp="1"/>
          </p:cNvSpPr>
          <p:nvPr>
            <p:ph type="body" sz="quarter" idx="12" hasCustomPrompt="1"/>
          </p:nvPr>
        </p:nvSpPr>
        <p:spPr>
          <a:xfrm>
            <a:off x="457199" y="5670803"/>
            <a:ext cx="5039959" cy="307777"/>
          </a:xfrm>
          <a:prstGeom prst="rect">
            <a:avLst/>
          </a:prstGeom>
        </p:spPr>
        <p:txBody>
          <a:bodyPr wrap="square">
            <a:spAutoFit/>
          </a:bodyPr>
          <a:lstStyle>
            <a:lvl1pPr marL="0" indent="0">
              <a:buNone/>
              <a:defRPr sz="1400" b="0" baseline="0">
                <a:solidFill>
                  <a:schemeClr val="tx1">
                    <a:lumMod val="50000"/>
                    <a:lumOff val="50000"/>
                  </a:schemeClr>
                </a:solidFill>
              </a:defRPr>
            </a:lvl1pPr>
          </a:lstStyle>
          <a:p>
            <a:pPr fontAlgn="auto">
              <a:spcBef>
                <a:spcPts val="0"/>
              </a:spcBef>
              <a:spcAft>
                <a:spcPts val="0"/>
              </a:spcAft>
              <a:defRPr/>
            </a:pPr>
            <a:r>
              <a:rPr lang="en-US" sz="1400" dirty="0" smtClean="0">
                <a:solidFill>
                  <a:schemeClr val="bg1">
                    <a:lumMod val="50000"/>
                  </a:schemeClr>
                </a:solidFill>
                <a:latin typeface="Arial"/>
                <a:cs typeface="Arial"/>
              </a:rPr>
              <a:t>Final/Draft Version: [Version Number] (14pt Arial, Gray)</a:t>
            </a:r>
            <a:endParaRPr lang="en-US" sz="1400" dirty="0">
              <a:solidFill>
                <a:schemeClr val="bg1">
                  <a:lumMod val="50000"/>
                </a:schemeClr>
              </a:solidFill>
              <a:latin typeface="Arial"/>
              <a:cs typeface="Arial"/>
            </a:endParaRPr>
          </a:p>
        </p:txBody>
      </p:sp>
      <p:sp>
        <p:nvSpPr>
          <p:cNvPr id="15" name="Text Placeholder 14"/>
          <p:cNvSpPr>
            <a:spLocks noGrp="1"/>
          </p:cNvSpPr>
          <p:nvPr>
            <p:ph type="body" sz="quarter" idx="13" hasCustomPrompt="1"/>
          </p:nvPr>
        </p:nvSpPr>
        <p:spPr>
          <a:xfrm>
            <a:off x="5944600" y="134035"/>
            <a:ext cx="2818400" cy="307777"/>
          </a:xfrm>
          <a:prstGeom prst="rect">
            <a:avLst/>
          </a:prstGeom>
        </p:spPr>
        <p:txBody>
          <a:bodyPr wrap="none">
            <a:spAutoFit/>
          </a:bodyPr>
          <a:lstStyle>
            <a:lvl1pPr marL="0" indent="0" algn="r">
              <a:buNone/>
              <a:defRPr sz="1400" b="1">
                <a:latin typeface="Arial" panose="020B0604020202020204" pitchFamily="34" charset="0"/>
                <a:cs typeface="Arial" panose="020B0604020202020204" pitchFamily="34" charset="0"/>
              </a:defRPr>
            </a:lvl1pPr>
          </a:lstStyle>
          <a:p>
            <a:pPr lvl="0"/>
            <a:r>
              <a:rPr lang="en-US" dirty="0" smtClean="0"/>
              <a:t>For discussion / For review tag</a:t>
            </a:r>
            <a:endParaRPr lang="en-US" dirty="0"/>
          </a:p>
        </p:txBody>
      </p:sp>
      <p:sp>
        <p:nvSpPr>
          <p:cNvPr id="16" name="Text Placeholder 14"/>
          <p:cNvSpPr>
            <a:spLocks noGrp="1"/>
          </p:cNvSpPr>
          <p:nvPr>
            <p:ph type="body" sz="quarter" idx="14" hasCustomPrompt="1"/>
          </p:nvPr>
        </p:nvSpPr>
        <p:spPr>
          <a:xfrm>
            <a:off x="6419090" y="5670803"/>
            <a:ext cx="2343910" cy="307777"/>
          </a:xfrm>
          <a:prstGeom prst="rect">
            <a:avLst/>
          </a:prstGeom>
        </p:spPr>
        <p:txBody>
          <a:bodyPr wrap="none">
            <a:spAutoFit/>
          </a:bodyPr>
          <a:lstStyle>
            <a:lvl1pPr marL="0" indent="0" algn="r">
              <a:buNone/>
              <a:defRPr sz="1400" b="0">
                <a:latin typeface="Arial" panose="020B0604020202020204" pitchFamily="34" charset="0"/>
                <a:cs typeface="Arial" panose="020B0604020202020204" pitchFamily="34" charset="0"/>
              </a:defRPr>
            </a:lvl1pPr>
          </a:lstStyle>
          <a:p>
            <a:pPr lvl="0"/>
            <a:r>
              <a:rPr lang="en-US" dirty="0" smtClean="0"/>
              <a:t>Private and confidential tag</a:t>
            </a:r>
            <a:endParaRPr lang="en-US" dirty="0"/>
          </a:p>
        </p:txBody>
      </p:sp>
      <p:sp>
        <p:nvSpPr>
          <p:cNvPr id="10" name="Text Placeholder 10"/>
          <p:cNvSpPr>
            <a:spLocks noGrp="1"/>
          </p:cNvSpPr>
          <p:nvPr>
            <p:ph type="body" sz="quarter" idx="15" hasCustomPrompt="1"/>
          </p:nvPr>
        </p:nvSpPr>
        <p:spPr>
          <a:xfrm>
            <a:off x="457200" y="3905310"/>
            <a:ext cx="8229600" cy="369332"/>
          </a:xfrm>
          <a:prstGeom prst="rect">
            <a:avLst/>
          </a:prstGeom>
        </p:spPr>
        <p:txBody>
          <a:bodyPr>
            <a:spAutoFit/>
          </a:bodyPr>
          <a:lstStyle>
            <a:lvl1pPr marL="0" indent="0">
              <a:buNone/>
              <a:defRPr sz="1800" b="0" baseline="0">
                <a:solidFill>
                  <a:schemeClr val="tx1"/>
                </a:solidFill>
                <a:latin typeface="Arial" panose="020B0604020202020204" pitchFamily="34" charset="0"/>
                <a:cs typeface="Arial" panose="020B0604020202020204" pitchFamily="34" charset="0"/>
              </a:defRPr>
            </a:lvl1pPr>
          </a:lstStyle>
          <a:p>
            <a:pPr lvl="0"/>
            <a:r>
              <a:rPr lang="en-US" dirty="0" smtClean="0"/>
              <a:t>DATE (Arial 18 </a:t>
            </a:r>
            <a:r>
              <a:rPr lang="en-US" dirty="0" err="1" smtClean="0"/>
              <a:t>pt</a:t>
            </a:r>
            <a:r>
              <a:rPr lang="en-US" dirty="0" smtClean="0"/>
              <a:t> Black)</a:t>
            </a:r>
          </a:p>
        </p:txBody>
      </p:sp>
      <p:pic>
        <p:nvPicPr>
          <p:cNvPr id="18" name="Picture 2" descr="C:\Users\n610821\Desktop\sant-MReg_positivo_RGB.300.jp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010400" y="6331161"/>
            <a:ext cx="1707505" cy="49764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457199" y="6418400"/>
            <a:ext cx="1747658" cy="323165"/>
          </a:xfrm>
          <a:prstGeom prst="rect">
            <a:avLst/>
          </a:prstGeom>
        </p:spPr>
        <p:txBody>
          <a:bodyPr wrap="squar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13867644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4"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5" name="Text Placeholder 7"/>
          <p:cNvSpPr>
            <a:spLocks noGrp="1"/>
          </p:cNvSpPr>
          <p:nvPr>
            <p:ph idx="1"/>
          </p:nvPr>
        </p:nvSpPr>
        <p:spPr>
          <a:xfrm>
            <a:off x="457200" y="914400"/>
            <a:ext cx="8229600" cy="5109882"/>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a:fld id="{2D8B0233-CF1E-4A07-AA92-9855D3C83DDA}" type="slidenum">
              <a:rPr lang="en-US" sz="1400" b="1" smtClean="0">
                <a:solidFill>
                  <a:srgbClr val="FF0000"/>
                </a:solidFill>
                <a:latin typeface="Arial"/>
                <a:ea typeface="+mn-ea"/>
              </a:rPr>
              <a:pPr algn="r"/>
              <a:t>‹#›</a:t>
            </a:fld>
            <a:endParaRPr lang="en-US" sz="1400" b="1" dirty="0">
              <a:solidFill>
                <a:srgbClr val="FF0000"/>
              </a:solidFill>
              <a:latin typeface="Arial"/>
              <a:ea typeface="+mn-ea"/>
            </a:endParaRPr>
          </a:p>
        </p:txBody>
      </p:sp>
      <p:pic>
        <p:nvPicPr>
          <p:cNvPr id="22530" name="Picture 2" descr="http://www.altitude.com/uploads/images/thumbs/201518/42/santander_logo_7626_north_537x_white.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cxnSp>
        <p:nvCxnSpPr>
          <p:cNvPr id="3" name="Straight Connector 2"/>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8427" y="6622486"/>
            <a:ext cx="1747658" cy="323165"/>
          </a:xfrm>
          <a:prstGeom prst="rect">
            <a:avLst/>
          </a:prstGeom>
        </p:spPr>
        <p:txBody>
          <a:bodyPr wrap="non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r>
              <a:rPr lang="en-US" sz="1500" b="1" dirty="0" smtClean="0">
                <a:solidFill>
                  <a:srgbClr val="000000"/>
                </a:solidFill>
                <a:latin typeface="Arial"/>
                <a:ea typeface="+mn-ea"/>
                <a:cs typeface="Arial" panose="020B0604020202020204" pitchFamily="34" charset="0"/>
              </a:rPr>
              <a:t> </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32827528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s slide">
    <p:spTree>
      <p:nvGrpSpPr>
        <p:cNvPr id="1" name=""/>
        <p:cNvGrpSpPr/>
        <p:nvPr/>
      </p:nvGrpSpPr>
      <p:grpSpPr>
        <a:xfrm>
          <a:off x="0" y="0"/>
          <a:ext cx="0" cy="0"/>
          <a:chOff x="0" y="0"/>
          <a:chExt cx="0" cy="0"/>
        </a:xfrm>
      </p:grpSpPr>
      <p:sp>
        <p:nvSpPr>
          <p:cNvPr id="13" name="Title Placeholder 6"/>
          <p:cNvSpPr>
            <a:spLocks noGrp="1"/>
          </p:cNvSpPr>
          <p:nvPr>
            <p:ph type="title" hasCustomPrompt="1"/>
          </p:nvPr>
        </p:nvSpPr>
        <p:spPr>
          <a:xfrm>
            <a:off x="457200" y="308060"/>
            <a:ext cx="8229600" cy="430887"/>
          </a:xfrm>
          <a:prstGeom prst="rect">
            <a:avLst/>
          </a:prstGeom>
        </p:spPr>
        <p:txBody>
          <a:bodyPr vert="horz" lIns="91440" tIns="45720" rIns="91440" bIns="45720" rtlCol="0" anchor="b">
            <a:spAutoFit/>
          </a:bodyPr>
          <a:lstStyle>
            <a:lvl1pPr algn="l">
              <a:defRPr sz="2200" b="1" baseline="0">
                <a:latin typeface="Arial" panose="020B0604020202020204" pitchFamily="34" charset="0"/>
                <a:cs typeface="Arial" panose="020B0604020202020204" pitchFamily="34" charset="0"/>
              </a:defRPr>
            </a:lvl1pPr>
          </a:lstStyle>
          <a:p>
            <a:r>
              <a:rPr lang="en-US" dirty="0" smtClean="0"/>
              <a:t>Click to add the slide title</a:t>
            </a:r>
            <a:endParaRPr lang="en-US" dirty="0"/>
          </a:p>
        </p:txBody>
      </p:sp>
      <p:sp>
        <p:nvSpPr>
          <p:cNvPr id="15" name="Text Box 4"/>
          <p:cNvSpPr txBox="1">
            <a:spLocks noChangeArrowheads="1"/>
          </p:cNvSpPr>
          <p:nvPr/>
        </p:nvSpPr>
        <p:spPr bwMode="auto">
          <a:xfrm>
            <a:off x="8734386" y="71042"/>
            <a:ext cx="327064"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spAutoFit/>
          </a:bodyPr>
          <a:lstStyle/>
          <a:p>
            <a:pPr algn="r"/>
            <a:fld id="{2D8B0233-CF1E-4A07-AA92-9855D3C83DDA}" type="slidenum">
              <a:rPr lang="en-US" sz="1400" b="1" smtClean="0">
                <a:solidFill>
                  <a:srgbClr val="FF0000"/>
                </a:solidFill>
                <a:latin typeface="Arial"/>
                <a:ea typeface="+mn-ea"/>
              </a:rPr>
              <a:pPr algn="r"/>
              <a:t>‹#›</a:t>
            </a:fld>
            <a:endParaRPr lang="en-US" sz="1400" b="1" dirty="0">
              <a:solidFill>
                <a:srgbClr val="FF0000"/>
              </a:solidFill>
              <a:latin typeface="Arial"/>
              <a:ea typeface="+mn-ea"/>
            </a:endParaRPr>
          </a:p>
        </p:txBody>
      </p:sp>
      <p:cxnSp>
        <p:nvCxnSpPr>
          <p:cNvPr id="18" name="Straight Connector 17"/>
          <p:cNvCxnSpPr/>
          <p:nvPr/>
        </p:nvCxnSpPr>
        <p:spPr>
          <a:xfrm>
            <a:off x="457200" y="738947"/>
            <a:ext cx="8229600" cy="0"/>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 Placeholder 7"/>
          <p:cNvSpPr>
            <a:spLocks noGrp="1"/>
          </p:cNvSpPr>
          <p:nvPr>
            <p:ph idx="1"/>
          </p:nvPr>
        </p:nvSpPr>
        <p:spPr>
          <a:xfrm>
            <a:off x="457200"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7"/>
          <p:cNvSpPr>
            <a:spLocks noGrp="1"/>
          </p:cNvSpPr>
          <p:nvPr>
            <p:ph idx="11"/>
          </p:nvPr>
        </p:nvSpPr>
        <p:spPr>
          <a:xfrm>
            <a:off x="4711849" y="1613646"/>
            <a:ext cx="3984322" cy="4410635"/>
          </a:xfrm>
          <a:prstGeom prst="rect">
            <a:avLst/>
          </a:prstGeom>
        </p:spPr>
        <p:txBody>
          <a:bodyPr vert="horz" lIns="91440" tIns="45720" rIns="91440" bIns="45720" rtlCol="0">
            <a:normAutofit/>
          </a:bodyPr>
          <a:lstStyle>
            <a:lvl1pPr marL="0" indent="0">
              <a:spcBef>
                <a:spcPts val="0"/>
              </a:spcBef>
              <a:spcAft>
                <a:spcPts val="300"/>
              </a:spcAft>
              <a:buNone/>
              <a:defRPr sz="1400" b="1">
                <a:latin typeface="Arial" panose="020B0604020202020204" pitchFamily="34" charset="0"/>
                <a:cs typeface="Arial" panose="020B0604020202020204" pitchFamily="34" charset="0"/>
              </a:defRPr>
            </a:lvl1pPr>
            <a:lvl2pPr marL="285750" indent="-285750">
              <a:spcBef>
                <a:spcPts val="0"/>
              </a:spcBef>
              <a:spcAft>
                <a:spcPts val="300"/>
              </a:spcAft>
              <a:buFont typeface="Arial" panose="020B0604020202020204" pitchFamily="34" charset="0"/>
              <a:buChar char="•"/>
              <a:defRPr sz="1400">
                <a:latin typeface="Arial" panose="020B0604020202020204" pitchFamily="34" charset="0"/>
                <a:cs typeface="Arial" panose="020B0604020202020204" pitchFamily="34" charset="0"/>
              </a:defRPr>
            </a:lvl2pPr>
            <a:lvl3pPr marL="628650"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3pPr>
            <a:lvl4pPr marL="96837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4pPr>
            <a:lvl5pPr marL="1317625" indent="-285750">
              <a:spcBef>
                <a:spcPts val="0"/>
              </a:spcBef>
              <a:spcAft>
                <a:spcPts val="300"/>
              </a:spcAft>
              <a:buFont typeface="Calibri" panose="020F0502020204030204" pitchFamily="34" charset="0"/>
              <a:buChar char="–"/>
              <a:defRPr sz="14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0" hasCustomPrompt="1"/>
          </p:nvPr>
        </p:nvSpPr>
        <p:spPr>
          <a:xfrm>
            <a:off x="457201" y="6468978"/>
            <a:ext cx="8221080" cy="246221"/>
          </a:xfrm>
          <a:prstGeom prst="rect">
            <a:avLst/>
          </a:prstGeom>
        </p:spPr>
        <p:txBody>
          <a:bodyPr anchor="b">
            <a:spAutoFit/>
          </a:bodyPr>
          <a:lstStyle>
            <a:lvl1pPr marL="0" indent="0">
              <a:buNone/>
              <a:defRPr sz="1000"/>
            </a:lvl1pPr>
          </a:lstStyle>
          <a:p>
            <a:pPr lvl="0"/>
            <a:r>
              <a:rPr lang="en-US" dirty="0" smtClean="0"/>
              <a:t>Click to add a footnote</a:t>
            </a:r>
          </a:p>
        </p:txBody>
      </p:sp>
      <p:pic>
        <p:nvPicPr>
          <p:cNvPr id="11" name="Picture 2" descr="http://www.altitude.com/uploads/images/thumbs/201518/42/santander_logo_7626_north_537x_white.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769718" y="6552306"/>
            <a:ext cx="1311455" cy="25887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48427" y="6622486"/>
            <a:ext cx="1747658" cy="323165"/>
          </a:xfrm>
          <a:prstGeom prst="rect">
            <a:avLst/>
          </a:prstGeom>
        </p:spPr>
        <p:txBody>
          <a:bodyPr wrap="none" anchor="ctr">
            <a:spAutoFit/>
          </a:bodyPr>
          <a:lstStyle/>
          <a:p>
            <a:pPr eaLnBrk="1" fontAlgn="auto" hangingPunct="1">
              <a:spcBef>
                <a:spcPts val="0"/>
              </a:spcBef>
              <a:spcAft>
                <a:spcPts val="0"/>
              </a:spcAft>
            </a:pPr>
            <a:r>
              <a:rPr lang="en-US" sz="1500" b="1" baseline="30000" dirty="0" smtClean="0">
                <a:solidFill>
                  <a:srgbClr val="000000"/>
                </a:solidFill>
                <a:latin typeface="Arial"/>
                <a:ea typeface="+mn-ea"/>
                <a:cs typeface="Arial" panose="020B0604020202020204" pitchFamily="34" charset="0"/>
              </a:rPr>
              <a:t>Santander Holdings USA</a:t>
            </a:r>
            <a:r>
              <a:rPr lang="en-US" sz="1500" b="1" dirty="0" smtClean="0">
                <a:solidFill>
                  <a:srgbClr val="000000"/>
                </a:solidFill>
                <a:latin typeface="Arial"/>
                <a:ea typeface="+mn-ea"/>
                <a:cs typeface="Arial" panose="020B0604020202020204" pitchFamily="34" charset="0"/>
              </a:rPr>
              <a:t> </a:t>
            </a:r>
            <a:endParaRPr lang="en-US" sz="1500" b="1" dirty="0">
              <a:solidFill>
                <a:srgbClr val="000000"/>
              </a:solidFill>
              <a:latin typeface="Arial"/>
              <a:ea typeface="+mn-ea"/>
              <a:cs typeface="Arial" panose="020B0604020202020204" pitchFamily="34" charset="0"/>
            </a:endParaRPr>
          </a:p>
        </p:txBody>
      </p:sp>
    </p:spTree>
    <p:extLst>
      <p:ext uri="{BB962C8B-B14F-4D97-AF65-F5344CB8AC3E}">
        <p14:creationId xmlns:p14="http://schemas.microsoft.com/office/powerpoint/2010/main" val="382199359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409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Layout" Target="../slideLayouts/slideLayout8.xml"/><Relationship Id="rId7" Type="http://schemas.openxmlformats.org/officeDocument/2006/relationships/tags" Target="../tags/tag3.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vmlDrawing" Target="../drawings/vmlDrawing2.vml"/><Relationship Id="rId5"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image" Target="../media/image8.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8"/>
            </p:custDataLst>
            <p:extLst>
              <p:ext uri="{D42A27DB-BD31-4B8C-83A1-F6EECF244321}">
                <p14:modId xmlns:p14="http://schemas.microsoft.com/office/powerpoint/2010/main" val="285571146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56"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4" name="Rectangle 3"/>
          <p:cNvSpPr/>
          <p:nvPr/>
        </p:nvSpPr>
        <p:spPr>
          <a:xfrm>
            <a:off x="3850309" y="6526861"/>
            <a:ext cx="1992086" cy="323165"/>
          </a:xfrm>
          <a:prstGeom prst="rect">
            <a:avLst/>
          </a:prstGeom>
        </p:spPr>
        <p:txBody>
          <a:bodyPr wrap="square">
            <a:spAutoFit/>
          </a:bodyPr>
          <a:lstStyle/>
          <a:p>
            <a:r>
              <a:rPr lang="en-US" sz="1500" b="1" baseline="30000" dirty="0">
                <a:solidFill>
                  <a:schemeClr val="tx1"/>
                </a:solidFill>
              </a:rPr>
              <a:t>Proprietary &amp; Confidential</a:t>
            </a:r>
            <a:endParaRPr lang="en-US" sz="1500" b="1" dirty="0">
              <a:solidFill>
                <a:schemeClr val="tx1"/>
              </a:solidFill>
            </a:endParaRPr>
          </a:p>
        </p:txBody>
      </p:sp>
      <p:pic>
        <p:nvPicPr>
          <p:cNvPr id="1026" name="Picture 2" descr="C:\Users\n610821\Desktop\sant-MReg_positivo_RGB.300.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22590" y="6456659"/>
            <a:ext cx="1399375" cy="4078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0332" y="6546887"/>
            <a:ext cx="1747658" cy="323165"/>
          </a:xfrm>
          <a:prstGeom prst="rect">
            <a:avLst/>
          </a:prstGeom>
        </p:spPr>
        <p:txBody>
          <a:bodyPr wrap="none">
            <a:spAutoFit/>
          </a:bodyPr>
          <a:lstStyle/>
          <a:p>
            <a:r>
              <a:rPr lang="en-US" sz="1500" b="1" baseline="30000" dirty="0" smtClean="0">
                <a:solidFill>
                  <a:schemeClr val="tx1"/>
                </a:solidFill>
              </a:rPr>
              <a:t>Santander Holdings USA</a:t>
            </a:r>
            <a:r>
              <a:rPr lang="en-US" sz="1500" b="1" baseline="0" dirty="0" smtClean="0">
                <a:solidFill>
                  <a:schemeClr val="tx1"/>
                </a:solidFill>
              </a:rPr>
              <a:t> </a:t>
            </a:r>
            <a:endParaRPr lang="en-US" sz="1500" b="1" dirty="0">
              <a:solidFill>
                <a:schemeClr val="tx1"/>
              </a:solidFill>
            </a:endParaRPr>
          </a:p>
        </p:txBody>
      </p:sp>
    </p:spTree>
    <p:extLst>
      <p:ext uri="{BB962C8B-B14F-4D97-AF65-F5344CB8AC3E}">
        <p14:creationId xmlns:p14="http://schemas.microsoft.com/office/powerpoint/2010/main" val="2276329498"/>
      </p:ext>
    </p:extLst>
  </p:cSld>
  <p:clrMap bg1="lt1" tx1="dk1" bg2="lt2" tx2="dk2" accent1="accent1" accent2="accent2" accent3="accent3" accent4="accent4" accent5="accent5" accent6="accent6" hlink="hlink" folHlink="folHlink"/>
  <p:sldLayoutIdLst>
    <p:sldLayoutId id="2147483825" r:id="rId1"/>
    <p:sldLayoutId id="2147483823" r:id="rId2"/>
    <p:sldLayoutId id="2147483831" r:id="rId3"/>
    <p:sldLayoutId id="2147483833" r:id="rId4"/>
    <p:sldLayoutId id="2147483840" r:id="rId5"/>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80"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1588" y="1588"/>
                        <a:ext cx="1587" cy="1587"/>
                      </a:xfrm>
                      <a:prstGeom prst="rect">
                        <a:avLst/>
                      </a:prstGeom>
                    </p:spPr>
                  </p:pic>
                </p:oleObj>
              </mc:Fallback>
            </mc:AlternateContent>
          </a:graphicData>
        </a:graphic>
      </p:graphicFrame>
    </p:spTree>
    <p:extLst>
      <p:ext uri="{BB962C8B-B14F-4D97-AF65-F5344CB8AC3E}">
        <p14:creationId xmlns:p14="http://schemas.microsoft.com/office/powerpoint/2010/main" val="157181363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38931" y="2963670"/>
            <a:ext cx="846216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ts val="2700"/>
              </a:lnSpc>
              <a:spcAft>
                <a:spcPts val="600"/>
              </a:spcAft>
            </a:pPr>
            <a:r>
              <a:rPr lang="en-US" b="1" dirty="0" smtClean="0">
                <a:solidFill>
                  <a:srgbClr val="FF0000"/>
                </a:solidFill>
                <a:latin typeface="Arial" panose="020B0604020202020204" pitchFamily="34" charset="0"/>
                <a:ea typeface="+mj-ea"/>
                <a:cs typeface="Arial" panose="020B0604020202020204" pitchFamily="34" charset="0"/>
              </a:rPr>
              <a:t>P19 Initiatives and risk assessment</a:t>
            </a:r>
            <a:endParaRPr lang="en-US" sz="2000" b="1" dirty="0">
              <a:solidFill>
                <a:srgbClr val="FF0000"/>
              </a:solidFill>
              <a:latin typeface="Arial"/>
              <a:cs typeface="Arial"/>
            </a:endParaRPr>
          </a:p>
        </p:txBody>
      </p:sp>
      <p:sp>
        <p:nvSpPr>
          <p:cNvPr id="9" name="5 CuadroTexto"/>
          <p:cNvSpPr txBox="1"/>
          <p:nvPr/>
        </p:nvSpPr>
        <p:spPr>
          <a:xfrm>
            <a:off x="3286664" y="174075"/>
            <a:ext cx="5606672" cy="477054"/>
          </a:xfrm>
          <a:prstGeom prst="rect">
            <a:avLst/>
          </a:prstGeom>
          <a:noFill/>
        </p:spPr>
        <p:txBody>
          <a:bodyPr wrap="square">
            <a:spAutoFit/>
          </a:bodyPr>
          <a:lstStyle/>
          <a:p>
            <a:pPr algn="r" fontAlgn="auto">
              <a:spcBef>
                <a:spcPts val="0"/>
              </a:spcBef>
              <a:spcAft>
                <a:spcPts val="0"/>
              </a:spcAft>
              <a:defRPr/>
            </a:pPr>
            <a:r>
              <a:rPr lang="en-US" sz="1400" b="1" dirty="0" smtClean="0">
                <a:solidFill>
                  <a:srgbClr val="000000"/>
                </a:solidFill>
                <a:latin typeface="Arial"/>
                <a:cs typeface="Arial"/>
              </a:rPr>
              <a:t>For review and discussion</a:t>
            </a:r>
          </a:p>
          <a:p>
            <a:pPr algn="r" fontAlgn="auto">
              <a:spcBef>
                <a:spcPts val="0"/>
              </a:spcBef>
              <a:spcAft>
                <a:spcPts val="0"/>
              </a:spcAft>
              <a:defRPr/>
            </a:pPr>
            <a:endParaRPr lang="en-US" sz="1100" dirty="0">
              <a:solidFill>
                <a:schemeClr val="bg1">
                  <a:lumMod val="50000"/>
                </a:schemeClr>
              </a:solidFill>
              <a:latin typeface="Arial"/>
              <a:cs typeface="Arial"/>
            </a:endParaRPr>
          </a:p>
        </p:txBody>
      </p:sp>
      <p:sp>
        <p:nvSpPr>
          <p:cNvPr id="11" name="Rectangle 10"/>
          <p:cNvSpPr>
            <a:spLocks noChangeArrowheads="1"/>
          </p:cNvSpPr>
          <p:nvPr/>
        </p:nvSpPr>
        <p:spPr bwMode="auto">
          <a:xfrm>
            <a:off x="331787" y="4349163"/>
            <a:ext cx="8142287" cy="301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lnSpc>
                <a:spcPct val="120000"/>
              </a:lnSpc>
              <a:spcAft>
                <a:spcPts val="0"/>
              </a:spcAft>
            </a:pPr>
            <a:r>
              <a:rPr lang="en-US" sz="1800" dirty="0" smtClean="0">
                <a:solidFill>
                  <a:schemeClr val="bg1">
                    <a:lumMod val="50000"/>
                  </a:schemeClr>
                </a:solidFill>
                <a:latin typeface="Arial"/>
                <a:cs typeface="Arial"/>
              </a:rPr>
              <a:t>Presenter: Rafael A. </a:t>
            </a:r>
            <a:r>
              <a:rPr lang="en-US" sz="1800" dirty="0" err="1" smtClean="0">
                <a:solidFill>
                  <a:schemeClr val="bg1">
                    <a:lumMod val="50000"/>
                  </a:schemeClr>
                </a:solidFill>
                <a:latin typeface="Arial"/>
                <a:cs typeface="Arial"/>
              </a:rPr>
              <a:t>Vélez</a:t>
            </a:r>
            <a:r>
              <a:rPr lang="en-US" sz="1800" dirty="0" smtClean="0">
                <a:solidFill>
                  <a:schemeClr val="bg1">
                    <a:lumMod val="50000"/>
                  </a:schemeClr>
                </a:solidFill>
                <a:latin typeface="Arial"/>
                <a:cs typeface="Arial"/>
              </a:rPr>
              <a:t> Palmer, Retail Banking Director</a:t>
            </a:r>
            <a:endParaRPr lang="en-US" sz="1200" i="1" dirty="0">
              <a:solidFill>
                <a:schemeClr val="bg1">
                  <a:lumMod val="50000"/>
                </a:schemeClr>
              </a:solidFill>
              <a:latin typeface="Arial"/>
              <a:cs typeface="Arial"/>
            </a:endParaRPr>
          </a:p>
        </p:txBody>
      </p:sp>
      <p:sp>
        <p:nvSpPr>
          <p:cNvPr id="12" name="Rectangle 11"/>
          <p:cNvSpPr>
            <a:spLocks noChangeArrowheads="1"/>
          </p:cNvSpPr>
          <p:nvPr/>
        </p:nvSpPr>
        <p:spPr bwMode="auto">
          <a:xfrm>
            <a:off x="338931" y="3313765"/>
            <a:ext cx="8142287"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ts val="2700"/>
              </a:lnSpc>
              <a:spcAft>
                <a:spcPts val="600"/>
              </a:spcAft>
            </a:pPr>
            <a:r>
              <a:rPr lang="en-US" sz="2000" b="1" dirty="0" smtClean="0">
                <a:solidFill>
                  <a:srgbClr val="000000"/>
                </a:solidFill>
                <a:latin typeface="Arial" panose="020B0604020202020204" pitchFamily="34" charset="0"/>
                <a:ea typeface="+mn-ea"/>
                <a:cs typeface="Arial" panose="020B0604020202020204" pitchFamily="34" charset="0"/>
              </a:rPr>
              <a:t>Retail Banking (Deposits)</a:t>
            </a:r>
            <a:endParaRPr lang="en-US" sz="2000" b="1" dirty="0">
              <a:solidFill>
                <a:prstClr val="black"/>
              </a:solidFill>
              <a:latin typeface="Arial" panose="020B0604020202020204" pitchFamily="34" charset="0"/>
              <a:cs typeface="Arial" panose="020B0604020202020204" pitchFamily="34" charset="0"/>
            </a:endParaRPr>
          </a:p>
          <a:p>
            <a:pPr eaLnBrk="0" hangingPunct="0">
              <a:lnSpc>
                <a:spcPts val="2700"/>
              </a:lnSpc>
              <a:spcBef>
                <a:spcPct val="0"/>
              </a:spcBef>
              <a:spcAft>
                <a:spcPts val="600"/>
              </a:spcAft>
            </a:pPr>
            <a:r>
              <a:rPr lang="en-US" sz="1800" dirty="0" smtClean="0">
                <a:solidFill>
                  <a:prstClr val="black"/>
                </a:solidFill>
                <a:latin typeface="Arial" panose="020B0604020202020204" pitchFamily="34" charset="0"/>
                <a:cs typeface="Arial" panose="020B0604020202020204" pitchFamily="34" charset="0"/>
              </a:rPr>
              <a:t>June 2016</a:t>
            </a:r>
            <a:endParaRPr lang="en-US" sz="1800" dirty="0">
              <a:solidFill>
                <a:prstClr val="black"/>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4" name="Table 3"/>
          <p:cNvGraphicFramePr>
            <a:graphicFrameLocks noGrp="1"/>
          </p:cNvGraphicFramePr>
          <p:nvPr>
            <p:extLst>
              <p:ext uri="{D42A27DB-BD31-4B8C-83A1-F6EECF244321}">
                <p14:modId xmlns:p14="http://schemas.microsoft.com/office/powerpoint/2010/main" val="1412298615"/>
              </p:ext>
            </p:extLst>
          </p:nvPr>
        </p:nvGraphicFramePr>
        <p:xfrm>
          <a:off x="394470" y="954872"/>
          <a:ext cx="8369520" cy="5213983"/>
        </p:xfrm>
        <a:graphic>
          <a:graphicData uri="http://schemas.openxmlformats.org/drawingml/2006/table">
            <a:tbl>
              <a:tblPr firstRow="1" bandRow="1"/>
              <a:tblGrid>
                <a:gridCol w="4313849"/>
                <a:gridCol w="4055671"/>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Risk/ Profitability Tradeoff Consideration</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Does the asset forecast modify the current equilibrium between risk and profitability, and consider the observed sensitivities of the portfolios (different asset classes have different sensitivity to stressed scenarios and growing one asset class over another could push an entity outside of its risk appetite</a:t>
                      </a:r>
                      <a:r>
                        <a:rPr lang="en-US" sz="1100" b="0" i="0" u="none" strike="noStrike" dirty="0" smtClean="0">
                          <a:solidFill>
                            <a:srgbClr val="000000"/>
                          </a:solidFill>
                          <a:effectLst/>
                          <a:latin typeface="Calibri"/>
                        </a:rPr>
                        <a:t>)?</a:t>
                      </a:r>
                    </a:p>
                    <a:p>
                      <a:pPr algn="l" fontAlgn="ctr"/>
                      <a:r>
                        <a:rPr lang="en-US" sz="1100" b="0" i="0" u="none" strike="noStrike" dirty="0" smtClean="0">
                          <a:solidFill>
                            <a:srgbClr val="000000"/>
                          </a:solidFill>
                          <a:effectLst/>
                          <a:latin typeface="+mn-lt"/>
                        </a:rPr>
                        <a:t>After evaluating</a:t>
                      </a:r>
                      <a:r>
                        <a:rPr lang="en-US" sz="1100" b="0" i="0" u="none" strike="noStrike" baseline="0" dirty="0" smtClean="0">
                          <a:solidFill>
                            <a:srgbClr val="000000"/>
                          </a:solidFill>
                          <a:effectLst/>
                          <a:latin typeface="+mn-lt"/>
                        </a:rPr>
                        <a:t> the initiatives it does not apply</a:t>
                      </a:r>
                      <a:endParaRPr lang="en-US" sz="1100" b="0" i="0"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907421">
                <a:tc>
                  <a:txBody>
                    <a:bodyPr/>
                    <a:lstStyle/>
                    <a:p>
                      <a:pPr algn="l" fontAlgn="ctr"/>
                      <a:r>
                        <a:rPr lang="en-US" sz="1100" b="1" i="0" u="none" strike="noStrike" dirty="0">
                          <a:solidFill>
                            <a:srgbClr val="000000"/>
                          </a:solidFill>
                          <a:effectLst/>
                          <a:latin typeface="Calibri"/>
                        </a:rPr>
                        <a:t>Pricing Rates/ Fixed &amp; Variable Expense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any material shifts in pricing strategy assumed in P19 that would materially impact the volume, capture rate and provisions</a:t>
                      </a:r>
                      <a:r>
                        <a:rPr lang="en-US" sz="1100" b="0" i="0" u="none" strike="noStrike" dirty="0" smtClean="0">
                          <a:solidFill>
                            <a:srgbClr val="000000"/>
                          </a:solidFill>
                          <a:effectLst/>
                          <a:latin typeface="Calibri"/>
                        </a:rPr>
                        <a:t>?</a:t>
                      </a:r>
                    </a:p>
                    <a:p>
                      <a:pPr algn="l" fontAlgn="ctr"/>
                      <a:r>
                        <a:rPr lang="en-US" sz="1100" b="0" i="0" u="none" strike="noStrike" dirty="0" smtClean="0">
                          <a:solidFill>
                            <a:srgbClr val="000000"/>
                          </a:solidFill>
                          <a:effectLst/>
                          <a:latin typeface="Calibri"/>
                        </a:rPr>
                        <a:t>Time</a:t>
                      </a:r>
                      <a:r>
                        <a:rPr lang="en-US" sz="1100" b="0" i="0" u="none" strike="noStrike" baseline="0" dirty="0" smtClean="0">
                          <a:solidFill>
                            <a:srgbClr val="000000"/>
                          </a:solidFill>
                          <a:effectLst/>
                          <a:latin typeface="Calibri"/>
                        </a:rPr>
                        <a:t> deposit campaign is based on price driven strategy, therefore, impacting on margin is estimated</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Segmentation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 P19 asset forecasts reliant on changes to the segmentation of the lines of business? If so to what extend? </a:t>
                      </a:r>
                      <a:endParaRPr lang="en-US" sz="1100" b="0" i="0" u="none" strike="noStrike" dirty="0" smtClean="0">
                        <a:solidFill>
                          <a:srgbClr val="000000"/>
                        </a:solidFill>
                        <a:effectLst/>
                        <a:latin typeface="Calibri"/>
                      </a:endParaRPr>
                    </a:p>
                    <a:p>
                      <a:pPr algn="l" fontAlgn="ctr"/>
                      <a:r>
                        <a:rPr lang="en-US" sz="1100" b="0" i="0" u="none" strike="noStrike" dirty="0" smtClean="0">
                          <a:solidFill>
                            <a:srgbClr val="000000"/>
                          </a:solidFill>
                          <a:effectLst/>
                          <a:latin typeface="+mn-lt"/>
                        </a:rPr>
                        <a:t>After evaluating</a:t>
                      </a:r>
                      <a:r>
                        <a:rPr lang="en-US" sz="1100" b="0" i="0" u="none" strike="noStrike" baseline="0" dirty="0" smtClean="0">
                          <a:solidFill>
                            <a:srgbClr val="000000"/>
                          </a:solidFill>
                          <a:effectLst/>
                          <a:latin typeface="+mn-lt"/>
                        </a:rPr>
                        <a:t> the initiatives it does not apply</a:t>
                      </a:r>
                      <a:endParaRPr lang="en-US" sz="1100" b="0" i="0"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Growth Targets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What is the target loan book by sector and what are the priority growth sectors?        </a:t>
                      </a:r>
                      <a:endParaRPr lang="en-US" sz="1100" b="0" i="0" u="none" strike="noStrike" dirty="0" smtClean="0">
                        <a:solidFill>
                          <a:srgbClr val="000000"/>
                        </a:solidFill>
                        <a:effectLst/>
                        <a:latin typeface="Calibri"/>
                      </a:endParaRPr>
                    </a:p>
                    <a:p>
                      <a:pPr algn="l" fontAlgn="ctr"/>
                      <a:r>
                        <a:rPr lang="en-US" sz="1100" b="0" i="0" u="none" strike="noStrike" dirty="0" smtClean="0">
                          <a:solidFill>
                            <a:srgbClr val="000000"/>
                          </a:solidFill>
                          <a:effectLst/>
                          <a:latin typeface="+mn-lt"/>
                        </a:rPr>
                        <a:t>After evaluating</a:t>
                      </a:r>
                      <a:r>
                        <a:rPr lang="en-US" sz="1100" b="0" i="0" u="none" strike="noStrike" baseline="0" dirty="0" smtClean="0">
                          <a:solidFill>
                            <a:srgbClr val="000000"/>
                          </a:solidFill>
                          <a:effectLst/>
                          <a:latin typeface="+mn-lt"/>
                        </a:rPr>
                        <a:t> the initiatives it does not apply</a:t>
                      </a:r>
                      <a:endParaRPr lang="en-US" sz="1100" b="0" i="0"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638170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4" name="Table 3"/>
          <p:cNvGraphicFramePr>
            <a:graphicFrameLocks noGrp="1"/>
          </p:cNvGraphicFramePr>
          <p:nvPr>
            <p:extLst>
              <p:ext uri="{D42A27DB-BD31-4B8C-83A1-F6EECF244321}">
                <p14:modId xmlns:p14="http://schemas.microsoft.com/office/powerpoint/2010/main" val="1456295733"/>
              </p:ext>
            </p:extLst>
          </p:nvPr>
        </p:nvGraphicFramePr>
        <p:xfrm>
          <a:off x="394470" y="954872"/>
          <a:ext cx="8369520" cy="5160921"/>
        </p:xfrm>
        <a:graphic>
          <a:graphicData uri="http://schemas.openxmlformats.org/drawingml/2006/table">
            <a:tbl>
              <a:tblPr firstRow="1" bandRow="1"/>
              <a:tblGrid>
                <a:gridCol w="4313849"/>
                <a:gridCol w="4055671"/>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Asset Sales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Have the risks associated to not executing a asset sale plan as expected in P19 been considered? </a:t>
                      </a:r>
                      <a:endParaRPr lang="en-US" sz="1100" b="0" i="0" u="none" strike="noStrike" dirty="0" smtClean="0">
                        <a:solidFill>
                          <a:srgbClr val="000000"/>
                        </a:solidFill>
                        <a:effectLst/>
                        <a:latin typeface="Calibri"/>
                      </a:endParaRPr>
                    </a:p>
                    <a:p>
                      <a:pPr algn="l" fontAlgn="ctr"/>
                      <a:r>
                        <a:rPr lang="en-US" sz="1100" b="0" i="0" u="none" strike="noStrike" dirty="0" smtClean="0">
                          <a:solidFill>
                            <a:srgbClr val="000000"/>
                          </a:solidFill>
                          <a:effectLst/>
                          <a:latin typeface="+mn-lt"/>
                        </a:rPr>
                        <a:t>After evaluating</a:t>
                      </a:r>
                      <a:r>
                        <a:rPr lang="en-US" sz="1100" b="0" i="0" u="none" strike="noStrike" baseline="0" dirty="0" smtClean="0">
                          <a:solidFill>
                            <a:srgbClr val="000000"/>
                          </a:solidFill>
                          <a:effectLst/>
                          <a:latin typeface="+mn-lt"/>
                        </a:rPr>
                        <a:t> the initiatives it does not apply</a:t>
                      </a:r>
                      <a:endParaRPr lang="en-US" sz="1100" b="0" i="0"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907421">
                <a:tc>
                  <a:txBody>
                    <a:bodyPr/>
                    <a:lstStyle/>
                    <a:p>
                      <a:pPr algn="l" fontAlgn="ctr"/>
                      <a:r>
                        <a:rPr lang="en-US" sz="1100" b="1" i="0" u="none" strike="noStrike" dirty="0">
                          <a:solidFill>
                            <a:srgbClr val="000000"/>
                          </a:solidFill>
                          <a:effectLst/>
                          <a:latin typeface="Calibri"/>
                        </a:rPr>
                        <a:t>Residual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How is residual risk on the current and future lease book captured in the P19 and how will this impact the RAS? Does the P19 include the potential impact of a drop in used car prices compared to expectations (both in the form of accelerated depreciation and potential impairment) and specific assumptions on SCUSA's remarketing ability in leasing terminations? </a:t>
                      </a:r>
                      <a:endParaRPr lang="en-US" sz="1100" b="0" i="0" u="none" strike="noStrike" dirty="0" smtClean="0">
                        <a:solidFill>
                          <a:srgbClr val="000000"/>
                        </a:solidFill>
                        <a:effectLst/>
                        <a:latin typeface="Calibri"/>
                      </a:endParaRPr>
                    </a:p>
                    <a:p>
                      <a:pPr algn="l" fontAlgn="ctr"/>
                      <a:r>
                        <a:rPr lang="en-US" sz="1100" b="0" i="0" u="none" strike="noStrike" dirty="0" smtClean="0">
                          <a:solidFill>
                            <a:srgbClr val="000000"/>
                          </a:solidFill>
                          <a:effectLst/>
                          <a:latin typeface="+mn-lt"/>
                        </a:rPr>
                        <a:t>After evaluating</a:t>
                      </a:r>
                      <a:r>
                        <a:rPr lang="en-US" sz="1100" b="0" i="0" u="none" strike="noStrike" baseline="0" dirty="0" smtClean="0">
                          <a:solidFill>
                            <a:srgbClr val="000000"/>
                          </a:solidFill>
                          <a:effectLst/>
                          <a:latin typeface="+mn-lt"/>
                        </a:rPr>
                        <a:t> the initiatives it does not apply</a:t>
                      </a:r>
                      <a:endParaRPr lang="en-US" sz="1100" b="0" i="0"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Provision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Does the P18 assume material changes to current key assumptions of the provisioning model (months coverage and recovery rate)? </a:t>
                      </a:r>
                      <a:endParaRPr lang="en-US" sz="1100" b="0" i="0" u="none" strike="noStrike" dirty="0" smtClean="0">
                        <a:solidFill>
                          <a:srgbClr val="000000"/>
                        </a:solidFill>
                        <a:effectLst/>
                        <a:latin typeface="Calibri"/>
                      </a:endParaRPr>
                    </a:p>
                    <a:p>
                      <a:pPr algn="l" fontAlgn="ctr"/>
                      <a:r>
                        <a:rPr lang="en-US" sz="1100" b="0" i="0" u="none" strike="noStrike" dirty="0" smtClean="0">
                          <a:solidFill>
                            <a:srgbClr val="000000"/>
                          </a:solidFill>
                          <a:effectLst/>
                          <a:latin typeface="+mn-lt"/>
                        </a:rPr>
                        <a:t>After evaluating</a:t>
                      </a:r>
                      <a:r>
                        <a:rPr lang="en-US" sz="1100" b="0" i="0" u="none" strike="noStrike" baseline="0" dirty="0" smtClean="0">
                          <a:solidFill>
                            <a:srgbClr val="000000"/>
                          </a:solidFill>
                          <a:effectLst/>
                          <a:latin typeface="+mn-lt"/>
                        </a:rPr>
                        <a:t> the initiatives it does not apply</a:t>
                      </a:r>
                      <a:endParaRPr lang="en-US" sz="1100" b="0" i="0"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Trend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Any expected trends by core markets/ asset class that influence of the P19 income forecasts? What is the expected evolution of the sector (bubble burst, stagnant, new peak</a:t>
                      </a:r>
                      <a:r>
                        <a:rPr lang="en-US" sz="1100" b="0" i="0" u="none" strike="noStrike" dirty="0" smtClean="0">
                          <a:solidFill>
                            <a:srgbClr val="000000"/>
                          </a:solidFill>
                          <a:effectLst/>
                          <a:latin typeface="Calibri"/>
                        </a:rPr>
                        <a:t>)?</a:t>
                      </a:r>
                    </a:p>
                    <a:p>
                      <a:pPr algn="l" fontAlgn="ctr"/>
                      <a:r>
                        <a:rPr lang="en-US" sz="1100" b="0" i="0" u="none" strike="noStrike" dirty="0" smtClean="0">
                          <a:solidFill>
                            <a:srgbClr val="000000"/>
                          </a:solidFill>
                          <a:effectLst/>
                          <a:latin typeface="+mn-lt"/>
                        </a:rPr>
                        <a:t>After evaluating</a:t>
                      </a:r>
                      <a:r>
                        <a:rPr lang="en-US" sz="1100" b="0" i="0" u="none" strike="noStrike" baseline="0" dirty="0" smtClean="0">
                          <a:solidFill>
                            <a:srgbClr val="000000"/>
                          </a:solidFill>
                          <a:effectLst/>
                          <a:latin typeface="+mn-lt"/>
                        </a:rPr>
                        <a:t> the initiatives it does not apply</a:t>
                      </a:r>
                      <a:endParaRPr lang="en-US" sz="1100" b="0" i="0"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520124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3 Rectángulo redondeado"/>
          <p:cNvSpPr/>
          <p:nvPr/>
        </p:nvSpPr>
        <p:spPr>
          <a:xfrm>
            <a:off x="1075198" y="2083385"/>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1079039"/>
            <a:ext cx="7272885" cy="585440"/>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grpSp>
        <p:nvGrpSpPr>
          <p:cNvPr id="10" name="21 Grupo"/>
          <p:cNvGrpSpPr/>
          <p:nvPr/>
        </p:nvGrpSpPr>
        <p:grpSpPr>
          <a:xfrm>
            <a:off x="606230" y="1066944"/>
            <a:ext cx="640080" cy="646503"/>
            <a:chOff x="1554076" y="1078696"/>
            <a:chExt cx="792088" cy="800036"/>
          </a:xfrm>
          <a:solidFill>
            <a:srgbClr val="FF0000"/>
          </a:solidFill>
        </p:grpSpPr>
        <p:sp>
          <p:nvSpPr>
            <p:cNvPr id="11" name="19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2" name="20 CuadroTexto"/>
            <p:cNvSpPr txBox="1"/>
            <p:nvPr/>
          </p:nvSpPr>
          <p:spPr>
            <a:xfrm>
              <a:off x="1731566" y="1078696"/>
              <a:ext cx="437107" cy="647475"/>
            </a:xfrm>
            <a:prstGeom prst="rect">
              <a:avLst/>
            </a:prstGeom>
            <a:noFill/>
          </p:spPr>
          <p:txBody>
            <a:bodyPr wrap="square" rtlCol="0">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1</a:t>
              </a:r>
              <a:endParaRPr lang="en-US" sz="2800" b="1" dirty="0">
                <a:solidFill>
                  <a:srgbClr val="FFFFFF"/>
                </a:solidFill>
                <a:ea typeface="ＭＳ Ｐゴシック" pitchFamily="1" charset="-128"/>
              </a:endParaRPr>
            </a:p>
          </p:txBody>
        </p:sp>
      </p:grpSp>
      <p:sp>
        <p:nvSpPr>
          <p:cNvPr id="13" name="22 CuadroTexto"/>
          <p:cNvSpPr txBox="1">
            <a:spLocks/>
          </p:cNvSpPr>
          <p:nvPr/>
        </p:nvSpPr>
        <p:spPr>
          <a:xfrm>
            <a:off x="1413311" y="2112117"/>
            <a:ext cx="7217504" cy="523220"/>
          </a:xfrm>
          <a:prstGeom prst="rect">
            <a:avLst/>
          </a:prstGeom>
          <a:noFill/>
        </p:spPr>
        <p:txBody>
          <a:bodyPr wrap="none" rtlCol="0">
            <a:noAutofit/>
          </a:bodyPr>
          <a:lstStyle/>
          <a:p>
            <a:r>
              <a:rPr lang="en-US" b="1" dirty="0" smtClean="0">
                <a:solidFill>
                  <a:srgbClr val="FFFFFF"/>
                </a:solidFill>
                <a:ea typeface="ＭＳ Ｐゴシック" pitchFamily="1" charset="-128"/>
              </a:rPr>
              <a:t>Appendix</a:t>
            </a:r>
            <a:endParaRPr lang="en-US" b="1" dirty="0">
              <a:solidFill>
                <a:srgbClr val="FFFFFF"/>
              </a:solidFill>
              <a:ea typeface="ＭＳ Ｐゴシック" pitchFamily="1" charset="-128"/>
            </a:endParaRPr>
          </a:p>
        </p:txBody>
      </p:sp>
      <p:grpSp>
        <p:nvGrpSpPr>
          <p:cNvPr id="14" name="25 Grupo"/>
          <p:cNvGrpSpPr/>
          <p:nvPr/>
        </p:nvGrpSpPr>
        <p:grpSpPr>
          <a:xfrm>
            <a:off x="610291" y="2053687"/>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6" name="27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2</a:t>
              </a:r>
              <a:endParaRPr lang="en-US" sz="2800" b="1" dirty="0">
                <a:solidFill>
                  <a:srgbClr val="FFFFFF"/>
                </a:solidFill>
                <a:ea typeface="ＭＳ Ｐゴシック" pitchFamily="1" charset="-128"/>
              </a:endParaRPr>
            </a:p>
          </p:txBody>
        </p:sp>
      </p:grpSp>
      <p:sp>
        <p:nvSpPr>
          <p:cNvPr id="17" name="28 CuadroTexto"/>
          <p:cNvSpPr txBox="1">
            <a:spLocks/>
          </p:cNvSpPr>
          <p:nvPr/>
        </p:nvSpPr>
        <p:spPr>
          <a:xfrm>
            <a:off x="1371477" y="1131797"/>
            <a:ext cx="7237523" cy="523220"/>
          </a:xfrm>
          <a:prstGeom prst="rect">
            <a:avLst/>
          </a:prstGeom>
          <a:noFill/>
        </p:spPr>
        <p:txBody>
          <a:bodyPr wrap="none" rtlCol="0">
            <a:noAutofit/>
          </a:bodyPr>
          <a:lstStyle/>
          <a:p>
            <a:r>
              <a:rPr lang="en-US" b="1" dirty="0" smtClean="0">
                <a:solidFill>
                  <a:srgbClr val="FFFFFF"/>
                </a:solidFill>
                <a:ea typeface="ＭＳ Ｐゴシック" pitchFamily="1" charset="-128"/>
              </a:rPr>
              <a:t>Strategic initiatives and risk assessment</a:t>
            </a:r>
            <a:endParaRPr lang="en-US" b="1" dirty="0">
              <a:solidFill>
                <a:srgbClr val="FFFFFF"/>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198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elements of Deposits strategic plan </a:t>
            </a:r>
            <a:endParaRPr lang="en-US" dirty="0"/>
          </a:p>
        </p:txBody>
      </p:sp>
      <p:sp>
        <p:nvSpPr>
          <p:cNvPr id="4" name="Text Placeholder 3"/>
          <p:cNvSpPr>
            <a:spLocks noGrp="1"/>
          </p:cNvSpPr>
          <p:nvPr>
            <p:ph type="body" sz="quarter" idx="10"/>
          </p:nvPr>
        </p:nvSpPr>
        <p:spPr>
          <a:xfrm>
            <a:off x="395342" y="6237772"/>
            <a:ext cx="8221080" cy="246221"/>
          </a:xfrm>
        </p:spPr>
        <p:txBody>
          <a:bodyPr/>
          <a:lstStyle/>
          <a:p>
            <a:endParaRPr lang="en-US"/>
          </a:p>
        </p:txBody>
      </p:sp>
      <p:sp>
        <p:nvSpPr>
          <p:cNvPr id="5" name="Rectangle 4"/>
          <p:cNvSpPr/>
          <p:nvPr/>
        </p:nvSpPr>
        <p:spPr>
          <a:xfrm>
            <a:off x="457200" y="1427977"/>
            <a:ext cx="1545771" cy="1350850"/>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pPr>
            <a:r>
              <a:rPr lang="en-US" sz="1600" b="1" dirty="0" smtClean="0">
                <a:solidFill>
                  <a:prstClr val="white"/>
                </a:solidFill>
              </a:rPr>
              <a:t>Increase market share</a:t>
            </a:r>
            <a:endParaRPr lang="en-US" sz="1600" b="1" dirty="0">
              <a:solidFill>
                <a:prstClr val="white"/>
              </a:solidFill>
            </a:endParaRPr>
          </a:p>
        </p:txBody>
      </p:sp>
      <p:sp>
        <p:nvSpPr>
          <p:cNvPr id="6" name="Rectangle 5"/>
          <p:cNvSpPr/>
          <p:nvPr/>
        </p:nvSpPr>
        <p:spPr>
          <a:xfrm>
            <a:off x="457200" y="3152950"/>
            <a:ext cx="1545771" cy="1226992"/>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pPr>
            <a:r>
              <a:rPr lang="en-US" sz="1600" b="1" dirty="0" smtClean="0">
                <a:solidFill>
                  <a:prstClr val="white"/>
                </a:solidFill>
              </a:rPr>
              <a:t>Acquisition of Time deposits</a:t>
            </a:r>
            <a:endParaRPr lang="en-US" sz="1600" b="1" dirty="0">
              <a:solidFill>
                <a:prstClr val="white"/>
              </a:solidFill>
            </a:endParaRPr>
          </a:p>
        </p:txBody>
      </p:sp>
      <p:sp>
        <p:nvSpPr>
          <p:cNvPr id="9" name="TextBox 8"/>
          <p:cNvSpPr txBox="1"/>
          <p:nvPr/>
        </p:nvSpPr>
        <p:spPr>
          <a:xfrm>
            <a:off x="2275115"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Strategy</a:t>
            </a:r>
            <a:endParaRPr lang="en-US" sz="1800" b="1" dirty="0">
              <a:solidFill>
                <a:srgbClr val="000000"/>
              </a:solidFill>
              <a:latin typeface="Arial"/>
              <a:ea typeface="+mn-ea"/>
            </a:endParaRPr>
          </a:p>
        </p:txBody>
      </p:sp>
      <p:cxnSp>
        <p:nvCxnSpPr>
          <p:cNvPr id="11" name="Straight Connector 10"/>
          <p:cNvCxnSpPr/>
          <p:nvPr/>
        </p:nvCxnSpPr>
        <p:spPr>
          <a:xfrm>
            <a:off x="2275114" y="1221995"/>
            <a:ext cx="2934864"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551714" y="1221995"/>
            <a:ext cx="3080346"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75115" y="1427977"/>
            <a:ext cx="2934864" cy="135085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Promotion for deposits account’s </a:t>
            </a:r>
            <a:endParaRPr lang="en-US" sz="1200" b="1" dirty="0">
              <a:solidFill>
                <a:srgbClr val="000000"/>
              </a:solidFill>
            </a:endParaRP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Launch of Innovative </a:t>
            </a:r>
            <a:r>
              <a:rPr lang="en-US" sz="1200" b="1" dirty="0">
                <a:solidFill>
                  <a:srgbClr val="000000"/>
                </a:solidFill>
              </a:rPr>
              <a:t>deposit account</a:t>
            </a:r>
          </a:p>
          <a:p>
            <a:pPr marL="171450" indent="-171450" eaLnBrk="1" fontAlgn="auto" hangingPunct="1">
              <a:spcBef>
                <a:spcPts val="0"/>
              </a:spcBef>
              <a:spcAft>
                <a:spcPts val="600"/>
              </a:spcAft>
              <a:buFont typeface="Arial" panose="020B0604020202020204" pitchFamily="34" charset="0"/>
              <a:buChar char="•"/>
            </a:pPr>
            <a:endParaRPr lang="en-US" sz="1200" b="1" dirty="0" smtClean="0">
              <a:solidFill>
                <a:srgbClr val="000000"/>
              </a:solidFill>
            </a:endParaRPr>
          </a:p>
          <a:p>
            <a:pPr marL="171450" indent="-171450" eaLnBrk="1" fontAlgn="auto" hangingPunct="1">
              <a:spcBef>
                <a:spcPts val="0"/>
              </a:spcBef>
              <a:spcAft>
                <a:spcPts val="600"/>
              </a:spcAft>
              <a:buFont typeface="Arial" panose="020B0604020202020204" pitchFamily="34" charset="0"/>
              <a:buChar char="•"/>
            </a:pPr>
            <a:endParaRPr lang="en-US" sz="1200" b="1" dirty="0" smtClean="0">
              <a:solidFill>
                <a:srgbClr val="000000"/>
              </a:solidFill>
            </a:endParaRPr>
          </a:p>
          <a:p>
            <a:pPr marL="171450" indent="-171450" eaLnBrk="1" fontAlgn="auto" hangingPunct="1">
              <a:spcBef>
                <a:spcPts val="0"/>
              </a:spcBef>
              <a:spcAft>
                <a:spcPts val="600"/>
              </a:spcAft>
              <a:buFont typeface="Arial" panose="020B0604020202020204" pitchFamily="34" charset="0"/>
              <a:buChar char="•"/>
            </a:pPr>
            <a:endParaRPr lang="en-US" sz="1200" b="1" dirty="0">
              <a:solidFill>
                <a:srgbClr val="000000"/>
              </a:solidFill>
            </a:endParaRPr>
          </a:p>
        </p:txBody>
      </p:sp>
      <p:sp>
        <p:nvSpPr>
          <p:cNvPr id="14" name="Rectangle 13"/>
          <p:cNvSpPr/>
          <p:nvPr/>
        </p:nvSpPr>
        <p:spPr>
          <a:xfrm>
            <a:off x="5551715" y="1427976"/>
            <a:ext cx="3080346" cy="123016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spcAft>
                <a:spcPts val="600"/>
              </a:spcAft>
              <a:buFont typeface="+mj-lt"/>
              <a:buAutoNum type="arabicPeriod"/>
            </a:pPr>
            <a:r>
              <a:rPr lang="en-US" sz="1200" b="1" dirty="0" smtClean="0">
                <a:solidFill>
                  <a:schemeClr val="tx1"/>
                </a:solidFill>
              </a:rPr>
              <a:t>Marketing campaign with account  Offer for new clients</a:t>
            </a:r>
          </a:p>
          <a:p>
            <a:pPr marL="228600" indent="-228600">
              <a:spcAft>
                <a:spcPts val="600"/>
              </a:spcAft>
              <a:buFont typeface="+mj-lt"/>
              <a:buAutoNum type="arabicPeriod"/>
            </a:pPr>
            <a:r>
              <a:rPr lang="en-US" sz="1200" b="1" dirty="0" smtClean="0">
                <a:solidFill>
                  <a:schemeClr val="tx1"/>
                </a:solidFill>
              </a:rPr>
              <a:t>Launch new account to the market with incentives for client transactions and account balances</a:t>
            </a:r>
          </a:p>
        </p:txBody>
      </p:sp>
      <p:sp>
        <p:nvSpPr>
          <p:cNvPr id="15" name="Rectangle 14"/>
          <p:cNvSpPr/>
          <p:nvPr/>
        </p:nvSpPr>
        <p:spPr>
          <a:xfrm>
            <a:off x="2275115" y="3152950"/>
            <a:ext cx="2934864" cy="122699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Aggressive Pricing Strategy for time deposits</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Focus on High Income Clients</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Attract clients that have left the bank</a:t>
            </a:r>
          </a:p>
          <a:p>
            <a:pPr marL="171450" indent="-171450" eaLnBrk="1" fontAlgn="auto" hangingPunct="1">
              <a:spcBef>
                <a:spcPts val="0"/>
              </a:spcBef>
              <a:spcAft>
                <a:spcPts val="600"/>
              </a:spcAft>
              <a:buFont typeface="Arial" panose="020B0604020202020204" pitchFamily="34" charset="0"/>
              <a:buChar char="•"/>
            </a:pPr>
            <a:endParaRPr lang="en-US" sz="1200" b="1" dirty="0">
              <a:solidFill>
                <a:srgbClr val="000000"/>
              </a:solidFill>
            </a:endParaRPr>
          </a:p>
        </p:txBody>
      </p:sp>
      <p:sp>
        <p:nvSpPr>
          <p:cNvPr id="16" name="Rectangle 15"/>
          <p:cNvSpPr/>
          <p:nvPr/>
        </p:nvSpPr>
        <p:spPr>
          <a:xfrm>
            <a:off x="5551715" y="3152950"/>
            <a:ext cx="3080346" cy="122699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spcAft>
                <a:spcPts val="600"/>
              </a:spcAft>
              <a:buFont typeface="+mj-lt"/>
              <a:buAutoNum type="arabicPeriod"/>
            </a:pPr>
            <a:r>
              <a:rPr lang="en-US" sz="1200" b="1" dirty="0" smtClean="0">
                <a:solidFill>
                  <a:schemeClr val="tx1"/>
                </a:solidFill>
              </a:rPr>
              <a:t>CD Offer</a:t>
            </a:r>
          </a:p>
          <a:p>
            <a:pPr marL="685800" lvl="1" indent="-228600">
              <a:spcAft>
                <a:spcPts val="600"/>
              </a:spcAft>
              <a:buFont typeface="+mj-lt"/>
              <a:buAutoNum type="arabicPeriod"/>
            </a:pPr>
            <a:r>
              <a:rPr lang="en-US" sz="1200" b="1" dirty="0" smtClean="0">
                <a:solidFill>
                  <a:schemeClr val="tx1"/>
                </a:solidFill>
              </a:rPr>
              <a:t>2 years</a:t>
            </a:r>
          </a:p>
          <a:p>
            <a:pPr marL="685800" lvl="1" indent="-228600">
              <a:spcAft>
                <a:spcPts val="600"/>
              </a:spcAft>
              <a:buFont typeface="+mj-lt"/>
              <a:buAutoNum type="arabicPeriod"/>
            </a:pPr>
            <a:r>
              <a:rPr lang="en-US" sz="1200" b="1" dirty="0" smtClean="0">
                <a:solidFill>
                  <a:schemeClr val="tx1"/>
                </a:solidFill>
              </a:rPr>
              <a:t>3 years</a:t>
            </a:r>
          </a:p>
          <a:p>
            <a:pPr marL="685800" lvl="1" indent="-228600">
              <a:spcAft>
                <a:spcPts val="600"/>
              </a:spcAft>
              <a:buFont typeface="+mj-lt"/>
              <a:buAutoNum type="arabicPeriod"/>
            </a:pPr>
            <a:r>
              <a:rPr lang="en-US" sz="1200" b="1" dirty="0" smtClean="0">
                <a:solidFill>
                  <a:schemeClr val="tx1"/>
                </a:solidFill>
              </a:rPr>
              <a:t>5 years</a:t>
            </a:r>
            <a:endParaRPr lang="en-US" sz="1200" b="1" dirty="0">
              <a:solidFill>
                <a:schemeClr val="tx1"/>
              </a:solidFill>
            </a:endParaRPr>
          </a:p>
          <a:p>
            <a:pPr marL="228600" indent="-228600">
              <a:spcAft>
                <a:spcPts val="600"/>
              </a:spcAft>
              <a:buFont typeface="+mj-lt"/>
              <a:buAutoNum type="arabicPeriod"/>
            </a:pPr>
            <a:endParaRPr lang="en-US" sz="1200" b="1" dirty="0">
              <a:solidFill>
                <a:schemeClr val="tx1"/>
              </a:solidFill>
            </a:endParaRPr>
          </a:p>
        </p:txBody>
      </p:sp>
      <p:sp>
        <p:nvSpPr>
          <p:cNvPr id="19" name="TextBox 18"/>
          <p:cNvSpPr txBox="1"/>
          <p:nvPr/>
        </p:nvSpPr>
        <p:spPr>
          <a:xfrm>
            <a:off x="5624456" y="809511"/>
            <a:ext cx="2934864" cy="369332"/>
          </a:xfrm>
          <a:prstGeom prst="rect">
            <a:avLst/>
          </a:prstGeom>
          <a:noFill/>
        </p:spPr>
        <p:txBody>
          <a:bodyPr wrap="square" rtlCol="0">
            <a:spAutoFit/>
          </a:bodyPr>
          <a:lstStyle/>
          <a:p>
            <a:pPr algn="ctr" eaLnBrk="1" fontAlgn="auto" hangingPunct="1">
              <a:spcBef>
                <a:spcPts val="0"/>
              </a:spcBef>
              <a:spcAft>
                <a:spcPts val="0"/>
              </a:spcAft>
            </a:pPr>
            <a:r>
              <a:rPr lang="en-US" sz="1800" b="1" dirty="0">
                <a:solidFill>
                  <a:srgbClr val="000000"/>
                </a:solidFill>
                <a:latin typeface="Arial"/>
                <a:ea typeface="+mn-ea"/>
              </a:rPr>
              <a:t>I</a:t>
            </a:r>
            <a:r>
              <a:rPr lang="en-US" sz="1800" b="1" dirty="0" smtClean="0">
                <a:solidFill>
                  <a:srgbClr val="000000"/>
                </a:solidFill>
                <a:latin typeface="Arial"/>
                <a:ea typeface="+mn-ea"/>
              </a:rPr>
              <a:t>nitiatives</a:t>
            </a:r>
            <a:endParaRPr lang="en-US" sz="1800" b="1" dirty="0">
              <a:solidFill>
                <a:srgbClr val="000000"/>
              </a:solidFill>
              <a:latin typeface="Arial"/>
              <a:ea typeface="+mn-ea"/>
            </a:endParaRPr>
          </a:p>
        </p:txBody>
      </p:sp>
      <p:sp>
        <p:nvSpPr>
          <p:cNvPr id="20" name="TextBox 19"/>
          <p:cNvSpPr txBox="1"/>
          <p:nvPr/>
        </p:nvSpPr>
        <p:spPr>
          <a:xfrm>
            <a:off x="457200" y="828158"/>
            <a:ext cx="1545771" cy="369332"/>
          </a:xfrm>
          <a:prstGeom prst="rect">
            <a:avLst/>
          </a:prstGeom>
          <a:noFill/>
        </p:spPr>
        <p:txBody>
          <a:bodyPr wrap="square" rtlCol="0">
            <a:spAutoFit/>
          </a:bodyPr>
          <a:lstStyle/>
          <a:p>
            <a:pPr algn="ctr" eaLnBrk="1" fontAlgn="auto" hangingPunct="1">
              <a:spcBef>
                <a:spcPts val="0"/>
              </a:spcBef>
              <a:spcAft>
                <a:spcPts val="0"/>
              </a:spcAft>
            </a:pPr>
            <a:r>
              <a:rPr lang="en-US" sz="1800" b="1" dirty="0" smtClean="0">
                <a:solidFill>
                  <a:srgbClr val="000000"/>
                </a:solidFill>
                <a:latin typeface="Arial"/>
                <a:ea typeface="+mn-ea"/>
              </a:rPr>
              <a:t>Priorities</a:t>
            </a:r>
            <a:endParaRPr lang="en-US" sz="1800" b="1" dirty="0">
              <a:solidFill>
                <a:srgbClr val="000000"/>
              </a:solidFill>
              <a:latin typeface="Arial"/>
              <a:ea typeface="+mn-ea"/>
            </a:endParaRPr>
          </a:p>
        </p:txBody>
      </p:sp>
      <p:cxnSp>
        <p:nvCxnSpPr>
          <p:cNvPr id="21" name="Straight Connector 20"/>
          <p:cNvCxnSpPr/>
          <p:nvPr/>
        </p:nvCxnSpPr>
        <p:spPr>
          <a:xfrm>
            <a:off x="457199" y="1221995"/>
            <a:ext cx="154577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457198" y="4754138"/>
            <a:ext cx="1545771" cy="1226992"/>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eaLnBrk="1" fontAlgn="auto" hangingPunct="1">
              <a:spcBef>
                <a:spcPts val="0"/>
              </a:spcBef>
              <a:spcAft>
                <a:spcPts val="0"/>
              </a:spcAft>
            </a:pPr>
            <a:r>
              <a:rPr lang="en-US" sz="1600" b="1" dirty="0" smtClean="0">
                <a:solidFill>
                  <a:prstClr val="white"/>
                </a:solidFill>
              </a:rPr>
              <a:t>Clients Engagement</a:t>
            </a:r>
            <a:endParaRPr lang="en-US" sz="1600" b="1" dirty="0">
              <a:solidFill>
                <a:prstClr val="white"/>
              </a:solidFill>
            </a:endParaRPr>
          </a:p>
        </p:txBody>
      </p:sp>
      <p:sp>
        <p:nvSpPr>
          <p:cNvPr id="23" name="Rectangle 22"/>
          <p:cNvSpPr/>
          <p:nvPr/>
        </p:nvSpPr>
        <p:spPr>
          <a:xfrm>
            <a:off x="2275113" y="4754138"/>
            <a:ext cx="2934864" cy="122699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Client experience improvement</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Innovative deposit account</a:t>
            </a:r>
          </a:p>
          <a:p>
            <a:pPr marL="171450" indent="-171450" eaLnBrk="1" fontAlgn="auto" hangingPunct="1">
              <a:spcBef>
                <a:spcPts val="0"/>
              </a:spcBef>
              <a:spcAft>
                <a:spcPts val="600"/>
              </a:spcAft>
              <a:buFont typeface="Arial" panose="020B0604020202020204" pitchFamily="34" charset="0"/>
              <a:buChar char="•"/>
            </a:pPr>
            <a:r>
              <a:rPr lang="en-US" sz="1200" b="1" dirty="0" smtClean="0">
                <a:solidFill>
                  <a:srgbClr val="000000"/>
                </a:solidFill>
              </a:rPr>
              <a:t>New multichannel offerings for clients</a:t>
            </a:r>
          </a:p>
          <a:p>
            <a:pPr marL="171450" indent="-171450" eaLnBrk="1" fontAlgn="auto" hangingPunct="1">
              <a:spcBef>
                <a:spcPts val="0"/>
              </a:spcBef>
              <a:spcAft>
                <a:spcPts val="600"/>
              </a:spcAft>
              <a:buFont typeface="Arial" panose="020B0604020202020204" pitchFamily="34" charset="0"/>
              <a:buChar char="•"/>
            </a:pPr>
            <a:endParaRPr lang="en-US" sz="1200" b="1" dirty="0" smtClean="0">
              <a:solidFill>
                <a:srgbClr val="000000"/>
              </a:solidFill>
            </a:endParaRPr>
          </a:p>
          <a:p>
            <a:pPr marL="171450" indent="-171450" eaLnBrk="1" fontAlgn="auto" hangingPunct="1">
              <a:spcBef>
                <a:spcPts val="0"/>
              </a:spcBef>
              <a:spcAft>
                <a:spcPts val="600"/>
              </a:spcAft>
              <a:buFont typeface="Arial" panose="020B0604020202020204" pitchFamily="34" charset="0"/>
              <a:buChar char="•"/>
            </a:pPr>
            <a:endParaRPr lang="en-US" sz="1200" b="1" dirty="0">
              <a:solidFill>
                <a:srgbClr val="000000"/>
              </a:solidFill>
            </a:endParaRPr>
          </a:p>
        </p:txBody>
      </p:sp>
      <p:sp>
        <p:nvSpPr>
          <p:cNvPr id="24" name="Rectangle 23"/>
          <p:cNvSpPr/>
          <p:nvPr/>
        </p:nvSpPr>
        <p:spPr>
          <a:xfrm>
            <a:off x="5551713" y="4754138"/>
            <a:ext cx="3080346" cy="1226992"/>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marL="228600" indent="-228600">
              <a:spcAft>
                <a:spcPts val="600"/>
              </a:spcAft>
              <a:buFont typeface="+mj-lt"/>
              <a:buAutoNum type="arabicPeriod"/>
            </a:pPr>
            <a:r>
              <a:rPr lang="en-US" sz="1200" b="1" dirty="0" smtClean="0">
                <a:solidFill>
                  <a:schemeClr val="tx1"/>
                </a:solidFill>
              </a:rPr>
              <a:t>Simplify account opening process</a:t>
            </a:r>
          </a:p>
          <a:p>
            <a:pPr marL="228600" indent="-228600">
              <a:spcAft>
                <a:spcPts val="600"/>
              </a:spcAft>
              <a:buFont typeface="+mj-lt"/>
              <a:buAutoNum type="arabicPeriod"/>
            </a:pPr>
            <a:r>
              <a:rPr lang="en-US" sz="1200" b="1" dirty="0" smtClean="0">
                <a:solidFill>
                  <a:schemeClr val="tx1"/>
                </a:solidFill>
              </a:rPr>
              <a:t>Launch new account</a:t>
            </a:r>
          </a:p>
          <a:p>
            <a:pPr marL="228600" indent="-228600">
              <a:spcAft>
                <a:spcPts val="600"/>
              </a:spcAft>
              <a:buFont typeface="+mj-lt"/>
              <a:buAutoNum type="arabicPeriod"/>
            </a:pPr>
            <a:r>
              <a:rPr lang="en-US" sz="1200" b="1" dirty="0" smtClean="0">
                <a:solidFill>
                  <a:schemeClr val="tx1"/>
                </a:solidFill>
              </a:rPr>
              <a:t>Updates to our banking app</a:t>
            </a:r>
          </a:p>
          <a:p>
            <a:pPr marL="228600" indent="-228600">
              <a:spcAft>
                <a:spcPts val="600"/>
              </a:spcAft>
              <a:buFont typeface="+mj-lt"/>
              <a:buAutoNum type="arabicPeriod"/>
            </a:pPr>
            <a:r>
              <a:rPr lang="en-US" sz="1200" b="1" dirty="0" smtClean="0">
                <a:solidFill>
                  <a:schemeClr val="tx1"/>
                </a:solidFill>
              </a:rPr>
              <a:t>New functionalities in out ATMs</a:t>
            </a:r>
          </a:p>
          <a:p>
            <a:pPr>
              <a:spcAft>
                <a:spcPts val="600"/>
              </a:spcAft>
            </a:pPr>
            <a:endParaRPr lang="en-US" sz="1200" b="1" dirty="0" smtClean="0">
              <a:solidFill>
                <a:schemeClr val="tx1"/>
              </a:solidFill>
            </a:endParaRPr>
          </a:p>
          <a:p>
            <a:pPr marL="228600" indent="-228600">
              <a:spcAft>
                <a:spcPts val="600"/>
              </a:spcAft>
              <a:buFont typeface="+mj-lt"/>
              <a:buAutoNum type="arabicPeriod"/>
            </a:pPr>
            <a:endParaRPr lang="en-US" sz="1200" b="1" dirty="0">
              <a:solidFill>
                <a:schemeClr val="tx1"/>
              </a:solidFill>
            </a:endParaRPr>
          </a:p>
        </p:txBody>
      </p:sp>
    </p:spTree>
    <p:extLst>
      <p:ext uri="{BB962C8B-B14F-4D97-AF65-F5344CB8AC3E}">
        <p14:creationId xmlns:p14="http://schemas.microsoft.com/office/powerpoint/2010/main" val="1807499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Initiative summary </a:t>
            </a:r>
          </a:p>
        </p:txBody>
      </p:sp>
      <p:graphicFrame>
        <p:nvGraphicFramePr>
          <p:cNvPr id="6" name="Table 5"/>
          <p:cNvGraphicFramePr>
            <a:graphicFrameLocks noGrp="1"/>
          </p:cNvGraphicFramePr>
          <p:nvPr>
            <p:extLst>
              <p:ext uri="{D42A27DB-BD31-4B8C-83A1-F6EECF244321}">
                <p14:modId xmlns:p14="http://schemas.microsoft.com/office/powerpoint/2010/main" val="2790795473"/>
              </p:ext>
            </p:extLst>
          </p:nvPr>
        </p:nvGraphicFramePr>
        <p:xfrm>
          <a:off x="394470" y="839550"/>
          <a:ext cx="8369520" cy="5289965"/>
        </p:xfrm>
        <a:graphic>
          <a:graphicData uri="http://schemas.openxmlformats.org/drawingml/2006/table">
            <a:tbl>
              <a:tblPr firstRow="1" bandRow="1"/>
              <a:tblGrid>
                <a:gridCol w="2075248"/>
                <a:gridCol w="3244217"/>
                <a:gridCol w="3050055"/>
              </a:tblGrid>
              <a:tr h="66040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100" dirty="0" smtClean="0">
                          <a:latin typeface="+mn-lt"/>
                        </a:rPr>
                        <a:t>Initiative</a:t>
                      </a:r>
                      <a:endParaRPr lang="en-US" sz="1100" dirty="0">
                        <a:latin typeface="+mn-lt"/>
                      </a:endParaRPr>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100" dirty="0" smtClean="0">
                          <a:latin typeface="+mn-lt"/>
                        </a:rPr>
                        <a:t>Key</a:t>
                      </a:r>
                      <a:r>
                        <a:rPr lang="en-US" sz="1100" baseline="0" dirty="0" smtClean="0">
                          <a:latin typeface="+mn-lt"/>
                        </a:rPr>
                        <a:t> benefits / targets / returns</a:t>
                      </a:r>
                      <a:endParaRPr lang="en-US" sz="1100" dirty="0">
                        <a:latin typeface="+mn-lt"/>
                      </a:endParaRPr>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100" dirty="0" smtClean="0">
                          <a:latin typeface="+mn-lt"/>
                        </a:rPr>
                        <a:t>Risk</a:t>
                      </a:r>
                      <a:r>
                        <a:rPr lang="en-US" sz="1100" baseline="0" dirty="0" smtClean="0">
                          <a:latin typeface="+mn-lt"/>
                        </a:rPr>
                        <a:t> assessment</a:t>
                      </a:r>
                      <a:endParaRPr lang="en-US" sz="1100" dirty="0">
                        <a:latin typeface="+mn-lt"/>
                      </a:endParaRPr>
                    </a:p>
                  </a:txBody>
                  <a:tcPr anchor="ctr">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96408">
                <a:tc gridSpan="3">
                  <a:txBody>
                    <a:bodyPr/>
                    <a:lstStyle/>
                    <a:p>
                      <a:r>
                        <a:rPr lang="en-US" sz="1100" b="1" dirty="0" smtClean="0">
                          <a:latin typeface="+mn-lt"/>
                        </a:rPr>
                        <a:t>Priority</a:t>
                      </a:r>
                      <a:r>
                        <a:rPr lang="en-US" sz="1100" b="1" baseline="0" dirty="0" smtClean="0">
                          <a:latin typeface="+mn-lt"/>
                        </a:rPr>
                        <a:t>: </a:t>
                      </a:r>
                      <a:r>
                        <a:rPr lang="en-US" sz="1100" b="1" dirty="0" smtClean="0">
                          <a:latin typeface="+mn-lt"/>
                        </a:rPr>
                        <a:t>Increase market share</a:t>
                      </a:r>
                      <a:endParaRPr lang="en-US" sz="1100" b="1" dirty="0">
                        <a:latin typeface="+mn-lt"/>
                      </a:endParaRPr>
                    </a:p>
                  </a:txBody>
                  <a:tcPr anchor="ctr">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en-US" sz="1200" dirty="0"/>
                    </a:p>
                  </a:txBody>
                  <a:tcPr anchor="ctr">
                    <a:lnL w="12700" cmpd="sng">
                      <a:noFill/>
                    </a:lnL>
                    <a:lnR w="12700" cmpd="sng">
                      <a:noFill/>
                    </a:lnR>
                    <a:lnT w="19050" cap="flat" cmpd="sng" algn="ctr">
                      <a:solidFill>
                        <a:sysClr val="window" lastClr="FFFFFF"/>
                      </a:solidFill>
                      <a:prstDash val="solid"/>
                      <a:round/>
                      <a:headEnd type="none" w="med" len="med"/>
                      <a:tailEnd type="none" w="med" len="med"/>
                    </a:lnT>
                    <a:lnB w="1905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68382">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100" dirty="0" smtClean="0">
                          <a:latin typeface="+mn-lt"/>
                        </a:rPr>
                        <a:t>Marketing campaign with account offer for new clients</a:t>
                      </a:r>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100" dirty="0" smtClean="0">
                          <a:latin typeface="+mn-lt"/>
                        </a:rPr>
                        <a:t>Increase in</a:t>
                      </a:r>
                      <a:r>
                        <a:rPr lang="en-US" sz="1100" baseline="0" dirty="0" smtClean="0">
                          <a:latin typeface="+mn-lt"/>
                        </a:rPr>
                        <a:t> new clients and deposits accounts</a:t>
                      </a:r>
                    </a:p>
                    <a:p>
                      <a:pPr marL="171450" indent="-171450">
                        <a:buFont typeface="Arial" panose="020B0604020202020204" pitchFamily="34" charset="0"/>
                        <a:buChar char="•"/>
                      </a:pPr>
                      <a:r>
                        <a:rPr lang="en-US" sz="1100" baseline="0" dirty="0" smtClean="0">
                          <a:latin typeface="+mn-lt"/>
                        </a:rPr>
                        <a:t>Increase and engagement of high income clients</a:t>
                      </a:r>
                    </a:p>
                    <a:p>
                      <a:pPr marL="171450" indent="-171450">
                        <a:buFont typeface="Arial" panose="020B0604020202020204" pitchFamily="34" charset="0"/>
                        <a:buChar char="•"/>
                      </a:pPr>
                      <a:r>
                        <a:rPr lang="en-US" sz="1100" b="1" baseline="0" dirty="0" smtClean="0">
                          <a:latin typeface="+mn-lt"/>
                        </a:rPr>
                        <a:t>1,251 new clients per year, 0.16 in margin</a:t>
                      </a:r>
                      <a:endParaRPr lang="en-US" sz="1100" b="1" dirty="0">
                        <a:latin typeface="+mn-lt"/>
                      </a:endParaRPr>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100" kern="1200" dirty="0" smtClean="0">
                          <a:solidFill>
                            <a:schemeClr val="dk1"/>
                          </a:solidFill>
                          <a:latin typeface="+mn-lt"/>
                          <a:ea typeface="+mn-ea"/>
                          <a:cs typeface="+mn-cs"/>
                        </a:rPr>
                        <a:t>Compliance</a:t>
                      </a:r>
                      <a:r>
                        <a:rPr lang="en-US" sz="1100" kern="1200" baseline="0" dirty="0" smtClean="0">
                          <a:solidFill>
                            <a:schemeClr val="dk1"/>
                          </a:solidFill>
                          <a:latin typeface="+mn-lt"/>
                          <a:ea typeface="+mn-ea"/>
                          <a:cs typeface="+mn-cs"/>
                        </a:rPr>
                        <a:t>  team will evaluate  campaign initiatives</a:t>
                      </a:r>
                    </a:p>
                    <a:p>
                      <a:pPr marL="171450" indent="-171450">
                        <a:buFont typeface="Arial" panose="020B0604020202020204" pitchFamily="34" charset="0"/>
                        <a:buChar char="•"/>
                      </a:pPr>
                      <a:r>
                        <a:rPr lang="en-US" sz="1100" kern="1200" baseline="0" dirty="0" smtClean="0">
                          <a:solidFill>
                            <a:schemeClr val="dk1"/>
                          </a:solidFill>
                          <a:latin typeface="+mn-lt"/>
                          <a:ea typeface="+mn-ea"/>
                          <a:cs typeface="+mn-cs"/>
                        </a:rPr>
                        <a:t>Prices and commissions will be evaluated in committee</a:t>
                      </a:r>
                      <a:endParaRPr lang="en-US" sz="1100" kern="1200" dirty="0">
                        <a:solidFill>
                          <a:schemeClr val="dk1"/>
                        </a:solidFill>
                        <a:latin typeface="+mn-lt"/>
                        <a:ea typeface="+mn-ea"/>
                        <a:cs typeface="+mn-cs"/>
                      </a:endParaRPr>
                    </a:p>
                  </a:txBody>
                  <a:tcPr anchor="ctr">
                    <a:lnL w="12700" cmpd="sng">
                      <a:noFill/>
                    </a:lnL>
                    <a:lnR w="12700" cmpd="sng">
                      <a:noFill/>
                    </a:lnR>
                    <a:lnT w="1905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r h="736352">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100" dirty="0" smtClean="0">
                          <a:latin typeface="+mn-lt"/>
                        </a:rPr>
                        <a:t>Launch new account</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100" dirty="0" smtClean="0">
                          <a:latin typeface="+mn-lt"/>
                        </a:rPr>
                        <a:t>Increase</a:t>
                      </a:r>
                      <a:r>
                        <a:rPr lang="en-US" sz="1100" baseline="0" dirty="0" smtClean="0">
                          <a:latin typeface="+mn-lt"/>
                        </a:rPr>
                        <a:t> in transactional clients and margin</a:t>
                      </a:r>
                    </a:p>
                    <a:p>
                      <a:pPr marL="171450" indent="-171450">
                        <a:buFont typeface="Arial" panose="020B0604020202020204" pitchFamily="34" charset="0"/>
                        <a:buChar char="•"/>
                      </a:pPr>
                      <a:r>
                        <a:rPr lang="en-US" sz="1100" b="1" baseline="0" dirty="0" smtClean="0">
                          <a:latin typeface="+mn-lt"/>
                        </a:rPr>
                        <a:t>32,000 new clients in three years, $1.08MM in margin</a:t>
                      </a:r>
                      <a:endParaRPr lang="en-US" sz="1100" b="1" dirty="0">
                        <a:latin typeface="+mn-lt"/>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100" dirty="0" smtClean="0">
                          <a:latin typeface="+mn-lt"/>
                        </a:rPr>
                        <a:t>New</a:t>
                      </a:r>
                      <a:r>
                        <a:rPr lang="en-US" sz="1100" baseline="0" dirty="0" smtClean="0">
                          <a:latin typeface="+mn-lt"/>
                        </a:rPr>
                        <a:t> product committee asses the product</a:t>
                      </a:r>
                    </a:p>
                    <a:p>
                      <a:pPr marL="171450" indent="-171450">
                        <a:buFont typeface="Arial" panose="020B0604020202020204" pitchFamily="34" charset="0"/>
                        <a:buChar char="•"/>
                      </a:pPr>
                      <a:r>
                        <a:rPr lang="en-US" sz="1100" baseline="0" dirty="0" smtClean="0">
                          <a:latin typeface="+mn-lt"/>
                        </a:rPr>
                        <a:t>Operational areas are involved and technological if any development is required</a:t>
                      </a:r>
                    </a:p>
                    <a:p>
                      <a:pPr marL="171450" indent="-171450">
                        <a:buFont typeface="Arial" panose="020B0604020202020204" pitchFamily="34" charset="0"/>
                        <a:buChar char="•"/>
                      </a:pPr>
                      <a:endParaRPr lang="en-US" sz="1100" dirty="0">
                        <a:latin typeface="+mn-lt"/>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r h="421310">
                <a:tc gridSpan="3">
                  <a:txBody>
                    <a:bodyPr/>
                    <a:lstStyle/>
                    <a:p>
                      <a:pPr marL="0" algn="l" defTabSz="457200" rtl="0" eaLnBrk="1" latinLnBrk="0" hangingPunct="1"/>
                      <a:r>
                        <a:rPr lang="en-US" sz="1100" b="1" kern="1200" dirty="0" smtClean="0">
                          <a:solidFill>
                            <a:schemeClr val="tx1"/>
                          </a:solidFill>
                          <a:latin typeface="+mn-lt"/>
                          <a:ea typeface="+mn-ea"/>
                          <a:cs typeface="+mn-cs"/>
                        </a:rPr>
                        <a:t>Acquisition</a:t>
                      </a:r>
                      <a:r>
                        <a:rPr lang="en-US" sz="1100" b="1" kern="1200" baseline="0" dirty="0" smtClean="0">
                          <a:solidFill>
                            <a:schemeClr val="tx1"/>
                          </a:solidFill>
                          <a:latin typeface="+mn-lt"/>
                          <a:ea typeface="+mn-ea"/>
                          <a:cs typeface="+mn-cs"/>
                        </a:rPr>
                        <a:t> of time deposits</a:t>
                      </a:r>
                      <a:endParaRPr lang="en-US" sz="1100" b="1" kern="1200" dirty="0" smtClean="0">
                        <a:solidFill>
                          <a:schemeClr val="tx1"/>
                        </a:solidFill>
                        <a:latin typeface="+mn-lt"/>
                        <a:ea typeface="+mn-ea"/>
                        <a:cs typeface="+mn-cs"/>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b="1"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200" b="1" dirty="0"/>
                    </a:p>
                  </a:txBody>
                  <a:tcPr anchor="ctr">
                    <a:lnL w="12700" cmpd="sng">
                      <a:noFill/>
                    </a:lnL>
                    <a:lnR w="12700" cmpd="sng">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34583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100" dirty="0" smtClean="0">
                          <a:latin typeface="+mn-lt"/>
                        </a:rPr>
                        <a:t>CD Offer</a:t>
                      </a:r>
                    </a:p>
                  </a:txBody>
                  <a:tcPr anchor="ctr">
                    <a:lnL w="12700" cmpd="sng">
                      <a:noFill/>
                    </a:lnL>
                    <a:lnR w="12700" cmpd="sng">
                      <a:noFill/>
                    </a:lnR>
                    <a:lnT w="1270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US" sz="1100" dirty="0" smtClean="0">
                          <a:latin typeface="+mn-lt"/>
                        </a:rPr>
                        <a:t>Increase in deposits</a:t>
                      </a:r>
                    </a:p>
                    <a:p>
                      <a:pPr marL="171450" indent="-171450">
                        <a:buFont typeface="Arial" panose="020B0604020202020204" pitchFamily="34" charset="0"/>
                        <a:buChar char="•"/>
                      </a:pPr>
                      <a:r>
                        <a:rPr lang="en-US" sz="1100" dirty="0" smtClean="0">
                          <a:latin typeface="+mn-lt"/>
                        </a:rPr>
                        <a:t>Increase</a:t>
                      </a:r>
                      <a:r>
                        <a:rPr lang="en-US" sz="1100" baseline="0" dirty="0" smtClean="0">
                          <a:latin typeface="+mn-lt"/>
                        </a:rPr>
                        <a:t> of high income clients</a:t>
                      </a:r>
                    </a:p>
                    <a:p>
                      <a:pPr marL="171450" indent="-171450">
                        <a:buFont typeface="Arial" panose="020B0604020202020204" pitchFamily="34" charset="0"/>
                        <a:buChar char="•"/>
                      </a:pPr>
                      <a:r>
                        <a:rPr lang="en-US" sz="1100" b="1" dirty="0" smtClean="0">
                          <a:latin typeface="+mn-lt"/>
                        </a:rPr>
                        <a:t>$50</a:t>
                      </a:r>
                      <a:r>
                        <a:rPr lang="en-US" sz="1100" b="1" baseline="0" dirty="0" smtClean="0">
                          <a:latin typeface="+mn-lt"/>
                        </a:rPr>
                        <a:t> MM* in new deposits</a:t>
                      </a:r>
                      <a:endParaRPr lang="en-US" sz="1100" b="1" dirty="0">
                        <a:latin typeface="+mn-lt"/>
                      </a:endParaRPr>
                    </a:p>
                  </a:txBody>
                  <a:tcPr anchor="ctr">
                    <a:lnL w="12700" cmpd="sng">
                      <a:noFill/>
                    </a:lnL>
                    <a:lnR w="12700" cmpd="sng">
                      <a:noFill/>
                    </a:lnR>
                    <a:lnT w="1270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lgn="l" defTabSz="457200" rtl="0" eaLnBrk="1" latinLnBrk="0" hangingPunct="1">
                        <a:buFont typeface="Arial" panose="020B0604020202020204" pitchFamily="34" charset="0"/>
                        <a:buChar char="•"/>
                      </a:pPr>
                      <a:r>
                        <a:rPr lang="en-US" sz="1100" kern="1200" dirty="0" smtClean="0">
                          <a:solidFill>
                            <a:schemeClr val="dk1"/>
                          </a:solidFill>
                          <a:latin typeface="+mn-lt"/>
                          <a:ea typeface="+mn-ea"/>
                          <a:cs typeface="+mn-cs"/>
                        </a:rPr>
                        <a:t>Compliance  team will evaluate  campaign initiatives</a:t>
                      </a:r>
                    </a:p>
                    <a:p>
                      <a:pPr marL="171450" indent="-171450" algn="l" defTabSz="457200" rtl="0" eaLnBrk="1" latinLnBrk="0" hangingPunct="1">
                        <a:buFont typeface="Arial" panose="020B0604020202020204" pitchFamily="34" charset="0"/>
                        <a:buChar char="•"/>
                      </a:pPr>
                      <a:r>
                        <a:rPr lang="en-US" sz="1100" kern="1200" dirty="0" smtClean="0">
                          <a:solidFill>
                            <a:schemeClr val="dk1"/>
                          </a:solidFill>
                          <a:latin typeface="+mn-lt"/>
                          <a:ea typeface="+mn-ea"/>
                          <a:cs typeface="+mn-cs"/>
                        </a:rPr>
                        <a:t>Prices will be evaluated in committee</a:t>
                      </a:r>
                    </a:p>
                  </a:txBody>
                  <a:tcPr anchor="ctr">
                    <a:lnL w="12700" cmpd="sng">
                      <a:noFill/>
                    </a:lnL>
                    <a:lnR w="12700" cmpd="sng">
                      <a:noFill/>
                    </a:lnR>
                    <a:lnT w="12700" cap="flat" cmpd="sng" algn="ctr">
                      <a:noFill/>
                      <a:prstDash val="solid"/>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r h="430151">
                <a:tc gridSpan="3">
                  <a:txBody>
                    <a:bodyPr/>
                    <a:lstStyle/>
                    <a:p>
                      <a:pPr marL="0" algn="l" defTabSz="457200" rtl="0" eaLnBrk="1" latinLnBrk="0" hangingPunct="1"/>
                      <a:r>
                        <a:rPr lang="en-US" sz="1100" b="1" kern="1200" dirty="0" smtClean="0">
                          <a:solidFill>
                            <a:schemeClr val="tx1"/>
                          </a:solidFill>
                          <a:latin typeface="+mn-lt"/>
                          <a:ea typeface="+mn-ea"/>
                          <a:cs typeface="+mn-cs"/>
                        </a:rPr>
                        <a:t>Customer engagement</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en-US" sz="1200" b="1"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200" b="1" dirty="0"/>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r h="660400">
                <a:tc>
                  <a:txBody>
                    <a:bodyPr/>
                    <a:lstStyle/>
                    <a:p>
                      <a:r>
                        <a:rPr lang="en-US" sz="1100" dirty="0" smtClean="0">
                          <a:latin typeface="+mn-lt"/>
                          <a:cs typeface="Arial" panose="020B0604020202020204" pitchFamily="34" charset="0"/>
                        </a:rPr>
                        <a:t>Simplify account opening process</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100" dirty="0" smtClean="0">
                          <a:latin typeface="+mn-lt"/>
                          <a:cs typeface="Arial" panose="020B0604020202020204" pitchFamily="34" charset="0"/>
                        </a:rPr>
                        <a:t>Decrease</a:t>
                      </a:r>
                      <a:r>
                        <a:rPr lang="en-US" sz="1100" baseline="0" dirty="0" smtClean="0">
                          <a:latin typeface="+mn-lt"/>
                          <a:cs typeface="Arial" panose="020B0604020202020204" pitchFamily="34" charset="0"/>
                        </a:rPr>
                        <a:t> in account opening times</a:t>
                      </a:r>
                    </a:p>
                    <a:p>
                      <a:pPr marL="171450" indent="-171450">
                        <a:buFont typeface="Arial" panose="020B0604020202020204" pitchFamily="34" charset="0"/>
                        <a:buChar char="•"/>
                      </a:pPr>
                      <a:r>
                        <a:rPr lang="en-US" sz="1100" dirty="0" smtClean="0">
                          <a:latin typeface="+mn-lt"/>
                          <a:cs typeface="Arial" panose="020B0604020202020204" pitchFamily="34" charset="0"/>
                        </a:rPr>
                        <a:t>Customer</a:t>
                      </a:r>
                      <a:r>
                        <a:rPr lang="en-US" sz="1100" baseline="0" dirty="0" smtClean="0">
                          <a:latin typeface="+mn-lt"/>
                          <a:cs typeface="Arial" panose="020B0604020202020204" pitchFamily="34" charset="0"/>
                        </a:rPr>
                        <a:t> experience improvement</a:t>
                      </a:r>
                      <a:endParaRPr lang="en-US" sz="1100" dirty="0">
                        <a:latin typeface="+mn-lt"/>
                        <a:cs typeface="Arial" panose="020B0604020202020204" pitchFamily="34" charset="0"/>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lang="en-US" sz="1100" dirty="0" smtClean="0">
                          <a:latin typeface="+mn-lt"/>
                        </a:rPr>
                        <a:t>Any change in the process</a:t>
                      </a:r>
                      <a:r>
                        <a:rPr lang="en-US" sz="1100" baseline="0" dirty="0" smtClean="0">
                          <a:latin typeface="+mn-lt"/>
                        </a:rPr>
                        <a:t> is reviewed by operational, legal and compliance areas</a:t>
                      </a:r>
                    </a:p>
                    <a:p>
                      <a:pPr marL="171450" indent="-171450">
                        <a:buFont typeface="Arial" panose="020B0604020202020204" pitchFamily="34" charset="0"/>
                        <a:buChar char="•"/>
                      </a:pPr>
                      <a:r>
                        <a:rPr lang="en-US" sz="1100" baseline="0" dirty="0" smtClean="0">
                          <a:latin typeface="+mn-lt"/>
                        </a:rPr>
                        <a:t>Bulletins and training are planned for any involved area</a:t>
                      </a:r>
                    </a:p>
                    <a:p>
                      <a:pPr marL="171450" indent="-171450">
                        <a:buFont typeface="Arial" panose="020B0604020202020204" pitchFamily="34" charset="0"/>
                        <a:buChar char="•"/>
                      </a:pPr>
                      <a:r>
                        <a:rPr lang="en-US" sz="1100" baseline="0" dirty="0" smtClean="0">
                          <a:latin typeface="+mn-lt"/>
                        </a:rPr>
                        <a:t>Controls are stablished as well</a:t>
                      </a:r>
                      <a:endParaRPr lang="en-US" sz="1100" dirty="0" smtClean="0">
                        <a:latin typeface="+mn-lt"/>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9525" cap="flat" cmpd="sng" algn="ctr">
                      <a:solidFill>
                        <a:sysClr val="window" lastClr="FFFFFF">
                          <a:lumMod val="65000"/>
                        </a:sysClr>
                      </a:solidFill>
                      <a:prstDash val="sysDash"/>
                      <a:round/>
                      <a:headEnd type="none" w="med" len="med"/>
                      <a:tailEnd type="none" w="med" len="med"/>
                    </a:lnB>
                    <a:lnTlToBr w="12700" cmpd="sng">
                      <a:noFill/>
                      <a:prstDash val="solid"/>
                    </a:lnTlToBr>
                    <a:lnBlToTr w="12700" cmpd="sng">
                      <a:noFill/>
                      <a:prstDash val="solid"/>
                    </a:lnBlToTr>
                    <a:noFill/>
                  </a:tcPr>
                </a:tc>
              </a:tr>
              <a:tr h="333696">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r>
                        <a:rPr lang="en-US" sz="1100" dirty="0" smtClean="0">
                          <a:latin typeface="+mn-lt"/>
                        </a:rPr>
                        <a:t>Launch new account</a:t>
                      </a: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endParaRPr lang="en-US" sz="1100" dirty="0">
                        <a:latin typeface="+mn-lt"/>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mpd="sng">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marL="171450" indent="-171450">
                        <a:buFont typeface="Arial" panose="020B0604020202020204" pitchFamily="34" charset="0"/>
                        <a:buChar char="•"/>
                      </a:pPr>
                      <a:endParaRPr lang="en-US" sz="1100" dirty="0">
                        <a:latin typeface="+mn-lt"/>
                      </a:endParaRPr>
                    </a:p>
                  </a:txBody>
                  <a:tcPr anchor="ctr">
                    <a:lnL w="12700" cmpd="sng">
                      <a:noFill/>
                    </a:lnL>
                    <a:lnR w="12700" cmpd="sng">
                      <a:noFill/>
                    </a:lnR>
                    <a:lnT w="9525" cap="flat" cmpd="sng" algn="ctr">
                      <a:solidFill>
                        <a:sysClr val="window" lastClr="FFFFFF">
                          <a:lumMod val="65000"/>
                        </a:sysClr>
                      </a:solidFill>
                      <a:prstDash val="sysDash"/>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2" name="TextBox 1"/>
          <p:cNvSpPr txBox="1"/>
          <p:nvPr/>
        </p:nvSpPr>
        <p:spPr>
          <a:xfrm>
            <a:off x="394470" y="6229350"/>
            <a:ext cx="7701780" cy="215444"/>
          </a:xfrm>
          <a:prstGeom prst="rect">
            <a:avLst/>
          </a:prstGeom>
          <a:noFill/>
        </p:spPr>
        <p:txBody>
          <a:bodyPr wrap="square" rtlCol="0">
            <a:spAutoFit/>
          </a:bodyPr>
          <a:lstStyle/>
          <a:p>
            <a:r>
              <a:rPr lang="en-US" sz="800" dirty="0" smtClean="0"/>
              <a:t>* $120MM, is the </a:t>
            </a:r>
            <a:r>
              <a:rPr lang="en-US" sz="800" dirty="0" err="1" smtClean="0"/>
              <a:t>totral</a:t>
            </a:r>
            <a:r>
              <a:rPr lang="en-US" sz="800" dirty="0" smtClean="0"/>
              <a:t> goal for both initiatives.  Campaign goals will be determined by the business unit, depending on the banks needs.</a:t>
            </a:r>
            <a:endParaRPr lang="en-US" sz="800" dirty="0"/>
          </a:p>
        </p:txBody>
      </p:sp>
    </p:spTree>
    <p:extLst>
      <p:ext uri="{BB962C8B-B14F-4D97-AF65-F5344CB8AC3E}">
        <p14:creationId xmlns:p14="http://schemas.microsoft.com/office/powerpoint/2010/main" val="15088797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3 Rectángulo redondeado"/>
          <p:cNvSpPr/>
          <p:nvPr/>
        </p:nvSpPr>
        <p:spPr>
          <a:xfrm>
            <a:off x="1075198" y="2083385"/>
            <a:ext cx="7293057" cy="585440"/>
          </a:xfrm>
          <a:prstGeom prst="roundRect">
            <a:avLst/>
          </a:prstGeom>
          <a:solidFill>
            <a:schemeClr val="bg1">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7" name="17 Rectángulo redondeado"/>
          <p:cNvSpPr/>
          <p:nvPr/>
        </p:nvSpPr>
        <p:spPr>
          <a:xfrm>
            <a:off x="1095370" y="1079039"/>
            <a:ext cx="7272885" cy="585440"/>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2400" dirty="0">
              <a:solidFill>
                <a:srgbClr val="FFFFFF"/>
              </a:solidFill>
            </a:endParaRPr>
          </a:p>
        </p:txBody>
      </p:sp>
      <p:sp>
        <p:nvSpPr>
          <p:cNvPr id="8" name="Rectangle 18"/>
          <p:cNvSpPr>
            <a:spLocks noChangeArrowheads="1"/>
          </p:cNvSpPr>
          <p:nvPr/>
        </p:nvSpPr>
        <p:spPr bwMode="auto">
          <a:xfrm>
            <a:off x="152400" y="2286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fontAlgn="base">
              <a:spcBef>
                <a:spcPct val="0"/>
              </a:spcBef>
              <a:spcAft>
                <a:spcPct val="0"/>
              </a:spcAft>
            </a:pPr>
            <a:r>
              <a:rPr lang="en-US" b="1" dirty="0" smtClean="0">
                <a:solidFill>
                  <a:srgbClr val="000000"/>
                </a:solidFill>
                <a:ea typeface="ＭＳ Ｐゴシック" pitchFamily="1" charset="-128"/>
              </a:rPr>
              <a:t>Agenda</a:t>
            </a:r>
            <a:endParaRPr lang="en-US" sz="2400" b="1" dirty="0">
              <a:solidFill>
                <a:srgbClr val="000000"/>
              </a:solidFill>
              <a:ea typeface="ＭＳ Ｐゴシック" pitchFamily="1" charset="-128"/>
            </a:endParaRPr>
          </a:p>
        </p:txBody>
      </p:sp>
      <p:grpSp>
        <p:nvGrpSpPr>
          <p:cNvPr id="10" name="21 Grupo"/>
          <p:cNvGrpSpPr/>
          <p:nvPr/>
        </p:nvGrpSpPr>
        <p:grpSpPr>
          <a:xfrm>
            <a:off x="606230" y="1066944"/>
            <a:ext cx="640080" cy="646503"/>
            <a:chOff x="1554076" y="1078696"/>
            <a:chExt cx="792088" cy="800036"/>
          </a:xfrm>
          <a:solidFill>
            <a:srgbClr val="FF0000"/>
          </a:solidFill>
        </p:grpSpPr>
        <p:sp>
          <p:nvSpPr>
            <p:cNvPr id="11" name="19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2" name="20 CuadroTexto"/>
            <p:cNvSpPr txBox="1"/>
            <p:nvPr/>
          </p:nvSpPr>
          <p:spPr>
            <a:xfrm>
              <a:off x="1731566" y="1078696"/>
              <a:ext cx="437107" cy="647475"/>
            </a:xfrm>
            <a:prstGeom prst="rect">
              <a:avLst/>
            </a:prstGeom>
            <a:noFill/>
          </p:spPr>
          <p:txBody>
            <a:bodyPr wrap="square" rtlCol="0">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1</a:t>
              </a:r>
              <a:endParaRPr lang="en-US" sz="2800" b="1" dirty="0">
                <a:solidFill>
                  <a:srgbClr val="FFFFFF"/>
                </a:solidFill>
                <a:ea typeface="ＭＳ Ｐゴシック" pitchFamily="1" charset="-128"/>
              </a:endParaRPr>
            </a:p>
          </p:txBody>
        </p:sp>
      </p:grpSp>
      <p:sp>
        <p:nvSpPr>
          <p:cNvPr id="13" name="22 CuadroTexto"/>
          <p:cNvSpPr txBox="1">
            <a:spLocks/>
          </p:cNvSpPr>
          <p:nvPr/>
        </p:nvSpPr>
        <p:spPr>
          <a:xfrm>
            <a:off x="1413311" y="2112117"/>
            <a:ext cx="7217504" cy="523220"/>
          </a:xfrm>
          <a:prstGeom prst="rect">
            <a:avLst/>
          </a:prstGeom>
          <a:noFill/>
        </p:spPr>
        <p:txBody>
          <a:bodyPr wrap="none" rtlCol="0">
            <a:noAutofit/>
          </a:bodyPr>
          <a:lstStyle/>
          <a:p>
            <a:r>
              <a:rPr lang="en-US" b="1" dirty="0" smtClean="0">
                <a:solidFill>
                  <a:srgbClr val="FFFFFF"/>
                </a:solidFill>
                <a:ea typeface="ＭＳ Ｐゴシック" pitchFamily="1" charset="-128"/>
              </a:rPr>
              <a:t>Appendix</a:t>
            </a:r>
            <a:endParaRPr lang="en-US" b="1" dirty="0">
              <a:solidFill>
                <a:srgbClr val="FFFFFF"/>
              </a:solidFill>
              <a:ea typeface="ＭＳ Ｐゴシック" pitchFamily="1" charset="-128"/>
            </a:endParaRPr>
          </a:p>
        </p:txBody>
      </p:sp>
      <p:grpSp>
        <p:nvGrpSpPr>
          <p:cNvPr id="14" name="25 Grupo"/>
          <p:cNvGrpSpPr/>
          <p:nvPr/>
        </p:nvGrpSpPr>
        <p:grpSpPr>
          <a:xfrm>
            <a:off x="610291" y="2053687"/>
            <a:ext cx="640080" cy="640080"/>
            <a:chOff x="1554076" y="1086644"/>
            <a:chExt cx="792088" cy="792088"/>
          </a:xfrm>
          <a:solidFill>
            <a:schemeClr val="bg1">
              <a:lumMod val="75000"/>
            </a:schemeClr>
          </a:solidFill>
        </p:grpSpPr>
        <p:sp>
          <p:nvSpPr>
            <p:cNvPr id="15" name="26 Elipse"/>
            <p:cNvSpPr/>
            <p:nvPr/>
          </p:nvSpPr>
          <p:spPr>
            <a:xfrm>
              <a:off x="1554076" y="1086644"/>
              <a:ext cx="792088" cy="792088"/>
            </a:xfrm>
            <a:prstGeom prst="ellipse">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dirty="0">
                <a:solidFill>
                  <a:srgbClr val="FFFFFF"/>
                </a:solidFill>
              </a:endParaRPr>
            </a:p>
          </p:txBody>
        </p:sp>
        <p:sp>
          <p:nvSpPr>
            <p:cNvPr id="16" name="27 CuadroTexto"/>
            <p:cNvSpPr txBox="1"/>
            <p:nvPr/>
          </p:nvSpPr>
          <p:spPr>
            <a:xfrm>
              <a:off x="1731566" y="1158950"/>
              <a:ext cx="437107" cy="647476"/>
            </a:xfrm>
            <a:prstGeom prst="rect">
              <a:avLst/>
            </a:prstGeom>
            <a:noFill/>
          </p:spPr>
          <p:txBody>
            <a:bodyPr wrap="square" rtlCol="0" anchor="ctr">
              <a:spAutoFit/>
            </a:bodyPr>
            <a:lstStyle/>
            <a:p>
              <a:pPr algn="ctr" eaLnBrk="0" fontAlgn="base" hangingPunct="0">
                <a:spcBef>
                  <a:spcPct val="0"/>
                </a:spcBef>
                <a:spcAft>
                  <a:spcPct val="0"/>
                </a:spcAft>
              </a:pPr>
              <a:r>
                <a:rPr lang="en-US" sz="2800" b="1" dirty="0" smtClean="0">
                  <a:solidFill>
                    <a:srgbClr val="FFFFFF"/>
                  </a:solidFill>
                  <a:ea typeface="ＭＳ Ｐゴシック" pitchFamily="1" charset="-128"/>
                </a:rPr>
                <a:t>2</a:t>
              </a:r>
              <a:endParaRPr lang="en-US" sz="2800" b="1" dirty="0">
                <a:solidFill>
                  <a:srgbClr val="FFFFFF"/>
                </a:solidFill>
                <a:ea typeface="ＭＳ Ｐゴシック" pitchFamily="1" charset="-128"/>
              </a:endParaRPr>
            </a:p>
          </p:txBody>
        </p:sp>
      </p:grpSp>
      <p:sp>
        <p:nvSpPr>
          <p:cNvPr id="17" name="28 CuadroTexto"/>
          <p:cNvSpPr txBox="1">
            <a:spLocks/>
          </p:cNvSpPr>
          <p:nvPr/>
        </p:nvSpPr>
        <p:spPr>
          <a:xfrm>
            <a:off x="1371477" y="1131797"/>
            <a:ext cx="7237523" cy="523220"/>
          </a:xfrm>
          <a:prstGeom prst="rect">
            <a:avLst/>
          </a:prstGeom>
          <a:noFill/>
        </p:spPr>
        <p:txBody>
          <a:bodyPr wrap="none" rtlCol="0">
            <a:noAutofit/>
          </a:bodyPr>
          <a:lstStyle/>
          <a:p>
            <a:r>
              <a:rPr lang="en-US" b="1" dirty="0" smtClean="0">
                <a:solidFill>
                  <a:srgbClr val="FFFFFF"/>
                </a:solidFill>
                <a:ea typeface="ＭＳ Ｐゴシック" pitchFamily="1" charset="-128"/>
              </a:rPr>
              <a:t>Strategic initiatives and risk assessment</a:t>
            </a:r>
            <a:endParaRPr lang="en-US" b="1" dirty="0">
              <a:solidFill>
                <a:srgbClr val="FFFFFF"/>
              </a:solidFill>
              <a:ea typeface="ＭＳ Ｐゴシック" pitchFamily="1" charset="-12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57679"/>
            <a:ext cx="8461375"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24092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a:t>
            </a:r>
          </a:p>
        </p:txBody>
      </p:sp>
      <p:graphicFrame>
        <p:nvGraphicFramePr>
          <p:cNvPr id="4" name="Table 3"/>
          <p:cNvGraphicFramePr>
            <a:graphicFrameLocks noGrp="1"/>
          </p:cNvGraphicFramePr>
          <p:nvPr>
            <p:extLst>
              <p:ext uri="{D42A27DB-BD31-4B8C-83A1-F6EECF244321}">
                <p14:modId xmlns:p14="http://schemas.microsoft.com/office/powerpoint/2010/main" val="4085361442"/>
              </p:ext>
            </p:extLst>
          </p:nvPr>
        </p:nvGraphicFramePr>
        <p:xfrm>
          <a:off x="394470" y="727273"/>
          <a:ext cx="8369520" cy="5834799"/>
        </p:xfrm>
        <a:graphic>
          <a:graphicData uri="http://schemas.openxmlformats.org/drawingml/2006/table">
            <a:tbl>
              <a:tblPr firstRow="1" bandRow="1"/>
              <a:tblGrid>
                <a:gridCol w="4313849"/>
                <a:gridCol w="4055671"/>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Credit policy / Limit/ Risk Appetite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 P19 asset forecasts reliant on relaxation/ changes to risk appetite/ risk policy/ Credit Policy/ VAR limit/ Pricing/ RE policy/ U/W and/or associated risk criteria, risk ratings and tolerance levels? If so to what extent? </a:t>
                      </a:r>
                      <a:endParaRPr lang="en-US" sz="1100" b="0" i="0" u="none" strike="noStrike" dirty="0" smtClean="0">
                        <a:solidFill>
                          <a:srgbClr val="000000"/>
                        </a:solidFill>
                        <a:effectLst/>
                        <a:latin typeface="Calibri"/>
                      </a:endParaRPr>
                    </a:p>
                    <a:p>
                      <a:pPr algn="l" fontAlgn="ctr"/>
                      <a:r>
                        <a:rPr lang="en-US" sz="1100" b="0" i="0" u="none" strike="noStrike" dirty="0" smtClean="0">
                          <a:solidFill>
                            <a:srgbClr val="000000"/>
                          </a:solidFill>
                          <a:effectLst/>
                          <a:latin typeface="Calibri"/>
                        </a:rPr>
                        <a:t>After evaluating</a:t>
                      </a:r>
                      <a:r>
                        <a:rPr lang="en-US" sz="1100" b="0" i="0" u="none" strike="noStrike" baseline="0" dirty="0" smtClean="0">
                          <a:solidFill>
                            <a:srgbClr val="000000"/>
                          </a:solidFill>
                          <a:effectLst/>
                          <a:latin typeface="Calibri"/>
                        </a:rPr>
                        <a:t> the initiatives it does not apply</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907421">
                <a:tc>
                  <a:txBody>
                    <a:bodyPr/>
                    <a:lstStyle/>
                    <a:p>
                      <a:pPr algn="l" fontAlgn="ctr"/>
                      <a:r>
                        <a:rPr lang="en-US" sz="1100" b="1" i="0" u="none" strike="noStrike" dirty="0">
                          <a:solidFill>
                            <a:srgbClr val="000000"/>
                          </a:solidFill>
                          <a:effectLst/>
                          <a:latin typeface="Calibri"/>
                        </a:rPr>
                        <a:t>Material Existing &amp; New Business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Does the P19 include new business initiatives, material changes to an existing product, service or business initiatives that may lead to material changes in the risk profile or risk appetite of the portfolios (new </a:t>
                      </a:r>
                      <a:r>
                        <a:rPr lang="en-US" sz="1100" b="0" i="0" u="none" strike="noStrike" dirty="0" err="1">
                          <a:solidFill>
                            <a:srgbClr val="000000"/>
                          </a:solidFill>
                          <a:effectLst/>
                          <a:latin typeface="Calibri"/>
                        </a:rPr>
                        <a:t>aggreements</a:t>
                      </a:r>
                      <a:r>
                        <a:rPr lang="en-US" sz="1100" b="0" i="0" u="none" strike="noStrike" dirty="0">
                          <a:solidFill>
                            <a:srgbClr val="000000"/>
                          </a:solidFill>
                          <a:effectLst/>
                          <a:latin typeface="Calibri"/>
                        </a:rPr>
                        <a:t>/ partnerships, changes to target customer base, marketing practices, distribution channels, third-party provider arrangements, pricing structure or other financial terms, such as: material shifts in the deal structure mix (Term, LTV, PTI, etc.)) that would materially change the assumed risk of a similar credit portfolio</a:t>
                      </a:r>
                      <a:r>
                        <a:rPr lang="en-US" sz="1100" b="0" i="0" u="none" strike="noStrike" dirty="0" smtClean="0">
                          <a:solidFill>
                            <a:srgbClr val="000000"/>
                          </a:solidFill>
                          <a:effectLst/>
                          <a:latin typeface="Calibri"/>
                        </a:rPr>
                        <a:t>?</a:t>
                      </a:r>
                    </a:p>
                    <a:p>
                      <a:pPr algn="l" fontAlgn="ctr"/>
                      <a:r>
                        <a:rPr lang="en-US" sz="1100" b="0" i="0" u="none" strike="noStrike" dirty="0" smtClean="0">
                          <a:solidFill>
                            <a:srgbClr val="000000"/>
                          </a:solidFill>
                          <a:effectLst/>
                          <a:latin typeface="Calibri"/>
                        </a:rPr>
                        <a:t>P19</a:t>
                      </a:r>
                      <a:r>
                        <a:rPr lang="en-US" sz="1100" b="0" i="0" u="none" strike="noStrike" baseline="0" dirty="0" smtClean="0">
                          <a:solidFill>
                            <a:srgbClr val="000000"/>
                          </a:solidFill>
                          <a:effectLst/>
                          <a:latin typeface="Calibri"/>
                        </a:rPr>
                        <a:t> forecast consider an initiative to capture 120MM (5% of retail deposits) in time deposits. If an important increase in rates is observed, cancelations may force to get liquidity at a higher price in the future</a:t>
                      </a:r>
                      <a:endParaRPr lang="en-US" sz="1100" b="0" i="0" u="none" strike="noStrike" dirty="0">
                        <a:solidFill>
                          <a:srgbClr val="000000"/>
                        </a:solidFill>
                        <a:effectLst/>
                        <a:latin typeface="Calibri"/>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4083">
                <a:tc>
                  <a:txBody>
                    <a:bodyPr/>
                    <a:lstStyle/>
                    <a:p>
                      <a:pPr algn="l" fontAlgn="ctr"/>
                      <a:r>
                        <a:rPr lang="en-US" sz="1100" b="1" i="0" u="none" strike="noStrike" dirty="0">
                          <a:solidFill>
                            <a:srgbClr val="000000"/>
                          </a:solidFill>
                          <a:effectLst/>
                          <a:latin typeface="Calibri"/>
                        </a:rPr>
                        <a:t>Change in Exposures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any changes planned to the scale and scope of existing products (including portfolio sales) resulting in increased, or different types, of risk exposures </a:t>
                      </a:r>
                      <a:r>
                        <a:rPr lang="en-US" sz="1100" b="0" i="0" u="none" strike="noStrike" dirty="0" smtClean="0">
                          <a:solidFill>
                            <a:srgbClr val="000000"/>
                          </a:solidFill>
                          <a:effectLst/>
                          <a:latin typeface="Calibri"/>
                        </a:rPr>
                        <a:t>?</a:t>
                      </a:r>
                    </a:p>
                    <a:p>
                      <a:pPr algn="l" fontAlgn="ctr"/>
                      <a:r>
                        <a:rPr lang="en-US" sz="1100" b="0" i="0" u="none" strike="noStrike" dirty="0" smtClean="0">
                          <a:solidFill>
                            <a:srgbClr val="000000"/>
                          </a:solidFill>
                          <a:effectLst/>
                          <a:latin typeface="+mn-lt"/>
                        </a:rPr>
                        <a:t>After evaluating</a:t>
                      </a:r>
                      <a:r>
                        <a:rPr lang="en-US" sz="1100" b="0" i="0" u="none" strike="noStrike" baseline="0" dirty="0" smtClean="0">
                          <a:solidFill>
                            <a:srgbClr val="000000"/>
                          </a:solidFill>
                          <a:effectLst/>
                          <a:latin typeface="+mn-lt"/>
                        </a:rPr>
                        <a:t> the initiatives it does not apply</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Expansion/ Changes to Risk Appetite</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in the P19 any products/customer groups that are expected to require a variation and/or expansion of current risk appetite and policy</a:t>
                      </a:r>
                      <a:r>
                        <a:rPr lang="en-US" sz="1100" b="0" i="0" u="none" strike="noStrike" dirty="0" smtClean="0">
                          <a:solidFill>
                            <a:srgbClr val="000000"/>
                          </a:solidFill>
                          <a:effectLst/>
                          <a:latin typeface="Calibri"/>
                        </a:rPr>
                        <a:t>?</a:t>
                      </a:r>
                    </a:p>
                    <a:p>
                      <a:pPr algn="l" fontAlgn="ctr"/>
                      <a:r>
                        <a:rPr lang="en-US" sz="1100" b="0" i="0" u="none" strike="noStrike" dirty="0" smtClean="0">
                          <a:solidFill>
                            <a:srgbClr val="000000"/>
                          </a:solidFill>
                          <a:effectLst/>
                          <a:latin typeface="+mn-lt"/>
                        </a:rPr>
                        <a:t>After evaluating</a:t>
                      </a:r>
                      <a:r>
                        <a:rPr lang="en-US" sz="1100" b="0" i="0" u="none" strike="noStrike" baseline="0" dirty="0" smtClean="0">
                          <a:solidFill>
                            <a:srgbClr val="000000"/>
                          </a:solidFill>
                          <a:effectLst/>
                          <a:latin typeface="+mn-lt"/>
                        </a:rPr>
                        <a:t> the initiatives it does not apply</a:t>
                      </a:r>
                      <a:endParaRPr lang="en-US" sz="1100" b="0" i="0" u="none" strike="noStrike" dirty="0">
                        <a:solidFill>
                          <a:srgbClr val="000000"/>
                        </a:solidFill>
                        <a:effectLst/>
                        <a:latin typeface="+mn-lt"/>
                      </a:endParaRPr>
                    </a:p>
                  </a:txBody>
                  <a:tcPr marT="91440" marB="9144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702224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4" name="Table 3"/>
          <p:cNvGraphicFramePr>
            <a:graphicFrameLocks noGrp="1"/>
          </p:cNvGraphicFramePr>
          <p:nvPr>
            <p:extLst>
              <p:ext uri="{D42A27DB-BD31-4B8C-83A1-F6EECF244321}">
                <p14:modId xmlns:p14="http://schemas.microsoft.com/office/powerpoint/2010/main" val="1726070262"/>
              </p:ext>
            </p:extLst>
          </p:nvPr>
        </p:nvGraphicFramePr>
        <p:xfrm>
          <a:off x="394470" y="954872"/>
          <a:ext cx="8369520" cy="5288429"/>
        </p:xfrm>
        <a:graphic>
          <a:graphicData uri="http://schemas.openxmlformats.org/drawingml/2006/table">
            <a:tbl>
              <a:tblPr firstRow="1" bandRow="1"/>
              <a:tblGrid>
                <a:gridCol w="4313849"/>
                <a:gridCol w="4055671"/>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U/W Manual Decision/ Exceptions, Credit Complexity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Is there any expectation of an increase in volumes and/or composition of referrals to underwriting for manual decision (e.g., increase in exception treatments for higher net worth customers, increased complex cases or proportional growth/ penetration in segments requiring verification</a:t>
                      </a:r>
                      <a:r>
                        <a:rPr lang="en-US" sz="1100" b="0" i="0" u="none" strike="noStrike" kern="1200" dirty="0" smtClean="0">
                          <a:solidFill>
                            <a:srgbClr val="000000"/>
                          </a:solidFill>
                          <a:effectLst/>
                          <a:latin typeface="Calibri"/>
                          <a:ea typeface="+mn-ea"/>
                          <a:cs typeface="+mn-cs"/>
                        </a:rPr>
                        <a:t>)?</a:t>
                      </a:r>
                    </a:p>
                    <a:p>
                      <a:pPr algn="l" fontAlgn="ctr"/>
                      <a:r>
                        <a:rPr lang="en-US" sz="1100" b="0" i="0" u="none" strike="noStrike" dirty="0" smtClean="0">
                          <a:solidFill>
                            <a:srgbClr val="000000"/>
                          </a:solidFill>
                          <a:effectLst/>
                          <a:latin typeface="+mn-lt"/>
                        </a:rPr>
                        <a:t>After evaluating</a:t>
                      </a:r>
                      <a:r>
                        <a:rPr lang="en-US" sz="1100" b="0" i="0" u="none" strike="noStrike" baseline="0" dirty="0" smtClean="0">
                          <a:solidFill>
                            <a:srgbClr val="000000"/>
                          </a:solidFill>
                          <a:effectLst/>
                          <a:latin typeface="+mn-lt"/>
                        </a:rPr>
                        <a:t> the initiatives it does not apply</a:t>
                      </a:r>
                      <a:endParaRPr lang="en-US" sz="1100" b="0" i="0"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907421">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Decision Processes/ New Business Policies/ Portfolio Management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Are there any changes that would affect current risk </a:t>
                      </a:r>
                      <a:r>
                        <a:rPr lang="en-US" sz="1100" b="0" i="0" u="none" strike="noStrike" kern="1200" dirty="0" err="1">
                          <a:solidFill>
                            <a:srgbClr val="000000"/>
                          </a:solidFill>
                          <a:effectLst/>
                          <a:latin typeface="Calibri"/>
                          <a:ea typeface="+mn-ea"/>
                          <a:cs typeface="+mn-cs"/>
                        </a:rPr>
                        <a:t>decisioning</a:t>
                      </a:r>
                      <a:r>
                        <a:rPr lang="en-US" sz="1100" b="0" i="0" u="none" strike="noStrike" kern="1200" dirty="0">
                          <a:solidFill>
                            <a:srgbClr val="000000"/>
                          </a:solidFill>
                          <a:effectLst/>
                          <a:latin typeface="Calibri"/>
                          <a:ea typeface="+mn-ea"/>
                          <a:cs typeface="+mn-cs"/>
                        </a:rPr>
                        <a:t> processes and/or policies for new business or portfolio management</a:t>
                      </a:r>
                      <a:r>
                        <a:rPr lang="en-US" sz="1100" b="0" i="0" u="none" strike="noStrike" kern="1200" dirty="0" smtClean="0">
                          <a:solidFill>
                            <a:srgbClr val="000000"/>
                          </a:solidFill>
                          <a:effectLst/>
                          <a:latin typeface="Calibri"/>
                          <a:ea typeface="+mn-ea"/>
                          <a:cs typeface="+mn-cs"/>
                        </a:rPr>
                        <a:t>?</a:t>
                      </a:r>
                    </a:p>
                    <a:p>
                      <a:pPr algn="l" fontAlgn="ctr"/>
                      <a:r>
                        <a:rPr lang="en-US" sz="1100" b="0" i="0" u="none" strike="noStrike" dirty="0" smtClean="0">
                          <a:solidFill>
                            <a:srgbClr val="000000"/>
                          </a:solidFill>
                          <a:effectLst/>
                          <a:latin typeface="+mn-lt"/>
                        </a:rPr>
                        <a:t>After evaluating</a:t>
                      </a:r>
                      <a:r>
                        <a:rPr lang="en-US" sz="1100" b="0" i="0" u="none" strike="noStrike" baseline="0" dirty="0" smtClean="0">
                          <a:solidFill>
                            <a:srgbClr val="000000"/>
                          </a:solidFill>
                          <a:effectLst/>
                          <a:latin typeface="+mn-lt"/>
                        </a:rPr>
                        <a:t> the initiatives it does not apply</a:t>
                      </a:r>
                      <a:endParaRPr lang="en-US" sz="1100" b="0" i="0"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Product Plan Impacts to Credit Risk Profile </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Is the overall product plan expected to result in an increase in the credit risk profile of the portfolio for the product area</a:t>
                      </a:r>
                      <a:r>
                        <a:rPr lang="en-US" sz="1100" b="0" i="0" u="none" strike="noStrike" kern="1200" dirty="0" smtClean="0">
                          <a:solidFill>
                            <a:srgbClr val="000000"/>
                          </a:solidFill>
                          <a:effectLst/>
                          <a:latin typeface="Calibri"/>
                          <a:ea typeface="+mn-ea"/>
                          <a:cs typeface="+mn-cs"/>
                        </a:rPr>
                        <a:t>?</a:t>
                      </a:r>
                    </a:p>
                    <a:p>
                      <a:pPr algn="l" fontAlgn="ctr"/>
                      <a:r>
                        <a:rPr lang="en-US" sz="1100" b="0" i="0" u="none" strike="noStrike" dirty="0" smtClean="0">
                          <a:solidFill>
                            <a:srgbClr val="000000"/>
                          </a:solidFill>
                          <a:effectLst/>
                          <a:latin typeface="+mn-lt"/>
                        </a:rPr>
                        <a:t>After evaluating</a:t>
                      </a:r>
                      <a:r>
                        <a:rPr lang="en-US" sz="1100" b="0" i="0" u="none" strike="noStrike" baseline="0" dirty="0" smtClean="0">
                          <a:solidFill>
                            <a:srgbClr val="000000"/>
                          </a:solidFill>
                          <a:effectLst/>
                          <a:latin typeface="+mn-lt"/>
                        </a:rPr>
                        <a:t> the initiatives it does not apply</a:t>
                      </a:r>
                      <a:endParaRPr lang="en-US" sz="1100" b="0" i="0"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marL="0" algn="l" defTabSz="457200" rtl="0" eaLnBrk="1" fontAlgn="ctr" latinLnBrk="0" hangingPunct="1"/>
                      <a:r>
                        <a:rPr lang="en-US" sz="1100" b="1" i="0" u="none" strike="noStrike" kern="1200" dirty="0">
                          <a:solidFill>
                            <a:srgbClr val="000000"/>
                          </a:solidFill>
                          <a:effectLst/>
                          <a:latin typeface="Calibri"/>
                          <a:ea typeface="+mn-ea"/>
                          <a:cs typeface="+mn-cs"/>
                        </a:rPr>
                        <a:t>Retention Impact on Credit Profile</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457200" rtl="0" eaLnBrk="1" fontAlgn="ctr" latinLnBrk="0" hangingPunct="1"/>
                      <a:r>
                        <a:rPr lang="en-US" sz="1100" b="0" i="0" u="none" strike="noStrike" kern="1200" dirty="0">
                          <a:solidFill>
                            <a:srgbClr val="000000"/>
                          </a:solidFill>
                          <a:effectLst/>
                          <a:latin typeface="Calibri"/>
                          <a:ea typeface="+mn-ea"/>
                          <a:cs typeface="+mn-cs"/>
                        </a:rPr>
                        <a:t>Are there any changes planned to retention activity that would affect the credit risk profile of the book? Are the P19 income forecasts reliant on maintaining existing business/ renewal? What percentage of maturing facilities are forecast to be retained/ renewed? </a:t>
                      </a:r>
                      <a:endParaRPr lang="en-US" sz="1100" b="0" i="0" u="none" strike="noStrike" kern="1200" dirty="0" smtClean="0">
                        <a:solidFill>
                          <a:srgbClr val="000000"/>
                        </a:solidFill>
                        <a:effectLst/>
                        <a:latin typeface="Calibri"/>
                        <a:ea typeface="+mn-ea"/>
                        <a:cs typeface="+mn-cs"/>
                      </a:endParaRPr>
                    </a:p>
                    <a:p>
                      <a:pPr algn="l" fontAlgn="ctr"/>
                      <a:r>
                        <a:rPr lang="en-US" sz="1100" b="0" i="0" u="none" strike="noStrike" dirty="0" smtClean="0">
                          <a:solidFill>
                            <a:srgbClr val="000000"/>
                          </a:solidFill>
                          <a:effectLst/>
                          <a:latin typeface="+mn-lt"/>
                        </a:rPr>
                        <a:t>After evaluating</a:t>
                      </a:r>
                      <a:r>
                        <a:rPr lang="en-US" sz="1100" b="0" i="0" u="none" strike="noStrike" baseline="0" dirty="0" smtClean="0">
                          <a:solidFill>
                            <a:srgbClr val="000000"/>
                          </a:solidFill>
                          <a:effectLst/>
                          <a:latin typeface="+mn-lt"/>
                        </a:rPr>
                        <a:t> the initiatives it does not apply</a:t>
                      </a:r>
                      <a:endParaRPr lang="en-US" sz="1100" b="0" i="0"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3497730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4" name="Table 3"/>
          <p:cNvGraphicFramePr>
            <a:graphicFrameLocks noGrp="1"/>
          </p:cNvGraphicFramePr>
          <p:nvPr>
            <p:extLst>
              <p:ext uri="{D42A27DB-BD31-4B8C-83A1-F6EECF244321}">
                <p14:modId xmlns:p14="http://schemas.microsoft.com/office/powerpoint/2010/main" val="26503122"/>
              </p:ext>
            </p:extLst>
          </p:nvPr>
        </p:nvGraphicFramePr>
        <p:xfrm>
          <a:off x="394470" y="954872"/>
          <a:ext cx="8369520" cy="5213983"/>
        </p:xfrm>
        <a:graphic>
          <a:graphicData uri="http://schemas.openxmlformats.org/drawingml/2006/table">
            <a:tbl>
              <a:tblPr firstRow="1" bandRow="1"/>
              <a:tblGrid>
                <a:gridCol w="4313849"/>
                <a:gridCol w="4055671"/>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Market Share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What are the implications for market share %’s of new business to achieve asset/ new business forecasts? What does overall market share move to against forecasts? How does that compare to current market share</a:t>
                      </a:r>
                      <a:r>
                        <a:rPr lang="en-US" sz="1100" b="0" i="0" u="none" strike="noStrike" dirty="0" smtClean="0">
                          <a:solidFill>
                            <a:srgbClr val="000000"/>
                          </a:solidFill>
                          <a:effectLst/>
                          <a:latin typeface="Calibri"/>
                        </a:rPr>
                        <a:t>?</a:t>
                      </a:r>
                    </a:p>
                    <a:p>
                      <a:pPr algn="l" fontAlgn="ctr"/>
                      <a:r>
                        <a:rPr lang="en-US" sz="1100" b="0" i="0" u="none" strike="noStrike" dirty="0" smtClean="0">
                          <a:solidFill>
                            <a:srgbClr val="000000"/>
                          </a:solidFill>
                          <a:effectLst/>
                          <a:latin typeface="Calibri"/>
                        </a:rPr>
                        <a:t>Time deposits market share</a:t>
                      </a:r>
                      <a:r>
                        <a:rPr lang="en-US" sz="1100" b="0" i="0" u="none" strike="noStrike" baseline="0" dirty="0" smtClean="0">
                          <a:solidFill>
                            <a:srgbClr val="000000"/>
                          </a:solidFill>
                          <a:effectLst/>
                          <a:latin typeface="Calibri"/>
                        </a:rPr>
                        <a:t> is expected to increase as initiatives  and campaigns to attract new clients are launched</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907421">
                <a:tc>
                  <a:txBody>
                    <a:bodyPr/>
                    <a:lstStyle/>
                    <a:p>
                      <a:pPr algn="l" fontAlgn="ctr"/>
                      <a:r>
                        <a:rPr lang="en-US" sz="1100" b="1" i="0" u="none" strike="noStrike" dirty="0">
                          <a:solidFill>
                            <a:srgbClr val="000000"/>
                          </a:solidFill>
                          <a:effectLst/>
                          <a:latin typeface="Calibri"/>
                        </a:rPr>
                        <a:t>Interest &amp; Fee Income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any changes anticipated to how interest and/ or fees are charged for lending facilities</a:t>
                      </a:r>
                      <a:r>
                        <a:rPr lang="en-US" sz="1100" b="0" i="0" u="none" strike="noStrike" dirty="0" smtClean="0">
                          <a:solidFill>
                            <a:srgbClr val="000000"/>
                          </a:solidFill>
                          <a:effectLst/>
                          <a:latin typeface="Calibri"/>
                        </a:rPr>
                        <a:t>?</a:t>
                      </a:r>
                    </a:p>
                    <a:p>
                      <a:pPr algn="l" fontAlgn="ctr"/>
                      <a:r>
                        <a:rPr lang="en-US" sz="1100" b="0" i="0" u="none" strike="noStrike" dirty="0" smtClean="0">
                          <a:solidFill>
                            <a:srgbClr val="000000"/>
                          </a:solidFill>
                          <a:effectLst/>
                          <a:latin typeface="+mn-lt"/>
                        </a:rPr>
                        <a:t>After evaluating</a:t>
                      </a:r>
                      <a:r>
                        <a:rPr lang="en-US" sz="1100" b="0" i="0" u="none" strike="noStrike" baseline="0" dirty="0" smtClean="0">
                          <a:solidFill>
                            <a:srgbClr val="000000"/>
                          </a:solidFill>
                          <a:effectLst/>
                          <a:latin typeface="+mn-lt"/>
                        </a:rPr>
                        <a:t> the initiatives it does not apply</a:t>
                      </a:r>
                      <a:endParaRPr lang="en-US" sz="1100" b="0" i="0"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Operational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any changes in processes and systems or significant change initiatives that could increase Operational Risk profile</a:t>
                      </a:r>
                      <a:r>
                        <a:rPr lang="en-US" sz="1100" b="0" i="0" u="none" strike="noStrike" dirty="0" smtClean="0">
                          <a:solidFill>
                            <a:srgbClr val="000000"/>
                          </a:solidFill>
                          <a:effectLst/>
                          <a:latin typeface="Calibri"/>
                        </a:rPr>
                        <a:t>?</a:t>
                      </a:r>
                    </a:p>
                    <a:p>
                      <a:pPr algn="l" fontAlgn="ctr"/>
                      <a:r>
                        <a:rPr lang="en-US" sz="1100" b="0" i="0" u="none" strike="noStrike" dirty="0" smtClean="0">
                          <a:solidFill>
                            <a:srgbClr val="000000"/>
                          </a:solidFill>
                          <a:effectLst/>
                          <a:latin typeface="Calibri"/>
                        </a:rPr>
                        <a:t>Depending</a:t>
                      </a:r>
                      <a:r>
                        <a:rPr lang="en-US" sz="1100" b="0" i="0" u="none" strike="noStrike" baseline="0" dirty="0" smtClean="0">
                          <a:solidFill>
                            <a:srgbClr val="000000"/>
                          </a:solidFill>
                          <a:effectLst/>
                          <a:latin typeface="Calibri"/>
                        </a:rPr>
                        <a:t> on characteristics of new deposit account changes in systems and processes may increase operational risk</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Reputational Risk</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any changes in products, segmentation focus, marketing, et al. that could impact Reputation (positively or negatively</a:t>
                      </a:r>
                      <a:r>
                        <a:rPr lang="en-US" sz="1100" b="0" i="0" u="none" strike="noStrike" dirty="0" smtClean="0">
                          <a:solidFill>
                            <a:srgbClr val="000000"/>
                          </a:solidFill>
                          <a:effectLst/>
                          <a:latin typeface="Calibri"/>
                        </a:rPr>
                        <a:t>)?</a:t>
                      </a:r>
                    </a:p>
                    <a:p>
                      <a:pPr algn="l" fontAlgn="ctr"/>
                      <a:r>
                        <a:rPr lang="en-US" sz="1100" b="0" i="0" u="none" strike="noStrike" dirty="0" smtClean="0">
                          <a:solidFill>
                            <a:srgbClr val="000000"/>
                          </a:solidFill>
                          <a:effectLst/>
                          <a:latin typeface="Calibri"/>
                        </a:rPr>
                        <a:t>New deposit</a:t>
                      </a:r>
                      <a:r>
                        <a:rPr lang="en-US" sz="1100" b="0" i="0" u="none" strike="noStrike" baseline="0" dirty="0" smtClean="0">
                          <a:solidFill>
                            <a:srgbClr val="000000"/>
                          </a:solidFill>
                          <a:effectLst/>
                          <a:latin typeface="Calibri"/>
                        </a:rPr>
                        <a:t> account is expected to have a positive impact in the banks reputation.</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865060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8548" y="215611"/>
            <a:ext cx="8983134" cy="461665"/>
          </a:xfrm>
          <a:prstGeom prst="rect">
            <a:avLst/>
          </a:prstGeom>
          <a:noFill/>
        </p:spPr>
        <p:txBody>
          <a:bodyPr wrap="square" rtlCol="0">
            <a:spAutoFit/>
          </a:bodyPr>
          <a:lstStyle/>
          <a:p>
            <a:r>
              <a:rPr lang="en-US" b="1" dirty="0" smtClean="0"/>
              <a:t>Risk assessment considerations (continued)</a:t>
            </a:r>
          </a:p>
        </p:txBody>
      </p:sp>
      <p:graphicFrame>
        <p:nvGraphicFramePr>
          <p:cNvPr id="4" name="Table 3"/>
          <p:cNvGraphicFramePr>
            <a:graphicFrameLocks noGrp="1"/>
          </p:cNvGraphicFramePr>
          <p:nvPr>
            <p:extLst>
              <p:ext uri="{D42A27DB-BD31-4B8C-83A1-F6EECF244321}">
                <p14:modId xmlns:p14="http://schemas.microsoft.com/office/powerpoint/2010/main" val="3661395853"/>
              </p:ext>
            </p:extLst>
          </p:nvPr>
        </p:nvGraphicFramePr>
        <p:xfrm>
          <a:off x="394470" y="954872"/>
          <a:ext cx="8369520" cy="5235367"/>
        </p:xfrm>
        <a:graphic>
          <a:graphicData uri="http://schemas.openxmlformats.org/drawingml/2006/table">
            <a:tbl>
              <a:tblPr firstRow="1" bandRow="1"/>
              <a:tblGrid>
                <a:gridCol w="4313849"/>
                <a:gridCol w="4055671"/>
              </a:tblGrid>
              <a:tr h="744639">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Key</a:t>
                      </a:r>
                      <a:r>
                        <a:rPr lang="en-US" sz="1200" baseline="0" dirty="0" smtClean="0"/>
                        <a:t> changes in risk drivers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r>
                        <a:rPr lang="en-US" sz="1200" dirty="0" smtClean="0"/>
                        <a:t>Considerations</a:t>
                      </a:r>
                      <a:endParaRPr lang="en-US" sz="1200" dirty="0"/>
                    </a:p>
                  </a:txBody>
                  <a:tcPr anchor="ctr">
                    <a:lnL w="12700" cmpd="sng">
                      <a:noFill/>
                    </a:lnL>
                    <a:lnR w="12700" cmpd="sng">
                      <a:noFill/>
                    </a:lnR>
                    <a:lnT w="127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962303">
                <a:tc>
                  <a:txBody>
                    <a:bodyPr/>
                    <a:lstStyle/>
                    <a:p>
                      <a:pPr algn="l" fontAlgn="ctr"/>
                      <a:r>
                        <a:rPr lang="en-US" sz="1100" b="1" i="0" u="none" strike="noStrike" dirty="0">
                          <a:solidFill>
                            <a:srgbClr val="000000"/>
                          </a:solidFill>
                          <a:effectLst/>
                          <a:latin typeface="Calibri"/>
                        </a:rPr>
                        <a:t>Distribution &amp; Logistics Changes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any expectations for changes to systems, distribution channels, geographic dispersion, infrastructure investments, human capital that are assumed in plans</a:t>
                      </a:r>
                      <a:r>
                        <a:rPr lang="en-US" sz="1100" b="0" i="0" u="none" strike="noStrike" dirty="0" smtClean="0">
                          <a:solidFill>
                            <a:srgbClr val="000000"/>
                          </a:solidFill>
                          <a:effectLst/>
                          <a:latin typeface="Calibri"/>
                        </a:rPr>
                        <a:t>?</a:t>
                      </a:r>
                    </a:p>
                    <a:p>
                      <a:pPr algn="l" fontAlgn="ctr"/>
                      <a:r>
                        <a:rPr lang="en-US" sz="1100" b="0" i="0" u="none" strike="noStrike" dirty="0" smtClean="0">
                          <a:solidFill>
                            <a:srgbClr val="000000"/>
                          </a:solidFill>
                          <a:effectLst/>
                          <a:latin typeface="+mn-lt"/>
                        </a:rPr>
                        <a:t>After evaluating</a:t>
                      </a:r>
                      <a:r>
                        <a:rPr lang="en-US" sz="1100" b="0" i="0" u="none" strike="noStrike" baseline="0" dirty="0" smtClean="0">
                          <a:solidFill>
                            <a:srgbClr val="000000"/>
                          </a:solidFill>
                          <a:effectLst/>
                          <a:latin typeface="+mn-lt"/>
                        </a:rPr>
                        <a:t> the initiatives it does not apply</a:t>
                      </a:r>
                      <a:endParaRPr lang="en-US" sz="1100" b="0" i="0"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907421">
                <a:tc>
                  <a:txBody>
                    <a:bodyPr/>
                    <a:lstStyle/>
                    <a:p>
                      <a:pPr algn="l" fontAlgn="ctr"/>
                      <a:r>
                        <a:rPr lang="en-US" sz="1100" b="1" i="0" u="none" strike="noStrike" dirty="0">
                          <a:solidFill>
                            <a:srgbClr val="000000"/>
                          </a:solidFill>
                          <a:effectLst/>
                          <a:latin typeface="Calibri"/>
                        </a:rPr>
                        <a:t>Compliance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Are there any changes in the product offering or mix that could affect consumer compliance</a:t>
                      </a:r>
                      <a:r>
                        <a:rPr lang="en-US" sz="1100" b="0" i="0" u="none" strike="noStrike" dirty="0" smtClean="0">
                          <a:solidFill>
                            <a:srgbClr val="000000"/>
                          </a:solidFill>
                          <a:effectLst/>
                          <a:latin typeface="Calibri"/>
                        </a:rPr>
                        <a:t>?</a:t>
                      </a:r>
                    </a:p>
                    <a:p>
                      <a:pPr algn="l" fontAlgn="ctr"/>
                      <a:r>
                        <a:rPr lang="en-US" sz="1100" b="0" i="0" u="none" strike="noStrike" dirty="0" smtClean="0">
                          <a:solidFill>
                            <a:srgbClr val="000000"/>
                          </a:solidFill>
                          <a:effectLst/>
                          <a:latin typeface="+mn-lt"/>
                        </a:rPr>
                        <a:t>After evaluating</a:t>
                      </a:r>
                      <a:r>
                        <a:rPr lang="en-US" sz="1100" b="0" i="0" u="none" strike="noStrike" baseline="0" dirty="0" smtClean="0">
                          <a:solidFill>
                            <a:srgbClr val="000000"/>
                          </a:solidFill>
                          <a:effectLst/>
                          <a:latin typeface="+mn-lt"/>
                        </a:rPr>
                        <a:t> the initiatives it does not apply</a:t>
                      </a:r>
                      <a:endParaRPr lang="en-US" sz="1100" b="0" i="0"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Capital &amp; Liquidity Impacts</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What are the expected regulatory capital implications of the business plan? Any anticipated liquidity impacts</a:t>
                      </a:r>
                      <a:r>
                        <a:rPr lang="en-US" sz="1100" b="0" i="0" u="none" strike="noStrike" dirty="0" smtClean="0">
                          <a:solidFill>
                            <a:srgbClr val="000000"/>
                          </a:solidFill>
                          <a:effectLst/>
                          <a:latin typeface="Calibri"/>
                        </a:rPr>
                        <a:t>?</a:t>
                      </a:r>
                    </a:p>
                    <a:p>
                      <a:pPr algn="l" fontAlgn="ctr"/>
                      <a:r>
                        <a:rPr lang="en-US" sz="1100" b="0" i="0" u="none" strike="noStrike" dirty="0" smtClean="0">
                          <a:solidFill>
                            <a:srgbClr val="000000"/>
                          </a:solidFill>
                          <a:effectLst/>
                          <a:latin typeface="Calibri"/>
                        </a:rPr>
                        <a:t>If interest rates increase, time</a:t>
                      </a:r>
                      <a:r>
                        <a:rPr lang="en-US" sz="1100" b="0" i="0" u="none" strike="noStrike" baseline="0" dirty="0" smtClean="0">
                          <a:solidFill>
                            <a:srgbClr val="000000"/>
                          </a:solidFill>
                          <a:effectLst/>
                          <a:latin typeface="Calibri"/>
                        </a:rPr>
                        <a:t> and on demand deposits may experience a run off and affect the Banks liquidity </a:t>
                      </a:r>
                      <a:endParaRPr lang="en-US" sz="1100" b="0" i="0" u="none" strike="noStrike" dirty="0">
                        <a:solidFill>
                          <a:srgbClr val="000000"/>
                        </a:solidFill>
                        <a:effectLst/>
                        <a:latin typeface="Calibri"/>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773279">
                <a:tc>
                  <a:txBody>
                    <a:bodyPr/>
                    <a:lstStyle/>
                    <a:p>
                      <a:pPr algn="l" fontAlgn="ctr"/>
                      <a:r>
                        <a:rPr lang="en-US" sz="1100" b="1" i="0" u="none" strike="noStrike" dirty="0">
                          <a:solidFill>
                            <a:srgbClr val="000000"/>
                          </a:solidFill>
                          <a:effectLst/>
                          <a:latin typeface="Calibri"/>
                        </a:rPr>
                        <a:t>Mix Distribution</a:t>
                      </a: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0" i="0" u="none" strike="noStrike" dirty="0">
                          <a:solidFill>
                            <a:srgbClr val="000000"/>
                          </a:solidFill>
                          <a:effectLst/>
                          <a:latin typeface="Calibri"/>
                        </a:rPr>
                        <a:t>Is the P19 predicated on changes to the current mix of asset classes, product mix or market activities? Does it consider entering new asset classes or market activities? Any expected impacts to risk appetite limits or sub limits</a:t>
                      </a:r>
                      <a:r>
                        <a:rPr lang="en-US" sz="1100" b="0" i="0" u="none" strike="noStrike" dirty="0" smtClean="0">
                          <a:solidFill>
                            <a:srgbClr val="000000"/>
                          </a:solidFill>
                          <a:effectLst/>
                          <a:latin typeface="Calibri"/>
                        </a:rPr>
                        <a:t>?</a:t>
                      </a:r>
                    </a:p>
                    <a:p>
                      <a:pPr algn="l" fontAlgn="ctr"/>
                      <a:r>
                        <a:rPr lang="en-US" sz="1100" b="0" i="0" u="none" strike="noStrike" dirty="0" smtClean="0">
                          <a:solidFill>
                            <a:srgbClr val="000000"/>
                          </a:solidFill>
                          <a:effectLst/>
                          <a:latin typeface="+mn-lt"/>
                        </a:rPr>
                        <a:t>After evaluating</a:t>
                      </a:r>
                      <a:r>
                        <a:rPr lang="en-US" sz="1100" b="0" i="0" u="none" strike="noStrike" baseline="0" dirty="0" smtClean="0">
                          <a:solidFill>
                            <a:srgbClr val="000000"/>
                          </a:solidFill>
                          <a:effectLst/>
                          <a:latin typeface="+mn-lt"/>
                        </a:rPr>
                        <a:t> the initiatives it does not apply</a:t>
                      </a:r>
                      <a:endParaRPr lang="en-US" sz="1100" b="0" i="0" u="none" strike="noStrike" dirty="0">
                        <a:solidFill>
                          <a:srgbClr val="000000"/>
                        </a:solidFill>
                        <a:effectLst/>
                        <a:latin typeface="+mn-lt"/>
                      </a:endParaRPr>
                    </a:p>
                  </a:txBody>
                  <a:tcPr marL="9525" marR="9525" marT="9525" marB="0" anchor="ctr">
                    <a:lnL w="12700" cmpd="sng">
                      <a:noFill/>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29515704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9&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precDefaultQuarter/&gt;&lt;m_precDefaultMonth/&gt;&lt;m_precDefaultWeek/&gt;&lt;m_precDefaultDay/&gt;&lt;m_mruColor&gt;&lt;m_vecMRU length=&quot;3&quot;&gt;&lt;elem m_fUsage=&quot;5.00232075450390120000E+000&quot;&gt;&lt;m_msothmcolidx val=&quot;0&quot;/&gt;&lt;m_rgb r=&quot;f8&quot; g=&quot;20&quot; b=&quot;7&quot;/&gt;&lt;m_ppcolschidx tagver0=&quot;23004&quot; tagname0=&quot;m_ppcolschidxUNRECOGNIZED&quot; val=&quot;0&quot;/&gt;&lt;m_nBrightness val=&quot;0&quot;/&gt;&lt;/elem&gt;&lt;elem m_fUsage=&quot;1.89999999999999990000E+000&quot;&gt;&lt;m_msothmcolidx val=&quot;0&quot;/&gt;&lt;m_rgb r=&quot;4f&quot; g=&quot;98&quot; b=&quot;c&quot;/&gt;&lt;m_ppcolschidx tagver0=&quot;23004&quot; tagname0=&quot;m_ppcolschidxUNRECOGNIZED&quot; val=&quot;0&quot;/&gt;&lt;m_nBrightness val=&quot;0&quot;/&gt;&lt;/elem&gt;&lt;elem m_fUsage=&quot;8.10000000000000050000E-001&quot;&gt;&lt;m_msothmcolidx val=&quot;0&quot;/&gt;&lt;m_rgb r=&quot;e3&quot; g=&quot;1d&quot; b=&quot;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HUSA_PPT_Template_Stat Plan v2.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PowerPointTemplate vTA">
  <a:themeElements>
    <a:clrScheme name="Santander">
      <a:dk1>
        <a:srgbClr val="000000"/>
      </a:dk1>
      <a:lt1>
        <a:sysClr val="window" lastClr="FFFFFF"/>
      </a:lt1>
      <a:dk2>
        <a:srgbClr val="FF0000"/>
      </a:dk2>
      <a:lt2>
        <a:srgbClr val="BFBFBF"/>
      </a:lt2>
      <a:accent1>
        <a:srgbClr val="FF0000"/>
      </a:accent1>
      <a:accent2>
        <a:srgbClr val="3F3F3F"/>
      </a:accent2>
      <a:accent3>
        <a:srgbClr val="7F7F7F"/>
      </a:accent3>
      <a:accent4>
        <a:srgbClr val="BFBFBF"/>
      </a:accent4>
      <a:accent5>
        <a:srgbClr val="F2F2F2"/>
      </a:accent5>
      <a:accent6>
        <a:srgbClr val="000000"/>
      </a:accent6>
      <a:hlink>
        <a:srgbClr val="1F497D"/>
      </a:hlink>
      <a:folHlink>
        <a:srgbClr val="4F81B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_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themeOverride>
</file>

<file path=docProps/app.xml><?xml version="1.0" encoding="utf-8"?>
<Properties xmlns="http://schemas.openxmlformats.org/officeDocument/2006/extended-properties" xmlns:vt="http://schemas.openxmlformats.org/officeDocument/2006/docPropsVTypes">
  <Template>SHUSA_PPT_Template_Stat Plan v2.3</Template>
  <TotalTime>3825</TotalTime>
  <Words>1572</Words>
  <Application>Microsoft Office PowerPoint</Application>
  <PresentationFormat>On-screen Show (4:3)</PresentationFormat>
  <Paragraphs>165</Paragraphs>
  <Slides>11</Slides>
  <Notes>2</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4" baseType="lpstr">
      <vt:lpstr>SHUSA_PPT_Template_Stat Plan v2.3</vt:lpstr>
      <vt:lpstr>1_PowerPointTemplate vTA</vt:lpstr>
      <vt:lpstr>think-cell Slide</vt:lpstr>
      <vt:lpstr>PowerPoint Presentation</vt:lpstr>
      <vt:lpstr>PowerPoint Presentation</vt:lpstr>
      <vt:lpstr>Key elements of Deposits strategic plan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Sovereign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Budington, Daniel J</dc:creator>
  <cp:lastModifiedBy>JUAN PABLO JURADO</cp:lastModifiedBy>
  <cp:revision>64</cp:revision>
  <cp:lastPrinted>2016-06-07T21:54:42Z</cp:lastPrinted>
  <dcterms:created xsi:type="dcterms:W3CDTF">2016-05-19T01:43:24Z</dcterms:created>
  <dcterms:modified xsi:type="dcterms:W3CDTF">2016-06-10T20:28:09Z</dcterms:modified>
</cp:coreProperties>
</file>