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7"/>
  </p:notesMasterIdLst>
  <p:handoutMasterIdLst>
    <p:handoutMasterId r:id="rId18"/>
  </p:handoutMasterIdLst>
  <p:sldIdLst>
    <p:sldId id="256" r:id="rId3"/>
    <p:sldId id="626" r:id="rId4"/>
    <p:sldId id="666" r:id="rId5"/>
    <p:sldId id="685" r:id="rId6"/>
    <p:sldId id="683" r:id="rId7"/>
    <p:sldId id="686" r:id="rId8"/>
    <p:sldId id="673" r:id="rId9"/>
    <p:sldId id="684" r:id="rId10"/>
    <p:sldId id="668" r:id="rId11"/>
    <p:sldId id="669" r:id="rId12"/>
    <p:sldId id="670" r:id="rId13"/>
    <p:sldId id="671" r:id="rId14"/>
    <p:sldId id="672" r:id="rId15"/>
    <p:sldId id="687" r:id="rId16"/>
  </p:sldIdLst>
  <p:sldSz cx="9144000" cy="6858000" type="screen4x3"/>
  <p:notesSz cx="7010400" cy="9296400"/>
  <p:custDataLst>
    <p:tags r:id="rId19"/>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5" autoAdjust="0"/>
    <p:restoredTop sz="90038" autoAdjust="0"/>
  </p:normalViewPr>
  <p:slideViewPr>
    <p:cSldViewPr snapToGrid="0" snapToObjects="1">
      <p:cViewPr>
        <p:scale>
          <a:sx n="90" d="100"/>
          <a:sy n="90" d="100"/>
        </p:scale>
        <p:origin x="-600" y="-438"/>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6/10/2016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5B168E-2D4F-4C34-B0B9-704A69CF462F}" type="slidenum">
              <a:rPr lang="en-US" smtClean="0"/>
              <a:pPr/>
              <a:t>8</a:t>
            </a:fld>
            <a:endParaRPr lang="en-US" dirty="0"/>
          </a:p>
        </p:txBody>
      </p:sp>
    </p:spTree>
    <p:extLst>
      <p:ext uri="{BB962C8B-B14F-4D97-AF65-F5344CB8AC3E}">
        <p14:creationId xmlns:p14="http://schemas.microsoft.com/office/powerpoint/2010/main" val="86440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49"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7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package" Target="../embeddings/Microsoft_Excel_Worksheet1.xlsx"/></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0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Rafael Velez, Director </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smtClean="0">
                <a:solidFill>
                  <a:srgbClr val="000000"/>
                </a:solidFill>
                <a:latin typeface="Arial" panose="020B0604020202020204" pitchFamily="34" charset="0"/>
                <a:ea typeface="+mn-ea"/>
                <a:cs typeface="Arial" panose="020B0604020202020204" pitchFamily="34" charset="0"/>
              </a:rPr>
              <a:t>Retail Banking (Personal Loans)</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May 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5" name="Table 4"/>
          <p:cNvGraphicFramePr>
            <a:graphicFrameLocks noGrp="1"/>
          </p:cNvGraphicFramePr>
          <p:nvPr>
            <p:extLst>
              <p:ext uri="{D42A27DB-BD31-4B8C-83A1-F6EECF244321}">
                <p14:modId xmlns:p14="http://schemas.microsoft.com/office/powerpoint/2010/main" val="3066907296"/>
              </p:ext>
            </p:extLst>
          </p:nvPr>
        </p:nvGraphicFramePr>
        <p:xfrm>
          <a:off x="394470" y="731579"/>
          <a:ext cx="8369520" cy="4611603"/>
        </p:xfrm>
        <a:graphic>
          <a:graphicData uri="http://schemas.openxmlformats.org/drawingml/2006/table">
            <a:tbl>
              <a:tblPr firstRow="1" bandRow="1"/>
              <a:tblGrid>
                <a:gridCol w="4313849"/>
                <a:gridCol w="4055671"/>
              </a:tblGrid>
              <a:tr h="36576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Forecast consider to maintain</a:t>
                      </a:r>
                      <a:r>
                        <a:rPr lang="en-US" sz="1100" b="0" i="0" u="none" strike="noStrike" baseline="0" dirty="0" smtClean="0">
                          <a:solidFill>
                            <a:srgbClr val="000000"/>
                          </a:solidFill>
                          <a:effectLst/>
                          <a:latin typeface="Calibri"/>
                        </a:rPr>
                        <a:t> current market share</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405361">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any changes anticipated to how interest and/ or fees are charged for lending facilities</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Interest rates are expected to  slightly</a:t>
                      </a:r>
                      <a:r>
                        <a:rPr lang="en-US" sz="1100" b="0" i="0" u="none" strike="noStrike" baseline="0" dirty="0" smtClean="0">
                          <a:solidFill>
                            <a:srgbClr val="000000"/>
                          </a:solidFill>
                          <a:effectLst/>
                          <a:latin typeface="Calibri"/>
                        </a:rPr>
                        <a:t> increase for the next years</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104900">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processes and systems or significant change initiatives that could increase Operational Risk profile</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New</a:t>
                      </a:r>
                      <a:r>
                        <a:rPr lang="en-US" sz="1100" b="0" i="0" u="none" strike="noStrike" baseline="0" dirty="0" smtClean="0">
                          <a:solidFill>
                            <a:srgbClr val="000000"/>
                          </a:solidFill>
                          <a:effectLst/>
                          <a:latin typeface="Calibri"/>
                        </a:rPr>
                        <a:t> disbursements options and channels are being considered to set up as an option for our customers. New controls will have to be stablished to assure these processes.</a:t>
                      </a:r>
                      <a:endParaRPr lang="en-US" sz="1100" b="0" i="0" u="none" strike="noStrike" dirty="0" smtClean="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After reviewing the</a:t>
                      </a:r>
                      <a:r>
                        <a:rPr lang="en-US" sz="1100" b="0" i="0" u="none" strike="noStrike" baseline="0" dirty="0" smtClean="0">
                          <a:solidFill>
                            <a:srgbClr val="000000"/>
                          </a:solidFill>
                          <a:effectLst/>
                          <a:latin typeface="Calibri"/>
                        </a:rPr>
                        <a:t> initiatives  there should be n</a:t>
                      </a:r>
                      <a:r>
                        <a:rPr lang="en-US" sz="1100" b="0" i="0" u="none" strike="noStrike" dirty="0" smtClean="0">
                          <a:solidFill>
                            <a:srgbClr val="000000"/>
                          </a:solidFill>
                          <a:effectLst/>
                          <a:latin typeface="Calibri"/>
                        </a:rPr>
                        <a:t>o</a:t>
                      </a:r>
                      <a:r>
                        <a:rPr lang="en-US" sz="1100" b="0" i="0" u="none" strike="noStrike" baseline="0" dirty="0" smtClean="0">
                          <a:solidFill>
                            <a:srgbClr val="000000"/>
                          </a:solidFill>
                          <a:effectLst/>
                          <a:latin typeface="Calibri"/>
                        </a:rPr>
                        <a:t> changes.</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32807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5" name="Table 4"/>
          <p:cNvGraphicFramePr>
            <a:graphicFrameLocks noGrp="1"/>
          </p:cNvGraphicFramePr>
          <p:nvPr>
            <p:extLst>
              <p:ext uri="{D42A27DB-BD31-4B8C-83A1-F6EECF244321}">
                <p14:modId xmlns:p14="http://schemas.microsoft.com/office/powerpoint/2010/main" val="1213518323"/>
              </p:ext>
            </p:extLst>
          </p:nvPr>
        </p:nvGraphicFramePr>
        <p:xfrm>
          <a:off x="394470" y="731579"/>
          <a:ext cx="8369520" cy="4621128"/>
        </p:xfrm>
        <a:graphic>
          <a:graphicData uri="http://schemas.openxmlformats.org/drawingml/2006/table">
            <a:tbl>
              <a:tblPr firstRow="1" bandRow="1"/>
              <a:tblGrid>
                <a:gridCol w="4313849"/>
                <a:gridCol w="4055671"/>
              </a:tblGrid>
              <a:tr h="36576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mn-lt"/>
                        </a:rPr>
                        <a:t>New</a:t>
                      </a:r>
                      <a:r>
                        <a:rPr lang="en-US" sz="1100" b="0" i="0" u="none" strike="noStrike" baseline="0" dirty="0" smtClean="0">
                          <a:solidFill>
                            <a:srgbClr val="000000"/>
                          </a:solidFill>
                          <a:effectLst/>
                          <a:latin typeface="+mn-lt"/>
                        </a:rPr>
                        <a:t> disbursements options and channels are being considered to set up as an option for our customers.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672061">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the product offering or mix that could affect consumer compliance</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As electronic</a:t>
                      </a:r>
                      <a:r>
                        <a:rPr lang="en-US" sz="1100" b="0" i="0" u="none" strike="noStrike" baseline="0" dirty="0" smtClean="0">
                          <a:solidFill>
                            <a:srgbClr val="000000"/>
                          </a:solidFill>
                          <a:effectLst/>
                          <a:latin typeface="Calibri"/>
                        </a:rPr>
                        <a:t> methods for disbursement are being explored as an option for our clients,  authentication and validation methods have to be aligned with regulation</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are the expected regulatory capital implications of the business plan? Any anticipated liquidity impacts</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No</a:t>
                      </a:r>
                      <a:r>
                        <a:rPr lang="en-US" sz="1100" b="0" i="0" u="none" strike="noStrike" baseline="0" dirty="0" smtClean="0">
                          <a:solidFill>
                            <a:srgbClr val="000000"/>
                          </a:solidFill>
                          <a:effectLst/>
                          <a:latin typeface="Calibri"/>
                        </a:rPr>
                        <a:t> expected impact on capital</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No impacts on mix distribution</a:t>
                      </a:r>
                      <a:r>
                        <a:rPr lang="en-US" sz="1100" b="0" i="0" u="none" strike="noStrike" baseline="0" dirty="0" smtClean="0">
                          <a:solidFill>
                            <a:srgbClr val="000000"/>
                          </a:solidFill>
                          <a:effectLst/>
                          <a:latin typeface="Calibri"/>
                        </a:rPr>
                        <a:t> is expected</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35092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5" name="Table 4"/>
          <p:cNvGraphicFramePr>
            <a:graphicFrameLocks noGrp="1"/>
          </p:cNvGraphicFramePr>
          <p:nvPr>
            <p:extLst>
              <p:ext uri="{D42A27DB-BD31-4B8C-83A1-F6EECF244321}">
                <p14:modId xmlns:p14="http://schemas.microsoft.com/office/powerpoint/2010/main" val="1634065123"/>
              </p:ext>
            </p:extLst>
          </p:nvPr>
        </p:nvGraphicFramePr>
        <p:xfrm>
          <a:off x="394470" y="731579"/>
          <a:ext cx="8369520" cy="4835104"/>
        </p:xfrm>
        <a:graphic>
          <a:graphicData uri="http://schemas.openxmlformats.org/drawingml/2006/table">
            <a:tbl>
              <a:tblPr firstRow="1" bandRow="1"/>
              <a:tblGrid>
                <a:gridCol w="4313849"/>
                <a:gridCol w="4055671"/>
              </a:tblGrid>
              <a:tr h="36576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mn-lt"/>
                        </a:rPr>
                        <a:t>After reviewing the</a:t>
                      </a:r>
                      <a:r>
                        <a:rPr lang="en-US" sz="1100" b="0" i="0" u="none" strike="noStrike" baseline="0" dirty="0" smtClean="0">
                          <a:solidFill>
                            <a:srgbClr val="000000"/>
                          </a:solidFill>
                          <a:effectLst/>
                          <a:latin typeface="+mn-lt"/>
                        </a:rPr>
                        <a:t> initiatives  there should be n</a:t>
                      </a:r>
                      <a:r>
                        <a:rPr lang="en-US" sz="1100" b="0" i="0" u="none" strike="noStrike" dirty="0" smtClean="0">
                          <a:solidFill>
                            <a:srgbClr val="000000"/>
                          </a:solidFill>
                          <a:effectLst/>
                          <a:latin typeface="+mn-lt"/>
                        </a:rPr>
                        <a:t>o</a:t>
                      </a:r>
                      <a:r>
                        <a:rPr lang="en-US" sz="1100" b="0" i="0" u="none" strike="noStrike" baseline="0" dirty="0" smtClean="0">
                          <a:solidFill>
                            <a:srgbClr val="000000"/>
                          </a:solidFill>
                          <a:effectLst/>
                          <a:latin typeface="+mn-lt"/>
                        </a:rPr>
                        <a:t> changes.</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material shifts in pricing strategy assumed in P19 that would materially impact the volume, capture rate and provisions</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mn-lt"/>
                        </a:rPr>
                        <a:t>After reviewing the</a:t>
                      </a:r>
                      <a:r>
                        <a:rPr lang="en-US" sz="1100" b="0" i="0" u="none" strike="noStrike" baseline="0" dirty="0" smtClean="0">
                          <a:solidFill>
                            <a:srgbClr val="000000"/>
                          </a:solidFill>
                          <a:effectLst/>
                          <a:latin typeface="+mn-lt"/>
                        </a:rPr>
                        <a:t> initiatives  there should be n</a:t>
                      </a:r>
                      <a:r>
                        <a:rPr lang="en-US" sz="1100" b="0" i="0" u="none" strike="noStrike" dirty="0" smtClean="0">
                          <a:solidFill>
                            <a:srgbClr val="000000"/>
                          </a:solidFill>
                          <a:effectLst/>
                          <a:latin typeface="+mn-lt"/>
                        </a:rPr>
                        <a:t>o</a:t>
                      </a:r>
                      <a:r>
                        <a:rPr lang="en-US" sz="1100" b="0" i="0" u="none" strike="noStrike" baseline="0" dirty="0" smtClean="0">
                          <a:solidFill>
                            <a:srgbClr val="000000"/>
                          </a:solidFill>
                          <a:effectLst/>
                          <a:latin typeface="+mn-lt"/>
                        </a:rPr>
                        <a:t> changes.</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 P19 asset forecasts reliant on changes to the segmentation of the lines of business? If so to what extend? </a:t>
                      </a: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mn-lt"/>
                        </a:rPr>
                        <a:t>After reviewing the</a:t>
                      </a:r>
                      <a:r>
                        <a:rPr lang="en-US" sz="1100" b="0" i="0" u="none" strike="noStrike" baseline="0" dirty="0" smtClean="0">
                          <a:solidFill>
                            <a:srgbClr val="000000"/>
                          </a:solidFill>
                          <a:effectLst/>
                          <a:latin typeface="+mn-lt"/>
                        </a:rPr>
                        <a:t> initiatives  there should be n</a:t>
                      </a:r>
                      <a:r>
                        <a:rPr lang="en-US" sz="1100" b="0" i="0" u="none" strike="noStrike" dirty="0" smtClean="0">
                          <a:solidFill>
                            <a:srgbClr val="000000"/>
                          </a:solidFill>
                          <a:effectLst/>
                          <a:latin typeface="+mn-lt"/>
                        </a:rPr>
                        <a:t>o</a:t>
                      </a:r>
                      <a:r>
                        <a:rPr lang="en-US" sz="1100" b="0" i="0" u="none" strike="noStrike" baseline="0" dirty="0" smtClean="0">
                          <a:solidFill>
                            <a:srgbClr val="000000"/>
                          </a:solidFill>
                          <a:effectLst/>
                          <a:latin typeface="+mn-lt"/>
                        </a:rPr>
                        <a:t> changes.</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a:rPr>
                        <a:t>What is the target loan book by sector and what are the priority growth sectors? </a:t>
                      </a:r>
                      <a:r>
                        <a:rPr lang="en-US" sz="1100" b="0" i="0" u="none" strike="noStrike" dirty="0" smtClean="0">
                          <a:solidFill>
                            <a:srgbClr val="000000"/>
                          </a:solidFill>
                          <a:effectLst/>
                          <a:latin typeface="+mn-lt"/>
                        </a:rPr>
                        <a:t>After reviewing the</a:t>
                      </a:r>
                      <a:r>
                        <a:rPr lang="en-US" sz="1100" b="0" i="0" u="none" strike="noStrike" baseline="0" dirty="0" smtClean="0">
                          <a:solidFill>
                            <a:srgbClr val="000000"/>
                          </a:solidFill>
                          <a:effectLst/>
                          <a:latin typeface="+mn-lt"/>
                        </a:rPr>
                        <a:t> initiatives  there should be n</a:t>
                      </a:r>
                      <a:r>
                        <a:rPr lang="en-US" sz="1100" b="0" i="0" u="none" strike="noStrike" dirty="0" smtClean="0">
                          <a:solidFill>
                            <a:srgbClr val="000000"/>
                          </a:solidFill>
                          <a:effectLst/>
                          <a:latin typeface="+mn-lt"/>
                        </a:rPr>
                        <a:t>o</a:t>
                      </a:r>
                      <a:r>
                        <a:rPr lang="en-US" sz="1100" b="0" i="0" u="none" strike="noStrike" baseline="0" dirty="0" smtClean="0">
                          <a:solidFill>
                            <a:srgbClr val="000000"/>
                          </a:solidFill>
                          <a:effectLst/>
                          <a:latin typeface="+mn-lt"/>
                        </a:rPr>
                        <a:t> changes.</a:t>
                      </a:r>
                      <a:endParaRPr lang="en-US" sz="1100" b="0" i="0" u="none" strike="noStrike" dirty="0" smtClean="0">
                        <a:solidFill>
                          <a:srgbClr val="000000"/>
                        </a:solidFill>
                        <a:effectLst/>
                        <a:latin typeface="+mn-lt"/>
                      </a:endParaRPr>
                    </a:p>
                    <a:p>
                      <a:pPr algn="l" fontAlgn="ctr"/>
                      <a:r>
                        <a:rPr lang="en-US" sz="1100" b="0" i="0" u="none" strike="noStrike" dirty="0" smtClean="0">
                          <a:solidFill>
                            <a:srgbClr val="000000"/>
                          </a:solidFill>
                          <a:effectLst/>
                          <a:latin typeface="Calibri"/>
                        </a:rPr>
                        <a:t>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538446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5" name="Table 4"/>
          <p:cNvGraphicFramePr>
            <a:graphicFrameLocks noGrp="1"/>
          </p:cNvGraphicFramePr>
          <p:nvPr>
            <p:extLst>
              <p:ext uri="{D42A27DB-BD31-4B8C-83A1-F6EECF244321}">
                <p14:modId xmlns:p14="http://schemas.microsoft.com/office/powerpoint/2010/main" val="1681653059"/>
              </p:ext>
            </p:extLst>
          </p:nvPr>
        </p:nvGraphicFramePr>
        <p:xfrm>
          <a:off x="394470" y="731579"/>
          <a:ext cx="8369520" cy="4782042"/>
        </p:xfrm>
        <a:graphic>
          <a:graphicData uri="http://schemas.openxmlformats.org/drawingml/2006/table">
            <a:tbl>
              <a:tblPr firstRow="1" bandRow="1"/>
              <a:tblGrid>
                <a:gridCol w="4313849"/>
                <a:gridCol w="4055671"/>
              </a:tblGrid>
              <a:tr h="36576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Have the risks associated to not executing a asset sale plan as expected in P19 been considered? </a:t>
                      </a: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It does not apply</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 </a:t>
                      </a: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It does not apply</a:t>
                      </a: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a:rPr>
                        <a:t>Does the </a:t>
                      </a:r>
                      <a:r>
                        <a:rPr lang="en-US" sz="1100" b="0" i="0" u="none" strike="noStrike" dirty="0" smtClean="0">
                          <a:solidFill>
                            <a:srgbClr val="000000"/>
                          </a:solidFill>
                          <a:effectLst/>
                          <a:latin typeface="Calibri"/>
                        </a:rPr>
                        <a:t>P19 </a:t>
                      </a:r>
                      <a:r>
                        <a:rPr lang="en-US" sz="1100" b="0" i="0" u="none" strike="noStrike" dirty="0">
                          <a:solidFill>
                            <a:srgbClr val="000000"/>
                          </a:solidFill>
                          <a:effectLst/>
                          <a:latin typeface="Calibri"/>
                        </a:rPr>
                        <a:t>assume material changes to current key assumptions of the provisioning model (months coverage and recovery rate)? </a:t>
                      </a:r>
                      <a:r>
                        <a:rPr lang="en-US" sz="1100" b="0" i="0" u="none" strike="noStrike" dirty="0" smtClean="0">
                          <a:solidFill>
                            <a:srgbClr val="000000"/>
                          </a:solidFill>
                          <a:effectLst/>
                          <a:latin typeface="+mn-lt"/>
                        </a:rPr>
                        <a:t>It does not apply</a:t>
                      </a: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Current</a:t>
                      </a:r>
                      <a:r>
                        <a:rPr lang="en-US" sz="1100" b="0" i="0" u="none" strike="noStrike" baseline="0" dirty="0" smtClean="0">
                          <a:solidFill>
                            <a:srgbClr val="000000"/>
                          </a:solidFill>
                          <a:effectLst/>
                          <a:latin typeface="Calibri"/>
                        </a:rPr>
                        <a:t> economic crisis in PR is the main driver of P19 forecast</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832509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Rationale | Personal Loans</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p:txBody>
      </p:sp>
      <p:sp>
        <p:nvSpPr>
          <p:cNvPr id="3" name="TextBox 2"/>
          <p:cNvSpPr txBox="1"/>
          <p:nvPr/>
        </p:nvSpPr>
        <p:spPr>
          <a:xfrm>
            <a:off x="330309" y="680357"/>
            <a:ext cx="2402006" cy="461665"/>
          </a:xfrm>
          <a:prstGeom prst="rect">
            <a:avLst/>
          </a:prstGeom>
          <a:noFill/>
        </p:spPr>
        <p:txBody>
          <a:bodyPr wrap="square" rtlCol="0">
            <a:spAutoFit/>
          </a:bodyPr>
          <a:lstStyle/>
          <a:p>
            <a:pPr fontAlgn="base">
              <a:spcBef>
                <a:spcPct val="0"/>
              </a:spcBef>
              <a:spcAft>
                <a:spcPct val="0"/>
              </a:spcAft>
            </a:pPr>
            <a:r>
              <a:rPr lang="en-US" sz="1200" b="1" dirty="0">
                <a:solidFill>
                  <a:srgbClr val="000000"/>
                </a:solidFill>
                <a:latin typeface="Arial"/>
                <a:ea typeface="MS PGothic" pitchFamily="34" charset="-128"/>
              </a:rPr>
              <a:t>Dollars in Million</a:t>
            </a:r>
          </a:p>
          <a:p>
            <a:pPr fontAlgn="base">
              <a:spcBef>
                <a:spcPct val="0"/>
              </a:spcBef>
              <a:spcAft>
                <a:spcPct val="0"/>
              </a:spcAft>
            </a:pPr>
            <a:r>
              <a:rPr lang="en-US" sz="1200" b="1" dirty="0">
                <a:solidFill>
                  <a:srgbClr val="000000"/>
                </a:solidFill>
                <a:latin typeface="Arial"/>
                <a:ea typeface="MS PGothic" pitchFamily="34" charset="-128"/>
              </a:rPr>
              <a:t>IFRS Criteria</a:t>
            </a:r>
          </a:p>
        </p:txBody>
      </p:sp>
      <p:sp>
        <p:nvSpPr>
          <p:cNvPr id="8" name="Rectangle 7"/>
          <p:cNvSpPr/>
          <p:nvPr/>
        </p:nvSpPr>
        <p:spPr>
          <a:xfrm>
            <a:off x="457200" y="2890152"/>
            <a:ext cx="8281987" cy="3482107"/>
          </a:xfrm>
          <a:prstGeom prst="rect">
            <a:avLst/>
          </a:prstGeom>
        </p:spPr>
        <p:txBody>
          <a:bodyPr wrap="square">
            <a:spAutoFit/>
          </a:bodyPr>
          <a:lstStyle/>
          <a:p>
            <a:pPr marL="342900" indent="-342900" algn="just">
              <a:lnSpc>
                <a:spcPct val="115000"/>
              </a:lnSpc>
              <a:spcAft>
                <a:spcPts val="300"/>
              </a:spcAft>
              <a:buFont typeface="Wingdings"/>
              <a:buChar char=""/>
            </a:pPr>
            <a:r>
              <a:rPr lang="en-US" sz="1050" dirty="0">
                <a:solidFill>
                  <a:srgbClr val="000000"/>
                </a:solidFill>
                <a:latin typeface="Arial" panose="020B0604020202020204" pitchFamily="34" charset="0"/>
                <a:ea typeface="Times New Roman"/>
                <a:cs typeface="Arial" panose="020B0604020202020204" pitchFamily="34" charset="0"/>
              </a:rPr>
              <a:t>The expected decrease in production is </a:t>
            </a:r>
            <a:r>
              <a:rPr lang="en-US" sz="1050" dirty="0" smtClean="0">
                <a:solidFill>
                  <a:srgbClr val="000000"/>
                </a:solidFill>
                <a:latin typeface="Arial" panose="020B0604020202020204" pitchFamily="34" charset="0"/>
                <a:ea typeface="Times New Roman"/>
                <a:cs typeface="Arial" panose="020B0604020202020204" pitchFamily="34" charset="0"/>
              </a:rPr>
              <a:t>due to changes in admission decision system, campaign approval process, no exception policy,  branch consolidation process and mainly the actual </a:t>
            </a:r>
            <a:r>
              <a:rPr lang="en-US" sz="1050" dirty="0">
                <a:solidFill>
                  <a:srgbClr val="000000"/>
                </a:solidFill>
                <a:latin typeface="Arial" panose="020B0604020202020204" pitchFamily="34" charset="0"/>
                <a:ea typeface="Times New Roman"/>
                <a:cs typeface="Arial" panose="020B0604020202020204" pitchFamily="34" charset="0"/>
              </a:rPr>
              <a:t>economic environment</a:t>
            </a:r>
            <a:r>
              <a:rPr lang="en-US" sz="1050" dirty="0" smtClean="0">
                <a:solidFill>
                  <a:srgbClr val="000000"/>
                </a:solidFill>
                <a:latin typeface="Arial" panose="020B0604020202020204" pitchFamily="34" charset="0"/>
                <a:ea typeface="Times New Roman"/>
                <a:cs typeface="Arial" panose="020B0604020202020204" pitchFamily="34" charset="0"/>
              </a:rPr>
              <a:t>. On the other hand, recent changes as price strategy, new marketing pieces, 680 score pilot programs will help to pick up the budgeted disbursements for the rest of the year</a:t>
            </a:r>
            <a:endParaRPr lang="en-US" sz="1050" dirty="0">
              <a:solidFill>
                <a:srgbClr val="000000"/>
              </a:solidFill>
              <a:latin typeface="Arial" panose="020B0604020202020204" pitchFamily="34" charset="0"/>
              <a:ea typeface="Times New Roman"/>
              <a:cs typeface="Arial" panose="020B0604020202020204" pitchFamily="34" charset="0"/>
            </a:endParaRPr>
          </a:p>
          <a:p>
            <a:pPr marL="342900" indent="-342900" algn="just">
              <a:lnSpc>
                <a:spcPct val="115000"/>
              </a:lnSpc>
              <a:spcAft>
                <a:spcPts val="300"/>
              </a:spcAft>
              <a:buFont typeface="Wingdings"/>
              <a:buChar char=""/>
            </a:pPr>
            <a:r>
              <a:rPr lang="en-US" sz="1050" dirty="0">
                <a:solidFill>
                  <a:srgbClr val="000000"/>
                </a:solidFill>
                <a:latin typeface="Arial" panose="020B0604020202020204" pitchFamily="34" charset="0"/>
                <a:ea typeface="Times New Roman"/>
                <a:cs typeface="Arial" panose="020B0604020202020204" pitchFamily="34" charset="0"/>
              </a:rPr>
              <a:t>Monthly total production (new money + renewals) </a:t>
            </a:r>
            <a:r>
              <a:rPr lang="en-US" sz="1050" dirty="0" smtClean="0">
                <a:solidFill>
                  <a:srgbClr val="000000"/>
                </a:solidFill>
                <a:latin typeface="Arial" panose="020B0604020202020204" pitchFamily="34" charset="0"/>
                <a:ea typeface="Times New Roman"/>
                <a:cs typeface="Arial" panose="020B0604020202020204" pitchFamily="34" charset="0"/>
              </a:rPr>
              <a:t>had </a:t>
            </a:r>
            <a:r>
              <a:rPr lang="en-US" sz="1050" dirty="0">
                <a:solidFill>
                  <a:srgbClr val="000000"/>
                </a:solidFill>
                <a:latin typeface="Arial" panose="020B0604020202020204" pitchFamily="34" charset="0"/>
                <a:ea typeface="Times New Roman"/>
                <a:cs typeface="Arial" panose="020B0604020202020204" pitchFamily="34" charset="0"/>
              </a:rPr>
              <a:t>been decreasing approximately </a:t>
            </a:r>
            <a:r>
              <a:rPr lang="en-US" sz="1050" dirty="0" smtClean="0">
                <a:solidFill>
                  <a:srgbClr val="000000"/>
                </a:solidFill>
                <a:latin typeface="Arial" panose="020B0604020202020204" pitchFamily="34" charset="0"/>
                <a:ea typeface="Times New Roman"/>
                <a:cs typeface="Arial" panose="020B0604020202020204" pitchFamily="34" charset="0"/>
              </a:rPr>
              <a:t>$4.5 </a:t>
            </a:r>
            <a:r>
              <a:rPr lang="en-US" sz="1050" dirty="0">
                <a:solidFill>
                  <a:srgbClr val="000000"/>
                </a:solidFill>
                <a:latin typeface="Arial" panose="020B0604020202020204" pitchFamily="34" charset="0"/>
                <a:ea typeface="Times New Roman"/>
                <a:cs typeface="Arial" panose="020B0604020202020204" pitchFamily="34" charset="0"/>
              </a:rPr>
              <a:t>since changes </a:t>
            </a:r>
            <a:r>
              <a:rPr lang="en-US" sz="1050" dirty="0" smtClean="0">
                <a:solidFill>
                  <a:srgbClr val="000000"/>
                </a:solidFill>
                <a:latin typeface="Arial" panose="020B0604020202020204" pitchFamily="34" charset="0"/>
                <a:ea typeface="Times New Roman"/>
                <a:cs typeface="Arial" panose="020B0604020202020204" pitchFamily="34" charset="0"/>
              </a:rPr>
              <a:t>listed above.</a:t>
            </a:r>
          </a:p>
          <a:p>
            <a:pPr marL="342900" indent="-342900" algn="just">
              <a:lnSpc>
                <a:spcPct val="115000"/>
              </a:lnSpc>
              <a:spcAft>
                <a:spcPts val="300"/>
              </a:spcAft>
              <a:buFont typeface="Wingdings"/>
              <a:buChar char=""/>
            </a:pPr>
            <a:r>
              <a:rPr lang="en-US" sz="1050" dirty="0">
                <a:solidFill>
                  <a:srgbClr val="000000"/>
                </a:solidFill>
                <a:latin typeface="Arial" panose="020B0604020202020204" pitchFamily="34" charset="0"/>
                <a:ea typeface="Times New Roman"/>
                <a:cs typeface="Arial" panose="020B0604020202020204" pitchFamily="34" charset="0"/>
              </a:rPr>
              <a:t>As a result of the branch consolidation process, we projected a </a:t>
            </a:r>
            <a:r>
              <a:rPr lang="en-US" sz="1050" dirty="0" smtClean="0">
                <a:solidFill>
                  <a:srgbClr val="000000"/>
                </a:solidFill>
                <a:latin typeface="Arial" panose="020B0604020202020204" pitchFamily="34" charset="0"/>
                <a:ea typeface="Times New Roman"/>
                <a:cs typeface="Arial" panose="020B0604020202020204" pitchFamily="34" charset="0"/>
              </a:rPr>
              <a:t>monthly production </a:t>
            </a:r>
            <a:r>
              <a:rPr lang="en-US" sz="1050" dirty="0">
                <a:solidFill>
                  <a:srgbClr val="000000"/>
                </a:solidFill>
                <a:latin typeface="Arial" panose="020B0604020202020204" pitchFamily="34" charset="0"/>
                <a:ea typeface="Times New Roman"/>
                <a:cs typeface="Arial" panose="020B0604020202020204" pitchFamily="34" charset="0"/>
              </a:rPr>
              <a:t>decrease of </a:t>
            </a:r>
            <a:r>
              <a:rPr lang="en-US" sz="1050" dirty="0" smtClean="0">
                <a:solidFill>
                  <a:srgbClr val="000000"/>
                </a:solidFill>
                <a:latin typeface="Arial" panose="020B0604020202020204" pitchFamily="34" charset="0"/>
                <a:ea typeface="Times New Roman"/>
                <a:cs typeface="Arial" panose="020B0604020202020204" pitchFamily="34" charset="0"/>
              </a:rPr>
              <a:t>$970K. </a:t>
            </a:r>
            <a:endParaRPr lang="en-US" sz="1050" dirty="0">
              <a:solidFill>
                <a:srgbClr val="000000"/>
              </a:solidFill>
              <a:latin typeface="Arial" panose="020B0604020202020204" pitchFamily="34" charset="0"/>
              <a:ea typeface="Times New Roman"/>
              <a:cs typeface="Arial" panose="020B0604020202020204" pitchFamily="34" charset="0"/>
            </a:endParaRPr>
          </a:p>
          <a:p>
            <a:pPr marL="342900" indent="-342900" algn="just">
              <a:lnSpc>
                <a:spcPct val="115000"/>
              </a:lnSpc>
              <a:spcAft>
                <a:spcPts val="300"/>
              </a:spcAft>
              <a:buFont typeface="Wingdings"/>
              <a:buChar char=""/>
            </a:pPr>
            <a:r>
              <a:rPr lang="en-US" sz="1050" dirty="0" smtClean="0">
                <a:solidFill>
                  <a:srgbClr val="000000"/>
                </a:solidFill>
                <a:latin typeface="Arial" panose="020B0604020202020204" pitchFamily="34" charset="0"/>
                <a:ea typeface="Times New Roman"/>
                <a:cs typeface="Arial" panose="020B0604020202020204" pitchFamily="34" charset="0"/>
              </a:rPr>
              <a:t>Management </a:t>
            </a:r>
            <a:r>
              <a:rPr lang="en-US" sz="1050" dirty="0">
                <a:solidFill>
                  <a:srgbClr val="000000"/>
                </a:solidFill>
                <a:latin typeface="Arial" panose="020B0604020202020204" pitchFamily="34" charset="0"/>
                <a:ea typeface="Times New Roman"/>
                <a:cs typeface="Arial" panose="020B0604020202020204" pitchFamily="34" charset="0"/>
              </a:rPr>
              <a:t>is looking forward and will implement the following commercial actions: (1) execute four campaigns  to our client base and prospective clients, (2) carry out six campaigns to renew loans that have upcoming maturity </a:t>
            </a:r>
            <a:r>
              <a:rPr lang="en-US" sz="1050" dirty="0" smtClean="0">
                <a:solidFill>
                  <a:srgbClr val="000000"/>
                </a:solidFill>
                <a:latin typeface="Arial" panose="020B0604020202020204" pitchFamily="34" charset="0"/>
                <a:ea typeface="Times New Roman"/>
                <a:cs typeface="Arial" panose="020B0604020202020204" pitchFamily="34" charset="0"/>
              </a:rPr>
              <a:t>date, (3) improve campaign efficiency and strategy, (4) launch an incentive program for clients and (5) develop remote disbursements channels</a:t>
            </a:r>
            <a:endParaRPr lang="en-US" sz="1050" dirty="0">
              <a:solidFill>
                <a:srgbClr val="000000"/>
              </a:solidFill>
              <a:latin typeface="Arial" panose="020B0604020202020204" pitchFamily="34" charset="0"/>
              <a:ea typeface="Times New Roman"/>
              <a:cs typeface="Arial" panose="020B0604020202020204" pitchFamily="34" charset="0"/>
            </a:endParaRPr>
          </a:p>
          <a:p>
            <a:pPr marL="342900" indent="-342900" algn="just">
              <a:lnSpc>
                <a:spcPct val="115000"/>
              </a:lnSpc>
              <a:spcAft>
                <a:spcPts val="300"/>
              </a:spcAft>
              <a:buFont typeface="Wingdings"/>
              <a:buChar char=""/>
            </a:pPr>
            <a:r>
              <a:rPr lang="en-US" sz="1050" dirty="0" smtClean="0">
                <a:solidFill>
                  <a:srgbClr val="000000"/>
                </a:solidFill>
                <a:latin typeface="Arial" panose="020B0604020202020204" pitchFamily="34" charset="0"/>
                <a:ea typeface="Times New Roman"/>
                <a:cs typeface="Arial" panose="020B0604020202020204" pitchFamily="34" charset="0"/>
              </a:rPr>
              <a:t>Our pricing strategy is risk based which helps us to maintain our portfolio spread quality.  If our strategy should be to raise the fico cutoff  portfolio yield could </a:t>
            </a:r>
            <a:r>
              <a:rPr lang="en-US" sz="1050" smtClean="0">
                <a:solidFill>
                  <a:srgbClr val="000000"/>
                </a:solidFill>
                <a:latin typeface="Arial" panose="020B0604020202020204" pitchFamily="34" charset="0"/>
                <a:ea typeface="Times New Roman"/>
                <a:cs typeface="Arial" panose="020B0604020202020204" pitchFamily="34" charset="0"/>
              </a:rPr>
              <a:t>be affected. </a:t>
            </a:r>
            <a:endParaRPr lang="en-US" sz="1050" dirty="0" smtClean="0">
              <a:solidFill>
                <a:srgbClr val="000000"/>
              </a:solidFill>
              <a:latin typeface="Arial" panose="020B0604020202020204" pitchFamily="34" charset="0"/>
              <a:ea typeface="Times New Roman"/>
              <a:cs typeface="Arial" panose="020B0604020202020204" pitchFamily="34" charset="0"/>
            </a:endParaRPr>
          </a:p>
          <a:p>
            <a:pPr marL="342900" indent="-342900" algn="just">
              <a:lnSpc>
                <a:spcPct val="115000"/>
              </a:lnSpc>
              <a:spcAft>
                <a:spcPts val="300"/>
              </a:spcAft>
              <a:buFont typeface="Wingdings"/>
              <a:buChar char=""/>
            </a:pPr>
            <a:r>
              <a:rPr lang="en-US" sz="1050" dirty="0" smtClean="0">
                <a:solidFill>
                  <a:srgbClr val="000000"/>
                </a:solidFill>
                <a:latin typeface="Arial" panose="020B0604020202020204" pitchFamily="34" charset="0"/>
                <a:ea typeface="Times New Roman"/>
                <a:cs typeface="Arial" panose="020B0604020202020204" pitchFamily="34" charset="0"/>
              </a:rPr>
              <a:t>Personal </a:t>
            </a:r>
            <a:r>
              <a:rPr lang="en-US" sz="1050" dirty="0">
                <a:solidFill>
                  <a:srgbClr val="000000"/>
                </a:solidFill>
                <a:latin typeface="Arial" panose="020B0604020202020204" pitchFamily="34" charset="0"/>
                <a:ea typeface="Times New Roman"/>
                <a:cs typeface="Arial" panose="020B0604020202020204" pitchFamily="34" charset="0"/>
              </a:rPr>
              <a:t>loans production that comes from campaigns represents 75% of total production, which </a:t>
            </a:r>
            <a:r>
              <a:rPr lang="en-US" sz="1050" dirty="0" smtClean="0">
                <a:solidFill>
                  <a:srgbClr val="000000"/>
                </a:solidFill>
                <a:latin typeface="Arial" panose="020B0604020202020204" pitchFamily="34" charset="0"/>
                <a:ea typeface="Times New Roman"/>
                <a:cs typeface="Arial" panose="020B0604020202020204" pitchFamily="34" charset="0"/>
              </a:rPr>
              <a:t>64% </a:t>
            </a:r>
            <a:r>
              <a:rPr lang="en-US" sz="1050" dirty="0">
                <a:solidFill>
                  <a:srgbClr val="000000"/>
                </a:solidFill>
                <a:latin typeface="Arial" panose="020B0604020202020204" pitchFamily="34" charset="0"/>
                <a:ea typeface="Times New Roman"/>
                <a:cs typeface="Arial" panose="020B0604020202020204" pitchFamily="34" charset="0"/>
              </a:rPr>
              <a:t>were new clients and </a:t>
            </a:r>
            <a:r>
              <a:rPr lang="en-US" sz="1050" dirty="0" smtClean="0">
                <a:solidFill>
                  <a:srgbClr val="000000"/>
                </a:solidFill>
                <a:latin typeface="Arial" panose="020B0604020202020204" pitchFamily="34" charset="0"/>
                <a:ea typeface="Times New Roman"/>
                <a:cs typeface="Arial" panose="020B0604020202020204" pitchFamily="34" charset="0"/>
              </a:rPr>
              <a:t>36% </a:t>
            </a:r>
            <a:r>
              <a:rPr lang="en-US" sz="1050" dirty="0">
                <a:solidFill>
                  <a:srgbClr val="000000"/>
                </a:solidFill>
                <a:latin typeface="Arial" panose="020B0604020202020204" pitchFamily="34" charset="0"/>
                <a:ea typeface="Times New Roman"/>
                <a:cs typeface="Arial" panose="020B0604020202020204" pitchFamily="34" charset="0"/>
              </a:rPr>
              <a:t>were renewed loans. This information was obtained from the amount produced in the last 12 months </a:t>
            </a:r>
            <a:r>
              <a:rPr lang="en-US" sz="1050" dirty="0" smtClean="0">
                <a:solidFill>
                  <a:srgbClr val="000000"/>
                </a:solidFill>
                <a:latin typeface="Arial" panose="020B0604020202020204" pitchFamily="34" charset="0"/>
                <a:ea typeface="Times New Roman"/>
                <a:cs typeface="Arial" panose="020B0604020202020204" pitchFamily="34" charset="0"/>
              </a:rPr>
              <a:t>(April 2015 </a:t>
            </a:r>
            <a:r>
              <a:rPr lang="en-US" sz="1050" dirty="0">
                <a:solidFill>
                  <a:srgbClr val="000000"/>
                </a:solidFill>
                <a:latin typeface="Arial" panose="020B0604020202020204" pitchFamily="34" charset="0"/>
                <a:ea typeface="Times New Roman"/>
                <a:cs typeface="Arial" panose="020B0604020202020204" pitchFamily="34" charset="0"/>
              </a:rPr>
              <a:t>through </a:t>
            </a:r>
            <a:r>
              <a:rPr lang="en-US" sz="1050" dirty="0" smtClean="0">
                <a:solidFill>
                  <a:srgbClr val="000000"/>
                </a:solidFill>
                <a:latin typeface="Arial" panose="020B0604020202020204" pitchFamily="34" charset="0"/>
                <a:ea typeface="Times New Roman"/>
                <a:cs typeface="Arial" panose="020B0604020202020204" pitchFamily="34" charset="0"/>
              </a:rPr>
              <a:t>March 2016), </a:t>
            </a:r>
            <a:r>
              <a:rPr lang="en-US" sz="1050" dirty="0">
                <a:solidFill>
                  <a:srgbClr val="000000"/>
                </a:solidFill>
                <a:latin typeface="Arial" panose="020B0604020202020204" pitchFamily="34" charset="0"/>
                <a:ea typeface="Times New Roman"/>
                <a:cs typeface="Arial" panose="020B0604020202020204" pitchFamily="34" charset="0"/>
              </a:rPr>
              <a:t>in which there was an average production of </a:t>
            </a:r>
            <a:r>
              <a:rPr lang="en-US" sz="1050" dirty="0" smtClean="0">
                <a:solidFill>
                  <a:srgbClr val="000000"/>
                </a:solidFill>
                <a:latin typeface="Arial" panose="020B0604020202020204" pitchFamily="34" charset="0"/>
                <a:ea typeface="Times New Roman"/>
                <a:cs typeface="Arial" panose="020B0604020202020204" pitchFamily="34" charset="0"/>
              </a:rPr>
              <a:t>$8.96MM </a:t>
            </a:r>
            <a:r>
              <a:rPr lang="en-US" sz="1050" dirty="0">
                <a:solidFill>
                  <a:srgbClr val="000000"/>
                </a:solidFill>
                <a:latin typeface="Arial" panose="020B0604020202020204" pitchFamily="34" charset="0"/>
                <a:ea typeface="Times New Roman"/>
                <a:cs typeface="Arial" panose="020B0604020202020204" pitchFamily="34" charset="0"/>
              </a:rPr>
              <a:t>monthly.</a:t>
            </a:r>
          </a:p>
          <a:p>
            <a:pPr marL="342900" indent="-342900" algn="just">
              <a:lnSpc>
                <a:spcPct val="115000"/>
              </a:lnSpc>
              <a:spcAft>
                <a:spcPts val="300"/>
              </a:spcAft>
              <a:buFont typeface="Wingdings"/>
              <a:buChar char=""/>
            </a:pPr>
            <a:r>
              <a:rPr lang="en-US" sz="1050" dirty="0">
                <a:solidFill>
                  <a:srgbClr val="000000"/>
                </a:solidFill>
                <a:latin typeface="Arial" panose="020B0604020202020204" pitchFamily="34" charset="0"/>
                <a:ea typeface="Times New Roman"/>
                <a:cs typeface="Arial" panose="020B0604020202020204" pitchFamily="34" charset="0"/>
              </a:rPr>
              <a:t>Inflows include new production, new money from renovations and renovations. New production is distributed as follows: </a:t>
            </a:r>
            <a:r>
              <a:rPr lang="en-US" sz="1050" dirty="0" smtClean="0">
                <a:solidFill>
                  <a:srgbClr val="000000"/>
                </a:solidFill>
                <a:latin typeface="Arial" panose="020B0604020202020204" pitchFamily="34" charset="0"/>
                <a:ea typeface="Times New Roman"/>
                <a:cs typeface="Arial" panose="020B0604020202020204" pitchFamily="34" charset="0"/>
              </a:rPr>
              <a:t>34% </a:t>
            </a:r>
            <a:r>
              <a:rPr lang="en-US" sz="1050" dirty="0">
                <a:solidFill>
                  <a:srgbClr val="000000"/>
                </a:solidFill>
                <a:latin typeface="Arial" panose="020B0604020202020204" pitchFamily="34" charset="0"/>
                <a:ea typeface="Times New Roman"/>
                <a:cs typeface="Arial" panose="020B0604020202020204" pitchFamily="34" charset="0"/>
              </a:rPr>
              <a:t>of new loans, 24% of new money from renovations and </a:t>
            </a:r>
            <a:r>
              <a:rPr lang="en-US" sz="1050" dirty="0" smtClean="0">
                <a:solidFill>
                  <a:srgbClr val="000000"/>
                </a:solidFill>
                <a:latin typeface="Arial" panose="020B0604020202020204" pitchFamily="34" charset="0"/>
                <a:ea typeface="Times New Roman"/>
                <a:cs typeface="Arial" panose="020B0604020202020204" pitchFamily="34" charset="0"/>
              </a:rPr>
              <a:t>42% </a:t>
            </a:r>
            <a:r>
              <a:rPr lang="en-US" sz="1050" dirty="0">
                <a:solidFill>
                  <a:srgbClr val="000000"/>
                </a:solidFill>
                <a:latin typeface="Arial" panose="020B0604020202020204" pitchFamily="34" charset="0"/>
                <a:ea typeface="Times New Roman"/>
                <a:cs typeface="Arial" panose="020B0604020202020204" pitchFamily="34" charset="0"/>
              </a:rPr>
              <a:t>of renewals. Runoffs (outflows) include amortization and cancellations for paid off and renewals. </a:t>
            </a:r>
            <a:r>
              <a:rPr lang="en-US" sz="1050" dirty="0" smtClean="0">
                <a:solidFill>
                  <a:srgbClr val="000000"/>
                </a:solidFill>
                <a:latin typeface="Arial" panose="020B0604020202020204" pitchFamily="34" charset="0"/>
                <a:ea typeface="Times New Roman"/>
                <a:cs typeface="Arial" panose="020B0604020202020204" pitchFamily="34" charset="0"/>
              </a:rPr>
              <a:t>Outflows were calculated using a projection of amortization and expected cancellations and renewals based on initial balance</a:t>
            </a:r>
            <a:endParaRPr lang="en-US" sz="1050" dirty="0">
              <a:solidFill>
                <a:srgbClr val="000000"/>
              </a:solidFill>
              <a:latin typeface="Arial" panose="020B0604020202020204" pitchFamily="34" charset="0"/>
              <a:ea typeface="Times New Roman"/>
              <a:cs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47089515"/>
              </p:ext>
            </p:extLst>
          </p:nvPr>
        </p:nvGraphicFramePr>
        <p:xfrm>
          <a:off x="457200" y="1168124"/>
          <a:ext cx="8010144" cy="1230725"/>
        </p:xfrm>
        <a:graphic>
          <a:graphicData uri="http://schemas.openxmlformats.org/presentationml/2006/ole">
            <mc:AlternateContent xmlns:mc="http://schemas.openxmlformats.org/markup-compatibility/2006">
              <mc:Choice xmlns:v="urn:schemas-microsoft-com:vml" Requires="v">
                <p:oleObj spid="_x0000_s13316" name="Worksheet" r:id="rId4" imgW="11658735" imgH="1790772" progId="Excel.Sheet.12">
                  <p:embed/>
                </p:oleObj>
              </mc:Choice>
              <mc:Fallback>
                <p:oleObj name="Worksheet" r:id="rId4" imgW="11658735" imgH="1790772" progId="Excel.Sheet.12">
                  <p:embed/>
                  <p:pic>
                    <p:nvPicPr>
                      <p:cNvPr id="0" name=""/>
                      <p:cNvPicPr/>
                      <p:nvPr/>
                    </p:nvPicPr>
                    <p:blipFill>
                      <a:blip r:embed="rId5"/>
                      <a:stretch>
                        <a:fillRect/>
                      </a:stretch>
                    </p:blipFill>
                    <p:spPr>
                      <a:xfrm>
                        <a:off x="457200" y="1168124"/>
                        <a:ext cx="8010144" cy="1230725"/>
                      </a:xfrm>
                      <a:prstGeom prst="rect">
                        <a:avLst/>
                      </a:prstGeom>
                    </p:spPr>
                  </p:pic>
                </p:oleObj>
              </mc:Fallback>
            </mc:AlternateContent>
          </a:graphicData>
        </a:graphic>
      </p:graphicFrame>
    </p:spTree>
    <p:extLst>
      <p:ext uri="{BB962C8B-B14F-4D97-AF65-F5344CB8AC3E}">
        <p14:creationId xmlns:p14="http://schemas.microsoft.com/office/powerpoint/2010/main" val="2378540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[Personal Loans] strategic plan </a:t>
            </a:r>
            <a:endParaRPr lang="en-US" dirty="0"/>
          </a:p>
        </p:txBody>
      </p:sp>
      <p:sp>
        <p:nvSpPr>
          <p:cNvPr id="4" name="Text Placeholder 3"/>
          <p:cNvSpPr>
            <a:spLocks noGrp="1"/>
          </p:cNvSpPr>
          <p:nvPr>
            <p:ph type="body" sz="quarter" idx="10"/>
          </p:nvPr>
        </p:nvSpPr>
        <p:spPr/>
        <p:txBody>
          <a:bodyPr/>
          <a:lstStyle/>
          <a:p>
            <a:endParaRPr lang="en-US" dirty="0"/>
          </a:p>
        </p:txBody>
      </p:sp>
      <p:sp>
        <p:nvSpPr>
          <p:cNvPr id="5" name="Rectangle 4"/>
          <p:cNvSpPr/>
          <p:nvPr/>
        </p:nvSpPr>
        <p:spPr>
          <a:xfrm>
            <a:off x="457200" y="1427977"/>
            <a:ext cx="1545771"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Retain market share</a:t>
            </a:r>
            <a:endParaRPr lang="en-US" sz="1600" b="1" dirty="0">
              <a:solidFill>
                <a:prstClr val="white"/>
              </a:solidFill>
            </a:endParaRPr>
          </a:p>
        </p:txBody>
      </p:sp>
      <p:sp>
        <p:nvSpPr>
          <p:cNvPr id="6" name="Rectangle 5"/>
          <p:cNvSpPr/>
          <p:nvPr/>
        </p:nvSpPr>
        <p:spPr>
          <a:xfrm>
            <a:off x="457200" y="3456409"/>
            <a:ext cx="1545771" cy="17373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Disbursement Increase &amp; efficiency</a:t>
            </a:r>
            <a:endParaRPr lang="en-US" sz="16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427977"/>
            <a:ext cx="2934864" cy="13716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Focus </a:t>
            </a:r>
            <a:r>
              <a:rPr lang="en-US" sz="1200" b="1" dirty="0">
                <a:solidFill>
                  <a:srgbClr val="000000"/>
                </a:solidFill>
              </a:rPr>
              <a:t>and </a:t>
            </a:r>
            <a:r>
              <a:rPr lang="en-US" sz="1200" b="1" dirty="0" smtClean="0">
                <a:solidFill>
                  <a:srgbClr val="000000"/>
                </a:solidFill>
              </a:rPr>
              <a:t>prioritization </a:t>
            </a:r>
            <a:r>
              <a:rPr lang="en-US" sz="1200" b="1" dirty="0">
                <a:solidFill>
                  <a:srgbClr val="000000"/>
                </a:solidFill>
              </a:rPr>
              <a:t>of campaign </a:t>
            </a:r>
            <a:r>
              <a:rPr lang="en-US" sz="1200" b="1" dirty="0" smtClean="0">
                <a:solidFill>
                  <a:srgbClr val="000000"/>
                </a:solidFill>
              </a:rPr>
              <a:t>segments</a:t>
            </a:r>
          </a:p>
          <a:p>
            <a:pPr marL="171450" indent="-171450" eaLnBrk="1" fontAlgn="auto" hangingPunct="1">
              <a:spcBef>
                <a:spcPts val="0"/>
              </a:spcBef>
              <a:spcAft>
                <a:spcPts val="600"/>
              </a:spcAft>
              <a:buFont typeface="Arial" panose="020B0604020202020204" pitchFamily="34" charset="0"/>
              <a:buChar char="•"/>
            </a:pPr>
            <a:r>
              <a:rPr lang="en-US" sz="1200" b="1" dirty="0">
                <a:solidFill>
                  <a:srgbClr val="000000"/>
                </a:solidFill>
              </a:rPr>
              <a:t>Diversification of Selling channels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Marketing campaigns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Retention channel improvement</a:t>
            </a:r>
          </a:p>
        </p:txBody>
      </p:sp>
      <p:sp>
        <p:nvSpPr>
          <p:cNvPr id="14" name="Rectangle 13"/>
          <p:cNvSpPr/>
          <p:nvPr/>
        </p:nvSpPr>
        <p:spPr>
          <a:xfrm>
            <a:off x="5599340" y="1427977"/>
            <a:ext cx="3080346" cy="13716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Campaign efficiency and strategy</a:t>
            </a:r>
          </a:p>
          <a:p>
            <a:pPr marL="228600" indent="-228600">
              <a:spcAft>
                <a:spcPts val="600"/>
              </a:spcAft>
              <a:buFont typeface="+mj-lt"/>
              <a:buAutoNum type="arabicPeriod"/>
            </a:pPr>
            <a:r>
              <a:rPr lang="en-US" sz="1200" b="1" dirty="0" smtClean="0">
                <a:solidFill>
                  <a:schemeClr val="tx1"/>
                </a:solidFill>
              </a:rPr>
              <a:t>Launch of incentive program Incentive program for clients</a:t>
            </a:r>
          </a:p>
          <a:p>
            <a:pPr marL="228600" indent="-228600">
              <a:spcAft>
                <a:spcPts val="600"/>
              </a:spcAft>
              <a:buFont typeface="+mj-lt"/>
              <a:buAutoNum type="arabicPeriod"/>
            </a:pPr>
            <a:r>
              <a:rPr lang="en-US" sz="1200" b="1" dirty="0" smtClean="0">
                <a:solidFill>
                  <a:schemeClr val="tx1"/>
                </a:solidFill>
              </a:rPr>
              <a:t>Review retention strategy and implement changes</a:t>
            </a:r>
            <a:endParaRPr lang="en-US" sz="1200" b="1" dirty="0">
              <a:solidFill>
                <a:schemeClr val="tx1"/>
              </a:solidFill>
            </a:endParaRPr>
          </a:p>
        </p:txBody>
      </p:sp>
      <p:sp>
        <p:nvSpPr>
          <p:cNvPr id="15" name="Rectangle 14"/>
          <p:cNvSpPr/>
          <p:nvPr/>
        </p:nvSpPr>
        <p:spPr>
          <a:xfrm>
            <a:off x="2275115" y="3456409"/>
            <a:ext cx="2934864" cy="173736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Improve and diversify our disbursement process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Focus and prioritization of campaign segments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increase loan applications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Diversification of Selling channels</a:t>
            </a:r>
          </a:p>
        </p:txBody>
      </p:sp>
      <p:sp>
        <p:nvSpPr>
          <p:cNvPr id="16" name="Rectangle 15"/>
          <p:cNvSpPr/>
          <p:nvPr/>
        </p:nvSpPr>
        <p:spPr>
          <a:xfrm>
            <a:off x="5608865" y="3456409"/>
            <a:ext cx="3080346" cy="173736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a:solidFill>
                  <a:schemeClr val="tx1"/>
                </a:solidFill>
              </a:rPr>
              <a:t>Develop a remote disbursement channel, in order to supplement branch consolidation production decrease.</a:t>
            </a:r>
          </a:p>
          <a:p>
            <a:pPr marL="228600" indent="-228600">
              <a:spcAft>
                <a:spcPts val="600"/>
              </a:spcAft>
              <a:buFont typeface="+mj-lt"/>
              <a:buAutoNum type="arabicPeriod"/>
            </a:pPr>
            <a:r>
              <a:rPr lang="en-US" sz="1200" b="1" dirty="0" smtClean="0">
                <a:solidFill>
                  <a:schemeClr val="tx1"/>
                </a:solidFill>
              </a:rPr>
              <a:t>Improve disbursement time and simplify application process</a:t>
            </a:r>
          </a:p>
          <a:p>
            <a:pPr marL="228600" indent="-228600">
              <a:spcAft>
                <a:spcPts val="600"/>
              </a:spcAft>
              <a:buFont typeface="+mj-lt"/>
              <a:buAutoNum type="arabicPeriod"/>
            </a:pPr>
            <a:r>
              <a:rPr lang="en-US" sz="1200" b="1" dirty="0" smtClean="0">
                <a:solidFill>
                  <a:schemeClr val="tx1"/>
                </a:solidFill>
              </a:rPr>
              <a:t>Increase capacity for OBTM</a:t>
            </a:r>
            <a:endParaRPr lang="en-US" sz="1200" b="1" dirty="0">
              <a:solidFill>
                <a:schemeClr val="tx1"/>
              </a:solidFill>
            </a:endParaRPr>
          </a:p>
          <a:p>
            <a:pPr marL="228600" indent="-228600">
              <a:spcAft>
                <a:spcPts val="600"/>
              </a:spcAft>
              <a:buFont typeface="+mj-lt"/>
              <a:buAutoNum type="arabicPeriod"/>
            </a:pPr>
            <a:endParaRPr lang="en-US" sz="1200" b="1" dirty="0">
              <a:solidFill>
                <a:schemeClr val="tx1"/>
              </a:solidFill>
            </a:endParaRP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s-PR"/>
          </a:p>
        </p:txBody>
      </p:sp>
      <p:sp>
        <p:nvSpPr>
          <p:cNvPr id="5" name="Rectangle 4"/>
          <p:cNvSpPr/>
          <p:nvPr/>
        </p:nvSpPr>
        <p:spPr>
          <a:xfrm>
            <a:off x="457198" y="1458488"/>
            <a:ext cx="1545771" cy="12269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Clients Engagement</a:t>
            </a:r>
            <a:endParaRPr lang="en-US" sz="1600" b="1" dirty="0">
              <a:solidFill>
                <a:prstClr val="white"/>
              </a:solidFill>
            </a:endParaRPr>
          </a:p>
        </p:txBody>
      </p:sp>
      <p:sp>
        <p:nvSpPr>
          <p:cNvPr id="6" name="Rectangle 5"/>
          <p:cNvSpPr/>
          <p:nvPr/>
        </p:nvSpPr>
        <p:spPr>
          <a:xfrm>
            <a:off x="2275113" y="1458488"/>
            <a:ext cx="2934864"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a:solidFill>
                  <a:srgbClr val="000000"/>
                </a:solidFill>
              </a:rPr>
              <a:t>Focus and prioritization of campaign segments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Diversification of Selling channels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Client experience improvement</a:t>
            </a: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7" name="Rectangle 6"/>
          <p:cNvSpPr/>
          <p:nvPr/>
        </p:nvSpPr>
        <p:spPr>
          <a:xfrm>
            <a:off x="5551713" y="1458488"/>
            <a:ext cx="3080346"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Incentive </a:t>
            </a:r>
            <a:r>
              <a:rPr lang="en-US" sz="1200" b="1" dirty="0">
                <a:solidFill>
                  <a:schemeClr val="tx1"/>
                </a:solidFill>
              </a:rPr>
              <a:t>program for </a:t>
            </a:r>
            <a:r>
              <a:rPr lang="en-US" sz="1200" b="1" dirty="0" smtClean="0">
                <a:solidFill>
                  <a:schemeClr val="tx1"/>
                </a:solidFill>
              </a:rPr>
              <a:t>clients who have consumer loans with SAN</a:t>
            </a:r>
          </a:p>
          <a:p>
            <a:pPr marL="228600" indent="-228600">
              <a:spcAft>
                <a:spcPts val="600"/>
              </a:spcAft>
              <a:buFont typeface="+mj-lt"/>
              <a:buAutoNum type="arabicPeriod"/>
            </a:pPr>
            <a:r>
              <a:rPr lang="en-US" sz="1200" b="1" dirty="0" smtClean="0">
                <a:solidFill>
                  <a:schemeClr val="tx1"/>
                </a:solidFill>
              </a:rPr>
              <a:t>Incentive referral program for clients </a:t>
            </a:r>
          </a:p>
          <a:p>
            <a:pPr marL="228600" indent="-228600">
              <a:spcAft>
                <a:spcPts val="600"/>
              </a:spcAft>
              <a:buFont typeface="+mj-lt"/>
              <a:buAutoNum type="arabicPeriod"/>
            </a:pPr>
            <a:r>
              <a:rPr lang="en-US" sz="1200" b="1" dirty="0" smtClean="0">
                <a:solidFill>
                  <a:schemeClr val="tx1"/>
                </a:solidFill>
              </a:rPr>
              <a:t>Santander Rewards launch</a:t>
            </a:r>
            <a:endParaRPr lang="en-US" sz="1200" b="1" dirty="0">
              <a:solidFill>
                <a:schemeClr val="tx1"/>
              </a:solidFill>
            </a:endParaRPr>
          </a:p>
        </p:txBody>
      </p:sp>
      <p:sp>
        <p:nvSpPr>
          <p:cNvPr id="8" name="Title 1"/>
          <p:cNvSpPr txBox="1">
            <a:spLocks/>
          </p:cNvSpPr>
          <p:nvPr/>
        </p:nvSpPr>
        <p:spPr>
          <a:xfrm>
            <a:off x="457200" y="311384"/>
            <a:ext cx="8229600" cy="430887"/>
          </a:xfrm>
          <a:prstGeom prst="rect">
            <a:avLst/>
          </a:prstGeom>
        </p:spPr>
        <p:txBody>
          <a:bodyPr vert="horz" lIns="91440" tIns="45720" rIns="91440" bIns="45720" rtlCol="0" anchor="b">
            <a:spAutoFit/>
          </a:bodyPr>
          <a:lstStyle>
            <a:lvl1pPr algn="l" defTabSz="457200" rtl="0" eaLnBrk="1" latinLnBrk="0" hangingPunct="1">
              <a:spcBef>
                <a:spcPct val="0"/>
              </a:spcBef>
              <a:buNone/>
              <a:defRPr sz="2200" b="1" kern="1200" baseline="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n-US" dirty="0" smtClean="0"/>
              <a:t>Key elements of [Personal Loans] strategic plan </a:t>
            </a:r>
            <a:endParaRPr lang="en-US" dirty="0"/>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0" name="Straight Connector 9"/>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13" name="TextBox 12"/>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14" name="Straight Connector 13"/>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4481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3943239814"/>
              </p:ext>
            </p:extLst>
          </p:nvPr>
        </p:nvGraphicFramePr>
        <p:xfrm>
          <a:off x="394470" y="680684"/>
          <a:ext cx="8369520" cy="5785919"/>
        </p:xfrm>
        <a:graphic>
          <a:graphicData uri="http://schemas.openxmlformats.org/drawingml/2006/table">
            <a:tbl>
              <a:tblPr firstRow="1" bandRow="1"/>
              <a:tblGrid>
                <a:gridCol w="2075248"/>
                <a:gridCol w="3244217"/>
                <a:gridCol w="3050055"/>
              </a:tblGrid>
              <a:tr h="36576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050" dirty="0" smtClean="0">
                          <a:latin typeface="+mn-lt"/>
                        </a:rPr>
                        <a:t>Initiative</a:t>
                      </a:r>
                      <a:endParaRPr lang="en-US" sz="105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050" dirty="0" smtClean="0">
                          <a:latin typeface="+mn-lt"/>
                        </a:rPr>
                        <a:t>Key</a:t>
                      </a:r>
                      <a:r>
                        <a:rPr lang="en-US" sz="1050" baseline="0" dirty="0" smtClean="0">
                          <a:latin typeface="+mn-lt"/>
                        </a:rPr>
                        <a:t> benefits / targets / returns</a:t>
                      </a:r>
                      <a:endParaRPr lang="en-US" sz="105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050" dirty="0" smtClean="0">
                          <a:latin typeface="+mn-lt"/>
                        </a:rPr>
                        <a:t>Risk</a:t>
                      </a:r>
                      <a:r>
                        <a:rPr lang="en-US" sz="1050" baseline="0" dirty="0" smtClean="0">
                          <a:latin typeface="+mn-lt"/>
                        </a:rPr>
                        <a:t> assessment</a:t>
                      </a:r>
                      <a:endParaRPr lang="en-US" sz="105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38221">
                <a:tc gridSpan="3">
                  <a:txBody>
                    <a:bodyPr/>
                    <a:lstStyle/>
                    <a:p>
                      <a:r>
                        <a:rPr lang="en-US" sz="1050" b="1" dirty="0" smtClean="0">
                          <a:latin typeface="+mn-lt"/>
                        </a:rPr>
                        <a:t>Priority:</a:t>
                      </a:r>
                      <a:r>
                        <a:rPr lang="en-US" sz="1050" b="1" baseline="0" dirty="0" smtClean="0">
                          <a:latin typeface="+mn-lt"/>
                        </a:rPr>
                        <a:t> </a:t>
                      </a:r>
                      <a:r>
                        <a:rPr lang="en-US" sz="1050" b="1" dirty="0" smtClean="0">
                          <a:latin typeface="+mn-lt"/>
                        </a:rPr>
                        <a:t>Retain Market Share</a:t>
                      </a:r>
                      <a:r>
                        <a:rPr lang="en-US" sz="1050" b="1" baseline="0" dirty="0" smtClean="0">
                          <a:latin typeface="+mn-lt"/>
                        </a:rPr>
                        <a:t> </a:t>
                      </a:r>
                      <a:endParaRPr lang="en-US" sz="1050" b="1" dirty="0">
                        <a:latin typeface="+mn-lt"/>
                      </a:endParaRPr>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84460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050" dirty="0" smtClean="0">
                          <a:latin typeface="+mn-lt"/>
                        </a:rPr>
                        <a:t>Campaign efficiency and strategy</a:t>
                      </a:r>
                    </a:p>
                  </a:txBody>
                  <a:tcPr anchor="ctr">
                    <a:lnL w="12700" cmpd="sng">
                      <a:noFill/>
                    </a:lnL>
                    <a:lnR w="12700" cmpd="sng">
                      <a:noFill/>
                    </a:lnR>
                    <a:lnT w="9525" cap="flat" cmpd="sng" algn="ctr">
                      <a:no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Efficiency improvement</a:t>
                      </a:r>
                      <a:r>
                        <a:rPr lang="en-US" sz="1050" baseline="0" dirty="0" smtClean="0">
                          <a:latin typeface="+mn-lt"/>
                        </a:rPr>
                        <a:t> on sale channels</a:t>
                      </a:r>
                    </a:p>
                    <a:p>
                      <a:pPr marL="171450" indent="-171450">
                        <a:buFont typeface="Arial" panose="020B0604020202020204" pitchFamily="34" charset="0"/>
                        <a:buChar char="•"/>
                      </a:pPr>
                      <a:r>
                        <a:rPr lang="en-US" sz="1050" baseline="0" dirty="0" smtClean="0">
                          <a:latin typeface="+mn-lt"/>
                        </a:rPr>
                        <a:t>Focus on segments with better response ratios</a:t>
                      </a:r>
                    </a:p>
                    <a:p>
                      <a:pPr marL="171450" indent="-171450">
                        <a:buFont typeface="Arial" panose="020B0604020202020204" pitchFamily="34" charset="0"/>
                        <a:buChar char="•"/>
                      </a:pPr>
                      <a:r>
                        <a:rPr lang="en-US" sz="1050" b="1" baseline="0" dirty="0" smtClean="0">
                          <a:latin typeface="+mn-lt"/>
                        </a:rPr>
                        <a:t>2,640 clients, 0.2MM margin yearly</a:t>
                      </a:r>
                      <a:endParaRPr lang="en-US" sz="1050" b="1"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Campaigns</a:t>
                      </a:r>
                      <a:r>
                        <a:rPr lang="en-US" sz="1050" baseline="0" dirty="0" smtClean="0">
                          <a:latin typeface="+mn-lt"/>
                        </a:rPr>
                        <a:t> cases are selected and pricing stablish based on risk segmentation to comply with regulations as fair landing</a:t>
                      </a:r>
                    </a:p>
                    <a:p>
                      <a:pPr marL="171450" indent="-171450">
                        <a:buFont typeface="Arial" panose="020B0604020202020204" pitchFamily="34" charset="0"/>
                        <a:buChar char="•"/>
                      </a:pPr>
                      <a:r>
                        <a:rPr lang="en-US" sz="1050" baseline="0" dirty="0" smtClean="0">
                          <a:latin typeface="+mn-lt"/>
                        </a:rPr>
                        <a:t>Sales scripts and communication with the sales force are stablish for each campaign</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84460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latin typeface="+mn-lt"/>
                        </a:rPr>
                        <a:t>Incentive Program for clients</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Clients will be eligible to</a:t>
                      </a:r>
                      <a:r>
                        <a:rPr lang="en-US" sz="1050" baseline="0" dirty="0" smtClean="0">
                          <a:latin typeface="+mn-lt"/>
                        </a:rPr>
                        <a:t> participate in a raffle to win condonation of their debt up to $20k</a:t>
                      </a:r>
                    </a:p>
                    <a:p>
                      <a:pPr marL="171450" indent="-171450">
                        <a:buFont typeface="Arial" panose="020B0604020202020204" pitchFamily="34" charset="0"/>
                        <a:buChar char="•"/>
                      </a:pPr>
                      <a:r>
                        <a:rPr lang="en-US" sz="1050" baseline="0" dirty="0" smtClean="0">
                          <a:latin typeface="+mn-lt"/>
                        </a:rPr>
                        <a:t>Only bank in the market with this type of program</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smtClean="0">
                          <a:solidFill>
                            <a:schemeClr val="dk1"/>
                          </a:solidFill>
                          <a:latin typeface="Arial"/>
                          <a:ea typeface="+mn-ea"/>
                          <a:cs typeface="Arial" panose="020B0604020202020204" pitchFamily="34" charset="0"/>
                        </a:rPr>
                        <a:t>Increase</a:t>
                      </a:r>
                      <a:r>
                        <a:rPr lang="en-US" sz="1050" kern="1200" baseline="0" dirty="0" smtClean="0">
                          <a:solidFill>
                            <a:schemeClr val="dk1"/>
                          </a:solidFill>
                          <a:latin typeface="Arial"/>
                          <a:ea typeface="+mn-ea"/>
                          <a:cs typeface="Arial" panose="020B0604020202020204" pitchFamily="34" charset="0"/>
                        </a:rPr>
                        <a:t> in disbursements</a:t>
                      </a:r>
                      <a:endParaRPr lang="en-US" sz="1050" b="1" baseline="0" dirty="0" smtClean="0">
                        <a:latin typeface="+mn-lt"/>
                      </a:endParaRPr>
                    </a:p>
                    <a:p>
                      <a:pPr marL="171450" indent="-171450">
                        <a:buFont typeface="Arial" panose="020B0604020202020204" pitchFamily="34" charset="0"/>
                        <a:buChar char="•"/>
                      </a:pPr>
                      <a:r>
                        <a:rPr lang="en-US" sz="1050" b="1" baseline="0" dirty="0" smtClean="0">
                          <a:latin typeface="+mn-lt"/>
                        </a:rPr>
                        <a:t>1,400 new clients, $2.1MM in net margin in 3 years</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kern="1200" dirty="0" smtClean="0">
                          <a:solidFill>
                            <a:schemeClr val="dk1"/>
                          </a:solidFill>
                          <a:latin typeface="+mn-lt"/>
                          <a:ea typeface="+mn-ea"/>
                          <a:cs typeface="Arial" panose="020B0604020202020204" pitchFamily="34" charset="0"/>
                        </a:rPr>
                        <a:t>Legal</a:t>
                      </a:r>
                      <a:r>
                        <a:rPr lang="en-US" sz="1050" kern="1200" baseline="0" dirty="0" smtClean="0">
                          <a:solidFill>
                            <a:schemeClr val="dk1"/>
                          </a:solidFill>
                          <a:latin typeface="+mn-lt"/>
                          <a:ea typeface="+mn-ea"/>
                          <a:cs typeface="Arial" panose="020B0604020202020204" pitchFamily="34" charset="0"/>
                        </a:rPr>
                        <a:t> and Compliance areas are involved in any program or raffle for clients</a:t>
                      </a:r>
                      <a:endParaRPr lang="en-US" sz="1050"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38981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050" dirty="0" smtClean="0">
                          <a:latin typeface="+mn-lt"/>
                        </a:rPr>
                        <a:t>Review retention strategy </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Decrease of cancellations</a:t>
                      </a:r>
                      <a:endParaRPr lang="en-US" sz="1050" dirty="0">
                        <a:latin typeface="+mn-lt"/>
                      </a:endParaRPr>
                    </a:p>
                    <a:p>
                      <a:pPr marL="171450" indent="-171450">
                        <a:buFont typeface="Arial" panose="020B0604020202020204" pitchFamily="34" charset="0"/>
                        <a:buChar char="•"/>
                      </a:pPr>
                      <a:r>
                        <a:rPr lang="en-US" sz="1050" b="1" baseline="0" dirty="0" smtClean="0">
                          <a:latin typeface="+mn-lt"/>
                        </a:rPr>
                        <a:t>636 annual clients, 0.22 margin</a:t>
                      </a:r>
                      <a:endParaRPr lang="en-US" sz="1050" b="1" dirty="0" smtClean="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Cases and pricing is set up based on risk segmentation and peers offer</a:t>
                      </a:r>
                      <a:endParaRPr lang="en-US" sz="1050"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1596">
                <a:tc gridSpan="3">
                  <a:txBody>
                    <a:bodyPr/>
                    <a:lstStyle/>
                    <a:p>
                      <a:pPr marL="0" algn="l" defTabSz="457200" rtl="0" eaLnBrk="1" latinLnBrk="0" hangingPunct="1"/>
                      <a:r>
                        <a:rPr lang="en-US" sz="1050" b="1" dirty="0" smtClean="0">
                          <a:latin typeface="+mn-lt"/>
                        </a:rPr>
                        <a:t>Priority: </a:t>
                      </a:r>
                      <a:r>
                        <a:rPr lang="en-US" sz="1050" b="1" kern="1200" dirty="0" smtClean="0">
                          <a:solidFill>
                            <a:schemeClr val="tx1"/>
                          </a:solidFill>
                          <a:latin typeface="+mn-lt"/>
                          <a:ea typeface="+mn-ea"/>
                          <a:cs typeface="+mn-cs"/>
                        </a:rPr>
                        <a:t>Increase disbursement &amp; efficiency</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84460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050" dirty="0" smtClean="0">
                          <a:latin typeface="+mn-lt"/>
                        </a:rPr>
                        <a:t>Remote disbursement channel</a:t>
                      </a:r>
                    </a:p>
                  </a:txBody>
                  <a:tcPr anchor="ctr">
                    <a:lnL w="12700" cmpd="sng">
                      <a:noFill/>
                    </a:lnL>
                    <a:lnR w="12700" cmpd="sng">
                      <a:noFill/>
                    </a:lnR>
                    <a:lnT w="9525" cap="flat" cmpd="sng" algn="ctr">
                      <a:no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Multiple</a:t>
                      </a:r>
                      <a:r>
                        <a:rPr lang="en-US" sz="1050" baseline="0" dirty="0" smtClean="0">
                          <a:latin typeface="+mn-lt"/>
                        </a:rPr>
                        <a:t> channels for disbursement</a:t>
                      </a:r>
                    </a:p>
                    <a:p>
                      <a:pPr marL="171450" indent="-171450">
                        <a:buFont typeface="Arial" panose="020B0604020202020204" pitchFamily="34" charset="0"/>
                        <a:buChar char="•"/>
                      </a:pPr>
                      <a:r>
                        <a:rPr lang="en-US" sz="1050" baseline="0" dirty="0" smtClean="0">
                          <a:latin typeface="+mn-lt"/>
                        </a:rPr>
                        <a:t>No branch required for disbursement</a:t>
                      </a:r>
                      <a:endParaRPr lang="en-US" sz="1050" dirty="0" smtClean="0">
                        <a:latin typeface="+mn-lt"/>
                      </a:endParaRPr>
                    </a:p>
                    <a:p>
                      <a:pPr marL="171450" indent="-171450">
                        <a:buFont typeface="Arial" panose="020B0604020202020204" pitchFamily="34" charset="0"/>
                        <a:buChar char="•"/>
                      </a:pPr>
                      <a:r>
                        <a:rPr lang="en-US" sz="1050" dirty="0" smtClean="0">
                          <a:latin typeface="+mn-lt"/>
                        </a:rPr>
                        <a:t>Increase</a:t>
                      </a:r>
                      <a:r>
                        <a:rPr lang="en-US" sz="1050" baseline="0" dirty="0" smtClean="0">
                          <a:latin typeface="+mn-lt"/>
                        </a:rPr>
                        <a:t> in disbursements</a:t>
                      </a:r>
                    </a:p>
                    <a:p>
                      <a:pPr marL="171450" indent="-171450">
                        <a:buFont typeface="Arial" panose="020B0604020202020204" pitchFamily="34" charset="0"/>
                        <a:buChar char="•"/>
                      </a:pPr>
                      <a:r>
                        <a:rPr lang="en-US" sz="1050" b="1" baseline="0" dirty="0" smtClean="0">
                          <a:latin typeface="+mn-lt"/>
                        </a:rPr>
                        <a:t>2,244 clients, 2.9MM net financial margin in three years</a:t>
                      </a:r>
                      <a:endParaRPr lang="en-US" sz="1050" b="1"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50" dirty="0" smtClean="0">
                          <a:latin typeface="+mn-lt"/>
                        </a:rPr>
                        <a:t>Legal,</a:t>
                      </a:r>
                      <a:r>
                        <a:rPr lang="en-US" sz="1050" baseline="0" dirty="0" smtClean="0">
                          <a:latin typeface="+mn-lt"/>
                        </a:rPr>
                        <a:t> </a:t>
                      </a:r>
                      <a:r>
                        <a:rPr lang="en-US" sz="1050" dirty="0" smtClean="0">
                          <a:latin typeface="+mn-lt"/>
                        </a:rPr>
                        <a:t>Compliance</a:t>
                      </a:r>
                      <a:r>
                        <a:rPr lang="en-US" sz="1050" baseline="0" dirty="0" smtClean="0">
                          <a:latin typeface="+mn-lt"/>
                        </a:rPr>
                        <a:t> and operational risk areas will be involved during the process to guarantee that controls and requirements are observed</a:t>
                      </a:r>
                      <a:endParaRPr lang="en-US" sz="1050" dirty="0">
                        <a:latin typeface="+mn-lt"/>
                        <a:cs typeface="Arial" panose="020B0604020202020204" pitchFamily="34" charset="0"/>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84460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050" dirty="0" smtClean="0">
                          <a:latin typeface="+mn-lt"/>
                        </a:rPr>
                        <a:t>Improve disbursement process</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Increase</a:t>
                      </a:r>
                      <a:r>
                        <a:rPr lang="en-US" sz="1050" baseline="0" dirty="0" smtClean="0">
                          <a:latin typeface="+mn-lt"/>
                        </a:rPr>
                        <a:t> in disbursements</a:t>
                      </a:r>
                    </a:p>
                    <a:p>
                      <a:pPr marL="171450" indent="-171450">
                        <a:buFont typeface="Arial" panose="020B0604020202020204" pitchFamily="34" charset="0"/>
                        <a:buChar char="•"/>
                      </a:pPr>
                      <a:r>
                        <a:rPr lang="en-US" sz="1050" dirty="0" smtClean="0">
                          <a:latin typeface="+mn-lt"/>
                        </a:rPr>
                        <a:t>Efficiency improvement</a:t>
                      </a:r>
                      <a:r>
                        <a:rPr lang="en-US" sz="1050" baseline="0" dirty="0" smtClean="0">
                          <a:latin typeface="+mn-lt"/>
                        </a:rPr>
                        <a:t> on branches</a:t>
                      </a:r>
                    </a:p>
                    <a:p>
                      <a:pPr marL="171450" indent="-171450">
                        <a:buFont typeface="Arial" panose="020B0604020202020204" pitchFamily="34" charset="0"/>
                        <a:buChar char="•"/>
                      </a:pPr>
                      <a:r>
                        <a:rPr lang="en-US" sz="1050" baseline="0" dirty="0" smtClean="0">
                          <a:latin typeface="+mn-lt"/>
                        </a:rPr>
                        <a:t>Decrease in disbursement process time</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Any change in the process</a:t>
                      </a:r>
                      <a:r>
                        <a:rPr lang="en-US" sz="1050" baseline="0" dirty="0" smtClean="0">
                          <a:latin typeface="+mn-lt"/>
                        </a:rPr>
                        <a:t> is reviewed by operational, legal and compliance areas</a:t>
                      </a:r>
                    </a:p>
                    <a:p>
                      <a:pPr marL="171450" indent="-171450">
                        <a:buFont typeface="Arial" panose="020B0604020202020204" pitchFamily="34" charset="0"/>
                        <a:buChar char="•"/>
                      </a:pPr>
                      <a:r>
                        <a:rPr lang="en-US" sz="1050" baseline="0" dirty="0" smtClean="0">
                          <a:latin typeface="+mn-lt"/>
                        </a:rPr>
                        <a:t>Bulletins and training are planned for any involved area</a:t>
                      </a:r>
                    </a:p>
                    <a:p>
                      <a:pPr marL="171450" indent="-171450">
                        <a:buFont typeface="Arial" panose="020B0604020202020204" pitchFamily="34" charset="0"/>
                        <a:buChar char="•"/>
                      </a:pPr>
                      <a:r>
                        <a:rPr lang="en-US" sz="1050" baseline="0" dirty="0" smtClean="0">
                          <a:latin typeface="+mn-lt"/>
                        </a:rPr>
                        <a:t>Controls are stablished as well</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929463">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050" dirty="0" smtClean="0">
                          <a:latin typeface="+mn-lt"/>
                        </a:rPr>
                        <a:t>Increase</a:t>
                      </a:r>
                      <a:r>
                        <a:rPr lang="en-US" sz="1050" baseline="0" dirty="0" smtClean="0">
                          <a:latin typeface="+mn-lt"/>
                        </a:rPr>
                        <a:t> capacity for OBTM</a:t>
                      </a:r>
                      <a:endParaRPr lang="en-US" sz="1050" dirty="0" smtClean="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Strengthen OBTM campaigns in the</a:t>
                      </a:r>
                      <a:r>
                        <a:rPr lang="en-US" sz="1050" baseline="0" dirty="0" smtClean="0">
                          <a:latin typeface="+mn-lt"/>
                        </a:rPr>
                        <a:t> market</a:t>
                      </a:r>
                    </a:p>
                    <a:p>
                      <a:pPr marL="171450" indent="-171450">
                        <a:buFont typeface="Arial" panose="020B0604020202020204" pitchFamily="34" charset="0"/>
                        <a:buChar char="•"/>
                      </a:pPr>
                      <a:r>
                        <a:rPr lang="en-US" sz="1050" dirty="0" smtClean="0">
                          <a:latin typeface="+mn-lt"/>
                        </a:rPr>
                        <a:t>Increase contacts for in</a:t>
                      </a:r>
                      <a:r>
                        <a:rPr lang="en-US" sz="1050" baseline="0" dirty="0" smtClean="0">
                          <a:latin typeface="+mn-lt"/>
                        </a:rPr>
                        <a:t> the data base</a:t>
                      </a:r>
                    </a:p>
                    <a:p>
                      <a:pPr marL="171450" indent="-171450">
                        <a:buFont typeface="Arial" panose="020B0604020202020204" pitchFamily="34" charset="0"/>
                        <a:buChar char="•"/>
                      </a:pPr>
                      <a:r>
                        <a:rPr lang="en-US" sz="1050" baseline="0" dirty="0" smtClean="0">
                          <a:latin typeface="+mn-lt"/>
                        </a:rPr>
                        <a:t>Increase applications </a:t>
                      </a:r>
                    </a:p>
                    <a:p>
                      <a:pPr marL="171450" indent="-171450">
                        <a:buFont typeface="Arial" panose="020B0604020202020204" pitchFamily="34" charset="0"/>
                        <a:buChar char="•"/>
                      </a:pPr>
                      <a:r>
                        <a:rPr lang="en-US" sz="1050" b="1" baseline="0" dirty="0" smtClean="0">
                          <a:latin typeface="+mn-lt"/>
                        </a:rPr>
                        <a:t>1,296 additional applications, $1.5MM in net margin</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Any change in the process</a:t>
                      </a:r>
                      <a:r>
                        <a:rPr lang="en-US" sz="1050" baseline="0" dirty="0" smtClean="0">
                          <a:latin typeface="+mn-lt"/>
                        </a:rPr>
                        <a:t> is reviewed by operational, legal and compliance areas</a:t>
                      </a:r>
                    </a:p>
                    <a:p>
                      <a:pPr marL="171450" indent="-171450">
                        <a:buFont typeface="Arial" panose="020B0604020202020204" pitchFamily="34" charset="0"/>
                        <a:buChar char="•"/>
                      </a:pPr>
                      <a:r>
                        <a:rPr lang="en-US" sz="1050" baseline="0" dirty="0" smtClean="0">
                          <a:latin typeface="+mn-lt"/>
                        </a:rPr>
                        <a:t>Bulletins and training are planned for any involved area</a:t>
                      </a:r>
                    </a:p>
                    <a:p>
                      <a:pPr marL="171450" indent="-171450">
                        <a:buFont typeface="Arial" panose="020B0604020202020204" pitchFamily="34" charset="0"/>
                        <a:buChar char="•"/>
                      </a:pPr>
                      <a:r>
                        <a:rPr lang="en-US" sz="1050" baseline="0" dirty="0" smtClean="0">
                          <a:latin typeface="+mn-lt"/>
                        </a:rPr>
                        <a:t>Controls are stablished as well</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86212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4" name="Table 3"/>
          <p:cNvGraphicFramePr>
            <a:graphicFrameLocks noGrp="1"/>
          </p:cNvGraphicFramePr>
          <p:nvPr>
            <p:extLst>
              <p:ext uri="{D42A27DB-BD31-4B8C-83A1-F6EECF244321}">
                <p14:modId xmlns:p14="http://schemas.microsoft.com/office/powerpoint/2010/main" val="445290966"/>
              </p:ext>
            </p:extLst>
          </p:nvPr>
        </p:nvGraphicFramePr>
        <p:xfrm>
          <a:off x="394470" y="682802"/>
          <a:ext cx="8369520" cy="1776509"/>
        </p:xfrm>
        <a:graphic>
          <a:graphicData uri="http://schemas.openxmlformats.org/drawingml/2006/table">
            <a:tbl>
              <a:tblPr firstRow="1" bandRow="1"/>
              <a:tblGrid>
                <a:gridCol w="2075248"/>
                <a:gridCol w="3244217"/>
                <a:gridCol w="3050055"/>
              </a:tblGrid>
              <a:tr h="36576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36329">
                <a:tc gridSpan="3">
                  <a:txBody>
                    <a:bodyPr/>
                    <a:lstStyle/>
                    <a:p>
                      <a:r>
                        <a:rPr lang="en-US" sz="1200" b="1" dirty="0" smtClean="0"/>
                        <a:t>Priority:</a:t>
                      </a:r>
                      <a:r>
                        <a:rPr lang="en-US" sz="1200" b="1" baseline="0" dirty="0" smtClean="0"/>
                        <a:t> Client Engagement</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02360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latin typeface="+mn-lt"/>
                        </a:rPr>
                        <a:t>Incentive Program for clients</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Clients will be eligible to</a:t>
                      </a:r>
                      <a:r>
                        <a:rPr lang="en-US" sz="1050" baseline="0" dirty="0" smtClean="0">
                          <a:latin typeface="+mn-lt"/>
                        </a:rPr>
                        <a:t> participate in a raffle to win condonation of their debt up to $20k</a:t>
                      </a:r>
                    </a:p>
                    <a:p>
                      <a:pPr marL="171450" indent="-171450">
                        <a:buFont typeface="Arial" panose="020B0604020202020204" pitchFamily="34" charset="0"/>
                        <a:buChar char="•"/>
                      </a:pPr>
                      <a:r>
                        <a:rPr lang="en-US" sz="1050" baseline="0" dirty="0" smtClean="0">
                          <a:latin typeface="+mn-lt"/>
                        </a:rPr>
                        <a:t>Only bank in the market with this type of program</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smtClean="0">
                          <a:solidFill>
                            <a:schemeClr val="dk1"/>
                          </a:solidFill>
                          <a:latin typeface="Arial"/>
                          <a:ea typeface="+mn-ea"/>
                          <a:cs typeface="Arial" panose="020B0604020202020204" pitchFamily="34" charset="0"/>
                        </a:rPr>
                        <a:t>Increase</a:t>
                      </a:r>
                      <a:r>
                        <a:rPr lang="en-US" sz="1050" kern="1200" baseline="0" dirty="0" smtClean="0">
                          <a:solidFill>
                            <a:schemeClr val="dk1"/>
                          </a:solidFill>
                          <a:latin typeface="Arial"/>
                          <a:ea typeface="+mn-ea"/>
                          <a:cs typeface="Arial" panose="020B0604020202020204" pitchFamily="34" charset="0"/>
                        </a:rPr>
                        <a:t> in disbursements</a:t>
                      </a:r>
                      <a:endParaRPr lang="en-US" sz="1050" b="1" baseline="0" dirty="0" smtClean="0">
                        <a:latin typeface="+mn-lt"/>
                      </a:endParaRPr>
                    </a:p>
                    <a:p>
                      <a:pPr marL="171450" indent="-171450">
                        <a:buFont typeface="Arial" panose="020B0604020202020204" pitchFamily="34" charset="0"/>
                        <a:buChar char="•"/>
                      </a:pPr>
                      <a:r>
                        <a:rPr lang="en-US" sz="1050" b="1" baseline="0" dirty="0" smtClean="0">
                          <a:latin typeface="+mn-lt"/>
                        </a:rPr>
                        <a:t>1,400 new clients, $2.1MM in net margin in 3 years</a:t>
                      </a:r>
                    </a:p>
                    <a:p>
                      <a:pPr marL="171450" indent="-171450">
                        <a:buFont typeface="Arial" panose="020B0604020202020204" pitchFamily="34" charset="0"/>
                        <a:buChar char="•"/>
                      </a:pPr>
                      <a:endParaRPr lang="en-US" sz="1200" dirty="0">
                        <a:latin typeface="+mn-lt"/>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kern="1200" dirty="0" smtClean="0">
                          <a:solidFill>
                            <a:schemeClr val="dk1"/>
                          </a:solidFill>
                          <a:latin typeface="+mn-lt"/>
                          <a:ea typeface="+mn-ea"/>
                          <a:cs typeface="Arial" panose="020B0604020202020204" pitchFamily="34" charset="0"/>
                        </a:rPr>
                        <a:t>Legal</a:t>
                      </a:r>
                      <a:r>
                        <a:rPr lang="en-US" sz="1050" kern="1200" baseline="0" dirty="0" smtClean="0">
                          <a:solidFill>
                            <a:schemeClr val="dk1"/>
                          </a:solidFill>
                          <a:latin typeface="+mn-lt"/>
                          <a:ea typeface="+mn-ea"/>
                          <a:cs typeface="Arial" panose="020B0604020202020204" pitchFamily="34" charset="0"/>
                        </a:rPr>
                        <a:t> and Compliance areas are involved in any program or raffle for clients</a:t>
                      </a:r>
                      <a:endParaRPr lang="en-US" sz="1050" dirty="0">
                        <a:latin typeface="+mn-lt"/>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12590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3581653742"/>
              </p:ext>
            </p:extLst>
          </p:nvPr>
        </p:nvGraphicFramePr>
        <p:xfrm>
          <a:off x="394470" y="731044"/>
          <a:ext cx="8369520" cy="5623560"/>
        </p:xfrm>
        <a:graphic>
          <a:graphicData uri="http://schemas.openxmlformats.org/drawingml/2006/table">
            <a:tbl>
              <a:tblPr firstRow="1" bandRow="1"/>
              <a:tblGrid>
                <a:gridCol w="4313849"/>
                <a:gridCol w="4055671"/>
              </a:tblGrid>
              <a:tr h="36576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P19 forecast is based on</a:t>
                      </a:r>
                      <a:r>
                        <a:rPr lang="en-US" sz="1100" b="0" i="0" u="none" strike="noStrike" baseline="0" dirty="0" smtClean="0">
                          <a:solidFill>
                            <a:srgbClr val="000000"/>
                          </a:solidFill>
                          <a:effectLst/>
                          <a:latin typeface="Calibri"/>
                        </a:rPr>
                        <a:t> the current risk policy but aware that economic environment could influence changes in bank risk appetite and our customers behavior (decrease of clients FICO score)</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0" i="0" u="none" strike="noStrike" dirty="0" smtClean="0">
                          <a:solidFill>
                            <a:srgbClr val="000000"/>
                          </a:solidFill>
                          <a:effectLst/>
                          <a:latin typeface="Calibri"/>
                        </a:rPr>
                        <a:t>agreements/ </a:t>
                      </a:r>
                      <a:r>
                        <a:rPr lang="en-US" sz="1100" b="0" i="0" u="none" strike="noStrike" dirty="0">
                          <a:solidFill>
                            <a:srgbClr val="000000"/>
                          </a:solidFill>
                          <a:effectLst/>
                          <a:latin typeface="Calibri"/>
                        </a:rPr>
                        <a:t>partnerships,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a:t>
                      </a:r>
                      <a:r>
                        <a:rPr lang="en-US" sz="1100" b="0" i="0" u="none" strike="noStrike" dirty="0" smtClean="0">
                          <a:solidFill>
                            <a:srgbClr val="000000"/>
                          </a:solidFill>
                          <a:effectLst/>
                          <a:latin typeface="Calibri"/>
                        </a:rPr>
                        <a:t>portfolio? New channels</a:t>
                      </a:r>
                      <a:r>
                        <a:rPr lang="en-US" sz="1100" b="0" i="0" u="none" strike="noStrike" baseline="0" dirty="0" smtClean="0">
                          <a:solidFill>
                            <a:srgbClr val="000000"/>
                          </a:solidFill>
                          <a:effectLst/>
                          <a:latin typeface="Calibri"/>
                        </a:rPr>
                        <a:t> for disbursements, particularly for our </a:t>
                      </a:r>
                      <a:r>
                        <a:rPr lang="en-US" sz="1100" b="0" i="0" u="none" strike="noStrike" baseline="0" dirty="0" err="1" smtClean="0">
                          <a:solidFill>
                            <a:srgbClr val="000000"/>
                          </a:solidFill>
                          <a:effectLst/>
                          <a:latin typeface="Calibri"/>
                        </a:rPr>
                        <a:t>ebanking</a:t>
                      </a:r>
                      <a:r>
                        <a:rPr lang="en-US" sz="1100" b="0" i="0" u="none" strike="noStrike" baseline="0" dirty="0" smtClean="0">
                          <a:solidFill>
                            <a:srgbClr val="000000"/>
                          </a:solidFill>
                          <a:effectLst/>
                          <a:latin typeface="Calibri"/>
                        </a:rPr>
                        <a:t> clients. This may lead to increase customer engagement and behavior</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0" i="0" u="none" strike="noStrike" dirty="0" smtClean="0">
                          <a:solidFill>
                            <a:srgbClr val="000000"/>
                          </a:solidFill>
                          <a:effectLst/>
                          <a:latin typeface="Calibri"/>
                        </a:rPr>
                        <a:t>? No change</a:t>
                      </a:r>
                      <a:r>
                        <a:rPr lang="en-US" sz="1100" b="0" i="0" u="none" strike="noStrike" baseline="0" dirty="0" smtClean="0">
                          <a:solidFill>
                            <a:srgbClr val="000000"/>
                          </a:solidFill>
                          <a:effectLst/>
                          <a:latin typeface="Calibri"/>
                        </a:rPr>
                        <a:t> in scale or scope of existing products is planned</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in the P19 any products/customer groups that are expected to require a variation and/or expansion of current risk appetite and policy</a:t>
                      </a:r>
                      <a:r>
                        <a:rPr lang="en-US" sz="1100" b="0" i="0" u="none" strike="noStrike" dirty="0" smtClean="0">
                          <a:solidFill>
                            <a:srgbClr val="000000"/>
                          </a:solidFill>
                          <a:effectLst/>
                          <a:latin typeface="Calibri"/>
                        </a:rPr>
                        <a:t>? Accordingly</a:t>
                      </a:r>
                      <a:r>
                        <a:rPr lang="en-US" sz="1100" b="0" i="0" u="none" strike="noStrike" baseline="0" dirty="0" smtClean="0">
                          <a:solidFill>
                            <a:srgbClr val="000000"/>
                          </a:solidFill>
                          <a:effectLst/>
                          <a:latin typeface="Calibri"/>
                        </a:rPr>
                        <a:t> to  current economic crisis, risk appetite and policy in general may become more strict.</a:t>
                      </a:r>
                      <a:endParaRPr lang="en-US" sz="1100" b="0" i="0" u="none" strike="noStrike" dirty="0" smtClean="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87708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5" name="Table 4"/>
          <p:cNvGraphicFramePr>
            <a:graphicFrameLocks noGrp="1"/>
          </p:cNvGraphicFramePr>
          <p:nvPr>
            <p:extLst>
              <p:ext uri="{D42A27DB-BD31-4B8C-83A1-F6EECF244321}">
                <p14:modId xmlns:p14="http://schemas.microsoft.com/office/powerpoint/2010/main" val="2127630809"/>
              </p:ext>
            </p:extLst>
          </p:nvPr>
        </p:nvGraphicFramePr>
        <p:xfrm>
          <a:off x="394470" y="731579"/>
          <a:ext cx="8369520" cy="4930140"/>
        </p:xfrm>
        <a:graphic>
          <a:graphicData uri="http://schemas.openxmlformats.org/drawingml/2006/table">
            <a:tbl>
              <a:tblPr firstRow="1" bandRow="1"/>
              <a:tblGrid>
                <a:gridCol w="4313849"/>
                <a:gridCol w="4055671"/>
              </a:tblGrid>
              <a:tr h="36576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5760">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No increase</a:t>
                      </a:r>
                      <a:r>
                        <a:rPr lang="en-US" sz="1100" b="0" i="0" u="none" strike="noStrike" kern="1200" baseline="0" dirty="0" smtClean="0">
                          <a:solidFill>
                            <a:srgbClr val="000000"/>
                          </a:solidFill>
                          <a:effectLst/>
                          <a:latin typeface="Calibri"/>
                          <a:ea typeface="+mn-ea"/>
                          <a:cs typeface="+mn-cs"/>
                        </a:rPr>
                        <a:t> on exception or referrals to underwriting for manual decision is expected</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65760">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that would affect current risk </a:t>
                      </a:r>
                      <a:r>
                        <a:rPr lang="en-US" sz="1100" b="0" i="0" u="none" strike="noStrike" kern="1200" dirty="0" smtClean="0">
                          <a:solidFill>
                            <a:srgbClr val="000000"/>
                          </a:solidFill>
                          <a:effectLst/>
                          <a:latin typeface="Calibri"/>
                          <a:ea typeface="+mn-ea"/>
                          <a:cs typeface="+mn-cs"/>
                        </a:rPr>
                        <a:t>decision </a:t>
                      </a:r>
                      <a:r>
                        <a:rPr lang="en-US" sz="1100" b="0" i="0" u="none" strike="noStrike" kern="1200" dirty="0">
                          <a:solidFill>
                            <a:srgbClr val="000000"/>
                          </a:solidFill>
                          <a:effectLst/>
                          <a:latin typeface="Calibri"/>
                          <a:ea typeface="+mn-ea"/>
                          <a:cs typeface="+mn-cs"/>
                        </a:rPr>
                        <a:t>processes and/or policies for new business or portfolio management</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New documentation</a:t>
                      </a:r>
                      <a:r>
                        <a:rPr lang="en-US" sz="1100" b="0" i="0" u="none" strike="noStrike" kern="1200" baseline="0" dirty="0" smtClean="0">
                          <a:solidFill>
                            <a:srgbClr val="000000"/>
                          </a:solidFill>
                          <a:effectLst/>
                          <a:latin typeface="Calibri"/>
                          <a:ea typeface="+mn-ea"/>
                          <a:cs typeface="+mn-cs"/>
                        </a:rPr>
                        <a:t> requirements and  income computation for self-employees are being set in place that will allow to get a more reliable and accurate decision</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65760">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 overall product plan expected to result in an increase in the credit risk profile of the portfolio for the product area</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There</a:t>
                      </a:r>
                      <a:r>
                        <a:rPr lang="en-US" sz="1100" b="0" i="0" u="none" strike="noStrike" kern="1200" baseline="0" dirty="0" smtClean="0">
                          <a:solidFill>
                            <a:srgbClr val="000000"/>
                          </a:solidFill>
                          <a:effectLst/>
                          <a:latin typeface="Calibri"/>
                          <a:ea typeface="+mn-ea"/>
                          <a:cs typeface="+mn-cs"/>
                        </a:rPr>
                        <a:t> is no expectation of increase in the credit risk profile; however, current economic environment is an important driver to consider. Current risk policies and changes seek to improve admission process and entry risk profile of clients</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65760">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Profile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Renewal is an important strategy on</a:t>
                      </a:r>
                      <a:r>
                        <a:rPr lang="en-US" sz="1100" b="0" i="0" u="none" strike="noStrike" kern="1200" baseline="0" dirty="0" smtClean="0">
                          <a:solidFill>
                            <a:srgbClr val="000000"/>
                          </a:solidFill>
                          <a:effectLst/>
                          <a:latin typeface="Calibri"/>
                          <a:ea typeface="+mn-ea"/>
                          <a:cs typeface="+mn-cs"/>
                        </a:rPr>
                        <a:t> our forecast production that represents 66% of estimated production, mainly through a renewal campaign where cases are selected by portfolio management area. Retention is  an strategy already set in place but next year initiatives look to increase  referrals to retention channel</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278531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2731</TotalTime>
  <Words>2240</Words>
  <Application>Microsoft Office PowerPoint</Application>
  <PresentationFormat>On-screen Show (4:3)</PresentationFormat>
  <Paragraphs>198</Paragraphs>
  <Slides>14</Slides>
  <Notes>2</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14</vt:i4>
      </vt:variant>
    </vt:vector>
  </HeadingPairs>
  <TitlesOfParts>
    <vt:vector size="18" baseType="lpstr">
      <vt:lpstr>SHUSA_PPT_Template_Stat Plan v2.3</vt:lpstr>
      <vt:lpstr>1_PowerPointTemplate vTA</vt:lpstr>
      <vt:lpstr>think-cell Slide</vt:lpstr>
      <vt:lpstr>Worksheet</vt:lpstr>
      <vt:lpstr>PowerPoint Presentation</vt:lpstr>
      <vt:lpstr>PowerPoint Presentation</vt:lpstr>
      <vt:lpstr>Key elements of [Personal Loans]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JUAN PABLO JURADO</cp:lastModifiedBy>
  <cp:revision>61</cp:revision>
  <cp:lastPrinted>2016-06-07T21:54:42Z</cp:lastPrinted>
  <dcterms:created xsi:type="dcterms:W3CDTF">2016-05-19T01:43:24Z</dcterms:created>
  <dcterms:modified xsi:type="dcterms:W3CDTF">2016-06-10T20:27:21Z</dcterms:modified>
</cp:coreProperties>
</file>