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7"/>
  </p:notesMasterIdLst>
  <p:handoutMasterIdLst>
    <p:handoutMasterId r:id="rId18"/>
  </p:handoutMasterIdLst>
  <p:sldIdLst>
    <p:sldId id="256" r:id="rId3"/>
    <p:sldId id="626" r:id="rId4"/>
    <p:sldId id="666" r:id="rId5"/>
    <p:sldId id="627" r:id="rId6"/>
    <p:sldId id="674" r:id="rId7"/>
    <p:sldId id="673" r:id="rId8"/>
    <p:sldId id="667" r:id="rId9"/>
    <p:sldId id="675" r:id="rId10"/>
    <p:sldId id="668" r:id="rId11"/>
    <p:sldId id="669" r:id="rId12"/>
    <p:sldId id="676" r:id="rId13"/>
    <p:sldId id="670" r:id="rId14"/>
    <p:sldId id="671" r:id="rId15"/>
    <p:sldId id="672" r:id="rId16"/>
  </p:sldIdLst>
  <p:sldSz cx="9144000" cy="6858000" type="screen4x3"/>
  <p:notesSz cx="7010400" cy="9223375"/>
  <p:custDataLst>
    <p:tags r:id="rId19"/>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 xmlns:p15="http://schemas.microsoft.com/office/powerpoint/2012/main">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5" autoAdjust="0"/>
    <p:restoredTop sz="90038" autoAdjust="0"/>
  </p:normalViewPr>
  <p:slideViewPr>
    <p:cSldViewPr snapToGrid="0" snapToObjects="1">
      <p:cViewPr varScale="1">
        <p:scale>
          <a:sx n="94" d="100"/>
          <a:sy n="94" d="100"/>
        </p:scale>
        <p:origin x="-474" y="-102"/>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3059"/>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3059"/>
          </a:xfrm>
          <a:prstGeom prst="rect">
            <a:avLst/>
          </a:prstGeom>
        </p:spPr>
        <p:txBody>
          <a:bodyPr vert="horz" lIns="91440" tIns="45720" rIns="91440" bIns="45720" rtlCol="0"/>
          <a:lstStyle>
            <a:lvl1pPr algn="r">
              <a:defRPr sz="1200"/>
            </a:lvl1pPr>
          </a:lstStyle>
          <a:p>
            <a:fld id="{01E61413-BEF4-4992-9060-ACA2C7532E71}" type="datetimeFigureOut">
              <a:rPr lang="en-US" smtClean="0"/>
              <a:t>6/14/2016</a:t>
            </a:fld>
            <a:endParaRPr lang="en-US" dirty="0"/>
          </a:p>
        </p:txBody>
      </p:sp>
      <p:sp>
        <p:nvSpPr>
          <p:cNvPr id="4" name="Footer Placeholder 3"/>
          <p:cNvSpPr>
            <a:spLocks noGrp="1"/>
          </p:cNvSpPr>
          <p:nvPr>
            <p:ph type="ftr" sz="quarter" idx="2"/>
          </p:nvPr>
        </p:nvSpPr>
        <p:spPr>
          <a:xfrm>
            <a:off x="1" y="8760317"/>
            <a:ext cx="3038475" cy="463059"/>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760317"/>
            <a:ext cx="3038475" cy="463059"/>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169"/>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1169"/>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2001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381103"/>
            <a:ext cx="5140960" cy="4150519"/>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62206"/>
            <a:ext cx="3037840" cy="461169"/>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762206"/>
            <a:ext cx="3037840" cy="461169"/>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3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5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0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Alejandro Camporreale</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smtClean="0">
                <a:solidFill>
                  <a:srgbClr val="000000"/>
                </a:solidFill>
                <a:latin typeface="Arial" panose="020B0604020202020204" pitchFamily="34" charset="0"/>
                <a:ea typeface="+mn-ea"/>
                <a:cs typeface="Arial" panose="020B0604020202020204" pitchFamily="34" charset="0"/>
              </a:rPr>
              <a:t>Mortgage </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May 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1161880738"/>
              </p:ext>
            </p:extLst>
          </p:nvPr>
        </p:nvGraphicFramePr>
        <p:xfrm>
          <a:off x="394470" y="954872"/>
          <a:ext cx="8369520" cy="6543692"/>
        </p:xfrm>
        <a:graphic>
          <a:graphicData uri="http://schemas.openxmlformats.org/drawingml/2006/table">
            <a:tbl>
              <a:tblPr firstRow="1" bandRow="1"/>
              <a:tblGrid>
                <a:gridCol w="2998970"/>
                <a:gridCol w="5370550"/>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1"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Current market share of</a:t>
                      </a:r>
                      <a:r>
                        <a:rPr lang="en-US" sz="1100" b="0" i="0" u="none" strike="noStrike" baseline="0" dirty="0" smtClean="0">
                          <a:solidFill>
                            <a:srgbClr val="000000"/>
                          </a:solidFill>
                          <a:effectLst/>
                          <a:latin typeface="Calibri"/>
                        </a:rPr>
                        <a:t> production is  5%; </a:t>
                      </a:r>
                      <a:r>
                        <a:rPr lang="en-US" sz="1100" b="0" i="0" u="none" strike="noStrike" baseline="0" dirty="0" err="1" smtClean="0">
                          <a:solidFill>
                            <a:srgbClr val="000000"/>
                          </a:solidFill>
                          <a:effectLst/>
                          <a:latin typeface="Calibri"/>
                        </a:rPr>
                        <a:t>aportfolio</a:t>
                      </a:r>
                      <a:r>
                        <a:rPr lang="en-US" sz="1100" b="0" i="0" u="none" strike="noStrike" baseline="0" dirty="0" smtClean="0">
                          <a:solidFill>
                            <a:srgbClr val="000000"/>
                          </a:solidFill>
                          <a:effectLst/>
                          <a:latin typeface="Calibri"/>
                        </a:rPr>
                        <a:t> is </a:t>
                      </a:r>
                      <a:r>
                        <a:rPr lang="en-US" sz="1100" b="1" i="0" u="none" strike="noStrike" baseline="0" dirty="0" smtClean="0">
                          <a:solidFill>
                            <a:srgbClr val="FF0000"/>
                          </a:solidFill>
                          <a:effectLst/>
                          <a:latin typeface="Calibri"/>
                        </a:rPr>
                        <a:t>9%</a:t>
                      </a:r>
                      <a:r>
                        <a:rPr lang="en-US" sz="1100" b="0" i="0" u="none" strike="noStrike" baseline="0" dirty="0" smtClean="0">
                          <a:solidFill>
                            <a:srgbClr val="000000"/>
                          </a:solidFill>
                          <a:effectLst/>
                          <a:latin typeface="Calibri"/>
                        </a:rPr>
                        <a:t>. </a:t>
                      </a:r>
                      <a:r>
                        <a:rPr lang="en-US" sz="1100" b="0" i="0" u="none" strike="noStrike" dirty="0" smtClean="0">
                          <a:solidFill>
                            <a:srgbClr val="000000"/>
                          </a:solidFill>
                          <a:effectLst/>
                          <a:latin typeface="Calibri"/>
                        </a:rPr>
                        <a:t>We do not</a:t>
                      </a:r>
                      <a:r>
                        <a:rPr lang="en-US" sz="1100" b="0" i="0" u="none" strike="noStrike" baseline="0" dirty="0" smtClean="0">
                          <a:solidFill>
                            <a:srgbClr val="000000"/>
                          </a:solidFill>
                          <a:effectLst/>
                          <a:latin typeface="Calibri"/>
                        </a:rPr>
                        <a:t> forecast a significant shift in market share.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983364">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Are any changes anticipated to how interest and/ or fees are charged for lending facilities</a:t>
                      </a:r>
                      <a:r>
                        <a:rPr lang="en-US" sz="1100" b="1"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No.</a:t>
                      </a:r>
                      <a:r>
                        <a:rPr lang="en-US" sz="1100" b="0" i="0" u="none" strike="noStrike" baseline="0" dirty="0" smtClean="0">
                          <a:solidFill>
                            <a:srgbClr val="000000"/>
                          </a:solidFill>
                          <a:effectLst/>
                          <a:latin typeface="Calibri"/>
                        </a:rPr>
                        <a:t> Pricing structure will be similar to the actual pricing structure. However, due to the inherent risk of a construction loan, the expected gain on sale should be higher than a regular purchase or refinance.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Are there any changes in processes and systems or significant change initiatives that could increase Operational Risk profile</a:t>
                      </a:r>
                      <a:r>
                        <a:rPr lang="en-US" sz="1100" b="1"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Yes</a:t>
                      </a:r>
                      <a:r>
                        <a:rPr lang="en-US" sz="1100" b="0" i="0" u="none" strike="noStrike" dirty="0" smtClean="0">
                          <a:solidFill>
                            <a:srgbClr val="000000"/>
                          </a:solidFill>
                          <a:effectLst/>
                          <a:latin typeface="+mn-lt"/>
                        </a:rPr>
                        <a:t>. </a:t>
                      </a:r>
                      <a:r>
                        <a:rPr lang="en-US" sz="1100" b="0" i="0" u="none" strike="noStrike" baseline="0" dirty="0" smtClean="0">
                          <a:solidFill>
                            <a:srgbClr val="000000"/>
                          </a:solidFill>
                          <a:effectLst/>
                          <a:latin typeface="+mn-lt"/>
                        </a:rPr>
                        <a:t> The 203 K program  would entail that collateral repairs must be monitored after closing. This poses an operational risk in the following areas: </a:t>
                      </a:r>
                    </a:p>
                    <a:p>
                      <a:pPr algn="l" fontAlgn="ctr"/>
                      <a:endParaRPr lang="en-US" sz="1100" b="0" i="0" u="none" strike="noStrike" baseline="0" dirty="0" smtClean="0">
                        <a:solidFill>
                          <a:srgbClr val="000000"/>
                        </a:solidFill>
                        <a:effectLst/>
                        <a:latin typeface="+mn-lt"/>
                      </a:endParaRPr>
                    </a:p>
                    <a:p>
                      <a:pPr marL="285750" indent="-285750" algn="l" fontAlgn="ctr">
                        <a:buAutoNum type="romanLcParenBoth"/>
                      </a:pPr>
                      <a:r>
                        <a:rPr lang="en-US" sz="1100" b="0" i="0" u="none" strike="noStrike" baseline="0" dirty="0" smtClean="0">
                          <a:solidFill>
                            <a:srgbClr val="000000"/>
                          </a:solidFill>
                          <a:effectLst/>
                          <a:latin typeface="+mn-lt"/>
                        </a:rPr>
                        <a:t>If home repairs are completed but not documented as per FHA guidelines, it would translate into inability to sell the loan and thus we would hold a low interest rate bearing loan for a long period of time. </a:t>
                      </a:r>
                    </a:p>
                    <a:p>
                      <a:pPr marL="285750" indent="-285750" algn="l" fontAlgn="ctr">
                        <a:buAutoNum type="romanLcParenBoth"/>
                      </a:pPr>
                      <a:endParaRPr lang="en-US" sz="1100" b="0" i="0" u="none" strike="noStrike" baseline="0" dirty="0" smtClean="0">
                        <a:solidFill>
                          <a:srgbClr val="000000"/>
                        </a:solidFill>
                        <a:effectLst/>
                        <a:latin typeface="+mn-lt"/>
                      </a:endParaRPr>
                    </a:p>
                    <a:p>
                      <a:pPr marL="285750" indent="-285750" algn="l" fontAlgn="ctr">
                        <a:buAutoNum type="romanLcParenBoth"/>
                      </a:pPr>
                      <a:r>
                        <a:rPr lang="en-US" sz="1100" b="0" i="0" u="none" strike="noStrike" baseline="0" dirty="0" smtClean="0">
                          <a:solidFill>
                            <a:srgbClr val="000000"/>
                          </a:solidFill>
                          <a:effectLst/>
                          <a:latin typeface="+mn-lt"/>
                        </a:rPr>
                        <a:t>If home repairs are not completed due to mismanagement of the disbursements or borrower misconduct, we could face losses resulting from the foreclosure of a property which would need an additional investment to complete. </a:t>
                      </a:r>
                    </a:p>
                    <a:p>
                      <a:pPr marL="0" indent="0" algn="l" fontAlgn="ctr">
                        <a:buNone/>
                      </a:pPr>
                      <a:endParaRPr lang="en-US" sz="1100" b="0" i="0" u="none" strike="noStrike" baseline="0" dirty="0" smtClean="0">
                        <a:solidFill>
                          <a:srgbClr val="000000"/>
                        </a:solidFill>
                        <a:effectLst/>
                        <a:latin typeface="+mn-lt"/>
                      </a:endParaRPr>
                    </a:p>
                    <a:p>
                      <a:pPr marL="0" indent="0" algn="l" fontAlgn="ctr">
                        <a:buNone/>
                      </a:pPr>
                      <a:r>
                        <a:rPr lang="en-US" sz="1100" b="0" i="0" u="none" strike="noStrike" baseline="0" dirty="0" smtClean="0">
                          <a:solidFill>
                            <a:srgbClr val="000000"/>
                          </a:solidFill>
                          <a:effectLst/>
                          <a:latin typeface="+mn-lt"/>
                        </a:rPr>
                        <a:t>These exposures are mitigated by implementing sound processes for managing the disbursements and the completion of repairs, monitoring the secondary market sales process, as well as training the resources who would be in charge of the process. </a:t>
                      </a:r>
                      <a:endParaRPr lang="en-US" sz="1100" b="0"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32807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2777209491"/>
              </p:ext>
            </p:extLst>
          </p:nvPr>
        </p:nvGraphicFramePr>
        <p:xfrm>
          <a:off x="394470" y="954872"/>
          <a:ext cx="8369520" cy="4544963"/>
        </p:xfrm>
        <a:graphic>
          <a:graphicData uri="http://schemas.openxmlformats.org/drawingml/2006/table">
            <a:tbl>
              <a:tblPr firstRow="1" bandRow="1"/>
              <a:tblGrid>
                <a:gridCol w="2998970"/>
                <a:gridCol w="5370550"/>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73279">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Are there any changes in processes and systems or significant change initiatives that could increase Operational Risk profile</a:t>
                      </a:r>
                      <a:r>
                        <a:rPr lang="en-US" sz="1100" b="1"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Yes</a:t>
                      </a:r>
                      <a:r>
                        <a:rPr lang="en-US" sz="1100" b="0" i="0" u="none" strike="noStrike" dirty="0" smtClean="0">
                          <a:solidFill>
                            <a:srgbClr val="000000"/>
                          </a:solidFill>
                          <a:effectLst/>
                          <a:latin typeface="+mn-lt"/>
                        </a:rPr>
                        <a:t>. </a:t>
                      </a:r>
                      <a:r>
                        <a:rPr lang="en-US" sz="1100" b="0" i="0" u="none" strike="noStrike" baseline="0" dirty="0" smtClean="0">
                          <a:solidFill>
                            <a:srgbClr val="000000"/>
                          </a:solidFill>
                          <a:effectLst/>
                          <a:latin typeface="+mn-lt"/>
                        </a:rPr>
                        <a:t> The 203 K program  would entail that collateral repairs must be monitored after closing. This poses an operational risk in the following areas: </a:t>
                      </a:r>
                    </a:p>
                    <a:p>
                      <a:pPr algn="l" fontAlgn="ctr"/>
                      <a:endParaRPr lang="en-US" sz="1100" b="0" i="0" u="none" strike="noStrike" baseline="0" dirty="0" smtClean="0">
                        <a:solidFill>
                          <a:srgbClr val="000000"/>
                        </a:solidFill>
                        <a:effectLst/>
                        <a:latin typeface="+mn-lt"/>
                      </a:endParaRPr>
                    </a:p>
                    <a:p>
                      <a:pPr marL="285750" indent="-285750" algn="l" fontAlgn="ctr">
                        <a:buAutoNum type="romanLcParenBoth"/>
                      </a:pPr>
                      <a:r>
                        <a:rPr lang="en-US" sz="1100" b="0" i="0" u="none" strike="noStrike" baseline="0" dirty="0" smtClean="0">
                          <a:solidFill>
                            <a:srgbClr val="000000"/>
                          </a:solidFill>
                          <a:effectLst/>
                          <a:latin typeface="+mn-lt"/>
                        </a:rPr>
                        <a:t>If home repairs are completed but not documented as per FHA guidelines, it would translate into inability to sell the loan and thus we would hold a low interest rate bearing loan for a long period of time. </a:t>
                      </a:r>
                    </a:p>
                    <a:p>
                      <a:pPr marL="285750" indent="-285750" algn="l" fontAlgn="ctr">
                        <a:buAutoNum type="romanLcParenBoth"/>
                      </a:pPr>
                      <a:endParaRPr lang="en-US" sz="1100" b="0" i="0" u="none" strike="noStrike" baseline="0" dirty="0" smtClean="0">
                        <a:solidFill>
                          <a:srgbClr val="000000"/>
                        </a:solidFill>
                        <a:effectLst/>
                        <a:latin typeface="+mn-lt"/>
                      </a:endParaRPr>
                    </a:p>
                    <a:p>
                      <a:pPr marL="285750" indent="-285750" algn="l" fontAlgn="ctr">
                        <a:buAutoNum type="romanLcParenBoth"/>
                      </a:pPr>
                      <a:r>
                        <a:rPr lang="en-US" sz="1100" b="0" i="0" u="none" strike="noStrike" baseline="0" dirty="0" smtClean="0">
                          <a:solidFill>
                            <a:srgbClr val="000000"/>
                          </a:solidFill>
                          <a:effectLst/>
                          <a:latin typeface="+mn-lt"/>
                        </a:rPr>
                        <a:t>If home repairs are not completed due to mismanagement of the disbursements or borrower misconduct, we could face losses resulting from the foreclosure of a property which would need an additional investment to complete. </a:t>
                      </a:r>
                    </a:p>
                    <a:p>
                      <a:pPr marL="0" indent="0" algn="l" fontAlgn="ctr">
                        <a:buNone/>
                      </a:pPr>
                      <a:endParaRPr lang="en-US" sz="1100" b="0" i="0" u="none" strike="noStrike" baseline="0" dirty="0" smtClean="0">
                        <a:solidFill>
                          <a:srgbClr val="000000"/>
                        </a:solidFill>
                        <a:effectLst/>
                        <a:latin typeface="+mn-lt"/>
                      </a:endParaRPr>
                    </a:p>
                    <a:p>
                      <a:pPr marL="0" indent="0" algn="l" fontAlgn="ctr">
                        <a:buNone/>
                      </a:pPr>
                      <a:r>
                        <a:rPr lang="en-US" sz="1100" b="0" i="0" u="none" strike="noStrike" baseline="0" dirty="0" smtClean="0">
                          <a:solidFill>
                            <a:srgbClr val="000000"/>
                          </a:solidFill>
                          <a:effectLst/>
                          <a:latin typeface="+mn-lt"/>
                        </a:rPr>
                        <a:t>These exposures are mitigated by implementing sound processes for managing the disbursements and the completion of repairs, monitoring the secondary market sales process, as well as training the resources who would be in charge of the process. </a:t>
                      </a:r>
                      <a:endParaRPr lang="en-US" sz="1100" b="0"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Are there any changes in products, segmentation focus, marketing, et al. that could impact Reputation (positively or negatively</a:t>
                      </a:r>
                      <a:r>
                        <a:rPr lang="en-US" sz="1100" b="1"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No significant reputational risks</a:t>
                      </a:r>
                      <a:r>
                        <a:rPr lang="en-US" sz="1100" b="0" i="0" u="none" strike="noStrike" baseline="0" dirty="0" smtClean="0">
                          <a:solidFill>
                            <a:srgbClr val="000000"/>
                          </a:solidFill>
                          <a:effectLst/>
                          <a:latin typeface="Calibri"/>
                        </a:rPr>
                        <a:t> are involved in adding this loan program.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8443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2982079050"/>
              </p:ext>
            </p:extLst>
          </p:nvPr>
        </p:nvGraphicFramePr>
        <p:xfrm>
          <a:off x="394470" y="954872"/>
          <a:ext cx="8369520" cy="5568332"/>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1"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In</a:t>
                      </a:r>
                      <a:r>
                        <a:rPr lang="en-US" sz="1100" b="0" i="0" u="none" strike="noStrike" baseline="0" dirty="0" smtClean="0">
                          <a:solidFill>
                            <a:srgbClr val="000000"/>
                          </a:solidFill>
                          <a:effectLst/>
                          <a:latin typeface="Calibri"/>
                        </a:rPr>
                        <a:t> order to include E-Sign capabilities a new system (Mortgage Bot) will be purchased and installed. In terms of Human resources, we believe that at least one resource would have to be in charge of the home repair program. </a:t>
                      </a:r>
                      <a:endParaRPr lang="en-US" sz="1100" b="0" i="0" u="none" strike="noStrike" dirty="0" smtClean="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684404">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Are there any changes in the product offering or mix that could affect consumer compliance</a:t>
                      </a:r>
                      <a:r>
                        <a:rPr lang="en-US" sz="1100" b="1"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The</a:t>
                      </a:r>
                      <a:r>
                        <a:rPr lang="en-US" sz="1100" b="0" i="0" u="none" strike="noStrike" baseline="0" dirty="0" smtClean="0">
                          <a:solidFill>
                            <a:srgbClr val="000000"/>
                          </a:solidFill>
                          <a:effectLst/>
                          <a:latin typeface="Calibri"/>
                        </a:rPr>
                        <a:t> 203 K requires that all repairs or improvements be completed by an authorized contractor as well as authorized inspectors and appraisers. Non Compliance with this could result in repurchase of the loan or lack of FHA certification. In order to curtail this, a sound process of monitoring and disbursement will be in place.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What are the expected regulatory capital implications of the business plan? Any anticipated liquidity impacts</a:t>
                      </a:r>
                      <a:r>
                        <a:rPr lang="en-US" sz="1100" b="1"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No.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1" i="0" u="none" strike="noStrike" dirty="0" smtClean="0">
                          <a:solidFill>
                            <a:srgbClr val="000000"/>
                          </a:solidFill>
                          <a:effectLst/>
                          <a:latin typeface="Calibri"/>
                        </a:rPr>
                        <a:t>?</a:t>
                      </a:r>
                    </a:p>
                    <a:p>
                      <a:pPr algn="l" fontAlgn="ctr"/>
                      <a:endParaRPr lang="en-US" sz="1100" b="1"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Yes. We expect to reach</a:t>
                      </a:r>
                      <a:r>
                        <a:rPr lang="en-US" sz="1100" b="0" i="0" u="none" strike="noStrike" baseline="0" dirty="0" smtClean="0">
                          <a:solidFill>
                            <a:srgbClr val="000000"/>
                          </a:solidFill>
                          <a:effectLst/>
                          <a:latin typeface="Calibri"/>
                        </a:rPr>
                        <a:t> a product mix of 70% saleable loans.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35092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4053511848"/>
              </p:ext>
            </p:extLst>
          </p:nvPr>
        </p:nvGraphicFramePr>
        <p:xfrm>
          <a:off x="394470" y="954872"/>
          <a:ext cx="8369520" cy="5213983"/>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1" i="0" u="none" strike="noStrike" dirty="0" smtClean="0">
                          <a:solidFill>
                            <a:srgbClr val="000000"/>
                          </a:solidFill>
                          <a:effectLst/>
                          <a:latin typeface="Calibri"/>
                        </a:rPr>
                        <a:t>)?</a:t>
                      </a:r>
                    </a:p>
                    <a:p>
                      <a:pPr algn="l" fontAlgn="ctr"/>
                      <a:r>
                        <a:rPr lang="en-US" sz="1100" b="1" i="0" u="none" strike="noStrike" dirty="0" smtClean="0">
                          <a:solidFill>
                            <a:srgbClr val="000000"/>
                          </a:solidFill>
                          <a:effectLst/>
                          <a:latin typeface="Calibri"/>
                        </a:rPr>
                        <a:t> </a:t>
                      </a: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Are there any material shifts in pricing strategy assumed in P19 that would materially impact the volume, capture rate and provisions</a:t>
                      </a:r>
                      <a:r>
                        <a:rPr lang="en-US" sz="1100" b="1" i="0" u="none" strike="noStrike" dirty="0" smtClean="0">
                          <a:solidFill>
                            <a:srgbClr val="000000"/>
                          </a:solidFill>
                          <a:effectLst/>
                          <a:latin typeface="Calibri"/>
                        </a:rPr>
                        <a:t>? </a:t>
                      </a:r>
                      <a:r>
                        <a:rPr lang="en-US" sz="1100" b="0" i="0" u="none" strike="noStrike" dirty="0" smtClean="0">
                          <a:solidFill>
                            <a:srgbClr val="000000"/>
                          </a:solidFill>
                          <a:effectLst/>
                          <a:latin typeface="Calibri"/>
                        </a:rPr>
                        <a:t>No.</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Are the P19 asset forecasts reliant on changes to the segmentation of the lines of business? If so to what extend? </a:t>
                      </a:r>
                      <a:endParaRPr lang="en-US" sz="1100" b="1"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No.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What is the target loan book by sector and what are the priority growth sectors</a:t>
                      </a:r>
                      <a:r>
                        <a:rPr lang="en-US" sz="1100" b="1" i="0" u="none" strike="noStrike" dirty="0" smtClean="0">
                          <a:solidFill>
                            <a:srgbClr val="000000"/>
                          </a:solidFill>
                          <a:effectLst/>
                          <a:latin typeface="Calibri"/>
                        </a:rPr>
                        <a:t>?</a:t>
                      </a:r>
                      <a:r>
                        <a:rPr lang="en-US" sz="1100" b="1" i="0" u="none" strike="noStrike" baseline="0" dirty="0" smtClean="0">
                          <a:solidFill>
                            <a:srgbClr val="000000"/>
                          </a:solidFill>
                          <a:effectLst/>
                          <a:latin typeface="Calibri"/>
                        </a:rPr>
                        <a:t> </a:t>
                      </a:r>
                    </a:p>
                    <a:p>
                      <a:pPr algn="l" fontAlgn="ctr"/>
                      <a:endParaRPr lang="en-US" sz="1100" b="0" i="0" u="none" strike="noStrike" baseline="0" dirty="0" smtClean="0">
                        <a:solidFill>
                          <a:srgbClr val="000000"/>
                        </a:solidFill>
                        <a:effectLst/>
                        <a:latin typeface="Calibri"/>
                      </a:endParaRPr>
                    </a:p>
                    <a:p>
                      <a:pPr algn="l" fontAlgn="ctr"/>
                      <a:r>
                        <a:rPr lang="en-US" sz="1100" b="0" i="0" u="none" strike="noStrike" baseline="0" dirty="0" smtClean="0">
                          <a:solidFill>
                            <a:srgbClr val="000000"/>
                          </a:solidFill>
                          <a:effectLst/>
                          <a:latin typeface="Calibri"/>
                        </a:rPr>
                        <a:t>The target is to produce at least 70% saleable loans. </a:t>
                      </a:r>
                      <a:r>
                        <a:rPr lang="en-US" sz="1100" b="0" i="0" u="none" strike="noStrike" dirty="0" smtClean="0">
                          <a:solidFill>
                            <a:srgbClr val="000000"/>
                          </a:solidFill>
                          <a:effectLst/>
                          <a:latin typeface="Calibri"/>
                        </a:rPr>
                        <a:t>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538446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3932647053"/>
              </p:ext>
            </p:extLst>
          </p:nvPr>
        </p:nvGraphicFramePr>
        <p:xfrm>
          <a:off x="394470" y="954872"/>
          <a:ext cx="8369520" cy="5160921"/>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Have the risks associated to not executing a asset sale plan as expected in P19 been considered? </a:t>
                      </a:r>
                      <a:endParaRPr lang="en-US" sz="1100" b="1"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a:t>
                      </a:r>
                      <a:r>
                        <a:rPr lang="en-US" sz="1100" b="1" i="0" u="none" strike="noStrike" dirty="0" smtClean="0">
                          <a:solidFill>
                            <a:srgbClr val="000000"/>
                          </a:solidFill>
                          <a:effectLst/>
                          <a:latin typeface="Calibri"/>
                        </a:rPr>
                        <a:t>? </a:t>
                      </a:r>
                    </a:p>
                    <a:p>
                      <a:pPr algn="l" fontAlgn="ctr"/>
                      <a:endParaRPr lang="en-US" sz="1100" b="1"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N/A.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Does the P18 assume material changes to current key assumptions of the provisioning model (months coverage and recovery rate)? </a:t>
                      </a:r>
                      <a:endParaRPr lang="en-US" sz="1100" b="1"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No.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1"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No.</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83250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a:t>
            </a:r>
            <a:r>
              <a:rPr lang="en-US" u="sng" dirty="0" smtClean="0"/>
              <a:t>Mortgage</a:t>
            </a:r>
            <a:r>
              <a:rPr lang="en-US" dirty="0" smtClean="0"/>
              <a:t> Strategic plan </a:t>
            </a:r>
            <a:endParaRPr lang="en-US" dirty="0"/>
          </a:p>
        </p:txBody>
      </p:sp>
      <p:sp>
        <p:nvSpPr>
          <p:cNvPr id="5" name="Rectangle 4"/>
          <p:cNvSpPr/>
          <p:nvPr/>
        </p:nvSpPr>
        <p:spPr>
          <a:xfrm>
            <a:off x="457200" y="1427976"/>
            <a:ext cx="1545771" cy="16457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Increase Conforming Loan Production</a:t>
            </a:r>
            <a:endParaRPr lang="en-US" sz="18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427977"/>
            <a:ext cx="2934864" cy="164576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Improve Conforming product offering, specifically adding product for home improvements or renovations (i.e. FHA 203 K)</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Improve cycle time from origination to closing </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eaLnBrk="1" fontAlgn="auto" hangingPunct="1">
              <a:spcBef>
                <a:spcPts val="0"/>
              </a:spcBef>
              <a:spcAft>
                <a:spcPts val="600"/>
              </a:spcAft>
            </a:pPr>
            <a:endParaRPr lang="en-US" sz="1200" b="1" dirty="0" smtClean="0">
              <a:solidFill>
                <a:srgbClr val="000000"/>
              </a:solidFill>
            </a:endParaRPr>
          </a:p>
        </p:txBody>
      </p:sp>
      <p:sp>
        <p:nvSpPr>
          <p:cNvPr id="14" name="Rectangle 13"/>
          <p:cNvSpPr/>
          <p:nvPr/>
        </p:nvSpPr>
        <p:spPr>
          <a:xfrm>
            <a:off x="5551715" y="1427976"/>
            <a:ext cx="3080346" cy="16457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Include FHA 203(k) loan in product offering in order to target foreclosed inventory as well as short sales</a:t>
            </a:r>
            <a:endParaRPr lang="en-US" sz="1200" b="1" dirty="0">
              <a:solidFill>
                <a:schemeClr val="tx1"/>
              </a:solidFill>
            </a:endParaRPr>
          </a:p>
          <a:p>
            <a:pPr marL="228600" indent="-228600">
              <a:spcAft>
                <a:spcPts val="600"/>
              </a:spcAft>
              <a:buFont typeface="+mj-lt"/>
              <a:buAutoNum type="arabicPeriod"/>
            </a:pPr>
            <a:endParaRPr lang="en-US" sz="1200" b="1" dirty="0" smtClean="0">
              <a:solidFill>
                <a:schemeClr val="tx1"/>
              </a:solidFill>
            </a:endParaRPr>
          </a:p>
          <a:p>
            <a:pPr marL="228600" indent="-228600">
              <a:spcAft>
                <a:spcPts val="600"/>
              </a:spcAft>
              <a:buFont typeface="+mj-lt"/>
              <a:buAutoNum type="arabicPeriod"/>
            </a:pPr>
            <a:r>
              <a:rPr lang="en-US" sz="1200" b="1" dirty="0" smtClean="0">
                <a:solidFill>
                  <a:schemeClr val="tx1"/>
                </a:solidFill>
              </a:rPr>
              <a:t>Update Loan origination system, which would include electronic signature capabilities</a:t>
            </a:r>
            <a:endParaRPr lang="en-US" sz="1200" b="1" dirty="0">
              <a:solidFill>
                <a:schemeClr val="tx1"/>
              </a:solidFill>
            </a:endParaRP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638896067"/>
              </p:ext>
            </p:extLst>
          </p:nvPr>
        </p:nvGraphicFramePr>
        <p:xfrm>
          <a:off x="394470" y="954872"/>
          <a:ext cx="8369520" cy="5504588"/>
        </p:xfrm>
        <a:graphic>
          <a:graphicData uri="http://schemas.openxmlformats.org/drawingml/2006/table">
            <a:tbl>
              <a:tblPr firstRow="1" bandRow="1"/>
              <a:tblGrid>
                <a:gridCol w="2075248"/>
                <a:gridCol w="3244217"/>
                <a:gridCol w="3050055"/>
              </a:tblGrid>
              <a:tr h="66040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6408">
                <a:tc gridSpan="3">
                  <a:txBody>
                    <a:bodyPr/>
                    <a:lstStyle/>
                    <a:p>
                      <a:r>
                        <a:rPr lang="en-US" sz="1200" b="1" dirty="0" smtClean="0"/>
                        <a:t>Priority:</a:t>
                      </a:r>
                      <a:r>
                        <a:rPr lang="en-US" sz="1200" b="1" baseline="0" dirty="0" smtClean="0"/>
                        <a:t> Increase Conforming Loan Production</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1586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100" dirty="0" smtClean="0"/>
                        <a:t>Include FHA 203(k) loan in product offering in order to target foreclosed inventory as well as short sales</a:t>
                      </a:r>
                    </a:p>
                  </a:txBody>
                  <a:tcPr anchor="ctr">
                    <a:lnL w="12700" cmpd="sng">
                      <a:noFill/>
                    </a:lnL>
                    <a:lnR w="12700" cmpd="sng">
                      <a:noFill/>
                    </a:lnR>
                    <a:lnT w="19050" cap="flat" cmpd="sng" algn="ctr">
                      <a:no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t>This product allows a customer to purchase a property and to finance the improvements needed. It could be “minor” improvements or “major” renovations as long as they comply with Loan program guidelines are established by Federal Housing Administration.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aseline="0" dirty="0" smtClean="0"/>
                    </a:p>
                    <a:p>
                      <a:pPr marL="171450" indent="-171450">
                        <a:buFont typeface="Arial" panose="020B0604020202020204" pitchFamily="34" charset="0"/>
                        <a:buChar char="•"/>
                      </a:pPr>
                      <a:r>
                        <a:rPr lang="en-US" sz="1100" baseline="0" dirty="0" smtClean="0"/>
                        <a:t>Target home buyers who have ability to repay but do not have sufficient funds to finance home improvements after closing; and homeowners who want to improve their house and need a low interest loan to do so. </a:t>
                      </a:r>
                    </a:p>
                    <a:p>
                      <a:pPr marL="171450" indent="-171450">
                        <a:buFont typeface="Arial" panose="020B0604020202020204" pitchFamily="34" charset="0"/>
                        <a:buChar char="•"/>
                      </a:pPr>
                      <a:endParaRPr lang="en-US" sz="1100" baseline="0" dirty="0" smtClean="0"/>
                    </a:p>
                    <a:p>
                      <a:pPr marL="171450" indent="-171450">
                        <a:buFont typeface="Arial" panose="020B0604020202020204" pitchFamily="34" charset="0"/>
                        <a:buChar char="•"/>
                      </a:pPr>
                      <a:r>
                        <a:rPr lang="en-US" sz="1100" baseline="0" dirty="0" smtClean="0"/>
                        <a:t>At present, we have 100% financing for our foreclosed properties but we do not have any special offers for other foreclosed units. This product would allow us to sell a damaged REO property and to finance the improvements, therefore improving the collateral. </a:t>
                      </a:r>
                    </a:p>
                    <a:p>
                      <a:pPr marL="171450" indent="-171450">
                        <a:buFont typeface="Arial" panose="020B0604020202020204" pitchFamily="34" charset="0"/>
                        <a:buChar char="•"/>
                      </a:pPr>
                      <a:endParaRPr lang="en-US" sz="1100" baseline="0" dirty="0" smtClean="0"/>
                    </a:p>
                    <a:p>
                      <a:pPr marL="171450" indent="-171450">
                        <a:buFont typeface="Arial" panose="020B0604020202020204" pitchFamily="34" charset="0"/>
                        <a:buChar char="•"/>
                      </a:pPr>
                      <a:r>
                        <a:rPr lang="en-US" sz="1100" baseline="0" dirty="0" smtClean="0"/>
                        <a:t>Expected returns are 3.50% on average. </a:t>
                      </a:r>
                      <a:endParaRPr lang="en-US" sz="1100" dirty="0"/>
                    </a:p>
                  </a:txBody>
                  <a:tcPr anchor="ctr">
                    <a:lnL w="12700" cmpd="sng">
                      <a:noFill/>
                    </a:lnL>
                    <a:lnR w="12700" cmpd="sng">
                      <a:noFill/>
                    </a:lnR>
                    <a:lnT w="19050" cap="flat" cmpd="sng" algn="ctr">
                      <a:no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l" fontAlgn="ctr">
                        <a:buFont typeface="Arial" panose="020B0604020202020204" pitchFamily="34" charset="0"/>
                        <a:buChar char="•"/>
                      </a:pPr>
                      <a:r>
                        <a:rPr lang="en-US" sz="900" b="0" i="0" u="none" strike="noStrike" baseline="0" dirty="0" smtClean="0">
                          <a:solidFill>
                            <a:srgbClr val="000000"/>
                          </a:solidFill>
                          <a:effectLst/>
                          <a:latin typeface="Arial" panose="020B0604020202020204" pitchFamily="34" charset="0"/>
                          <a:cs typeface="Arial" panose="020B0604020202020204" pitchFamily="34" charset="0"/>
                        </a:rPr>
                        <a:t>The 203 K program would pose two (2) main risks : </a:t>
                      </a:r>
                    </a:p>
                    <a:p>
                      <a:pPr marL="171450" indent="-171450" algn="l" fontAlgn="ctr">
                        <a:buFont typeface="Arial" panose="020B0604020202020204" pitchFamily="34" charset="0"/>
                        <a:buChar char="•"/>
                      </a:pPr>
                      <a:endParaRPr lang="en-US" sz="900" b="0" i="0" u="none" strike="noStrike" baseline="0" dirty="0" smtClean="0">
                        <a:solidFill>
                          <a:srgbClr val="000000"/>
                        </a:solidFill>
                        <a:effectLst/>
                        <a:latin typeface="Arial" panose="020B0604020202020204" pitchFamily="34" charset="0"/>
                        <a:cs typeface="Arial" panose="020B0604020202020204" pitchFamily="34" charset="0"/>
                      </a:endParaRPr>
                    </a:p>
                    <a:p>
                      <a:pPr marL="285750" indent="-285750" algn="l" fontAlgn="ctr">
                        <a:buAutoNum type="romanLcParenBoth"/>
                      </a:pPr>
                      <a:r>
                        <a:rPr lang="en-US" sz="900" b="0" i="0" u="none" strike="noStrike" baseline="0" dirty="0" smtClean="0">
                          <a:solidFill>
                            <a:srgbClr val="000000"/>
                          </a:solidFill>
                          <a:effectLst/>
                          <a:latin typeface="Arial" panose="020B0604020202020204" pitchFamily="34" charset="0"/>
                          <a:cs typeface="Arial" panose="020B0604020202020204" pitchFamily="34" charset="0"/>
                        </a:rPr>
                        <a:t>Repairs are completed but not documented as per FHA guidelines, it would translate into inability to sell the loan and thus we would hold a low interest rate bearing loan for a long period of time. </a:t>
                      </a:r>
                    </a:p>
                    <a:p>
                      <a:pPr marL="285750" indent="-285750" algn="l" fontAlgn="ctr">
                        <a:buAutoNum type="romanLcParenBoth"/>
                      </a:pPr>
                      <a:endParaRPr lang="en-US" sz="900" b="0" i="0" u="none" strike="noStrike" baseline="0" dirty="0" smtClean="0">
                        <a:solidFill>
                          <a:srgbClr val="000000"/>
                        </a:solidFill>
                        <a:effectLst/>
                        <a:latin typeface="Arial" panose="020B0604020202020204" pitchFamily="34" charset="0"/>
                        <a:cs typeface="Arial" panose="020B0604020202020204" pitchFamily="34" charset="0"/>
                      </a:endParaRPr>
                    </a:p>
                    <a:p>
                      <a:pPr marL="285750" indent="-285750" algn="l" fontAlgn="ctr">
                        <a:buAutoNum type="romanLcParenBoth"/>
                      </a:pPr>
                      <a:r>
                        <a:rPr lang="en-US" sz="900" b="0" i="0" u="none" strike="noStrike" baseline="0" dirty="0" smtClean="0">
                          <a:solidFill>
                            <a:srgbClr val="000000"/>
                          </a:solidFill>
                          <a:effectLst/>
                          <a:latin typeface="Arial" panose="020B0604020202020204" pitchFamily="34" charset="0"/>
                          <a:cs typeface="Arial" panose="020B0604020202020204" pitchFamily="34" charset="0"/>
                        </a:rPr>
                        <a:t>Repairs are not completed due to mismanagement of the disbursements or borrower misconduct, we could face losses resulting from the foreclosure of a property which would need an additional investment to complete. </a:t>
                      </a:r>
                    </a:p>
                    <a:p>
                      <a:pPr marL="0" indent="0" algn="l" fontAlgn="ctr">
                        <a:buNone/>
                      </a:pPr>
                      <a:endParaRPr lang="en-US" sz="900" b="0" i="0" u="none" strike="noStrike" baseline="0" dirty="0" smtClean="0">
                        <a:solidFill>
                          <a:srgbClr val="000000"/>
                        </a:solidFill>
                        <a:effectLst/>
                        <a:latin typeface="Arial" panose="020B0604020202020204" pitchFamily="34" charset="0"/>
                        <a:cs typeface="Arial" panose="020B0604020202020204" pitchFamily="34" charset="0"/>
                      </a:endParaRPr>
                    </a:p>
                    <a:p>
                      <a:pPr marL="284163" indent="0" algn="l" fontAlgn="ctr">
                        <a:buNone/>
                      </a:pPr>
                      <a:r>
                        <a:rPr lang="en-US" sz="900" b="0" i="0" u="none" strike="noStrike" baseline="0" dirty="0" smtClean="0">
                          <a:solidFill>
                            <a:srgbClr val="000000"/>
                          </a:solidFill>
                          <a:effectLst/>
                          <a:latin typeface="Arial" panose="020B0604020202020204" pitchFamily="34" charset="0"/>
                          <a:cs typeface="Arial" panose="020B0604020202020204" pitchFamily="34" charset="0"/>
                        </a:rPr>
                        <a:t>These exposures are mitigated by implementing sound processes for managing the disbursements and the completion of repairs, monitoring the secondary market sales process, as well as training the resources who would be in charge of the process. </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9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smtClean="0">
                          <a:latin typeface="Arial" panose="020B0604020202020204" pitchFamily="34" charset="0"/>
                          <a:cs typeface="Arial" panose="020B0604020202020204" pitchFamily="34" charset="0"/>
                        </a:rPr>
                        <a:t>All new policies and</a:t>
                      </a:r>
                      <a:r>
                        <a:rPr lang="en-US" sz="900" baseline="0" dirty="0" smtClean="0">
                          <a:latin typeface="Arial" panose="020B0604020202020204" pitchFamily="34" charset="0"/>
                          <a:cs typeface="Arial" panose="020B0604020202020204" pitchFamily="34" charset="0"/>
                        </a:rPr>
                        <a:t> procedures would be evaluated by compliance, legal and new product committee. Therefore, final procedures will have been vetted and reinforced by receiving inputs from all units. </a:t>
                      </a:r>
                    </a:p>
                    <a:p>
                      <a:pPr marL="171450" indent="-171450">
                        <a:buFont typeface="Arial" panose="020B0604020202020204" pitchFamily="34" charset="0"/>
                        <a:buChar char="•"/>
                      </a:pPr>
                      <a:endParaRPr lang="en-US" sz="900" baseline="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smtClean="0">
                          <a:latin typeface="Arial" panose="020B0604020202020204" pitchFamily="34" charset="0"/>
                          <a:cs typeface="Arial" panose="020B0604020202020204" pitchFamily="34" charset="0"/>
                        </a:rPr>
                        <a:t>No concentration risks are forecasted by adding this loan program. </a:t>
                      </a:r>
                    </a:p>
                    <a:p>
                      <a:pPr marL="0" indent="0">
                        <a:buFont typeface="Arial" panose="020B0604020202020204" pitchFamily="34" charset="0"/>
                        <a:buNone/>
                      </a:pPr>
                      <a:endParaRPr lang="en-US" sz="900" dirty="0" smtClean="0">
                        <a:latin typeface="Arial" panose="020B0604020202020204" pitchFamily="34" charset="0"/>
                        <a:cs typeface="Arial" panose="020B0604020202020204" pitchFamily="34" charset="0"/>
                      </a:endParaRPr>
                    </a:p>
                  </a:txBody>
                  <a:tcPr anchor="ctr">
                    <a:lnL w="12700" cmpd="sng">
                      <a:noFill/>
                    </a:lnL>
                    <a:lnR w="12700" cmpd="sng">
                      <a:noFill/>
                    </a:lnR>
                    <a:lnT w="19050" cap="flat" cmpd="sng" algn="ctr">
                      <a:no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r>
              <a:tr h="515860">
                <a:tc>
                  <a:txBody>
                    <a:bodyPr/>
                    <a:lstStyle/>
                    <a:p>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endParaRPr lang="en-US" sz="12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467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3434711949"/>
              </p:ext>
            </p:extLst>
          </p:nvPr>
        </p:nvGraphicFramePr>
        <p:xfrm>
          <a:off x="394470" y="954872"/>
          <a:ext cx="8369520" cy="2977048"/>
        </p:xfrm>
        <a:graphic>
          <a:graphicData uri="http://schemas.openxmlformats.org/drawingml/2006/table">
            <a:tbl>
              <a:tblPr firstRow="1" bandRow="1"/>
              <a:tblGrid>
                <a:gridCol w="2075248"/>
                <a:gridCol w="3244217"/>
                <a:gridCol w="3050055"/>
              </a:tblGrid>
              <a:tr h="66040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6408">
                <a:tc gridSpan="3">
                  <a:txBody>
                    <a:bodyPr/>
                    <a:lstStyle/>
                    <a:p>
                      <a:r>
                        <a:rPr lang="en-US" sz="1200" b="1" dirty="0" smtClean="0"/>
                        <a:t>Priority:</a:t>
                      </a:r>
                      <a:r>
                        <a:rPr lang="en-US" sz="1200" b="1" baseline="0" dirty="0" smtClean="0"/>
                        <a:t> Increase Conforming Loan Production</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1586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Upgrade Loan Origination System</a:t>
                      </a:r>
                      <a:r>
                        <a:rPr lang="en-US" sz="1200" baseline="0" dirty="0" smtClean="0"/>
                        <a:t> to Include E-Sign Capabilities</a:t>
                      </a:r>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At present, cycle time for an origination is approximately 40 days from origination to closing. One of the key factors in the origination cycle is the legal time frames set forth by TILA/RESPA . In order to speed up the origination process, we need to set up an electronic signature process that will enable us to cut down on document delivery time as well as provide a modern banking model. </a:t>
                      </a:r>
                      <a:endParaRPr lang="en-US" sz="12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The new loan origination program (mortgage bot) has</a:t>
                      </a:r>
                      <a:r>
                        <a:rPr lang="en-US" sz="1200" baseline="0" dirty="0" smtClean="0"/>
                        <a:t> been evaluated by compliance unit, sales, operations, technology and security. Additionally, the vendor will not change. </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Data storage issues have been addressed by technology unit in order to access information after the current program (e-3) goes offline. </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462381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816113920"/>
              </p:ext>
            </p:extLst>
          </p:nvPr>
        </p:nvGraphicFramePr>
        <p:xfrm>
          <a:off x="394470" y="954872"/>
          <a:ext cx="8369520" cy="4891573"/>
        </p:xfrm>
        <a:graphic>
          <a:graphicData uri="http://schemas.openxmlformats.org/drawingml/2006/table">
            <a:tbl>
              <a:tblPr firstRow="1" bandRow="1"/>
              <a:tblGrid>
                <a:gridCol w="2856730"/>
                <a:gridCol w="5512790"/>
              </a:tblGrid>
              <a:tr h="502453">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r>
                        <a:rPr lang="en-US" sz="1100" b="1" i="0" u="none" strike="noStrike" dirty="0" smtClean="0">
                          <a:solidFill>
                            <a:srgbClr val="000000"/>
                          </a:solidFill>
                          <a:effectLst/>
                          <a:latin typeface="Calibri"/>
                        </a:rPr>
                        <a:t> </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Our</a:t>
                      </a:r>
                      <a:r>
                        <a:rPr lang="en-US" sz="1100" b="0" i="0" u="none" strike="noStrike" baseline="0" dirty="0" smtClean="0">
                          <a:solidFill>
                            <a:srgbClr val="000000"/>
                          </a:solidFill>
                          <a:effectLst/>
                          <a:latin typeface="Calibri"/>
                        </a:rPr>
                        <a:t> initiative does not rely on a change in risk appetite or policies, but rather on a continued effort of reducing exposure on the non conforming mortgage portfolio as well as maintaining a presence in the important mortgage banking sector. With this initiative, we will improve our ability to sell a conforming product to meet the demand for  products that cater to the type of properties that are prevalent in this market. </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1" i="0" u="none" strike="noStrike" dirty="0" err="1">
                          <a:solidFill>
                            <a:srgbClr val="000000"/>
                          </a:solidFill>
                          <a:effectLst/>
                          <a:latin typeface="Calibri"/>
                        </a:rPr>
                        <a:t>aggreements</a:t>
                      </a:r>
                      <a:r>
                        <a:rPr lang="en-US" sz="1100" b="1" i="0" u="none" strike="noStrike" dirty="0">
                          <a:solidFill>
                            <a:srgbClr val="000000"/>
                          </a:solidFill>
                          <a:effectLst/>
                          <a:latin typeface="Calibri"/>
                        </a:rPr>
                        <a:t>/ partnerships,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portfolio</a:t>
                      </a:r>
                      <a:r>
                        <a:rPr lang="en-US" sz="1100" b="1"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The</a:t>
                      </a:r>
                      <a:r>
                        <a:rPr lang="en-US" sz="1100" b="0" i="0" u="none" strike="noStrike" baseline="0" dirty="0" smtClean="0">
                          <a:solidFill>
                            <a:srgbClr val="000000"/>
                          </a:solidFill>
                          <a:effectLst/>
                          <a:latin typeface="Calibri"/>
                        </a:rPr>
                        <a:t> 203(k) FHA loan is a product that we are allowed to sell as part of our agreements with FHA (HUD). It does require enacting policies and procedures to manage the loan process after closing. Specifically, and since the loan structure is dependent on completion of repairs, there must be written guidelines for managing the funds to be used for post closing construction and a written guideline to manage the sale of these loans in the secondary market. </a:t>
                      </a:r>
                    </a:p>
                    <a:p>
                      <a:pPr algn="l" fontAlgn="ctr"/>
                      <a:endParaRPr lang="en-US" sz="1100" b="0" i="0" u="none" strike="noStrike" baseline="0" dirty="0" smtClean="0">
                        <a:solidFill>
                          <a:srgbClr val="000000"/>
                        </a:solidFill>
                        <a:effectLst/>
                        <a:latin typeface="Calibri"/>
                      </a:endParaRPr>
                    </a:p>
                    <a:p>
                      <a:pPr algn="l" fontAlgn="ctr"/>
                      <a:r>
                        <a:rPr lang="en-US" sz="1100" b="0" i="0" u="none" strike="noStrike" baseline="0" dirty="0" smtClean="0">
                          <a:solidFill>
                            <a:srgbClr val="000000"/>
                          </a:solidFill>
                          <a:effectLst/>
                          <a:latin typeface="Calibri"/>
                        </a:rPr>
                        <a:t>However, all of the loan guidelines regarding, borrower, collateral and parameters will be defined by FHA. </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79367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012095460"/>
              </p:ext>
            </p:extLst>
          </p:nvPr>
        </p:nvGraphicFramePr>
        <p:xfrm>
          <a:off x="394470" y="954872"/>
          <a:ext cx="8369520" cy="5133759"/>
        </p:xfrm>
        <a:graphic>
          <a:graphicData uri="http://schemas.openxmlformats.org/drawingml/2006/table">
            <a:tbl>
              <a:tblPr firstRow="1" bandRow="1"/>
              <a:tblGrid>
                <a:gridCol w="2424930"/>
                <a:gridCol w="5944590"/>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73279">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1"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Yes.</a:t>
                      </a:r>
                      <a:r>
                        <a:rPr lang="en-US" sz="1100" b="0" i="0" u="none" strike="noStrike" baseline="0" dirty="0" smtClean="0">
                          <a:solidFill>
                            <a:srgbClr val="000000"/>
                          </a:solidFill>
                          <a:effectLst/>
                          <a:latin typeface="Calibri"/>
                        </a:rPr>
                        <a:t> The 203 K program would enhance the scope of our current FHA program, which only provides fixed term loans with collateral in good and livable conditions. In terms of added exposure, it would be basically in two</a:t>
                      </a:r>
                      <a:r>
                        <a:rPr lang="en-US" sz="1100" b="1" i="0" u="none" strike="noStrike" baseline="0" dirty="0" smtClean="0">
                          <a:solidFill>
                            <a:srgbClr val="000000"/>
                          </a:solidFill>
                          <a:effectLst/>
                          <a:latin typeface="Calibri"/>
                        </a:rPr>
                        <a:t> (2) </a:t>
                      </a:r>
                      <a:r>
                        <a:rPr lang="en-US" sz="1100" b="0" i="0" u="none" strike="noStrike" baseline="0" dirty="0" smtClean="0">
                          <a:solidFill>
                            <a:srgbClr val="000000"/>
                          </a:solidFill>
                          <a:effectLst/>
                          <a:latin typeface="Calibri"/>
                        </a:rPr>
                        <a:t>instances: </a:t>
                      </a:r>
                    </a:p>
                    <a:p>
                      <a:pPr algn="l" fontAlgn="ctr"/>
                      <a:endParaRPr lang="en-US" sz="1100" b="0" i="0" u="none" strike="noStrike" baseline="0" dirty="0" smtClean="0">
                        <a:solidFill>
                          <a:srgbClr val="000000"/>
                        </a:solidFill>
                        <a:effectLst/>
                        <a:latin typeface="Calibri"/>
                      </a:endParaRPr>
                    </a:p>
                    <a:p>
                      <a:pPr marL="285750" indent="-285750" algn="l" fontAlgn="ctr">
                        <a:buAutoNum type="romanLcParenBoth"/>
                      </a:pPr>
                      <a:r>
                        <a:rPr lang="en-US" sz="1100" b="0" i="0" u="none" strike="noStrike" baseline="0" dirty="0" smtClean="0">
                          <a:solidFill>
                            <a:srgbClr val="000000"/>
                          </a:solidFill>
                          <a:effectLst/>
                          <a:latin typeface="Calibri"/>
                        </a:rPr>
                        <a:t>If home repairs are completed but not documented as per FHA guidelines, it would translate into inability to sell the loan and thus we would hold a low interest rate bearing loan for a long period of time. </a:t>
                      </a:r>
                    </a:p>
                    <a:p>
                      <a:pPr marL="285750" indent="-285750" algn="l" fontAlgn="ctr">
                        <a:buAutoNum type="romanLcParenBoth"/>
                      </a:pPr>
                      <a:endParaRPr lang="en-US" sz="1100" b="0" i="0" u="none" strike="noStrike" baseline="0" dirty="0" smtClean="0">
                        <a:solidFill>
                          <a:srgbClr val="000000"/>
                        </a:solidFill>
                        <a:effectLst/>
                        <a:latin typeface="Calibri"/>
                      </a:endParaRPr>
                    </a:p>
                    <a:p>
                      <a:pPr marL="285750" indent="-285750" algn="l" fontAlgn="ctr">
                        <a:buAutoNum type="romanLcParenBoth"/>
                      </a:pPr>
                      <a:r>
                        <a:rPr lang="en-US" sz="1100" b="0" i="0" u="none" strike="noStrike" baseline="0" dirty="0" smtClean="0">
                          <a:solidFill>
                            <a:srgbClr val="000000"/>
                          </a:solidFill>
                          <a:effectLst/>
                          <a:latin typeface="Calibri"/>
                        </a:rPr>
                        <a:t>If home repairs are not completed due to mismanagement of the disbursements or borrower misconduct, we could face losses resulting from the foreclosure of a property which would need an additional investment to complete. </a:t>
                      </a:r>
                    </a:p>
                    <a:p>
                      <a:pPr marL="0" indent="0" algn="l" fontAlgn="ctr">
                        <a:buNone/>
                      </a:pPr>
                      <a:endParaRPr lang="en-US" sz="1100" b="0" i="0" u="none" strike="noStrike" baseline="0" dirty="0" smtClean="0">
                        <a:solidFill>
                          <a:srgbClr val="000000"/>
                        </a:solidFill>
                        <a:effectLst/>
                        <a:latin typeface="Calibri"/>
                      </a:endParaRPr>
                    </a:p>
                    <a:p>
                      <a:pPr marL="0" indent="0" algn="l" fontAlgn="ctr">
                        <a:buNone/>
                      </a:pPr>
                      <a:r>
                        <a:rPr lang="en-US" sz="1100" b="0" i="0" u="none" strike="noStrike" baseline="0" dirty="0" smtClean="0">
                          <a:solidFill>
                            <a:srgbClr val="000000"/>
                          </a:solidFill>
                          <a:effectLst/>
                          <a:latin typeface="Calibri"/>
                        </a:rPr>
                        <a:t>These exposures are mitigated by implementing sound processes for managing the disbursements and the completion of repairs, monitoring the secondary market sales process, as well as training the resources who would be in charge of the process. </a:t>
                      </a:r>
                      <a:endParaRPr lang="en-US" sz="1100" b="0" i="0" u="none" strike="noStrike" dirty="0" smtClean="0">
                        <a:solidFill>
                          <a:srgbClr val="000000"/>
                        </a:solidFill>
                        <a:effectLst/>
                        <a:latin typeface="Calibri"/>
                      </a:endParaRPr>
                    </a:p>
                    <a:p>
                      <a:pPr algn="l" fontAlgn="ctr"/>
                      <a:endParaRPr lang="en-US" sz="1100" b="0" i="0" u="none" strike="noStrike" dirty="0" smtClean="0">
                        <a:solidFill>
                          <a:srgbClr val="000000"/>
                        </a:solidFill>
                        <a:effectLst/>
                        <a:latin typeface="Calibri"/>
                      </a:endParaRPr>
                    </a:p>
                    <a:p>
                      <a:pPr algn="l" fontAlgn="ct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Calibri"/>
                        </a:rPr>
                        <a:t>Are there in the P19 any products/customer groups that are expected to require a variation and/or expansion of current risk appetite and policy</a:t>
                      </a:r>
                      <a:r>
                        <a:rPr lang="en-US" sz="1100" b="1"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No. </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10991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4024806526"/>
              </p:ext>
            </p:extLst>
          </p:nvPr>
        </p:nvGraphicFramePr>
        <p:xfrm>
          <a:off x="394470" y="954872"/>
          <a:ext cx="8369520" cy="4948572"/>
        </p:xfrm>
        <a:graphic>
          <a:graphicData uri="http://schemas.openxmlformats.org/drawingml/2006/table">
            <a:tbl>
              <a:tblPr firstRow="1" bandRow="1"/>
              <a:tblGrid>
                <a:gridCol w="2920230"/>
                <a:gridCol w="5449290"/>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r>
                        <a:rPr lang="en-US" sz="1100" b="1" i="0" u="none" strike="noStrike" kern="1200" dirty="0" smtClean="0">
                          <a:solidFill>
                            <a:srgbClr val="000000"/>
                          </a:solidFill>
                          <a:effectLst/>
                          <a:latin typeface="Calibri"/>
                          <a:ea typeface="+mn-ea"/>
                          <a:cs typeface="+mn-cs"/>
                        </a:rPr>
                        <a:t>)?</a:t>
                      </a:r>
                    </a:p>
                    <a:p>
                      <a:pPr marL="0" algn="l" defTabSz="457200" rtl="0" eaLnBrk="1" fontAlgn="ctr" latinLnBrk="0" hangingPunct="1"/>
                      <a:endParaRPr lang="en-US" sz="1100" b="1" i="0" u="none" strike="noStrike" kern="1200" dirty="0" smtClean="0">
                        <a:solidFill>
                          <a:srgbClr val="000000"/>
                        </a:solidFill>
                        <a:effectLst/>
                        <a:latin typeface="Calibri"/>
                        <a:ea typeface="+mn-ea"/>
                        <a:cs typeface="+mn-cs"/>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a:ea typeface="+mn-ea"/>
                          <a:cs typeface="+mn-cs"/>
                        </a:rPr>
                        <a:t>No.</a:t>
                      </a:r>
                      <a:r>
                        <a:rPr lang="en-US" sz="1100" b="0" i="0" u="none" strike="noStrike" kern="1200" dirty="0" smtClean="0">
                          <a:solidFill>
                            <a:srgbClr val="000000"/>
                          </a:solidFill>
                          <a:effectLst/>
                          <a:latin typeface="+mn-lt"/>
                          <a:ea typeface="+mn-ea"/>
                          <a:cs typeface="+mn-cs"/>
                        </a:rPr>
                        <a:t> The decision process would continue to be aligned with FHA guidelines.</a:t>
                      </a:r>
                      <a:r>
                        <a:rPr lang="en-US" sz="1100" b="0" i="0" u="none" strike="noStrike" kern="1200" baseline="0" dirty="0" smtClean="0">
                          <a:solidFill>
                            <a:srgbClr val="000000"/>
                          </a:solidFill>
                          <a:effectLst/>
                          <a:latin typeface="+mn-lt"/>
                          <a:ea typeface="+mn-ea"/>
                          <a:cs typeface="+mn-cs"/>
                        </a:rPr>
                        <a:t> </a:t>
                      </a:r>
                      <a:endParaRPr lang="en-US" sz="1100" b="0" i="0" u="none" strike="noStrike" kern="1200" dirty="0" smtClean="0">
                        <a:solidFill>
                          <a:srgbClr val="000000"/>
                        </a:solidFill>
                        <a:effectLst/>
                        <a:latin typeface="+mn-lt"/>
                        <a:ea typeface="+mn-ea"/>
                        <a:cs typeface="+mn-cs"/>
                      </a:endParaRPr>
                    </a:p>
                    <a:p>
                      <a:pPr marL="0" algn="l" defTabSz="457200" rtl="0" eaLnBrk="1" fontAlgn="ctr" latinLnBrk="0" hangingPunct="1"/>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232284">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Are there any changes that would affect current risk decisioning processes and/or policies for new business or portfolio management</a:t>
                      </a:r>
                      <a:r>
                        <a:rPr lang="en-US" sz="1100" b="1" i="0" u="none" strike="noStrike" kern="1200" dirty="0" smtClean="0">
                          <a:solidFill>
                            <a:srgbClr val="000000"/>
                          </a:solidFill>
                          <a:effectLst/>
                          <a:latin typeface="Calibri"/>
                          <a:ea typeface="+mn-ea"/>
                          <a:cs typeface="+mn-cs"/>
                        </a:rPr>
                        <a:t>?</a:t>
                      </a:r>
                    </a:p>
                    <a:p>
                      <a:pPr marL="0" algn="l" defTabSz="457200" rtl="0" eaLnBrk="1" fontAlgn="ctr" latinLnBrk="0" hangingPunct="1"/>
                      <a:endParaRPr lang="en-US" sz="1100" b="1"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No. The decision process would continue to be aligned with FHA guidelines.</a:t>
                      </a:r>
                      <a:r>
                        <a:rPr lang="en-US" sz="1100" b="0" i="0" u="none" strike="noStrike" kern="1200" baseline="0" dirty="0" smtClean="0">
                          <a:solidFill>
                            <a:srgbClr val="000000"/>
                          </a:solidFill>
                          <a:effectLst/>
                          <a:latin typeface="Calibri"/>
                          <a:ea typeface="+mn-ea"/>
                          <a:cs typeface="+mn-cs"/>
                        </a:rPr>
                        <a:t> </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Is the overall product plan expected to result in an increase in the credit risk profile of the portfolio for the product area</a:t>
                      </a:r>
                      <a:r>
                        <a:rPr lang="en-US" sz="1100" b="1" i="0" u="none" strike="noStrike" kern="1200" dirty="0" smtClean="0">
                          <a:solidFill>
                            <a:srgbClr val="000000"/>
                          </a:solidFill>
                          <a:effectLst/>
                          <a:latin typeface="Calibri"/>
                          <a:ea typeface="+mn-ea"/>
                          <a:cs typeface="+mn-cs"/>
                        </a:rPr>
                        <a:t>? </a:t>
                      </a:r>
                    </a:p>
                    <a:p>
                      <a:pPr marL="0" algn="l" defTabSz="457200" rtl="0" eaLnBrk="1" fontAlgn="ctr" latinLnBrk="0" hangingPunct="1"/>
                      <a:endParaRPr lang="en-US" sz="1100" b="1" i="0" u="none" strike="noStrike" kern="1200" dirty="0">
                        <a:solidFill>
                          <a:srgbClr val="000000"/>
                        </a:solidFill>
                        <a:effectLst/>
                        <a:latin typeface="Calibri"/>
                        <a:ea typeface="+mn-ea"/>
                        <a:cs typeface="+mn-cs"/>
                      </a:endParaRPr>
                    </a:p>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No</a:t>
                      </a:r>
                      <a:r>
                        <a:rPr lang="en-US" sz="1100" b="0" i="0" u="none" strike="noStrike" kern="1200" baseline="0" dirty="0" smtClean="0">
                          <a:solidFill>
                            <a:srgbClr val="000000"/>
                          </a:solidFill>
                          <a:effectLst/>
                          <a:latin typeface="Calibri"/>
                          <a:ea typeface="+mn-ea"/>
                          <a:cs typeface="+mn-cs"/>
                        </a:rPr>
                        <a:t> .</a:t>
                      </a:r>
                      <a:endParaRPr lang="en-US" sz="1100" b="0" i="0" u="none" strike="noStrike" kern="1200" dirty="0" smtClean="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Profile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r>
                        <a:rPr lang="en-US" sz="1100" b="1" i="0" u="none" strike="noStrike" kern="1200" dirty="0" smtClean="0">
                          <a:solidFill>
                            <a:srgbClr val="000000"/>
                          </a:solidFill>
                          <a:effectLst/>
                          <a:latin typeface="Calibri"/>
                          <a:ea typeface="+mn-ea"/>
                          <a:cs typeface="+mn-cs"/>
                        </a:rPr>
                        <a:t> </a:t>
                      </a:r>
                    </a:p>
                    <a:p>
                      <a:pPr marL="0" algn="l" defTabSz="457200" rtl="0" eaLnBrk="1" fontAlgn="ctr" latinLnBrk="0" hangingPunct="1"/>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None.</a:t>
                      </a:r>
                      <a:r>
                        <a:rPr lang="en-US" sz="1100" b="0" i="0" u="none" strike="noStrike" kern="1200" baseline="0" dirty="0" smtClean="0">
                          <a:solidFill>
                            <a:srgbClr val="000000"/>
                          </a:solidFill>
                          <a:effectLst/>
                          <a:latin typeface="Calibri"/>
                          <a:ea typeface="+mn-ea"/>
                          <a:cs typeface="+mn-cs"/>
                        </a:rPr>
                        <a:t> Our focus will be to produce  saleable loans and low risk non conforming loans. . This will accelerate the portfolio attrition already in process. </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278531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891</TotalTime>
  <Words>2543</Words>
  <Application>Microsoft Office PowerPoint</Application>
  <PresentationFormat>On-screen Show (4:3)</PresentationFormat>
  <Paragraphs>201</Paragraphs>
  <Slides>14</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17" baseType="lpstr">
      <vt:lpstr>SHUSA_PPT_Template_Stat Plan v2.3</vt:lpstr>
      <vt:lpstr>1_PowerPointTemplate vTA</vt:lpstr>
      <vt:lpstr>think-cell Slide</vt:lpstr>
      <vt:lpstr>PowerPoint Presentation</vt:lpstr>
      <vt:lpstr>PowerPoint Presentation</vt:lpstr>
      <vt:lpstr>Key elements of Mortgage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JUAN PABLO JURADO</cp:lastModifiedBy>
  <cp:revision>26</cp:revision>
  <cp:lastPrinted>2016-05-25T19:33:24Z</cp:lastPrinted>
  <dcterms:created xsi:type="dcterms:W3CDTF">2016-05-19T01:43:24Z</dcterms:created>
  <dcterms:modified xsi:type="dcterms:W3CDTF">2016-06-14T22:46:08Z</dcterms:modified>
</cp:coreProperties>
</file>