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5"/>
  </p:notesMasterIdLst>
  <p:handoutMasterIdLst>
    <p:handoutMasterId r:id="rId16"/>
  </p:handoutMasterIdLst>
  <p:sldIdLst>
    <p:sldId id="256" r:id="rId3"/>
    <p:sldId id="626" r:id="rId4"/>
    <p:sldId id="666" r:id="rId5"/>
    <p:sldId id="627" r:id="rId6"/>
    <p:sldId id="674" r:id="rId7"/>
    <p:sldId id="673" r:id="rId8"/>
    <p:sldId id="667" r:id="rId9"/>
    <p:sldId id="668" r:id="rId10"/>
    <p:sldId id="669" r:id="rId11"/>
    <p:sldId id="670" r:id="rId12"/>
    <p:sldId id="671" r:id="rId13"/>
    <p:sldId id="672" r:id="rId14"/>
  </p:sldIdLst>
  <p:sldSz cx="9144000" cy="6858000" type="screen4x3"/>
  <p:notesSz cx="7010400" cy="92964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5" autoAdjust="0"/>
    <p:restoredTop sz="90038" autoAdjust="0"/>
  </p:normalViewPr>
  <p:slideViewPr>
    <p:cSldViewPr snapToGrid="0" snapToObjects="1">
      <p:cViewPr>
        <p:scale>
          <a:sx n="106" d="100"/>
          <a:sy n="106" d="100"/>
        </p:scale>
        <p:origin x="-120" y="-78"/>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6/10/2016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3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José A </a:t>
            </a:r>
            <a:r>
              <a:rPr lang="en-US" sz="1800" dirty="0" err="1" smtClean="0">
                <a:solidFill>
                  <a:schemeClr val="bg1">
                    <a:lumMod val="50000"/>
                  </a:schemeClr>
                </a:solidFill>
                <a:latin typeface="Arial"/>
                <a:cs typeface="Arial"/>
              </a:rPr>
              <a:t>Cintrón</a:t>
            </a:r>
            <a:r>
              <a:rPr lang="en-US" sz="1800" dirty="0" smtClean="0">
                <a:solidFill>
                  <a:schemeClr val="bg1">
                    <a:lumMod val="50000"/>
                  </a:schemeClr>
                </a:solidFill>
                <a:latin typeface="Arial"/>
                <a:cs typeface="Arial"/>
              </a:rPr>
              <a:t> – Sub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SME’S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05/26/2016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52789484"/>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err="1" smtClean="0">
                          <a:solidFill>
                            <a:srgbClr val="000000"/>
                          </a:solidFill>
                          <a:effectLst/>
                          <a:latin typeface="Calibri"/>
                        </a:rPr>
                        <a:t>Malfuntion</a:t>
                      </a:r>
                      <a:r>
                        <a:rPr lang="en-US" sz="1100" b="0" i="0" u="none" strike="noStrike" baseline="0" dirty="0" smtClean="0">
                          <a:solidFill>
                            <a:srgbClr val="000000"/>
                          </a:solidFill>
                          <a:effectLst/>
                          <a:latin typeface="Calibri"/>
                        </a:rPr>
                        <a:t> of the system  </a:t>
                      </a:r>
                      <a:r>
                        <a:rPr lang="en-US" sz="1100" b="0" i="0" u="none" strike="noStrike" baseline="0" dirty="0" err="1" smtClean="0">
                          <a:solidFill>
                            <a:srgbClr val="000000"/>
                          </a:solidFill>
                          <a:effectLst/>
                          <a:latin typeface="Calibri"/>
                        </a:rPr>
                        <a:t>coulld</a:t>
                      </a:r>
                      <a:r>
                        <a:rPr lang="en-US" sz="1100" b="0" i="0" u="none" strike="noStrike" baseline="0" dirty="0" smtClean="0">
                          <a:solidFill>
                            <a:srgbClr val="000000"/>
                          </a:solidFill>
                          <a:effectLst/>
                          <a:latin typeface="Calibri"/>
                        </a:rPr>
                        <a:t> increase  consumer compliance</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35092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3121802048"/>
              </p:ext>
            </p:extLst>
          </p:nvPr>
        </p:nvGraphicFramePr>
        <p:xfrm>
          <a:off x="394470" y="954872"/>
          <a:ext cx="8369520" cy="5160921"/>
        </p:xfrm>
        <a:graphic>
          <a:graphicData uri="http://schemas.openxmlformats.org/drawingml/2006/table">
            <a:tbl>
              <a:tblPr firstRow="1" bandRow="1"/>
              <a:tblGrid>
                <a:gridCol w="4153779"/>
                <a:gridCol w="421574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Initiatives</a:t>
                      </a:r>
                      <a:r>
                        <a:rPr lang="en-US" sz="1100" b="0" i="0" u="none" strike="noStrike" baseline="0" dirty="0" smtClean="0">
                          <a:solidFill>
                            <a:srgbClr val="000000"/>
                          </a:solidFill>
                          <a:effectLst/>
                          <a:latin typeface="Calibri"/>
                        </a:rPr>
                        <a:t> to be implemented  doesn’t  involved shift or addition concentration on specific asset.</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No</a:t>
                      </a:r>
                      <a:r>
                        <a:rPr lang="en-US" sz="1100" b="0" i="0" u="none" strike="noStrike" baseline="0" dirty="0" smtClean="0">
                          <a:solidFill>
                            <a:srgbClr val="000000"/>
                          </a:solidFill>
                          <a:effectLst/>
                          <a:latin typeface="Calibri"/>
                        </a:rPr>
                        <a:t> </a:t>
                      </a:r>
                      <a:r>
                        <a:rPr lang="en-US" sz="1100" b="0" i="0" u="none" strike="noStrike" baseline="0" dirty="0" err="1" smtClean="0">
                          <a:solidFill>
                            <a:srgbClr val="000000"/>
                          </a:solidFill>
                          <a:effectLst/>
                          <a:latin typeface="Calibri"/>
                        </a:rPr>
                        <a:t>cxhanges</a:t>
                      </a:r>
                      <a:r>
                        <a:rPr lang="en-US" sz="1100" b="0" i="0" u="none" strike="noStrike" baseline="0" dirty="0" smtClean="0">
                          <a:solidFill>
                            <a:srgbClr val="000000"/>
                          </a:solidFill>
                          <a:effectLst/>
                          <a:latin typeface="Calibri"/>
                        </a:rPr>
                        <a:t> in prices will be made</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538446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382372922"/>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No</a:t>
                      </a:r>
                      <a:r>
                        <a:rPr lang="en-US" sz="1100" b="0" i="0" u="none" strike="noStrike" baseline="0" dirty="0" smtClean="0">
                          <a:solidFill>
                            <a:srgbClr val="000000"/>
                          </a:solidFill>
                          <a:effectLst/>
                          <a:latin typeface="Calibri"/>
                        </a:rPr>
                        <a:t> impact on credit provisions is anticipated. Although changes and amendments in risk will need to be implement for this initiative, no recommendation on more “lose” credit policy is being recommended on new credit applications.</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New</a:t>
                      </a:r>
                      <a:r>
                        <a:rPr lang="en-US" sz="1100" b="0" i="0" u="none" strike="noStrike" baseline="0" dirty="0" smtClean="0">
                          <a:solidFill>
                            <a:srgbClr val="000000"/>
                          </a:solidFill>
                          <a:effectLst/>
                          <a:latin typeface="Calibri"/>
                        </a:rPr>
                        <a:t> trend s  with this  initiatives  although possible are  difficult to forecast at the moment.</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3250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[Insert LOB]</a:t>
            </a:r>
            <a:r>
              <a:rPr lang="en-US" dirty="0"/>
              <a:t> </a:t>
            </a:r>
            <a:r>
              <a:rPr lang="en-US" dirty="0" smtClean="0"/>
              <a:t>strategic plan </a:t>
            </a:r>
            <a:endParaRPr lang="en-US" dirty="0"/>
          </a:p>
        </p:txBody>
      </p:sp>
      <p:sp>
        <p:nvSpPr>
          <p:cNvPr id="4" name="Text Placeholder 3"/>
          <p:cNvSpPr>
            <a:spLocks noGrp="1"/>
          </p:cNvSpPr>
          <p:nvPr>
            <p:ph type="body" sz="quarter" idx="10"/>
          </p:nvPr>
        </p:nvSpPr>
        <p:spPr/>
        <p:txBody>
          <a:bodyPr/>
          <a:lstStyle/>
          <a:p>
            <a:endParaRPr lang="en-US"/>
          </a:p>
        </p:txBody>
      </p:sp>
      <p:sp>
        <p:nvSpPr>
          <p:cNvPr id="5" name="Rectangle 4"/>
          <p:cNvSpPr/>
          <p:nvPr/>
        </p:nvSpPr>
        <p:spPr>
          <a:xfrm>
            <a:off x="457200" y="1427976"/>
            <a:ext cx="1545771" cy="16457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Speed up Commercial Lending Decisions</a:t>
            </a:r>
            <a:endParaRPr lang="en-US" sz="1800" b="1" dirty="0">
              <a:solidFill>
                <a:prstClr val="white"/>
              </a:solidFill>
            </a:endParaRPr>
          </a:p>
        </p:txBody>
      </p:sp>
      <p:sp>
        <p:nvSpPr>
          <p:cNvPr id="7" name="Rectangle 6"/>
          <p:cNvSpPr/>
          <p:nvPr/>
        </p:nvSpPr>
        <p:spPr>
          <a:xfrm>
            <a:off x="457200" y="3947578"/>
            <a:ext cx="1545771" cy="8490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Grow Commissions</a:t>
            </a:r>
            <a:endParaRPr lang="en-US" sz="16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4" y="1427977"/>
            <a:ext cx="2934864" cy="1645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speed of origination and decision for commercial loans under 100k.</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approval time should enhance on customer experience.</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Accelerate disbursement on commercial loans 100k and lower.</a:t>
            </a: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p:txBody>
      </p:sp>
      <p:sp>
        <p:nvSpPr>
          <p:cNvPr id="14" name="Rectangle 13"/>
          <p:cNvSpPr/>
          <p:nvPr/>
        </p:nvSpPr>
        <p:spPr>
          <a:xfrm>
            <a:off x="5551715" y="1427976"/>
            <a:ext cx="3080346" cy="16457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a:solidFill>
                  <a:schemeClr val="tx1"/>
                </a:solidFill>
                <a:cs typeface="Arial" charset="0"/>
              </a:rPr>
              <a:t>A</a:t>
            </a:r>
            <a:r>
              <a:rPr lang="en-US" sz="1200" b="1" dirty="0" smtClean="0">
                <a:solidFill>
                  <a:schemeClr val="tx1"/>
                </a:solidFill>
                <a:cs typeface="Arial" charset="0"/>
              </a:rPr>
              <a:t>utomatic </a:t>
            </a:r>
            <a:r>
              <a:rPr lang="en-US" sz="1200" b="1" dirty="0">
                <a:solidFill>
                  <a:schemeClr val="tx1"/>
                </a:solidFill>
                <a:cs typeface="Arial" charset="0"/>
              </a:rPr>
              <a:t>decision for SME’s </a:t>
            </a:r>
            <a:r>
              <a:rPr lang="en-US" sz="1200" b="1" dirty="0" smtClean="0">
                <a:solidFill>
                  <a:schemeClr val="tx1"/>
                </a:solidFill>
                <a:cs typeface="Arial" charset="0"/>
              </a:rPr>
              <a:t>loans (Approval Matrix)</a:t>
            </a:r>
            <a:endParaRPr lang="en-US" sz="1200" b="1" dirty="0">
              <a:solidFill>
                <a:schemeClr val="tx1"/>
              </a:solidFill>
            </a:endParaRPr>
          </a:p>
        </p:txBody>
      </p:sp>
      <p:sp>
        <p:nvSpPr>
          <p:cNvPr id="17" name="Rectangle 16"/>
          <p:cNvSpPr/>
          <p:nvPr/>
        </p:nvSpPr>
        <p:spPr>
          <a:xfrm>
            <a:off x="2275115" y="3869499"/>
            <a:ext cx="2934864" cy="142691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Create a simplified self-service application for commercial clients.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Growth on client base do to technological tool.</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Further prevent and reduce client loss</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8" name="Rectangle 17"/>
          <p:cNvSpPr/>
          <p:nvPr/>
        </p:nvSpPr>
        <p:spPr>
          <a:xfrm>
            <a:off x="5551715" y="3869499"/>
            <a:ext cx="3080346" cy="9339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SME’S transactional APP</a:t>
            </a: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302077076"/>
              </p:ext>
            </p:extLst>
          </p:nvPr>
        </p:nvGraphicFramePr>
        <p:xfrm>
          <a:off x="414068" y="677276"/>
          <a:ext cx="8402128" cy="5852160"/>
        </p:xfrm>
        <a:graphic>
          <a:graphicData uri="http://schemas.openxmlformats.org/drawingml/2006/table">
            <a:tbl>
              <a:tblPr firstRow="1" bandRow="1"/>
              <a:tblGrid>
                <a:gridCol w="2511933"/>
                <a:gridCol w="2728408"/>
                <a:gridCol w="3161787"/>
              </a:tblGrid>
              <a:tr h="24095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1595">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Priority:</a:t>
                      </a:r>
                      <a:r>
                        <a:rPr lang="en-US" sz="1200" b="1" baseline="0" dirty="0" smtClean="0"/>
                        <a:t> </a:t>
                      </a:r>
                      <a:r>
                        <a:rPr lang="en-US" sz="1200" b="1" dirty="0" smtClean="0">
                          <a:solidFill>
                            <a:schemeClr val="tx1"/>
                          </a:solidFill>
                        </a:rPr>
                        <a:t>Speed up Commercial Lending Decisions</a:t>
                      </a:r>
                    </a:p>
                    <a:p>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79863">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cs typeface="Arial" charset="0"/>
                        </a:rPr>
                        <a:t>Automatic decision for SME’s loans (Approval Matrix)</a:t>
                      </a:r>
                      <a:endParaRPr lang="en-US" sz="1200" b="0" dirty="0" smtClean="0">
                        <a:solidFill>
                          <a:schemeClr val="tx1"/>
                        </a:solidFill>
                      </a:endParaRPr>
                    </a:p>
                    <a:p>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baseline="0" dirty="0" smtClean="0"/>
                        <a:t>Enhanced customer experience</a:t>
                      </a:r>
                    </a:p>
                    <a:p>
                      <a:pPr marL="171450" indent="-171450">
                        <a:buFont typeface="Arial" panose="020B0604020202020204" pitchFamily="34" charset="0"/>
                        <a:buChar char="•"/>
                      </a:pPr>
                      <a:r>
                        <a:rPr lang="en-US" sz="1200" baseline="0" dirty="0" smtClean="0"/>
                        <a:t>Improve loans origination and decision</a:t>
                      </a:r>
                    </a:p>
                    <a:p>
                      <a:pPr marL="171450" indent="-171450">
                        <a:buFont typeface="Arial" panose="020B0604020202020204" pitchFamily="34" charset="0"/>
                        <a:buChar char="•"/>
                      </a:pPr>
                      <a:r>
                        <a:rPr lang="en-US" sz="1200" baseline="0" dirty="0" smtClean="0"/>
                        <a:t>Speed up loan disbursement</a:t>
                      </a:r>
                    </a:p>
                    <a:p>
                      <a:pPr marL="171450" indent="-171450">
                        <a:buFont typeface="Arial" panose="020B0604020202020204" pitchFamily="34" charset="0"/>
                        <a:buChar char="•"/>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dirty="0" smtClean="0">
                          <a:solidFill>
                            <a:srgbClr val="000000"/>
                          </a:solidFill>
                          <a:effectLst/>
                          <a:latin typeface="Calibri"/>
                        </a:rPr>
                        <a:t>The</a:t>
                      </a:r>
                      <a:r>
                        <a:rPr lang="en-US" sz="1200" b="1" i="0" u="none" strike="noStrike" baseline="0" dirty="0" smtClean="0">
                          <a:solidFill>
                            <a:srgbClr val="000000"/>
                          </a:solidFill>
                          <a:effectLst/>
                          <a:latin typeface="Calibri"/>
                        </a:rPr>
                        <a:t> following risk may have an impact on proposed initiative</a:t>
                      </a:r>
                      <a:r>
                        <a:rPr lang="en-US" sz="1200" b="0" i="0" u="none" strike="noStrike" baseline="0" dirty="0" smtClean="0">
                          <a:solidFill>
                            <a:srgbClr val="000000"/>
                          </a:solidFill>
                          <a:effectLst/>
                          <a:latin typeface="Calibri"/>
                        </a:rPr>
                        <a:t>:</a:t>
                      </a: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Credit policy / Limit/ Risk Appetite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Material Existing &amp; New Business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 </a:t>
                      </a:r>
                      <a:r>
                        <a:rPr lang="en-US" sz="1200" b="0" i="0" u="none" strike="noStrike" kern="1200" dirty="0" smtClean="0">
                          <a:solidFill>
                            <a:srgbClr val="000000"/>
                          </a:solidFill>
                          <a:effectLst/>
                          <a:latin typeface="Calibri"/>
                          <a:ea typeface="+mn-ea"/>
                          <a:cs typeface="+mn-cs"/>
                        </a:rPr>
                        <a:t>Decision Processes/ New Business Policies/ Portfolio Management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smtClean="0">
                          <a:solidFill>
                            <a:srgbClr val="000000"/>
                          </a:solidFill>
                          <a:effectLst/>
                          <a:latin typeface="Calibri"/>
                          <a:ea typeface="+mn-ea"/>
                          <a:cs typeface="+mn-cs"/>
                        </a:rPr>
                        <a:t>Product Plan Impacts to Credit Risk Profile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smtClean="0">
                          <a:solidFill>
                            <a:srgbClr val="000000"/>
                          </a:solidFill>
                          <a:effectLst/>
                          <a:latin typeface="Calibri"/>
                          <a:ea typeface="+mn-ea"/>
                          <a:cs typeface="+mn-cs"/>
                        </a:rPr>
                        <a:t>Retention Impact on Credit Profile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Compliance Impacts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Operational Risk</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smtClean="0">
                        <a:solidFill>
                          <a:srgbClr val="000000"/>
                        </a:solidFill>
                        <a:effectLst/>
                        <a:latin typeface="Calibri"/>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dirty="0" smtClean="0">
                          <a:solidFill>
                            <a:srgbClr val="000000"/>
                          </a:solidFill>
                          <a:effectLst/>
                          <a:latin typeface="Calibri"/>
                          <a:ea typeface="+mn-ea"/>
                          <a:cs typeface="+mn-cs"/>
                        </a:rPr>
                        <a:t>Measures</a:t>
                      </a:r>
                      <a:r>
                        <a:rPr lang="en-US" sz="1200" b="1" i="0" u="none" strike="noStrike" kern="1200" baseline="0" dirty="0" smtClean="0">
                          <a:solidFill>
                            <a:srgbClr val="000000"/>
                          </a:solidFill>
                          <a:effectLst/>
                          <a:latin typeface="Calibri"/>
                          <a:ea typeface="+mn-ea"/>
                          <a:cs typeface="+mn-cs"/>
                        </a:rPr>
                        <a:t> of control: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Further training and capacity to Branch Commercial staff</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Exceptions and limit breach is to be evaluated by assigned risk committee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New systems approval matrix needs to be in compliancy to current risk policy and appetite risk</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Collateral based evaluation and approval will still be standard requirement to credit valuation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smtClean="0">
                        <a:solidFill>
                          <a:srgbClr val="000000"/>
                        </a:solidFill>
                        <a:effectLst/>
                        <a:latin typeface="Calibri"/>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kern="1200" dirty="0" smtClean="0">
                        <a:solidFill>
                          <a:srgbClr val="000000"/>
                        </a:solidFill>
                        <a:effectLst/>
                        <a:latin typeface="Calibri"/>
                        <a:ea typeface="+mn-ea"/>
                        <a:cs typeface="+mn-cs"/>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24095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878008122"/>
              </p:ext>
            </p:extLst>
          </p:nvPr>
        </p:nvGraphicFramePr>
        <p:xfrm>
          <a:off x="414068" y="677276"/>
          <a:ext cx="8402128" cy="1005840"/>
        </p:xfrm>
        <a:graphic>
          <a:graphicData uri="http://schemas.openxmlformats.org/drawingml/2006/table">
            <a:tbl>
              <a:tblPr firstRow="1" bandRow="1"/>
              <a:tblGrid>
                <a:gridCol w="2511933"/>
                <a:gridCol w="2728408"/>
                <a:gridCol w="3161787"/>
              </a:tblGrid>
              <a:tr h="24095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01595">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Priority: Grow</a:t>
                      </a:r>
                      <a:r>
                        <a:rPr lang="en-US" sz="1200" b="1" kern="1200" baseline="0" dirty="0" smtClean="0">
                          <a:solidFill>
                            <a:schemeClr val="tx1"/>
                          </a:solidFill>
                          <a:latin typeface="+mn-lt"/>
                          <a:ea typeface="+mn-ea"/>
                          <a:cs typeface="+mn-cs"/>
                        </a:rPr>
                        <a:t> Commissions</a:t>
                      </a:r>
                      <a:endParaRPr lang="en-US" sz="1200" b="1" kern="1200" dirty="0" smtClean="0">
                        <a:solidFill>
                          <a:schemeClr val="tx1"/>
                        </a:solidFill>
                        <a:latin typeface="+mn-lt"/>
                        <a:ea typeface="+mn-ea"/>
                        <a:cs typeface="+mn-cs"/>
                      </a:endParaRPr>
                    </a:p>
                    <a:p>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095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no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endParaRPr lang="en-US" sz="1200"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48454372"/>
              </p:ext>
            </p:extLst>
          </p:nvPr>
        </p:nvGraphicFramePr>
        <p:xfrm>
          <a:off x="499051" y="1514166"/>
          <a:ext cx="8402128" cy="5120640"/>
        </p:xfrm>
        <a:graphic>
          <a:graphicData uri="http://schemas.openxmlformats.org/drawingml/2006/table">
            <a:tbl>
              <a:tblPr firstRow="1" bandRow="1"/>
              <a:tblGrid>
                <a:gridCol w="2511933"/>
                <a:gridCol w="2728408"/>
                <a:gridCol w="3161787"/>
              </a:tblGrid>
              <a:tr h="240957">
                <a:tc gridSpan="3">
                  <a:txBody>
                    <a:bodyPr/>
                    <a:lstStyle/>
                    <a:p>
                      <a:pPr marL="0" algn="l" defTabSz="457200" rtl="0" eaLnBrk="1" latinLnBrk="0" hangingPunct="1"/>
                      <a:endParaRPr lang="en-US" sz="1200" b="1" kern="1200" dirty="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74315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rPr>
                        <a:t>SME’S transactional APP</a:t>
                      </a:r>
                    </a:p>
                    <a:p>
                      <a:endParaRPr lang="en-US" sz="1200" dirty="0" smtClean="0"/>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eaLnBrk="1" fontAlgn="auto" hangingPunct="1">
                        <a:spcBef>
                          <a:spcPts val="0"/>
                        </a:spcBef>
                        <a:spcAft>
                          <a:spcPts val="600"/>
                        </a:spcAft>
                        <a:buFont typeface="Arial" panose="020B0604020202020204" pitchFamily="34" charset="0"/>
                        <a:buChar char="•"/>
                      </a:pPr>
                      <a:r>
                        <a:rPr lang="en-US" sz="1200" b="0" dirty="0" smtClean="0">
                          <a:solidFill>
                            <a:srgbClr val="000000"/>
                          </a:solidFill>
                        </a:rPr>
                        <a:t>Simplified application for clients.</a:t>
                      </a:r>
                    </a:p>
                    <a:p>
                      <a:pPr marL="171450" indent="-171450" eaLnBrk="1" fontAlgn="auto" hangingPunct="1">
                        <a:spcBef>
                          <a:spcPts val="0"/>
                        </a:spcBef>
                        <a:spcAft>
                          <a:spcPts val="600"/>
                        </a:spcAft>
                        <a:buFont typeface="Arial" panose="020B0604020202020204" pitchFamily="34" charset="0"/>
                        <a:buChar char="•"/>
                      </a:pPr>
                      <a:r>
                        <a:rPr lang="en-US" sz="1200" b="0" dirty="0" smtClean="0">
                          <a:solidFill>
                            <a:srgbClr val="000000"/>
                          </a:solidFill>
                        </a:rPr>
                        <a:t>Growth on client base </a:t>
                      </a:r>
                    </a:p>
                    <a:p>
                      <a:pPr marL="171450" indent="-171450" eaLnBrk="1" fontAlgn="auto" hangingPunct="1">
                        <a:spcBef>
                          <a:spcPts val="0"/>
                        </a:spcBef>
                        <a:spcAft>
                          <a:spcPts val="600"/>
                        </a:spcAft>
                        <a:buFont typeface="Arial" panose="020B0604020202020204" pitchFamily="34" charset="0"/>
                        <a:buChar char="•"/>
                      </a:pPr>
                      <a:r>
                        <a:rPr lang="en-US" sz="1200" b="0" dirty="0" smtClean="0">
                          <a:solidFill>
                            <a:srgbClr val="000000"/>
                          </a:solidFill>
                        </a:rPr>
                        <a:t>Reduce and</a:t>
                      </a:r>
                      <a:r>
                        <a:rPr lang="en-US" sz="1200" b="0" baseline="0" dirty="0" smtClean="0">
                          <a:solidFill>
                            <a:srgbClr val="000000"/>
                          </a:solidFill>
                        </a:rPr>
                        <a:t> prevent </a:t>
                      </a:r>
                      <a:r>
                        <a:rPr lang="en-US" sz="1200" b="0" dirty="0" smtClean="0">
                          <a:solidFill>
                            <a:srgbClr val="000000"/>
                          </a:solidFill>
                        </a:rPr>
                        <a:t>client loss</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dirty="0" smtClean="0">
                          <a:solidFill>
                            <a:srgbClr val="000000"/>
                          </a:solidFill>
                          <a:effectLst/>
                          <a:latin typeface="Calibri"/>
                        </a:rPr>
                        <a:t>The</a:t>
                      </a:r>
                      <a:r>
                        <a:rPr lang="en-US" sz="1200" b="1" i="0" u="none" strike="noStrike" baseline="0" dirty="0" smtClean="0">
                          <a:solidFill>
                            <a:srgbClr val="000000"/>
                          </a:solidFill>
                          <a:effectLst/>
                          <a:latin typeface="Calibri"/>
                        </a:rPr>
                        <a:t> following risk may have an impact on proposed initiative</a:t>
                      </a:r>
                      <a:r>
                        <a:rPr lang="en-US" sz="1200" b="0" i="0" u="none" strike="noStrike" baseline="0" dirty="0" smtClean="0">
                          <a:solidFill>
                            <a:srgbClr val="000000"/>
                          </a:solidFill>
                          <a:effectLst/>
                          <a:latin typeface="Calibri"/>
                        </a:rPr>
                        <a:t>:</a:t>
                      </a: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Material Existing &amp; New Business Changes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Change in Exposures Compliance Impacts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Compliance Impacts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smtClean="0">
                          <a:solidFill>
                            <a:srgbClr val="000000"/>
                          </a:solidFill>
                          <a:effectLst/>
                          <a:latin typeface="Calibri"/>
                        </a:rPr>
                        <a:t>Operational Risk</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kern="1200" dirty="0" smtClean="0">
                          <a:solidFill>
                            <a:srgbClr val="000000"/>
                          </a:solidFill>
                          <a:effectLst/>
                          <a:latin typeface="Calibri"/>
                          <a:ea typeface="+mn-ea"/>
                          <a:cs typeface="+mn-cs"/>
                        </a:rPr>
                        <a:t>Measures</a:t>
                      </a:r>
                      <a:r>
                        <a:rPr lang="en-US" sz="1200" b="1" i="0" u="none" strike="noStrike" kern="1200" baseline="0" dirty="0" smtClean="0">
                          <a:solidFill>
                            <a:srgbClr val="000000"/>
                          </a:solidFill>
                          <a:effectLst/>
                          <a:latin typeface="Calibri"/>
                          <a:ea typeface="+mn-ea"/>
                          <a:cs typeface="+mn-cs"/>
                        </a:rPr>
                        <a:t> of control:</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i="0" u="none" strike="noStrike" kern="1200" baseline="0" dirty="0" smtClean="0">
                        <a:solidFill>
                          <a:srgbClr val="000000"/>
                        </a:solidFill>
                        <a:effectLst/>
                        <a:latin typeface="Calibri"/>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App supplier will be considered by following our current experience and standards stablished in our existing app</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Hell desk will be implement to attend app possible malfunctions and to provide customer support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smtClean="0">
                          <a:solidFill>
                            <a:srgbClr val="000000"/>
                          </a:solidFill>
                          <a:effectLst/>
                          <a:latin typeface="Calibri"/>
                          <a:ea typeface="+mn-ea"/>
                          <a:cs typeface="+mn-cs"/>
                        </a:rPr>
                        <a:t>Branch commercial staff will be trained to attend basic question regarding the functioning of the app</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u="none" strike="noStrike" dirty="0" smtClean="0">
                        <a:solidFill>
                          <a:srgbClr val="000000"/>
                        </a:solidFill>
                        <a:effectLst/>
                        <a:latin typeface="Calibri"/>
                      </a:endParaRP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591760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2413730694"/>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Will</a:t>
                      </a:r>
                      <a:r>
                        <a:rPr lang="en-US" sz="1100" b="0" i="0" u="none" strike="noStrike" baseline="0" dirty="0" smtClean="0">
                          <a:solidFill>
                            <a:srgbClr val="000000"/>
                          </a:solidFill>
                          <a:effectLst/>
                          <a:latin typeface="Calibri"/>
                        </a:rPr>
                        <a:t>  require changes to existing  standardized credit policy.</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Will</a:t>
                      </a:r>
                      <a:r>
                        <a:rPr lang="en-US" sz="1100" b="0" i="0" u="none" strike="noStrike" baseline="0" dirty="0" smtClean="0">
                          <a:solidFill>
                            <a:srgbClr val="000000"/>
                          </a:solidFill>
                          <a:effectLst/>
                          <a:latin typeface="Calibri"/>
                        </a:rPr>
                        <a:t>  require partnership  and /or agreement  with 3erd party provider to create the app. </a:t>
                      </a:r>
                    </a:p>
                    <a:p>
                      <a:pPr algn="l" fontAlgn="ctr"/>
                      <a:r>
                        <a:rPr lang="en-US" sz="1100" b="0" i="0" u="none" strike="noStrike" baseline="0" dirty="0" smtClean="0">
                          <a:solidFill>
                            <a:srgbClr val="000000"/>
                          </a:solidFill>
                          <a:effectLst/>
                          <a:latin typeface="Calibri"/>
                        </a:rPr>
                        <a:t>Additional modification to </a:t>
                      </a:r>
                      <a:r>
                        <a:rPr lang="en-US" sz="1100" b="0" i="0" u="none" strike="noStrike" baseline="0" dirty="0" err="1" smtClean="0">
                          <a:solidFill>
                            <a:srgbClr val="000000"/>
                          </a:solidFill>
                          <a:effectLst/>
                          <a:latin typeface="Calibri"/>
                        </a:rPr>
                        <a:t>Garra</a:t>
                      </a:r>
                      <a:r>
                        <a:rPr lang="en-US" sz="1100" b="0" i="0" u="none" strike="noStrike" baseline="0" dirty="0" smtClean="0">
                          <a:solidFill>
                            <a:srgbClr val="000000"/>
                          </a:solidFill>
                          <a:effectLst/>
                          <a:latin typeface="Calibri"/>
                        </a:rPr>
                        <a:t> </a:t>
                      </a:r>
                      <a:r>
                        <a:rPr lang="en-US" sz="1100" b="0" i="0" u="none" strike="noStrike" baseline="0" dirty="0" err="1" smtClean="0">
                          <a:solidFill>
                            <a:srgbClr val="000000"/>
                          </a:solidFill>
                          <a:effectLst/>
                          <a:latin typeface="Calibri"/>
                        </a:rPr>
                        <a:t>Particulares</a:t>
                      </a:r>
                      <a:r>
                        <a:rPr lang="en-US" sz="1100" b="0" i="0" u="none" strike="noStrike" baseline="0" dirty="0" smtClean="0">
                          <a:solidFill>
                            <a:srgbClr val="000000"/>
                          </a:solidFill>
                          <a:effectLst/>
                          <a:latin typeface="Calibri"/>
                        </a:rPr>
                        <a:t>  or </a:t>
                      </a:r>
                      <a:r>
                        <a:rPr lang="en-US" sz="1100" b="0" i="0" u="none" strike="noStrike" baseline="0" dirty="0" err="1" smtClean="0">
                          <a:solidFill>
                            <a:srgbClr val="000000"/>
                          </a:solidFill>
                          <a:effectLst/>
                          <a:latin typeface="Calibri"/>
                        </a:rPr>
                        <a:t>Garra</a:t>
                      </a:r>
                      <a:r>
                        <a:rPr lang="en-US" sz="1100" b="0" i="0" u="none" strike="noStrike" baseline="0" dirty="0" smtClean="0">
                          <a:solidFill>
                            <a:srgbClr val="000000"/>
                          </a:solidFill>
                          <a:effectLst/>
                          <a:latin typeface="Calibri"/>
                        </a:rPr>
                        <a:t>  </a:t>
                      </a:r>
                      <a:r>
                        <a:rPr lang="en-US" sz="1100" b="0" i="0" u="none" strike="noStrike" baseline="0" dirty="0" err="1" smtClean="0">
                          <a:solidFill>
                            <a:srgbClr val="000000"/>
                          </a:solidFill>
                          <a:effectLst/>
                          <a:latin typeface="Calibri"/>
                        </a:rPr>
                        <a:t>Empresas</a:t>
                      </a:r>
                      <a:r>
                        <a:rPr lang="en-US" sz="1100" b="0" i="0" u="none" strike="noStrike" baseline="0" dirty="0" smtClean="0">
                          <a:solidFill>
                            <a:srgbClr val="000000"/>
                          </a:solidFill>
                          <a:effectLst/>
                          <a:latin typeface="Calibri"/>
                        </a:rPr>
                        <a:t> will to be made  to implement an automated  decision  matrix.</a:t>
                      </a: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Initial</a:t>
                      </a:r>
                      <a:r>
                        <a:rPr lang="en-US" sz="1100" b="0" i="0" u="none" strike="noStrike" baseline="0" dirty="0" smtClean="0">
                          <a:solidFill>
                            <a:srgbClr val="000000"/>
                          </a:solidFill>
                          <a:effectLst/>
                          <a:latin typeface="Calibri"/>
                        </a:rPr>
                        <a:t> APP malfunction could  cause  increase claims from clients.</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79367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326927034"/>
              </p:ext>
            </p:extLst>
          </p:nvPr>
        </p:nvGraphicFramePr>
        <p:xfrm>
          <a:off x="380011" y="954872"/>
          <a:ext cx="8383980" cy="5160921"/>
        </p:xfrm>
        <a:graphic>
          <a:graphicData uri="http://schemas.openxmlformats.org/drawingml/2006/table">
            <a:tbl>
              <a:tblPr firstRow="1" bandRow="1"/>
              <a:tblGrid>
                <a:gridCol w="4322619"/>
                <a:gridCol w="406136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N/A</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Credit</a:t>
                      </a:r>
                      <a:r>
                        <a:rPr lang="en-US" sz="1100" b="0" i="0" u="none" strike="noStrike" kern="1200" baseline="0" dirty="0" smtClean="0">
                          <a:solidFill>
                            <a:srgbClr val="000000"/>
                          </a:solidFill>
                          <a:effectLst/>
                          <a:latin typeface="Calibri"/>
                          <a:ea typeface="+mn-ea"/>
                          <a:cs typeface="+mn-cs"/>
                        </a:rPr>
                        <a:t> application will be  decided by automated decision system based  in part  to client financial information, credit  score and  other credit lending considerations.</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Potential</a:t>
                      </a:r>
                      <a:r>
                        <a:rPr lang="en-US" sz="1100" b="0" i="0" u="none" strike="noStrike" kern="1200" baseline="0" dirty="0" smtClean="0">
                          <a:solidFill>
                            <a:srgbClr val="000000"/>
                          </a:solidFill>
                          <a:effectLst/>
                          <a:latin typeface="Calibri"/>
                          <a:ea typeface="+mn-ea"/>
                          <a:cs typeface="+mn-cs"/>
                        </a:rPr>
                        <a:t>  increase in unsecure applications and approval could expose us to an  increase in risk profile</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smtClean="0">
                          <a:solidFill>
                            <a:srgbClr val="000000"/>
                          </a:solidFill>
                          <a:effectLst/>
                          <a:latin typeface="Calibri"/>
                          <a:ea typeface="+mn-ea"/>
                          <a:cs typeface="+mn-cs"/>
                        </a:rPr>
                        <a:t>Initiatives</a:t>
                      </a:r>
                      <a:r>
                        <a:rPr lang="en-US" sz="1100" b="0" i="0" u="none" strike="noStrike" kern="1200" baseline="0" dirty="0" smtClean="0">
                          <a:solidFill>
                            <a:srgbClr val="000000"/>
                          </a:solidFill>
                          <a:effectLst/>
                          <a:latin typeface="Calibri"/>
                          <a:ea typeface="+mn-ea"/>
                          <a:cs typeface="+mn-cs"/>
                        </a:rPr>
                        <a:t> to be implemented  should not  have an  impact on credit profile  although are focused on client retention and  to maintain existing business.</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27853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319468568"/>
              </p:ext>
            </p:extLst>
          </p:nvPr>
        </p:nvGraphicFramePr>
        <p:xfrm>
          <a:off x="394470" y="954872"/>
          <a:ext cx="8369520" cy="5160921"/>
        </p:xfrm>
        <a:graphic>
          <a:graphicData uri="http://schemas.openxmlformats.org/drawingml/2006/table">
            <a:tbl>
              <a:tblPr firstRow="1" bandRow="1"/>
              <a:tblGrid>
                <a:gridCol w="3845021"/>
                <a:gridCol w="4524499"/>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Shift</a:t>
                      </a:r>
                      <a:r>
                        <a:rPr lang="en-US" sz="1100" b="0" i="0" u="none" strike="noStrike" baseline="0" dirty="0" smtClean="0">
                          <a:solidFill>
                            <a:srgbClr val="000000"/>
                          </a:solidFill>
                          <a:effectLst/>
                          <a:latin typeface="Calibri"/>
                        </a:rPr>
                        <a:t> in market share  could be a possibility but can't be determined at the moment</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Although</a:t>
                      </a:r>
                      <a:r>
                        <a:rPr lang="en-US" sz="1100" b="0" i="0" u="none" strike="noStrike" baseline="0" dirty="0" smtClean="0">
                          <a:solidFill>
                            <a:srgbClr val="000000"/>
                          </a:solidFill>
                          <a:effectLst/>
                          <a:latin typeface="Calibri"/>
                        </a:rPr>
                        <a:t> no increase  in transactional products  cost  are contemplated do to the app, there is an expectation increase on  fees  and  from selling of additional to client base.</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err="1" smtClean="0">
                          <a:solidFill>
                            <a:srgbClr val="000000"/>
                          </a:solidFill>
                          <a:effectLst/>
                          <a:latin typeface="Calibri"/>
                        </a:rPr>
                        <a:t>Malcfunction</a:t>
                      </a:r>
                      <a:r>
                        <a:rPr lang="en-US" sz="1100" b="0" i="0" u="none" strike="noStrike" baseline="0" dirty="0" smtClean="0">
                          <a:solidFill>
                            <a:srgbClr val="000000"/>
                          </a:solidFill>
                          <a:effectLst/>
                          <a:latin typeface="Calibri"/>
                        </a:rPr>
                        <a:t> of app and/or </a:t>
                      </a:r>
                      <a:r>
                        <a:rPr lang="en-US" sz="1100" b="0" i="0" u="none" strike="noStrike" baseline="0" dirty="0" err="1" smtClean="0">
                          <a:solidFill>
                            <a:srgbClr val="000000"/>
                          </a:solidFill>
                          <a:effectLst/>
                          <a:latin typeface="Calibri"/>
                        </a:rPr>
                        <a:t>Garra</a:t>
                      </a:r>
                      <a:r>
                        <a:rPr lang="en-US" sz="1100" b="0" i="0" u="none" strike="noStrike" baseline="0" dirty="0" smtClean="0">
                          <a:solidFill>
                            <a:srgbClr val="000000"/>
                          </a:solidFill>
                          <a:effectLst/>
                          <a:latin typeface="Calibri"/>
                        </a:rPr>
                        <a:t> system</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err="1" smtClean="0">
                          <a:solidFill>
                            <a:srgbClr val="000000"/>
                          </a:solidFill>
                          <a:effectLst/>
                          <a:latin typeface="+mn-lt"/>
                        </a:rPr>
                        <a:t>Malcfunction</a:t>
                      </a:r>
                      <a:r>
                        <a:rPr lang="en-US" sz="1100" b="0" i="0" u="none" strike="noStrike" baseline="0" dirty="0" smtClean="0">
                          <a:solidFill>
                            <a:srgbClr val="000000"/>
                          </a:solidFill>
                          <a:effectLst/>
                          <a:latin typeface="+mn-lt"/>
                        </a:rPr>
                        <a:t> of app and/or </a:t>
                      </a:r>
                      <a:r>
                        <a:rPr lang="en-US" sz="1100" b="0" i="0" u="none" strike="noStrike" baseline="0" dirty="0" err="1" smtClean="0">
                          <a:solidFill>
                            <a:srgbClr val="000000"/>
                          </a:solidFill>
                          <a:effectLst/>
                          <a:latin typeface="+mn-lt"/>
                        </a:rPr>
                        <a:t>Garra</a:t>
                      </a:r>
                      <a:r>
                        <a:rPr lang="en-US" sz="1100" b="0" i="0" u="none" strike="noStrike" baseline="0" dirty="0" smtClean="0">
                          <a:solidFill>
                            <a:srgbClr val="000000"/>
                          </a:solidFill>
                          <a:effectLst/>
                          <a:latin typeface="+mn-lt"/>
                        </a:rPr>
                        <a:t> system could client loss and could deteriorate banks  public image.</a:t>
                      </a:r>
                      <a:endParaRPr lang="en-US" sz="1100" b="0"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328070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437</TotalTime>
  <Words>842</Words>
  <Application>Microsoft Office PowerPoint</Application>
  <PresentationFormat>On-screen Show (4:3)</PresentationFormat>
  <Paragraphs>149</Paragraphs>
  <Slides>12</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SHUSA_PPT_Template_Stat Plan v2.3</vt:lpstr>
      <vt:lpstr>1_PowerPointTemplate vTA</vt:lpstr>
      <vt:lpstr>think-cell Slide</vt:lpstr>
      <vt:lpstr>PowerPoint Presentation</vt:lpstr>
      <vt:lpstr>PowerPoint Presentation</vt:lpstr>
      <vt:lpstr>Key elements of [Insert LOB]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JUAN PABLO JURADO</cp:lastModifiedBy>
  <cp:revision>34</cp:revision>
  <cp:lastPrinted>2016-06-10T12:37:16Z</cp:lastPrinted>
  <dcterms:created xsi:type="dcterms:W3CDTF">2016-05-19T01:43:24Z</dcterms:created>
  <dcterms:modified xsi:type="dcterms:W3CDTF">2016-06-10T20:34:17Z</dcterms:modified>
</cp:coreProperties>
</file>