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5"/>
  </p:notesMasterIdLst>
  <p:handoutMasterIdLst>
    <p:handoutMasterId r:id="rId16"/>
  </p:handoutMasterIdLst>
  <p:sldIdLst>
    <p:sldId id="256" r:id="rId3"/>
    <p:sldId id="626" r:id="rId4"/>
    <p:sldId id="666" r:id="rId5"/>
    <p:sldId id="674" r:id="rId6"/>
    <p:sldId id="627" r:id="rId7"/>
    <p:sldId id="673" r:id="rId8"/>
    <p:sldId id="667" r:id="rId9"/>
    <p:sldId id="668" r:id="rId10"/>
    <p:sldId id="669" r:id="rId11"/>
    <p:sldId id="670" r:id="rId12"/>
    <p:sldId id="671" r:id="rId13"/>
    <p:sldId id="672" r:id="rId14"/>
  </p:sldIdLst>
  <p:sldSz cx="9144000" cy="6858000" type="screen4x3"/>
  <p:notesSz cx="7010400" cy="9296400"/>
  <p:custDataLst>
    <p:tags r:id="rId17"/>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5" autoAdjust="0"/>
    <p:restoredTop sz="90038" autoAdjust="0"/>
  </p:normalViewPr>
  <p:slideViewPr>
    <p:cSldViewPr snapToGrid="0" snapToObjects="1">
      <p:cViewPr>
        <p:scale>
          <a:sx n="80" d="100"/>
          <a:sy n="80" d="100"/>
        </p:scale>
        <p:origin x="-864" y="-390"/>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6/14/2016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Jorge A. Santiago Ramírez - 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800" b="1" dirty="0" smtClean="0">
                <a:solidFill>
                  <a:srgbClr val="000000"/>
                </a:solidFill>
                <a:latin typeface="Arial" panose="020B0604020202020204" pitchFamily="34" charset="0"/>
                <a:ea typeface="+mn-ea"/>
                <a:cs typeface="Arial" panose="020B0604020202020204" pitchFamily="34" charset="0"/>
              </a:rPr>
              <a:t>Enterprise </a:t>
            </a:r>
          </a:p>
          <a:p>
            <a:pPr>
              <a:lnSpc>
                <a:spcPts val="2700"/>
              </a:lnSpc>
              <a:spcAft>
                <a:spcPts val="600"/>
              </a:spcAft>
            </a:pPr>
            <a:r>
              <a:rPr lang="en-US" sz="1800" b="1" dirty="0" smtClean="0">
                <a:solidFill>
                  <a:srgbClr val="000000"/>
                </a:solidFill>
                <a:latin typeface="Arial" panose="020B0604020202020204" pitchFamily="34" charset="0"/>
                <a:ea typeface="+mn-ea"/>
                <a:cs typeface="Arial" panose="020B0604020202020204" pitchFamily="34" charset="0"/>
              </a:rPr>
              <a:t>June 6, 2016</a:t>
            </a:r>
            <a:endParaRPr lang="en-US" sz="1800" b="1"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3300442417"/>
              </p:ext>
            </p:extLst>
          </p:nvPr>
        </p:nvGraphicFramePr>
        <p:xfrm>
          <a:off x="394470" y="954872"/>
          <a:ext cx="8369520" cy="5160921"/>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5092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386401505"/>
              </p:ext>
            </p:extLst>
          </p:nvPr>
        </p:nvGraphicFramePr>
        <p:xfrm>
          <a:off x="391886" y="954872"/>
          <a:ext cx="8372104" cy="5160921"/>
        </p:xfrm>
        <a:graphic>
          <a:graphicData uri="http://schemas.openxmlformats.org/drawingml/2006/table">
            <a:tbl>
              <a:tblPr firstRow="1" bandRow="1"/>
              <a:tblGrid>
                <a:gridCol w="4316433"/>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    </a:t>
                      </a:r>
                      <a:r>
                        <a:rPr lang="en-US" sz="1100" b="0" i="0" u="none" strike="noStrike" dirty="0" smtClean="0">
                          <a:solidFill>
                            <a:srgbClr val="000000"/>
                          </a:solidFill>
                          <a:effectLst/>
                          <a:latin typeface="Calibri"/>
                        </a:rPr>
                        <a:t>NA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538446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800530323"/>
              </p:ext>
            </p:extLst>
          </p:nvPr>
        </p:nvGraphicFramePr>
        <p:xfrm>
          <a:off x="394470" y="783772"/>
          <a:ext cx="8369520" cy="5154902"/>
        </p:xfrm>
        <a:graphic>
          <a:graphicData uri="http://schemas.openxmlformats.org/drawingml/2006/table">
            <a:tbl>
              <a:tblPr firstRow="1" bandRow="1"/>
              <a:tblGrid>
                <a:gridCol w="4313849"/>
                <a:gridCol w="4055671"/>
              </a:tblGrid>
              <a:tr h="53439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88768">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472540">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a:t>
                      </a:r>
                      <a:r>
                        <a:rPr lang="en-US" sz="1100" b="0" i="0" u="none" strike="noStrike" dirty="0" smtClean="0">
                          <a:solidFill>
                            <a:srgbClr val="000000"/>
                          </a:solidFill>
                          <a:effectLst/>
                          <a:latin typeface="Calibri"/>
                        </a:rPr>
                        <a:t>P19 </a:t>
                      </a:r>
                      <a:r>
                        <a:rPr lang="en-US" sz="1100" b="0" i="0" u="none" strike="noStrike" dirty="0">
                          <a:solidFill>
                            <a:srgbClr val="000000"/>
                          </a:solidFill>
                          <a:effectLst/>
                          <a:latin typeface="Calibri"/>
                        </a:rPr>
                        <a:t>assume material changes to current key assumptions of the provisioning model (months coverage and recovery rate)? </a:t>
                      </a: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FF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 </a:t>
                      </a:r>
                    </a:p>
                    <a:p>
                      <a:pPr algn="l" fontAlgn="ctr"/>
                      <a:endParaRPr lang="en-US" sz="1100" b="0" i="0" u="none" strike="noStrike" dirty="0" smtClean="0">
                        <a:solidFill>
                          <a:srgbClr val="000000"/>
                        </a:solidFill>
                        <a:effectLst/>
                        <a:latin typeface="Calibri"/>
                      </a:endParaRPr>
                    </a:p>
                    <a:p>
                      <a:pPr algn="just" fontAlgn="ctr"/>
                      <a:r>
                        <a:rPr lang="en-US" sz="1100" b="0" i="0" u="none" strike="noStrike" dirty="0" smtClean="0">
                          <a:solidFill>
                            <a:srgbClr val="FF0000"/>
                          </a:solidFill>
                          <a:effectLst/>
                          <a:latin typeface="Calibri"/>
                        </a:rPr>
                        <a:t>Federal Government</a:t>
                      </a:r>
                      <a:r>
                        <a:rPr lang="en-US" sz="1100" b="0" i="0" u="none" strike="noStrike" baseline="0" dirty="0" smtClean="0">
                          <a:solidFill>
                            <a:srgbClr val="FF0000"/>
                          </a:solidFill>
                          <a:effectLst/>
                          <a:latin typeface="Calibri"/>
                        </a:rPr>
                        <a:t> Housing Programs  are a local necessity and will continue to have a continued local demand, as for many decades the private market has failed to supply enough rental housing that is affordable to low-income families. Federal rental assistance will continue to fill the gap between what the private market provides and low-income families can afford to pay.</a:t>
                      </a:r>
                      <a:endParaRPr lang="en-US" sz="1100" b="0" i="0" u="none" strike="noStrike" dirty="0">
                        <a:solidFill>
                          <a:srgbClr val="FF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3250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Key elements of Corporate Banking strategic plan </a:t>
            </a:r>
            <a:endParaRPr lang="en-US" dirty="0"/>
          </a:p>
        </p:txBody>
      </p:sp>
      <p:sp>
        <p:nvSpPr>
          <p:cNvPr id="4" name="Text Placeholder 3"/>
          <p:cNvSpPr>
            <a:spLocks noGrp="1"/>
          </p:cNvSpPr>
          <p:nvPr>
            <p:ph type="body" sz="quarter" idx="10"/>
          </p:nvPr>
        </p:nvSpPr>
        <p:spPr>
          <a:xfrm flipV="1">
            <a:off x="457199" y="6270170"/>
            <a:ext cx="8221080" cy="499547"/>
          </a:xfrm>
        </p:spPr>
        <p:txBody>
          <a:bodyPr/>
          <a:lstStyle/>
          <a:p>
            <a:endParaRPr lang="en-US" dirty="0"/>
          </a:p>
        </p:txBody>
      </p:sp>
      <p:sp>
        <p:nvSpPr>
          <p:cNvPr id="5" name="Rectangle 4"/>
          <p:cNvSpPr/>
          <p:nvPr/>
        </p:nvSpPr>
        <p:spPr>
          <a:xfrm>
            <a:off x="457199" y="1555668"/>
            <a:ext cx="1545772" cy="1884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Enterprise Lending Growth</a:t>
            </a:r>
            <a:endParaRPr lang="en-US" sz="18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rPr>
              <a:t>Initiatives</a:t>
            </a: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18459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just" eaLnBrk="1" fontAlgn="auto" hangingPunct="1">
              <a:spcBef>
                <a:spcPts val="0"/>
              </a:spcBef>
              <a:spcAft>
                <a:spcPts val="600"/>
              </a:spcAft>
            </a:pPr>
            <a:endParaRPr lang="en-US" sz="1200" b="1" dirty="0" smtClean="0">
              <a:solidFill>
                <a:srgbClr val="000000"/>
              </a:solidFill>
            </a:endParaRPr>
          </a:p>
          <a:p>
            <a:pPr algn="just" eaLnBrk="1" fontAlgn="auto" hangingPunct="1">
              <a:spcBef>
                <a:spcPts val="0"/>
              </a:spcBef>
              <a:spcAft>
                <a:spcPts val="600"/>
              </a:spcAft>
            </a:pPr>
            <a:r>
              <a:rPr lang="en-US" sz="1200" b="1" dirty="0" smtClean="0">
                <a:solidFill>
                  <a:srgbClr val="000000"/>
                </a:solidFill>
              </a:rPr>
              <a:t>Organic growth by serving credit and cash - management needs of top tier captive clients. </a:t>
            </a:r>
          </a:p>
        </p:txBody>
      </p:sp>
      <p:sp>
        <p:nvSpPr>
          <p:cNvPr id="14" name="Rectangle 13"/>
          <p:cNvSpPr/>
          <p:nvPr/>
        </p:nvSpPr>
        <p:spPr>
          <a:xfrm>
            <a:off x="5551715" y="1427977"/>
            <a:ext cx="3080346" cy="118459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just">
              <a:spcAft>
                <a:spcPts val="600"/>
              </a:spcAft>
            </a:pPr>
            <a:endParaRPr lang="en-US" sz="1200" b="1" dirty="0" smtClean="0">
              <a:solidFill>
                <a:schemeClr val="tx1"/>
              </a:solidFill>
            </a:endParaRPr>
          </a:p>
          <a:p>
            <a:pPr algn="just">
              <a:spcAft>
                <a:spcPts val="600"/>
              </a:spcAft>
            </a:pPr>
            <a:r>
              <a:rPr lang="en-US" sz="1200" b="1" dirty="0" smtClean="0">
                <a:solidFill>
                  <a:schemeClr val="tx1"/>
                </a:solidFill>
              </a:rPr>
              <a:t>Growth mostly focused on select income producing properties (commercial malls, offices and hotels).</a:t>
            </a:r>
            <a:endParaRPr lang="en-US" sz="1200" b="1" dirty="0">
              <a:solidFill>
                <a:schemeClr val="tx1"/>
              </a:solidFill>
            </a:endParaRPr>
          </a:p>
        </p:txBody>
      </p:sp>
      <p:sp>
        <p:nvSpPr>
          <p:cNvPr id="15" name="Rectangle 14"/>
          <p:cNvSpPr/>
          <p:nvPr/>
        </p:nvSpPr>
        <p:spPr>
          <a:xfrm>
            <a:off x="2275115" y="3174731"/>
            <a:ext cx="2934864" cy="48286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eaLnBrk="1" fontAlgn="auto" hangingPunct="1">
              <a:spcBef>
                <a:spcPts val="0"/>
              </a:spcBef>
              <a:spcAft>
                <a:spcPts val="600"/>
              </a:spcAft>
            </a:pPr>
            <a:r>
              <a:rPr lang="en-US" sz="1200" b="1" dirty="0" smtClean="0">
                <a:solidFill>
                  <a:srgbClr val="000000"/>
                </a:solidFill>
              </a:rPr>
              <a:t>External business  development on a selective basis.</a:t>
            </a:r>
            <a:endParaRPr lang="en-US" sz="1200" b="1" dirty="0">
              <a:solidFill>
                <a:srgbClr val="000000"/>
              </a:solidFill>
            </a:endParaRPr>
          </a:p>
        </p:txBody>
      </p:sp>
      <p:sp>
        <p:nvSpPr>
          <p:cNvPr id="16" name="Rectangle 15"/>
          <p:cNvSpPr/>
          <p:nvPr/>
        </p:nvSpPr>
        <p:spPr>
          <a:xfrm>
            <a:off x="5551714" y="3174731"/>
            <a:ext cx="3080346" cy="208603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US" sz="1200" b="1" dirty="0" smtClean="0">
                <a:solidFill>
                  <a:schemeClr val="tx1"/>
                </a:solidFill>
              </a:rPr>
              <a:t>Targeting CRE primarily in :</a:t>
            </a:r>
          </a:p>
          <a:p>
            <a:pPr marL="171450" indent="-171450" algn="just">
              <a:spcAft>
                <a:spcPts val="600"/>
              </a:spcAft>
              <a:buFont typeface="Arial" panose="020B0604020202020204" pitchFamily="34" charset="0"/>
              <a:buChar char="•"/>
            </a:pPr>
            <a:r>
              <a:rPr lang="en-US" sz="1200" b="1" dirty="0" smtClean="0">
                <a:solidFill>
                  <a:schemeClr val="tx1"/>
                </a:solidFill>
              </a:rPr>
              <a:t>HUD – Section 8, “Project Based” rental assistance program niche.</a:t>
            </a:r>
          </a:p>
          <a:p>
            <a:pPr marL="171450" indent="-171450" algn="just">
              <a:spcAft>
                <a:spcPts val="600"/>
              </a:spcAft>
              <a:buFont typeface="Arial" panose="020B0604020202020204" pitchFamily="34" charset="0"/>
              <a:buChar char="•"/>
            </a:pPr>
            <a:r>
              <a:rPr lang="en-US" sz="1200" b="1" dirty="0" smtClean="0">
                <a:solidFill>
                  <a:schemeClr val="tx1"/>
                </a:solidFill>
              </a:rPr>
              <a:t>Section 42 section of the Internal Revenue  Code </a:t>
            </a:r>
            <a:r>
              <a:rPr lang="en-US" sz="1200" b="1" dirty="0">
                <a:solidFill>
                  <a:schemeClr val="tx1"/>
                </a:solidFill>
              </a:rPr>
              <a:t>– </a:t>
            </a:r>
            <a:r>
              <a:rPr lang="en-US" sz="1200" b="1" dirty="0" smtClean="0">
                <a:solidFill>
                  <a:schemeClr val="tx1"/>
                </a:solidFill>
              </a:rPr>
              <a:t>“ Low Income Housing Tax Credit Program (“LIHTC”), to encourage  building affordable housing by developers / investors.</a:t>
            </a:r>
            <a:endParaRPr lang="en-US" sz="1200" b="1" dirty="0">
              <a:solidFill>
                <a:schemeClr val="tx1"/>
              </a:solidFill>
            </a:endParaRPr>
          </a:p>
        </p:txBody>
      </p:sp>
      <p:sp>
        <p:nvSpPr>
          <p:cNvPr id="17" name="Rectangle 16"/>
          <p:cNvSpPr/>
          <p:nvPr/>
        </p:nvSpPr>
        <p:spPr>
          <a:xfrm>
            <a:off x="5551713" y="5512122"/>
            <a:ext cx="3080347" cy="59179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just" eaLnBrk="1" fontAlgn="auto" hangingPunct="1">
              <a:spcBef>
                <a:spcPts val="0"/>
              </a:spcBef>
              <a:spcAft>
                <a:spcPts val="600"/>
              </a:spcAft>
            </a:pPr>
            <a:r>
              <a:rPr lang="en-US" sz="1200" b="1" dirty="0" smtClean="0">
                <a:solidFill>
                  <a:srgbClr val="000000"/>
                </a:solidFill>
              </a:rPr>
              <a:t>USA Companies rated investment grade, such as Walgreens and Fresenius, amongst others</a:t>
            </a:r>
            <a:endParaRPr lang="en-US" sz="1200" b="1" dirty="0">
              <a:solidFill>
                <a:srgbClr val="000000"/>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Strategies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2359575" y="2790701"/>
            <a:ext cx="6318704" cy="1187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47884"/>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4135530643"/>
              </p:ext>
            </p:extLst>
          </p:nvPr>
        </p:nvGraphicFramePr>
        <p:xfrm>
          <a:off x="394470" y="778098"/>
          <a:ext cx="8369520" cy="6288794"/>
        </p:xfrm>
        <a:graphic>
          <a:graphicData uri="http://schemas.openxmlformats.org/drawingml/2006/table">
            <a:tbl>
              <a:tblPr firstRow="1" bandRow="1"/>
              <a:tblGrid>
                <a:gridCol w="2075248"/>
                <a:gridCol w="3244217"/>
                <a:gridCol w="3050055"/>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2855">
                <a:tc gridSpan="3">
                  <a:txBody>
                    <a:bodyPr/>
                    <a:lstStyle/>
                    <a:p>
                      <a:r>
                        <a:rPr lang="en-US" sz="1200" b="1" dirty="0" smtClean="0"/>
                        <a:t>Priority: Enterprise Lending Growth</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99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000000"/>
                          </a:solidFill>
                        </a:rPr>
                        <a:t>Organic growth by serving credit and cash - management needs of top tier captive clients. </a:t>
                      </a:r>
                    </a:p>
                    <a:p>
                      <a:pPr algn="just"/>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solidFill>
                            <a:schemeClr val="tx1"/>
                          </a:solidFill>
                        </a:rPr>
                        <a:t>Benefit of knowing Clients historical financial</a:t>
                      </a:r>
                      <a:r>
                        <a:rPr lang="en-US" sz="1200" b="1" baseline="0" dirty="0" smtClean="0">
                          <a:solidFill>
                            <a:schemeClr val="tx1"/>
                          </a:solidFill>
                        </a:rPr>
                        <a:t> record, compliance trajectory and rating.</a:t>
                      </a:r>
                    </a:p>
                    <a:p>
                      <a:pPr marL="0" marR="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solidFill>
                            <a:schemeClr val="tx1"/>
                          </a:solidFill>
                        </a:rPr>
                        <a:t>Targeting new transactions t</a:t>
                      </a:r>
                      <a:r>
                        <a:rPr lang="en-US" sz="1200" b="1" baseline="0" dirty="0" smtClean="0">
                          <a:solidFill>
                            <a:schemeClr val="tx1"/>
                          </a:solidFill>
                        </a:rPr>
                        <a:t>hat will </a:t>
                      </a:r>
                      <a:r>
                        <a:rPr lang="en-US" sz="1200" b="1" dirty="0" smtClean="0">
                          <a:solidFill>
                            <a:schemeClr val="tx1"/>
                          </a:solidFill>
                        </a:rPr>
                        <a:t>enjoy ample debt service coverage and credit terms under credit guidelines.</a:t>
                      </a:r>
                    </a:p>
                    <a:p>
                      <a:pPr marL="0" marR="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solidFill>
                            <a:schemeClr val="tx1"/>
                          </a:solidFill>
                        </a:rPr>
                        <a:t>Focusing on average credit spreads (between</a:t>
                      </a:r>
                      <a:r>
                        <a:rPr lang="en-US" sz="1200" b="1" baseline="0" dirty="0" smtClean="0">
                          <a:solidFill>
                            <a:schemeClr val="tx1"/>
                          </a:solidFill>
                        </a:rPr>
                        <a:t> 2.50% and 3.125%) and up-front commissions.</a:t>
                      </a:r>
                    </a:p>
                    <a:p>
                      <a:pPr marL="0" marR="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solidFill>
                            <a:schemeClr val="tx1"/>
                          </a:solidFill>
                        </a:rPr>
                        <a:t>Aforesaid portfolio growth will compensate monthly scheduled amortizations of approximately $4.5MM and will assist to refresh our portfolio base.</a:t>
                      </a: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US" sz="1200" b="1" dirty="0" smtClean="0"/>
                        <a:t>Inherent Risks of existing Portfolio</a:t>
                      </a:r>
                      <a:endParaRPr lang="en-US" sz="1200" b="1"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885299">
                <a:tc gridSpan="3">
                  <a:txBody>
                    <a:bodyPr/>
                    <a:lstStyle/>
                    <a:p>
                      <a:pPr marL="0" algn="l" defTabSz="457200" rtl="0" eaLnBrk="1" latinLnBrk="0" hangingPunct="1"/>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37959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47884"/>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1673951553"/>
              </p:ext>
            </p:extLst>
          </p:nvPr>
        </p:nvGraphicFramePr>
        <p:xfrm>
          <a:off x="394470" y="778098"/>
          <a:ext cx="8369520" cy="8928956"/>
        </p:xfrm>
        <a:graphic>
          <a:graphicData uri="http://schemas.openxmlformats.org/drawingml/2006/table">
            <a:tbl>
              <a:tblPr firstRow="1" bandRow="1"/>
              <a:tblGrid>
                <a:gridCol w="2075248"/>
                <a:gridCol w="3244217"/>
                <a:gridCol w="3050055"/>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2855">
                <a:tc gridSpan="3">
                  <a:txBody>
                    <a:bodyPr/>
                    <a:lstStyle/>
                    <a:p>
                      <a:r>
                        <a:rPr lang="en-US" sz="1200" b="1" dirty="0" smtClean="0"/>
                        <a:t>Priority: Enterprise Lending Growth</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just"/>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buFont typeface="Arial" panose="020B0604020202020204" pitchFamily="34" charset="0"/>
                        <a:buNone/>
                      </a:pP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28285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solidFill>
                          <a:schemeClr val="bg1">
                            <a:lumMod val="95000"/>
                          </a:schemeClr>
                        </a:solidFill>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000" dirty="0">
                        <a:solidFill>
                          <a:schemeClr val="bg1">
                            <a:lumMod val="95000"/>
                          </a:schemeClr>
                        </a:solidFill>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buFont typeface="Arial" panose="020B0604020202020204" pitchFamily="34" charset="0"/>
                        <a:buNone/>
                      </a:pPr>
                      <a:endParaRPr lang="en-US" sz="1200" dirty="0">
                        <a:solidFill>
                          <a:schemeClr val="bg1">
                            <a:lumMod val="95000"/>
                          </a:schemeClr>
                        </a:solidFill>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39425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000000"/>
                          </a:solidFill>
                        </a:rPr>
                        <a:t>External business  development on a selective basis.</a:t>
                      </a:r>
                    </a:p>
                    <a:p>
                      <a:pPr algn="ctr"/>
                      <a:endParaRPr lang="en-US" sz="1200" dirty="0" smtClean="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US" sz="1200" b="1" dirty="0" smtClean="0"/>
                        <a:t>Tap underutilized</a:t>
                      </a:r>
                      <a:r>
                        <a:rPr lang="en-US" sz="1200" b="1" baseline="0" dirty="0" smtClean="0"/>
                        <a:t> Federal Government programs at Santander PR that may assist us boost production by way of refinancing, new construction or rehab activities (on a selective basis) of affordable multi-family housing buildings; through a combination of Section 8 (vouchers) and 42 (tax credits).</a:t>
                      </a:r>
                    </a:p>
                    <a:p>
                      <a:pPr marL="171450" indent="-171450" algn="just">
                        <a:buFont typeface="Arial" panose="020B0604020202020204" pitchFamily="34" charset="0"/>
                        <a:buChar char="•"/>
                      </a:pPr>
                      <a:endParaRPr lang="en-US" sz="1200" b="1" baseline="0" dirty="0" smtClean="0"/>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t>Federal Government typically subsidizes  70% of the  unit rent, while  subsidized  tenants pay 30% of their adjusted gross income.</a:t>
                      </a:r>
                    </a:p>
                    <a:p>
                      <a:pPr marL="0" indent="0" algn="just">
                        <a:buFont typeface="Arial" panose="020B0604020202020204" pitchFamily="34" charset="0"/>
                        <a:buNone/>
                      </a:pPr>
                      <a:endParaRPr lang="en-US" sz="1200" b="1" baseline="0" dirty="0" smtClean="0"/>
                    </a:p>
                    <a:p>
                      <a:pPr marL="171450" indent="-171450" algn="just">
                        <a:buFont typeface="Arial" panose="020B0604020202020204" pitchFamily="34" charset="0"/>
                        <a:buChar char="•"/>
                      </a:pPr>
                      <a:r>
                        <a:rPr lang="en-US" sz="1200" b="1" baseline="0" dirty="0" smtClean="0"/>
                        <a:t>Due to stagnant economy and a high unemployment level, the local market has a strong demand with upwards of 50M  qualified families in need of  adequate shelter with a low foreclosure  risk.  </a:t>
                      </a:r>
                    </a:p>
                    <a:p>
                      <a:pPr marL="171450" indent="-171450" algn="just">
                        <a:buFont typeface="Arial" panose="020B0604020202020204" pitchFamily="34" charset="0"/>
                        <a:buChar char="•"/>
                      </a:pPr>
                      <a:endParaRPr lang="en-US" sz="1200" b="1" baseline="0" dirty="0" smtClean="0"/>
                    </a:p>
                    <a:p>
                      <a:pPr marL="171450" indent="-171450" algn="just">
                        <a:buFont typeface="Arial" panose="020B0604020202020204" pitchFamily="34" charset="0"/>
                        <a:buChar char="•"/>
                      </a:pPr>
                      <a:r>
                        <a:rPr lang="en-US" sz="1200" b="1" baseline="0" dirty="0" smtClean="0"/>
                        <a:t>Spreads  and commissions in line with Enterprise Guidelines.</a:t>
                      </a:r>
                      <a:endParaRPr lang="en-US" sz="1000" dirty="0" smtClean="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US" sz="1200" b="1" dirty="0" smtClean="0"/>
                        <a:t>Credit</a:t>
                      </a:r>
                      <a:r>
                        <a:rPr lang="en-US" sz="1200" b="1" baseline="0" dirty="0" smtClean="0"/>
                        <a:t> Policy/Limit/Risk Appetite Changes.</a:t>
                      </a:r>
                    </a:p>
                    <a:p>
                      <a:pPr marL="0" indent="0">
                        <a:buFont typeface="Arial" panose="020B0604020202020204" pitchFamily="34" charset="0"/>
                        <a:buNone/>
                      </a:pPr>
                      <a:endParaRPr lang="en-US" sz="1200" b="1" baseline="0" dirty="0" smtClean="0"/>
                    </a:p>
                    <a:p>
                      <a:pPr marL="171450" indent="-171450" algn="just">
                        <a:buFont typeface="Arial" panose="020B0604020202020204" pitchFamily="34" charset="0"/>
                        <a:buChar char="•"/>
                      </a:pPr>
                      <a:r>
                        <a:rPr lang="en-US" sz="1200" b="1" baseline="0" dirty="0" smtClean="0"/>
                        <a:t>Material Existing &amp; New Business changes.</a:t>
                      </a:r>
                    </a:p>
                    <a:p>
                      <a:pPr marL="0" indent="0" algn="just">
                        <a:buFont typeface="Arial" panose="020B0604020202020204" pitchFamily="34" charset="0"/>
                        <a:buNone/>
                      </a:pPr>
                      <a:endParaRPr lang="en-US" sz="1200" b="1" baseline="0" dirty="0" smtClean="0"/>
                    </a:p>
                    <a:p>
                      <a:pPr marL="171450" indent="-171450" algn="just">
                        <a:buFont typeface="Arial" panose="020B0604020202020204" pitchFamily="34" charset="0"/>
                        <a:buChar char="•"/>
                      </a:pPr>
                      <a:r>
                        <a:rPr lang="en-US" sz="1200" b="1" baseline="0" dirty="0" smtClean="0"/>
                        <a:t>Trend Impacts</a:t>
                      </a:r>
                    </a:p>
                    <a:p>
                      <a:pPr marL="171450" indent="-171450">
                        <a:buFont typeface="Arial" panose="020B0604020202020204" pitchFamily="34" charset="0"/>
                        <a:buChar char="•"/>
                      </a:pPr>
                      <a:endParaRPr lang="en-US" sz="1200" b="1" baseline="0" dirty="0" smtClean="0"/>
                    </a:p>
                    <a:p>
                      <a:pPr marL="171450" indent="-171450" algn="just">
                        <a:buFont typeface="Arial" panose="020B0604020202020204" pitchFamily="34" charset="0"/>
                        <a:buChar char="•"/>
                      </a:pPr>
                      <a:r>
                        <a:rPr lang="en-US" sz="1200" b="1" baseline="0" dirty="0" smtClean="0"/>
                        <a:t>No concentration risks are forecasted by adding the Federal Government programs depicted herein.</a:t>
                      </a:r>
                    </a:p>
                    <a:p>
                      <a:pPr marL="171450" indent="-171450">
                        <a:buFont typeface="Arial" panose="020B0604020202020204" pitchFamily="34" charset="0"/>
                        <a:buChar char="•"/>
                      </a:pPr>
                      <a:endParaRPr lang="en-US" sz="1200" dirty="0" smtClean="0"/>
                    </a:p>
                    <a:p>
                      <a:pPr marL="0" indent="0">
                        <a:buFont typeface="Arial" panose="020B0604020202020204" pitchFamily="34" charset="0"/>
                        <a:buNone/>
                      </a:pP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653788">
                <a:tc gridSpan="3">
                  <a:txBody>
                    <a:bodyPr/>
                    <a:lstStyle/>
                    <a:p>
                      <a:pPr marL="0" algn="l" defTabSz="457200" rtl="0" eaLnBrk="1" latinLnBrk="0" hangingPunct="1"/>
                      <a:endParaRPr lang="en-US" sz="1200" b="1" kern="1200" dirty="0">
                        <a:solidFill>
                          <a:schemeClr val="tx1"/>
                        </a:solidFill>
                        <a:latin typeface="+mn-lt"/>
                        <a:ea typeface="+mn-ea"/>
                        <a:cs typeface="+mn-cs"/>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18364">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smtClean="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200" dirty="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200" dirty="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8094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68094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766862030"/>
              </p:ext>
            </p:extLst>
          </p:nvPr>
        </p:nvGraphicFramePr>
        <p:xfrm>
          <a:off x="394470" y="741499"/>
          <a:ext cx="8369520" cy="5846731"/>
        </p:xfrm>
        <a:graphic>
          <a:graphicData uri="http://schemas.openxmlformats.org/drawingml/2006/table">
            <a:tbl>
              <a:tblPr firstRow="1" bandRow="1"/>
              <a:tblGrid>
                <a:gridCol w="2669364"/>
                <a:gridCol w="5700156"/>
              </a:tblGrid>
              <a:tr h="256411">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751132">
                <a:tc>
                  <a:txBody>
                    <a:bodyPr/>
                    <a:lstStyle/>
                    <a:p>
                      <a:pPr algn="l" fontAlgn="ctr"/>
                      <a:r>
                        <a:rPr lang="en-US" sz="1100" b="1" i="0" u="none" strike="noStrike" dirty="0">
                          <a:solidFill>
                            <a:srgbClr val="FF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just" fontAlgn="ctr"/>
                      <a:r>
                        <a:rPr lang="en-US" sz="1100" b="0" i="0" u="none" strike="noStrike" baseline="0" dirty="0" smtClean="0">
                          <a:solidFill>
                            <a:srgbClr val="FF0000"/>
                          </a:solidFill>
                          <a:effectLst/>
                          <a:latin typeface="Calibri"/>
                        </a:rPr>
                        <a:t>Affordable multi-family  housing financing, commands a fixed interest  rate structure  beyond the traditional  five (5) year fixed rate provided by Santander PR. On a case by case basis, our Treasury Department has  provided  support for quotes beyond the five (5) years threshold. </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410508">
                <a:tc>
                  <a:txBody>
                    <a:bodyPr/>
                    <a:lstStyle/>
                    <a:p>
                      <a:pPr algn="l" fontAlgn="ctr"/>
                      <a:r>
                        <a:rPr lang="en-US" sz="1100" b="1" i="0" u="none" strike="noStrike" dirty="0">
                          <a:solidFill>
                            <a:srgbClr val="FF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a:t>
                      </a:r>
                      <a:r>
                        <a:rPr lang="en-US" sz="1100" b="0" i="0" u="none" strike="noStrike" dirty="0">
                          <a:solidFill>
                            <a:srgbClr val="000000"/>
                          </a:solidFill>
                          <a:effectLst/>
                          <a:latin typeface="Calibri"/>
                        </a:rPr>
                        <a:t>/ 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just" fontAlgn="ctr"/>
                      <a:r>
                        <a:rPr lang="en-US" sz="1100" b="0" i="0" u="none" strike="noStrike" dirty="0" smtClean="0">
                          <a:solidFill>
                            <a:srgbClr val="FF0000"/>
                          </a:solidFill>
                          <a:effectLst/>
                          <a:latin typeface="Calibri"/>
                        </a:rPr>
                        <a:t>Certain opportunities may arise  were the   a</a:t>
                      </a:r>
                      <a:r>
                        <a:rPr lang="en-US" sz="1100" b="0" i="0" u="none" strike="noStrike" baseline="0" dirty="0" smtClean="0">
                          <a:solidFill>
                            <a:srgbClr val="FF0000"/>
                          </a:solidFill>
                          <a:effectLst/>
                          <a:latin typeface="+mn-lt"/>
                        </a:rPr>
                        <a:t>ffordable multi-family  housing financing may require an interim  construction  facility; an  activity we seldom entertain  as we do not have a Construction Department.  As the case may warrant  and  as we have done in the past, the Bank  will choose the project  on a case by case basis, depending on the  experience and solvency of the developer, contractor and  payment and performance  bond company .  Our external engineers do  construction budget  assessment(s) and  physical inspection(s) of the property  per each advance requested by the developer; thus mitigating our  credit  risk exposure.</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67013">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chemeClr val="tx1"/>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79367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35513422"/>
              </p:ext>
            </p:extLst>
          </p:nvPr>
        </p:nvGraphicFramePr>
        <p:xfrm>
          <a:off x="394470" y="954872"/>
          <a:ext cx="8369520" cy="5160921"/>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 NA</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smtClean="0">
                          <a:solidFill>
                            <a:srgbClr val="000000"/>
                          </a:solidFill>
                          <a:effectLst/>
                          <a:latin typeface="Calibri"/>
                          <a:ea typeface="+mn-ea"/>
                          <a:cs typeface="+mn-cs"/>
                        </a:rPr>
                        <a:t>decision </a:t>
                      </a:r>
                      <a:r>
                        <a:rPr lang="en-US" sz="1100" b="0" i="0" u="none" strike="noStrike" kern="1200" dirty="0">
                          <a:solidFill>
                            <a:srgbClr val="000000"/>
                          </a:solidFill>
                          <a:effectLst/>
                          <a:latin typeface="Calibri"/>
                          <a:ea typeface="+mn-ea"/>
                          <a:cs typeface="+mn-cs"/>
                        </a:rPr>
                        <a:t>processes and/or policies for new business or portfolio management</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NA</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chemeClr val="tx1"/>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 NA</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r>
                        <a:rPr lang="en-US" sz="1100" b="0" i="0" u="none" strike="noStrike" kern="1200" dirty="0" smtClean="0">
                          <a:solidFill>
                            <a:srgbClr val="000000"/>
                          </a:solidFill>
                          <a:effectLst/>
                          <a:latin typeface="Calibri"/>
                          <a:ea typeface="+mn-ea"/>
                          <a:cs typeface="+mn-cs"/>
                        </a:rPr>
                        <a:t>NA</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27853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4086861142"/>
              </p:ext>
            </p:extLst>
          </p:nvPr>
        </p:nvGraphicFramePr>
        <p:xfrm>
          <a:off x="394470" y="954872"/>
          <a:ext cx="8369520" cy="5160921"/>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 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328070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6372</TotalTime>
  <Words>1617</Words>
  <Application>Microsoft Office PowerPoint</Application>
  <PresentationFormat>On-screen Show (4:3)</PresentationFormat>
  <Paragraphs>145</Paragraphs>
  <Slides>12</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SHUSA_PPT_Template_Stat Plan v2.3</vt:lpstr>
      <vt:lpstr>1_PowerPointTemplate vTA</vt:lpstr>
      <vt:lpstr>think-cell Slide</vt:lpstr>
      <vt:lpstr>PowerPoint Presentation</vt:lpstr>
      <vt:lpstr>PowerPoint Presentation</vt:lpstr>
      <vt:lpstr>         Key elements of Corporate Banking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JUAN PABLO JURADO</cp:lastModifiedBy>
  <cp:revision>52</cp:revision>
  <cp:lastPrinted>2016-06-07T16:52:40Z</cp:lastPrinted>
  <dcterms:created xsi:type="dcterms:W3CDTF">2016-05-19T01:43:24Z</dcterms:created>
  <dcterms:modified xsi:type="dcterms:W3CDTF">2016-06-14T22:48:30Z</dcterms:modified>
</cp:coreProperties>
</file>