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35" r:id="rId2"/>
  </p:sldMasterIdLst>
  <p:notesMasterIdLst>
    <p:notesMasterId r:id="rId18"/>
  </p:notesMasterIdLst>
  <p:handoutMasterIdLst>
    <p:handoutMasterId r:id="rId19"/>
  </p:handoutMasterIdLst>
  <p:sldIdLst>
    <p:sldId id="256" r:id="rId3"/>
    <p:sldId id="626" r:id="rId4"/>
    <p:sldId id="666" r:id="rId5"/>
    <p:sldId id="627" r:id="rId6"/>
    <p:sldId id="674" r:id="rId7"/>
    <p:sldId id="675" r:id="rId8"/>
    <p:sldId id="676" r:id="rId9"/>
    <p:sldId id="673" r:id="rId10"/>
    <p:sldId id="677" r:id="rId11"/>
    <p:sldId id="684" r:id="rId12"/>
    <p:sldId id="678" r:id="rId13"/>
    <p:sldId id="679" r:id="rId14"/>
    <p:sldId id="680" r:id="rId15"/>
    <p:sldId id="681" r:id="rId16"/>
    <p:sldId id="682" r:id="rId17"/>
  </p:sldIdLst>
  <p:sldSz cx="9144000" cy="6858000" type="screen4x3"/>
  <p:notesSz cx="7010400" cy="9296400"/>
  <p:custDataLst>
    <p:tags r:id="rId20"/>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xmlns="">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BCBCB"/>
    <a:srgbClr val="E60000"/>
    <a:srgbClr val="FFD9D9"/>
    <a:srgbClr val="FF9999"/>
    <a:srgbClr val="333333"/>
    <a:srgbClr val="999999"/>
    <a:srgbClr val="C25552"/>
    <a:srgbClr val="FFFF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5" autoAdjust="0"/>
    <p:restoredTop sz="95849" autoAdjust="0"/>
  </p:normalViewPr>
  <p:slideViewPr>
    <p:cSldViewPr snapToGrid="0" snapToObjects="1">
      <p:cViewPr>
        <p:scale>
          <a:sx n="100" d="100"/>
          <a:sy n="100" d="100"/>
        </p:scale>
        <p:origin x="-378" y="-192"/>
      </p:cViewPr>
      <p:guideLst>
        <p:guide orient="horz" pos="4074"/>
        <p:guide orient="horz" pos="866"/>
        <p:guide orient="horz" pos="156"/>
        <p:guide orient="horz" pos="4155"/>
        <p:guide orient="horz" pos="509"/>
        <p:guide orient="horz" pos="132"/>
        <p:guide orient="horz" pos="218"/>
        <p:guide pos="248"/>
        <p:guide pos="5505"/>
        <p:guide pos="2778"/>
        <p:guide pos="3529"/>
        <p:guide pos="5403"/>
        <p:guide pos="2796"/>
        <p:guide pos="2941"/>
        <p:guide pos="351"/>
        <p:guide pos="209"/>
        <p:guide pos="5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8/8/2016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1787" y="201434"/>
            <a:ext cx="8437034" cy="396875"/>
          </a:xfrm>
          <a:prstGeom prst="rect">
            <a:avLst/>
          </a:prstGeom>
        </p:spPr>
        <p:txBody>
          <a:bodyPr/>
          <a:lstStyle>
            <a:lvl1pPr algn="l">
              <a:defRPr sz="2400" baseline="0"/>
            </a:lvl1p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9"/>
          <p:cNvSpPr>
            <a:spLocks noGrp="1"/>
          </p:cNvSpPr>
          <p:nvPr>
            <p:ph type="body" sz="quarter" idx="10" hasCustomPrompt="1"/>
          </p:nvPr>
        </p:nvSpPr>
        <p:spPr>
          <a:xfrm>
            <a:off x="331787" y="5958530"/>
            <a:ext cx="6539947" cy="276999"/>
          </a:xfrm>
          <a:prstGeom prst="rect">
            <a:avLst/>
          </a:prstGeom>
        </p:spPr>
        <p:txBody>
          <a:bodyPr wrap="square">
            <a:spAutoFit/>
          </a:bodyPr>
          <a:lstStyle>
            <a:lvl1pPr marL="0" indent="0">
              <a:buNone/>
              <a:defRPr sz="1200"/>
            </a:lvl1pPr>
          </a:lstStyle>
          <a:p>
            <a:pPr lvl="0"/>
            <a:r>
              <a:rPr lang="en-US" dirty="0" smtClean="0"/>
              <a:t>Click to add a footnote</a:t>
            </a:r>
            <a:endParaRPr lang="en-US" dirty="0"/>
          </a:p>
        </p:txBody>
      </p:sp>
    </p:spTree>
    <p:extLst>
      <p:ext uri="{BB962C8B-B14F-4D97-AF65-F5344CB8AC3E}">
        <p14:creationId xmlns:p14="http://schemas.microsoft.com/office/powerpoint/2010/main" val="47338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p:spPr>
        <p:txBody>
          <a:bodyPr wrap="none" anchor="ctr"/>
          <a:lstStyle/>
          <a:p>
            <a:pPr eaLnBrk="0" hangingPunct="0">
              <a:defRPr/>
            </a:pPr>
            <a:endParaRPr lang="en-US" sz="2400" dirty="0">
              <a:solidFill>
                <a:srgbClr val="000000"/>
              </a:solidFill>
              <a:latin typeface="Arial" charset="0"/>
              <a:ea typeface="ＭＳ Ｐゴシック" pitchFamily="-112" charset="-128"/>
            </a:endParaRPr>
          </a:p>
        </p:txBody>
      </p:sp>
      <p:pic>
        <p:nvPicPr>
          <p:cNvPr id="5" name="Picture 15" descr="Logo_Peq01"/>
          <p:cNvPicPr>
            <a:picLocks noChangeAspect="1" noChangeArrowheads="1"/>
          </p:cNvPicPr>
          <p:nvPr userDrawn="1"/>
        </p:nvPicPr>
        <p:blipFill>
          <a:blip r:embed="rId3"/>
          <a:srcRect/>
          <a:stretch>
            <a:fillRect/>
          </a:stretch>
        </p:blipFill>
        <p:spPr bwMode="auto">
          <a:xfrm>
            <a:off x="6985000" y="6345238"/>
            <a:ext cx="1917700" cy="352425"/>
          </a:xfrm>
          <a:prstGeom prst="rect">
            <a:avLst/>
          </a:prstGeom>
          <a:noFill/>
          <a:ln w="9525">
            <a:noFill/>
            <a:miter lim="800000"/>
            <a:headEnd/>
            <a:tailEnd/>
          </a:ln>
        </p:spPr>
      </p:pic>
      <p:pic>
        <p:nvPicPr>
          <p:cNvPr id="6" name="Picture 16" descr="SOV_lineartRev"/>
          <p:cNvPicPr>
            <a:picLocks noChangeAspect="1" noChangeArrowheads="1"/>
          </p:cNvPicPr>
          <p:nvPr userDrawn="1"/>
        </p:nvPicPr>
        <p:blipFill>
          <a:blip r:embed="rId4"/>
          <a:srcRect l="24763"/>
          <a:stretch>
            <a:fillRect/>
          </a:stretch>
        </p:blipFill>
        <p:spPr bwMode="auto">
          <a:xfrm>
            <a:off x="304800" y="6364288"/>
            <a:ext cx="1258888" cy="425450"/>
          </a:xfrm>
          <a:prstGeom prst="rect">
            <a:avLst/>
          </a:prstGeom>
          <a:noFill/>
          <a:ln w="9525">
            <a:noFill/>
            <a:miter lim="800000"/>
            <a:headEnd/>
            <a:tailEnd/>
          </a:ln>
        </p:spPr>
      </p:pic>
      <p:pic>
        <p:nvPicPr>
          <p:cNvPr id="7" name="Picture 18"/>
          <p:cNvPicPr>
            <a:picLocks noChangeAspect="1" noChangeArrowheads="1"/>
          </p:cNvPicPr>
          <p:nvPr userDrawn="1"/>
        </p:nvPicPr>
        <p:blipFill>
          <a:blip r:embed="rId5"/>
          <a:srcRect/>
          <a:stretch>
            <a:fillRect/>
          </a:stretch>
        </p:blipFill>
        <p:spPr bwMode="auto">
          <a:xfrm>
            <a:off x="0" y="6172200"/>
            <a:ext cx="9144000" cy="700088"/>
          </a:xfrm>
          <a:prstGeom prst="rect">
            <a:avLst/>
          </a:prstGeom>
          <a:noFill/>
          <a:ln w="9525">
            <a:noFill/>
            <a:miter lim="800000"/>
            <a:headEnd/>
            <a:tailEnd/>
          </a:ln>
        </p:spPr>
      </p:pic>
      <p:pic>
        <p:nvPicPr>
          <p:cNvPr id="8" name="Picture 19" descr="Logo_Peq01"/>
          <p:cNvPicPr>
            <a:picLocks noChangeAspect="1" noChangeArrowheads="1"/>
          </p:cNvPicPr>
          <p:nvPr userDrawn="1"/>
        </p:nvPicPr>
        <p:blipFill>
          <a:blip r:embed="rId3"/>
          <a:srcRect/>
          <a:stretch>
            <a:fillRect/>
          </a:stretch>
        </p:blipFill>
        <p:spPr bwMode="auto">
          <a:xfrm>
            <a:off x="6997700" y="6324600"/>
            <a:ext cx="1917700" cy="352425"/>
          </a:xfrm>
          <a:prstGeom prst="rect">
            <a:avLst/>
          </a:prstGeom>
          <a:noFill/>
          <a:ln w="9525">
            <a:noFill/>
            <a:miter lim="800000"/>
            <a:headEnd/>
            <a:tailEnd/>
          </a:ln>
        </p:spPr>
      </p:pic>
      <p:sp>
        <p:nvSpPr>
          <p:cNvPr id="10" name="Slide Number Placeholder 4"/>
          <p:cNvSpPr txBox="1">
            <a:spLocks noGrp="1"/>
          </p:cNvSpPr>
          <p:nvPr userDrawn="1"/>
        </p:nvSpPr>
        <p:spPr bwMode="auto">
          <a:xfrm>
            <a:off x="8763000" y="0"/>
            <a:ext cx="381000" cy="381000"/>
          </a:xfrm>
          <a:prstGeom prst="rect">
            <a:avLst/>
          </a:prstGeom>
          <a:noFill/>
          <a:ln>
            <a:miter lim="800000"/>
            <a:headEnd/>
            <a:tailEnd/>
          </a:ln>
        </p:spPr>
        <p:txBody>
          <a:bodyPr wrap="none"/>
          <a:lstStyle/>
          <a:p>
            <a:pPr algn="r" eaLnBrk="0" hangingPunct="0">
              <a:defRPr/>
            </a:pPr>
            <a:fld id="{79CB495E-1014-47BE-AB8F-A2EBCF659B77}" type="slidenum">
              <a:rPr lang="en-US" sz="1400">
                <a:solidFill>
                  <a:srgbClr val="FF0000"/>
                </a:solidFill>
                <a:ea typeface="ＭＳ Ｐゴシック" pitchFamily="34" charset="-128"/>
              </a:rPr>
              <a:pPr algn="r" eaLnBrk="0" hangingPunct="0">
                <a:defRPr/>
              </a:pPr>
              <a:t>‹#›</a:t>
            </a:fld>
            <a:endParaRPr lang="en-US" sz="1400" dirty="0">
              <a:solidFill>
                <a:srgbClr val="FF0000"/>
              </a:solidFill>
              <a:ea typeface="ＭＳ Ｐゴシック" pitchFamily="34" charset="-128"/>
            </a:endParaRPr>
          </a:p>
        </p:txBody>
      </p:sp>
      <p:sp>
        <p:nvSpPr>
          <p:cNvPr id="2" name="Title 1"/>
          <p:cNvSpPr>
            <a:spLocks noGrp="1"/>
          </p:cNvSpPr>
          <p:nvPr>
            <p:ph type="title"/>
          </p:nvPr>
        </p:nvSpPr>
        <p:spPr>
          <a:xfrm>
            <a:off x="381000" y="381000"/>
            <a:ext cx="8382000" cy="457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81000" y="838200"/>
            <a:ext cx="83820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975371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n-US" dirty="0">
              <a:ln w="9525" cmpd="sng">
                <a:solidFill>
                  <a:prstClr val="black"/>
                </a:solidFill>
              </a:ln>
              <a:solidFill>
                <a:srgbClr val="DB0B11"/>
              </a:solidFill>
              <a:effectLst>
                <a:outerShdw blurRad="38100" dist="38100" dir="2700000" algn="tl">
                  <a:srgbClr val="000000">
                    <a:alpha val="43137"/>
                  </a:srgbClr>
                </a:outerShdw>
              </a:effectLst>
              <a:latin typeface="Arial"/>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13867644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2827528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8219935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40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7.xml"/><Relationship Id="rId7" Type="http://schemas.openxmlformats.org/officeDocument/2006/relationships/tags" Target="../tags/tag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vmlDrawing" Target="../drawings/vmlDrawing2.vml"/><Relationship Id="rId5"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28557114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5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4" name="Rectangle 3"/>
          <p:cNvSpPr/>
          <p:nvPr/>
        </p:nvSpPr>
        <p:spPr>
          <a:xfrm>
            <a:off x="3850309" y="6526861"/>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2590" y="6456659"/>
            <a:ext cx="1399375" cy="4078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332" y="6546887"/>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1" r:id="rId3"/>
    <p:sldLayoutId id="2147483833"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83"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57181363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46216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panose="020B0604020202020204" pitchFamily="34" charset="0"/>
                <a:ea typeface="+mj-ea"/>
                <a:cs typeface="Arial" panose="020B0604020202020204" pitchFamily="34" charset="0"/>
              </a:rPr>
              <a:t>P19 Initiatives and risk assessment</a:t>
            </a:r>
            <a:endParaRPr lang="en-US" sz="2000" b="1" dirty="0">
              <a:solidFill>
                <a:srgbClr val="FF0000"/>
              </a:solidFill>
              <a:latin typeface="Arial"/>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fontAlgn="auto">
              <a:spcBef>
                <a:spcPts val="0"/>
              </a:spcBef>
              <a:spcAft>
                <a:spcPts val="0"/>
              </a:spcAft>
              <a:defRPr/>
            </a:pPr>
            <a:r>
              <a:rPr lang="en-US" sz="1400" dirty="0" smtClean="0">
                <a:solidFill>
                  <a:schemeClr val="bg1">
                    <a:lumMod val="50000"/>
                  </a:schemeClr>
                </a:solidFill>
                <a:latin typeface="Arial"/>
                <a:cs typeface="Arial"/>
              </a:rPr>
              <a:t>Draft Version: 1</a:t>
            </a:r>
            <a:endParaRPr lang="en-US" sz="1400" dirty="0">
              <a:solidFill>
                <a:schemeClr val="bg1">
                  <a:lumMod val="50000"/>
                </a:schemeClr>
              </a:solidFill>
              <a:latin typeface="Arial"/>
              <a:cs typeface="Arial"/>
            </a:endParaRPr>
          </a:p>
        </p:txBody>
      </p:sp>
      <p:sp>
        <p:nvSpPr>
          <p:cNvPr id="9" name="5 CuadroTexto"/>
          <p:cNvSpPr txBox="1"/>
          <p:nvPr/>
        </p:nvSpPr>
        <p:spPr>
          <a:xfrm>
            <a:off x="3286664" y="174075"/>
            <a:ext cx="5606672" cy="477054"/>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review and discussion</a:t>
            </a:r>
          </a:p>
          <a:p>
            <a:pPr algn="r" fontAlgn="auto">
              <a:spcBef>
                <a:spcPts val="0"/>
              </a:spcBef>
              <a:spcAft>
                <a:spcPts val="0"/>
              </a:spcAft>
              <a:defRPr/>
            </a:pPr>
            <a:endParaRPr lang="en-US" sz="1100" dirty="0">
              <a:solidFill>
                <a:schemeClr val="bg1">
                  <a:lumMod val="50000"/>
                </a:schemeClr>
              </a:solidFill>
              <a:latin typeface="Arial"/>
              <a:cs typeface="Arial"/>
            </a:endParaRPr>
          </a:p>
        </p:txBody>
      </p:sp>
      <p:sp>
        <p:nvSpPr>
          <p:cNvPr id="11" name="Rectangle 10"/>
          <p:cNvSpPr>
            <a:spLocks noChangeArrowheads="1"/>
          </p:cNvSpPr>
          <p:nvPr/>
        </p:nvSpPr>
        <p:spPr bwMode="auto">
          <a:xfrm>
            <a:off x="331787" y="4349163"/>
            <a:ext cx="8142287" cy="301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Presenter: Eduardo Jimenez | Subdirector</a:t>
            </a:r>
            <a:endParaRPr lang="en-US" sz="1200" i="1" dirty="0">
              <a:solidFill>
                <a:schemeClr val="bg1">
                  <a:lumMod val="50000"/>
                </a:schemeClr>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ts val="2700"/>
              </a:lnSpc>
              <a:spcAft>
                <a:spcPts val="600"/>
              </a:spcAft>
            </a:pPr>
            <a:r>
              <a:rPr lang="en-US" sz="2000" b="1" dirty="0" smtClean="0">
                <a:solidFill>
                  <a:srgbClr val="000000"/>
                </a:solidFill>
                <a:latin typeface="Arial" panose="020B0604020202020204" pitchFamily="34" charset="0"/>
                <a:ea typeface="+mn-ea"/>
                <a:cs typeface="Arial" panose="020B0604020202020204" pitchFamily="34" charset="0"/>
              </a:rPr>
              <a:t>Cards</a:t>
            </a:r>
            <a:endParaRPr lang="en-US" sz="2000" b="1" dirty="0">
              <a:solidFill>
                <a:prstClr val="black"/>
              </a:solidFill>
              <a:latin typeface="Arial" panose="020B0604020202020204" pitchFamily="34" charset="0"/>
              <a:cs typeface="Arial" panose="020B0604020202020204" pitchFamily="34" charset="0"/>
            </a:endParaRPr>
          </a:p>
          <a:p>
            <a:pPr eaLnBrk="0"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May 2016</a:t>
            </a:r>
            <a:endParaRPr lang="en-US" sz="1800" dirty="0">
              <a:solidFill>
                <a:prstClr val="black"/>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169276928"/>
              </p:ext>
            </p:extLst>
          </p:nvPr>
        </p:nvGraphicFramePr>
        <p:xfrm>
          <a:off x="95693" y="727273"/>
          <a:ext cx="8920716" cy="5928360"/>
        </p:xfrm>
        <a:graphic>
          <a:graphicData uri="http://schemas.openxmlformats.org/drawingml/2006/table">
            <a:tbl>
              <a:tblPr firstRow="1" bandRow="1"/>
              <a:tblGrid>
                <a:gridCol w="905488"/>
                <a:gridCol w="3780369"/>
                <a:gridCol w="904875"/>
                <a:gridCol w="1568271"/>
                <a:gridCol w="1761713"/>
              </a:tblGrid>
              <a:tr h="236593">
                <a:tc gridSpan="2">
                  <a:txBody>
                    <a:bodyPr/>
                    <a:lstStyle/>
                    <a:p>
                      <a:pPr algn="ctr"/>
                      <a:endParaRPr lang="en-US" sz="1100" dirty="0">
                        <a:latin typeface="+mn-lt"/>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100" b="1" kern="1200" dirty="0" smtClean="0">
                          <a:solidFill>
                            <a:schemeClr val="lt1"/>
                          </a:solidFill>
                          <a:latin typeface="+mn-lt"/>
                          <a:ea typeface="+mn-ea"/>
                          <a:cs typeface="+mn-cs"/>
                        </a:rPr>
                        <a:t>Is the identified Risk in the current Material Risk Inventory? </a:t>
                      </a:r>
                      <a:endParaRPr lang="en-US" sz="1100" b="1" kern="1200" dirty="0">
                        <a:solidFill>
                          <a:schemeClr val="lt1"/>
                        </a:solidFill>
                        <a:latin typeface="+mn-lt"/>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42772">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Key</a:t>
                      </a:r>
                      <a:r>
                        <a:rPr lang="en-US" sz="1100" baseline="0" dirty="0" smtClean="0">
                          <a:latin typeface="+mn-lt"/>
                        </a:rPr>
                        <a:t> changes in risk drivers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Considerations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ID</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Name</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Is the Risk Increasing or decreasing (provide a short comment)</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779365">
                <a:tc>
                  <a:txBody>
                    <a:bodyPr/>
                    <a:lstStyle/>
                    <a:p>
                      <a:pPr algn="l" fontAlgn="ctr"/>
                      <a:r>
                        <a:rPr lang="en-US" sz="1100" b="1" i="0" u="none" strike="noStrike" dirty="0">
                          <a:solidFill>
                            <a:srgbClr val="000000"/>
                          </a:solidFill>
                          <a:effectLst/>
                          <a:latin typeface="Calibri"/>
                        </a:rPr>
                        <a:t>Change in Exposures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planned to the scale and scope of existing products (including portfolio sales) resulting in increased, or different types, of risk exposures </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No.</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53542">
                <a:tc>
                  <a:txBody>
                    <a:bodyPr/>
                    <a:lstStyle/>
                    <a:p>
                      <a:pPr algn="l" fontAlgn="ctr"/>
                      <a:r>
                        <a:rPr lang="en-US" sz="1100" b="1" i="0" u="none" strike="noStrike" dirty="0">
                          <a:solidFill>
                            <a:srgbClr val="000000"/>
                          </a:solidFill>
                          <a:effectLst/>
                          <a:latin typeface="Calibri"/>
                        </a:rPr>
                        <a:t>Expansion/ Changes to Risk Appetite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in the P19 any products/customer groups that are expected to require a variation and/or expansion of current risk appetite and policy</a:t>
                      </a:r>
                      <a:r>
                        <a:rPr lang="en-US" sz="1100" b="0" i="0" u="none" strike="noStrike" kern="1200" dirty="0" smtClean="0">
                          <a:solidFill>
                            <a:srgbClr val="000000"/>
                          </a:solidFill>
                          <a:effectLst/>
                          <a:latin typeface="Calibri"/>
                          <a:ea typeface="+mn-ea"/>
                          <a:cs typeface="+mn-cs"/>
                        </a:rPr>
                        <a:t>? </a:t>
                      </a:r>
                    </a:p>
                    <a:p>
                      <a:pPr marL="0" algn="l" defTabSz="457200" rtl="0" eaLnBrk="1" fontAlgn="ctr" latinLnBrk="0" hangingPunct="1"/>
                      <a:r>
                        <a:rPr lang="en-US" sz="1100" b="0" i="1" u="none" strike="noStrike" dirty="0" smtClean="0">
                          <a:solidFill>
                            <a:srgbClr val="000000"/>
                          </a:solidFill>
                          <a:effectLst/>
                          <a:latin typeface="+mn-lt"/>
                        </a:rPr>
                        <a:t>YES, the Secure Card is a product that</a:t>
                      </a:r>
                      <a:r>
                        <a:rPr lang="en-US" sz="1100" b="0" i="1" u="none" strike="noStrike" baseline="0" dirty="0" smtClean="0">
                          <a:solidFill>
                            <a:srgbClr val="000000"/>
                          </a:solidFill>
                          <a:effectLst/>
                          <a:latin typeface="+mn-lt"/>
                        </a:rPr>
                        <a:t> would be offered to prospects who would not currently qualify for a credit card, hence, risk criteria would need to be modify, nevertheless, there is no incremental credit risk associated with this product as the offered limit would be guaranteed and conditioned to a time deposit.  This product will be presented at the New Products Committee in order to be evaluated by all areas a identify and mitigate any possible risks.</a:t>
                      </a:r>
                      <a:endParaRPr lang="en-US" sz="1100" b="0" i="1" u="none" strike="noStrike" kern="1200" dirty="0" smtClean="0">
                        <a:solidFill>
                          <a:srgbClr val="000000"/>
                        </a:solidFill>
                        <a:effectLst/>
                        <a:latin typeface="Calibri"/>
                        <a:ea typeface="+mn-ea"/>
                        <a:cs typeface="+mn-cs"/>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97</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Inadequate Marketing of a Product and/or Service</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457200" rtl="0" eaLnBrk="1" fontAlgn="ctr" latinLnBrk="0" hangingPunct="1">
                        <a:buFont typeface="Arial" panose="020B0604020202020204" pitchFamily="34" charset="0"/>
                        <a:buNone/>
                      </a:pPr>
                      <a:r>
                        <a:rPr lang="en-US" sz="1100" b="0" i="0" u="none" strike="noStrike" kern="1200" noProof="0" dirty="0" smtClean="0">
                          <a:solidFill>
                            <a:schemeClr val="tx1"/>
                          </a:solidFill>
                          <a:effectLst/>
                          <a:latin typeface="+mn-lt"/>
                          <a:ea typeface="+mn-ea"/>
                          <a:cs typeface="+mn-cs"/>
                        </a:rPr>
                        <a:t>The risk of inadequate marketing of a product which may impact the Bank and cause customer dissatisfaction, complaints, lawsuits and/or sanctions. </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04080">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U/W Manual Decision/ Exceptions, Credit Complexity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there any expectation of an increase in volumes and/or composition of referrals to underwriting for manual decision (e.g., increase in exception treatments for higher net worth customers, increased complex cases or proportional growth/ penetration in segments requiring verification</a:t>
                      </a:r>
                      <a:r>
                        <a:rPr lang="en-US" sz="1100" b="0" i="0" u="none" strike="noStrike" kern="1200" dirty="0" smtClean="0">
                          <a:solidFill>
                            <a:srgbClr val="000000"/>
                          </a:solidFill>
                          <a:effectLst/>
                          <a:latin typeface="Calibri"/>
                          <a:ea typeface="+mn-ea"/>
                          <a:cs typeface="+mn-cs"/>
                        </a:rPr>
                        <a:t>)? </a:t>
                      </a: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The launch</a:t>
                      </a:r>
                      <a:r>
                        <a:rPr lang="en-US" sz="1100" b="0" i="1" u="none" strike="noStrike" kern="1200" baseline="0" dirty="0" smtClean="0">
                          <a:solidFill>
                            <a:srgbClr val="000000"/>
                          </a:solidFill>
                          <a:effectLst/>
                          <a:latin typeface="Calibri"/>
                          <a:ea typeface="+mn-ea"/>
                          <a:cs typeface="+mn-cs"/>
                        </a:rPr>
                        <a:t> of new products (ARMANI &amp; Secure Card) will have an impact on applications, increasing the number of cases referred to underwriting.  The increase is cases is due to an increased number of applications (volume), but maintaining the same proportion of manual decisions.  Application projections have been shared with Risk in order to guarantee appropriate capacity.</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2223&amp;95</a:t>
                      </a: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2216 &amp; 107</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23</a:t>
                      </a: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132</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80</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s-PR" sz="1100" b="0" i="0" u="none" strike="noStrike" kern="1200" dirty="0" smtClean="0">
                          <a:solidFill>
                            <a:schemeClr val="tx1"/>
                          </a:solidFill>
                          <a:effectLst/>
                          <a:latin typeface="+mn-lt"/>
                          <a:ea typeface="+mn-ea"/>
                          <a:cs typeface="+mn-cs"/>
                        </a:rPr>
                        <a:t>Portfolio </a:t>
                      </a:r>
                      <a:r>
                        <a:rPr lang="es-PR" sz="1100" b="0" i="0" u="none" strike="noStrike" kern="1200" dirty="0" err="1" smtClean="0">
                          <a:solidFill>
                            <a:schemeClr val="tx1"/>
                          </a:solidFill>
                          <a:effectLst/>
                          <a:latin typeface="+mn-lt"/>
                          <a:ea typeface="+mn-ea"/>
                          <a:cs typeface="+mn-cs"/>
                        </a:rPr>
                        <a:t>reduction</a:t>
                      </a: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Credit Cards Consolidated Credit Risk: Default</a:t>
                      </a: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Customer </a:t>
                      </a:r>
                      <a:r>
                        <a:rPr lang="en-US" sz="1100" b="0" i="0" u="none" strike="noStrike" kern="1200" dirty="0" smtClean="0">
                          <a:solidFill>
                            <a:schemeClr val="tx1"/>
                          </a:solidFill>
                          <a:effectLst/>
                          <a:latin typeface="+mn-lt"/>
                          <a:ea typeface="+mn-ea"/>
                          <a:cs typeface="+mn-cs"/>
                        </a:rPr>
                        <a:t>documentation and financial analysis </a:t>
                      </a:r>
                      <a:r>
                        <a:rPr lang="en-US" sz="1100" b="0" i="0" u="none" strike="noStrike" kern="1200" dirty="0" smtClean="0">
                          <a:solidFill>
                            <a:schemeClr val="tx1"/>
                          </a:solidFill>
                          <a:effectLst/>
                          <a:latin typeface="+mn-lt"/>
                          <a:ea typeface="+mn-ea"/>
                          <a:cs typeface="+mn-cs"/>
                        </a:rPr>
                        <a:t>deficiencies</a:t>
                      </a: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Reliance </a:t>
                      </a:r>
                      <a:r>
                        <a:rPr lang="en-US" sz="1100" b="0" i="0" u="none" strike="noStrike" kern="1200" dirty="0" smtClean="0">
                          <a:solidFill>
                            <a:schemeClr val="tx1"/>
                          </a:solidFill>
                          <a:effectLst/>
                          <a:latin typeface="+mn-lt"/>
                          <a:ea typeface="+mn-ea"/>
                          <a:cs typeface="+mn-cs"/>
                        </a:rPr>
                        <a:t>on Manual </a:t>
                      </a:r>
                      <a:r>
                        <a:rPr lang="en-US" sz="1100" b="0" i="0" u="none" strike="noStrike" kern="1200" dirty="0" smtClean="0">
                          <a:solidFill>
                            <a:schemeClr val="tx1"/>
                          </a:solidFill>
                          <a:effectLst/>
                          <a:latin typeface="+mn-lt"/>
                          <a:ea typeface="+mn-ea"/>
                          <a:cs typeface="+mn-cs"/>
                        </a:rPr>
                        <a:t>Processes</a:t>
                      </a: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Technology Failure and Resiliency</a:t>
                      </a: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kern="1200" dirty="0" smtClean="0">
                          <a:solidFill>
                            <a:srgbClr val="000000"/>
                          </a:solidFill>
                          <a:effectLst/>
                          <a:latin typeface="+mn-lt"/>
                          <a:ea typeface="+mn-ea"/>
                          <a:cs typeface="+mn-cs"/>
                        </a:rPr>
                        <a:t>The launch</a:t>
                      </a:r>
                      <a:r>
                        <a:rPr lang="en-US" sz="1100" b="0" i="0" u="none" strike="noStrike" kern="1200" baseline="0" dirty="0" smtClean="0">
                          <a:solidFill>
                            <a:srgbClr val="000000"/>
                          </a:solidFill>
                          <a:effectLst/>
                          <a:latin typeface="+mn-lt"/>
                          <a:ea typeface="+mn-ea"/>
                          <a:cs typeface="+mn-cs"/>
                        </a:rPr>
                        <a:t> of new products as a mitigating factor for the portfolio reduction however need to have particular attention at other risks which have been documented at the Material Risk Inventory and for which there are controls in place as well as enhancements planned.</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455066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2048601439"/>
              </p:ext>
            </p:extLst>
          </p:nvPr>
        </p:nvGraphicFramePr>
        <p:xfrm>
          <a:off x="95693" y="727273"/>
          <a:ext cx="8920716" cy="5442871"/>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latin typeface="+mn-lt"/>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100" b="1" kern="1200" dirty="0" smtClean="0">
                          <a:solidFill>
                            <a:schemeClr val="lt1"/>
                          </a:solidFill>
                          <a:latin typeface="+mn-lt"/>
                          <a:ea typeface="+mn-ea"/>
                          <a:cs typeface="+mn-cs"/>
                        </a:rPr>
                        <a:t>Is the identified Risk in the current Material Risk Inventory? </a:t>
                      </a:r>
                      <a:endParaRPr lang="en-US" sz="1100" b="1" kern="1200" dirty="0">
                        <a:solidFill>
                          <a:schemeClr val="lt1"/>
                        </a:solidFill>
                        <a:latin typeface="+mn-lt"/>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70972">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Key</a:t>
                      </a:r>
                      <a:r>
                        <a:rPr lang="en-US" sz="1100" baseline="0" dirty="0" smtClean="0">
                          <a:latin typeface="+mn-lt"/>
                        </a:rPr>
                        <a:t> changes in risk drivers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Considerations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ID</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Name</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Is the Risk Increasing or decreasing (provide a short comment)</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Decision Processes/ New Business Policies/ Portfolio Management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that would affect current risk </a:t>
                      </a:r>
                      <a:r>
                        <a:rPr lang="en-US" sz="1100" b="0" i="0" u="none" strike="noStrike" kern="1200" dirty="0" err="1">
                          <a:solidFill>
                            <a:srgbClr val="000000"/>
                          </a:solidFill>
                          <a:effectLst/>
                          <a:latin typeface="Calibri"/>
                          <a:ea typeface="+mn-ea"/>
                          <a:cs typeface="+mn-cs"/>
                        </a:rPr>
                        <a:t>decisioning</a:t>
                      </a:r>
                      <a:r>
                        <a:rPr lang="en-US" sz="1100" b="0" i="0" u="none" strike="noStrike" kern="1200" dirty="0">
                          <a:solidFill>
                            <a:srgbClr val="000000"/>
                          </a:solidFill>
                          <a:effectLst/>
                          <a:latin typeface="Calibri"/>
                          <a:ea typeface="+mn-ea"/>
                          <a:cs typeface="+mn-cs"/>
                        </a:rPr>
                        <a:t> processes and/or policies for new business or portfolio management</a:t>
                      </a:r>
                      <a:r>
                        <a:rPr lang="en-US" sz="1100" b="0" i="0" u="none" strike="noStrike" kern="1200" dirty="0" smtClean="0">
                          <a:solidFill>
                            <a:srgbClr val="000000"/>
                          </a:solidFill>
                          <a:effectLst/>
                          <a:latin typeface="Calibri"/>
                          <a:ea typeface="+mn-ea"/>
                          <a:cs typeface="+mn-cs"/>
                        </a:rPr>
                        <a:t>? </a:t>
                      </a: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No.</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0057">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Product Plan Impacts to Credit Risk Profile </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 overall product plan expected to result in an increase in the credit risk profile of the portfolio for the product </a:t>
                      </a:r>
                      <a:r>
                        <a:rPr lang="en-US" sz="1100" b="0" i="0" u="none" strike="noStrike" kern="1200" dirty="0" smtClean="0">
                          <a:solidFill>
                            <a:srgbClr val="000000"/>
                          </a:solidFill>
                          <a:effectLst/>
                          <a:latin typeface="Calibri"/>
                          <a:ea typeface="+mn-ea"/>
                          <a:cs typeface="+mn-cs"/>
                        </a:rPr>
                        <a:t>area? </a:t>
                      </a: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No.</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61946">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Retention Impact on Credit Profile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planned to retention activity that would affect the credit risk profile of the book? Are the P19 income forecasts reliant on maintaining existing business/ renewal? What percentage of maturing facilities are forecast to be retained/ renewed? </a:t>
                      </a:r>
                      <a:endParaRPr lang="en-US" sz="1100" b="0" i="0" u="none" strike="noStrike" kern="1200" dirty="0" smtClean="0">
                        <a:solidFill>
                          <a:srgbClr val="000000"/>
                        </a:solidFill>
                        <a:effectLst/>
                        <a:latin typeface="Calibri"/>
                        <a:ea typeface="+mn-ea"/>
                        <a:cs typeface="+mn-cs"/>
                      </a:endParaRP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No.</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algn="l" fontAlgn="ctr"/>
                      <a:r>
                        <a:rPr lang="en-US" sz="1100" b="1" i="0" u="none" strike="noStrike" dirty="0">
                          <a:solidFill>
                            <a:srgbClr val="000000"/>
                          </a:solidFill>
                          <a:effectLst/>
                          <a:latin typeface="Calibri"/>
                        </a:rPr>
                        <a:t>Market Share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What are the implications for market share %’s of new business to achieve asset/ new business forecasts? What does overall market share move to against forecasts? How does that compare to current market share</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Current market</a:t>
                      </a:r>
                      <a:r>
                        <a:rPr lang="en-US" sz="1100" b="0" i="1" u="none" strike="noStrike" baseline="0" dirty="0" smtClean="0">
                          <a:solidFill>
                            <a:srgbClr val="000000"/>
                          </a:solidFill>
                          <a:effectLst/>
                          <a:latin typeface="Calibri"/>
                        </a:rPr>
                        <a:t> share is  13.3%.  No significant shifts are expected.</a:t>
                      </a:r>
                      <a:r>
                        <a:rPr lang="en-US" sz="1100" b="0" i="0" u="none" strike="noStrike" baseline="0" dirty="0" smtClean="0">
                          <a:solidFill>
                            <a:srgbClr val="000000"/>
                          </a:solidFill>
                          <a:effectLst/>
                          <a:latin typeface="Calibri"/>
                        </a:rPr>
                        <a:t>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algn="l" fontAlgn="ctr"/>
                      <a:r>
                        <a:rPr lang="en-US" sz="1100" b="1" i="0" u="none" strike="noStrike" dirty="0">
                          <a:solidFill>
                            <a:srgbClr val="000000"/>
                          </a:solidFill>
                          <a:effectLst/>
                          <a:latin typeface="Calibri"/>
                        </a:rPr>
                        <a:t>Interest &amp; Fee Income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any changes anticipated to how interest and/ or fees are charged for lending facilities</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No.</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56718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3036203416"/>
              </p:ext>
            </p:extLst>
          </p:nvPr>
        </p:nvGraphicFramePr>
        <p:xfrm>
          <a:off x="95693" y="168473"/>
          <a:ext cx="8962582" cy="6602730"/>
        </p:xfrm>
        <a:graphic>
          <a:graphicData uri="http://schemas.openxmlformats.org/drawingml/2006/table">
            <a:tbl>
              <a:tblPr firstRow="1" bandRow="1"/>
              <a:tblGrid>
                <a:gridCol w="905488"/>
                <a:gridCol w="3770844"/>
                <a:gridCol w="714375"/>
                <a:gridCol w="1971675"/>
                <a:gridCol w="1600200"/>
              </a:tblGrid>
              <a:tr h="235950">
                <a:tc gridSpan="2">
                  <a:txBody>
                    <a:bodyPr/>
                    <a:lstStyle/>
                    <a:p>
                      <a:pPr algn="ctr"/>
                      <a:endParaRPr lang="en-US" sz="1100" dirty="0">
                        <a:latin typeface="+mn-lt"/>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100" b="1" kern="1200" dirty="0" smtClean="0">
                          <a:solidFill>
                            <a:schemeClr val="lt1"/>
                          </a:solidFill>
                          <a:latin typeface="+mn-lt"/>
                          <a:ea typeface="+mn-ea"/>
                          <a:cs typeface="+mn-cs"/>
                        </a:rPr>
                        <a:t>Is the identified Risk in the current Material Risk Inventory? </a:t>
                      </a:r>
                      <a:endParaRPr lang="en-US" sz="1100" b="1" kern="1200" dirty="0">
                        <a:solidFill>
                          <a:schemeClr val="lt1"/>
                        </a:solidFill>
                        <a:latin typeface="+mn-lt"/>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41297">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Key</a:t>
                      </a:r>
                      <a:r>
                        <a:rPr lang="en-US" sz="1100" baseline="0" dirty="0" smtClean="0">
                          <a:latin typeface="+mn-lt"/>
                        </a:rPr>
                        <a:t> changes in risk drivers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Considerations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ID</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Name</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Is the Risk Increasing or decreasing (provide a short comment)</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303981">
                <a:tc>
                  <a:txBody>
                    <a:bodyPr/>
                    <a:lstStyle/>
                    <a:p>
                      <a:pPr algn="l" fontAlgn="ctr"/>
                      <a:r>
                        <a:rPr lang="en-US" sz="1100" b="1" i="0" u="none" strike="noStrike" dirty="0">
                          <a:solidFill>
                            <a:srgbClr val="000000"/>
                          </a:solidFill>
                          <a:effectLst/>
                          <a:latin typeface="Calibri"/>
                        </a:rPr>
                        <a:t>Operational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processes and systems or significant change initiatives that could increase Operational Risk profile</a:t>
                      </a:r>
                      <a:r>
                        <a:rPr lang="en-US" sz="1100" b="0" i="0" u="none" strike="noStrike" dirty="0" smtClean="0">
                          <a:solidFill>
                            <a:srgbClr val="000000"/>
                          </a:solidFill>
                          <a:effectLst/>
                          <a:latin typeface="Calibri"/>
                        </a:rPr>
                        <a:t>?</a:t>
                      </a:r>
                    </a:p>
                    <a:p>
                      <a:pPr algn="l" fontAlgn="ctr"/>
                      <a:r>
                        <a:rPr lang="en-US" sz="1100" b="0" i="1" u="none" strike="noStrike" baseline="0" dirty="0" smtClean="0">
                          <a:solidFill>
                            <a:srgbClr val="000000"/>
                          </a:solidFill>
                          <a:effectLst/>
                          <a:latin typeface="Calibri"/>
                        </a:rPr>
                        <a:t>CHIP, DIGITAL WALLETS and 3D SECURE include changes and modifications to the way transactions are processed for cards.  This changes could represent an increase in Operational Risk, but the adequate testing plan, validations and controls will be performed and implemented in order to ensure proper functioning.</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kern="1200" dirty="0" smtClean="0">
                          <a:solidFill>
                            <a:schemeClr val="tx1"/>
                          </a:solidFill>
                          <a:effectLst/>
                          <a:latin typeface="Calibri"/>
                          <a:ea typeface="+mn-ea"/>
                          <a:cs typeface="+mn-cs"/>
                        </a:rPr>
                        <a:t>2220&amp; 125</a:t>
                      </a:r>
                    </a:p>
                    <a:p>
                      <a:pPr marL="171450" indent="-171450" algn="l" fontAlgn="ctr">
                        <a:buFont typeface="Arial" panose="020B0604020202020204" pitchFamily="34" charset="0"/>
                        <a:buChar char="•"/>
                      </a:pPr>
                      <a:r>
                        <a:rPr lang="en-US" sz="1100" b="0" i="0" u="none" strike="noStrike" kern="1200" dirty="0" smtClean="0">
                          <a:solidFill>
                            <a:schemeClr val="tx1"/>
                          </a:solidFill>
                          <a:effectLst/>
                          <a:latin typeface="Calibri"/>
                          <a:ea typeface="+mn-ea"/>
                          <a:cs typeface="+mn-cs"/>
                        </a:rPr>
                        <a:t>128</a:t>
                      </a:r>
                      <a:endParaRPr lang="en-US" sz="1100" b="0" i="0" u="none" strike="noStrike" kern="1200" dirty="0" smtClean="0">
                        <a:solidFill>
                          <a:schemeClr val="tx1"/>
                        </a:solidFill>
                        <a:effectLst/>
                        <a:latin typeface="Calibri"/>
                        <a:ea typeface="+mn-ea"/>
                        <a:cs typeface="+mn-cs"/>
                      </a:endParaRPr>
                    </a:p>
                    <a:p>
                      <a:pPr marL="171450" indent="-171450" algn="l" fontAlgn="ctr">
                        <a:buFont typeface="Arial" panose="020B0604020202020204" pitchFamily="34" charset="0"/>
                        <a:buChar char="•"/>
                      </a:pPr>
                      <a:endParaRPr lang="en-US" sz="1100" b="0" i="0" u="none" strike="noStrike" kern="1200" dirty="0" smtClean="0">
                        <a:solidFill>
                          <a:schemeClr val="tx1"/>
                        </a:solidFill>
                        <a:effectLst/>
                        <a:latin typeface="Calibri"/>
                        <a:ea typeface="+mn-ea"/>
                        <a:cs typeface="+mn-cs"/>
                      </a:endParaRPr>
                    </a:p>
                    <a:p>
                      <a:pPr marL="171450" indent="-171450" algn="l" fontAlgn="ctr">
                        <a:buFont typeface="Arial" panose="020B0604020202020204" pitchFamily="34" charset="0"/>
                        <a:buChar char="•"/>
                      </a:pPr>
                      <a:r>
                        <a:rPr lang="en-US" sz="1100" b="0" i="0" u="none" strike="noStrike" kern="1200" dirty="0" smtClean="0">
                          <a:solidFill>
                            <a:schemeClr val="tx1"/>
                          </a:solidFill>
                          <a:effectLst/>
                          <a:latin typeface="Calibri"/>
                          <a:ea typeface="+mn-ea"/>
                          <a:cs typeface="+mn-cs"/>
                        </a:rPr>
                        <a:t>135</a:t>
                      </a:r>
                    </a:p>
                    <a:p>
                      <a:pPr marL="171450" indent="-171450" algn="l" fontAlgn="ctr">
                        <a:buFont typeface="Arial" panose="020B0604020202020204" pitchFamily="34" charset="0"/>
                        <a:buChar char="•"/>
                      </a:pPr>
                      <a:endParaRPr lang="en-US" sz="1100" b="0" i="0" u="none" strike="noStrike" kern="1200" dirty="0" smtClean="0">
                        <a:solidFill>
                          <a:schemeClr val="tx1"/>
                        </a:solidFill>
                        <a:effectLst/>
                        <a:latin typeface="Calibri"/>
                        <a:ea typeface="+mn-ea"/>
                        <a:cs typeface="+mn-cs"/>
                      </a:endParaRPr>
                    </a:p>
                    <a:p>
                      <a:pPr marL="171450" indent="-171450" algn="l" fontAlgn="ctr">
                        <a:buFont typeface="Arial" panose="020B0604020202020204" pitchFamily="34" charset="0"/>
                        <a:buChar char="•"/>
                      </a:pPr>
                      <a:endParaRPr lang="en-US" sz="1100" b="0" i="0" u="none" strike="noStrike" kern="1200" dirty="0" smtClean="0">
                        <a:solidFill>
                          <a:schemeClr val="tx1"/>
                        </a:solidFill>
                        <a:effectLst/>
                        <a:latin typeface="Calibri"/>
                        <a:ea typeface="+mn-ea"/>
                        <a:cs typeface="+mn-cs"/>
                      </a:endParaRPr>
                    </a:p>
                    <a:p>
                      <a:pPr marL="171450" indent="-171450" algn="l" fontAlgn="ctr">
                        <a:buFont typeface="Arial" panose="020B0604020202020204" pitchFamily="34" charset="0"/>
                        <a:buChar char="•"/>
                      </a:pPr>
                      <a:endParaRPr lang="en-US" sz="1100" b="0" i="0" u="none" strike="noStrike" kern="1200" dirty="0" smtClean="0">
                        <a:solidFill>
                          <a:schemeClr val="tx1"/>
                        </a:solidFill>
                        <a:effectLst/>
                        <a:latin typeface="Calibri"/>
                        <a:ea typeface="+mn-ea"/>
                        <a:cs typeface="+mn-cs"/>
                      </a:endParaRPr>
                    </a:p>
                    <a:p>
                      <a:pPr marL="171450" indent="-171450" algn="l" fontAlgn="ctr">
                        <a:buFont typeface="Arial" panose="020B0604020202020204" pitchFamily="34" charset="0"/>
                        <a:buChar char="•"/>
                      </a:pPr>
                      <a:endParaRPr lang="en-US" sz="1100" b="0" i="0" u="none" strike="noStrike" kern="1200" dirty="0" smtClean="0">
                        <a:solidFill>
                          <a:schemeClr val="tx1"/>
                        </a:solidFill>
                        <a:effectLst/>
                        <a:latin typeface="Calibri"/>
                        <a:ea typeface="+mn-ea"/>
                        <a:cs typeface="+mn-cs"/>
                      </a:endParaRPr>
                    </a:p>
                    <a:p>
                      <a:pPr marL="171450" indent="-171450" algn="l" fontAlgn="ctr">
                        <a:buFont typeface="Arial" panose="020B0604020202020204" pitchFamily="34" charset="0"/>
                        <a:buChar char="•"/>
                      </a:pPr>
                      <a:endParaRPr lang="en-US" sz="1100" b="0" i="0" u="none" strike="noStrike" kern="1200" dirty="0" smtClean="0">
                        <a:solidFill>
                          <a:schemeClr val="tx1"/>
                        </a:solidFill>
                        <a:effectLst/>
                        <a:latin typeface="Calibri"/>
                        <a:ea typeface="+mn-ea"/>
                        <a:cs typeface="+mn-cs"/>
                      </a:endParaRPr>
                    </a:p>
                    <a:p>
                      <a:pPr marL="171450" indent="-171450" algn="l" fontAlgn="ctr">
                        <a:buFont typeface="Arial" panose="020B0604020202020204" pitchFamily="34" charset="0"/>
                        <a:buChar char="•"/>
                      </a:pPr>
                      <a:endParaRPr lang="en-US" sz="1100" b="0" i="0" u="none" strike="noStrike" kern="1200" dirty="0" smtClean="0">
                        <a:solidFill>
                          <a:schemeClr val="tx1"/>
                        </a:solidFill>
                        <a:effectLst/>
                        <a:latin typeface="Calibri"/>
                        <a:ea typeface="+mn-ea"/>
                        <a:cs typeface="+mn-cs"/>
                      </a:endParaRPr>
                    </a:p>
                    <a:p>
                      <a:pPr marL="171450" indent="-171450" algn="l" fontAlgn="ctr">
                        <a:buFont typeface="Arial" panose="020B0604020202020204" pitchFamily="34" charset="0"/>
                        <a:buChar char="•"/>
                      </a:pPr>
                      <a:r>
                        <a:rPr lang="en-US" sz="1100" b="0" i="0" u="none" strike="noStrike" kern="1200" dirty="0" smtClean="0">
                          <a:solidFill>
                            <a:schemeClr val="tx1"/>
                          </a:solidFill>
                          <a:effectLst/>
                          <a:latin typeface="Calibri"/>
                          <a:ea typeface="+mn-ea"/>
                          <a:cs typeface="+mn-cs"/>
                        </a:rPr>
                        <a:t>81</a:t>
                      </a:r>
                      <a:endParaRPr lang="en-US" sz="1100" b="0" i="0" u="none" strike="noStrike" kern="1200" dirty="0">
                        <a:solidFill>
                          <a:schemeClr val="tx1"/>
                        </a:solidFill>
                        <a:effectLst/>
                        <a:latin typeface="Calibri"/>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s-PR" sz="1100" b="0" i="0" u="none" strike="noStrike" kern="1200" dirty="0" err="1" smtClean="0">
                          <a:solidFill>
                            <a:schemeClr val="tx1"/>
                          </a:solidFill>
                          <a:effectLst/>
                          <a:latin typeface="Calibri"/>
                          <a:ea typeface="+mn-ea"/>
                          <a:cs typeface="+mn-cs"/>
                        </a:rPr>
                        <a:t>Card</a:t>
                      </a:r>
                      <a:r>
                        <a:rPr lang="es-PR" sz="1100" b="0" i="0" u="none" strike="noStrike" kern="1200" dirty="0" smtClean="0">
                          <a:solidFill>
                            <a:schemeClr val="tx1"/>
                          </a:solidFill>
                          <a:effectLst/>
                          <a:latin typeface="Calibri"/>
                          <a:ea typeface="+mn-ea"/>
                          <a:cs typeface="+mn-cs"/>
                        </a:rPr>
                        <a:t> </a:t>
                      </a:r>
                      <a:r>
                        <a:rPr lang="es-PR" sz="1100" b="0" i="0" u="none" strike="noStrike" kern="1200" dirty="0" err="1" smtClean="0">
                          <a:solidFill>
                            <a:schemeClr val="tx1"/>
                          </a:solidFill>
                          <a:effectLst/>
                          <a:latin typeface="Calibri"/>
                          <a:ea typeface="+mn-ea"/>
                          <a:cs typeface="+mn-cs"/>
                        </a:rPr>
                        <a:t>Fraud</a:t>
                      </a:r>
                      <a:endParaRPr lang="en-US" sz="1100" b="0" i="0" u="none" strike="noStrike" kern="1200" dirty="0" smtClean="0">
                        <a:solidFill>
                          <a:schemeClr val="tx1"/>
                        </a:solidFill>
                        <a:effectLst/>
                        <a:latin typeface="Calibri"/>
                        <a:ea typeface="+mn-ea"/>
                        <a:cs typeface="+mn-cs"/>
                      </a:endParaRPr>
                    </a:p>
                    <a:p>
                      <a:pPr marL="171450" indent="-171450" algn="l" fontAlgn="ctr">
                        <a:buFont typeface="Arial" panose="020B0604020202020204" pitchFamily="34" charset="0"/>
                        <a:buChar char="•"/>
                      </a:pPr>
                      <a:r>
                        <a:rPr lang="en-US" sz="1100" b="0" i="0" u="none" strike="noStrike" kern="1200" dirty="0" smtClean="0">
                          <a:solidFill>
                            <a:schemeClr val="tx1"/>
                          </a:solidFill>
                          <a:effectLst/>
                          <a:latin typeface="Calibri"/>
                          <a:ea typeface="+mn-ea"/>
                          <a:cs typeface="+mn-cs"/>
                        </a:rPr>
                        <a:t>Oversight </a:t>
                      </a:r>
                      <a:r>
                        <a:rPr lang="en-US" sz="1100" b="0" i="0" u="none" strike="noStrike" kern="1200" dirty="0" smtClean="0">
                          <a:solidFill>
                            <a:schemeClr val="tx1"/>
                          </a:solidFill>
                          <a:effectLst/>
                          <a:latin typeface="Calibri"/>
                          <a:ea typeface="+mn-ea"/>
                          <a:cs typeface="+mn-cs"/>
                        </a:rPr>
                        <a:t>of Third Party Providers</a:t>
                      </a:r>
                    </a:p>
                    <a:p>
                      <a:pPr marL="171450" indent="-171450" algn="l" fontAlgn="ctr">
                        <a:buFont typeface="Arial" panose="020B0604020202020204" pitchFamily="34" charset="0"/>
                        <a:buChar char="•"/>
                      </a:pPr>
                      <a:r>
                        <a:rPr lang="en-US" sz="1100" b="0" i="0" u="none" strike="noStrike" kern="1200" dirty="0" smtClean="0">
                          <a:solidFill>
                            <a:schemeClr val="tx1"/>
                          </a:solidFill>
                          <a:effectLst/>
                          <a:latin typeface="Calibri"/>
                          <a:ea typeface="+mn-ea"/>
                          <a:cs typeface="+mn-cs"/>
                        </a:rPr>
                        <a:t>Risk of developing systems without proper documentation and structure that does not allow Bancorp to have sufficient autonomy for future system maintenance and to ensure its quality and consistency</a:t>
                      </a:r>
                    </a:p>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kern="1200" dirty="0" smtClean="0">
                          <a:solidFill>
                            <a:schemeClr val="tx1"/>
                          </a:solidFill>
                          <a:effectLst/>
                          <a:latin typeface="Calibri"/>
                          <a:ea typeface="+mn-ea"/>
                          <a:cs typeface="+mn-cs"/>
                        </a:rPr>
                        <a:t>Technology </a:t>
                      </a:r>
                      <a:r>
                        <a:rPr lang="en-US" sz="1100" b="0" i="0" u="none" strike="noStrike" kern="1200" dirty="0" smtClean="0">
                          <a:solidFill>
                            <a:schemeClr val="tx1"/>
                          </a:solidFill>
                          <a:effectLst/>
                          <a:latin typeface="Calibri"/>
                          <a:ea typeface="+mn-ea"/>
                          <a:cs typeface="+mn-cs"/>
                        </a:rPr>
                        <a:t>Failure and Resiliency</a:t>
                      </a:r>
                      <a:endParaRPr lang="en-US" sz="1100" b="0" i="0" u="none" strike="noStrike" kern="1200" dirty="0">
                        <a:solidFill>
                          <a:schemeClr val="tx1"/>
                        </a:solidFill>
                        <a:effectLst/>
                        <a:latin typeface="Calibri"/>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kern="1200" dirty="0" smtClean="0">
                          <a:solidFill>
                            <a:schemeClr val="tx1"/>
                          </a:solidFill>
                          <a:effectLst/>
                          <a:latin typeface="Calibri"/>
                          <a:ea typeface="+mn-ea"/>
                          <a:cs typeface="+mn-cs"/>
                        </a:rPr>
                        <a:t>Initiatives as part of mitigating activities for </a:t>
                      </a:r>
                      <a:r>
                        <a:rPr lang="en-US" sz="1100" b="0" i="0" u="none" strike="noStrike" kern="1200" noProof="0" dirty="0" smtClean="0">
                          <a:solidFill>
                            <a:schemeClr val="tx1"/>
                          </a:solidFill>
                          <a:effectLst/>
                          <a:latin typeface="Calibri"/>
                          <a:ea typeface="+mn-ea"/>
                          <a:cs typeface="+mn-cs"/>
                        </a:rPr>
                        <a:t>Portfolio Reduction,</a:t>
                      </a:r>
                      <a:r>
                        <a:rPr lang="en-US" sz="1100" b="0" i="0" u="none" strike="noStrike" kern="1200" baseline="0" noProof="0" dirty="0" smtClean="0">
                          <a:solidFill>
                            <a:schemeClr val="tx1"/>
                          </a:solidFill>
                          <a:effectLst/>
                          <a:latin typeface="Calibri"/>
                          <a:ea typeface="+mn-ea"/>
                          <a:cs typeface="+mn-cs"/>
                        </a:rPr>
                        <a:t> card fraud and strategic plan of this Line of Business.</a:t>
                      </a:r>
                      <a:endParaRPr lang="en-US" sz="1100" b="0" i="0" u="none" strike="noStrike" kern="1200" dirty="0">
                        <a:solidFill>
                          <a:schemeClr val="tx1"/>
                        </a:solidFill>
                        <a:effectLst/>
                        <a:latin typeface="Calibri"/>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35267">
                <a:tc>
                  <a:txBody>
                    <a:bodyPr/>
                    <a:lstStyle/>
                    <a:p>
                      <a:pPr algn="l" fontAlgn="ctr"/>
                      <a:r>
                        <a:rPr lang="en-US" sz="1100" b="1" i="0" u="none" strike="noStrike" dirty="0">
                          <a:solidFill>
                            <a:srgbClr val="000000"/>
                          </a:solidFill>
                          <a:effectLst/>
                          <a:latin typeface="Calibri"/>
                        </a:rPr>
                        <a:t>Reputational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products, segmentation focus, marketing, et al. that could impact Reputation (positively or negatively</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The ARMANI Card is a co-brande</a:t>
                      </a:r>
                      <a:r>
                        <a:rPr lang="en-US" sz="1100" b="0" i="1" u="none" strike="noStrike" baseline="0" dirty="0" smtClean="0">
                          <a:solidFill>
                            <a:srgbClr val="000000"/>
                          </a:solidFill>
                          <a:effectLst/>
                          <a:latin typeface="+mn-lt"/>
                        </a:rPr>
                        <a:t>d credit card with a retailer. By definition, this will require a new partnership which may have a reputational impact.  The partner  will be evaluated by the corresponding areas including Vendor Management and the New Products Committee to minimize any possible reputational risk.</a:t>
                      </a:r>
                      <a:endParaRPr lang="en-US" sz="1100" b="0" i="0" u="none" strike="noStrike" dirty="0" smtClean="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128</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smtClean="0">
                          <a:solidFill>
                            <a:schemeClr val="tx1"/>
                          </a:solidFill>
                          <a:effectLst/>
                          <a:latin typeface="+mn-lt"/>
                        </a:rPr>
                        <a:t>Oversight </a:t>
                      </a:r>
                      <a:r>
                        <a:rPr lang="en-US" sz="1100" b="0" i="0" u="none" strike="noStrike" dirty="0" smtClean="0">
                          <a:solidFill>
                            <a:schemeClr val="tx1"/>
                          </a:solidFill>
                          <a:effectLst/>
                          <a:latin typeface="+mn-lt"/>
                        </a:rPr>
                        <a:t>of Third Party Providers</a:t>
                      </a: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457200" rtl="0" eaLnBrk="1" fontAlgn="ctr" latinLnBrk="0" hangingPunct="1">
                        <a:buFont typeface="Arial" panose="020B0604020202020204" pitchFamily="34" charset="0"/>
                        <a:buNone/>
                      </a:pPr>
                      <a:r>
                        <a:rPr lang="en-US" sz="1100" b="0" i="0" u="none" strike="noStrike" kern="1200" noProof="0" dirty="0" smtClean="0">
                          <a:solidFill>
                            <a:schemeClr val="tx1"/>
                          </a:solidFill>
                          <a:effectLst/>
                          <a:latin typeface="+mn-lt"/>
                          <a:ea typeface="+mn-ea"/>
                          <a:cs typeface="+mn-cs"/>
                        </a:rPr>
                        <a:t>The deficiencies</a:t>
                      </a:r>
                      <a:r>
                        <a:rPr lang="en-US" sz="1100" b="0" i="0" u="none" strike="noStrike" kern="1200" baseline="0" noProof="0" dirty="0" smtClean="0">
                          <a:solidFill>
                            <a:schemeClr val="tx1"/>
                          </a:solidFill>
                          <a:effectLst/>
                          <a:latin typeface="+mn-lt"/>
                          <a:ea typeface="+mn-ea"/>
                          <a:cs typeface="+mn-cs"/>
                        </a:rPr>
                        <a:t> in the vendor management </a:t>
                      </a:r>
                      <a:r>
                        <a:rPr lang="en-US" sz="1100" b="0" i="0" u="none" strike="noStrike" kern="1200" noProof="0" dirty="0" smtClean="0">
                          <a:solidFill>
                            <a:schemeClr val="tx1"/>
                          </a:solidFill>
                          <a:effectLst/>
                          <a:latin typeface="+mn-lt"/>
                          <a:ea typeface="+mn-ea"/>
                          <a:cs typeface="+mn-cs"/>
                        </a:rPr>
                        <a:t>may </a:t>
                      </a:r>
                      <a:r>
                        <a:rPr lang="en-US" sz="1100" b="0" i="0" u="none" strike="noStrike" kern="1200" noProof="0" dirty="0" smtClean="0">
                          <a:solidFill>
                            <a:schemeClr val="tx1"/>
                          </a:solidFill>
                          <a:effectLst/>
                          <a:latin typeface="+mn-lt"/>
                          <a:ea typeface="+mn-ea"/>
                          <a:cs typeface="+mn-cs"/>
                        </a:rPr>
                        <a:t>impact the Bank and cause </a:t>
                      </a:r>
                      <a:r>
                        <a:rPr lang="en-US" sz="1100" b="0" i="0" u="none" strike="noStrike" kern="1200" dirty="0" smtClean="0">
                          <a:solidFill>
                            <a:schemeClr val="tx1"/>
                          </a:solidFill>
                          <a:effectLst/>
                          <a:latin typeface="+mn-lt"/>
                          <a:ea typeface="+mn-ea"/>
                          <a:cs typeface="+mn-cs"/>
                        </a:rPr>
                        <a:t>material losses, customer impact, legal/regulatory actions or reputational issues.</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30062">
                <a:tc>
                  <a:txBody>
                    <a:bodyPr/>
                    <a:lstStyle/>
                    <a:p>
                      <a:pPr algn="l" fontAlgn="ctr"/>
                      <a:r>
                        <a:rPr lang="en-US" sz="1100" b="1" i="0" u="none" strike="noStrike" dirty="0">
                          <a:solidFill>
                            <a:srgbClr val="000000"/>
                          </a:solidFill>
                          <a:effectLst/>
                          <a:latin typeface="Calibri"/>
                        </a:rPr>
                        <a:t>Distribution &amp; Logistics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expectations for changes to systems, distribution channels, geographic dispersion, infrastructure investments, human capital that are assumed in plans</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Yes. Due to 2016 branch</a:t>
                      </a:r>
                      <a:r>
                        <a:rPr lang="en-US" sz="1100" b="0" i="1" u="none" strike="noStrike" baseline="0" dirty="0" smtClean="0">
                          <a:solidFill>
                            <a:srgbClr val="000000"/>
                          </a:solidFill>
                          <a:effectLst/>
                          <a:latin typeface="Calibri"/>
                        </a:rPr>
                        <a:t> </a:t>
                      </a:r>
                      <a:r>
                        <a:rPr lang="en-US" sz="1100" b="0" i="1" u="none" strike="noStrike" dirty="0" smtClean="0">
                          <a:solidFill>
                            <a:srgbClr val="000000"/>
                          </a:solidFill>
                          <a:effectLst/>
                          <a:latin typeface="Calibri"/>
                        </a:rPr>
                        <a:t>consolidations, P19 considers</a:t>
                      </a:r>
                      <a:r>
                        <a:rPr lang="en-US" sz="1100" b="0" i="1" u="none" strike="noStrike" baseline="0" dirty="0" smtClean="0">
                          <a:solidFill>
                            <a:srgbClr val="000000"/>
                          </a:solidFill>
                          <a:effectLst/>
                          <a:latin typeface="Calibri"/>
                        </a:rPr>
                        <a:t> less number of credit card accounts being acquired through branches.  In order to compensate, additional Outbound Telemarketing resources will be required, resulting in a higher number of accounts being acquired through this channel.</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2223&amp;95</a:t>
                      </a: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2216 &amp; 107</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s-PR" sz="1100" b="0" i="0" u="none" strike="noStrike" kern="1200" dirty="0" smtClean="0">
                          <a:solidFill>
                            <a:schemeClr val="tx1"/>
                          </a:solidFill>
                          <a:effectLst/>
                          <a:latin typeface="+mn-lt"/>
                          <a:ea typeface="+mn-ea"/>
                          <a:cs typeface="+mn-cs"/>
                        </a:rPr>
                        <a:t>Portfolio </a:t>
                      </a:r>
                      <a:r>
                        <a:rPr lang="es-PR" sz="1100" b="0" i="0" u="none" strike="noStrike" kern="1200" dirty="0" err="1" smtClean="0">
                          <a:solidFill>
                            <a:schemeClr val="tx1"/>
                          </a:solidFill>
                          <a:effectLst/>
                          <a:latin typeface="+mn-lt"/>
                          <a:ea typeface="+mn-ea"/>
                          <a:cs typeface="+mn-cs"/>
                        </a:rPr>
                        <a:t>reduction</a:t>
                      </a: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Credit Cards Consolidated Credit Risk: </a:t>
                      </a:r>
                      <a:r>
                        <a:rPr lang="en-US" sz="1100" b="0" i="0" u="none" strike="noStrike" kern="1200" dirty="0" smtClean="0">
                          <a:solidFill>
                            <a:schemeClr val="tx1"/>
                          </a:solidFill>
                          <a:effectLst/>
                          <a:latin typeface="+mn-lt"/>
                          <a:ea typeface="+mn-ea"/>
                          <a:cs typeface="+mn-cs"/>
                        </a:rPr>
                        <a:t>Default</a:t>
                      </a:r>
                      <a:endParaRPr lang="en-US" sz="1100" b="0" i="0" u="none" strike="noStrike" kern="1200" dirty="0" smtClean="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kern="1200" baseline="0" dirty="0" smtClean="0">
                          <a:solidFill>
                            <a:srgbClr val="000000"/>
                          </a:solidFill>
                          <a:effectLst/>
                          <a:latin typeface="+mn-lt"/>
                          <a:ea typeface="+mn-ea"/>
                          <a:cs typeface="+mn-cs"/>
                        </a:rPr>
                        <a:t>Additional Outbound Telemarketing resources required as part of  controls for the portfolio reduction.</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66695">
                <a:tc>
                  <a:txBody>
                    <a:bodyPr/>
                    <a:lstStyle/>
                    <a:p>
                      <a:pPr algn="l" fontAlgn="ctr"/>
                      <a:r>
                        <a:rPr lang="en-US" sz="1100" b="1" i="0" u="none" strike="noStrike" dirty="0">
                          <a:solidFill>
                            <a:srgbClr val="000000"/>
                          </a:solidFill>
                          <a:effectLst/>
                          <a:latin typeface="Calibri"/>
                        </a:rPr>
                        <a:t>Compliance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the product offering or mix that could affect consumer compliance</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No.</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56718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3280529350"/>
              </p:ext>
            </p:extLst>
          </p:nvPr>
        </p:nvGraphicFramePr>
        <p:xfrm>
          <a:off x="95693" y="727273"/>
          <a:ext cx="8920716" cy="5640269"/>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804347">
                <a:tc>
                  <a:txBody>
                    <a:bodyPr/>
                    <a:lstStyle/>
                    <a:p>
                      <a:pPr algn="l" fontAlgn="ctr"/>
                      <a:r>
                        <a:rPr lang="en-US" sz="1100" b="1" i="0" u="none" strike="noStrike" dirty="0">
                          <a:solidFill>
                            <a:srgbClr val="000000"/>
                          </a:solidFill>
                          <a:effectLst/>
                          <a:latin typeface="Calibri"/>
                        </a:rPr>
                        <a:t>Capital &amp; Liquidity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What are the expected regulatory capital implications of the business plan? Any anticipated liquidity impacts</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mn-lt"/>
                        </a:rPr>
                        <a:t>No.</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07421">
                <a:tc>
                  <a:txBody>
                    <a:bodyPr/>
                    <a:lstStyle/>
                    <a:p>
                      <a:pPr algn="l" fontAlgn="ctr"/>
                      <a:r>
                        <a:rPr lang="en-US" sz="1100" b="1" i="0" u="none" strike="noStrike" dirty="0">
                          <a:solidFill>
                            <a:srgbClr val="000000"/>
                          </a:solidFill>
                          <a:effectLst/>
                          <a:latin typeface="Calibri"/>
                        </a:rPr>
                        <a:t>Mix Distribution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Is the P19 predicated on changes to the current mix of asset classes, product mix or market activities? Does it consider entering new asset classes or market activities? Any expected impacts to risk appetite limits or sub limits</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mn-lt"/>
                        </a:rPr>
                        <a:t>YES, the Secure Card is a product that</a:t>
                      </a:r>
                      <a:r>
                        <a:rPr lang="en-US" sz="1100" b="0" i="1" u="none" strike="noStrike" baseline="0" dirty="0" smtClean="0">
                          <a:solidFill>
                            <a:srgbClr val="000000"/>
                          </a:solidFill>
                          <a:effectLst/>
                          <a:latin typeface="+mn-lt"/>
                        </a:rPr>
                        <a:t> would be offered to prospects who would not currently qualify for a credit card, changing the mix of asset classes.  Nevertheless, there is no incremental credit risk associated with this product as the offered limit would be guaranteed and conditioned to a time deposit.</a:t>
                      </a:r>
                      <a:endParaRPr lang="en-US" sz="1100" b="0" i="1"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97</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Inadequate Marketing of a Product and/or Service</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457200" rtl="0" eaLnBrk="1" fontAlgn="ctr" latinLnBrk="0" hangingPunct="1">
                        <a:buFont typeface="Arial" panose="020B0604020202020204" pitchFamily="34" charset="0"/>
                        <a:buNone/>
                      </a:pPr>
                      <a:r>
                        <a:rPr lang="en-US" sz="1100" b="0" i="0" u="none" strike="noStrike" kern="1200" noProof="0" dirty="0" smtClean="0">
                          <a:solidFill>
                            <a:schemeClr val="tx1"/>
                          </a:solidFill>
                          <a:effectLst/>
                          <a:latin typeface="+mn-lt"/>
                          <a:ea typeface="+mn-ea"/>
                          <a:cs typeface="+mn-cs"/>
                        </a:rPr>
                        <a:t>The risk of inadequate marketing of a product which may impact the Bank and cause customer dissatisfaction, complaints, lawsuits and/or sanctions. </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07421">
                <a:tc>
                  <a:txBody>
                    <a:bodyPr/>
                    <a:lstStyle/>
                    <a:p>
                      <a:pPr algn="l" fontAlgn="ctr"/>
                      <a:r>
                        <a:rPr lang="en-US" sz="1100" b="1" i="0" u="none" strike="noStrike" dirty="0">
                          <a:solidFill>
                            <a:srgbClr val="000000"/>
                          </a:solidFill>
                          <a:effectLst/>
                          <a:latin typeface="Calibri"/>
                        </a:rPr>
                        <a:t>Risk/ Profitability Tradeoff Consideration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Does the asset forecast modify the current equilibrium between risk and profitability, and consider the observed sensitivities of the portfolios (different asset classes have different sensitivity to stressed scenarios and growing one asset class over another could push an entity outside of its risk appetite</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Calibri"/>
                        </a:rPr>
                        <a:t>No</a:t>
                      </a:r>
                      <a:r>
                        <a:rPr lang="en-US" sz="1100" b="0" i="1" u="none" strike="noStrike" dirty="0" smtClean="0">
                          <a:solidFill>
                            <a:srgbClr val="000000"/>
                          </a:solidFill>
                          <a:effectLst/>
                          <a:latin typeface="+mn-lt"/>
                        </a:rPr>
                        <a:t>, the Secure Card could have this effect because</a:t>
                      </a:r>
                      <a:r>
                        <a:rPr lang="en-US" sz="1100" b="0" i="1" u="none" strike="noStrike" baseline="0" dirty="0" smtClean="0">
                          <a:solidFill>
                            <a:srgbClr val="000000"/>
                          </a:solidFill>
                          <a:effectLst/>
                          <a:latin typeface="+mn-lt"/>
                        </a:rPr>
                        <a:t> it will be offered to prospects who would not currently qualify for a credit card, changing the mix of asset classes, but there is no change in the current equilibrium as the offered limit would be guaranteed and conditioned to a time deposit, not affecting the risk nor profitability.</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56718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2566509984"/>
              </p:ext>
            </p:extLst>
          </p:nvPr>
        </p:nvGraphicFramePr>
        <p:xfrm>
          <a:off x="95693" y="727273"/>
          <a:ext cx="8920716" cy="5070474"/>
        </p:xfrm>
        <a:graphic>
          <a:graphicData uri="http://schemas.openxmlformats.org/drawingml/2006/table">
            <a:tbl>
              <a:tblPr firstRow="1" bandRow="1"/>
              <a:tblGrid>
                <a:gridCol w="905488"/>
                <a:gridCol w="3841818"/>
                <a:gridCol w="649984"/>
                <a:gridCol w="1761713"/>
                <a:gridCol w="1761713"/>
              </a:tblGrid>
              <a:tr h="271617">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7988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99722">
                <a:tc>
                  <a:txBody>
                    <a:bodyPr/>
                    <a:lstStyle/>
                    <a:p>
                      <a:pPr algn="l" fontAlgn="ctr"/>
                      <a:r>
                        <a:rPr lang="en-US" sz="1100" b="1" i="0" u="none" strike="noStrike" dirty="0">
                          <a:solidFill>
                            <a:srgbClr val="000000"/>
                          </a:solidFill>
                          <a:effectLst/>
                          <a:latin typeface="Calibri"/>
                        </a:rPr>
                        <a:t>Pricing Rates/ Fixed &amp; Variable Expense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material shifts in pricing strategy assumed in P19 that would materially impact the volume, capture rate and provisions</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No.</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11541">
                <a:tc>
                  <a:txBody>
                    <a:bodyPr/>
                    <a:lstStyle/>
                    <a:p>
                      <a:pPr algn="l" fontAlgn="ctr"/>
                      <a:r>
                        <a:rPr lang="en-US" sz="1100" b="1" i="0" u="none" strike="noStrike" dirty="0">
                          <a:solidFill>
                            <a:srgbClr val="000000"/>
                          </a:solidFill>
                          <a:effectLst/>
                          <a:latin typeface="Calibri"/>
                        </a:rPr>
                        <a:t>Segmentation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 P19 asset forecasts reliant on changes to the segmentation of the lines of business? If so to what extend? </a:t>
                      </a:r>
                      <a:endParaRPr lang="en-US" sz="1100" b="0" i="0" u="none" strike="noStrike" dirty="0" smtClean="0">
                        <a:solidFill>
                          <a:srgbClr val="000000"/>
                        </a:solidFill>
                        <a:effectLst/>
                        <a:latin typeface="Calibri"/>
                      </a:endParaRP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No.</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10698">
                <a:tc>
                  <a:txBody>
                    <a:bodyPr/>
                    <a:lstStyle/>
                    <a:p>
                      <a:pPr algn="l" fontAlgn="ctr"/>
                      <a:r>
                        <a:rPr lang="en-US" sz="1100" b="1" i="0" u="none" strike="noStrike" dirty="0">
                          <a:solidFill>
                            <a:srgbClr val="000000"/>
                          </a:solidFill>
                          <a:effectLst/>
                          <a:latin typeface="Calibri"/>
                        </a:rPr>
                        <a:t>Growth Targets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What is the target loan book by sector and what are the priority growth sectors</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Priority is to target</a:t>
                      </a:r>
                      <a:r>
                        <a:rPr lang="en-US" sz="1100" b="0" i="1" u="none" strike="noStrike" baseline="0" dirty="0" smtClean="0">
                          <a:solidFill>
                            <a:srgbClr val="000000"/>
                          </a:solidFill>
                          <a:effectLst/>
                          <a:latin typeface="Calibri"/>
                        </a:rPr>
                        <a:t> from medium to high income prospects.</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2223&amp;95</a:t>
                      </a:r>
                      <a:endParaRPr lang="en-US" sz="1100" b="0" i="0" u="none" strike="noStrike" kern="1200" dirty="0" smtClean="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s-PR" sz="1100" b="0" i="0" u="none" strike="noStrike" kern="1200" dirty="0" smtClean="0">
                          <a:solidFill>
                            <a:schemeClr val="tx1"/>
                          </a:solidFill>
                          <a:effectLst/>
                          <a:latin typeface="+mn-lt"/>
                          <a:ea typeface="+mn-ea"/>
                          <a:cs typeface="+mn-cs"/>
                        </a:rPr>
                        <a:t>Portfolio </a:t>
                      </a:r>
                      <a:r>
                        <a:rPr lang="es-PR" sz="1100" b="0" i="0" u="none" strike="noStrike" kern="1200" dirty="0" err="1" smtClean="0">
                          <a:solidFill>
                            <a:schemeClr val="tx1"/>
                          </a:solidFill>
                          <a:effectLst/>
                          <a:latin typeface="+mn-lt"/>
                          <a:ea typeface="+mn-ea"/>
                          <a:cs typeface="+mn-cs"/>
                        </a:rPr>
                        <a:t>reduction</a:t>
                      </a:r>
                      <a:endParaRPr lang="en-US" sz="1100" b="0" i="0" u="none" strike="noStrike" kern="1200" dirty="0" smtClean="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kern="1200" baseline="0" dirty="0" smtClean="0">
                          <a:solidFill>
                            <a:srgbClr val="000000"/>
                          </a:solidFill>
                          <a:effectLst/>
                          <a:latin typeface="+mn-lt"/>
                          <a:ea typeface="+mn-ea"/>
                          <a:cs typeface="+mn-cs"/>
                        </a:rPr>
                        <a:t>This is part of mitigating activities for required </a:t>
                      </a:r>
                      <a:r>
                        <a:rPr lang="en-US" sz="1100" b="0" i="0" u="none" strike="noStrike" kern="1200" baseline="0" dirty="0" smtClean="0">
                          <a:solidFill>
                            <a:srgbClr val="000000"/>
                          </a:solidFill>
                          <a:effectLst/>
                          <a:latin typeface="+mn-lt"/>
                          <a:ea typeface="+mn-ea"/>
                          <a:cs typeface="+mn-cs"/>
                        </a:rPr>
                        <a:t>as part of </a:t>
                      </a:r>
                      <a:r>
                        <a:rPr lang="en-US" sz="1100" b="0" i="0" u="none" strike="noStrike" kern="1200" baseline="0" dirty="0" smtClean="0">
                          <a:solidFill>
                            <a:srgbClr val="000000"/>
                          </a:solidFill>
                          <a:effectLst/>
                          <a:latin typeface="+mn-lt"/>
                          <a:ea typeface="+mn-ea"/>
                          <a:cs typeface="+mn-cs"/>
                        </a:rPr>
                        <a:t> for </a:t>
                      </a:r>
                      <a:r>
                        <a:rPr lang="en-US" sz="1100" b="0" i="0" u="none" strike="noStrike" kern="1200" baseline="0" dirty="0" smtClean="0">
                          <a:solidFill>
                            <a:srgbClr val="000000"/>
                          </a:solidFill>
                          <a:effectLst/>
                          <a:latin typeface="+mn-lt"/>
                          <a:ea typeface="+mn-ea"/>
                          <a:cs typeface="+mn-cs"/>
                        </a:rPr>
                        <a:t>the portfolio </a:t>
                      </a:r>
                      <a:r>
                        <a:rPr lang="en-US" sz="1100" b="0" i="0" u="none" strike="noStrike" kern="1200" baseline="0" dirty="0" smtClean="0">
                          <a:solidFill>
                            <a:srgbClr val="000000"/>
                          </a:solidFill>
                          <a:effectLst/>
                          <a:latin typeface="+mn-lt"/>
                          <a:ea typeface="+mn-ea"/>
                          <a:cs typeface="+mn-cs"/>
                        </a:rPr>
                        <a:t>reduction as well as part of the strategic plans for this Line of Business.</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56718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1744989499"/>
              </p:ext>
            </p:extLst>
          </p:nvPr>
        </p:nvGraphicFramePr>
        <p:xfrm>
          <a:off x="95693" y="727273"/>
          <a:ext cx="8920716" cy="5512612"/>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Asset Sales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Have the risks associated to not executing a asset sale plan as expected in P19 been considered? </a:t>
                      </a:r>
                      <a:endParaRPr lang="en-US" sz="1100" b="0" i="0" u="none" strike="noStrike" dirty="0" smtClean="0">
                        <a:solidFill>
                          <a:srgbClr val="000000"/>
                        </a:solidFill>
                        <a:effectLst/>
                        <a:latin typeface="Calibri"/>
                      </a:endParaRP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07421">
                <a:tc>
                  <a:txBody>
                    <a:bodyPr/>
                    <a:lstStyle/>
                    <a:p>
                      <a:pPr algn="l" fontAlgn="ctr"/>
                      <a:r>
                        <a:rPr lang="en-US" sz="1100" b="1" i="0" u="none" strike="noStrike" dirty="0">
                          <a:solidFill>
                            <a:srgbClr val="000000"/>
                          </a:solidFill>
                          <a:effectLst/>
                          <a:latin typeface="Calibri"/>
                        </a:rPr>
                        <a:t>Residual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How is residual risk on the current and future lease book captured in the P19 and how will this impact the RAS? Does the P19 include the potential impact of a drop in used car prices compared to expectations (both in the form of accelerated depreciation and potential impairment) and specific assumptions on SCUSA's remarketing ability in leasing terminations? </a:t>
                      </a:r>
                      <a:endParaRPr lang="en-US" sz="1100" b="0" i="0" u="none" strike="noStrike" dirty="0" smtClean="0">
                        <a:solidFill>
                          <a:srgbClr val="000000"/>
                        </a:solidFill>
                        <a:effectLst/>
                        <a:latin typeface="Calibri"/>
                      </a:endParaRP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4083">
                <a:tc>
                  <a:txBody>
                    <a:bodyPr/>
                    <a:lstStyle/>
                    <a:p>
                      <a:pPr algn="l" fontAlgn="ctr"/>
                      <a:r>
                        <a:rPr lang="en-US" sz="1100" b="1" i="0" u="none" strike="noStrike" dirty="0">
                          <a:solidFill>
                            <a:srgbClr val="000000"/>
                          </a:solidFill>
                          <a:effectLst/>
                          <a:latin typeface="Calibri"/>
                        </a:rPr>
                        <a:t>Provision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Does the P18 assume material changes to current key assumptions of the provisioning model (months coverage and recovery rate)? </a:t>
                      </a:r>
                      <a:endParaRPr lang="en-US" sz="1100" b="0" i="0" u="none" strike="noStrike" dirty="0" smtClean="0">
                        <a:solidFill>
                          <a:srgbClr val="000000"/>
                        </a:solidFill>
                        <a:effectLst/>
                        <a:latin typeface="Calibri"/>
                      </a:endParaRP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No.</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algn="l" fontAlgn="ctr"/>
                      <a:r>
                        <a:rPr lang="en-US" sz="1100" b="1" i="0" u="none" strike="noStrike" dirty="0">
                          <a:solidFill>
                            <a:srgbClr val="000000"/>
                          </a:solidFill>
                          <a:effectLst/>
                          <a:latin typeface="Calibri"/>
                        </a:rPr>
                        <a:t>Trend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Any expected trends by core markets/ asset class that influence of the P19 income forecasts? What is the expected evolution of the sector (bubble burst, stagnant, new peak</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No.  Sector is expected</a:t>
                      </a:r>
                      <a:r>
                        <a:rPr lang="en-US" sz="1100" b="0" i="1" u="none" strike="noStrike" baseline="0" dirty="0" smtClean="0">
                          <a:solidFill>
                            <a:srgbClr val="000000"/>
                          </a:solidFill>
                          <a:effectLst/>
                          <a:latin typeface="Calibri"/>
                        </a:rPr>
                        <a:t> to remain stagnant.</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56718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19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Cards strategic plan </a:t>
            </a:r>
            <a:endParaRPr lang="en-US" dirty="0"/>
          </a:p>
        </p:txBody>
      </p:sp>
      <p:sp>
        <p:nvSpPr>
          <p:cNvPr id="5" name="Rectangle 4"/>
          <p:cNvSpPr/>
          <p:nvPr/>
        </p:nvSpPr>
        <p:spPr>
          <a:xfrm>
            <a:off x="457200" y="1370826"/>
            <a:ext cx="1545771" cy="19202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800" b="1" dirty="0" smtClean="0">
                <a:solidFill>
                  <a:prstClr val="white"/>
                </a:solidFill>
              </a:rPr>
              <a:t>Consumer Lending Growth</a:t>
            </a:r>
            <a:endParaRPr lang="en-US" sz="1800" b="1" dirty="0">
              <a:solidFill>
                <a:prstClr val="white"/>
              </a:solidFill>
            </a:endParaRPr>
          </a:p>
        </p:txBody>
      </p:sp>
      <p:sp>
        <p:nvSpPr>
          <p:cNvPr id="6" name="Rectangle 5"/>
          <p:cNvSpPr/>
          <p:nvPr/>
        </p:nvSpPr>
        <p:spPr>
          <a:xfrm>
            <a:off x="457200" y="3399831"/>
            <a:ext cx="1545771" cy="20116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800" b="1" dirty="0" smtClean="0">
                <a:solidFill>
                  <a:prstClr val="white"/>
                </a:solidFill>
              </a:rPr>
              <a:t>Fraud Reduction</a:t>
            </a:r>
            <a:endParaRPr lang="en-US" sz="1800" b="1" dirty="0">
              <a:solidFill>
                <a:prstClr val="white"/>
              </a:solidFill>
            </a:endParaRPr>
          </a:p>
        </p:txBody>
      </p:sp>
      <p:sp>
        <p:nvSpPr>
          <p:cNvPr id="7" name="Rectangle 6"/>
          <p:cNvSpPr/>
          <p:nvPr/>
        </p:nvSpPr>
        <p:spPr>
          <a:xfrm>
            <a:off x="457200" y="5520278"/>
            <a:ext cx="1545771" cy="10058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800" b="1" dirty="0" smtClean="0">
                <a:solidFill>
                  <a:prstClr val="white"/>
                </a:solidFill>
              </a:rPr>
              <a:t>Innovation</a:t>
            </a:r>
            <a:endParaRPr lang="en-US" sz="1800" b="1" dirty="0">
              <a:solidFill>
                <a:prstClr val="white"/>
              </a:solidFill>
            </a:endParaRPr>
          </a:p>
        </p:txBody>
      </p:sp>
      <p:sp>
        <p:nvSpPr>
          <p:cNvPr id="9" name="TextBox 8"/>
          <p:cNvSpPr txBox="1"/>
          <p:nvPr/>
        </p:nvSpPr>
        <p:spPr>
          <a:xfrm>
            <a:off x="2275115"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Strategy</a:t>
            </a:r>
            <a:endParaRPr lang="en-US" sz="1800" b="1" dirty="0">
              <a:solidFill>
                <a:srgbClr val="000000"/>
              </a:solidFill>
              <a:latin typeface="Arial"/>
              <a:ea typeface="+mn-ea"/>
            </a:endParaRPr>
          </a:p>
        </p:txBody>
      </p:sp>
      <p:cxnSp>
        <p:nvCxnSpPr>
          <p:cNvPr id="11" name="Straight Connector 10"/>
          <p:cNvCxnSpPr/>
          <p:nvPr/>
        </p:nvCxnSpPr>
        <p:spPr>
          <a:xfrm>
            <a:off x="2275114" y="1221995"/>
            <a:ext cx="29348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551714" y="1221995"/>
            <a:ext cx="3080346"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75115" y="1370826"/>
            <a:ext cx="2934864" cy="192024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Diversify product offering and value proposition</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Develop benefits  and products highly valued by cardholders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Maintain partnerships with important business allies.</a:t>
            </a:r>
          </a:p>
        </p:txBody>
      </p:sp>
      <p:sp>
        <p:nvSpPr>
          <p:cNvPr id="14" name="Rectangle 13"/>
          <p:cNvSpPr/>
          <p:nvPr/>
        </p:nvSpPr>
        <p:spPr>
          <a:xfrm>
            <a:off x="5551715" y="1370825"/>
            <a:ext cx="3080346" cy="192024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ARMANI: launch of a co-branded credit card with an attractive retail commercial ally (partnership).</a:t>
            </a:r>
            <a:endParaRPr lang="en-US" sz="1200" b="1" dirty="0">
              <a:solidFill>
                <a:schemeClr val="tx1"/>
              </a:solidFill>
            </a:endParaRPr>
          </a:p>
          <a:p>
            <a:pPr marL="228600" indent="-228600">
              <a:spcAft>
                <a:spcPts val="600"/>
              </a:spcAft>
              <a:buFont typeface="+mj-lt"/>
              <a:buAutoNum type="arabicPeriod"/>
            </a:pPr>
            <a:r>
              <a:rPr lang="en-US" sz="1200" b="1" dirty="0" smtClean="0">
                <a:solidFill>
                  <a:schemeClr val="tx1"/>
                </a:solidFill>
              </a:rPr>
              <a:t>SECURE CARD: Development of a process to tie a time deposit (CD) to a credit card as a guarantee of </a:t>
            </a:r>
            <a:r>
              <a:rPr lang="en-US" sz="1200" b="1" dirty="0">
                <a:solidFill>
                  <a:schemeClr val="tx1"/>
                </a:solidFill>
              </a:rPr>
              <a:t>t</a:t>
            </a:r>
            <a:r>
              <a:rPr lang="en-US" sz="1200" b="1" dirty="0" smtClean="0">
                <a:solidFill>
                  <a:schemeClr val="tx1"/>
                </a:solidFill>
              </a:rPr>
              <a:t>he approved credit limit.</a:t>
            </a:r>
          </a:p>
          <a:p>
            <a:pPr marL="228600" indent="-228600">
              <a:spcAft>
                <a:spcPts val="600"/>
              </a:spcAft>
              <a:buFont typeface="+mj-lt"/>
              <a:buAutoNum type="arabicPeriod"/>
            </a:pPr>
            <a:r>
              <a:rPr lang="en-US" sz="1200" b="1" dirty="0" smtClean="0">
                <a:solidFill>
                  <a:schemeClr val="tx1"/>
                </a:solidFill>
              </a:rPr>
              <a:t>JETBLUE CONTRACT: Negotiate extension.</a:t>
            </a:r>
            <a:endParaRPr lang="en-US" sz="1200" b="1" dirty="0">
              <a:solidFill>
                <a:schemeClr val="tx1"/>
              </a:solidFill>
            </a:endParaRPr>
          </a:p>
        </p:txBody>
      </p:sp>
      <p:sp>
        <p:nvSpPr>
          <p:cNvPr id="15" name="Rectangle 14"/>
          <p:cNvSpPr/>
          <p:nvPr/>
        </p:nvSpPr>
        <p:spPr>
          <a:xfrm>
            <a:off x="2275115" y="3399831"/>
            <a:ext cx="2934864" cy="20116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Implementation of increased security features for credit and debit card transactions:</a:t>
            </a:r>
          </a:p>
          <a:p>
            <a:pPr marL="628650" lvl="1"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Card present (POS)</a:t>
            </a:r>
          </a:p>
          <a:p>
            <a:pPr marL="628650" lvl="1"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Online (Internet)</a:t>
            </a:r>
            <a:endParaRPr lang="en-US" sz="1200" b="1" dirty="0">
              <a:solidFill>
                <a:srgbClr val="000000"/>
              </a:solidFill>
            </a:endParaRPr>
          </a:p>
        </p:txBody>
      </p:sp>
      <p:sp>
        <p:nvSpPr>
          <p:cNvPr id="16" name="Rectangle 15"/>
          <p:cNvSpPr/>
          <p:nvPr/>
        </p:nvSpPr>
        <p:spPr>
          <a:xfrm>
            <a:off x="5551715" y="3399831"/>
            <a:ext cx="3080346" cy="20116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CHIP DEBIT: development of EMV debit cards, a technical standard for smart payment cards which store their data on integrated circuits.</a:t>
            </a:r>
            <a:endParaRPr lang="en-US" sz="1200" b="1" dirty="0">
              <a:solidFill>
                <a:schemeClr val="tx1"/>
              </a:solidFill>
            </a:endParaRPr>
          </a:p>
          <a:p>
            <a:pPr marL="228600" indent="-228600">
              <a:spcAft>
                <a:spcPts val="600"/>
              </a:spcAft>
              <a:buFont typeface="+mj-lt"/>
              <a:buAutoNum type="arabicPeriod"/>
            </a:pPr>
            <a:r>
              <a:rPr lang="en-US" sz="1200" b="1" dirty="0" smtClean="0">
                <a:solidFill>
                  <a:schemeClr val="tx1"/>
                </a:solidFill>
              </a:rPr>
              <a:t>3D SECURE: protocol designed to be an additional security layer for online credit and debit transactions, tying the financial authorization process with an online authentication.</a:t>
            </a:r>
            <a:endParaRPr lang="en-US" sz="1200" b="1" dirty="0">
              <a:solidFill>
                <a:schemeClr val="tx1"/>
              </a:solidFill>
            </a:endParaRPr>
          </a:p>
        </p:txBody>
      </p:sp>
      <p:sp>
        <p:nvSpPr>
          <p:cNvPr id="17" name="Rectangle 16"/>
          <p:cNvSpPr/>
          <p:nvPr/>
        </p:nvSpPr>
        <p:spPr>
          <a:xfrm>
            <a:off x="2275115" y="5520278"/>
            <a:ext cx="2934864" cy="100584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Modernization of products and functionalities that will increase cardholder engagement, satisfaction and loyalty</a:t>
            </a:r>
            <a:endParaRPr lang="en-US" sz="1200" b="1" dirty="0">
              <a:solidFill>
                <a:srgbClr val="000000"/>
              </a:solidFill>
            </a:endParaRPr>
          </a:p>
        </p:txBody>
      </p:sp>
      <p:sp>
        <p:nvSpPr>
          <p:cNvPr id="18" name="Rectangle 17"/>
          <p:cNvSpPr/>
          <p:nvPr/>
        </p:nvSpPr>
        <p:spPr>
          <a:xfrm>
            <a:off x="5551715" y="5520278"/>
            <a:ext cx="3080346" cy="100584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DIGITAL WALLET: card data is stored in an electronic device and protected via tokenization, replacing credit card numbers and information with a random value.</a:t>
            </a:r>
          </a:p>
        </p:txBody>
      </p:sp>
      <p:sp>
        <p:nvSpPr>
          <p:cNvPr id="19" name="TextBox 18"/>
          <p:cNvSpPr txBox="1"/>
          <p:nvPr/>
        </p:nvSpPr>
        <p:spPr>
          <a:xfrm>
            <a:off x="5624456"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a:solidFill>
                  <a:srgbClr val="000000"/>
                </a:solidFill>
                <a:latin typeface="Arial"/>
                <a:ea typeface="+mn-ea"/>
              </a:rPr>
              <a:t>I</a:t>
            </a:r>
            <a:r>
              <a:rPr lang="en-US" sz="1800" b="1" dirty="0" smtClean="0">
                <a:solidFill>
                  <a:srgbClr val="000000"/>
                </a:solidFill>
                <a:latin typeface="Arial"/>
                <a:ea typeface="+mn-ea"/>
              </a:rPr>
              <a:t>nitiatives</a:t>
            </a:r>
            <a:endParaRPr lang="en-US" sz="1800" b="1" dirty="0">
              <a:solidFill>
                <a:srgbClr val="000000"/>
              </a:solidFill>
              <a:latin typeface="Arial"/>
              <a:ea typeface="+mn-ea"/>
            </a:endParaRPr>
          </a:p>
        </p:txBody>
      </p:sp>
      <p:sp>
        <p:nvSpPr>
          <p:cNvPr id="20" name="TextBox 19"/>
          <p:cNvSpPr txBox="1"/>
          <p:nvPr/>
        </p:nvSpPr>
        <p:spPr>
          <a:xfrm>
            <a:off x="457200" y="828158"/>
            <a:ext cx="1545771"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Priorities</a:t>
            </a:r>
            <a:endParaRPr lang="en-US" sz="1800" b="1" dirty="0">
              <a:solidFill>
                <a:srgbClr val="000000"/>
              </a:solidFill>
              <a:latin typeface="Arial"/>
              <a:ea typeface="+mn-ea"/>
            </a:endParaRPr>
          </a:p>
        </p:txBody>
      </p:sp>
      <p:cxnSp>
        <p:nvCxnSpPr>
          <p:cNvPr id="21" name="Straight Connector 20"/>
          <p:cNvCxnSpPr/>
          <p:nvPr/>
        </p:nvCxnSpPr>
        <p:spPr>
          <a:xfrm>
            <a:off x="457199" y="1221995"/>
            <a:ext cx="154577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965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4288461550"/>
              </p:ext>
            </p:extLst>
          </p:nvPr>
        </p:nvGraphicFramePr>
        <p:xfrm>
          <a:off x="394470" y="954872"/>
          <a:ext cx="8369520" cy="3931920"/>
        </p:xfrm>
        <a:graphic>
          <a:graphicData uri="http://schemas.openxmlformats.org/drawingml/2006/table">
            <a:tbl>
              <a:tblPr firstRow="1" bandRow="1"/>
              <a:tblGrid>
                <a:gridCol w="2075248"/>
                <a:gridCol w="3244217"/>
                <a:gridCol w="3050055"/>
              </a:tblGrid>
              <a:tr h="54864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65760">
                <a:tc gridSpan="3">
                  <a:txBody>
                    <a:bodyPr/>
                    <a:lstStyle/>
                    <a:p>
                      <a:r>
                        <a:rPr lang="en-US" sz="1200" b="1" dirty="0" smtClean="0"/>
                        <a:t>Priority:</a:t>
                      </a:r>
                      <a:r>
                        <a:rPr lang="en-US" sz="1200" b="1" baseline="0" dirty="0" smtClean="0"/>
                        <a:t> Consumer Lending Growth</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1586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t>ARMANI</a:t>
                      </a: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Increase </a:t>
                      </a:r>
                      <a:r>
                        <a:rPr lang="en-US" sz="1200" dirty="0" smtClean="0">
                          <a:solidFill>
                            <a:schemeClr val="tx1"/>
                          </a:solidFill>
                        </a:rPr>
                        <a:t>new customer acquisitions (11k)</a:t>
                      </a:r>
                    </a:p>
                    <a:p>
                      <a:pPr marL="171450" indent="-171450">
                        <a:buFont typeface="Arial" panose="020B0604020202020204" pitchFamily="34" charset="0"/>
                        <a:buChar char="•"/>
                      </a:pPr>
                      <a:r>
                        <a:rPr lang="en-US" sz="1200" dirty="0" smtClean="0">
                          <a:solidFill>
                            <a:schemeClr val="tx1"/>
                          </a:solidFill>
                        </a:rPr>
                        <a:t>Increase cardholder engagement</a:t>
                      </a:r>
                    </a:p>
                    <a:p>
                      <a:pPr marL="171450" indent="-171450">
                        <a:buFont typeface="Arial" panose="020B0604020202020204" pitchFamily="34" charset="0"/>
                        <a:buChar char="•"/>
                      </a:pPr>
                      <a:r>
                        <a:rPr lang="en-US" sz="1200" dirty="0" smtClean="0">
                          <a:solidFill>
                            <a:schemeClr val="tx1"/>
                          </a:solidFill>
                        </a:rPr>
                        <a:t>Net Interest Income ($3.77MM)</a:t>
                      </a:r>
                    </a:p>
                    <a:p>
                      <a:pPr marL="171450" indent="-171450">
                        <a:buFont typeface="Arial" panose="020B0604020202020204" pitchFamily="34" charset="0"/>
                        <a:buChar char="•"/>
                      </a:pPr>
                      <a:r>
                        <a:rPr lang="en-US" sz="1200" dirty="0" smtClean="0">
                          <a:solidFill>
                            <a:schemeClr val="tx1"/>
                          </a:solidFill>
                        </a:rPr>
                        <a:t>Commissions ($0.43MM)</a:t>
                      </a: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tx1"/>
                          </a:solidFill>
                        </a:rPr>
                        <a:t>This is a co-branded credit card with a retailer.  By definition, this will require a new partnership which will be evaluated by the corresponding areas including Vendor Management and the New Products Committee to minimize any possible reputational risk.</a:t>
                      </a:r>
                    </a:p>
                    <a:p>
                      <a:pPr marL="171450" indent="-171450">
                        <a:buFont typeface="Arial" panose="020B0604020202020204" pitchFamily="34" charset="0"/>
                        <a:buChar char="•"/>
                      </a:pPr>
                      <a:r>
                        <a:rPr lang="en-US" sz="1200" dirty="0" smtClean="0">
                          <a:solidFill>
                            <a:schemeClr val="tx1"/>
                          </a:solidFill>
                        </a:rPr>
                        <a:t>Impact on applications, increasing the number of cases referred to underwriting.  The increase is cases is due to an increased number of applications (volume), but maintaining the same proportion of manual decisions.  Application projections have been shared with Risk in order to guarantee appropriate capacity.</a:t>
                      </a: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5467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2433423107"/>
              </p:ext>
            </p:extLst>
          </p:nvPr>
        </p:nvGraphicFramePr>
        <p:xfrm>
          <a:off x="394470" y="954872"/>
          <a:ext cx="8369520" cy="5029200"/>
        </p:xfrm>
        <a:graphic>
          <a:graphicData uri="http://schemas.openxmlformats.org/drawingml/2006/table">
            <a:tbl>
              <a:tblPr firstRow="1" bandRow="1"/>
              <a:tblGrid>
                <a:gridCol w="2075248"/>
                <a:gridCol w="3244217"/>
                <a:gridCol w="3050055"/>
              </a:tblGrid>
              <a:tr h="54864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65760">
                <a:tc gridSpan="3">
                  <a:txBody>
                    <a:bodyPr/>
                    <a:lstStyle/>
                    <a:p>
                      <a:r>
                        <a:rPr lang="en-US" sz="1200" b="1" dirty="0" smtClean="0"/>
                        <a:t>Priority:</a:t>
                      </a:r>
                      <a:r>
                        <a:rPr lang="en-US" sz="1200" b="1" baseline="0" dirty="0" smtClean="0"/>
                        <a:t> Consumer Lending Growth</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66040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t>SECURE CARD</a:t>
                      </a:r>
                      <a:endParaRPr lang="en-US" sz="1200" dirty="0"/>
                    </a:p>
                  </a:txBody>
                  <a:tcPr anchor="ctr">
                    <a:lnL w="12700" cmpd="sng">
                      <a:noFill/>
                    </a:lnL>
                    <a:lnR w="12700" cmpd="sng">
                      <a:noFill/>
                    </a:lnR>
                    <a:lnT w="9525" cap="flat" cmpd="sng" algn="ctr">
                      <a:no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Acquire new </a:t>
                      </a:r>
                      <a:r>
                        <a:rPr lang="en-US" sz="1200" dirty="0" smtClean="0">
                          <a:solidFill>
                            <a:schemeClr val="tx1"/>
                          </a:solidFill>
                        </a:rPr>
                        <a:t>customers (4k)</a:t>
                      </a:r>
                    </a:p>
                    <a:p>
                      <a:pPr marL="171450" indent="-171450">
                        <a:buFont typeface="Arial" panose="020B0604020202020204" pitchFamily="34" charset="0"/>
                        <a:buChar char="•"/>
                      </a:pPr>
                      <a:r>
                        <a:rPr lang="en-US" sz="1200" dirty="0" smtClean="0">
                          <a:solidFill>
                            <a:schemeClr val="tx1"/>
                          </a:solidFill>
                        </a:rPr>
                        <a:t>Reduce risk</a:t>
                      </a:r>
                    </a:p>
                    <a:p>
                      <a:pPr marL="171450" indent="-171450">
                        <a:buFont typeface="Arial" panose="020B0604020202020204" pitchFamily="34" charset="0"/>
                        <a:buChar char="•"/>
                      </a:pPr>
                      <a:r>
                        <a:rPr lang="en-US" sz="1200" dirty="0" smtClean="0">
                          <a:solidFill>
                            <a:schemeClr val="tx1"/>
                          </a:solidFill>
                        </a:rPr>
                        <a:t>Net Interest Income ($1.63MM)</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solidFill>
                            <a:schemeClr val="tx1"/>
                          </a:solidFill>
                        </a:rPr>
                        <a:t>Product that would be offered to prospects who would not currently qualify for a credit card, changing the mix of asset classes, hence, risk criteria would need to be modify, nevertheless, there is no incremental credit risk associated with this product as the offered limit would be guaranteed and conditioned to a time deposit (CD).  </a:t>
                      </a:r>
                    </a:p>
                    <a:p>
                      <a:pPr marL="171450" indent="-171450">
                        <a:buFont typeface="Arial" panose="020B0604020202020204" pitchFamily="34" charset="0"/>
                        <a:buChar char="•"/>
                      </a:pPr>
                      <a:r>
                        <a:rPr lang="en-US" sz="1200" dirty="0" smtClean="0">
                          <a:solidFill>
                            <a:schemeClr val="tx1"/>
                          </a:solidFill>
                        </a:rPr>
                        <a:t>This product will be presented at the New Products Committee in order to be evaluated by all areas a identify and mitigate any possible risks.</a:t>
                      </a:r>
                    </a:p>
                    <a:p>
                      <a:pPr marL="171450" indent="-171450">
                        <a:buFont typeface="Arial" panose="020B0604020202020204" pitchFamily="34" charset="0"/>
                        <a:buChar char="•"/>
                      </a:pPr>
                      <a:r>
                        <a:rPr lang="en-US" sz="1200" dirty="0" smtClean="0">
                          <a:solidFill>
                            <a:schemeClr val="tx1"/>
                          </a:solidFill>
                        </a:rPr>
                        <a:t>Impact on applications, increasing the number of cases referred to underwriting.  The increase is cases is due to an increased number of applications (volume), but maintaining the same proportion of manual decisions.  Application projections have been shared with Risk in order to guarantee appropriate capacity.</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29469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2275162536"/>
              </p:ext>
            </p:extLst>
          </p:nvPr>
        </p:nvGraphicFramePr>
        <p:xfrm>
          <a:off x="394470" y="954872"/>
          <a:ext cx="8369520" cy="5394960"/>
        </p:xfrm>
        <a:graphic>
          <a:graphicData uri="http://schemas.openxmlformats.org/drawingml/2006/table">
            <a:tbl>
              <a:tblPr firstRow="1" bandRow="1"/>
              <a:tblGrid>
                <a:gridCol w="2075248"/>
                <a:gridCol w="3244217"/>
                <a:gridCol w="3050055"/>
              </a:tblGrid>
              <a:tr h="54864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65760">
                <a:tc gridSpan="3">
                  <a:txBody>
                    <a:bodyPr/>
                    <a:lstStyle/>
                    <a:p>
                      <a:r>
                        <a:rPr lang="en-US" sz="1200" b="1" dirty="0" smtClean="0"/>
                        <a:t>Priority:</a:t>
                      </a:r>
                      <a:r>
                        <a:rPr lang="en-US" sz="1200" b="1" baseline="0" dirty="0" smtClean="0"/>
                        <a:t> Consumer Lending Growth</a:t>
                      </a:r>
                      <a:endParaRPr lang="en-US" sz="1200" b="1" dirty="0"/>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s-ES"/>
                    </a:p>
                  </a:txBody>
                  <a:tcPr/>
                </a:tc>
                <a:tc hMerge="1">
                  <a:txBody>
                    <a:bodyPr/>
                    <a:lstStyle/>
                    <a:p>
                      <a:endParaRPr lang="es-ES"/>
                    </a:p>
                  </a:txBody>
                  <a:tcPr/>
                </a:tc>
              </a:tr>
              <a:tr h="36576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indent="0" algn="l" defTabSz="457200" rtl="0" eaLnBrk="1" latinLnBrk="0" hangingPunct="1">
                        <a:buFont typeface="Arial" panose="020B0604020202020204" pitchFamily="34" charset="0"/>
                        <a:buNone/>
                      </a:pPr>
                      <a:r>
                        <a:rPr lang="en-US" sz="1200" kern="1200" dirty="0" smtClean="0">
                          <a:solidFill>
                            <a:schemeClr val="tx1"/>
                          </a:solidFill>
                          <a:latin typeface="Arial"/>
                          <a:ea typeface="+mn-ea"/>
                          <a:cs typeface="+mn-cs"/>
                        </a:rPr>
                        <a:t>JETBLUE CONTRACT</a:t>
                      </a: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lgn="l" defTabSz="457200" rtl="0" eaLnBrk="1" latinLnBrk="0" hangingPunct="1">
                        <a:buFont typeface="Arial" panose="020B0604020202020204" pitchFamily="34" charset="0"/>
                        <a:buChar char="•"/>
                      </a:pPr>
                      <a:r>
                        <a:rPr lang="en-US" sz="1200" kern="1200" dirty="0" smtClean="0">
                          <a:solidFill>
                            <a:schemeClr val="tx1"/>
                          </a:solidFill>
                          <a:latin typeface="Arial"/>
                          <a:ea typeface="+mn-ea"/>
                          <a:cs typeface="+mn-cs"/>
                        </a:rPr>
                        <a:t>30% of accounts (34,400)</a:t>
                      </a:r>
                    </a:p>
                    <a:p>
                      <a:pPr marL="171450" indent="-171450" algn="l" defTabSz="457200" rtl="0" eaLnBrk="1" latinLnBrk="0" hangingPunct="1">
                        <a:buFont typeface="Arial" panose="020B0604020202020204" pitchFamily="34" charset="0"/>
                        <a:buChar char="•"/>
                      </a:pPr>
                      <a:r>
                        <a:rPr lang="en-US" sz="1200" kern="1200" dirty="0" smtClean="0">
                          <a:solidFill>
                            <a:schemeClr val="tx1"/>
                          </a:solidFill>
                          <a:latin typeface="Arial"/>
                          <a:ea typeface="+mn-ea"/>
                          <a:cs typeface="+mn-cs"/>
                        </a:rPr>
                        <a:t>70% of outstanding</a:t>
                      </a:r>
                      <a:r>
                        <a:rPr lang="en-US" sz="1200" kern="1200" baseline="0" dirty="0" smtClean="0">
                          <a:solidFill>
                            <a:schemeClr val="tx1"/>
                          </a:solidFill>
                          <a:latin typeface="Arial"/>
                          <a:ea typeface="+mn-ea"/>
                          <a:cs typeface="+mn-cs"/>
                        </a:rPr>
                        <a:t> balance ($92MM)</a:t>
                      </a:r>
                      <a:endParaRPr lang="en-US" sz="1200" kern="1200" dirty="0" smtClean="0">
                        <a:solidFill>
                          <a:schemeClr val="tx1"/>
                        </a:solidFill>
                        <a:latin typeface="Arial"/>
                        <a:ea typeface="+mn-ea"/>
                        <a:cs typeface="+mn-cs"/>
                      </a:endParaRPr>
                    </a:p>
                    <a:p>
                      <a:pPr marL="171450" indent="-171450" algn="l" defTabSz="457200" rtl="0" eaLnBrk="1" latinLnBrk="0" hangingPunct="1">
                        <a:buFont typeface="Arial" panose="020B0604020202020204" pitchFamily="34" charset="0"/>
                        <a:buChar char="•"/>
                      </a:pPr>
                      <a:r>
                        <a:rPr lang="en-US" sz="1200" kern="1200" dirty="0" smtClean="0">
                          <a:solidFill>
                            <a:schemeClr val="tx1"/>
                          </a:solidFill>
                          <a:latin typeface="Arial"/>
                          <a:ea typeface="+mn-ea"/>
                          <a:cs typeface="+mn-cs"/>
                        </a:rPr>
                        <a:t>40% spend ($17MM per month)</a:t>
                      </a:r>
                    </a:p>
                    <a:p>
                      <a:pPr marL="171450" indent="-171450" algn="l" defTabSz="457200" rtl="0" eaLnBrk="1" latinLnBrk="0" hangingPunct="1">
                        <a:buFont typeface="Arial" panose="020B0604020202020204" pitchFamily="34" charset="0"/>
                        <a:buChar char="•"/>
                      </a:pPr>
                      <a:r>
                        <a:rPr lang="en-US" sz="1200" kern="1200" dirty="0" smtClean="0">
                          <a:solidFill>
                            <a:schemeClr val="tx1"/>
                          </a:solidFill>
                          <a:latin typeface="Arial"/>
                          <a:ea typeface="+mn-ea"/>
                          <a:cs typeface="+mn-cs"/>
                        </a:rPr>
                        <a:t>Annual Interest Margin: $14.5MM</a:t>
                      </a:r>
                    </a:p>
                    <a:p>
                      <a:pPr marL="171450" indent="-171450" algn="l" defTabSz="457200" rtl="0" eaLnBrk="1" latinLnBrk="0" hangingPunct="1">
                        <a:buFont typeface="Arial" panose="020B0604020202020204" pitchFamily="34" charset="0"/>
                        <a:buChar char="•"/>
                      </a:pPr>
                      <a:endParaRPr lang="en-US" sz="1200" kern="1200" dirty="0" smtClean="0">
                        <a:solidFill>
                          <a:schemeClr val="tx1"/>
                        </a:solidFill>
                        <a:latin typeface="Arial"/>
                        <a:ea typeface="+mn-ea"/>
                        <a:cs typeface="+mn-cs"/>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lgn="l" defTabSz="457200" rtl="0" eaLnBrk="1" latinLnBrk="0" hangingPunct="1">
                        <a:buFont typeface="Arial" panose="020B0604020202020204" pitchFamily="34" charset="0"/>
                        <a:buChar char="•"/>
                      </a:pPr>
                      <a:r>
                        <a:rPr lang="en-US" sz="1200" kern="1200" dirty="0" smtClean="0">
                          <a:solidFill>
                            <a:schemeClr val="tx1"/>
                          </a:solidFill>
                          <a:latin typeface="Arial"/>
                          <a:ea typeface="+mn-ea"/>
                          <a:cs typeface="+mn-cs"/>
                        </a:rPr>
                        <a:t>Not being able</a:t>
                      </a:r>
                      <a:r>
                        <a:rPr lang="en-US" sz="1200" kern="1200" baseline="0" dirty="0" smtClean="0">
                          <a:solidFill>
                            <a:schemeClr val="tx1"/>
                          </a:solidFill>
                          <a:latin typeface="Arial"/>
                          <a:ea typeface="+mn-ea"/>
                          <a:cs typeface="+mn-cs"/>
                        </a:rPr>
                        <a:t> to extend the contract, which expires on DEC/31/17, would have a significant impact in the financial results of the portfolio.</a:t>
                      </a:r>
                      <a:endParaRPr lang="en-US" sz="1200" kern="1200" dirty="0" smtClean="0">
                        <a:solidFill>
                          <a:schemeClr val="tx1"/>
                        </a:solidFill>
                        <a:latin typeface="Arial"/>
                        <a:ea typeface="+mn-ea"/>
                        <a:cs typeface="+mn-cs"/>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65760">
                <a:tc gridSpan="3">
                  <a:txBody>
                    <a:bodyPr/>
                    <a:lstStyle/>
                    <a:p>
                      <a:pPr marL="0" algn="l" defTabSz="457200" rtl="0" eaLnBrk="1" latinLnBrk="0" hangingPunct="1"/>
                      <a:r>
                        <a:rPr lang="en-US" sz="1200" b="1" kern="1200" dirty="0" smtClean="0">
                          <a:solidFill>
                            <a:schemeClr val="tx1"/>
                          </a:solidFill>
                          <a:latin typeface="+mn-lt"/>
                          <a:ea typeface="+mn-ea"/>
                          <a:cs typeface="+mn-cs"/>
                        </a:rPr>
                        <a:t>Priority: Fraud Reduction</a:t>
                      </a:r>
                      <a:endParaRPr lang="en-US" sz="1200" b="1" kern="1200" dirty="0">
                        <a:solidFill>
                          <a:schemeClr val="tx1"/>
                        </a:solidFill>
                        <a:latin typeface="+mn-lt"/>
                        <a:ea typeface="+mn-ea"/>
                        <a:cs typeface="+mn-cs"/>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66040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t>CHIP DEBIT</a:t>
                      </a:r>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Increased </a:t>
                      </a:r>
                      <a:r>
                        <a:rPr lang="en-US" sz="1200" dirty="0" smtClean="0">
                          <a:solidFill>
                            <a:schemeClr val="tx1"/>
                          </a:solidFill>
                        </a:rPr>
                        <a:t>security in card present transactions, reducing fraud (70%).</a:t>
                      </a:r>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solidFill>
                            <a:schemeClr val="tx1"/>
                          </a:solidFill>
                        </a:rPr>
                        <a:t>This initiative</a:t>
                      </a:r>
                      <a:r>
                        <a:rPr lang="en-US" sz="1200" baseline="0" dirty="0" smtClean="0">
                          <a:solidFill>
                            <a:schemeClr val="tx1"/>
                          </a:solidFill>
                        </a:rPr>
                        <a:t> </a:t>
                      </a:r>
                      <a:r>
                        <a:rPr lang="en-US" sz="1200" dirty="0" smtClean="0">
                          <a:solidFill>
                            <a:schemeClr val="tx1"/>
                          </a:solidFill>
                        </a:rPr>
                        <a:t>includes changes and modifications to the way transactions are processed for cards.  This changes could represent an increase in Operational Risk, but the adequate testing plan, validations and controls will be performed and implemented in order to ensure proper functioning.</a:t>
                      </a:r>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66040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t>3D SECURE</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Reduce fraud in online transactions</a:t>
                      </a:r>
                    </a:p>
                    <a:p>
                      <a:pPr marL="171450" indent="-171450">
                        <a:buFont typeface="Arial" panose="020B0604020202020204" pitchFamily="34" charset="0"/>
                        <a:buChar char="•"/>
                      </a:pPr>
                      <a:r>
                        <a:rPr lang="en-US" sz="1200" dirty="0" smtClean="0"/>
                        <a:t>Increase cardholder engagement</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solidFill>
                            <a:schemeClr val="tx1"/>
                          </a:solidFill>
                        </a:rPr>
                        <a:t>This initiative</a:t>
                      </a:r>
                      <a:r>
                        <a:rPr lang="en-US" sz="1200" baseline="0" dirty="0" smtClean="0">
                          <a:solidFill>
                            <a:schemeClr val="tx1"/>
                          </a:solidFill>
                        </a:rPr>
                        <a:t> </a:t>
                      </a:r>
                      <a:r>
                        <a:rPr lang="en-US" sz="1200" dirty="0" smtClean="0">
                          <a:solidFill>
                            <a:schemeClr val="tx1"/>
                          </a:solidFill>
                        </a:rPr>
                        <a:t>includes changes and modifications to the way transactions are processed for cards.  This changes could represent an increase in Operational Risk, but the adequate testing plan, validations and controls will be performed and implemented in order to ensure proper functioning.</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30601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2514240408"/>
              </p:ext>
            </p:extLst>
          </p:nvPr>
        </p:nvGraphicFramePr>
        <p:xfrm>
          <a:off x="394470" y="954872"/>
          <a:ext cx="8369520" cy="2468880"/>
        </p:xfrm>
        <a:graphic>
          <a:graphicData uri="http://schemas.openxmlformats.org/drawingml/2006/table">
            <a:tbl>
              <a:tblPr firstRow="1" bandRow="1"/>
              <a:tblGrid>
                <a:gridCol w="2075248"/>
                <a:gridCol w="3244217"/>
                <a:gridCol w="3050055"/>
              </a:tblGrid>
              <a:tr h="54864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65760">
                <a:tc grid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Priority: Innovation</a:t>
                      </a:r>
                    </a:p>
                  </a:txBody>
                  <a:tcPr anchor="ctr">
                    <a:lnL w="12700" cmpd="sng">
                      <a:noFill/>
                    </a:lnL>
                    <a:lnR w="12700" cmpd="sng">
                      <a:noFill/>
                    </a:lnR>
                    <a:lnT w="9525" cap="flat" cmpd="sng" algn="ctr">
                      <a:no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indent="-171450" algn="l" defTabSz="457200" rtl="0" eaLnBrk="1" latinLnBrk="0" hangingPunct="1">
                        <a:buFont typeface="Arial" panose="020B0604020202020204" pitchFamily="34" charset="0"/>
                        <a:buChar char="•"/>
                      </a:pPr>
                      <a:endParaRPr lang="en-US" sz="1200" b="1" kern="1200" dirty="0">
                        <a:solidFill>
                          <a:schemeClr val="tx1"/>
                        </a:solidFill>
                        <a:latin typeface="+mn-lt"/>
                        <a:ea typeface="+mn-ea"/>
                        <a:cs typeface="+mn-cs"/>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0" indent="-171450" algn="l" defTabSz="457200" rtl="0" eaLnBrk="1" latinLnBrk="0" hangingPunct="1">
                        <a:buFont typeface="Arial" panose="020B0604020202020204" pitchFamily="34" charset="0"/>
                        <a:buChar char="•"/>
                      </a:pPr>
                      <a:endParaRPr lang="en-US" sz="1200" b="1" kern="1200" dirty="0">
                        <a:solidFill>
                          <a:schemeClr val="tx1"/>
                        </a:solidFill>
                        <a:latin typeface="+mn-lt"/>
                        <a:ea typeface="+mn-ea"/>
                        <a:cs typeface="+mn-cs"/>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66040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t>DIGITAL WALLET</a:t>
                      </a:r>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Increase in cardholder engagement, </a:t>
                      </a:r>
                      <a:r>
                        <a:rPr lang="en-US" sz="1200" dirty="0" smtClean="0">
                          <a:solidFill>
                            <a:schemeClr val="tx1"/>
                          </a:solidFill>
                        </a:rPr>
                        <a:t>satisfaction and loyalty</a:t>
                      </a:r>
                    </a:p>
                    <a:p>
                      <a:pPr marL="171450" indent="-171450">
                        <a:buFont typeface="Arial" panose="020B0604020202020204" pitchFamily="34" charset="0"/>
                        <a:buChar char="•"/>
                      </a:pPr>
                      <a:r>
                        <a:rPr lang="en-US" sz="1200" dirty="0" smtClean="0">
                          <a:solidFill>
                            <a:schemeClr val="tx1"/>
                          </a:solidFill>
                        </a:rPr>
                        <a:t>Maintain spending</a:t>
                      </a:r>
                      <a:r>
                        <a:rPr lang="en-US" sz="1200" baseline="0" dirty="0" smtClean="0">
                          <a:solidFill>
                            <a:schemeClr val="tx1"/>
                          </a:solidFill>
                        </a:rPr>
                        <a:t> levels</a:t>
                      </a:r>
                    </a:p>
                    <a:p>
                      <a:pPr marL="171450" indent="-171450">
                        <a:buFont typeface="Arial" panose="020B0604020202020204" pitchFamily="34" charset="0"/>
                        <a:buChar char="•"/>
                      </a:pPr>
                      <a:r>
                        <a:rPr lang="en-US" sz="1200" baseline="0" dirty="0" smtClean="0">
                          <a:solidFill>
                            <a:schemeClr val="tx1"/>
                          </a:solidFill>
                        </a:rPr>
                        <a:t>Commissions ($0.7MM)</a:t>
                      </a:r>
                      <a:endParaRPr lang="en-US" sz="1200" dirty="0" smtClean="0">
                        <a:solidFill>
                          <a:schemeClr val="tx1"/>
                        </a:solidFill>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solidFill>
                            <a:schemeClr val="tx1"/>
                          </a:solidFill>
                        </a:rPr>
                        <a:t>This initiative</a:t>
                      </a:r>
                      <a:r>
                        <a:rPr lang="en-US" sz="1200" baseline="0" dirty="0" smtClean="0">
                          <a:solidFill>
                            <a:schemeClr val="tx1"/>
                          </a:solidFill>
                        </a:rPr>
                        <a:t> </a:t>
                      </a:r>
                      <a:r>
                        <a:rPr lang="en-US" sz="1200" dirty="0" smtClean="0">
                          <a:solidFill>
                            <a:schemeClr val="tx1"/>
                          </a:solidFill>
                        </a:rPr>
                        <a:t>includes changes and modifications to the way transactions are processed for cards.  This changes could represent an increase in Operational Risk, but the adequate testing plan, validations and controls will be performed and implemented in order to ensure proper functioning.</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125367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163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3703894200"/>
              </p:ext>
            </p:extLst>
          </p:nvPr>
        </p:nvGraphicFramePr>
        <p:xfrm>
          <a:off x="95693" y="562575"/>
          <a:ext cx="8972107" cy="5981100"/>
        </p:xfrm>
        <a:graphic>
          <a:graphicData uri="http://schemas.openxmlformats.org/drawingml/2006/table">
            <a:tbl>
              <a:tblPr firstRow="1" bandRow="1"/>
              <a:tblGrid>
                <a:gridCol w="905488"/>
                <a:gridCol w="3841818"/>
                <a:gridCol w="649984"/>
                <a:gridCol w="1761713"/>
                <a:gridCol w="1813104"/>
              </a:tblGrid>
              <a:tr h="264858">
                <a:tc gridSpan="2">
                  <a:txBody>
                    <a:bodyPr/>
                    <a:lstStyle/>
                    <a:p>
                      <a:pPr algn="ctr"/>
                      <a:endParaRPr lang="en-US" sz="1100" dirty="0">
                        <a:latin typeface="+mn-lt"/>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100" b="1" kern="1200" dirty="0" smtClean="0">
                          <a:solidFill>
                            <a:schemeClr val="lt1"/>
                          </a:solidFill>
                          <a:latin typeface="+mn-lt"/>
                          <a:ea typeface="+mn-ea"/>
                          <a:cs typeface="+mn-cs"/>
                        </a:rPr>
                        <a:t>Is the identified Risk in the current Material Risk Inventory? </a:t>
                      </a:r>
                      <a:endParaRPr lang="en-US" sz="1100" b="1" kern="1200" dirty="0">
                        <a:solidFill>
                          <a:schemeClr val="lt1"/>
                        </a:solidFill>
                        <a:latin typeface="+mn-lt"/>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607616">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Key</a:t>
                      </a:r>
                      <a:r>
                        <a:rPr lang="en-US" sz="1100" baseline="0" dirty="0" smtClean="0">
                          <a:latin typeface="+mn-lt"/>
                        </a:rPr>
                        <a:t> changes in risk drivers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Considerations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ID</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Name</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Is the Risk Increasing or decreasing (provide a short comment)</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43506">
                <a:tc>
                  <a:txBody>
                    <a:bodyPr/>
                    <a:lstStyle/>
                    <a:p>
                      <a:pPr algn="l" fontAlgn="ctr"/>
                      <a:r>
                        <a:rPr lang="en-US" sz="1100" b="1" i="0" u="none" strike="noStrike" dirty="0">
                          <a:solidFill>
                            <a:srgbClr val="000000"/>
                          </a:solidFill>
                          <a:effectLst/>
                          <a:latin typeface="Calibri"/>
                        </a:rPr>
                        <a:t>Credit policy / Limit/ Risk Appetite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 P19 asset forecasts reliant on relaxation/ changes to risk appetite/ risk policy/ Credit Policy/ VAR limit/ Pricing/ RE policy/ U/W and/or associated risk criteria, risk ratings and tolerance levels? If so to what extent? </a:t>
                      </a: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The SECURE CARD is a product that</a:t>
                      </a:r>
                      <a:r>
                        <a:rPr lang="en-US" sz="1100" b="0" i="1" u="none" strike="noStrike" baseline="0" dirty="0" smtClean="0">
                          <a:solidFill>
                            <a:srgbClr val="000000"/>
                          </a:solidFill>
                          <a:effectLst/>
                          <a:latin typeface="Calibri"/>
                        </a:rPr>
                        <a:t> would be offered to prospects who would not currently qualify for a credit card, hence, risk criteria would need to be modify, nevertheless, there is no incremental credit risk associated with this product as the offered limit would be guaranteed and conditioned to a time deposit.  This product will be presented at the </a:t>
                      </a:r>
                      <a:r>
                        <a:rPr lang="en-US" sz="1100" b="0" i="1" u="none" strike="noStrike" baseline="0" dirty="0" smtClean="0">
                          <a:solidFill>
                            <a:srgbClr val="000000"/>
                          </a:solidFill>
                          <a:effectLst/>
                          <a:latin typeface="+mn-lt"/>
                        </a:rPr>
                        <a:t>New Products Committee in order to be evaluated by all areas to identify and mitigate any possible risks.</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97</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Inadequate Marketing of a Product and/or Service</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457200" rtl="0" eaLnBrk="1" fontAlgn="ctr" latinLnBrk="0" hangingPunct="1">
                        <a:buFont typeface="Arial" panose="020B0604020202020204" pitchFamily="34" charset="0"/>
                        <a:buNone/>
                      </a:pPr>
                      <a:r>
                        <a:rPr lang="en-US" sz="1100" b="0" i="0" u="none" strike="noStrike" kern="1200" noProof="0" dirty="0" smtClean="0">
                          <a:solidFill>
                            <a:schemeClr val="tx1"/>
                          </a:solidFill>
                          <a:effectLst/>
                          <a:latin typeface="+mn-lt"/>
                          <a:ea typeface="+mn-ea"/>
                          <a:cs typeface="+mn-cs"/>
                        </a:rPr>
                        <a:t>The risk of inadequate marketing of a product which may impact the Bank and cause customer dissatisfaction, complaints, lawsuits and/or sanctions. </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98445">
                <a:tc>
                  <a:txBody>
                    <a:bodyPr/>
                    <a:lstStyle/>
                    <a:p>
                      <a:pPr algn="l" fontAlgn="ctr"/>
                      <a:r>
                        <a:rPr lang="en-US" sz="1100" b="1" i="0" u="none" strike="noStrike" dirty="0">
                          <a:solidFill>
                            <a:srgbClr val="000000"/>
                          </a:solidFill>
                          <a:effectLst/>
                          <a:latin typeface="Calibri"/>
                        </a:rPr>
                        <a:t>Material Existing &amp; New Business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Does the P19 include new business initiatives, material changes to an existing product, service or business initiatives that may lead to material changes in the risk profile or risk appetite of the portfolios (new </a:t>
                      </a:r>
                      <a:r>
                        <a:rPr lang="en-US" sz="1100" b="0" i="0" u="none" strike="noStrike" dirty="0" smtClean="0">
                          <a:solidFill>
                            <a:srgbClr val="000000"/>
                          </a:solidFill>
                          <a:effectLst/>
                          <a:latin typeface="Calibri"/>
                        </a:rPr>
                        <a:t>agreements/ </a:t>
                      </a:r>
                      <a:r>
                        <a:rPr lang="en-US" sz="1100" b="1" i="0" u="none" strike="noStrike" dirty="0">
                          <a:solidFill>
                            <a:srgbClr val="000000"/>
                          </a:solidFill>
                          <a:effectLst/>
                          <a:latin typeface="Calibri"/>
                        </a:rPr>
                        <a:t>partnerships</a:t>
                      </a:r>
                      <a:r>
                        <a:rPr lang="en-US" sz="1100" b="0" i="0" u="none" strike="noStrike" dirty="0">
                          <a:solidFill>
                            <a:srgbClr val="000000"/>
                          </a:solidFill>
                          <a:effectLst/>
                          <a:latin typeface="Calibri"/>
                        </a:rPr>
                        <a:t>, changes to target customer base, marketing practices, distribution channels, third-party provider arrangements, pricing structure or other financial terms, such as: material shifts in the deal structure mix (Term, LTV, PTI, etc.)) that would materially change the assumed risk of a similar credit </a:t>
                      </a:r>
                      <a:r>
                        <a:rPr lang="en-US" sz="1100" b="0" i="0" u="none" strike="noStrike" dirty="0" smtClean="0">
                          <a:solidFill>
                            <a:srgbClr val="000000"/>
                          </a:solidFill>
                          <a:effectLst/>
                          <a:latin typeface="Calibri"/>
                        </a:rPr>
                        <a:t>portfolio? </a:t>
                      </a:r>
                    </a:p>
                    <a:p>
                      <a:pPr algn="l" fontAlgn="ctr"/>
                      <a:r>
                        <a:rPr lang="en-US" sz="1100" b="0" i="1" u="none" strike="noStrike" dirty="0" smtClean="0">
                          <a:solidFill>
                            <a:srgbClr val="000000"/>
                          </a:solidFill>
                          <a:effectLst/>
                          <a:latin typeface="+mn-lt"/>
                        </a:rPr>
                        <a:t>The ARMANI Card is a co-brande</a:t>
                      </a:r>
                      <a:r>
                        <a:rPr lang="en-US" sz="1100" b="0" i="1" u="none" strike="noStrike" baseline="0" dirty="0" smtClean="0">
                          <a:solidFill>
                            <a:srgbClr val="000000"/>
                          </a:solidFill>
                          <a:effectLst/>
                          <a:latin typeface="+mn-lt"/>
                        </a:rPr>
                        <a:t>d credit card with a retailer.  By definition, this will require a new partnership which will be evaluated by the corresponding areas including Vendor Management and the New Products Committee. Additionally, not being able to extend the JETBLUE contract , which expires on DEC/31/17, would have a significant impact in the financial results of the portfolio.</a:t>
                      </a:r>
                      <a:endParaRPr lang="en-US" sz="1100" b="0" i="0" u="none" strike="noStrike" dirty="0" smtClean="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97</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128</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Inadequate Marketing of a Product and/or </a:t>
                      </a:r>
                      <a:r>
                        <a:rPr lang="en-US" sz="1100" b="0" i="0" u="none" strike="noStrike" kern="1200" dirty="0" smtClean="0">
                          <a:solidFill>
                            <a:schemeClr val="tx1"/>
                          </a:solidFill>
                          <a:effectLst/>
                          <a:latin typeface="+mn-lt"/>
                          <a:ea typeface="+mn-ea"/>
                          <a:cs typeface="+mn-cs"/>
                        </a:rPr>
                        <a:t>Service</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smtClean="0">
                          <a:solidFill>
                            <a:schemeClr val="tx1"/>
                          </a:solidFill>
                          <a:effectLst/>
                          <a:latin typeface="+mn-lt"/>
                        </a:rPr>
                        <a:t>Oversight of Third Party Providers</a:t>
                      </a:r>
                    </a:p>
                    <a:p>
                      <a:pPr marL="171450" indent="-171450" algn="l" defTabSz="457200" rtl="0" eaLnBrk="1" fontAlgn="ctr" latinLnBrk="0" hangingPunct="1">
                        <a:buFont typeface="Arial" panose="020B0604020202020204" pitchFamily="34" charset="0"/>
                        <a:buChar char="•"/>
                      </a:pP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457200" rtl="0" eaLnBrk="1" fontAlgn="ctr" latinLnBrk="0" hangingPunct="1">
                        <a:buFont typeface="Arial" panose="020B0604020202020204" pitchFamily="34" charset="0"/>
                        <a:buNone/>
                      </a:pPr>
                      <a:r>
                        <a:rPr lang="en-US" sz="1100" b="0" i="0" u="none" strike="noStrike" kern="1200" noProof="0" dirty="0" smtClean="0">
                          <a:solidFill>
                            <a:schemeClr val="tx1"/>
                          </a:solidFill>
                          <a:effectLst/>
                          <a:latin typeface="+mn-lt"/>
                          <a:ea typeface="+mn-ea"/>
                          <a:cs typeface="+mn-cs"/>
                        </a:rPr>
                        <a:t>The </a:t>
                      </a:r>
                      <a:r>
                        <a:rPr lang="en-US" sz="1100" b="0" i="0" u="none" strike="noStrike" kern="1200" noProof="0" dirty="0" smtClean="0">
                          <a:solidFill>
                            <a:schemeClr val="tx1"/>
                          </a:solidFill>
                          <a:effectLst/>
                          <a:latin typeface="+mn-lt"/>
                          <a:ea typeface="+mn-ea"/>
                          <a:cs typeface="+mn-cs"/>
                        </a:rPr>
                        <a:t>deficiencies</a:t>
                      </a:r>
                      <a:r>
                        <a:rPr lang="en-US" sz="1100" b="0" i="0" u="none" strike="noStrike" kern="1200" baseline="0" noProof="0" dirty="0" smtClean="0">
                          <a:solidFill>
                            <a:schemeClr val="tx1"/>
                          </a:solidFill>
                          <a:effectLst/>
                          <a:latin typeface="+mn-lt"/>
                          <a:ea typeface="+mn-ea"/>
                          <a:cs typeface="+mn-cs"/>
                        </a:rPr>
                        <a:t> in the vendor management and </a:t>
                      </a:r>
                      <a:r>
                        <a:rPr lang="en-US" sz="1100" b="0" i="0" u="none" strike="noStrike" kern="1200" noProof="0" dirty="0" smtClean="0">
                          <a:solidFill>
                            <a:schemeClr val="tx1"/>
                          </a:solidFill>
                          <a:effectLst/>
                          <a:latin typeface="+mn-lt"/>
                          <a:ea typeface="+mn-ea"/>
                          <a:cs typeface="+mn-cs"/>
                        </a:rPr>
                        <a:t>inadequate </a:t>
                      </a:r>
                      <a:r>
                        <a:rPr lang="en-US" sz="1100" b="0" i="0" u="none" strike="noStrike" kern="1200" noProof="0" dirty="0" smtClean="0">
                          <a:solidFill>
                            <a:schemeClr val="tx1"/>
                          </a:solidFill>
                          <a:effectLst/>
                          <a:latin typeface="+mn-lt"/>
                          <a:ea typeface="+mn-ea"/>
                          <a:cs typeface="+mn-cs"/>
                        </a:rPr>
                        <a:t>marketing of a product </a:t>
                      </a:r>
                      <a:r>
                        <a:rPr lang="en-US" sz="1100" b="0" i="0" u="none" strike="noStrike" kern="1200" noProof="0" dirty="0" smtClean="0">
                          <a:solidFill>
                            <a:schemeClr val="tx1"/>
                          </a:solidFill>
                          <a:effectLst/>
                          <a:latin typeface="+mn-lt"/>
                          <a:ea typeface="+mn-ea"/>
                          <a:cs typeface="+mn-cs"/>
                        </a:rPr>
                        <a:t> </a:t>
                      </a:r>
                      <a:r>
                        <a:rPr lang="en-US" sz="1100" b="0" i="0" u="none" strike="noStrike" kern="1200" noProof="0" dirty="0" smtClean="0">
                          <a:solidFill>
                            <a:schemeClr val="tx1"/>
                          </a:solidFill>
                          <a:effectLst/>
                          <a:latin typeface="+mn-lt"/>
                          <a:ea typeface="+mn-ea"/>
                          <a:cs typeface="+mn-cs"/>
                        </a:rPr>
                        <a:t>may impact the Bank and cause </a:t>
                      </a:r>
                      <a:r>
                        <a:rPr lang="en-US" sz="1100" b="0" i="0" u="none" strike="noStrike" kern="1200" dirty="0" smtClean="0">
                          <a:solidFill>
                            <a:schemeClr val="tx1"/>
                          </a:solidFill>
                          <a:effectLst/>
                          <a:latin typeface="+mn-lt"/>
                          <a:ea typeface="+mn-ea"/>
                          <a:cs typeface="+mn-cs"/>
                        </a:rPr>
                        <a:t>material losses, customer impact, legal/regulatory actions or reputational issues.</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567185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3&quot;&gt;&lt;elem m_fUsage=&quot;5.00232075450390120000E+000&quot;&gt;&lt;m_msothmcolidx val=&quot;0&quot;/&gt;&lt;m_rgb r=&quot;f8&quot; g=&quot;20&quot; b=&quot;7&quot;/&gt;&lt;m_ppcolschidx tagver0=&quot;23004&quot; tagname0=&quot;m_ppcolschidxUNRECOGNIZED&quot; val=&quot;0&quot;/&gt;&lt;m_nBrightness val=&quot;0&quot;/&gt;&lt;/elem&gt;&lt;elem m_fUsage=&quot;1.89999999999999990000E+000&quot;&gt;&lt;m_msothmcolidx val=&quot;0&quot;/&gt;&lt;m_rgb r=&quot;4f&quot; g=&quot;98&quot; b=&quot;c&quot;/&gt;&lt;m_ppcolschidx tagver0=&quot;23004&quot; tagname0=&quot;m_ppcolschidxUNRECOGNIZED&quot; val=&quot;0&quot;/&gt;&lt;m_nBrightness val=&quot;0&quot;/&gt;&lt;/elem&gt;&lt;elem m_fUsage=&quot;8.10000000000000050000E-001&quot;&gt;&lt;m_msothmcolidx val=&quot;0&quot;/&gt;&lt;m_rgb r=&quot;e3&quot; g=&quot;1d&quot; b=&quot;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USA_PPT_Template_Stat Plan v2.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2_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themeOverride>
</file>

<file path=docProps/app.xml><?xml version="1.0" encoding="utf-8"?>
<Properties xmlns="http://schemas.openxmlformats.org/officeDocument/2006/extended-properties" xmlns:vt="http://schemas.openxmlformats.org/officeDocument/2006/docPropsVTypes">
  <Template>SHUSA_PPT_Template_Stat Plan v2.3</Template>
  <TotalTime>2046</TotalTime>
  <Words>2987</Words>
  <Application>Microsoft Office PowerPoint</Application>
  <PresentationFormat>On-screen Show (4:3)</PresentationFormat>
  <Paragraphs>326</Paragraphs>
  <Slides>15</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18" baseType="lpstr">
      <vt:lpstr>SHUSA_PPT_Template_Stat Plan v2.3</vt:lpstr>
      <vt:lpstr>1_PowerPointTemplate vTA</vt:lpstr>
      <vt:lpstr>think-cell Slide</vt:lpstr>
      <vt:lpstr>PowerPoint Presentation</vt:lpstr>
      <vt:lpstr>PowerPoint Presentation</vt:lpstr>
      <vt:lpstr>Key elements of Cards strategic plan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Budington, Daniel J</dc:creator>
  <cp:lastModifiedBy>DAYNA LIZ FABRICIO ROSARIO</cp:lastModifiedBy>
  <cp:revision>64</cp:revision>
  <cp:lastPrinted>2016-05-27T10:45:45Z</cp:lastPrinted>
  <dcterms:created xsi:type="dcterms:W3CDTF">2016-05-19T01:43:24Z</dcterms:created>
  <dcterms:modified xsi:type="dcterms:W3CDTF">2016-08-08T16:19:45Z</dcterms:modified>
</cp:coreProperties>
</file>