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heme/themeOverride1.xml" ContentType="application/vnd.openxmlformats-officedocument.themeOverr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9" r:id="rId1"/>
    <p:sldMasterId id="2147483835" r:id="rId2"/>
  </p:sldMasterIdLst>
  <p:notesMasterIdLst>
    <p:notesMasterId r:id="rId16"/>
  </p:notesMasterIdLst>
  <p:handoutMasterIdLst>
    <p:handoutMasterId r:id="rId17"/>
  </p:handoutMasterIdLst>
  <p:sldIdLst>
    <p:sldId id="256" r:id="rId3"/>
    <p:sldId id="626" r:id="rId4"/>
    <p:sldId id="666" r:id="rId5"/>
    <p:sldId id="674" r:id="rId6"/>
    <p:sldId id="675" r:id="rId7"/>
    <p:sldId id="627" r:id="rId8"/>
    <p:sldId id="673" r:id="rId9"/>
    <p:sldId id="676" r:id="rId10"/>
    <p:sldId id="677" r:id="rId11"/>
    <p:sldId id="678" r:id="rId12"/>
    <p:sldId id="679" r:id="rId13"/>
    <p:sldId id="680" r:id="rId14"/>
    <p:sldId id="681" r:id="rId15"/>
  </p:sldIdLst>
  <p:sldSz cx="9144000" cy="6858000" type="screen4x3"/>
  <p:notesSz cx="7010400" cy="9296400"/>
  <p:custDataLst>
    <p:tags r:id="rId18"/>
  </p:custDataLst>
  <p:defaultTex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p:defaultTextStyle>
  <p:extLst>
    <p:ext uri="{EFAFB233-063F-42B5-8137-9DF3F51BA10A}">
      <p15:sldGuideLst xmlns="" xmlns:p15="http://schemas.microsoft.com/office/powerpoint/2012/main">
        <p15:guide id="1" orient="horz" pos="4074">
          <p15:clr>
            <a:srgbClr val="A4A3A4"/>
          </p15:clr>
        </p15:guide>
        <p15:guide id="2" orient="horz" pos="866">
          <p15:clr>
            <a:srgbClr val="A4A3A4"/>
          </p15:clr>
        </p15:guide>
        <p15:guide id="3" orient="horz" pos="156">
          <p15:clr>
            <a:srgbClr val="A4A3A4"/>
          </p15:clr>
        </p15:guide>
        <p15:guide id="4" pos="248">
          <p15:clr>
            <a:srgbClr val="A4A3A4"/>
          </p15:clr>
        </p15:guide>
        <p15:guide id="5" pos="5505">
          <p15:clr>
            <a:srgbClr val="A4A3A4"/>
          </p15:clr>
        </p15:guide>
        <p15:guide id="6" pos="2778">
          <p15:clr>
            <a:srgbClr val="A4A3A4"/>
          </p15:clr>
        </p15:guide>
        <p15:guide id="7" pos="2987">
          <p15:clr>
            <a:srgbClr val="A4A3A4"/>
          </p15:clr>
        </p15:guide>
        <p15:guide id="8" orient="horz" pos="4150">
          <p15:clr>
            <a:srgbClr val="A4A3A4"/>
          </p15:clr>
        </p15:guide>
        <p15:guide id="9" orient="horz" pos="662">
          <p15:clr>
            <a:srgbClr val="A4A3A4"/>
          </p15:clr>
        </p15:guide>
        <p15:guide id="10" orient="horz" pos="132">
          <p15:clr>
            <a:srgbClr val="A4A3A4"/>
          </p15:clr>
        </p15:guide>
        <p15:guide id="11" orient="horz" pos="266">
          <p15:clr>
            <a:srgbClr val="A4A3A4"/>
          </p15:clr>
        </p15:guide>
        <p15:guide id="12" pos="5403">
          <p15:clr>
            <a:srgbClr val="A4A3A4"/>
          </p15:clr>
        </p15:guide>
        <p15:guide id="13" pos="2796">
          <p15:clr>
            <a:srgbClr val="A4A3A4"/>
          </p15:clr>
        </p15:guide>
        <p15:guide id="14" pos="2941">
          <p15:clr>
            <a:srgbClr val="A4A3A4"/>
          </p15:clr>
        </p15:guide>
        <p15:guide id="15" pos="351">
          <p15:clr>
            <a:srgbClr val="A4A3A4"/>
          </p15:clr>
        </p15:guide>
        <p15:guide id="16" pos="209">
          <p15:clr>
            <a:srgbClr val="A4A3A4"/>
          </p15:clr>
        </p15:guide>
        <p15:guide id="17" pos="55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BCBCB"/>
    <a:srgbClr val="E60000"/>
    <a:srgbClr val="FFD9D9"/>
    <a:srgbClr val="FF9999"/>
    <a:srgbClr val="333333"/>
    <a:srgbClr val="999999"/>
    <a:srgbClr val="C25552"/>
    <a:srgbClr val="FFFF0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8" autoAdjust="0"/>
    <p:restoredTop sz="94505" autoAdjust="0"/>
  </p:normalViewPr>
  <p:slideViewPr>
    <p:cSldViewPr snapToGrid="0" snapToObjects="1">
      <p:cViewPr>
        <p:scale>
          <a:sx n="100" d="100"/>
          <a:sy n="100" d="100"/>
        </p:scale>
        <p:origin x="-330" y="-294"/>
      </p:cViewPr>
      <p:guideLst>
        <p:guide orient="horz" pos="4074"/>
        <p:guide orient="horz" pos="866"/>
        <p:guide orient="horz" pos="156"/>
        <p:guide orient="horz" pos="4155"/>
        <p:guide orient="horz" pos="509"/>
        <p:guide orient="horz" pos="132"/>
        <p:guide orient="horz" pos="218"/>
        <p:guide pos="248"/>
        <p:guide pos="5505"/>
        <p:guide pos="2778"/>
        <p:guide pos="3529"/>
        <p:guide pos="5403"/>
        <p:guide pos="2796"/>
        <p:guide pos="2941"/>
        <p:guide pos="351"/>
        <p:guide pos="209"/>
        <p:guide pos="55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01E61413-BEF4-4992-9060-ACA2C7532E71}" type="datetimeFigureOut">
              <a:rPr lang="en-US" smtClean="0"/>
              <a:t>8/5/2016</a:t>
            </a:fld>
            <a:endParaRPr lang="en-US" dirty="0"/>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23103D92-FC54-49D8-B22F-23200A7FFF5F}" type="slidenum">
              <a:rPr lang="en-US" smtClean="0"/>
              <a:t>‹#›</a:t>
            </a:fld>
            <a:endParaRPr lang="en-US" dirty="0"/>
          </a:p>
        </p:txBody>
      </p:sp>
    </p:spTree>
    <p:extLst>
      <p:ext uri="{BB962C8B-B14F-4D97-AF65-F5344CB8AC3E}">
        <p14:creationId xmlns:p14="http://schemas.microsoft.com/office/powerpoint/2010/main" val="36319651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defRPr sz="1200"/>
            </a:lvl1pPr>
          </a:lstStyle>
          <a:p>
            <a:endParaRPr lang="en-US" dirty="0"/>
          </a:p>
        </p:txBody>
      </p:sp>
      <p:sp>
        <p:nvSpPr>
          <p:cNvPr id="4099" name="Rectangle 3"/>
          <p:cNvSpPr>
            <a:spLocks noGrp="1" noChangeArrowheads="1"/>
          </p:cNvSpPr>
          <p:nvPr>
            <p:ph type="dt" idx="1"/>
          </p:nvPr>
        </p:nvSpPr>
        <p:spPr bwMode="auto">
          <a:xfrm>
            <a:off x="397256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a:defRPr sz="1200"/>
            </a:lvl1pPr>
          </a:lstStyle>
          <a:p>
            <a:endParaRPr lang="en-US" dirty="0"/>
          </a:p>
        </p:txBody>
      </p:sp>
      <p:sp>
        <p:nvSpPr>
          <p:cNvPr id="389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defRPr sz="1200"/>
            </a:lvl1pPr>
          </a:lstStyle>
          <a:p>
            <a:endParaRPr lang="en-US" dirty="0"/>
          </a:p>
        </p:txBody>
      </p:sp>
      <p:sp>
        <p:nvSpPr>
          <p:cNvPr id="4103"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a:defRPr sz="1200"/>
            </a:lvl1pPr>
          </a:lstStyle>
          <a:p>
            <a:fld id="{C95B168E-2D4F-4C34-B0B9-704A69CF462F}" type="slidenum">
              <a:rPr lang="en-US"/>
              <a:pPr/>
              <a:t>‹#›</a:t>
            </a:fld>
            <a:endParaRPr lang="en-US" dirty="0"/>
          </a:p>
        </p:txBody>
      </p:sp>
    </p:spTree>
    <p:extLst>
      <p:ext uri="{BB962C8B-B14F-4D97-AF65-F5344CB8AC3E}">
        <p14:creationId xmlns:p14="http://schemas.microsoft.com/office/powerpoint/2010/main" val="33930626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pPr/>
              <a:t>1</a:t>
            </a:fld>
            <a:endParaRPr lang="en-US" dirty="0"/>
          </a:p>
        </p:txBody>
      </p:sp>
    </p:spTree>
    <p:extLst>
      <p:ext uri="{BB962C8B-B14F-4D97-AF65-F5344CB8AC3E}">
        <p14:creationId xmlns:p14="http://schemas.microsoft.com/office/powerpoint/2010/main" val="1710617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S PGothic" pitchFamily="34" charset="-128"/>
                <a:cs typeface="ＭＳ Ｐゴシック" pitchFamily="-112" charset="-128"/>
              </a:rPr>
              <a:t>Developing and improving direct distribution capabilities and integrated multi-channel strategies.</a:t>
            </a:r>
          </a:p>
          <a:p>
            <a:r>
              <a:rPr lang="en-US" sz="1200" kern="1200" dirty="0" smtClean="0">
                <a:solidFill>
                  <a:schemeClr val="tx1"/>
                </a:solidFill>
                <a:effectLst/>
                <a:latin typeface="Arial" charset="0"/>
                <a:ea typeface="MS PGothic" pitchFamily="34" charset="-128"/>
                <a:cs typeface="ＭＳ Ｐゴシック" pitchFamily="-112" charset="-128"/>
              </a:rPr>
              <a:t>Exploring new capabilities that online strategies enable.</a:t>
            </a:r>
          </a:p>
          <a:p>
            <a:r>
              <a:rPr lang="en-US" sz="1200" kern="1200" dirty="0" smtClean="0">
                <a:solidFill>
                  <a:schemeClr val="tx1"/>
                </a:solidFill>
                <a:effectLst/>
                <a:latin typeface="Arial" charset="0"/>
                <a:ea typeface="MS PGothic" pitchFamily="34" charset="-128"/>
                <a:cs typeface="ＭＳ Ｐゴシック" pitchFamily="-112" charset="-128"/>
              </a:rPr>
              <a:t>Driving customer-driven innovations and product speed-to-market.</a:t>
            </a:r>
          </a:p>
          <a:p>
            <a:endParaRPr lang="en-US" dirty="0"/>
          </a:p>
        </p:txBody>
      </p:sp>
      <p:sp>
        <p:nvSpPr>
          <p:cNvPr id="4" name="Slide Number Placeholder 3"/>
          <p:cNvSpPr>
            <a:spLocks noGrp="1"/>
          </p:cNvSpPr>
          <p:nvPr>
            <p:ph type="sldNum" sz="quarter" idx="10"/>
          </p:nvPr>
        </p:nvSpPr>
        <p:spPr/>
        <p:txBody>
          <a:bodyPr/>
          <a:lstStyle/>
          <a:p>
            <a:fld id="{C95B168E-2D4F-4C34-B0B9-704A69CF462F}" type="slidenum">
              <a:rPr lang="en-US" smtClean="0"/>
              <a:pPr/>
              <a:t>3</a:t>
            </a:fld>
            <a:endParaRPr lang="en-US" dirty="0"/>
          </a:p>
        </p:txBody>
      </p:sp>
    </p:spTree>
    <p:extLst>
      <p:ext uri="{BB962C8B-B14F-4D97-AF65-F5344CB8AC3E}">
        <p14:creationId xmlns:p14="http://schemas.microsoft.com/office/powerpoint/2010/main" val="3104590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slideMaster" Target="../slideMasters/slideMaster1.xml"/><Relationship Id="rId1" Type="http://schemas.openxmlformats.org/officeDocument/2006/relationships/themeOverride" Target="../theme/themeOverride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spcBef>
                <a:spcPts val="0"/>
              </a:spcBef>
              <a:spcAft>
                <a:spcPts val="0"/>
              </a:spcAft>
              <a:defRPr/>
            </a:pPr>
            <a:endParaRPr lang="es-ES" dirty="0">
              <a:ln w="9525" cmpd="sng">
                <a:solidFill>
                  <a:schemeClr val="tx1"/>
                </a:solidFill>
              </a:ln>
              <a:solidFill>
                <a:srgbClr val="DB0B11"/>
              </a:solidFill>
              <a:effectLst>
                <a:outerShdw blurRad="38100" dist="38100" dir="2700000" algn="tl">
                  <a:srgbClr val="000000">
                    <a:alpha val="43137"/>
                  </a:srgbClr>
                </a:outerShdw>
              </a:effectLst>
              <a:latin typeface="Calibri" panose="020F0502020204030204" pitchFamily="34" charset="0"/>
            </a:endParaRPr>
          </a:p>
        </p:txBody>
      </p:sp>
    </p:spTree>
    <p:extLst>
      <p:ext uri="{BB962C8B-B14F-4D97-AF65-F5344CB8AC3E}">
        <p14:creationId xmlns:p14="http://schemas.microsoft.com/office/powerpoint/2010/main" val="406204002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cxnSp>
        <p:nvCxnSpPr>
          <p:cNvPr id="8" name="Straight Connector 7"/>
          <p:cNvCxnSpPr/>
          <p:nvPr userDrawn="1"/>
        </p:nvCxnSpPr>
        <p:spPr>
          <a:xfrm>
            <a:off x="331788" y="-2514783"/>
            <a:ext cx="8469312"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86365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1787" y="201434"/>
            <a:ext cx="8437034" cy="396875"/>
          </a:xfrm>
          <a:prstGeom prst="rect">
            <a:avLst/>
          </a:prstGeom>
        </p:spPr>
        <p:txBody>
          <a:bodyPr/>
          <a:lstStyle>
            <a:lvl1pPr algn="l">
              <a:defRPr sz="2400" baseline="0"/>
            </a:lvl1pPr>
          </a:lstStyle>
          <a:p>
            <a:r>
              <a:rPr lang="en-US" smtClean="0"/>
              <a:t>Click to edit Master title style</a:t>
            </a:r>
            <a:endParaRPr lang="en-US" dirty="0"/>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9"/>
          <p:cNvSpPr>
            <a:spLocks noGrp="1"/>
          </p:cNvSpPr>
          <p:nvPr>
            <p:ph type="body" sz="quarter" idx="10" hasCustomPrompt="1"/>
          </p:nvPr>
        </p:nvSpPr>
        <p:spPr>
          <a:xfrm>
            <a:off x="331787" y="5958530"/>
            <a:ext cx="6539947" cy="276999"/>
          </a:xfrm>
          <a:prstGeom prst="rect">
            <a:avLst/>
          </a:prstGeom>
        </p:spPr>
        <p:txBody>
          <a:bodyPr wrap="square">
            <a:spAutoFit/>
          </a:bodyPr>
          <a:lstStyle>
            <a:lvl1pPr marL="0" indent="0">
              <a:buNone/>
              <a:defRPr sz="1200"/>
            </a:lvl1pPr>
          </a:lstStyle>
          <a:p>
            <a:pPr lvl="0"/>
            <a:r>
              <a:rPr lang="en-US" dirty="0" smtClean="0"/>
              <a:t>Click to add a footnote</a:t>
            </a:r>
            <a:endParaRPr lang="en-US" dirty="0"/>
          </a:p>
        </p:txBody>
      </p:sp>
    </p:spTree>
    <p:extLst>
      <p:ext uri="{BB962C8B-B14F-4D97-AF65-F5344CB8AC3E}">
        <p14:creationId xmlns:p14="http://schemas.microsoft.com/office/powerpoint/2010/main" val="473384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381000" y="762000"/>
            <a:ext cx="8382000" cy="0"/>
          </a:xfrm>
          <a:prstGeom prst="line">
            <a:avLst/>
          </a:prstGeom>
          <a:noFill/>
          <a:ln w="15875">
            <a:solidFill>
              <a:srgbClr val="FF0000"/>
            </a:solidFill>
            <a:round/>
            <a:headEnd/>
            <a:tailEnd/>
          </a:ln>
        </p:spPr>
        <p:txBody>
          <a:bodyPr wrap="none" anchor="ctr"/>
          <a:lstStyle/>
          <a:p>
            <a:pPr eaLnBrk="0" hangingPunct="0">
              <a:defRPr/>
            </a:pPr>
            <a:endParaRPr lang="en-US" sz="2400" dirty="0">
              <a:solidFill>
                <a:srgbClr val="000000"/>
              </a:solidFill>
              <a:latin typeface="Arial" charset="0"/>
              <a:ea typeface="ＭＳ Ｐゴシック" pitchFamily="-112" charset="-128"/>
            </a:endParaRPr>
          </a:p>
        </p:txBody>
      </p:sp>
      <p:pic>
        <p:nvPicPr>
          <p:cNvPr id="5" name="Picture 15" descr="Logo_Peq01"/>
          <p:cNvPicPr>
            <a:picLocks noChangeAspect="1" noChangeArrowheads="1"/>
          </p:cNvPicPr>
          <p:nvPr userDrawn="1"/>
        </p:nvPicPr>
        <p:blipFill>
          <a:blip r:embed="rId3"/>
          <a:srcRect/>
          <a:stretch>
            <a:fillRect/>
          </a:stretch>
        </p:blipFill>
        <p:spPr bwMode="auto">
          <a:xfrm>
            <a:off x="6985000" y="6345238"/>
            <a:ext cx="1917700" cy="352425"/>
          </a:xfrm>
          <a:prstGeom prst="rect">
            <a:avLst/>
          </a:prstGeom>
          <a:noFill/>
          <a:ln w="9525">
            <a:noFill/>
            <a:miter lim="800000"/>
            <a:headEnd/>
            <a:tailEnd/>
          </a:ln>
        </p:spPr>
      </p:pic>
      <p:pic>
        <p:nvPicPr>
          <p:cNvPr id="6" name="Picture 16" descr="SOV_lineartRev"/>
          <p:cNvPicPr>
            <a:picLocks noChangeAspect="1" noChangeArrowheads="1"/>
          </p:cNvPicPr>
          <p:nvPr userDrawn="1"/>
        </p:nvPicPr>
        <p:blipFill>
          <a:blip r:embed="rId4"/>
          <a:srcRect l="24763"/>
          <a:stretch>
            <a:fillRect/>
          </a:stretch>
        </p:blipFill>
        <p:spPr bwMode="auto">
          <a:xfrm>
            <a:off x="304800" y="6364288"/>
            <a:ext cx="1258888" cy="425450"/>
          </a:xfrm>
          <a:prstGeom prst="rect">
            <a:avLst/>
          </a:prstGeom>
          <a:noFill/>
          <a:ln w="9525">
            <a:noFill/>
            <a:miter lim="800000"/>
            <a:headEnd/>
            <a:tailEnd/>
          </a:ln>
        </p:spPr>
      </p:pic>
      <p:pic>
        <p:nvPicPr>
          <p:cNvPr id="7" name="Picture 18"/>
          <p:cNvPicPr>
            <a:picLocks noChangeAspect="1" noChangeArrowheads="1"/>
          </p:cNvPicPr>
          <p:nvPr userDrawn="1"/>
        </p:nvPicPr>
        <p:blipFill>
          <a:blip r:embed="rId5"/>
          <a:srcRect/>
          <a:stretch>
            <a:fillRect/>
          </a:stretch>
        </p:blipFill>
        <p:spPr bwMode="auto">
          <a:xfrm>
            <a:off x="0" y="6172200"/>
            <a:ext cx="9144000" cy="700088"/>
          </a:xfrm>
          <a:prstGeom prst="rect">
            <a:avLst/>
          </a:prstGeom>
          <a:noFill/>
          <a:ln w="9525">
            <a:noFill/>
            <a:miter lim="800000"/>
            <a:headEnd/>
            <a:tailEnd/>
          </a:ln>
        </p:spPr>
      </p:pic>
      <p:pic>
        <p:nvPicPr>
          <p:cNvPr id="8" name="Picture 19" descr="Logo_Peq01"/>
          <p:cNvPicPr>
            <a:picLocks noChangeAspect="1" noChangeArrowheads="1"/>
          </p:cNvPicPr>
          <p:nvPr userDrawn="1"/>
        </p:nvPicPr>
        <p:blipFill>
          <a:blip r:embed="rId3"/>
          <a:srcRect/>
          <a:stretch>
            <a:fillRect/>
          </a:stretch>
        </p:blipFill>
        <p:spPr bwMode="auto">
          <a:xfrm>
            <a:off x="6997700" y="6324600"/>
            <a:ext cx="1917700" cy="352425"/>
          </a:xfrm>
          <a:prstGeom prst="rect">
            <a:avLst/>
          </a:prstGeom>
          <a:noFill/>
          <a:ln w="9525">
            <a:noFill/>
            <a:miter lim="800000"/>
            <a:headEnd/>
            <a:tailEnd/>
          </a:ln>
        </p:spPr>
      </p:pic>
      <p:sp>
        <p:nvSpPr>
          <p:cNvPr id="10" name="Slide Number Placeholder 4"/>
          <p:cNvSpPr txBox="1">
            <a:spLocks noGrp="1"/>
          </p:cNvSpPr>
          <p:nvPr userDrawn="1"/>
        </p:nvSpPr>
        <p:spPr bwMode="auto">
          <a:xfrm>
            <a:off x="8763000" y="0"/>
            <a:ext cx="381000" cy="381000"/>
          </a:xfrm>
          <a:prstGeom prst="rect">
            <a:avLst/>
          </a:prstGeom>
          <a:noFill/>
          <a:ln>
            <a:miter lim="800000"/>
            <a:headEnd/>
            <a:tailEnd/>
          </a:ln>
        </p:spPr>
        <p:txBody>
          <a:bodyPr wrap="none"/>
          <a:lstStyle/>
          <a:p>
            <a:pPr algn="r" eaLnBrk="0" hangingPunct="0">
              <a:defRPr/>
            </a:pPr>
            <a:fld id="{79CB495E-1014-47BE-AB8F-A2EBCF659B77}" type="slidenum">
              <a:rPr lang="en-US" sz="1400">
                <a:solidFill>
                  <a:srgbClr val="FF0000"/>
                </a:solidFill>
                <a:ea typeface="ＭＳ Ｐゴシック" pitchFamily="34" charset="-128"/>
              </a:rPr>
              <a:pPr algn="r" eaLnBrk="0" hangingPunct="0">
                <a:defRPr/>
              </a:pPr>
              <a:t>‹#›</a:t>
            </a:fld>
            <a:endParaRPr lang="en-US" sz="1400" dirty="0">
              <a:solidFill>
                <a:srgbClr val="FF0000"/>
              </a:solidFill>
              <a:ea typeface="ＭＳ Ｐゴシック" pitchFamily="34" charset="-128"/>
            </a:endParaRPr>
          </a:p>
        </p:txBody>
      </p:sp>
      <p:sp>
        <p:nvSpPr>
          <p:cNvPr id="2" name="Title 1"/>
          <p:cNvSpPr>
            <a:spLocks noGrp="1"/>
          </p:cNvSpPr>
          <p:nvPr>
            <p:ph type="title"/>
          </p:nvPr>
        </p:nvSpPr>
        <p:spPr>
          <a:xfrm>
            <a:off x="381000" y="381000"/>
            <a:ext cx="8382000" cy="4572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381000" y="838200"/>
            <a:ext cx="83820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0975371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3" name="Line 19"/>
          <p:cNvSpPr>
            <a:spLocks noChangeShapeType="1"/>
          </p:cNvSpPr>
          <p:nvPr/>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spcBef>
                <a:spcPts val="0"/>
              </a:spcBef>
              <a:spcAft>
                <a:spcPts val="0"/>
              </a:spcAft>
              <a:defRPr/>
            </a:pPr>
            <a:endParaRPr lang="en-US" dirty="0">
              <a:ln w="9525" cmpd="sng">
                <a:solidFill>
                  <a:prstClr val="black"/>
                </a:solidFill>
              </a:ln>
              <a:solidFill>
                <a:srgbClr val="DB0B11"/>
              </a:solidFill>
              <a:effectLst>
                <a:outerShdw blurRad="38100" dist="38100" dir="2700000" algn="tl">
                  <a:srgbClr val="000000">
                    <a:alpha val="43137"/>
                  </a:srgbClr>
                </a:outerShdw>
              </a:effectLst>
              <a:latin typeface="Arial"/>
            </a:endParaRPr>
          </a:p>
        </p:txBody>
      </p:sp>
      <p:sp>
        <p:nvSpPr>
          <p:cNvPr id="6" name="Title Placeholder 6"/>
          <p:cNvSpPr>
            <a:spLocks noGrp="1"/>
          </p:cNvSpPr>
          <p:nvPr>
            <p:ph type="title" hasCustomPrompt="1"/>
          </p:nvPr>
        </p:nvSpPr>
        <p:spPr>
          <a:xfrm>
            <a:off x="457200" y="2967335"/>
            <a:ext cx="8229600" cy="461665"/>
          </a:xfrm>
          <a:prstGeom prst="rect">
            <a:avLst/>
          </a:prstGeom>
        </p:spPr>
        <p:txBody>
          <a:bodyPr vert="horz" lIns="91440" tIns="45720" rIns="91440" bIns="45720" rtlCol="0" anchor="t">
            <a:spAutoFit/>
          </a:bodyPr>
          <a:lstStyle>
            <a:lvl1pPr algn="l">
              <a:defRPr sz="2400" b="1" baseline="0">
                <a:solidFill>
                  <a:srgbClr val="FF0000"/>
                </a:solidFill>
                <a:latin typeface="Arial" panose="020B0604020202020204" pitchFamily="34" charset="0"/>
                <a:cs typeface="Arial" panose="020B0604020202020204" pitchFamily="34" charset="0"/>
              </a:defRPr>
            </a:lvl1pPr>
          </a:lstStyle>
          <a:p>
            <a:r>
              <a:rPr lang="en-US" dirty="0" smtClean="0"/>
              <a:t>Title (24pt Arial Bold/Red)</a:t>
            </a:r>
          </a:p>
        </p:txBody>
      </p:sp>
      <p:sp>
        <p:nvSpPr>
          <p:cNvPr id="11" name="Text Placeholder 10"/>
          <p:cNvSpPr>
            <a:spLocks noGrp="1"/>
          </p:cNvSpPr>
          <p:nvPr>
            <p:ph type="body" sz="quarter" idx="10" hasCustomPrompt="1"/>
          </p:nvPr>
        </p:nvSpPr>
        <p:spPr>
          <a:xfrm>
            <a:off x="457200" y="3440652"/>
            <a:ext cx="8229600" cy="438582"/>
          </a:xfrm>
          <a:prstGeom prst="rect">
            <a:avLst/>
          </a:prstGeom>
        </p:spPr>
        <p:txBody>
          <a:bodyPr>
            <a:spAutoFit/>
          </a:bodyPr>
          <a:lstStyle>
            <a:lvl1pPr marL="0" indent="0">
              <a:buNone/>
              <a:defRPr sz="2000" b="1">
                <a:latin typeface="Arial" panose="020B0604020202020204" pitchFamily="34" charset="0"/>
                <a:cs typeface="Arial" panose="020B0604020202020204" pitchFamily="34" charset="0"/>
              </a:defRPr>
            </a:lvl1pPr>
          </a:lstStyle>
          <a:p>
            <a:pPr eaLnBrk="0" hangingPunct="0">
              <a:lnSpc>
                <a:spcPts val="2700"/>
              </a:lnSpc>
              <a:spcBef>
                <a:spcPct val="0"/>
              </a:spcBef>
              <a:spcAft>
                <a:spcPts val="600"/>
              </a:spcAft>
            </a:pPr>
            <a:r>
              <a:rPr lang="en-US" sz="2000" b="1" dirty="0" smtClean="0">
                <a:solidFill>
                  <a:prstClr val="black"/>
                </a:solidFill>
                <a:latin typeface="Arial" panose="020B0604020202020204" pitchFamily="34" charset="0"/>
                <a:cs typeface="Arial" panose="020B0604020202020204" pitchFamily="34" charset="0"/>
              </a:rPr>
              <a:t>Subtitle (Arial 20 </a:t>
            </a:r>
            <a:r>
              <a:rPr lang="en-US" sz="2000" b="1" dirty="0" err="1" smtClean="0">
                <a:solidFill>
                  <a:prstClr val="black"/>
                </a:solidFill>
                <a:latin typeface="Arial" panose="020B0604020202020204" pitchFamily="34" charset="0"/>
                <a:cs typeface="Arial" panose="020B0604020202020204" pitchFamily="34" charset="0"/>
              </a:rPr>
              <a:t>pt</a:t>
            </a:r>
            <a:r>
              <a:rPr lang="en-US" sz="2000" b="1" dirty="0" smtClean="0">
                <a:solidFill>
                  <a:prstClr val="black"/>
                </a:solidFill>
                <a:latin typeface="Arial" panose="020B0604020202020204" pitchFamily="34" charset="0"/>
                <a:cs typeface="Arial" panose="020B0604020202020204" pitchFamily="34" charset="0"/>
              </a:rPr>
              <a:t> Bold/Black)</a:t>
            </a:r>
            <a:endParaRPr lang="en-US" sz="2000" b="1" dirty="0">
              <a:solidFill>
                <a:prstClr val="black"/>
              </a:solidFill>
              <a:latin typeface="Arial" panose="020B0604020202020204" pitchFamily="34" charset="0"/>
              <a:cs typeface="Arial" panose="020B0604020202020204" pitchFamily="34" charset="0"/>
            </a:endParaRPr>
          </a:p>
        </p:txBody>
      </p:sp>
      <p:sp>
        <p:nvSpPr>
          <p:cNvPr id="12" name="Text Placeholder 10"/>
          <p:cNvSpPr>
            <a:spLocks noGrp="1"/>
          </p:cNvSpPr>
          <p:nvPr>
            <p:ph type="body" sz="quarter" idx="11" hasCustomPrompt="1"/>
          </p:nvPr>
        </p:nvSpPr>
        <p:spPr>
          <a:xfrm>
            <a:off x="457200" y="4560966"/>
            <a:ext cx="8229600" cy="424732"/>
          </a:xfrm>
          <a:prstGeom prst="rect">
            <a:avLst/>
          </a:prstGeom>
        </p:spPr>
        <p:txBody>
          <a:bodyPr>
            <a:spAutoFit/>
          </a:bodyPr>
          <a:lstStyle>
            <a:lvl1pPr marL="0" indent="0">
              <a:buNone/>
              <a:defRPr sz="2000" b="0" baseline="0">
                <a:solidFill>
                  <a:schemeClr val="bg1">
                    <a:lumMod val="50000"/>
                  </a:schemeClr>
                </a:solidFill>
              </a:defRPr>
            </a:lvl1pPr>
          </a:lstStyle>
          <a:p>
            <a:pPr fontAlgn="auto">
              <a:lnSpc>
                <a:spcPct val="120000"/>
              </a:lnSpc>
              <a:spcAft>
                <a:spcPts val="0"/>
              </a:spcAft>
            </a:pPr>
            <a:r>
              <a:rPr lang="en-US" sz="1800" dirty="0" smtClean="0">
                <a:solidFill>
                  <a:schemeClr val="bg1">
                    <a:lumMod val="50000"/>
                  </a:schemeClr>
                </a:solidFill>
                <a:latin typeface="Arial"/>
                <a:cs typeface="Arial"/>
              </a:rPr>
              <a:t>Presenter: Name and Title (18pt Arial, Gray)</a:t>
            </a:r>
            <a:endParaRPr lang="en-US" sz="1800" dirty="0">
              <a:solidFill>
                <a:schemeClr val="bg1">
                  <a:lumMod val="50000"/>
                </a:schemeClr>
              </a:solidFill>
              <a:latin typeface="Arial"/>
              <a:cs typeface="Arial"/>
            </a:endParaRPr>
          </a:p>
        </p:txBody>
      </p:sp>
      <p:sp>
        <p:nvSpPr>
          <p:cNvPr id="13" name="Text Placeholder 10"/>
          <p:cNvSpPr>
            <a:spLocks noGrp="1"/>
          </p:cNvSpPr>
          <p:nvPr>
            <p:ph type="body" sz="quarter" idx="12" hasCustomPrompt="1"/>
          </p:nvPr>
        </p:nvSpPr>
        <p:spPr>
          <a:xfrm>
            <a:off x="457199" y="5670803"/>
            <a:ext cx="5039959" cy="307777"/>
          </a:xfrm>
          <a:prstGeom prst="rect">
            <a:avLst/>
          </a:prstGeom>
        </p:spPr>
        <p:txBody>
          <a:bodyPr wrap="square">
            <a:spAutoFit/>
          </a:bodyPr>
          <a:lstStyle>
            <a:lvl1pPr marL="0" indent="0">
              <a:buNone/>
              <a:defRPr sz="1400" b="0" baseline="0">
                <a:solidFill>
                  <a:schemeClr val="tx1">
                    <a:lumMod val="50000"/>
                    <a:lumOff val="50000"/>
                  </a:schemeClr>
                </a:solidFill>
              </a:defRPr>
            </a:lvl1pPr>
          </a:lstStyle>
          <a:p>
            <a:pPr fontAlgn="auto">
              <a:spcBef>
                <a:spcPts val="0"/>
              </a:spcBef>
              <a:spcAft>
                <a:spcPts val="0"/>
              </a:spcAft>
              <a:defRPr/>
            </a:pPr>
            <a:r>
              <a:rPr lang="en-US" sz="1400" dirty="0" smtClean="0">
                <a:solidFill>
                  <a:schemeClr val="bg1">
                    <a:lumMod val="50000"/>
                  </a:schemeClr>
                </a:solidFill>
                <a:latin typeface="Arial"/>
                <a:cs typeface="Arial"/>
              </a:rPr>
              <a:t>Final/Draft Version: [Version Number] (14pt Arial, Gray)</a:t>
            </a:r>
            <a:endParaRPr lang="en-US" sz="1400" dirty="0">
              <a:solidFill>
                <a:schemeClr val="bg1">
                  <a:lumMod val="50000"/>
                </a:schemeClr>
              </a:solidFill>
              <a:latin typeface="Arial"/>
              <a:cs typeface="Arial"/>
            </a:endParaRPr>
          </a:p>
        </p:txBody>
      </p:sp>
      <p:sp>
        <p:nvSpPr>
          <p:cNvPr id="15" name="Text Placeholder 14"/>
          <p:cNvSpPr>
            <a:spLocks noGrp="1"/>
          </p:cNvSpPr>
          <p:nvPr>
            <p:ph type="body" sz="quarter" idx="13" hasCustomPrompt="1"/>
          </p:nvPr>
        </p:nvSpPr>
        <p:spPr>
          <a:xfrm>
            <a:off x="5944600" y="134035"/>
            <a:ext cx="2818400" cy="307777"/>
          </a:xfrm>
          <a:prstGeom prst="rect">
            <a:avLst/>
          </a:prstGeom>
        </p:spPr>
        <p:txBody>
          <a:bodyPr wrap="none">
            <a:spAutoFit/>
          </a:bodyPr>
          <a:lstStyle>
            <a:lvl1pPr marL="0" indent="0" algn="r">
              <a:buNone/>
              <a:defRPr sz="1400" b="1">
                <a:latin typeface="Arial" panose="020B0604020202020204" pitchFamily="34" charset="0"/>
                <a:cs typeface="Arial" panose="020B0604020202020204" pitchFamily="34" charset="0"/>
              </a:defRPr>
            </a:lvl1pPr>
          </a:lstStyle>
          <a:p>
            <a:pPr lvl="0"/>
            <a:r>
              <a:rPr lang="en-US" dirty="0" smtClean="0"/>
              <a:t>For discussion / For review tag</a:t>
            </a:r>
            <a:endParaRPr lang="en-US" dirty="0"/>
          </a:p>
        </p:txBody>
      </p:sp>
      <p:sp>
        <p:nvSpPr>
          <p:cNvPr id="16" name="Text Placeholder 14"/>
          <p:cNvSpPr>
            <a:spLocks noGrp="1"/>
          </p:cNvSpPr>
          <p:nvPr>
            <p:ph type="body" sz="quarter" idx="14" hasCustomPrompt="1"/>
          </p:nvPr>
        </p:nvSpPr>
        <p:spPr>
          <a:xfrm>
            <a:off x="6419090" y="5670803"/>
            <a:ext cx="2343910" cy="307777"/>
          </a:xfrm>
          <a:prstGeom prst="rect">
            <a:avLst/>
          </a:prstGeom>
        </p:spPr>
        <p:txBody>
          <a:bodyPr wrap="none">
            <a:spAutoFit/>
          </a:bodyPr>
          <a:lstStyle>
            <a:lvl1pPr marL="0" indent="0" algn="r">
              <a:buNone/>
              <a:defRPr sz="1400" b="0">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
        <p:nvSpPr>
          <p:cNvPr id="10" name="Text Placeholder 10"/>
          <p:cNvSpPr>
            <a:spLocks noGrp="1"/>
          </p:cNvSpPr>
          <p:nvPr>
            <p:ph type="body" sz="quarter" idx="15" hasCustomPrompt="1"/>
          </p:nvPr>
        </p:nvSpPr>
        <p:spPr>
          <a:xfrm>
            <a:off x="457200" y="3905310"/>
            <a:ext cx="8229600" cy="369332"/>
          </a:xfrm>
          <a:prstGeom prst="rect">
            <a:avLst/>
          </a:prstGeom>
        </p:spPr>
        <p:txBody>
          <a:bodyPr>
            <a:spAutoFit/>
          </a:bodyPr>
          <a:lstStyle>
            <a:lvl1pPr marL="0" indent="0">
              <a:buNone/>
              <a:defRPr sz="1800" b="0" baseline="0">
                <a:solidFill>
                  <a:schemeClr val="tx1"/>
                </a:solidFill>
                <a:latin typeface="Arial" panose="020B0604020202020204" pitchFamily="34" charset="0"/>
                <a:cs typeface="Arial" panose="020B0604020202020204" pitchFamily="34" charset="0"/>
              </a:defRPr>
            </a:lvl1pPr>
          </a:lstStyle>
          <a:p>
            <a:pPr lvl="0"/>
            <a:r>
              <a:rPr lang="en-US" dirty="0" smtClean="0"/>
              <a:t>DATE (Arial 18 </a:t>
            </a:r>
            <a:r>
              <a:rPr lang="en-US" dirty="0" err="1" smtClean="0"/>
              <a:t>pt</a:t>
            </a:r>
            <a:r>
              <a:rPr lang="en-US" dirty="0" smtClean="0"/>
              <a:t> Black)</a:t>
            </a:r>
          </a:p>
        </p:txBody>
      </p:sp>
      <p:pic>
        <p:nvPicPr>
          <p:cNvPr id="18" name="Picture 2" descr="C:\Users\n610821\Desktop\sant-MReg_positivo_RGB.300.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010400" y="6331161"/>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457199" y="6418400"/>
            <a:ext cx="1747658" cy="323165"/>
          </a:xfrm>
          <a:prstGeom prst="rect">
            <a:avLst/>
          </a:prstGeom>
        </p:spPr>
        <p:txBody>
          <a:bodyPr wrap="square" anchor="ctr">
            <a:spAutoFit/>
          </a:bodyPr>
          <a:lstStyle/>
          <a:p>
            <a:pPr eaLnBrk="1" fontAlgn="auto" hangingPunct="1">
              <a:spcBef>
                <a:spcPts val="0"/>
              </a:spcBef>
              <a:spcAft>
                <a:spcPts val="0"/>
              </a:spcAft>
            </a:pPr>
            <a:r>
              <a:rPr lang="en-US" sz="1500" b="1" baseline="30000" dirty="0" smtClean="0">
                <a:solidFill>
                  <a:srgbClr val="000000"/>
                </a:solidFill>
                <a:latin typeface="Arial"/>
                <a:ea typeface="+mn-ea"/>
                <a:cs typeface="Arial" panose="020B0604020202020204" pitchFamily="34" charset="0"/>
              </a:rPr>
              <a:t>Santander Holdings USA</a:t>
            </a:r>
            <a:endParaRPr lang="en-US" sz="1500" b="1" dirty="0">
              <a:solidFill>
                <a:srgbClr val="000000"/>
              </a:solidFill>
              <a:latin typeface="Arial"/>
              <a:ea typeface="+mn-ea"/>
              <a:cs typeface="Arial" panose="020B0604020202020204" pitchFamily="34" charset="0"/>
            </a:endParaRPr>
          </a:p>
        </p:txBody>
      </p:sp>
    </p:spTree>
    <p:extLst>
      <p:ext uri="{BB962C8B-B14F-4D97-AF65-F5344CB8AC3E}">
        <p14:creationId xmlns:p14="http://schemas.microsoft.com/office/powerpoint/2010/main" val="13867644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4"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5" name="Text Placeholder 7"/>
          <p:cNvSpPr>
            <a:spLocks noGrp="1"/>
          </p:cNvSpPr>
          <p:nvPr>
            <p:ph idx="1"/>
          </p:nvPr>
        </p:nvSpPr>
        <p:spPr>
          <a:xfrm>
            <a:off x="457200" y="914400"/>
            <a:ext cx="8229600" cy="5109882"/>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a:fld id="{2D8B0233-CF1E-4A07-AA92-9855D3C83DDA}" type="slidenum">
              <a:rPr lang="en-US" sz="1400" b="1" smtClean="0">
                <a:solidFill>
                  <a:srgbClr val="FF0000"/>
                </a:solidFill>
                <a:latin typeface="Arial"/>
                <a:ea typeface="+mn-ea"/>
              </a:rPr>
              <a:pPr algn="r"/>
              <a:t>‹#›</a:t>
            </a:fld>
            <a:endParaRPr lang="en-US" sz="1400" b="1" dirty="0">
              <a:solidFill>
                <a:srgbClr val="FF0000"/>
              </a:solidFill>
              <a:latin typeface="Arial"/>
              <a:ea typeface="+mn-ea"/>
            </a:endParaRPr>
          </a:p>
        </p:txBody>
      </p:sp>
      <p:pic>
        <p:nvPicPr>
          <p:cNvPr id="22530" name="Picture 2" descr="http://www.altitude.com/uploads/images/thumbs/201518/42/santander_logo_7626_north_537x_white.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cxnSp>
        <p:nvCxnSpPr>
          <p:cNvPr id="3" name="Straight Connector 2"/>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8427" y="6622486"/>
            <a:ext cx="1747658" cy="323165"/>
          </a:xfrm>
          <a:prstGeom prst="rect">
            <a:avLst/>
          </a:prstGeom>
        </p:spPr>
        <p:txBody>
          <a:bodyPr wrap="none" anchor="ctr">
            <a:spAutoFit/>
          </a:bodyPr>
          <a:lstStyle/>
          <a:p>
            <a:pPr eaLnBrk="1" fontAlgn="auto" hangingPunct="1">
              <a:spcBef>
                <a:spcPts val="0"/>
              </a:spcBef>
              <a:spcAft>
                <a:spcPts val="0"/>
              </a:spcAft>
            </a:pPr>
            <a:r>
              <a:rPr lang="en-US" sz="1500" b="1" baseline="30000" dirty="0" smtClean="0">
                <a:solidFill>
                  <a:srgbClr val="000000"/>
                </a:solidFill>
                <a:latin typeface="Arial"/>
                <a:ea typeface="+mn-ea"/>
                <a:cs typeface="Arial" panose="020B0604020202020204" pitchFamily="34" charset="0"/>
              </a:rPr>
              <a:t>Santander Holdings USA</a:t>
            </a:r>
            <a:r>
              <a:rPr lang="en-US" sz="1500" b="1" dirty="0" smtClean="0">
                <a:solidFill>
                  <a:srgbClr val="000000"/>
                </a:solidFill>
                <a:latin typeface="Arial"/>
                <a:ea typeface="+mn-ea"/>
                <a:cs typeface="Arial" panose="020B0604020202020204" pitchFamily="34" charset="0"/>
              </a:rPr>
              <a:t> </a:t>
            </a:r>
            <a:endParaRPr lang="en-US" sz="1500" b="1" dirty="0">
              <a:solidFill>
                <a:srgbClr val="000000"/>
              </a:solidFill>
              <a:latin typeface="Arial"/>
              <a:ea typeface="+mn-ea"/>
              <a:cs typeface="Arial" panose="020B0604020202020204" pitchFamily="34" charset="0"/>
            </a:endParaRPr>
          </a:p>
        </p:txBody>
      </p:sp>
    </p:spTree>
    <p:extLst>
      <p:ext uri="{BB962C8B-B14F-4D97-AF65-F5344CB8AC3E}">
        <p14:creationId xmlns:p14="http://schemas.microsoft.com/office/powerpoint/2010/main" val="328275286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umns slide">
    <p:spTree>
      <p:nvGrpSpPr>
        <p:cNvPr id="1" name=""/>
        <p:cNvGrpSpPr/>
        <p:nvPr/>
      </p:nvGrpSpPr>
      <p:grpSpPr>
        <a:xfrm>
          <a:off x="0" y="0"/>
          <a:ext cx="0" cy="0"/>
          <a:chOff x="0" y="0"/>
          <a:chExt cx="0" cy="0"/>
        </a:xfrm>
      </p:grpSpPr>
      <p:sp>
        <p:nvSpPr>
          <p:cNvPr id="13"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15"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a:fld id="{2D8B0233-CF1E-4A07-AA92-9855D3C83DDA}" type="slidenum">
              <a:rPr lang="en-US" sz="1400" b="1" smtClean="0">
                <a:solidFill>
                  <a:srgbClr val="FF0000"/>
                </a:solidFill>
                <a:latin typeface="Arial"/>
                <a:ea typeface="+mn-ea"/>
              </a:rPr>
              <a:pPr algn="r"/>
              <a:t>‹#›</a:t>
            </a:fld>
            <a:endParaRPr lang="en-US" sz="1400" b="1" dirty="0">
              <a:solidFill>
                <a:srgbClr val="FF0000"/>
              </a:solidFill>
              <a:latin typeface="Arial"/>
              <a:ea typeface="+mn-ea"/>
            </a:endParaRPr>
          </a:p>
        </p:txBody>
      </p:sp>
      <p:cxnSp>
        <p:nvCxnSpPr>
          <p:cNvPr id="18" name="Straight Connector 17"/>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Text Placeholder 7"/>
          <p:cNvSpPr>
            <a:spLocks noGrp="1"/>
          </p:cNvSpPr>
          <p:nvPr>
            <p:ph idx="1"/>
          </p:nvPr>
        </p:nvSpPr>
        <p:spPr>
          <a:xfrm>
            <a:off x="457200"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7"/>
          <p:cNvSpPr>
            <a:spLocks noGrp="1"/>
          </p:cNvSpPr>
          <p:nvPr>
            <p:ph idx="11"/>
          </p:nvPr>
        </p:nvSpPr>
        <p:spPr>
          <a:xfrm>
            <a:off x="4711849"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pic>
        <p:nvPicPr>
          <p:cNvPr id="11" name="Picture 2" descr="http://www.altitude.com/uploads/images/thumbs/201518/42/santander_logo_7626_north_537x_white.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48427" y="6622486"/>
            <a:ext cx="1747658" cy="323165"/>
          </a:xfrm>
          <a:prstGeom prst="rect">
            <a:avLst/>
          </a:prstGeom>
        </p:spPr>
        <p:txBody>
          <a:bodyPr wrap="none" anchor="ctr">
            <a:spAutoFit/>
          </a:bodyPr>
          <a:lstStyle/>
          <a:p>
            <a:pPr eaLnBrk="1" fontAlgn="auto" hangingPunct="1">
              <a:spcBef>
                <a:spcPts val="0"/>
              </a:spcBef>
              <a:spcAft>
                <a:spcPts val="0"/>
              </a:spcAft>
            </a:pPr>
            <a:r>
              <a:rPr lang="en-US" sz="1500" b="1" baseline="30000" dirty="0" smtClean="0">
                <a:solidFill>
                  <a:srgbClr val="000000"/>
                </a:solidFill>
                <a:latin typeface="Arial"/>
                <a:ea typeface="+mn-ea"/>
                <a:cs typeface="Arial" panose="020B0604020202020204" pitchFamily="34" charset="0"/>
              </a:rPr>
              <a:t>Santander Holdings USA</a:t>
            </a:r>
            <a:r>
              <a:rPr lang="en-US" sz="1500" b="1" dirty="0" smtClean="0">
                <a:solidFill>
                  <a:srgbClr val="000000"/>
                </a:solidFill>
                <a:latin typeface="Arial"/>
                <a:ea typeface="+mn-ea"/>
                <a:cs typeface="Arial" panose="020B0604020202020204" pitchFamily="34" charset="0"/>
              </a:rPr>
              <a:t> </a:t>
            </a:r>
            <a:endParaRPr lang="en-US" sz="1500" b="1" dirty="0">
              <a:solidFill>
                <a:srgbClr val="000000"/>
              </a:solidFill>
              <a:latin typeface="Arial"/>
              <a:ea typeface="+mn-ea"/>
              <a:cs typeface="Arial" panose="020B0604020202020204" pitchFamily="34" charset="0"/>
            </a:endParaRPr>
          </a:p>
        </p:txBody>
      </p:sp>
    </p:spTree>
    <p:extLst>
      <p:ext uri="{BB962C8B-B14F-4D97-AF65-F5344CB8AC3E}">
        <p14:creationId xmlns:p14="http://schemas.microsoft.com/office/powerpoint/2010/main" val="382199359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3409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slideLayout" Target="../slideLayouts/slideLayout7.xml"/><Relationship Id="rId7" Type="http://schemas.openxmlformats.org/officeDocument/2006/relationships/tags" Target="../tags/tag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vmlDrawing" Target="../drawings/vmlDrawing2.vml"/><Relationship Id="rId5"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image" Target="../media/image7.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7"/>
            </p:custDataLst>
            <p:extLst>
              <p:ext uri="{D42A27DB-BD31-4B8C-83A1-F6EECF244321}">
                <p14:modId xmlns:p14="http://schemas.microsoft.com/office/powerpoint/2010/main" val="285571146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254"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4" name="Rectangle 3"/>
          <p:cNvSpPr/>
          <p:nvPr/>
        </p:nvSpPr>
        <p:spPr>
          <a:xfrm>
            <a:off x="3850309" y="6526861"/>
            <a:ext cx="1992086" cy="323165"/>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1026" name="Picture 2" descr="C:\Users\n610821\Desktop\sant-MReg_positivo_RGB.300.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22590" y="6456659"/>
            <a:ext cx="1399375" cy="4078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0332" y="6546887"/>
            <a:ext cx="1747658" cy="323165"/>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spTree>
    <p:extLst>
      <p:ext uri="{BB962C8B-B14F-4D97-AF65-F5344CB8AC3E}">
        <p14:creationId xmlns:p14="http://schemas.microsoft.com/office/powerpoint/2010/main" val="2276329498"/>
      </p:ext>
    </p:extLst>
  </p:cSld>
  <p:clrMap bg1="lt1" tx1="dk1" bg2="lt2" tx2="dk2" accent1="accent1" accent2="accent2" accent3="accent3" accent4="accent4" accent5="accent5" accent6="accent6" hlink="hlink" folHlink="folHlink"/>
  <p:sldLayoutIdLst>
    <p:sldLayoutId id="2147483825" r:id="rId1"/>
    <p:sldLayoutId id="2147483823" r:id="rId2"/>
    <p:sldLayoutId id="2147483831" r:id="rId3"/>
    <p:sldLayoutId id="2147483833" r:id="rId4"/>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7"/>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379"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1571813630"/>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38931" y="2963670"/>
            <a:ext cx="8462169"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lnSpc>
                <a:spcPts val="2700"/>
              </a:lnSpc>
              <a:spcAft>
                <a:spcPts val="600"/>
              </a:spcAft>
            </a:pPr>
            <a:r>
              <a:rPr lang="en-US" b="1" dirty="0" smtClean="0">
                <a:solidFill>
                  <a:srgbClr val="FF0000"/>
                </a:solidFill>
                <a:latin typeface="Arial" panose="020B0604020202020204" pitchFamily="34" charset="0"/>
                <a:ea typeface="+mj-ea"/>
                <a:cs typeface="Arial" panose="020B0604020202020204" pitchFamily="34" charset="0"/>
              </a:rPr>
              <a:t>P19 Initiatives and risk assessment</a:t>
            </a:r>
            <a:endParaRPr lang="en-US" sz="2000" b="1" dirty="0">
              <a:solidFill>
                <a:srgbClr val="FF0000"/>
              </a:solidFill>
              <a:latin typeface="Arial"/>
              <a:cs typeface="Arial"/>
            </a:endParaRPr>
          </a:p>
        </p:txBody>
      </p:sp>
      <p:sp>
        <p:nvSpPr>
          <p:cNvPr id="8" name="5 CuadroTexto"/>
          <p:cNvSpPr txBox="1"/>
          <p:nvPr/>
        </p:nvSpPr>
        <p:spPr>
          <a:xfrm>
            <a:off x="239551" y="5974929"/>
            <a:ext cx="5072678" cy="307777"/>
          </a:xfrm>
          <a:prstGeom prst="rect">
            <a:avLst/>
          </a:prstGeom>
          <a:noFill/>
        </p:spPr>
        <p:txBody>
          <a:bodyPr wrap="square">
            <a:spAutoFit/>
          </a:bodyPr>
          <a:lstStyle/>
          <a:p>
            <a:pPr fontAlgn="auto">
              <a:spcBef>
                <a:spcPts val="0"/>
              </a:spcBef>
              <a:spcAft>
                <a:spcPts val="0"/>
              </a:spcAft>
              <a:defRPr/>
            </a:pPr>
            <a:r>
              <a:rPr lang="en-US" sz="1400" dirty="0" smtClean="0">
                <a:solidFill>
                  <a:schemeClr val="bg1">
                    <a:lumMod val="50000"/>
                  </a:schemeClr>
                </a:solidFill>
                <a:latin typeface="Arial"/>
                <a:cs typeface="Arial"/>
              </a:rPr>
              <a:t>Final/Draft Version: [Version Number] (14pt Arial, Gray)</a:t>
            </a:r>
            <a:endParaRPr lang="en-US" sz="1400" dirty="0">
              <a:solidFill>
                <a:schemeClr val="bg1">
                  <a:lumMod val="50000"/>
                </a:schemeClr>
              </a:solidFill>
              <a:latin typeface="Arial"/>
              <a:cs typeface="Arial"/>
            </a:endParaRPr>
          </a:p>
        </p:txBody>
      </p:sp>
      <p:sp>
        <p:nvSpPr>
          <p:cNvPr id="9" name="5 CuadroTexto"/>
          <p:cNvSpPr txBox="1"/>
          <p:nvPr/>
        </p:nvSpPr>
        <p:spPr>
          <a:xfrm>
            <a:off x="3286664" y="174075"/>
            <a:ext cx="5606672" cy="477054"/>
          </a:xfrm>
          <a:prstGeom prst="rect">
            <a:avLst/>
          </a:prstGeom>
          <a:noFill/>
        </p:spPr>
        <p:txBody>
          <a:bodyPr wrap="square">
            <a:spAutoFit/>
          </a:bodyPr>
          <a:lstStyle/>
          <a:p>
            <a:pPr algn="r" fontAlgn="auto">
              <a:spcBef>
                <a:spcPts val="0"/>
              </a:spcBef>
              <a:spcAft>
                <a:spcPts val="0"/>
              </a:spcAft>
              <a:defRPr/>
            </a:pPr>
            <a:r>
              <a:rPr lang="en-US" sz="1400" b="1" dirty="0" smtClean="0">
                <a:solidFill>
                  <a:srgbClr val="000000"/>
                </a:solidFill>
                <a:latin typeface="Arial"/>
                <a:cs typeface="Arial"/>
              </a:rPr>
              <a:t>For review and discussion</a:t>
            </a:r>
          </a:p>
          <a:p>
            <a:pPr algn="r" fontAlgn="auto">
              <a:spcBef>
                <a:spcPts val="0"/>
              </a:spcBef>
              <a:spcAft>
                <a:spcPts val="0"/>
              </a:spcAft>
              <a:defRPr/>
            </a:pPr>
            <a:endParaRPr lang="en-US" sz="1100" dirty="0">
              <a:solidFill>
                <a:schemeClr val="bg1">
                  <a:lumMod val="50000"/>
                </a:schemeClr>
              </a:solidFill>
              <a:latin typeface="Arial"/>
              <a:cs typeface="Arial"/>
            </a:endParaRPr>
          </a:p>
        </p:txBody>
      </p:sp>
      <p:sp>
        <p:nvSpPr>
          <p:cNvPr id="11" name="Rectangle 10"/>
          <p:cNvSpPr>
            <a:spLocks noChangeArrowheads="1"/>
          </p:cNvSpPr>
          <p:nvPr/>
        </p:nvSpPr>
        <p:spPr bwMode="auto">
          <a:xfrm>
            <a:off x="331787" y="4349163"/>
            <a:ext cx="8142287" cy="332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lnSpc>
                <a:spcPct val="120000"/>
              </a:lnSpc>
              <a:spcAft>
                <a:spcPts val="0"/>
              </a:spcAft>
            </a:pPr>
            <a:r>
              <a:rPr lang="en-US" sz="1800" dirty="0" smtClean="0">
                <a:solidFill>
                  <a:schemeClr val="bg1">
                    <a:lumMod val="50000"/>
                  </a:schemeClr>
                </a:solidFill>
                <a:latin typeface="Arial"/>
                <a:cs typeface="Arial"/>
              </a:rPr>
              <a:t>Presenter: </a:t>
            </a:r>
            <a:r>
              <a:rPr lang="en-US" sz="1800" dirty="0" err="1" smtClean="0">
                <a:solidFill>
                  <a:schemeClr val="bg1">
                    <a:lumMod val="50000"/>
                  </a:schemeClr>
                </a:solidFill>
                <a:latin typeface="Arial"/>
                <a:cs typeface="Arial"/>
              </a:rPr>
              <a:t>Yenai</a:t>
            </a:r>
            <a:r>
              <a:rPr lang="en-US" sz="1800" dirty="0" smtClean="0">
                <a:solidFill>
                  <a:schemeClr val="bg1">
                    <a:lumMod val="50000"/>
                  </a:schemeClr>
                </a:solidFill>
                <a:latin typeface="Arial"/>
                <a:cs typeface="Arial"/>
              </a:rPr>
              <a:t> M. Reyes </a:t>
            </a:r>
            <a:r>
              <a:rPr lang="en-US" sz="1800" dirty="0">
                <a:solidFill>
                  <a:schemeClr val="bg1">
                    <a:lumMod val="50000"/>
                  </a:schemeClr>
                </a:solidFill>
                <a:latin typeface="Arial"/>
                <a:cs typeface="Arial"/>
              </a:rPr>
              <a:t>and </a:t>
            </a:r>
            <a:r>
              <a:rPr lang="en-US" sz="1800" dirty="0" smtClean="0">
                <a:solidFill>
                  <a:schemeClr val="bg1">
                    <a:lumMod val="50000"/>
                  </a:schemeClr>
                </a:solidFill>
                <a:latin typeface="Arial"/>
                <a:cs typeface="Arial"/>
              </a:rPr>
              <a:t>General Director</a:t>
            </a:r>
            <a:endParaRPr lang="en-US" sz="1200" i="1" dirty="0">
              <a:solidFill>
                <a:schemeClr val="bg1">
                  <a:lumMod val="50000"/>
                </a:schemeClr>
              </a:solidFill>
              <a:latin typeface="Arial"/>
              <a:cs typeface="Arial"/>
            </a:endParaRPr>
          </a:p>
        </p:txBody>
      </p:sp>
      <p:sp>
        <p:nvSpPr>
          <p:cNvPr id="12" name="Rectangle 11"/>
          <p:cNvSpPr>
            <a:spLocks noChangeArrowheads="1"/>
          </p:cNvSpPr>
          <p:nvPr/>
        </p:nvSpPr>
        <p:spPr bwMode="auto">
          <a:xfrm>
            <a:off x="338931" y="3313765"/>
            <a:ext cx="814228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nSpc>
                <a:spcPts val="2700"/>
              </a:lnSpc>
              <a:spcAft>
                <a:spcPts val="600"/>
              </a:spcAft>
            </a:pPr>
            <a:r>
              <a:rPr lang="en-US" sz="2000" b="1" dirty="0">
                <a:solidFill>
                  <a:srgbClr val="000000"/>
                </a:solidFill>
                <a:latin typeface="Arial" panose="020B0604020202020204" pitchFamily="34" charset="0"/>
                <a:ea typeface="+mn-ea"/>
                <a:cs typeface="Arial" panose="020B0604020202020204" pitchFamily="34" charset="0"/>
              </a:rPr>
              <a:t>Enter Business </a:t>
            </a:r>
            <a:r>
              <a:rPr lang="en-US" sz="2000" b="1" dirty="0" smtClean="0">
                <a:solidFill>
                  <a:srgbClr val="000000"/>
                </a:solidFill>
                <a:latin typeface="Arial" panose="020B0604020202020204" pitchFamily="34" charset="0"/>
                <a:ea typeface="+mn-ea"/>
                <a:cs typeface="Arial" panose="020B0604020202020204" pitchFamily="34" charset="0"/>
              </a:rPr>
              <a:t>SIA</a:t>
            </a:r>
            <a:endParaRPr lang="en-US" sz="2000" b="1" dirty="0">
              <a:solidFill>
                <a:prstClr val="black"/>
              </a:solidFill>
              <a:latin typeface="Arial" panose="020B0604020202020204" pitchFamily="34" charset="0"/>
              <a:cs typeface="Arial" panose="020B0604020202020204" pitchFamily="34" charset="0"/>
            </a:endParaRPr>
          </a:p>
          <a:p>
            <a:pPr eaLnBrk="0" hangingPunct="0">
              <a:lnSpc>
                <a:spcPts val="2700"/>
              </a:lnSpc>
              <a:spcBef>
                <a:spcPct val="0"/>
              </a:spcBef>
              <a:spcAft>
                <a:spcPts val="600"/>
              </a:spcAft>
            </a:pPr>
            <a:r>
              <a:rPr lang="en-US" sz="1800" dirty="0" smtClean="0">
                <a:solidFill>
                  <a:prstClr val="black"/>
                </a:solidFill>
                <a:latin typeface="Arial" panose="020B0604020202020204" pitchFamily="34" charset="0"/>
                <a:cs typeface="Arial" panose="020B0604020202020204" pitchFamily="34" charset="0"/>
              </a:rPr>
              <a:t>5/24/2016</a:t>
            </a:r>
            <a:endParaRPr lang="en-US" sz="1800" dirty="0">
              <a:solidFill>
                <a:prstClr val="black"/>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a:t>
            </a:r>
          </a:p>
        </p:txBody>
      </p:sp>
      <p:graphicFrame>
        <p:nvGraphicFramePr>
          <p:cNvPr id="4" name="Table 3"/>
          <p:cNvGraphicFramePr>
            <a:graphicFrameLocks noGrp="1"/>
          </p:cNvGraphicFramePr>
          <p:nvPr>
            <p:extLst>
              <p:ext uri="{D42A27DB-BD31-4B8C-83A1-F6EECF244321}">
                <p14:modId xmlns:p14="http://schemas.microsoft.com/office/powerpoint/2010/main" val="1363649936"/>
              </p:ext>
            </p:extLst>
          </p:nvPr>
        </p:nvGraphicFramePr>
        <p:xfrm>
          <a:off x="95693" y="643890"/>
          <a:ext cx="8920716" cy="5937885"/>
        </p:xfrm>
        <a:graphic>
          <a:graphicData uri="http://schemas.openxmlformats.org/drawingml/2006/table">
            <a:tbl>
              <a:tblPr firstRow="1" bandRow="1"/>
              <a:tblGrid>
                <a:gridCol w="905488"/>
                <a:gridCol w="3561294"/>
                <a:gridCol w="990600"/>
                <a:gridCol w="1543050"/>
                <a:gridCol w="1920284"/>
              </a:tblGrid>
              <a:tr h="226750">
                <a:tc gridSpan="2">
                  <a:txBody>
                    <a:bodyPr/>
                    <a:lstStyle/>
                    <a:p>
                      <a:pPr algn="ctr"/>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algn="ctr" defTabSz="457200" rtl="0" eaLnBrk="1" latinLnBrk="0" hangingPunct="1"/>
                      <a:r>
                        <a:rPr lang="en-US" sz="1050" b="1" kern="1200" dirty="0" smtClean="0">
                          <a:solidFill>
                            <a:schemeClr val="lt1"/>
                          </a:solidFill>
                          <a:latin typeface="Arial"/>
                          <a:ea typeface="+mn-ea"/>
                          <a:cs typeface="+mn-cs"/>
                        </a:rPr>
                        <a:t>Is the identified Risk in the current Material Risk Inventory? </a:t>
                      </a:r>
                      <a:endParaRPr lang="en-US" sz="105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666914">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Key</a:t>
                      </a:r>
                      <a:r>
                        <a:rPr lang="en-US" sz="1100" baseline="0" dirty="0" smtClean="0"/>
                        <a:t> changes in risk drivers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Considerations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ID</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Name</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Is the Risk Increasing or decreasing (provide a short comment)</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608572">
                <a:tc>
                  <a:txBody>
                    <a:bodyPr/>
                    <a:lstStyle/>
                    <a:p>
                      <a:pPr algn="l" fontAlgn="ctr"/>
                      <a:r>
                        <a:rPr lang="en-US" sz="1100" b="1" i="0" u="none" strike="noStrike" dirty="0">
                          <a:solidFill>
                            <a:srgbClr val="000000"/>
                          </a:solidFill>
                          <a:effectLst/>
                          <a:latin typeface="Calibri"/>
                        </a:rPr>
                        <a:t>Market Share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What are the implications for market share %’s of new business to achieve asset/ new business forecasts? What does overall market share move to against forecasts? How does that compare to current market share</a:t>
                      </a:r>
                      <a:r>
                        <a:rPr lang="en-US" sz="1100" b="0" i="0" u="none" strike="noStrike" dirty="0" smtClean="0">
                          <a:solidFill>
                            <a:srgbClr val="000000"/>
                          </a:solidFill>
                          <a:effectLst/>
                          <a:latin typeface="Calibri"/>
                        </a:rPr>
                        <a:t>?</a:t>
                      </a:r>
                    </a:p>
                    <a:p>
                      <a:pPr algn="l" fontAlgn="ctr"/>
                      <a:r>
                        <a:rPr lang="en-US" sz="1100" b="0" i="1" u="none" strike="noStrike" dirty="0" smtClean="0">
                          <a:solidFill>
                            <a:srgbClr val="000000"/>
                          </a:solidFill>
                          <a:effectLst/>
                          <a:latin typeface="Calibri"/>
                        </a:rPr>
                        <a:t>Market</a:t>
                      </a:r>
                      <a:r>
                        <a:rPr lang="en-US" sz="1100" b="0" i="1" u="none" strike="noStrike" baseline="0" dirty="0" smtClean="0">
                          <a:solidFill>
                            <a:srgbClr val="000000"/>
                          </a:solidFill>
                          <a:effectLst/>
                          <a:latin typeface="Calibri"/>
                        </a:rPr>
                        <a:t> share does not change</a:t>
                      </a:r>
                      <a:endParaRPr lang="en-US" sz="1100" b="0" i="1" u="none" strike="noStrike" dirty="0" smtClean="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2304</a:t>
                      </a:r>
                    </a:p>
                    <a:p>
                      <a:pPr marL="171450" indent="-171450" algn="l" defTabSz="457200" rtl="0" eaLnBrk="1" fontAlgn="ctr" latinLnBrk="0" hangingPunct="1">
                        <a:buFont typeface="Arial" panose="020B0604020202020204" pitchFamily="34" charset="0"/>
                        <a:buChar char="•"/>
                      </a:pPr>
                      <a:endParaRPr lang="en-US" sz="1100" b="0" i="0" u="none" strike="noStrike" kern="1200" dirty="0" smtClean="0">
                        <a:solidFill>
                          <a:schemeClr val="tx1"/>
                        </a:solidFill>
                        <a:effectLst/>
                        <a:latin typeface="+mn-lt"/>
                        <a:ea typeface="+mn-ea"/>
                        <a:cs typeface="+mn-cs"/>
                      </a:endParaRPr>
                    </a:p>
                    <a:p>
                      <a:pPr marL="171450" indent="-171450" algn="l" defTabSz="457200" rtl="0" eaLnBrk="1" fontAlgn="ctr" latinLnBrk="0" hangingPunct="1">
                        <a:buFont typeface="Arial" panose="020B0604020202020204" pitchFamily="34" charset="0"/>
                        <a:buChar char="•"/>
                      </a:pPr>
                      <a:endParaRPr lang="en-US" sz="1100" b="0" i="0" u="none" strike="noStrike" kern="1200" dirty="0" smtClean="0">
                        <a:solidFill>
                          <a:schemeClr val="tx1"/>
                        </a:solidFill>
                        <a:effectLst/>
                        <a:latin typeface="+mn-lt"/>
                        <a:ea typeface="+mn-ea"/>
                        <a:cs typeface="+mn-cs"/>
                      </a:endParaRPr>
                    </a:p>
                    <a:p>
                      <a:pPr marL="0" indent="0" algn="l" defTabSz="457200" rtl="0" eaLnBrk="1" fontAlgn="ctr" latinLnBrk="0" hangingPunct="1">
                        <a:buFont typeface="Arial" panose="020B0604020202020204" pitchFamily="34" charset="0"/>
                        <a:buNone/>
                      </a:pPr>
                      <a:endParaRPr lang="en-US" sz="1100" b="0" i="0" u="none" strike="noStrike" kern="1200" dirty="0" smtClean="0">
                        <a:solidFill>
                          <a:schemeClr val="tx1"/>
                        </a:solidFill>
                        <a:effectLst/>
                        <a:latin typeface="+mn-lt"/>
                        <a:ea typeface="+mn-ea"/>
                        <a:cs typeface="+mn-cs"/>
                      </a:endParaRPr>
                    </a:p>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2305 &amp; 99</a:t>
                      </a:r>
                      <a:endParaRPr lang="en-US" sz="1100" b="0" i="0" u="none" strike="noStrike" kern="120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Insurance company ceases operations in Puerto Rico</a:t>
                      </a:r>
                    </a:p>
                    <a:p>
                      <a:pPr marL="171450" indent="-171450" algn="l" defTabSz="457200" rtl="0" eaLnBrk="1" fontAlgn="ctr" latinLnBrk="0" hangingPunct="1">
                        <a:buFont typeface="Arial" panose="020B0604020202020204" pitchFamily="34" charset="0"/>
                        <a:buChar char="•"/>
                      </a:pPr>
                      <a:endParaRPr lang="en-US" sz="1100" b="0" i="0" u="none" strike="noStrike" kern="1200" dirty="0" smtClean="0">
                        <a:solidFill>
                          <a:schemeClr val="tx1"/>
                        </a:solidFill>
                        <a:effectLst/>
                        <a:latin typeface="+mn-lt"/>
                        <a:ea typeface="+mn-ea"/>
                        <a:cs typeface="+mn-cs"/>
                      </a:endParaRPr>
                    </a:p>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Decrease in Santander Insurance Agency' commissions income</a:t>
                      </a:r>
                      <a:endParaRPr lang="en-US" sz="1100" b="0" i="0" u="none" strike="noStrike" kern="120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Risk has become material as a result of local industry fluctuations such as closing of some Banco Santander PR and Island Finance branches, increases in loss ratios due to increased claims and sale of mortgage portfolios which hinder SIA's ability to renew these policies. </a:t>
                      </a:r>
                      <a:endParaRPr lang="en-US" sz="1100" b="0" i="0" u="none" strike="noStrike" dirty="0">
                        <a:solidFill>
                          <a:srgbClr val="000000"/>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48499">
                <a:tc>
                  <a:txBody>
                    <a:bodyPr/>
                    <a:lstStyle/>
                    <a:p>
                      <a:pPr algn="l" fontAlgn="ctr"/>
                      <a:r>
                        <a:rPr lang="en-US" sz="1100" b="1" i="0" u="none" strike="noStrike" dirty="0">
                          <a:solidFill>
                            <a:srgbClr val="000000"/>
                          </a:solidFill>
                          <a:effectLst/>
                          <a:latin typeface="Calibri"/>
                        </a:rPr>
                        <a:t>Interest &amp; Fee Income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any changes anticipated to how interest and/ or fees are charged for lending facilities</a:t>
                      </a:r>
                      <a:r>
                        <a:rPr lang="en-US" sz="1100" b="0" i="0" u="none" strike="noStrike" dirty="0" smtClean="0">
                          <a:solidFill>
                            <a:srgbClr val="000000"/>
                          </a:solidFill>
                          <a:effectLst/>
                          <a:latin typeface="Calibri"/>
                        </a:rPr>
                        <a:t>?</a:t>
                      </a:r>
                    </a:p>
                    <a:p>
                      <a:pPr marL="0" marR="0" indent="0" algn="l" defTabSz="457200" rtl="0" eaLnBrk="1" fontAlgn="ctr" latinLnBrk="0" hangingPunct="1">
                        <a:lnSpc>
                          <a:spcPct val="100000"/>
                        </a:lnSpc>
                        <a:spcBef>
                          <a:spcPts val="0"/>
                        </a:spcBef>
                        <a:spcAft>
                          <a:spcPts val="0"/>
                        </a:spcAft>
                        <a:buClrTx/>
                        <a:buSzTx/>
                        <a:buFontTx/>
                        <a:buNone/>
                        <a:tabLst/>
                        <a:defRPr/>
                      </a:pPr>
                      <a:r>
                        <a:rPr lang="en-US" sz="1100" b="0" i="1" u="none" strike="noStrike" dirty="0" smtClean="0">
                          <a:solidFill>
                            <a:srgbClr val="000000"/>
                          </a:solidFill>
                          <a:effectLst/>
                          <a:latin typeface="+mn-lt"/>
                        </a:rPr>
                        <a:t>DOES</a:t>
                      </a:r>
                      <a:r>
                        <a:rPr lang="en-US" sz="1100" b="0" i="1" u="none" strike="noStrike" baseline="0" dirty="0" smtClean="0">
                          <a:solidFill>
                            <a:srgbClr val="000000"/>
                          </a:solidFill>
                          <a:effectLst/>
                          <a:latin typeface="+mn-lt"/>
                        </a:rPr>
                        <a:t> NOT APPLY</a:t>
                      </a:r>
                      <a:endParaRPr lang="en-US" sz="1100" b="0" i="1" u="none" strike="noStrike" dirty="0" smtClean="0">
                        <a:solidFill>
                          <a:srgbClr val="000000"/>
                        </a:solidFill>
                        <a:effectLst/>
                        <a:latin typeface="+mn-lt"/>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46942">
                <a:tc>
                  <a:txBody>
                    <a:bodyPr/>
                    <a:lstStyle/>
                    <a:p>
                      <a:pPr algn="l" fontAlgn="ctr"/>
                      <a:r>
                        <a:rPr lang="en-US" sz="1100" b="1" i="0" u="none" strike="noStrike" dirty="0">
                          <a:solidFill>
                            <a:srgbClr val="000000"/>
                          </a:solidFill>
                          <a:effectLst/>
                          <a:latin typeface="Calibri"/>
                        </a:rPr>
                        <a:t>Operational Risk</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there any changes in processes and systems or significant change initiatives that could increase Operational Risk profile</a:t>
                      </a:r>
                      <a:r>
                        <a:rPr lang="en-US" sz="1100" b="0" i="0" u="none" strike="noStrike" dirty="0" smtClean="0">
                          <a:solidFill>
                            <a:srgbClr val="000000"/>
                          </a:solidFill>
                          <a:effectLst/>
                          <a:latin typeface="Calibri"/>
                        </a:rPr>
                        <a:t>?</a:t>
                      </a:r>
                    </a:p>
                    <a:p>
                      <a:pPr algn="l" fontAlgn="ctr"/>
                      <a:r>
                        <a:rPr lang="en-US" sz="1100" b="0" i="1" u="none" strike="noStrike" dirty="0" smtClean="0">
                          <a:solidFill>
                            <a:srgbClr val="000000"/>
                          </a:solidFill>
                          <a:effectLst/>
                          <a:latin typeface="Calibri"/>
                        </a:rPr>
                        <a:t>All</a:t>
                      </a:r>
                      <a:r>
                        <a:rPr lang="en-US" sz="1100" b="0" i="1" u="none" strike="noStrike" baseline="0" dirty="0" smtClean="0">
                          <a:solidFill>
                            <a:srgbClr val="000000"/>
                          </a:solidFill>
                          <a:effectLst/>
                          <a:latin typeface="Calibri"/>
                        </a:rPr>
                        <a:t> these initiative, have a validated process and does not present significant change in any operational risk profile. However data security still present a minor operational risk.</a:t>
                      </a:r>
                      <a:endParaRPr lang="en-US" sz="1100" b="0" i="1" u="none" strike="noStrike" dirty="0" smtClean="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fontAlgn="ctr">
                        <a:buFont typeface="Arial" panose="020B0604020202020204" pitchFamily="34" charset="0"/>
                        <a:buChar char="•"/>
                      </a:pPr>
                      <a:r>
                        <a:rPr lang="en-US" sz="1100" b="0" i="0" u="none" strike="noStrike" dirty="0" smtClean="0">
                          <a:solidFill>
                            <a:schemeClr val="tx1"/>
                          </a:solidFill>
                          <a:effectLst/>
                          <a:latin typeface="+mn-lt"/>
                        </a:rPr>
                        <a:t>120</a:t>
                      </a:r>
                      <a:endParaRPr lang="en-US" sz="1100" b="0" i="0" u="none" strike="noStrike" dirty="0">
                        <a:solidFill>
                          <a:schemeClr val="tx1"/>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ctr">
                        <a:buFont typeface="Arial" panose="020B0604020202020204" pitchFamily="34" charset="0"/>
                        <a:buChar char="•"/>
                      </a:pPr>
                      <a:r>
                        <a:rPr lang="en-US" sz="1100" b="0" i="0" u="none" strike="noStrike" dirty="0" smtClean="0">
                          <a:solidFill>
                            <a:schemeClr val="tx1"/>
                          </a:solidFill>
                          <a:effectLst/>
                          <a:latin typeface="+mn-lt"/>
                        </a:rPr>
                        <a:t>Management of Customer Privacy / GLBA</a:t>
                      </a:r>
                      <a:endParaRPr lang="en-US" sz="1100" b="0" i="0" u="none" strike="noStrike" dirty="0">
                        <a:solidFill>
                          <a:schemeClr val="tx1"/>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baseline="0" dirty="0" smtClean="0">
                          <a:solidFill>
                            <a:srgbClr val="000000"/>
                          </a:solidFill>
                          <a:effectLst/>
                          <a:latin typeface="+mn-lt"/>
                        </a:rPr>
                        <a:t>Data security present a minor operational risk. Enhancements in controls are underway.</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893880">
                <a:tc>
                  <a:txBody>
                    <a:bodyPr/>
                    <a:lstStyle/>
                    <a:p>
                      <a:pPr algn="l" fontAlgn="ctr"/>
                      <a:r>
                        <a:rPr lang="en-US" sz="1100" b="1" i="0" u="none" strike="noStrike" dirty="0">
                          <a:solidFill>
                            <a:srgbClr val="000000"/>
                          </a:solidFill>
                          <a:effectLst/>
                          <a:latin typeface="Calibri"/>
                        </a:rPr>
                        <a:t>Reputational Risk</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there any changes in products, segmentation focus, marketing, et al. that could impact Reputation (positively or negatively</a:t>
                      </a:r>
                      <a:r>
                        <a:rPr lang="en-US" sz="1100" b="0" i="0" u="none" strike="noStrike" dirty="0" smtClean="0">
                          <a:solidFill>
                            <a:srgbClr val="000000"/>
                          </a:solidFill>
                          <a:effectLst/>
                          <a:latin typeface="Calibri"/>
                        </a:rPr>
                        <a:t>)?</a:t>
                      </a:r>
                    </a:p>
                    <a:p>
                      <a:pPr algn="l" fontAlgn="ctr"/>
                      <a:r>
                        <a:rPr lang="en-US" sz="1100" b="0" i="1" u="none" strike="noStrike" dirty="0" smtClean="0">
                          <a:solidFill>
                            <a:srgbClr val="000000"/>
                          </a:solidFill>
                          <a:effectLst/>
                          <a:latin typeface="Calibri"/>
                        </a:rPr>
                        <a:t>The Aflac</a:t>
                      </a:r>
                      <a:r>
                        <a:rPr lang="en-US" sz="1100" b="0" i="1" u="none" strike="noStrike" baseline="0" dirty="0" smtClean="0">
                          <a:solidFill>
                            <a:srgbClr val="000000"/>
                          </a:solidFill>
                          <a:effectLst/>
                          <a:latin typeface="Calibri"/>
                        </a:rPr>
                        <a:t> alliance will have a positive impact in market </a:t>
                      </a:r>
                      <a:r>
                        <a:rPr lang="en-US" sz="1100" b="0" i="1" u="none" strike="noStrike" baseline="0" dirty="0" smtClean="0">
                          <a:solidFill>
                            <a:srgbClr val="000000"/>
                          </a:solidFill>
                          <a:effectLst/>
                          <a:latin typeface="+mn-lt"/>
                        </a:rPr>
                        <a:t>reputation. We would be the first agency in the island  to make an alliance with this company.</a:t>
                      </a:r>
                      <a:endParaRPr lang="en-US" sz="1100" b="0" i="1" u="none" strike="noStrike" baseline="0" dirty="0" smtClean="0">
                        <a:solidFill>
                          <a:srgbClr val="000000"/>
                        </a:solidFill>
                        <a:effectLst/>
                        <a:latin typeface="Calibri"/>
                      </a:endParaRPr>
                    </a:p>
                    <a:p>
                      <a:pPr algn="l" fontAlgn="ctr"/>
                      <a:r>
                        <a:rPr lang="en-US" sz="1100" b="0" i="1" u="none" strike="noStrike" baseline="0" dirty="0" smtClean="0">
                          <a:solidFill>
                            <a:srgbClr val="000000"/>
                          </a:solidFill>
                          <a:effectLst/>
                          <a:latin typeface="Calibri"/>
                        </a:rPr>
                        <a:t>The other initiatives have the existing reputational risk it could be: poor service, lack of transparency in policy information, poor service in the payment of claims, companies financial problems or catastrophic risk</a:t>
                      </a:r>
                      <a:endParaRPr lang="en-US" sz="1100" b="0" i="1" u="none" strike="noStrike" dirty="0" smtClean="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indent="-171450" algn="l" defTabSz="4572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100" b="0" i="0" u="none" strike="noStrike" dirty="0" smtClean="0">
                          <a:solidFill>
                            <a:srgbClr val="000000"/>
                          </a:solidFill>
                          <a:effectLst/>
                          <a:latin typeface="+mn-lt"/>
                        </a:rPr>
                        <a:t>128</a:t>
                      </a:r>
                    </a:p>
                    <a:p>
                      <a:pPr marL="171450" marR="0" indent="-171450" algn="l" defTabSz="457200" rtl="0" eaLnBrk="1" fontAlgn="ctr" latinLnBrk="0" hangingPunct="1">
                        <a:lnSpc>
                          <a:spcPct val="100000"/>
                        </a:lnSpc>
                        <a:spcBef>
                          <a:spcPts val="0"/>
                        </a:spcBef>
                        <a:spcAft>
                          <a:spcPts val="0"/>
                        </a:spcAft>
                        <a:buClrTx/>
                        <a:buSzTx/>
                        <a:buFont typeface="Arial" panose="020B0604020202020204" pitchFamily="34" charset="0"/>
                        <a:buChar char="•"/>
                        <a:tabLst/>
                        <a:defRPr/>
                      </a:pPr>
                      <a:endParaRPr lang="en-US" sz="1100" b="0" i="0" u="none" strike="noStrike" dirty="0" smtClean="0">
                        <a:solidFill>
                          <a:srgbClr val="000000"/>
                        </a:solidFill>
                        <a:effectLst/>
                        <a:latin typeface="+mn-lt"/>
                      </a:endParaRPr>
                    </a:p>
                    <a:p>
                      <a:pPr marL="171450" marR="0" indent="-171450" algn="l" defTabSz="457200" rtl="0" eaLnBrk="1" fontAlgn="ctr" latinLnBrk="0" hangingPunct="1">
                        <a:lnSpc>
                          <a:spcPct val="100000"/>
                        </a:lnSpc>
                        <a:spcBef>
                          <a:spcPts val="0"/>
                        </a:spcBef>
                        <a:spcAft>
                          <a:spcPts val="0"/>
                        </a:spcAft>
                        <a:buClrTx/>
                        <a:buSzTx/>
                        <a:buFont typeface="Arial" panose="020B0604020202020204" pitchFamily="34" charset="0"/>
                        <a:buChar char="•"/>
                        <a:tabLst/>
                        <a:defRPr/>
                      </a:pPr>
                      <a:endParaRPr lang="en-US" sz="1100" b="0" i="0" u="none" strike="noStrike" dirty="0" smtClean="0">
                        <a:solidFill>
                          <a:srgbClr val="000000"/>
                        </a:solidFill>
                        <a:effectLst/>
                        <a:latin typeface="+mn-lt"/>
                      </a:endParaRPr>
                    </a:p>
                    <a:p>
                      <a:pPr marL="171450" indent="-171450" algn="l" fontAlgn="ctr">
                        <a:buFont typeface="Arial" panose="020B0604020202020204" pitchFamily="34" charset="0"/>
                        <a:buChar char="•"/>
                      </a:pPr>
                      <a:r>
                        <a:rPr lang="en-US" sz="1100" b="0" i="0" u="none" strike="noStrike" dirty="0" smtClean="0">
                          <a:solidFill>
                            <a:srgbClr val="000000"/>
                          </a:solidFill>
                          <a:effectLst/>
                          <a:latin typeface="+mn-lt"/>
                        </a:rPr>
                        <a:t>97</a:t>
                      </a:r>
                    </a:p>
                    <a:p>
                      <a:pPr marL="171450" indent="-171450" algn="l" fontAlgn="ctr">
                        <a:buFont typeface="Arial" panose="020B0604020202020204" pitchFamily="34" charset="0"/>
                        <a:buChar char="•"/>
                      </a:pPr>
                      <a:endParaRPr lang="en-US" sz="1100" b="0" i="0" u="none" strike="noStrike" dirty="0" smtClean="0">
                        <a:solidFill>
                          <a:srgbClr val="000000"/>
                        </a:solidFill>
                        <a:effectLst/>
                        <a:latin typeface="+mn-lt"/>
                      </a:endParaRPr>
                    </a:p>
                    <a:p>
                      <a:pPr marL="171450" indent="-171450" algn="l" fontAlgn="ctr">
                        <a:buFont typeface="Arial" panose="020B0604020202020204" pitchFamily="34" charset="0"/>
                        <a:buChar char="•"/>
                      </a:pPr>
                      <a:endParaRPr lang="en-US" sz="1100" b="0" i="0" u="none" strike="noStrike" dirty="0" smtClean="0">
                        <a:solidFill>
                          <a:srgbClr val="000000"/>
                        </a:solidFill>
                        <a:effectLst/>
                        <a:latin typeface="+mn-lt"/>
                      </a:endParaRPr>
                    </a:p>
                    <a:p>
                      <a:pPr marL="171450" indent="-171450" algn="l" fontAlgn="ctr">
                        <a:buFont typeface="Arial" panose="020B0604020202020204" pitchFamily="34" charset="0"/>
                        <a:buChar char="•"/>
                      </a:pPr>
                      <a:endParaRPr lang="en-US" sz="1100" b="0" i="0" u="none" strike="noStrike" dirty="0" smtClean="0">
                        <a:solidFill>
                          <a:srgbClr val="000000"/>
                        </a:solidFill>
                        <a:effectLst/>
                        <a:latin typeface="+mn-lt"/>
                      </a:endParaRPr>
                    </a:p>
                    <a:p>
                      <a:pPr marL="171450" indent="-171450" algn="l" fontAlgn="ctr">
                        <a:buFont typeface="Arial" panose="020B0604020202020204" pitchFamily="34" charset="0"/>
                        <a:buChar char="•"/>
                      </a:pPr>
                      <a:endParaRPr lang="en-US" sz="1100" b="0" i="0" u="none" strike="noStrike" dirty="0" smtClean="0">
                        <a:solidFill>
                          <a:srgbClr val="000000"/>
                        </a:solidFill>
                        <a:effectLst/>
                        <a:latin typeface="+mn-lt"/>
                      </a:endParaRPr>
                    </a:p>
                    <a:p>
                      <a:pPr marL="171450" indent="-171450" algn="l" fontAlgn="ctr">
                        <a:buFont typeface="Arial" panose="020B0604020202020204" pitchFamily="34" charset="0"/>
                        <a:buChar char="•"/>
                      </a:pPr>
                      <a:endParaRPr lang="en-US" sz="1100" b="0" i="0" u="none" strike="noStrike" dirty="0" smtClean="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4572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100" b="0" i="0" u="none" strike="noStrike" dirty="0" smtClean="0">
                          <a:solidFill>
                            <a:srgbClr val="000000"/>
                          </a:solidFill>
                          <a:effectLst/>
                          <a:latin typeface="+mn-lt"/>
                        </a:rPr>
                        <a:t>Oversight of Third Party Providers</a:t>
                      </a:r>
                    </a:p>
                    <a:p>
                      <a:pPr marL="171450" marR="0" indent="-171450" algn="l" defTabSz="457200" rtl="0" eaLnBrk="1" fontAlgn="ctr" latinLnBrk="0" hangingPunct="1">
                        <a:lnSpc>
                          <a:spcPct val="100000"/>
                        </a:lnSpc>
                        <a:spcBef>
                          <a:spcPts val="0"/>
                        </a:spcBef>
                        <a:spcAft>
                          <a:spcPts val="0"/>
                        </a:spcAft>
                        <a:buClrTx/>
                        <a:buSzTx/>
                        <a:buFont typeface="Arial" panose="020B0604020202020204" pitchFamily="34" charset="0"/>
                        <a:buChar char="•"/>
                        <a:tabLst/>
                        <a:defRPr/>
                      </a:pPr>
                      <a:endParaRPr lang="en-US" sz="1100" b="0" i="0" u="none" strike="noStrike" dirty="0" smtClean="0">
                        <a:solidFill>
                          <a:srgbClr val="000000"/>
                        </a:solidFill>
                        <a:effectLst/>
                        <a:latin typeface="+mn-lt"/>
                      </a:endParaRPr>
                    </a:p>
                    <a:p>
                      <a:pPr marL="171450" indent="-171450" algn="l" fontAlgn="ctr">
                        <a:buFont typeface="Arial" panose="020B0604020202020204" pitchFamily="34" charset="0"/>
                        <a:buChar char="•"/>
                      </a:pPr>
                      <a:r>
                        <a:rPr lang="en-US" sz="1100" b="0" i="0" u="none" strike="noStrike" dirty="0" smtClean="0">
                          <a:solidFill>
                            <a:srgbClr val="000000"/>
                          </a:solidFill>
                          <a:effectLst/>
                          <a:latin typeface="+mn-lt"/>
                        </a:rPr>
                        <a:t>Inadequate Marketing of a Product and/or Service</a:t>
                      </a: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smtClean="0">
                          <a:solidFill>
                            <a:srgbClr val="000000"/>
                          </a:solidFill>
                          <a:effectLst/>
                          <a:latin typeface="+mn-lt"/>
                        </a:rPr>
                        <a:t>Currently these risks are stable  considering the controls in place. Also, the Vendor Management Program is undergoing</a:t>
                      </a:r>
                      <a:r>
                        <a:rPr lang="en-US" sz="1100" b="0" i="0" u="none" strike="noStrike" baseline="0" dirty="0" smtClean="0">
                          <a:solidFill>
                            <a:srgbClr val="000000"/>
                          </a:solidFill>
                          <a:effectLst/>
                          <a:latin typeface="+mn-lt"/>
                        </a:rPr>
                        <a:t> improvements as part of CART project.</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3670838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a:t>
            </a:r>
          </a:p>
        </p:txBody>
      </p:sp>
      <p:graphicFrame>
        <p:nvGraphicFramePr>
          <p:cNvPr id="4" name="Table 3"/>
          <p:cNvGraphicFramePr>
            <a:graphicFrameLocks noGrp="1"/>
          </p:cNvGraphicFramePr>
          <p:nvPr>
            <p:extLst>
              <p:ext uri="{D42A27DB-BD31-4B8C-83A1-F6EECF244321}">
                <p14:modId xmlns:p14="http://schemas.microsoft.com/office/powerpoint/2010/main" val="84779017"/>
              </p:ext>
            </p:extLst>
          </p:nvPr>
        </p:nvGraphicFramePr>
        <p:xfrm>
          <a:off x="95693" y="727274"/>
          <a:ext cx="8920716" cy="6016426"/>
        </p:xfrm>
        <a:graphic>
          <a:graphicData uri="http://schemas.openxmlformats.org/drawingml/2006/table">
            <a:tbl>
              <a:tblPr firstRow="1" bandRow="1"/>
              <a:tblGrid>
                <a:gridCol w="905488"/>
                <a:gridCol w="3841818"/>
                <a:gridCol w="649984"/>
                <a:gridCol w="1761713"/>
                <a:gridCol w="1761713"/>
              </a:tblGrid>
              <a:tr h="262165">
                <a:tc gridSpan="2">
                  <a:txBody>
                    <a:bodyPr/>
                    <a:lstStyle/>
                    <a:p>
                      <a:pPr algn="ctr"/>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algn="ctr" defTabSz="457200" rtl="0" eaLnBrk="1" latinLnBrk="0" hangingPunct="1"/>
                      <a:r>
                        <a:rPr lang="en-US" sz="1050" b="1" kern="1200" dirty="0" smtClean="0">
                          <a:solidFill>
                            <a:schemeClr val="lt1"/>
                          </a:solidFill>
                          <a:latin typeface="Arial"/>
                          <a:ea typeface="+mn-ea"/>
                          <a:cs typeface="+mn-cs"/>
                        </a:rPr>
                        <a:t>Is the identified Risk in the current Material Risk Inventory? </a:t>
                      </a:r>
                      <a:endParaRPr lang="en-US" sz="105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771073">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Key</a:t>
                      </a:r>
                      <a:r>
                        <a:rPr lang="en-US" sz="1100" baseline="0" dirty="0" smtClean="0"/>
                        <a:t> changes in risk drivers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Considerations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ID</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Name</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Is the Risk Increasing or decreasing (provide a short comment)</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1558">
                <a:tc>
                  <a:txBody>
                    <a:bodyPr/>
                    <a:lstStyle/>
                    <a:p>
                      <a:pPr algn="l" fontAlgn="ctr"/>
                      <a:r>
                        <a:rPr lang="en-US" sz="1100" b="1" i="0" u="none" strike="noStrike" dirty="0">
                          <a:solidFill>
                            <a:srgbClr val="000000"/>
                          </a:solidFill>
                          <a:effectLst/>
                          <a:latin typeface="Calibri"/>
                        </a:rPr>
                        <a:t>Distribution &amp; Logistics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there any expectations for changes to systems, distribution channels, geographic dispersion, infrastructure investments, human capital that are assumed in plans</a:t>
                      </a:r>
                      <a:r>
                        <a:rPr lang="en-US" sz="1100" b="0" i="0" u="none" strike="noStrike" dirty="0" smtClean="0">
                          <a:solidFill>
                            <a:srgbClr val="000000"/>
                          </a:solidFill>
                          <a:effectLst/>
                          <a:latin typeface="Calibri"/>
                        </a:rPr>
                        <a:t>?</a:t>
                      </a:r>
                    </a:p>
                    <a:p>
                      <a:pPr marL="0" marR="0" indent="0" algn="l" defTabSz="457200" rtl="0" eaLnBrk="1" fontAlgn="ctr" latinLnBrk="0" hangingPunct="1">
                        <a:lnSpc>
                          <a:spcPct val="100000"/>
                        </a:lnSpc>
                        <a:spcBef>
                          <a:spcPts val="0"/>
                        </a:spcBef>
                        <a:spcAft>
                          <a:spcPts val="0"/>
                        </a:spcAft>
                        <a:buClrTx/>
                        <a:buSzTx/>
                        <a:buFontTx/>
                        <a:buNone/>
                        <a:tabLst/>
                        <a:defRPr/>
                      </a:pPr>
                      <a:r>
                        <a:rPr lang="en-US" sz="1100" b="0" i="1" u="none" strike="noStrike" dirty="0" smtClean="0">
                          <a:solidFill>
                            <a:srgbClr val="000000"/>
                          </a:solidFill>
                          <a:effectLst/>
                          <a:latin typeface="+mn-lt"/>
                        </a:rPr>
                        <a:t>DOES</a:t>
                      </a:r>
                      <a:r>
                        <a:rPr lang="en-US" sz="1100" b="0" i="1" u="none" strike="noStrike" baseline="0" dirty="0" smtClean="0">
                          <a:solidFill>
                            <a:srgbClr val="000000"/>
                          </a:solidFill>
                          <a:effectLst/>
                          <a:latin typeface="+mn-lt"/>
                        </a:rPr>
                        <a:t> NOT APPLY</a:t>
                      </a:r>
                      <a:endParaRPr lang="en-US" sz="1100" b="0" i="1" u="none" strike="noStrike" dirty="0" smtClean="0">
                        <a:solidFill>
                          <a:srgbClr val="000000"/>
                        </a:solidFill>
                        <a:effectLst/>
                        <a:latin typeface="+mn-lt"/>
                      </a:endParaRPr>
                    </a:p>
                    <a:p>
                      <a:pPr algn="l" fontAlgn="ctr"/>
                      <a:endParaRPr lang="en-US" sz="1100" b="0" i="0" u="none" strike="noStrike" dirty="0" smtClean="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90328">
                <a:tc>
                  <a:txBody>
                    <a:bodyPr/>
                    <a:lstStyle/>
                    <a:p>
                      <a:pPr algn="l" fontAlgn="ctr"/>
                      <a:r>
                        <a:rPr lang="en-US" sz="1100" b="1" i="0" u="none" strike="noStrike" dirty="0">
                          <a:solidFill>
                            <a:srgbClr val="000000"/>
                          </a:solidFill>
                          <a:effectLst/>
                          <a:latin typeface="Calibri"/>
                        </a:rPr>
                        <a:t>Compliance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there any changes in the product offering or mix that could affect consumer compliance</a:t>
                      </a:r>
                      <a:r>
                        <a:rPr lang="en-US" sz="1100" b="0" i="0" u="none" strike="noStrike" dirty="0" smtClean="0">
                          <a:solidFill>
                            <a:srgbClr val="000000"/>
                          </a:solidFill>
                          <a:effectLst/>
                          <a:latin typeface="Calibri"/>
                        </a:rPr>
                        <a:t>? </a:t>
                      </a:r>
                      <a:r>
                        <a:rPr lang="en-US" sz="1100" b="0" i="1" u="none" strike="noStrike" dirty="0" smtClean="0">
                          <a:solidFill>
                            <a:srgbClr val="000000"/>
                          </a:solidFill>
                          <a:effectLst/>
                          <a:latin typeface="Calibri"/>
                        </a:rPr>
                        <a:t>Yes</a:t>
                      </a:r>
                    </a:p>
                    <a:p>
                      <a:pPr algn="l" fontAlgn="ctr"/>
                      <a:r>
                        <a:rPr lang="en-US" sz="1100" b="0" i="1" u="none" strike="noStrike" dirty="0" smtClean="0">
                          <a:solidFill>
                            <a:srgbClr val="000000"/>
                          </a:solidFill>
                          <a:effectLst/>
                          <a:latin typeface="Calibri"/>
                        </a:rPr>
                        <a:t>Risk exist</a:t>
                      </a:r>
                      <a:r>
                        <a:rPr lang="en-US" sz="1100" b="0" i="1" u="none" strike="noStrike" baseline="0" dirty="0" smtClean="0">
                          <a:solidFill>
                            <a:srgbClr val="000000"/>
                          </a:solidFill>
                          <a:effectLst/>
                          <a:latin typeface="Calibri"/>
                        </a:rPr>
                        <a:t> for </a:t>
                      </a:r>
                      <a:r>
                        <a:rPr lang="en-US" sz="1100" b="0" i="1" u="none" strike="noStrike" dirty="0" smtClean="0">
                          <a:solidFill>
                            <a:srgbClr val="000000"/>
                          </a:solidFill>
                          <a:effectLst/>
                          <a:latin typeface="Calibri"/>
                        </a:rPr>
                        <a:t>the bank</a:t>
                      </a:r>
                      <a:r>
                        <a:rPr lang="en-US" sz="1100" b="0" i="1" u="none" strike="noStrike" baseline="0" dirty="0" smtClean="0">
                          <a:solidFill>
                            <a:srgbClr val="000000"/>
                          </a:solidFill>
                          <a:effectLst/>
                          <a:latin typeface="Calibri"/>
                        </a:rPr>
                        <a:t> and the agency for not complying with the required of federal regulations like; OFAC, non-deposit investment product or local regulations establish by the Office of the Commissioner of Insurance of PR.</a:t>
                      </a:r>
                    </a:p>
                    <a:p>
                      <a:pPr algn="l" fontAlgn="ctr"/>
                      <a:r>
                        <a:rPr lang="en-US" sz="1100" b="0" i="1" u="none" strike="noStrike" baseline="0" dirty="0" smtClean="0">
                          <a:solidFill>
                            <a:srgbClr val="000000"/>
                          </a:solidFill>
                          <a:effectLst/>
                          <a:latin typeface="Calibri"/>
                        </a:rPr>
                        <a:t>Currently, different internals controls exist to mitigate this risk. For example: internal audit process, operations department has quarterly  audit for data quality, daily check list in all record billing, internal trainings and communications to sales force.</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fontAlgn="ctr">
                        <a:buFont typeface="Arial" panose="020B0604020202020204" pitchFamily="34" charset="0"/>
                        <a:buChar char="•"/>
                      </a:pPr>
                      <a:r>
                        <a:rPr lang="en-US" sz="1100" b="0" i="0" u="none" strike="noStrike" dirty="0" smtClean="0">
                          <a:solidFill>
                            <a:schemeClr val="tx1"/>
                          </a:solidFill>
                          <a:effectLst/>
                          <a:latin typeface="+mj-lt"/>
                        </a:rPr>
                        <a:t>2301 &amp; 63</a:t>
                      </a: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mj-lt"/>
                      </a:endParaRP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mj-lt"/>
                      </a:endParaRP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mj-lt"/>
                      </a:endParaRPr>
                    </a:p>
                    <a:p>
                      <a:pPr marL="171450" indent="-171450" algn="l" fontAlgn="ctr">
                        <a:buFont typeface="Arial" panose="020B0604020202020204" pitchFamily="34" charset="0"/>
                        <a:buChar char="•"/>
                      </a:pPr>
                      <a:r>
                        <a:rPr lang="en-US" sz="1100" b="0" i="0" u="none" strike="noStrike" dirty="0" smtClean="0">
                          <a:solidFill>
                            <a:schemeClr val="tx1"/>
                          </a:solidFill>
                          <a:effectLst/>
                          <a:latin typeface="+mj-lt"/>
                        </a:rPr>
                        <a:t>117</a:t>
                      </a: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mj-lt"/>
                      </a:endParaRP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mj-lt"/>
                      </a:endParaRP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mj-lt"/>
                      </a:endParaRPr>
                    </a:p>
                    <a:p>
                      <a:pPr marL="171450" indent="-171450" algn="l" fontAlgn="ctr">
                        <a:buFont typeface="Arial" panose="020B0604020202020204" pitchFamily="34" charset="0"/>
                        <a:buChar char="•"/>
                      </a:pPr>
                      <a:r>
                        <a:rPr lang="en-US" sz="1100" b="0" i="0" u="none" strike="noStrike" dirty="0" smtClean="0">
                          <a:solidFill>
                            <a:schemeClr val="tx1"/>
                          </a:solidFill>
                          <a:effectLst/>
                          <a:latin typeface="+mj-lt"/>
                        </a:rPr>
                        <a:t>123</a:t>
                      </a:r>
                      <a:endParaRPr lang="en-US" sz="1100" b="0" i="0" u="none" strike="noStrike" dirty="0" smtClean="0">
                        <a:solidFill>
                          <a:schemeClr val="tx1"/>
                        </a:solidFill>
                        <a:effectLst/>
                        <a:latin typeface="+mj-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ctr">
                        <a:buFont typeface="Arial" panose="020B0604020202020204" pitchFamily="34" charset="0"/>
                        <a:buChar char="•"/>
                      </a:pPr>
                      <a:r>
                        <a:rPr lang="en-US" sz="1100" b="0" i="0" u="none" strike="noStrike" dirty="0" smtClean="0">
                          <a:solidFill>
                            <a:schemeClr val="tx1"/>
                          </a:solidFill>
                          <a:effectLst/>
                          <a:latin typeface="+mj-lt"/>
                        </a:rPr>
                        <a:t>Failure to comply with local and federal law and regulatory requirements</a:t>
                      </a: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mj-lt"/>
                      </a:endParaRPr>
                    </a:p>
                    <a:p>
                      <a:pPr marL="171450" indent="-171450" algn="l" fontAlgn="ctr">
                        <a:buFont typeface="Arial" panose="020B0604020202020204" pitchFamily="34" charset="0"/>
                        <a:buChar char="•"/>
                      </a:pPr>
                      <a:r>
                        <a:rPr lang="en-US" sz="1100" b="0" i="0" u="none" strike="noStrike" dirty="0" smtClean="0">
                          <a:solidFill>
                            <a:schemeClr val="tx1"/>
                          </a:solidFill>
                          <a:effectLst/>
                          <a:latin typeface="+mj-lt"/>
                        </a:rPr>
                        <a:t>Compliance with BSA/AML/OFAC Regulatory </a:t>
                      </a:r>
                      <a:r>
                        <a:rPr lang="en-US" sz="1100" b="0" i="0" u="none" strike="noStrike" dirty="0" smtClean="0">
                          <a:solidFill>
                            <a:schemeClr val="tx1"/>
                          </a:solidFill>
                          <a:effectLst/>
                          <a:latin typeface="+mj-lt"/>
                        </a:rPr>
                        <a:t>Expectations</a:t>
                      </a: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mj-lt"/>
                      </a:endParaRPr>
                    </a:p>
                    <a:p>
                      <a:pPr marL="171450" indent="-171450" algn="l" fontAlgn="ctr">
                        <a:buFont typeface="Arial" panose="020B0604020202020204" pitchFamily="34" charset="0"/>
                        <a:buChar char="•"/>
                      </a:pPr>
                      <a:r>
                        <a:rPr lang="en-US" sz="1100" b="0" i="0" u="none" strike="noStrike" dirty="0" smtClean="0">
                          <a:solidFill>
                            <a:schemeClr val="tx1"/>
                          </a:solidFill>
                          <a:effectLst/>
                          <a:latin typeface="+mj-lt"/>
                        </a:rPr>
                        <a:t>Failure to provide continuing education and training to employees</a:t>
                      </a:r>
                      <a:endParaRPr lang="en-US" sz="1100" b="0" i="0" u="none" strike="noStrike" dirty="0">
                        <a:solidFill>
                          <a:schemeClr val="tx1"/>
                        </a:solidFill>
                        <a:effectLst/>
                        <a:latin typeface="+mj-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baseline="0" dirty="0" smtClean="0">
                          <a:solidFill>
                            <a:schemeClr val="tx1"/>
                          </a:solidFill>
                          <a:effectLst/>
                          <a:latin typeface="+mj-lt"/>
                        </a:rPr>
                        <a:t>Currently, different internals controls exist to mitigate </a:t>
                      </a:r>
                      <a:r>
                        <a:rPr lang="en-US" sz="1100" b="0" i="0" u="none" strike="noStrike" baseline="0" dirty="0" smtClean="0">
                          <a:solidFill>
                            <a:schemeClr val="tx1"/>
                          </a:solidFill>
                          <a:effectLst/>
                          <a:latin typeface="+mj-lt"/>
                        </a:rPr>
                        <a:t>risks related to compliance matters. </a:t>
                      </a:r>
                      <a:endParaRPr lang="en-US" sz="1100" b="0" i="0" u="none" strike="noStrike" dirty="0">
                        <a:solidFill>
                          <a:schemeClr val="tx1"/>
                        </a:solidFill>
                        <a:effectLst/>
                        <a:latin typeface="+mj-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483">
                <a:tc>
                  <a:txBody>
                    <a:bodyPr/>
                    <a:lstStyle/>
                    <a:p>
                      <a:pPr algn="l" fontAlgn="ctr"/>
                      <a:r>
                        <a:rPr lang="en-US" sz="1100" b="1" i="0" u="none" strike="noStrike" dirty="0">
                          <a:solidFill>
                            <a:srgbClr val="000000"/>
                          </a:solidFill>
                          <a:effectLst/>
                          <a:latin typeface="Calibri"/>
                        </a:rPr>
                        <a:t>Capital &amp; Liquidity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What are the expected regulatory capital implications of the business plan? Any anticipated liquidity impacts</a:t>
                      </a:r>
                      <a:r>
                        <a:rPr lang="en-US" sz="1100" b="0" i="0" u="none" strike="noStrike" dirty="0" smtClean="0">
                          <a:solidFill>
                            <a:srgbClr val="000000"/>
                          </a:solidFill>
                          <a:effectLst/>
                          <a:latin typeface="Calibri"/>
                        </a:rPr>
                        <a:t>?</a:t>
                      </a:r>
                    </a:p>
                    <a:p>
                      <a:pPr marL="0" marR="0" indent="0" algn="l" defTabSz="457200" rtl="0" eaLnBrk="1" fontAlgn="ctr" latinLnBrk="0" hangingPunct="1">
                        <a:lnSpc>
                          <a:spcPct val="100000"/>
                        </a:lnSpc>
                        <a:spcBef>
                          <a:spcPts val="0"/>
                        </a:spcBef>
                        <a:spcAft>
                          <a:spcPts val="0"/>
                        </a:spcAft>
                        <a:buClrTx/>
                        <a:buSzTx/>
                        <a:buFontTx/>
                        <a:buNone/>
                        <a:tabLst/>
                        <a:defRPr/>
                      </a:pPr>
                      <a:r>
                        <a:rPr lang="en-US" sz="1100" b="0" i="1" u="none" strike="noStrike" dirty="0" smtClean="0">
                          <a:solidFill>
                            <a:srgbClr val="000000"/>
                          </a:solidFill>
                          <a:effectLst/>
                          <a:latin typeface="+mn-lt"/>
                        </a:rPr>
                        <a:t>DOES</a:t>
                      </a:r>
                      <a:r>
                        <a:rPr lang="en-US" sz="1100" b="0" i="1" u="none" strike="noStrike" baseline="0" dirty="0" smtClean="0">
                          <a:solidFill>
                            <a:srgbClr val="000000"/>
                          </a:solidFill>
                          <a:effectLst/>
                          <a:latin typeface="+mn-lt"/>
                        </a:rPr>
                        <a:t> NOT APPLY</a:t>
                      </a:r>
                      <a:endParaRPr lang="en-US" sz="1100" b="0" i="1" u="none" strike="noStrike" dirty="0" smtClean="0">
                        <a:solidFill>
                          <a:srgbClr val="000000"/>
                        </a:solidFill>
                        <a:effectLst/>
                        <a:latin typeface="+mn-lt"/>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57819">
                <a:tc>
                  <a:txBody>
                    <a:bodyPr/>
                    <a:lstStyle/>
                    <a:p>
                      <a:pPr algn="l" fontAlgn="ctr"/>
                      <a:r>
                        <a:rPr lang="en-US" sz="1100" b="1" i="0" u="none" strike="noStrike" dirty="0">
                          <a:solidFill>
                            <a:srgbClr val="000000"/>
                          </a:solidFill>
                          <a:effectLst/>
                          <a:latin typeface="Calibri"/>
                        </a:rPr>
                        <a:t>Mix Distribution</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Is the P19 predicated on changes to the current mix of asset classes, product mix or market activities? Does it consider entering new asset classes or market activities? Any expected impacts to risk appetite limits or sub limits</a:t>
                      </a:r>
                      <a:r>
                        <a:rPr lang="en-US" sz="1100" b="0" i="0" u="none" strike="noStrike" dirty="0" smtClean="0">
                          <a:solidFill>
                            <a:srgbClr val="000000"/>
                          </a:solidFill>
                          <a:effectLst/>
                          <a:latin typeface="Calibri"/>
                        </a:rPr>
                        <a:t>?</a:t>
                      </a:r>
                    </a:p>
                    <a:p>
                      <a:pPr marL="0" marR="0" indent="0" algn="l" defTabSz="457200" rtl="0" eaLnBrk="1" fontAlgn="ctr" latinLnBrk="0" hangingPunct="1">
                        <a:lnSpc>
                          <a:spcPct val="100000"/>
                        </a:lnSpc>
                        <a:spcBef>
                          <a:spcPts val="0"/>
                        </a:spcBef>
                        <a:spcAft>
                          <a:spcPts val="0"/>
                        </a:spcAft>
                        <a:buClrTx/>
                        <a:buSzTx/>
                        <a:buFontTx/>
                        <a:buNone/>
                        <a:tabLst/>
                        <a:defRPr/>
                      </a:pPr>
                      <a:r>
                        <a:rPr lang="en-US" sz="1100" b="0" i="1" u="none" strike="noStrike" dirty="0" smtClean="0">
                          <a:solidFill>
                            <a:srgbClr val="000000"/>
                          </a:solidFill>
                          <a:effectLst/>
                          <a:latin typeface="+mn-lt"/>
                        </a:rPr>
                        <a:t>DOES</a:t>
                      </a:r>
                      <a:r>
                        <a:rPr lang="en-US" sz="1100" b="0" i="1" u="none" strike="noStrike" baseline="0" dirty="0" smtClean="0">
                          <a:solidFill>
                            <a:srgbClr val="000000"/>
                          </a:solidFill>
                          <a:effectLst/>
                          <a:latin typeface="+mn-lt"/>
                        </a:rPr>
                        <a:t> NOT APPLY</a:t>
                      </a:r>
                      <a:endParaRPr lang="en-US" sz="1100" b="0" i="1" u="none" strike="noStrike" dirty="0" smtClean="0">
                        <a:solidFill>
                          <a:srgbClr val="000000"/>
                        </a:solidFill>
                        <a:effectLst/>
                        <a:latin typeface="+mn-lt"/>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3670838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a:t>
            </a:r>
          </a:p>
        </p:txBody>
      </p:sp>
      <p:graphicFrame>
        <p:nvGraphicFramePr>
          <p:cNvPr id="4" name="Table 3"/>
          <p:cNvGraphicFramePr>
            <a:graphicFrameLocks noGrp="1"/>
          </p:cNvGraphicFramePr>
          <p:nvPr>
            <p:extLst>
              <p:ext uri="{D42A27DB-BD31-4B8C-83A1-F6EECF244321}">
                <p14:modId xmlns:p14="http://schemas.microsoft.com/office/powerpoint/2010/main" val="59161490"/>
              </p:ext>
            </p:extLst>
          </p:nvPr>
        </p:nvGraphicFramePr>
        <p:xfrm>
          <a:off x="95693" y="727273"/>
          <a:ext cx="8920716" cy="5291275"/>
        </p:xfrm>
        <a:graphic>
          <a:graphicData uri="http://schemas.openxmlformats.org/drawingml/2006/table">
            <a:tbl>
              <a:tblPr firstRow="1" bandRow="1"/>
              <a:tblGrid>
                <a:gridCol w="905488"/>
                <a:gridCol w="3841818"/>
                <a:gridCol w="649984"/>
                <a:gridCol w="1761713"/>
                <a:gridCol w="1761713"/>
              </a:tblGrid>
              <a:tr h="219025">
                <a:tc gridSpan="2">
                  <a:txBody>
                    <a:bodyPr/>
                    <a:lstStyle/>
                    <a:p>
                      <a:pPr algn="ctr"/>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algn="ctr" defTabSz="457200" rtl="0" eaLnBrk="1" latinLnBrk="0" hangingPunct="1"/>
                      <a:r>
                        <a:rPr lang="en-US" sz="1050" b="1" kern="1200" dirty="0" smtClean="0">
                          <a:solidFill>
                            <a:schemeClr val="lt1"/>
                          </a:solidFill>
                          <a:latin typeface="Arial"/>
                          <a:ea typeface="+mn-ea"/>
                          <a:cs typeface="+mn-cs"/>
                        </a:rPr>
                        <a:t>Is the identified Risk in the current Material Risk Inventory? </a:t>
                      </a:r>
                      <a:endParaRPr lang="en-US" sz="105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63574">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Key</a:t>
                      </a:r>
                      <a:r>
                        <a:rPr lang="en-US" sz="1100" baseline="0" dirty="0" smtClean="0"/>
                        <a:t> changes in risk drivers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Considerations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ID</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Name</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Is the Risk Increasing or decreasing (provide a short comment)</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2303">
                <a:tc>
                  <a:txBody>
                    <a:bodyPr/>
                    <a:lstStyle/>
                    <a:p>
                      <a:pPr algn="l" fontAlgn="ctr"/>
                      <a:r>
                        <a:rPr lang="en-US" sz="1100" b="1" i="0" u="none" strike="noStrike" dirty="0">
                          <a:solidFill>
                            <a:srgbClr val="000000"/>
                          </a:solidFill>
                          <a:effectLst/>
                          <a:latin typeface="Calibri"/>
                        </a:rPr>
                        <a:t>Risk/ Profitability Tradeoff Consideration</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Does the asset forecast modify the current equilibrium between risk and profitability, and consider the observed sensitivities of the portfolios (different asset classes have different sensitivity to stressed scenarios and growing one asset class over another could push an entity outside of its risk appetite</a:t>
                      </a:r>
                      <a:r>
                        <a:rPr lang="en-US" sz="1100" b="0" i="0" u="none" strike="noStrike" dirty="0" smtClean="0">
                          <a:solidFill>
                            <a:srgbClr val="000000"/>
                          </a:solidFill>
                          <a:effectLst/>
                          <a:latin typeface="Calibri"/>
                        </a:rPr>
                        <a:t>)?</a:t>
                      </a:r>
                    </a:p>
                    <a:p>
                      <a:pPr marL="0" marR="0" indent="0" algn="l" defTabSz="457200" rtl="0" eaLnBrk="1" fontAlgn="ctr" latinLnBrk="0" hangingPunct="1">
                        <a:lnSpc>
                          <a:spcPct val="100000"/>
                        </a:lnSpc>
                        <a:spcBef>
                          <a:spcPts val="0"/>
                        </a:spcBef>
                        <a:spcAft>
                          <a:spcPts val="0"/>
                        </a:spcAft>
                        <a:buClrTx/>
                        <a:buSzTx/>
                        <a:buFontTx/>
                        <a:buNone/>
                        <a:tabLst/>
                        <a:defRPr/>
                      </a:pPr>
                      <a:r>
                        <a:rPr lang="en-US" sz="1100" b="0" i="1" u="none" strike="noStrike" dirty="0" smtClean="0">
                          <a:solidFill>
                            <a:srgbClr val="000000"/>
                          </a:solidFill>
                          <a:effectLst/>
                          <a:latin typeface="+mn-lt"/>
                        </a:rPr>
                        <a:t>DOES</a:t>
                      </a:r>
                      <a:r>
                        <a:rPr lang="en-US" sz="1100" b="0" i="1" u="none" strike="noStrike" baseline="0" dirty="0" smtClean="0">
                          <a:solidFill>
                            <a:srgbClr val="000000"/>
                          </a:solidFill>
                          <a:effectLst/>
                          <a:latin typeface="+mn-lt"/>
                        </a:rPr>
                        <a:t> NOT APPLY</a:t>
                      </a:r>
                      <a:endParaRPr lang="en-US" sz="1100" b="0" i="1" u="none" strike="noStrike" dirty="0" smtClean="0">
                        <a:solidFill>
                          <a:srgbClr val="000000"/>
                        </a:solidFill>
                        <a:effectLst/>
                        <a:latin typeface="+mn-lt"/>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465382">
                <a:tc>
                  <a:txBody>
                    <a:bodyPr/>
                    <a:lstStyle/>
                    <a:p>
                      <a:pPr algn="l" fontAlgn="ctr"/>
                      <a:r>
                        <a:rPr lang="en-US" sz="1100" b="1" i="0" u="none" strike="noStrike" dirty="0">
                          <a:solidFill>
                            <a:srgbClr val="000000"/>
                          </a:solidFill>
                          <a:effectLst/>
                          <a:latin typeface="Calibri"/>
                        </a:rPr>
                        <a:t>Pricing Rates/ Fixed &amp; Variable Expense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there any material shifts in pricing strategy assumed in P19 that would materially impact the volume, capture rate and provisions</a:t>
                      </a:r>
                      <a:r>
                        <a:rPr lang="en-US" sz="1100" b="0" i="0" u="none" strike="noStrike" dirty="0" smtClean="0">
                          <a:solidFill>
                            <a:srgbClr val="000000"/>
                          </a:solidFill>
                          <a:effectLst/>
                          <a:latin typeface="Calibri"/>
                        </a:rPr>
                        <a:t>?</a:t>
                      </a:r>
                    </a:p>
                    <a:p>
                      <a:pPr marL="0" marR="0" indent="0" algn="l" defTabSz="457200" rtl="0" eaLnBrk="1" fontAlgn="ctr" latinLnBrk="0" hangingPunct="1">
                        <a:lnSpc>
                          <a:spcPct val="100000"/>
                        </a:lnSpc>
                        <a:spcBef>
                          <a:spcPts val="0"/>
                        </a:spcBef>
                        <a:spcAft>
                          <a:spcPts val="0"/>
                        </a:spcAft>
                        <a:buClrTx/>
                        <a:buSzTx/>
                        <a:buFontTx/>
                        <a:buNone/>
                        <a:tabLst/>
                        <a:defRPr/>
                      </a:pPr>
                      <a:r>
                        <a:rPr lang="en-US" sz="1100" b="0" i="1" u="none" strike="noStrike" dirty="0" smtClean="0">
                          <a:solidFill>
                            <a:srgbClr val="000000"/>
                          </a:solidFill>
                          <a:effectLst/>
                          <a:latin typeface="+mn-lt"/>
                        </a:rPr>
                        <a:t>DOES</a:t>
                      </a:r>
                      <a:r>
                        <a:rPr lang="en-US" sz="1100" b="0" i="1" u="none" strike="noStrike" baseline="0" dirty="0" smtClean="0">
                          <a:solidFill>
                            <a:srgbClr val="000000"/>
                          </a:solidFill>
                          <a:effectLst/>
                          <a:latin typeface="+mn-lt"/>
                        </a:rPr>
                        <a:t> NOT APPLY</a:t>
                      </a:r>
                      <a:endParaRPr lang="en-US" sz="1100" b="0" i="1" u="none" strike="noStrike" dirty="0" smtClean="0">
                        <a:solidFill>
                          <a:srgbClr val="000000"/>
                        </a:solidFill>
                        <a:effectLst/>
                        <a:latin typeface="+mn-lt"/>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74083">
                <a:tc>
                  <a:txBody>
                    <a:bodyPr/>
                    <a:lstStyle/>
                    <a:p>
                      <a:pPr algn="l" fontAlgn="ctr"/>
                      <a:r>
                        <a:rPr lang="en-US" sz="1100" b="1" i="0" u="none" strike="noStrike" dirty="0">
                          <a:solidFill>
                            <a:srgbClr val="000000"/>
                          </a:solidFill>
                          <a:effectLst/>
                          <a:latin typeface="Calibri"/>
                        </a:rPr>
                        <a:t>Segmentation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the P19 asset forecasts reliant on changes to the segmentation of the lines of business? If so to what extend? </a:t>
                      </a:r>
                      <a:endParaRPr lang="en-US" sz="1100" b="0" i="0" u="none" strike="noStrike" dirty="0" smtClean="0">
                        <a:solidFill>
                          <a:srgbClr val="000000"/>
                        </a:solidFill>
                        <a:effectLst/>
                        <a:latin typeface="Calibri"/>
                      </a:endParaRPr>
                    </a:p>
                    <a:p>
                      <a:pPr marL="0" marR="0" indent="0" algn="l" defTabSz="457200" rtl="0" eaLnBrk="1" fontAlgn="ctr" latinLnBrk="0" hangingPunct="1">
                        <a:lnSpc>
                          <a:spcPct val="100000"/>
                        </a:lnSpc>
                        <a:spcBef>
                          <a:spcPts val="0"/>
                        </a:spcBef>
                        <a:spcAft>
                          <a:spcPts val="0"/>
                        </a:spcAft>
                        <a:buClrTx/>
                        <a:buSzTx/>
                        <a:buFontTx/>
                        <a:buNone/>
                        <a:tabLst/>
                        <a:defRPr/>
                      </a:pPr>
                      <a:r>
                        <a:rPr lang="en-US" sz="1100" b="0" i="1" u="none" strike="noStrike" dirty="0" smtClean="0">
                          <a:solidFill>
                            <a:srgbClr val="000000"/>
                          </a:solidFill>
                          <a:effectLst/>
                          <a:latin typeface="+mn-lt"/>
                        </a:rPr>
                        <a:t>DOES</a:t>
                      </a:r>
                      <a:r>
                        <a:rPr lang="en-US" sz="1100" b="0" i="1" u="none" strike="noStrike" baseline="0" dirty="0" smtClean="0">
                          <a:solidFill>
                            <a:srgbClr val="000000"/>
                          </a:solidFill>
                          <a:effectLst/>
                          <a:latin typeface="+mn-lt"/>
                        </a:rPr>
                        <a:t> NOT APPLY</a:t>
                      </a:r>
                      <a:endParaRPr lang="en-US" sz="1100" b="0" i="1" u="none" strike="noStrike" dirty="0" smtClean="0">
                        <a:solidFill>
                          <a:srgbClr val="000000"/>
                        </a:solidFill>
                        <a:effectLst/>
                        <a:latin typeface="+mn-lt"/>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73279">
                <a:tc>
                  <a:txBody>
                    <a:bodyPr/>
                    <a:lstStyle/>
                    <a:p>
                      <a:pPr algn="l" fontAlgn="ctr"/>
                      <a:r>
                        <a:rPr lang="en-US" sz="1100" b="1" i="0" u="none" strike="noStrike" dirty="0">
                          <a:solidFill>
                            <a:srgbClr val="000000"/>
                          </a:solidFill>
                          <a:effectLst/>
                          <a:latin typeface="Calibri"/>
                        </a:rPr>
                        <a:t>Growth Targets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What is the target loan book by sector and what are the priority growth sectors?        </a:t>
                      </a:r>
                      <a:endParaRPr lang="en-US" sz="1100" b="0" i="0" u="none" strike="noStrike" dirty="0" smtClean="0">
                        <a:solidFill>
                          <a:srgbClr val="000000"/>
                        </a:solidFill>
                        <a:effectLst/>
                        <a:latin typeface="Calibri"/>
                      </a:endParaRPr>
                    </a:p>
                    <a:p>
                      <a:pPr algn="l" fontAlgn="ctr"/>
                      <a:r>
                        <a:rPr lang="en-US" sz="1100" b="0" i="1" u="none" strike="noStrike" dirty="0" smtClean="0">
                          <a:solidFill>
                            <a:srgbClr val="000000"/>
                          </a:solidFill>
                          <a:effectLst/>
                          <a:latin typeface="Calibri"/>
                        </a:rPr>
                        <a:t>We want</a:t>
                      </a:r>
                      <a:r>
                        <a:rPr lang="en-US" sz="1100" b="0" i="1" u="none" strike="noStrike" baseline="0" dirty="0" smtClean="0">
                          <a:solidFill>
                            <a:srgbClr val="000000"/>
                          </a:solidFill>
                          <a:effectLst/>
                          <a:latin typeface="Calibri"/>
                        </a:rPr>
                        <a:t> to grow in the commercial segment because the segment has a low market </a:t>
                      </a:r>
                      <a:r>
                        <a:rPr lang="en-US" sz="1100" b="0" i="1" baseline="0" dirty="0" smtClean="0"/>
                        <a:t>penetration. We have an opportunity to grow the commercial segment in 10%.</a:t>
                      </a:r>
                      <a:endParaRPr lang="en-US" sz="1100" b="0" i="1" u="none" strike="noStrike" baseline="0" dirty="0" smtClean="0">
                        <a:solidFill>
                          <a:srgbClr val="000000"/>
                        </a:solidFill>
                        <a:effectLst/>
                        <a:latin typeface="Calibri"/>
                      </a:endParaRPr>
                    </a:p>
                    <a:p>
                      <a:pPr algn="l" fontAlgn="ctr"/>
                      <a:endParaRPr lang="en-US" sz="1100" b="1" i="0" u="none" strike="noStrike" baseline="0" dirty="0" smtClean="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3670838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a:t>
            </a:r>
          </a:p>
        </p:txBody>
      </p:sp>
      <p:graphicFrame>
        <p:nvGraphicFramePr>
          <p:cNvPr id="4" name="Table 3"/>
          <p:cNvGraphicFramePr>
            <a:graphicFrameLocks noGrp="1"/>
          </p:cNvGraphicFramePr>
          <p:nvPr>
            <p:extLst>
              <p:ext uri="{D42A27DB-BD31-4B8C-83A1-F6EECF244321}">
                <p14:modId xmlns:p14="http://schemas.microsoft.com/office/powerpoint/2010/main" val="2480298854"/>
              </p:ext>
            </p:extLst>
          </p:nvPr>
        </p:nvGraphicFramePr>
        <p:xfrm>
          <a:off x="95693" y="727273"/>
          <a:ext cx="8920716" cy="6073577"/>
        </p:xfrm>
        <a:graphic>
          <a:graphicData uri="http://schemas.openxmlformats.org/drawingml/2006/table">
            <a:tbl>
              <a:tblPr firstRow="1" bandRow="1"/>
              <a:tblGrid>
                <a:gridCol w="905488"/>
                <a:gridCol w="3841818"/>
                <a:gridCol w="649984"/>
                <a:gridCol w="1761713"/>
                <a:gridCol w="1761713"/>
              </a:tblGrid>
              <a:tr h="219025">
                <a:tc gridSpan="2">
                  <a:txBody>
                    <a:bodyPr/>
                    <a:lstStyle/>
                    <a:p>
                      <a:pPr algn="ctr"/>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algn="ctr" defTabSz="457200" rtl="0" eaLnBrk="1" latinLnBrk="0" hangingPunct="1"/>
                      <a:r>
                        <a:rPr lang="en-US" sz="1050" b="1" kern="1200" dirty="0" smtClean="0">
                          <a:solidFill>
                            <a:schemeClr val="lt1"/>
                          </a:solidFill>
                          <a:latin typeface="Arial"/>
                          <a:ea typeface="+mn-ea"/>
                          <a:cs typeface="+mn-cs"/>
                        </a:rPr>
                        <a:t>Is the identified Risk in the current Material Risk Inventory? </a:t>
                      </a:r>
                      <a:endParaRPr lang="en-US" sz="105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63574">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Key</a:t>
                      </a:r>
                      <a:r>
                        <a:rPr lang="en-US" sz="1100" baseline="0" dirty="0" smtClean="0"/>
                        <a:t> changes in risk drivers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Considerations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ID</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Name</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Is the Risk Increasing or decreasing (provide a short comment)</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623372">
                <a:tc>
                  <a:txBody>
                    <a:bodyPr/>
                    <a:lstStyle/>
                    <a:p>
                      <a:pPr algn="l" fontAlgn="ctr"/>
                      <a:r>
                        <a:rPr lang="en-US" sz="1100" b="1" i="0" u="none" strike="noStrike" dirty="0">
                          <a:solidFill>
                            <a:srgbClr val="000000"/>
                          </a:solidFill>
                          <a:effectLst/>
                          <a:latin typeface="Calibri"/>
                        </a:rPr>
                        <a:t>Asset Sales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Have the risks associated to not executing a asset sale plan as expected in P19 been considered? </a:t>
                      </a:r>
                      <a:endParaRPr lang="en-US" sz="1100" b="0" i="0" u="none" strike="noStrike" dirty="0" smtClean="0">
                        <a:solidFill>
                          <a:srgbClr val="000000"/>
                        </a:solidFill>
                        <a:effectLst/>
                        <a:latin typeface="Calibri"/>
                      </a:endParaRPr>
                    </a:p>
                    <a:p>
                      <a:pPr marL="0" marR="0" indent="0" algn="l" defTabSz="457200" rtl="0" eaLnBrk="1" fontAlgn="ctr" latinLnBrk="0" hangingPunct="1">
                        <a:lnSpc>
                          <a:spcPct val="100000"/>
                        </a:lnSpc>
                        <a:spcBef>
                          <a:spcPts val="0"/>
                        </a:spcBef>
                        <a:spcAft>
                          <a:spcPts val="0"/>
                        </a:spcAft>
                        <a:buClrTx/>
                        <a:buSzTx/>
                        <a:buFontTx/>
                        <a:buNone/>
                        <a:tabLst/>
                        <a:defRPr/>
                      </a:pPr>
                      <a:r>
                        <a:rPr lang="en-US" sz="1100" b="0" i="1" u="none" strike="noStrike" dirty="0" smtClean="0">
                          <a:solidFill>
                            <a:srgbClr val="000000"/>
                          </a:solidFill>
                          <a:effectLst/>
                          <a:latin typeface="+mn-lt"/>
                        </a:rPr>
                        <a:t>DOES</a:t>
                      </a:r>
                      <a:r>
                        <a:rPr lang="en-US" sz="1100" b="0" i="1" u="none" strike="noStrike" baseline="0" dirty="0" smtClean="0">
                          <a:solidFill>
                            <a:srgbClr val="000000"/>
                          </a:solidFill>
                          <a:effectLst/>
                          <a:latin typeface="+mn-lt"/>
                        </a:rPr>
                        <a:t> NOT APPLY</a:t>
                      </a:r>
                      <a:endParaRPr lang="en-US" sz="1100" b="0" i="1" u="none" strike="noStrike" dirty="0" smtClean="0">
                        <a:solidFill>
                          <a:srgbClr val="000000"/>
                        </a:solidFill>
                        <a:effectLst/>
                        <a:latin typeface="+mn-lt"/>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00150">
                <a:tc>
                  <a:txBody>
                    <a:bodyPr/>
                    <a:lstStyle/>
                    <a:p>
                      <a:pPr algn="l" fontAlgn="ctr"/>
                      <a:r>
                        <a:rPr lang="en-US" sz="1100" b="1" i="0" u="none" strike="noStrike" dirty="0">
                          <a:solidFill>
                            <a:srgbClr val="000000"/>
                          </a:solidFill>
                          <a:effectLst/>
                          <a:latin typeface="Calibri"/>
                        </a:rPr>
                        <a:t>Residual Risk</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How is residual risk on the current and future lease book captured in the P19 and how will this impact the RAS? Does the P19 include the potential impact of a drop in used car prices compared to expectations (both in the form of accelerated depreciation and potential impairment) and specific assumptions on SCUSA's remarketing ability in leasing terminations? </a:t>
                      </a:r>
                      <a:endParaRPr lang="en-US" sz="1100" b="0" i="0" u="none" strike="noStrike" dirty="0" smtClean="0">
                        <a:solidFill>
                          <a:srgbClr val="000000"/>
                        </a:solidFill>
                        <a:effectLst/>
                        <a:latin typeface="Calibri"/>
                      </a:endParaRPr>
                    </a:p>
                    <a:p>
                      <a:pPr marL="0" marR="0" indent="0" algn="l" defTabSz="457200" rtl="0" eaLnBrk="1" fontAlgn="ctr" latinLnBrk="0" hangingPunct="1">
                        <a:lnSpc>
                          <a:spcPct val="100000"/>
                        </a:lnSpc>
                        <a:spcBef>
                          <a:spcPts val="0"/>
                        </a:spcBef>
                        <a:spcAft>
                          <a:spcPts val="0"/>
                        </a:spcAft>
                        <a:buClrTx/>
                        <a:buSzTx/>
                        <a:buFontTx/>
                        <a:buNone/>
                        <a:tabLst/>
                        <a:defRPr/>
                      </a:pPr>
                      <a:r>
                        <a:rPr lang="en-US" sz="1100" b="0" i="1" u="none" strike="noStrike" dirty="0" smtClean="0">
                          <a:solidFill>
                            <a:srgbClr val="000000"/>
                          </a:solidFill>
                          <a:effectLst/>
                          <a:latin typeface="+mn-lt"/>
                        </a:rPr>
                        <a:t>DOES</a:t>
                      </a:r>
                      <a:r>
                        <a:rPr lang="en-US" sz="1100" b="0" i="1" u="none" strike="noStrike" baseline="0" dirty="0" smtClean="0">
                          <a:solidFill>
                            <a:srgbClr val="000000"/>
                          </a:solidFill>
                          <a:effectLst/>
                          <a:latin typeface="+mn-lt"/>
                        </a:rPr>
                        <a:t> NOT APPLY</a:t>
                      </a:r>
                      <a:endParaRPr lang="en-US" sz="1100" b="0" i="1" u="none" strike="noStrike" dirty="0" smtClean="0">
                        <a:solidFill>
                          <a:srgbClr val="000000"/>
                        </a:solidFill>
                        <a:effectLst/>
                        <a:latin typeface="+mn-lt"/>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09600">
                <a:tc>
                  <a:txBody>
                    <a:bodyPr/>
                    <a:lstStyle/>
                    <a:p>
                      <a:pPr algn="l" fontAlgn="ctr"/>
                      <a:r>
                        <a:rPr lang="en-US" sz="1100" b="1" i="0" u="none" strike="noStrike" dirty="0">
                          <a:solidFill>
                            <a:srgbClr val="000000"/>
                          </a:solidFill>
                          <a:effectLst/>
                          <a:latin typeface="Calibri"/>
                        </a:rPr>
                        <a:t>Provision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Does the P18 assume material changes to current key assumptions of the provisioning model (months coverage and recovery rate)? </a:t>
                      </a:r>
                      <a:endParaRPr lang="en-US" sz="1100" b="0" i="0" u="none" strike="noStrike" dirty="0" smtClean="0">
                        <a:solidFill>
                          <a:srgbClr val="000000"/>
                        </a:solidFill>
                        <a:effectLst/>
                        <a:latin typeface="Calibri"/>
                      </a:endParaRPr>
                    </a:p>
                    <a:p>
                      <a:pPr marL="0" marR="0" indent="0" algn="l" defTabSz="457200" rtl="0" eaLnBrk="1" fontAlgn="ctr" latinLnBrk="0" hangingPunct="1">
                        <a:lnSpc>
                          <a:spcPct val="100000"/>
                        </a:lnSpc>
                        <a:spcBef>
                          <a:spcPts val="0"/>
                        </a:spcBef>
                        <a:spcAft>
                          <a:spcPts val="0"/>
                        </a:spcAft>
                        <a:buClrTx/>
                        <a:buSzTx/>
                        <a:buFontTx/>
                        <a:buNone/>
                        <a:tabLst/>
                        <a:defRPr/>
                      </a:pPr>
                      <a:r>
                        <a:rPr lang="en-US" sz="1100" b="0" i="1" u="none" strike="noStrike" dirty="0" smtClean="0">
                          <a:solidFill>
                            <a:srgbClr val="000000"/>
                          </a:solidFill>
                          <a:effectLst/>
                          <a:latin typeface="+mn-lt"/>
                        </a:rPr>
                        <a:t>DOES</a:t>
                      </a:r>
                      <a:r>
                        <a:rPr lang="en-US" sz="1100" b="0" i="1" u="none" strike="noStrike" baseline="0" dirty="0" smtClean="0">
                          <a:solidFill>
                            <a:srgbClr val="000000"/>
                          </a:solidFill>
                          <a:effectLst/>
                          <a:latin typeface="+mn-lt"/>
                        </a:rPr>
                        <a:t> NOT APPLY</a:t>
                      </a:r>
                      <a:endParaRPr lang="en-US" sz="1100" b="0" i="1" u="none" strike="noStrike" dirty="0" smtClean="0">
                        <a:solidFill>
                          <a:srgbClr val="000000"/>
                        </a:solidFill>
                        <a:effectLst/>
                        <a:latin typeface="+mn-lt"/>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619375">
                <a:tc>
                  <a:txBody>
                    <a:bodyPr/>
                    <a:lstStyle/>
                    <a:p>
                      <a:pPr algn="l" fontAlgn="ctr"/>
                      <a:r>
                        <a:rPr lang="en-US" sz="1100" b="1" i="0" u="none" strike="noStrike" dirty="0">
                          <a:solidFill>
                            <a:srgbClr val="000000"/>
                          </a:solidFill>
                          <a:effectLst/>
                          <a:latin typeface="Calibri"/>
                        </a:rPr>
                        <a:t>Trend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Any expected trends by core markets/ asset class that influence of the P19 income forecasts? What is the expected evolution of the sector (bubble burst, stagnant, new peak</a:t>
                      </a:r>
                      <a:r>
                        <a:rPr lang="en-US" sz="1100" b="0" i="0" u="none" strike="noStrike" dirty="0" smtClean="0">
                          <a:solidFill>
                            <a:srgbClr val="000000"/>
                          </a:solidFill>
                          <a:effectLst/>
                          <a:latin typeface="Calibri"/>
                        </a:rPr>
                        <a:t>)?</a:t>
                      </a:r>
                    </a:p>
                    <a:p>
                      <a:pPr marL="0" indent="0" algn="l" fontAlgn="ctr">
                        <a:buFont typeface="Arial" panose="020B0604020202020204" pitchFamily="34" charset="0"/>
                        <a:buNone/>
                      </a:pPr>
                      <a:r>
                        <a:rPr lang="en-US" sz="1100" b="0" i="1" u="none" strike="noStrike" dirty="0" smtClean="0">
                          <a:solidFill>
                            <a:srgbClr val="000000"/>
                          </a:solidFill>
                          <a:effectLst/>
                          <a:latin typeface="Calibri"/>
                        </a:rPr>
                        <a:t>In market opportunity trends we have medical industry breach</a:t>
                      </a:r>
                      <a:r>
                        <a:rPr lang="en-US" sz="1100" b="0" i="1" u="none" strike="noStrike" baseline="0" dirty="0" smtClean="0">
                          <a:solidFill>
                            <a:srgbClr val="000000"/>
                          </a:solidFill>
                          <a:effectLst/>
                          <a:latin typeface="Calibri"/>
                        </a:rPr>
                        <a:t> of information growth in 30%. Hacking of confidential data growth in 26%. We have excellent policies for coverage this type of risk. (Cyber Insurance)</a:t>
                      </a:r>
                    </a:p>
                    <a:p>
                      <a:pPr marL="0" indent="0" algn="l" fontAlgn="ctr">
                        <a:buFont typeface="Arial" panose="020B0604020202020204" pitchFamily="34" charset="0"/>
                        <a:buNone/>
                      </a:pPr>
                      <a:r>
                        <a:rPr lang="en-US" sz="1100" b="0" i="1" u="none" strike="noStrike" dirty="0" smtClean="0">
                          <a:solidFill>
                            <a:srgbClr val="000000"/>
                          </a:solidFill>
                          <a:effectLst/>
                          <a:latin typeface="Calibri"/>
                        </a:rPr>
                        <a:t>PR Census</a:t>
                      </a:r>
                      <a:r>
                        <a:rPr lang="en-US" sz="1100" b="0" i="1" u="none" strike="noStrike" baseline="0" dirty="0" smtClean="0">
                          <a:solidFill>
                            <a:srgbClr val="000000"/>
                          </a:solidFill>
                          <a:effectLst/>
                          <a:latin typeface="Calibri"/>
                        </a:rPr>
                        <a:t> Bureau reports a growth of 18.4% in population between 55 to 59 years. The general trend is that the population is aging . We have telemarketing offer for Senior Protector Policies</a:t>
                      </a:r>
                    </a:p>
                    <a:p>
                      <a:pPr marL="0" indent="0" algn="l" fontAlgn="ctr">
                        <a:buFont typeface="Arial" panose="020B0604020202020204" pitchFamily="34" charset="0"/>
                        <a:buNone/>
                      </a:pPr>
                      <a:r>
                        <a:rPr lang="en-US" sz="1100" b="0" i="1" u="none" strike="noStrike" baseline="0" dirty="0" smtClean="0">
                          <a:solidFill>
                            <a:srgbClr val="000000"/>
                          </a:solidFill>
                          <a:effectLst/>
                          <a:latin typeface="Calibri"/>
                        </a:rPr>
                        <a:t>Health Department reports </a:t>
                      </a:r>
                      <a:r>
                        <a:rPr lang="en-US" sz="1100" b="0" i="1" u="none" strike="noStrike" kern="1200" baseline="0" dirty="0" smtClean="0">
                          <a:solidFill>
                            <a:srgbClr val="000000"/>
                          </a:solidFill>
                          <a:effectLst/>
                          <a:latin typeface="Calibri"/>
                          <a:ea typeface="+mn-ea"/>
                          <a:cs typeface="+mn-cs"/>
                        </a:rPr>
                        <a:t>that cancer is the first cause of death in PR, the  second cause of death is heart disease and  third is diabetes. We have different campaign for offer cancer policies and living benefits witch includes coverage for this decease who help to customers to assume the costs of these diseases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fontAlgn="ctr">
                        <a:buFont typeface="Arial" panose="020B0604020202020204" pitchFamily="34" charset="0"/>
                        <a:buChar char="•"/>
                      </a:pPr>
                      <a:r>
                        <a:rPr lang="en-US" sz="1100" b="0" i="0" u="none" strike="noStrike" dirty="0" smtClean="0">
                          <a:solidFill>
                            <a:schemeClr val="tx1"/>
                          </a:solidFill>
                          <a:effectLst/>
                          <a:latin typeface="+mn-lt"/>
                        </a:rPr>
                        <a:t>120</a:t>
                      </a: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mn-lt"/>
                      </a:endParaRP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mn-lt"/>
                      </a:endParaRP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mn-lt"/>
                      </a:endParaRPr>
                    </a:p>
                    <a:p>
                      <a:pPr marL="171450" indent="-171450" algn="l" fontAlgn="ctr">
                        <a:buFont typeface="Arial" panose="020B0604020202020204" pitchFamily="34" charset="0"/>
                        <a:buChar char="•"/>
                      </a:pPr>
                      <a:r>
                        <a:rPr lang="en-US" sz="1100" b="0" i="0" u="none" strike="noStrike" dirty="0" smtClean="0">
                          <a:solidFill>
                            <a:schemeClr val="tx1"/>
                          </a:solidFill>
                          <a:effectLst/>
                          <a:latin typeface="+mn-lt"/>
                        </a:rPr>
                        <a:t>131</a:t>
                      </a: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mn-lt"/>
                      </a:endParaRPr>
                    </a:p>
                    <a:p>
                      <a:pPr marL="171450" indent="-171450" algn="l" fontAlgn="ctr">
                        <a:buFont typeface="Arial" panose="020B0604020202020204" pitchFamily="34" charset="0"/>
                        <a:buChar char="•"/>
                      </a:pPr>
                      <a:r>
                        <a:rPr lang="en-US" sz="1100" b="0" i="0" u="none" strike="noStrike" dirty="0" smtClean="0">
                          <a:solidFill>
                            <a:schemeClr val="tx1"/>
                          </a:solidFill>
                          <a:effectLst/>
                          <a:latin typeface="+mn-lt"/>
                        </a:rPr>
                        <a:t>97</a:t>
                      </a:r>
                      <a:endParaRPr lang="en-US" sz="1100" b="0" i="0" u="none" strike="noStrike" dirty="0">
                        <a:solidFill>
                          <a:schemeClr val="tx1"/>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fontAlgn="ctr">
                        <a:buFont typeface="Arial" panose="020B0604020202020204" pitchFamily="34" charset="0"/>
                        <a:buChar char="•"/>
                      </a:pPr>
                      <a:r>
                        <a:rPr lang="en-US" sz="1100" b="0" i="0" u="none" strike="noStrike" dirty="0" smtClean="0">
                          <a:solidFill>
                            <a:schemeClr val="tx1"/>
                          </a:solidFill>
                          <a:effectLst/>
                          <a:latin typeface="+mn-lt"/>
                        </a:rPr>
                        <a:t>Management of Customer Privacy / GLBA</a:t>
                      </a: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mn-lt"/>
                      </a:endParaRPr>
                    </a:p>
                    <a:p>
                      <a:pPr marL="171450" indent="-171450" algn="l" fontAlgn="ctr">
                        <a:buFont typeface="Arial" panose="020B0604020202020204" pitchFamily="34" charset="0"/>
                        <a:buChar char="•"/>
                      </a:pPr>
                      <a:r>
                        <a:rPr lang="en-US" sz="1100" b="0" i="0" u="none" strike="noStrike" dirty="0" smtClean="0">
                          <a:solidFill>
                            <a:schemeClr val="tx1"/>
                          </a:solidFill>
                          <a:effectLst/>
                          <a:latin typeface="+mn-lt"/>
                        </a:rPr>
                        <a:t>Threat of Cyber-Attack</a:t>
                      </a: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mn-lt"/>
                      </a:endParaRPr>
                    </a:p>
                    <a:p>
                      <a:pPr marL="171450" marR="0" indent="-171450" algn="l" defTabSz="4572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100" b="0" i="0" u="none" strike="noStrike" dirty="0" smtClean="0">
                          <a:solidFill>
                            <a:srgbClr val="000000"/>
                          </a:solidFill>
                          <a:effectLst/>
                          <a:latin typeface="+mn-lt"/>
                        </a:rPr>
                        <a:t>Inadequate Marketing of a Product and/or Service</a:t>
                      </a:r>
                    </a:p>
                    <a:p>
                      <a:pPr marL="171450" indent="-171450" algn="l" fontAlgn="ctr">
                        <a:buFont typeface="Arial" panose="020B0604020202020204" pitchFamily="34" charset="0"/>
                        <a:buChar char="•"/>
                      </a:pPr>
                      <a:endParaRPr lang="en-US" sz="1100" b="0" i="0" u="none" strike="noStrike" dirty="0">
                        <a:solidFill>
                          <a:schemeClr val="tx1"/>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baseline="0" dirty="0" smtClean="0">
                          <a:solidFill>
                            <a:srgbClr val="000000"/>
                          </a:solidFill>
                          <a:effectLst/>
                          <a:latin typeface="+mn-lt"/>
                        </a:rPr>
                        <a:t>Data security present a minor operational risk. Enhancements in controls are underway.</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3670838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3 Rectángulo redondeado"/>
          <p:cNvSpPr/>
          <p:nvPr/>
        </p:nvSpPr>
        <p:spPr>
          <a:xfrm>
            <a:off x="1075198" y="2083385"/>
            <a:ext cx="7293057"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7" name="17 Rectángulo redondeado"/>
          <p:cNvSpPr/>
          <p:nvPr/>
        </p:nvSpPr>
        <p:spPr>
          <a:xfrm>
            <a:off x="1095370" y="1079039"/>
            <a:ext cx="7272885" cy="585440"/>
          </a:xfrm>
          <a:prstGeom prst="round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8" name="Rectangle 18"/>
          <p:cNvSpPr>
            <a:spLocks noChangeArrowheads="1"/>
          </p:cNvSpPr>
          <p:nvPr/>
        </p:nvSpPr>
        <p:spPr bwMode="auto">
          <a:xfrm>
            <a:off x="152400" y="2286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spcBef>
                <a:spcPct val="0"/>
              </a:spcBef>
              <a:spcAft>
                <a:spcPct val="0"/>
              </a:spcAft>
            </a:pPr>
            <a:r>
              <a:rPr lang="en-US" b="1" dirty="0" smtClean="0">
                <a:solidFill>
                  <a:srgbClr val="000000"/>
                </a:solidFill>
                <a:ea typeface="ＭＳ Ｐゴシック" pitchFamily="1" charset="-128"/>
              </a:rPr>
              <a:t>Agenda</a:t>
            </a:r>
            <a:endParaRPr lang="en-US" sz="2400" b="1" dirty="0">
              <a:solidFill>
                <a:srgbClr val="000000"/>
              </a:solidFill>
              <a:ea typeface="ＭＳ Ｐゴシック" pitchFamily="1" charset="-128"/>
            </a:endParaRPr>
          </a:p>
        </p:txBody>
      </p:sp>
      <p:grpSp>
        <p:nvGrpSpPr>
          <p:cNvPr id="10" name="21 Grupo"/>
          <p:cNvGrpSpPr/>
          <p:nvPr/>
        </p:nvGrpSpPr>
        <p:grpSpPr>
          <a:xfrm>
            <a:off x="606230" y="1066944"/>
            <a:ext cx="640080" cy="646503"/>
            <a:chOff x="1554076" y="1078696"/>
            <a:chExt cx="792088" cy="800036"/>
          </a:xfrm>
          <a:solidFill>
            <a:srgbClr val="FF0000"/>
          </a:solidFill>
        </p:grpSpPr>
        <p:sp>
          <p:nvSpPr>
            <p:cNvPr id="11" name="19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2" name="20 CuadroTexto"/>
            <p:cNvSpPr txBox="1"/>
            <p:nvPr/>
          </p:nvSpPr>
          <p:spPr>
            <a:xfrm>
              <a:off x="1731566" y="1078696"/>
              <a:ext cx="437107" cy="647475"/>
            </a:xfrm>
            <a:prstGeom prst="rect">
              <a:avLst/>
            </a:prstGeom>
            <a:noFill/>
          </p:spPr>
          <p:txBody>
            <a:bodyPr wrap="square" rtlCol="0">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1</a:t>
              </a:r>
              <a:endParaRPr lang="en-US" sz="2800" b="1" dirty="0">
                <a:solidFill>
                  <a:srgbClr val="FFFFFF"/>
                </a:solidFill>
                <a:ea typeface="ＭＳ Ｐゴシック" pitchFamily="1" charset="-128"/>
              </a:endParaRPr>
            </a:p>
          </p:txBody>
        </p:sp>
      </p:grpSp>
      <p:sp>
        <p:nvSpPr>
          <p:cNvPr id="13" name="22 CuadroTexto"/>
          <p:cNvSpPr txBox="1">
            <a:spLocks/>
          </p:cNvSpPr>
          <p:nvPr/>
        </p:nvSpPr>
        <p:spPr>
          <a:xfrm>
            <a:off x="1413311" y="2112117"/>
            <a:ext cx="7217504" cy="523220"/>
          </a:xfrm>
          <a:prstGeom prst="rect">
            <a:avLst/>
          </a:prstGeom>
          <a:noFill/>
        </p:spPr>
        <p:txBody>
          <a:bodyPr wrap="none" rtlCol="0">
            <a:noAutofit/>
          </a:bodyPr>
          <a:lstStyle/>
          <a:p>
            <a:r>
              <a:rPr lang="en-US" b="1" dirty="0" smtClean="0">
                <a:solidFill>
                  <a:srgbClr val="FFFFFF"/>
                </a:solidFill>
                <a:ea typeface="ＭＳ Ｐゴシック" pitchFamily="1" charset="-128"/>
              </a:rPr>
              <a:t>Appendix</a:t>
            </a:r>
            <a:endParaRPr lang="en-US" b="1" dirty="0">
              <a:solidFill>
                <a:srgbClr val="FFFFFF"/>
              </a:solidFill>
              <a:ea typeface="ＭＳ Ｐゴシック" pitchFamily="1" charset="-128"/>
            </a:endParaRPr>
          </a:p>
        </p:txBody>
      </p:sp>
      <p:grpSp>
        <p:nvGrpSpPr>
          <p:cNvPr id="14" name="25 Grupo"/>
          <p:cNvGrpSpPr/>
          <p:nvPr/>
        </p:nvGrpSpPr>
        <p:grpSpPr>
          <a:xfrm>
            <a:off x="610291" y="2053687"/>
            <a:ext cx="640080" cy="640080"/>
            <a:chOff x="1554076" y="1086644"/>
            <a:chExt cx="792088" cy="792088"/>
          </a:xfrm>
          <a:solidFill>
            <a:schemeClr val="bg1">
              <a:lumMod val="75000"/>
            </a:schemeClr>
          </a:solidFill>
        </p:grpSpPr>
        <p:sp>
          <p:nvSpPr>
            <p:cNvPr id="15" name="26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6" name="27 CuadroTexto"/>
            <p:cNvSpPr txBox="1"/>
            <p:nvPr/>
          </p:nvSpPr>
          <p:spPr>
            <a:xfrm>
              <a:off x="1731566" y="1158950"/>
              <a:ext cx="437107" cy="647476"/>
            </a:xfrm>
            <a:prstGeom prst="rect">
              <a:avLst/>
            </a:prstGeom>
            <a:noFill/>
          </p:spPr>
          <p:txBody>
            <a:bodyPr wrap="square" rtlCol="0" anchor="ctr">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2</a:t>
              </a:r>
              <a:endParaRPr lang="en-US" sz="2800" b="1" dirty="0">
                <a:solidFill>
                  <a:srgbClr val="FFFFFF"/>
                </a:solidFill>
                <a:ea typeface="ＭＳ Ｐゴシック" pitchFamily="1" charset="-128"/>
              </a:endParaRPr>
            </a:p>
          </p:txBody>
        </p:sp>
      </p:grpSp>
      <p:sp>
        <p:nvSpPr>
          <p:cNvPr id="17" name="28 CuadroTexto"/>
          <p:cNvSpPr txBox="1">
            <a:spLocks/>
          </p:cNvSpPr>
          <p:nvPr/>
        </p:nvSpPr>
        <p:spPr>
          <a:xfrm>
            <a:off x="1371477" y="1131797"/>
            <a:ext cx="7237523" cy="523220"/>
          </a:xfrm>
          <a:prstGeom prst="rect">
            <a:avLst/>
          </a:prstGeom>
          <a:noFill/>
        </p:spPr>
        <p:txBody>
          <a:bodyPr wrap="none" rtlCol="0">
            <a:noAutofit/>
          </a:bodyPr>
          <a:lstStyle/>
          <a:p>
            <a:r>
              <a:rPr lang="en-US" b="1" dirty="0" smtClean="0">
                <a:solidFill>
                  <a:srgbClr val="FFFFFF"/>
                </a:solidFill>
                <a:ea typeface="ＭＳ Ｐゴシック" pitchFamily="1" charset="-128"/>
              </a:rPr>
              <a:t>Strategic initiatives and risk assessment</a:t>
            </a:r>
            <a:endParaRPr lang="en-US" b="1" dirty="0">
              <a:solidFill>
                <a:srgbClr val="FFFFFF"/>
              </a:solidFill>
              <a:ea typeface="ＭＳ Ｐゴシック" pitchFamily="1" charset="-12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57679"/>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4198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elements of SIA strategic plan </a:t>
            </a:r>
            <a:endParaRPr lang="en-US" dirty="0"/>
          </a:p>
        </p:txBody>
      </p:sp>
      <p:sp>
        <p:nvSpPr>
          <p:cNvPr id="5" name="Rectangle 4"/>
          <p:cNvSpPr/>
          <p:nvPr/>
        </p:nvSpPr>
        <p:spPr>
          <a:xfrm>
            <a:off x="457200" y="1427976"/>
            <a:ext cx="1545771" cy="29994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pPr>
            <a:r>
              <a:rPr lang="en-US" sz="1800" b="1" dirty="0" smtClean="0">
                <a:solidFill>
                  <a:prstClr val="white"/>
                </a:solidFill>
              </a:rPr>
              <a:t>Growing open market  business</a:t>
            </a:r>
            <a:endParaRPr lang="en-US" sz="1800" b="1" dirty="0">
              <a:solidFill>
                <a:prstClr val="white"/>
              </a:solidFill>
            </a:endParaRPr>
          </a:p>
        </p:txBody>
      </p:sp>
      <p:sp>
        <p:nvSpPr>
          <p:cNvPr id="7" name="Rectangle 6"/>
          <p:cNvSpPr/>
          <p:nvPr/>
        </p:nvSpPr>
        <p:spPr>
          <a:xfrm>
            <a:off x="457197" y="4694700"/>
            <a:ext cx="1545771" cy="12182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pPr>
            <a:r>
              <a:rPr lang="en-US" sz="1800" b="1" dirty="0" smtClean="0">
                <a:solidFill>
                  <a:prstClr val="white"/>
                </a:solidFill>
              </a:rPr>
              <a:t>Customer Experience</a:t>
            </a:r>
            <a:endParaRPr lang="en-US" sz="1800" b="1" dirty="0">
              <a:solidFill>
                <a:prstClr val="white"/>
              </a:solidFill>
            </a:endParaRPr>
          </a:p>
        </p:txBody>
      </p:sp>
      <p:sp>
        <p:nvSpPr>
          <p:cNvPr id="9" name="TextBox 8"/>
          <p:cNvSpPr txBox="1"/>
          <p:nvPr/>
        </p:nvSpPr>
        <p:spPr>
          <a:xfrm>
            <a:off x="2275115" y="809511"/>
            <a:ext cx="2934864" cy="369332"/>
          </a:xfrm>
          <a:prstGeom prst="rect">
            <a:avLst/>
          </a:prstGeom>
          <a:noFill/>
        </p:spPr>
        <p:txBody>
          <a:bodyPr wrap="square" rtlCol="0">
            <a:spAutoFit/>
          </a:bodyPr>
          <a:lstStyle/>
          <a:p>
            <a:pPr algn="ctr" eaLnBrk="1" fontAlgn="auto" hangingPunct="1">
              <a:spcBef>
                <a:spcPts val="0"/>
              </a:spcBef>
              <a:spcAft>
                <a:spcPts val="0"/>
              </a:spcAft>
            </a:pPr>
            <a:r>
              <a:rPr lang="en-US" sz="1800" b="1" dirty="0" smtClean="0">
                <a:solidFill>
                  <a:srgbClr val="000000"/>
                </a:solidFill>
                <a:latin typeface="Arial"/>
                <a:ea typeface="+mn-ea"/>
              </a:rPr>
              <a:t>Strategy</a:t>
            </a:r>
            <a:endParaRPr lang="en-US" sz="1800" b="1" dirty="0">
              <a:solidFill>
                <a:srgbClr val="000000"/>
              </a:solidFill>
              <a:latin typeface="Arial"/>
              <a:ea typeface="+mn-ea"/>
            </a:endParaRPr>
          </a:p>
        </p:txBody>
      </p:sp>
      <p:cxnSp>
        <p:nvCxnSpPr>
          <p:cNvPr id="11" name="Straight Connector 10"/>
          <p:cNvCxnSpPr/>
          <p:nvPr/>
        </p:nvCxnSpPr>
        <p:spPr>
          <a:xfrm>
            <a:off x="2275114" y="1221995"/>
            <a:ext cx="293486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551714" y="1221995"/>
            <a:ext cx="3080346"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275115" y="1427977"/>
            <a:ext cx="2934864" cy="164576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lgn="just" eaLnBrk="1" fontAlgn="auto" hangingPunct="1">
              <a:spcBef>
                <a:spcPts val="0"/>
              </a:spcBef>
              <a:spcAft>
                <a:spcPts val="600"/>
              </a:spcAft>
              <a:buFont typeface="Arial" panose="020B0604020202020204" pitchFamily="34" charset="0"/>
              <a:buChar char="•"/>
            </a:pPr>
            <a:r>
              <a:rPr lang="en-US" sz="1200" b="1" dirty="0" smtClean="0">
                <a:solidFill>
                  <a:srgbClr val="000000"/>
                </a:solidFill>
              </a:rPr>
              <a:t>Developing and improving direct distribution capabilities and integrated multi-channel strategies</a:t>
            </a:r>
            <a:endParaRPr lang="en-US" sz="1200" b="1" dirty="0">
              <a:solidFill>
                <a:srgbClr val="000000"/>
              </a:solidFill>
            </a:endParaRPr>
          </a:p>
          <a:p>
            <a:pPr lvl="1"/>
            <a:endParaRPr lang="en-US" dirty="0"/>
          </a:p>
          <a:p>
            <a:pPr marL="171450" indent="-171450" eaLnBrk="1" fontAlgn="auto" hangingPunct="1">
              <a:spcBef>
                <a:spcPts val="0"/>
              </a:spcBef>
              <a:spcAft>
                <a:spcPts val="600"/>
              </a:spcAft>
              <a:buFont typeface="Arial" panose="020B0604020202020204" pitchFamily="34" charset="0"/>
              <a:buChar char="•"/>
            </a:pPr>
            <a:endParaRPr lang="en-US" sz="1200" b="1" dirty="0">
              <a:solidFill>
                <a:srgbClr val="000000"/>
              </a:solidFill>
            </a:endParaRPr>
          </a:p>
        </p:txBody>
      </p:sp>
      <p:sp>
        <p:nvSpPr>
          <p:cNvPr id="14" name="Rectangle 13"/>
          <p:cNvSpPr/>
          <p:nvPr/>
        </p:nvSpPr>
        <p:spPr>
          <a:xfrm>
            <a:off x="5551715" y="1427976"/>
            <a:ext cx="3080346" cy="164576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228600" indent="-228600">
              <a:spcAft>
                <a:spcPts val="600"/>
              </a:spcAft>
              <a:buFont typeface="+mj-lt"/>
              <a:buAutoNum type="arabicPeriod"/>
            </a:pPr>
            <a:r>
              <a:rPr lang="en-US" sz="1200" b="1" dirty="0" smtClean="0">
                <a:solidFill>
                  <a:schemeClr val="tx1"/>
                </a:solidFill>
              </a:rPr>
              <a:t>Optimizing telemarketing channel to </a:t>
            </a:r>
            <a:r>
              <a:rPr lang="en-US" sz="1200" b="1" dirty="0">
                <a:solidFill>
                  <a:schemeClr val="tx1"/>
                </a:solidFill>
              </a:rPr>
              <a:t>generate more </a:t>
            </a:r>
            <a:r>
              <a:rPr lang="en-US" sz="1200" b="1" dirty="0" smtClean="0">
                <a:solidFill>
                  <a:schemeClr val="tx1"/>
                </a:solidFill>
              </a:rPr>
              <a:t>speed-to-market </a:t>
            </a:r>
            <a:r>
              <a:rPr lang="en-US" sz="1200" b="1" dirty="0">
                <a:solidFill>
                  <a:schemeClr val="tx1"/>
                </a:solidFill>
              </a:rPr>
              <a:t>and efficiency in sales</a:t>
            </a:r>
          </a:p>
          <a:p>
            <a:pPr marL="228600" indent="-228600">
              <a:spcAft>
                <a:spcPts val="600"/>
              </a:spcAft>
              <a:buFont typeface="+mj-lt"/>
              <a:buAutoNum type="arabicPeriod"/>
            </a:pPr>
            <a:r>
              <a:rPr lang="en-US" sz="1200" b="1" dirty="0" smtClean="0">
                <a:solidFill>
                  <a:schemeClr val="tx1"/>
                </a:solidFill>
              </a:rPr>
              <a:t>Telemarketing campaigns for the following products: cancer, accident, senior protection, Charge guard, </a:t>
            </a:r>
            <a:r>
              <a:rPr lang="en-US" sz="1200" b="1" dirty="0" err="1" smtClean="0">
                <a:solidFill>
                  <a:schemeClr val="tx1"/>
                </a:solidFill>
              </a:rPr>
              <a:t>Ugrad</a:t>
            </a:r>
            <a:r>
              <a:rPr lang="en-US" sz="1200" b="1" dirty="0" smtClean="0">
                <a:solidFill>
                  <a:schemeClr val="tx1"/>
                </a:solidFill>
              </a:rPr>
              <a:t>, and Santander </a:t>
            </a:r>
            <a:r>
              <a:rPr lang="en-US" sz="1200" b="1" dirty="0" err="1">
                <a:solidFill>
                  <a:schemeClr val="tx1"/>
                </a:solidFill>
              </a:rPr>
              <a:t>A</a:t>
            </a:r>
            <a:r>
              <a:rPr lang="en-US" sz="1200" b="1" dirty="0" err="1" smtClean="0">
                <a:solidFill>
                  <a:schemeClr val="tx1"/>
                </a:solidFill>
              </a:rPr>
              <a:t>sistencia</a:t>
            </a:r>
            <a:r>
              <a:rPr lang="en-US" sz="1200" b="1" dirty="0" smtClean="0">
                <a:solidFill>
                  <a:schemeClr val="tx1"/>
                </a:solidFill>
              </a:rPr>
              <a:t>.</a:t>
            </a:r>
          </a:p>
          <a:p>
            <a:pPr>
              <a:spcAft>
                <a:spcPts val="600"/>
              </a:spcAft>
            </a:pPr>
            <a:endParaRPr lang="en-US" sz="1200" b="1" dirty="0" smtClean="0">
              <a:solidFill>
                <a:schemeClr val="tx1"/>
              </a:solidFill>
            </a:endParaRPr>
          </a:p>
          <a:p>
            <a:pPr>
              <a:spcAft>
                <a:spcPts val="600"/>
              </a:spcAft>
            </a:pPr>
            <a:endParaRPr lang="en-US" sz="1200" b="1" dirty="0">
              <a:solidFill>
                <a:schemeClr val="tx1"/>
              </a:solidFill>
            </a:endParaRPr>
          </a:p>
        </p:txBody>
      </p:sp>
      <p:sp>
        <p:nvSpPr>
          <p:cNvPr id="15" name="Rectangle 14"/>
          <p:cNvSpPr/>
          <p:nvPr/>
        </p:nvSpPr>
        <p:spPr>
          <a:xfrm>
            <a:off x="2275115" y="3200450"/>
            <a:ext cx="2934864" cy="138342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Growth in commercial policies segment</a:t>
            </a:r>
            <a:endParaRPr lang="en-US" sz="1200" b="1" dirty="0">
              <a:solidFill>
                <a:srgbClr val="000000"/>
              </a:solidFill>
            </a:endParaRPr>
          </a:p>
        </p:txBody>
      </p:sp>
      <p:sp>
        <p:nvSpPr>
          <p:cNvPr id="16" name="Rectangle 15"/>
          <p:cNvSpPr/>
          <p:nvPr/>
        </p:nvSpPr>
        <p:spPr>
          <a:xfrm>
            <a:off x="5551715" y="3200449"/>
            <a:ext cx="3080346" cy="138342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228600" indent="-228600">
              <a:spcAft>
                <a:spcPts val="600"/>
              </a:spcAft>
              <a:buFont typeface="+mj-lt"/>
              <a:buAutoNum type="arabicPeriod"/>
            </a:pPr>
            <a:r>
              <a:rPr lang="en-US" sz="1100" b="1" dirty="0" smtClean="0">
                <a:solidFill>
                  <a:schemeClr val="tx1"/>
                </a:solidFill>
              </a:rPr>
              <a:t>Sales trainings for commercial insurance policies: Cyber, Pollution, Property &amp; Casualty and Commercial Package</a:t>
            </a:r>
            <a:endParaRPr lang="en-US" sz="1100" b="1" dirty="0">
              <a:solidFill>
                <a:schemeClr val="tx1"/>
              </a:solidFill>
            </a:endParaRPr>
          </a:p>
          <a:p>
            <a:pPr marL="228600" indent="-228600">
              <a:spcAft>
                <a:spcPts val="600"/>
              </a:spcAft>
              <a:buFont typeface="+mj-lt"/>
              <a:buAutoNum type="arabicPeriod"/>
            </a:pPr>
            <a:r>
              <a:rPr lang="en-US" sz="1100" b="1" dirty="0" smtClean="0">
                <a:solidFill>
                  <a:schemeClr val="tx1"/>
                </a:solidFill>
              </a:rPr>
              <a:t>Licensing Enterprise Candidates</a:t>
            </a:r>
          </a:p>
          <a:p>
            <a:pPr marL="228600" indent="-228600">
              <a:spcAft>
                <a:spcPts val="0"/>
              </a:spcAft>
              <a:buAutoNum type="arabicPeriod" startAt="3"/>
            </a:pPr>
            <a:r>
              <a:rPr lang="en-US" sz="1100" b="1" dirty="0" smtClean="0">
                <a:solidFill>
                  <a:schemeClr val="tx1"/>
                </a:solidFill>
              </a:rPr>
              <a:t>Licensing for Property &amp; Casualty</a:t>
            </a:r>
          </a:p>
          <a:p>
            <a:pPr>
              <a:spcAft>
                <a:spcPts val="0"/>
              </a:spcAft>
            </a:pPr>
            <a:r>
              <a:rPr lang="en-US" sz="1100" b="1" dirty="0" smtClean="0">
                <a:solidFill>
                  <a:schemeClr val="tx1"/>
                </a:solidFill>
              </a:rPr>
              <a:t>      Branch candidates </a:t>
            </a:r>
          </a:p>
          <a:p>
            <a:pPr marL="228600" indent="-228600">
              <a:spcAft>
                <a:spcPts val="600"/>
              </a:spcAft>
              <a:buFont typeface="+mj-lt"/>
              <a:buAutoNum type="arabicPeriod"/>
            </a:pPr>
            <a:endParaRPr lang="en-US" sz="1200" b="1" dirty="0">
              <a:solidFill>
                <a:schemeClr val="tx1"/>
              </a:solidFill>
            </a:endParaRPr>
          </a:p>
        </p:txBody>
      </p:sp>
      <p:sp>
        <p:nvSpPr>
          <p:cNvPr id="17" name="Rectangle 16"/>
          <p:cNvSpPr/>
          <p:nvPr/>
        </p:nvSpPr>
        <p:spPr>
          <a:xfrm>
            <a:off x="2261749" y="4718452"/>
            <a:ext cx="2934864" cy="143296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Represent Aflac Insurance Company</a:t>
            </a:r>
          </a:p>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Strategic alliances with Aflac</a:t>
            </a:r>
          </a:p>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Aflac it’s the first company in claims satisfaction in US</a:t>
            </a:r>
          </a:p>
          <a:p>
            <a:pPr marL="171450" indent="-171450" eaLnBrk="1" fontAlgn="auto" hangingPunct="1">
              <a:spcBef>
                <a:spcPts val="0"/>
              </a:spcBef>
              <a:spcAft>
                <a:spcPts val="600"/>
              </a:spcAft>
              <a:buFont typeface="Arial" panose="020B0604020202020204" pitchFamily="34" charset="0"/>
              <a:buChar char="•"/>
            </a:pPr>
            <a:endParaRPr lang="en-US" sz="1200" b="1" dirty="0" smtClean="0">
              <a:solidFill>
                <a:srgbClr val="000000"/>
              </a:solidFill>
            </a:endParaRPr>
          </a:p>
        </p:txBody>
      </p:sp>
      <p:sp>
        <p:nvSpPr>
          <p:cNvPr id="18" name="Rectangle 17"/>
          <p:cNvSpPr/>
          <p:nvPr/>
        </p:nvSpPr>
        <p:spPr>
          <a:xfrm>
            <a:off x="5538349" y="4765953"/>
            <a:ext cx="3080346" cy="138546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228600" indent="-228600">
              <a:spcAft>
                <a:spcPts val="600"/>
              </a:spcAft>
              <a:buFont typeface="+mj-lt"/>
              <a:buAutoNum type="arabicPeriod"/>
            </a:pPr>
            <a:r>
              <a:rPr lang="en-US" sz="1200" b="1" dirty="0" smtClean="0">
                <a:solidFill>
                  <a:schemeClr val="tx1"/>
                </a:solidFill>
              </a:rPr>
              <a:t>Grow and cross sell the following products: Accident, Cancer, Critical illness, Life, Hospital, Short Term disability, Dental and Vision insurance</a:t>
            </a:r>
          </a:p>
          <a:p>
            <a:pPr marL="228600" indent="-228600">
              <a:spcAft>
                <a:spcPts val="600"/>
              </a:spcAft>
              <a:buFont typeface="+mj-lt"/>
              <a:buAutoNum type="arabicPeriod"/>
            </a:pPr>
            <a:r>
              <a:rPr lang="en-US" sz="1200" b="1" dirty="0" smtClean="0">
                <a:solidFill>
                  <a:schemeClr val="tx1"/>
                </a:solidFill>
              </a:rPr>
              <a:t>Agency insurance market differentiation</a:t>
            </a:r>
          </a:p>
          <a:p>
            <a:pPr lvl="1">
              <a:spcAft>
                <a:spcPts val="600"/>
              </a:spcAft>
            </a:pPr>
            <a:endParaRPr lang="en-US" sz="1200" b="1" dirty="0" smtClean="0">
              <a:solidFill>
                <a:schemeClr val="tx1"/>
              </a:solidFill>
            </a:endParaRPr>
          </a:p>
          <a:p>
            <a:pPr>
              <a:spcAft>
                <a:spcPts val="600"/>
              </a:spcAft>
            </a:pPr>
            <a:endParaRPr lang="en-US" sz="1200" b="1" dirty="0">
              <a:solidFill>
                <a:schemeClr val="tx1"/>
              </a:solidFill>
            </a:endParaRPr>
          </a:p>
        </p:txBody>
      </p:sp>
      <p:sp>
        <p:nvSpPr>
          <p:cNvPr id="19" name="TextBox 18"/>
          <p:cNvSpPr txBox="1"/>
          <p:nvPr/>
        </p:nvSpPr>
        <p:spPr>
          <a:xfrm>
            <a:off x="5624456" y="809511"/>
            <a:ext cx="2934864" cy="369332"/>
          </a:xfrm>
          <a:prstGeom prst="rect">
            <a:avLst/>
          </a:prstGeom>
          <a:noFill/>
        </p:spPr>
        <p:txBody>
          <a:bodyPr wrap="square" rtlCol="0">
            <a:spAutoFit/>
          </a:bodyPr>
          <a:lstStyle/>
          <a:p>
            <a:pPr algn="ctr" eaLnBrk="1" fontAlgn="auto" hangingPunct="1">
              <a:spcBef>
                <a:spcPts val="0"/>
              </a:spcBef>
              <a:spcAft>
                <a:spcPts val="0"/>
              </a:spcAft>
            </a:pPr>
            <a:r>
              <a:rPr lang="en-US" sz="1800" b="1" dirty="0">
                <a:solidFill>
                  <a:srgbClr val="000000"/>
                </a:solidFill>
                <a:latin typeface="Arial"/>
                <a:ea typeface="+mn-ea"/>
              </a:rPr>
              <a:t>I</a:t>
            </a:r>
            <a:r>
              <a:rPr lang="en-US" sz="1800" b="1" dirty="0" smtClean="0">
                <a:solidFill>
                  <a:srgbClr val="000000"/>
                </a:solidFill>
                <a:latin typeface="Arial"/>
                <a:ea typeface="+mn-ea"/>
              </a:rPr>
              <a:t>nitiatives</a:t>
            </a:r>
            <a:endParaRPr lang="en-US" sz="1800" b="1" dirty="0">
              <a:solidFill>
                <a:srgbClr val="000000"/>
              </a:solidFill>
              <a:latin typeface="Arial"/>
              <a:ea typeface="+mn-ea"/>
            </a:endParaRPr>
          </a:p>
        </p:txBody>
      </p:sp>
      <p:sp>
        <p:nvSpPr>
          <p:cNvPr id="20" name="TextBox 19"/>
          <p:cNvSpPr txBox="1"/>
          <p:nvPr/>
        </p:nvSpPr>
        <p:spPr>
          <a:xfrm>
            <a:off x="457200" y="828158"/>
            <a:ext cx="1545771" cy="369332"/>
          </a:xfrm>
          <a:prstGeom prst="rect">
            <a:avLst/>
          </a:prstGeom>
          <a:noFill/>
        </p:spPr>
        <p:txBody>
          <a:bodyPr wrap="square" rtlCol="0">
            <a:spAutoFit/>
          </a:bodyPr>
          <a:lstStyle/>
          <a:p>
            <a:pPr algn="ctr" eaLnBrk="1" fontAlgn="auto" hangingPunct="1">
              <a:spcBef>
                <a:spcPts val="0"/>
              </a:spcBef>
              <a:spcAft>
                <a:spcPts val="0"/>
              </a:spcAft>
            </a:pPr>
            <a:r>
              <a:rPr lang="en-US" sz="1800" b="1" dirty="0" smtClean="0">
                <a:solidFill>
                  <a:srgbClr val="000000"/>
                </a:solidFill>
                <a:latin typeface="Arial"/>
                <a:ea typeface="+mn-ea"/>
              </a:rPr>
              <a:t>Priorities</a:t>
            </a:r>
            <a:endParaRPr lang="en-US" sz="1800" b="1" dirty="0">
              <a:solidFill>
                <a:srgbClr val="000000"/>
              </a:solidFill>
              <a:latin typeface="Arial"/>
              <a:ea typeface="+mn-ea"/>
            </a:endParaRPr>
          </a:p>
        </p:txBody>
      </p:sp>
      <p:cxnSp>
        <p:nvCxnSpPr>
          <p:cNvPr id="21" name="Straight Connector 20"/>
          <p:cNvCxnSpPr/>
          <p:nvPr/>
        </p:nvCxnSpPr>
        <p:spPr>
          <a:xfrm>
            <a:off x="457199" y="1221995"/>
            <a:ext cx="154577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49656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Initiative summary </a:t>
            </a:r>
          </a:p>
        </p:txBody>
      </p:sp>
      <p:graphicFrame>
        <p:nvGraphicFramePr>
          <p:cNvPr id="6" name="Table 5"/>
          <p:cNvGraphicFramePr>
            <a:graphicFrameLocks noGrp="1"/>
          </p:cNvGraphicFramePr>
          <p:nvPr>
            <p:extLst>
              <p:ext uri="{D42A27DB-BD31-4B8C-83A1-F6EECF244321}">
                <p14:modId xmlns:p14="http://schemas.microsoft.com/office/powerpoint/2010/main" val="3980716160"/>
              </p:ext>
            </p:extLst>
          </p:nvPr>
        </p:nvGraphicFramePr>
        <p:xfrm>
          <a:off x="394470" y="954872"/>
          <a:ext cx="8369520" cy="6235939"/>
        </p:xfrm>
        <a:graphic>
          <a:graphicData uri="http://schemas.openxmlformats.org/drawingml/2006/table">
            <a:tbl>
              <a:tblPr firstRow="1" bandRow="1"/>
              <a:tblGrid>
                <a:gridCol w="2075248"/>
                <a:gridCol w="3244217"/>
                <a:gridCol w="3050055"/>
              </a:tblGrid>
              <a:tr h="525528">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Initiative</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benefits / targets / returns</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Risk</a:t>
                      </a:r>
                      <a:r>
                        <a:rPr lang="en-US" sz="1200" baseline="0" dirty="0" smtClean="0"/>
                        <a:t> assessment</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15451">
                <a:tc gridSpan="3">
                  <a:txBody>
                    <a:bodyPr/>
                    <a:lstStyle/>
                    <a:p>
                      <a:r>
                        <a:rPr lang="en-US" sz="1200" b="1" dirty="0" smtClean="0"/>
                        <a:t>Priority:</a:t>
                      </a:r>
                      <a:r>
                        <a:rPr lang="en-US" sz="1200" b="1" baseline="0" dirty="0" smtClean="0"/>
                        <a:t> Grow Open Market Business</a:t>
                      </a:r>
                      <a:endParaRPr lang="en-US" sz="1200" b="1" dirty="0"/>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1200" dirty="0"/>
                    </a:p>
                  </a:txBody>
                  <a:tcPr anchor="ctr">
                    <a:lnL w="12700" cmpd="sng">
                      <a:noFill/>
                    </a:lnL>
                    <a:lnR w="12700" cmpd="sng">
                      <a:noFill/>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200" dirty="0"/>
                    </a:p>
                  </a:txBody>
                  <a:tcPr anchor="ctr">
                    <a:lnL w="12700" cmpd="sng">
                      <a:noFill/>
                    </a:lnL>
                    <a:lnR w="12700" cmpd="sng">
                      <a:noFill/>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438694">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1200" b="1" dirty="0" smtClean="0"/>
                        <a:t>Optimize</a:t>
                      </a:r>
                      <a:r>
                        <a:rPr lang="en-US" sz="1200" b="1" baseline="0" dirty="0" smtClean="0"/>
                        <a:t> telemarketing channel</a:t>
                      </a:r>
                    </a:p>
                    <a:p>
                      <a:endParaRPr lang="en-US" sz="1200" baseline="0" dirty="0" smtClean="0"/>
                    </a:p>
                    <a:p>
                      <a:endParaRPr lang="en-US" sz="1200" baseline="0" dirty="0" smtClean="0"/>
                    </a:p>
                    <a:p>
                      <a:endParaRPr lang="en-US" sz="1200" baseline="0" dirty="0" smtClean="0"/>
                    </a:p>
                    <a:p>
                      <a:endParaRPr lang="en-US" sz="1200" baseline="0" dirty="0" smtClean="0"/>
                    </a:p>
                    <a:p>
                      <a:endParaRPr lang="en-US" sz="1200" baseline="0" dirty="0" smtClean="0"/>
                    </a:p>
                    <a:p>
                      <a:endParaRPr lang="en-US" sz="1200" baseline="0" dirty="0" smtClean="0"/>
                    </a:p>
                    <a:p>
                      <a:endParaRPr lang="en-US" sz="1200" baseline="0" dirty="0" smtClean="0"/>
                    </a:p>
                    <a:p>
                      <a:endParaRPr lang="en-US" sz="1200" baseline="0" dirty="0" smtClean="0"/>
                    </a:p>
                    <a:p>
                      <a:endParaRPr lang="en-US" sz="1200" baseline="0" dirty="0" smtClean="0"/>
                    </a:p>
                    <a:p>
                      <a:endParaRPr lang="en-US" sz="1200" baseline="0" dirty="0" smtClean="0"/>
                    </a:p>
                    <a:p>
                      <a:endParaRPr lang="en-US" sz="1200" baseline="0" dirty="0" smtClean="0"/>
                    </a:p>
                    <a:p>
                      <a:endParaRPr lang="en-US" sz="1200" dirty="0" smtClean="0"/>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200" dirty="0" smtClean="0"/>
                        <a:t>Customer</a:t>
                      </a:r>
                      <a:r>
                        <a:rPr lang="en-US" sz="1200" baseline="0" dirty="0" smtClean="0"/>
                        <a:t> benefits: good coverage</a:t>
                      </a:r>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r>
                        <a:rPr lang="en-US" sz="1200" baseline="0" dirty="0" smtClean="0"/>
                        <a:t>Easy to sell products</a:t>
                      </a:r>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r>
                        <a:rPr lang="en-US" sz="1200" baseline="0" dirty="0" smtClean="0"/>
                        <a:t>Easy claims process</a:t>
                      </a:r>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r>
                        <a:rPr lang="en-US" sz="1200" baseline="0" dirty="0" smtClean="0"/>
                        <a:t>Strong telemarketing channel</a:t>
                      </a:r>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r>
                        <a:rPr lang="en-US" sz="1200" baseline="0" dirty="0" smtClean="0"/>
                        <a:t>Experience sales network</a:t>
                      </a:r>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r>
                        <a:rPr lang="en-US" sz="1200" baseline="0" dirty="0" smtClean="0"/>
                        <a:t>Products: Cancer, Accident, Senior Protector, Charge guard, Santander </a:t>
                      </a:r>
                      <a:r>
                        <a:rPr lang="en-US" sz="1200" baseline="0" dirty="0" err="1" smtClean="0"/>
                        <a:t>Asistencia</a:t>
                      </a:r>
                      <a:r>
                        <a:rPr lang="en-US" sz="1200" baseline="0" dirty="0" smtClean="0"/>
                        <a:t> &amp; </a:t>
                      </a:r>
                      <a:r>
                        <a:rPr lang="en-US" sz="1200" baseline="0" dirty="0" err="1" smtClean="0"/>
                        <a:t>Ugrad</a:t>
                      </a:r>
                      <a:endParaRPr lang="en-US" sz="1200" baseline="0" dirty="0" smtClean="0"/>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r>
                        <a:rPr lang="en-US" sz="1200" baseline="0" dirty="0" smtClean="0"/>
                        <a:t>Total premium P19: $3.29MM</a:t>
                      </a:r>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r>
                        <a:rPr lang="en-US" sz="1200" baseline="0" dirty="0" smtClean="0"/>
                        <a:t>Expected margins P19: $978K </a:t>
                      </a:r>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endParaRPr lang="en-US" sz="1200" baseline="0" dirty="0" smtClean="0"/>
                    </a:p>
                    <a:p>
                      <a:pPr marL="0" indent="0">
                        <a:buFont typeface="Arial" panose="020B0604020202020204" pitchFamily="34" charset="0"/>
                        <a:buNone/>
                      </a:pPr>
                      <a:endParaRPr lang="en-US" sz="1200" baseline="0" dirty="0" smtClean="0"/>
                    </a:p>
                    <a:p>
                      <a:pPr marL="171450" indent="-171450">
                        <a:buFont typeface="Arial" panose="020B0604020202020204" pitchFamily="34" charset="0"/>
                        <a:buChar char="•"/>
                      </a:pPr>
                      <a:endParaRPr lang="en-US" sz="1200" baseline="0" dirty="0" smtClean="0"/>
                    </a:p>
                    <a:p>
                      <a:pPr marL="0" indent="0">
                        <a:buFont typeface="Arial" panose="020B0604020202020204" pitchFamily="34" charset="0"/>
                        <a:buNone/>
                      </a:pPr>
                      <a:endParaRPr lang="en-US" sz="1200" baseline="0" dirty="0" smtClean="0"/>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200" dirty="0" smtClean="0"/>
                        <a:t>All</a:t>
                      </a:r>
                      <a:r>
                        <a:rPr lang="en-US" sz="1200" baseline="0" dirty="0" smtClean="0"/>
                        <a:t> these risk exist in the business:</a:t>
                      </a:r>
                    </a:p>
                    <a:p>
                      <a:pPr marL="0" indent="0">
                        <a:buFont typeface="Arial" panose="020B0604020202020204" pitchFamily="34" charset="0"/>
                        <a:buNone/>
                      </a:pPr>
                      <a:endParaRPr lang="en-US" sz="1200" dirty="0" smtClean="0"/>
                    </a:p>
                    <a:p>
                      <a:pPr marL="628650" lvl="1" indent="-171450">
                        <a:buFont typeface="Arial" panose="020B0604020202020204" pitchFamily="34" charset="0"/>
                        <a:buChar char="•"/>
                      </a:pPr>
                      <a:r>
                        <a:rPr lang="en-US" sz="1200" dirty="0" smtClean="0"/>
                        <a:t>Operational risk:</a:t>
                      </a:r>
                      <a:r>
                        <a:rPr lang="en-US" sz="1200" baseline="0" dirty="0" smtClean="0"/>
                        <a:t> data security breach for TLMK. Data entry errors in insurance application</a:t>
                      </a:r>
                    </a:p>
                    <a:p>
                      <a:pPr marL="628650" lvl="1" indent="-171450">
                        <a:buFont typeface="Arial" panose="020B0604020202020204" pitchFamily="34" charset="0"/>
                        <a:buChar char="•"/>
                      </a:pPr>
                      <a:endParaRPr lang="en-US" sz="1200" baseline="0" dirty="0" smtClean="0"/>
                    </a:p>
                    <a:p>
                      <a:pPr marL="628650" lvl="1" indent="-171450">
                        <a:buFont typeface="Arial" panose="020B0604020202020204" pitchFamily="34" charset="0"/>
                        <a:buChar char="•"/>
                      </a:pPr>
                      <a:r>
                        <a:rPr lang="en-US" sz="1200" baseline="0" dirty="0" smtClean="0"/>
                        <a:t>Compliance risk: agents could fail to provide relevant information to customers (disclosures)</a:t>
                      </a:r>
                    </a:p>
                    <a:p>
                      <a:pPr marL="628650" lvl="1" indent="-171450">
                        <a:buFont typeface="Arial" panose="020B0604020202020204" pitchFamily="34" charset="0"/>
                        <a:buChar char="•"/>
                      </a:pPr>
                      <a:r>
                        <a:rPr lang="en-US" sz="1200" baseline="0" dirty="0" smtClean="0"/>
                        <a:t>Legal risk</a:t>
                      </a:r>
                    </a:p>
                    <a:p>
                      <a:pPr marL="171450" lvl="0" indent="-171450">
                        <a:buFont typeface="Arial" panose="020B0604020202020204" pitchFamily="34" charset="0"/>
                        <a:buChar char="•"/>
                      </a:pPr>
                      <a:r>
                        <a:rPr lang="en-US" sz="1200" baseline="0" dirty="0" smtClean="0"/>
                        <a:t>Controls:</a:t>
                      </a:r>
                    </a:p>
                    <a:p>
                      <a:pPr marL="628650" lvl="1" indent="-171450">
                        <a:buFont typeface="Arial" panose="020B0604020202020204" pitchFamily="34" charset="0"/>
                        <a:buChar char="•"/>
                      </a:pPr>
                      <a:r>
                        <a:rPr lang="en-US" sz="1200" baseline="0" dirty="0" smtClean="0"/>
                        <a:t>All customers calls are recorded, call monitoring, database encryption, training and orientation to our agents, call script with disclosures to the customers</a:t>
                      </a:r>
                    </a:p>
                    <a:p>
                      <a:pPr marL="628650" lvl="1" indent="-171450">
                        <a:buFont typeface="Arial" panose="020B0604020202020204" pitchFamily="34" charset="0"/>
                        <a:buChar char="•"/>
                      </a:pPr>
                      <a:r>
                        <a:rPr lang="en-US" sz="1200" baseline="0" dirty="0" smtClean="0"/>
                        <a:t>Continuous compliance insurance trainings in order to meet local insurance code</a:t>
                      </a:r>
                    </a:p>
                    <a:p>
                      <a:pPr marL="457200" lvl="1" indent="0">
                        <a:buFont typeface="Arial" panose="020B0604020202020204" pitchFamily="34" charset="0"/>
                        <a:buNone/>
                      </a:pPr>
                      <a:endParaRPr lang="en-US" sz="1200" baseline="0" dirty="0" smtClean="0"/>
                    </a:p>
                    <a:p>
                      <a:pPr marL="628650" lvl="1" indent="-171450">
                        <a:buFont typeface="Arial" panose="020B0604020202020204" pitchFamily="34" charset="0"/>
                        <a:buChar char="•"/>
                      </a:pPr>
                      <a:endParaRPr lang="en-US" sz="1200" baseline="0" dirty="0" smtClean="0"/>
                    </a:p>
                    <a:p>
                      <a:pPr marL="628650" lvl="1" indent="-171450">
                        <a:buFont typeface="Arial" panose="020B0604020202020204" pitchFamily="34" charset="0"/>
                        <a:buChar char="•"/>
                      </a:pPr>
                      <a:endParaRPr lang="en-US" sz="1200" baseline="0" dirty="0" smtClean="0"/>
                    </a:p>
                    <a:p>
                      <a:pPr marL="628650" lvl="1" indent="-171450">
                        <a:buFont typeface="Arial" panose="020B0604020202020204" pitchFamily="34" charset="0"/>
                        <a:buChar char="•"/>
                      </a:pPr>
                      <a:endParaRPr lang="en-US" sz="1200" baseline="0" dirty="0" smtClean="0"/>
                    </a:p>
                    <a:p>
                      <a:pPr marL="628650" lvl="1" indent="-171450">
                        <a:buFont typeface="Arial" panose="020B0604020202020204" pitchFamily="34" charset="0"/>
                        <a:buChar char="•"/>
                      </a:pPr>
                      <a:endParaRPr lang="en-US" sz="1200" baseline="0" dirty="0" smtClean="0"/>
                    </a:p>
                    <a:p>
                      <a:pPr marL="628650" lvl="1" indent="-171450">
                        <a:buFont typeface="Arial" panose="020B0604020202020204" pitchFamily="34" charset="0"/>
                        <a:buChar char="•"/>
                      </a:pPr>
                      <a:endParaRPr lang="en-US" sz="1200" baseline="0" dirty="0" smtClean="0"/>
                    </a:p>
                    <a:p>
                      <a:pPr marL="628650" lvl="1" indent="-171450">
                        <a:buFont typeface="Arial" panose="020B0604020202020204" pitchFamily="34" charset="0"/>
                        <a:buChar char="•"/>
                      </a:pPr>
                      <a:endParaRPr lang="en-US" sz="1200" baseline="0" dirty="0" smtClean="0"/>
                    </a:p>
                    <a:p>
                      <a:pPr marL="628650" lvl="1" indent="-171450">
                        <a:buFont typeface="Arial" panose="020B0604020202020204" pitchFamily="34" charset="0"/>
                        <a:buChar char="•"/>
                      </a:pPr>
                      <a:endParaRPr lang="en-US" sz="1200" dirty="0"/>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557595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Initiative summary </a:t>
            </a:r>
          </a:p>
        </p:txBody>
      </p:sp>
      <p:graphicFrame>
        <p:nvGraphicFramePr>
          <p:cNvPr id="6" name="Table 5"/>
          <p:cNvGraphicFramePr>
            <a:graphicFrameLocks noGrp="1"/>
          </p:cNvGraphicFramePr>
          <p:nvPr>
            <p:extLst>
              <p:ext uri="{D42A27DB-BD31-4B8C-83A1-F6EECF244321}">
                <p14:modId xmlns:p14="http://schemas.microsoft.com/office/powerpoint/2010/main" val="2867181277"/>
              </p:ext>
            </p:extLst>
          </p:nvPr>
        </p:nvGraphicFramePr>
        <p:xfrm>
          <a:off x="394470" y="954872"/>
          <a:ext cx="8369520" cy="7000408"/>
        </p:xfrm>
        <a:graphic>
          <a:graphicData uri="http://schemas.openxmlformats.org/drawingml/2006/table">
            <a:tbl>
              <a:tblPr firstRow="1" bandRow="1"/>
              <a:tblGrid>
                <a:gridCol w="2075248"/>
                <a:gridCol w="3244217"/>
                <a:gridCol w="3050055"/>
              </a:tblGrid>
              <a:tr h="66040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Initiative</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benefits / targets / returns</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Risk</a:t>
                      </a:r>
                      <a:r>
                        <a:rPr lang="en-US" sz="1200" baseline="0" dirty="0" smtClean="0"/>
                        <a:t> assessment</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96408">
                <a:tc gridSpan="3">
                  <a:txBody>
                    <a:bodyPr/>
                    <a:lstStyle/>
                    <a:p>
                      <a:r>
                        <a:rPr lang="en-US" sz="1200" b="1" dirty="0" smtClean="0"/>
                        <a:t>Priority:</a:t>
                      </a:r>
                      <a:r>
                        <a:rPr lang="en-US" sz="1200" b="1" baseline="0" dirty="0" smtClean="0"/>
                        <a:t> Grow Open Market Business</a:t>
                      </a:r>
                      <a:endParaRPr lang="en-US" sz="1200" b="1" dirty="0"/>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1200" dirty="0"/>
                    </a:p>
                  </a:txBody>
                  <a:tcPr anchor="ctr">
                    <a:lnL w="12700" cmpd="sng">
                      <a:noFill/>
                    </a:lnL>
                    <a:lnR w="12700" cmpd="sng">
                      <a:noFill/>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200" dirty="0"/>
                    </a:p>
                  </a:txBody>
                  <a:tcPr anchor="ctr">
                    <a:lnL w="12700" cmpd="sng">
                      <a:noFill/>
                    </a:lnL>
                    <a:lnR w="12700" cmpd="sng">
                      <a:noFill/>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660400">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1200" b="1" dirty="0" smtClean="0"/>
                        <a:t>Commercial Policy</a:t>
                      </a:r>
                      <a:r>
                        <a:rPr lang="en-US" sz="1200" b="1" baseline="0" dirty="0" smtClean="0"/>
                        <a:t> Segment</a:t>
                      </a:r>
                    </a:p>
                    <a:p>
                      <a:endParaRPr lang="en-US" sz="1200" b="1" baseline="0" dirty="0" smtClean="0"/>
                    </a:p>
                    <a:p>
                      <a:endParaRPr lang="en-US" sz="1200" b="1" baseline="0" dirty="0" smtClean="0"/>
                    </a:p>
                    <a:p>
                      <a:endParaRPr lang="en-US" sz="1200" b="1" baseline="0" dirty="0" smtClean="0"/>
                    </a:p>
                    <a:p>
                      <a:endParaRPr lang="en-US" sz="1200" b="1" baseline="0" dirty="0" smtClean="0"/>
                    </a:p>
                    <a:p>
                      <a:endParaRPr lang="en-US" sz="1200" b="1" baseline="0" dirty="0" smtClean="0"/>
                    </a:p>
                    <a:p>
                      <a:endParaRPr lang="en-US" sz="1200" baseline="0" dirty="0" smtClean="0"/>
                    </a:p>
                    <a:p>
                      <a:endParaRPr lang="en-US" sz="1200" baseline="0" dirty="0" smtClean="0"/>
                    </a:p>
                    <a:p>
                      <a:endParaRPr lang="en-US" sz="1200" baseline="0" dirty="0" smtClean="0"/>
                    </a:p>
                    <a:p>
                      <a:endParaRPr lang="en-US" sz="1200" baseline="0" dirty="0" smtClean="0"/>
                    </a:p>
                    <a:p>
                      <a:endParaRPr lang="en-US" sz="1200" baseline="0" dirty="0" smtClean="0"/>
                    </a:p>
                    <a:p>
                      <a:endParaRPr lang="en-US" sz="1200" baseline="0" dirty="0" smtClean="0"/>
                    </a:p>
                    <a:p>
                      <a:endParaRPr lang="en-US" sz="1200" dirty="0"/>
                    </a:p>
                  </a:txBody>
                  <a:tcPr anchor="ctr">
                    <a:lnL w="12700" cmpd="sng">
                      <a:noFill/>
                    </a:lnL>
                    <a:lnR w="12700" cmpd="sng">
                      <a:noFill/>
                    </a:lnR>
                    <a:lnT w="9525" cap="flat" cmpd="sng" algn="ctr">
                      <a:no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200" dirty="0" smtClean="0"/>
                        <a:t>We</a:t>
                      </a:r>
                      <a:r>
                        <a:rPr lang="en-US" sz="1200" baseline="0" dirty="0" smtClean="0"/>
                        <a:t> have internal opportunity for growth in this line of business</a:t>
                      </a:r>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r>
                        <a:rPr lang="en-US" sz="1200" baseline="0" dirty="0" smtClean="0"/>
                        <a:t>Hacking confidential data has grow in 26% it’s represent an opportunity to sale cyber insurance policies</a:t>
                      </a:r>
                      <a:endParaRPr lang="en-US" sz="1200" dirty="0" smtClean="0"/>
                    </a:p>
                    <a:p>
                      <a:pPr marL="171450" indent="-171450">
                        <a:buFont typeface="Arial" panose="020B0604020202020204" pitchFamily="34" charset="0"/>
                        <a:buChar char="•"/>
                      </a:pPr>
                      <a:endParaRPr lang="en-US" sz="1200" dirty="0" smtClean="0"/>
                    </a:p>
                    <a:p>
                      <a:pPr marL="171450" indent="-171450">
                        <a:buFont typeface="Arial" panose="020B0604020202020204" pitchFamily="34" charset="0"/>
                        <a:buChar char="•"/>
                      </a:pPr>
                      <a:r>
                        <a:rPr lang="en-US" sz="1200" dirty="0" smtClean="0"/>
                        <a:t>We represent AIG and Chubb which</a:t>
                      </a:r>
                      <a:r>
                        <a:rPr lang="en-US" sz="1200" baseline="0" dirty="0" smtClean="0"/>
                        <a:t> are</a:t>
                      </a:r>
                      <a:r>
                        <a:rPr lang="en-US" sz="1200" dirty="0" smtClean="0"/>
                        <a:t> the</a:t>
                      </a:r>
                      <a:r>
                        <a:rPr lang="en-US" sz="1200" baseline="0" dirty="0" smtClean="0"/>
                        <a:t> top companies in the insurance enterprise segment</a:t>
                      </a:r>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r>
                        <a:rPr lang="en-US" sz="1200" baseline="0" dirty="0" smtClean="0"/>
                        <a:t>Santander Bank has 913 customers in the enterprise segment and more of 16K customer for small business segment</a:t>
                      </a:r>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r>
                        <a:rPr lang="en-US" sz="1200" baseline="0" dirty="0" smtClean="0"/>
                        <a:t>Total premium P19: $158K</a:t>
                      </a:r>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r>
                        <a:rPr lang="en-US" sz="1200" baseline="0" dirty="0" smtClean="0"/>
                        <a:t>Expected margins P19: $27K</a:t>
                      </a:r>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endParaRPr lang="en-US" sz="1200" baseline="0" dirty="0" smtClean="0"/>
                    </a:p>
                    <a:p>
                      <a:pPr marL="0" indent="0">
                        <a:buFont typeface="Arial" panose="020B0604020202020204" pitchFamily="34" charset="0"/>
                        <a:buNone/>
                      </a:pPr>
                      <a:endParaRPr lang="en-US" sz="1200" baseline="0" dirty="0" smtClean="0"/>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200" dirty="0" smtClean="0"/>
                        <a:t>All</a:t>
                      </a:r>
                      <a:r>
                        <a:rPr lang="en-US" sz="1200" baseline="0" dirty="0" smtClean="0"/>
                        <a:t> these risk exist in the business:</a:t>
                      </a:r>
                      <a:endParaRPr lang="en-US" sz="1200" dirty="0" smtClean="0"/>
                    </a:p>
                    <a:p>
                      <a:pPr marL="628650" lvl="1" indent="-171450">
                        <a:buFont typeface="Arial" panose="020B0604020202020204" pitchFamily="34" charset="0"/>
                        <a:buChar char="•"/>
                      </a:pPr>
                      <a:r>
                        <a:rPr lang="en-US" sz="1200" dirty="0" smtClean="0"/>
                        <a:t>Operational risk</a:t>
                      </a:r>
                    </a:p>
                    <a:p>
                      <a:pPr marL="628650" lvl="1" indent="-171450">
                        <a:buFont typeface="Arial" panose="020B0604020202020204" pitchFamily="34" charset="0"/>
                        <a:buChar char="•"/>
                      </a:pPr>
                      <a:r>
                        <a:rPr lang="en-US" sz="1200" dirty="0" smtClean="0"/>
                        <a:t>Compliance</a:t>
                      </a:r>
                      <a:r>
                        <a:rPr lang="en-US" sz="1200" baseline="0" dirty="0" smtClean="0"/>
                        <a:t> risk</a:t>
                      </a:r>
                    </a:p>
                    <a:p>
                      <a:pPr marL="628650" lvl="1" indent="-171450">
                        <a:buFont typeface="Arial" panose="020B0604020202020204" pitchFamily="34" charset="0"/>
                        <a:buChar char="•"/>
                      </a:pPr>
                      <a:r>
                        <a:rPr lang="en-US" sz="1200" baseline="0" dirty="0" smtClean="0"/>
                        <a:t>Legal risk</a:t>
                      </a:r>
                    </a:p>
                    <a:p>
                      <a:pPr marL="628650" lvl="1" indent="-171450">
                        <a:buFont typeface="Arial" panose="020B0604020202020204" pitchFamily="34" charset="0"/>
                        <a:buChar char="•"/>
                      </a:pPr>
                      <a:r>
                        <a:rPr lang="en-US" sz="1200" baseline="0" dirty="0" smtClean="0"/>
                        <a:t>Lack of liquidity of the companies who has policy </a:t>
                      </a:r>
                    </a:p>
                    <a:p>
                      <a:pPr marL="628650" lvl="1" indent="-171450">
                        <a:buFont typeface="Arial" panose="020B0604020202020204" pitchFamily="34" charset="0"/>
                        <a:buChar char="•"/>
                      </a:pPr>
                      <a:r>
                        <a:rPr lang="en-US" sz="1200" baseline="0" dirty="0" smtClean="0"/>
                        <a:t>Catastrophic event</a:t>
                      </a:r>
                    </a:p>
                    <a:p>
                      <a:pPr marL="171450" lvl="0" indent="-171450">
                        <a:buFont typeface="Arial" panose="020B0604020202020204" pitchFamily="34" charset="0"/>
                        <a:buChar char="•"/>
                      </a:pPr>
                      <a:r>
                        <a:rPr lang="en-US" sz="1200" baseline="0" dirty="0" smtClean="0"/>
                        <a:t>Controls:</a:t>
                      </a:r>
                    </a:p>
                    <a:p>
                      <a:pPr marL="628650" lvl="1" indent="-171450">
                        <a:buFont typeface="Arial" panose="020B0604020202020204" pitchFamily="34" charset="0"/>
                        <a:buChar char="•"/>
                      </a:pPr>
                      <a:r>
                        <a:rPr lang="en-US" sz="1200" baseline="0" dirty="0" smtClean="0"/>
                        <a:t>Training and orientation to our agents</a:t>
                      </a:r>
                    </a:p>
                    <a:p>
                      <a:pPr marL="628650" lvl="1" indent="-171450">
                        <a:buFont typeface="Arial" panose="020B0604020202020204" pitchFamily="34" charset="0"/>
                        <a:buChar char="•"/>
                      </a:pPr>
                      <a:r>
                        <a:rPr lang="en-US" sz="1200" baseline="0" dirty="0" smtClean="0"/>
                        <a:t>Underwriting department validates customer information requests and assure all the process</a:t>
                      </a:r>
                    </a:p>
                    <a:p>
                      <a:pPr marL="628650" lvl="1" indent="-171450">
                        <a:buFont typeface="Arial" panose="020B0604020202020204" pitchFamily="34" charset="0"/>
                        <a:buChar char="•"/>
                      </a:pPr>
                      <a:r>
                        <a:rPr lang="en-US" sz="1200" baseline="0" dirty="0" smtClean="0"/>
                        <a:t>Continuous trainings insurance licenses are given so that it can comply with the regulations of the insurance code</a:t>
                      </a:r>
                    </a:p>
                    <a:p>
                      <a:pPr marL="628650" lvl="1" indent="-171450">
                        <a:buFont typeface="Arial" panose="020B0604020202020204" pitchFamily="34" charset="0"/>
                        <a:buChar char="•"/>
                      </a:pPr>
                      <a:r>
                        <a:rPr lang="en-US" sz="1200" baseline="0" dirty="0" smtClean="0"/>
                        <a:t>Annually financial statements are require to companies and ratings are validated</a:t>
                      </a:r>
                    </a:p>
                    <a:p>
                      <a:pPr marL="628650" lvl="1" indent="-171450">
                        <a:buFont typeface="Arial" panose="020B0604020202020204" pitchFamily="34" charset="0"/>
                        <a:buChar char="•"/>
                      </a:pPr>
                      <a:endParaRPr lang="en-US" sz="1200" baseline="0" dirty="0" smtClean="0"/>
                    </a:p>
                    <a:p>
                      <a:pPr marL="628650" lvl="1" indent="-171450">
                        <a:buFont typeface="Arial" panose="020B0604020202020204" pitchFamily="34" charset="0"/>
                        <a:buChar char="•"/>
                      </a:pPr>
                      <a:endParaRPr lang="en-US" sz="1200" baseline="0" dirty="0" smtClean="0"/>
                    </a:p>
                    <a:p>
                      <a:pPr marL="628650" lvl="1" indent="-171450">
                        <a:buFont typeface="Arial" panose="020B0604020202020204" pitchFamily="34" charset="0"/>
                        <a:buChar char="•"/>
                      </a:pPr>
                      <a:endParaRPr lang="en-US" sz="1200" baseline="0" dirty="0" smtClean="0"/>
                    </a:p>
                    <a:p>
                      <a:pPr marL="628650" lvl="1" indent="-171450">
                        <a:buFont typeface="Arial" panose="020B0604020202020204" pitchFamily="34" charset="0"/>
                        <a:buChar char="•"/>
                      </a:pPr>
                      <a:endParaRPr lang="en-US" sz="1200" baseline="0" dirty="0" smtClean="0"/>
                    </a:p>
                    <a:p>
                      <a:pPr marL="628650" lvl="1" indent="-171450">
                        <a:buFont typeface="Arial" panose="020B0604020202020204" pitchFamily="34" charset="0"/>
                        <a:buChar char="•"/>
                      </a:pPr>
                      <a:endParaRPr lang="en-US" sz="1200" baseline="0" dirty="0" smtClean="0"/>
                    </a:p>
                    <a:p>
                      <a:pPr marL="628650" lvl="1" indent="-171450">
                        <a:buFont typeface="Arial" panose="020B0604020202020204" pitchFamily="34" charset="0"/>
                        <a:buChar char="•"/>
                      </a:pPr>
                      <a:endParaRPr lang="en-US" sz="1200" baseline="0" dirty="0" smtClean="0"/>
                    </a:p>
                    <a:p>
                      <a:pPr marL="628650" lvl="1" indent="-171450">
                        <a:buFont typeface="Arial" panose="020B0604020202020204" pitchFamily="34" charset="0"/>
                        <a:buChar char="•"/>
                      </a:pPr>
                      <a:endParaRPr lang="en-US" sz="1200" baseline="0" dirty="0" smtClean="0"/>
                    </a:p>
                    <a:p>
                      <a:pPr marL="628650" lvl="1" indent="-171450">
                        <a:buFont typeface="Arial" panose="020B0604020202020204" pitchFamily="34" charset="0"/>
                        <a:buChar char="•"/>
                      </a:pPr>
                      <a:endParaRPr lang="en-US" sz="1200" baseline="0" dirty="0" smtClean="0"/>
                    </a:p>
                    <a:p>
                      <a:pPr marL="628650" lvl="1" indent="-171450">
                        <a:buFont typeface="Arial" panose="020B0604020202020204" pitchFamily="34" charset="0"/>
                        <a:buChar char="•"/>
                      </a:pPr>
                      <a:endParaRPr lang="en-US" sz="1200" baseline="0" dirty="0" smtClean="0"/>
                    </a:p>
                    <a:p>
                      <a:pPr marL="628650" lvl="1" indent="-171450">
                        <a:buFont typeface="Arial" panose="020B0604020202020204" pitchFamily="34" charset="0"/>
                        <a:buChar char="•"/>
                      </a:pPr>
                      <a:endParaRPr lang="en-US" sz="1200" baseline="0" dirty="0" smtClean="0"/>
                    </a:p>
                    <a:p>
                      <a:pPr marL="628650" lvl="1" indent="-171450">
                        <a:buFont typeface="Arial" panose="020B0604020202020204" pitchFamily="34" charset="0"/>
                        <a:buChar char="•"/>
                      </a:pPr>
                      <a:endParaRPr lang="en-US" sz="1200" dirty="0"/>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0773462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Initiative summary </a:t>
            </a:r>
          </a:p>
        </p:txBody>
      </p:sp>
      <p:graphicFrame>
        <p:nvGraphicFramePr>
          <p:cNvPr id="6" name="Table 5"/>
          <p:cNvGraphicFramePr>
            <a:graphicFrameLocks noGrp="1"/>
          </p:cNvGraphicFramePr>
          <p:nvPr>
            <p:extLst>
              <p:ext uri="{D42A27DB-BD31-4B8C-83A1-F6EECF244321}">
                <p14:modId xmlns:p14="http://schemas.microsoft.com/office/powerpoint/2010/main" val="2463278907"/>
              </p:ext>
            </p:extLst>
          </p:nvPr>
        </p:nvGraphicFramePr>
        <p:xfrm>
          <a:off x="394470" y="954872"/>
          <a:ext cx="8369520" cy="7402900"/>
        </p:xfrm>
        <a:graphic>
          <a:graphicData uri="http://schemas.openxmlformats.org/drawingml/2006/table">
            <a:tbl>
              <a:tblPr firstRow="1" bandRow="1"/>
              <a:tblGrid>
                <a:gridCol w="2075248"/>
                <a:gridCol w="3244217"/>
                <a:gridCol w="3050055"/>
              </a:tblGrid>
              <a:tr h="483866">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Initiative</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benefits / targets / returns</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Risk</a:t>
                      </a:r>
                      <a:r>
                        <a:rPr lang="en-US" sz="1200" baseline="0" dirty="0" smtClean="0"/>
                        <a:t> assessment</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08688">
                <a:tc gridSpan="3">
                  <a:txBody>
                    <a:bodyPr/>
                    <a:lstStyle/>
                    <a:p>
                      <a:pPr marL="0" algn="l" defTabSz="457200" rtl="0" eaLnBrk="1" latinLnBrk="0" hangingPunct="1"/>
                      <a:r>
                        <a:rPr lang="en-US" sz="1200" b="1" kern="1200" dirty="0" smtClean="0">
                          <a:solidFill>
                            <a:schemeClr val="tx1"/>
                          </a:solidFill>
                          <a:latin typeface="+mn-lt"/>
                          <a:ea typeface="+mn-ea"/>
                          <a:cs typeface="+mn-cs"/>
                        </a:rPr>
                        <a:t>Priority: Customer Experience</a:t>
                      </a:r>
                      <a:endParaRPr lang="en-US" sz="1200" b="1" kern="1200" dirty="0">
                        <a:solidFill>
                          <a:schemeClr val="tx1"/>
                        </a:solidFill>
                        <a:latin typeface="+mn-lt"/>
                        <a:ea typeface="+mn-ea"/>
                        <a:cs typeface="+mn-cs"/>
                      </a:endParaRPr>
                    </a:p>
                  </a:txBody>
                  <a:tcPr anchor="ctr">
                    <a:lnL w="12700" cmpd="sng">
                      <a:noFill/>
                    </a:lnL>
                    <a:lnR w="12700" cmpd="sng">
                      <a:noFill/>
                    </a:lnR>
                    <a:lnT w="9525" cap="flat" cmpd="sng" algn="ctr">
                      <a:no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1200" b="1" dirty="0"/>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200" b="1" dirty="0"/>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4062630">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1200" dirty="0" smtClean="0"/>
                        <a:t>Strategic alliances</a:t>
                      </a:r>
                      <a:r>
                        <a:rPr lang="en-US" sz="1200" baseline="0" dirty="0" smtClean="0"/>
                        <a:t> with Aflac</a:t>
                      </a:r>
                    </a:p>
                    <a:p>
                      <a:endParaRPr lang="en-US" sz="1200" baseline="0" dirty="0" smtClean="0"/>
                    </a:p>
                    <a:p>
                      <a:endParaRPr lang="en-US" sz="1200" baseline="0" dirty="0" smtClean="0"/>
                    </a:p>
                    <a:p>
                      <a:endParaRPr lang="en-US" sz="1200" baseline="0" dirty="0" smtClean="0"/>
                    </a:p>
                    <a:p>
                      <a:endParaRPr lang="en-US" sz="1200" baseline="0" dirty="0" smtClean="0"/>
                    </a:p>
                    <a:p>
                      <a:endParaRPr lang="en-US" sz="1200" baseline="0" dirty="0" smtClean="0"/>
                    </a:p>
                    <a:p>
                      <a:endParaRPr lang="en-US" sz="1200" baseline="0" dirty="0" smtClean="0"/>
                    </a:p>
                    <a:p>
                      <a:endParaRPr lang="en-US" sz="1200" baseline="0" dirty="0" smtClean="0"/>
                    </a:p>
                    <a:p>
                      <a:endParaRPr lang="en-US" sz="1200" baseline="0" dirty="0" smtClean="0"/>
                    </a:p>
                    <a:p>
                      <a:endParaRPr lang="en-US" sz="1200" baseline="0" dirty="0" smtClean="0"/>
                    </a:p>
                    <a:p>
                      <a:endParaRPr lang="en-US" sz="1200" dirty="0" smtClean="0"/>
                    </a:p>
                  </a:txBody>
                  <a:tcPr anchor="ctr">
                    <a:lnL w="12700" cmpd="sng">
                      <a:noFill/>
                    </a:lnL>
                    <a:lnR w="12700" cmpd="sng">
                      <a:noFill/>
                    </a:lnR>
                    <a:lnT w="1270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200" dirty="0" smtClean="0"/>
                        <a:t>Customer</a:t>
                      </a:r>
                      <a:r>
                        <a:rPr lang="en-US" sz="1200" baseline="0" dirty="0" smtClean="0"/>
                        <a:t> benefits: </a:t>
                      </a:r>
                    </a:p>
                    <a:p>
                      <a:pPr marL="628650" lvl="1" indent="-171450">
                        <a:buFont typeface="Arial" panose="020B0604020202020204" pitchFamily="34" charset="0"/>
                        <a:buChar char="•"/>
                      </a:pPr>
                      <a:r>
                        <a:rPr lang="en-US" sz="1200" baseline="0" dirty="0" smtClean="0"/>
                        <a:t>Aflac provides excellent coverage in insurance policies</a:t>
                      </a:r>
                    </a:p>
                    <a:p>
                      <a:pPr marL="457200" lvl="1" indent="0">
                        <a:buFont typeface="Arial" panose="020B0604020202020204" pitchFamily="34" charset="0"/>
                        <a:buNone/>
                      </a:pPr>
                      <a:endParaRPr lang="en-US" sz="1200" baseline="0" dirty="0" smtClean="0"/>
                    </a:p>
                    <a:p>
                      <a:pPr marL="171450" indent="-171450">
                        <a:buFont typeface="Arial" panose="020B0604020202020204" pitchFamily="34" charset="0"/>
                        <a:buChar char="•"/>
                      </a:pPr>
                      <a:r>
                        <a:rPr lang="en-US" sz="1200" baseline="0" dirty="0" smtClean="0"/>
                        <a:t>Aflac has two new policies for our agency: dental and vision insurance</a:t>
                      </a:r>
                    </a:p>
                    <a:p>
                      <a:pPr marL="0" indent="0">
                        <a:buFont typeface="Arial" panose="020B0604020202020204" pitchFamily="34" charset="0"/>
                        <a:buNone/>
                      </a:pPr>
                      <a:endParaRPr lang="en-US" sz="1200" baseline="0" dirty="0" smtClean="0"/>
                    </a:p>
                    <a:p>
                      <a:pPr marL="171450" indent="-171450">
                        <a:buFont typeface="Arial" panose="020B0604020202020204" pitchFamily="34" charset="0"/>
                        <a:buChar char="•"/>
                      </a:pPr>
                      <a:r>
                        <a:rPr lang="en-US" sz="1200" baseline="0" dirty="0" err="1" smtClean="0"/>
                        <a:t>Alfac</a:t>
                      </a:r>
                      <a:r>
                        <a:rPr lang="en-US" sz="1200" baseline="0" dirty="0" smtClean="0"/>
                        <a:t> policies have international coverage except disability, dental and vision insurance</a:t>
                      </a:r>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r>
                        <a:rPr lang="en-US" sz="1200" baseline="0" dirty="0" smtClean="0"/>
                        <a:t>Easy claims process</a:t>
                      </a:r>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r>
                        <a:rPr lang="en-US" sz="1200" baseline="0" dirty="0" smtClean="0"/>
                        <a:t>Aflac it’s the first company in claims satisfaction in US</a:t>
                      </a:r>
                    </a:p>
                    <a:p>
                      <a:pPr marL="171450" indent="-171450">
                        <a:buFont typeface="Arial" panose="020B0604020202020204" pitchFamily="34" charset="0"/>
                        <a:buChar char="•"/>
                      </a:pPr>
                      <a:endParaRPr lang="en-US" sz="1200" baseline="0" dirty="0" smtClean="0">
                        <a:solidFill>
                          <a:schemeClr val="tx1"/>
                        </a:solidFill>
                      </a:endParaRPr>
                    </a:p>
                    <a:p>
                      <a:pPr marL="171450" indent="-171450">
                        <a:buFont typeface="Arial" panose="020B0604020202020204" pitchFamily="34" charset="0"/>
                        <a:buChar char="•"/>
                      </a:pPr>
                      <a:r>
                        <a:rPr lang="en-US" sz="1200" baseline="0" dirty="0" smtClean="0">
                          <a:solidFill>
                            <a:schemeClr val="tx1"/>
                          </a:solidFill>
                        </a:rPr>
                        <a:t>Total premium P19: $218K</a:t>
                      </a:r>
                    </a:p>
                    <a:p>
                      <a:pPr marL="171450" indent="-171450">
                        <a:buFont typeface="Arial" panose="020B0604020202020204" pitchFamily="34" charset="0"/>
                        <a:buChar char="•"/>
                      </a:pPr>
                      <a:endParaRPr lang="en-US" sz="1200" baseline="0" dirty="0" smtClean="0">
                        <a:solidFill>
                          <a:schemeClr val="tx1"/>
                        </a:solidFill>
                      </a:endParaRPr>
                    </a:p>
                    <a:p>
                      <a:pPr marL="171450" indent="-171450">
                        <a:buFont typeface="Arial" panose="020B0604020202020204" pitchFamily="34" charset="0"/>
                        <a:buChar char="•"/>
                      </a:pPr>
                      <a:r>
                        <a:rPr lang="en-US" sz="1200" baseline="0" dirty="0" smtClean="0">
                          <a:solidFill>
                            <a:schemeClr val="tx1"/>
                          </a:solidFill>
                        </a:rPr>
                        <a:t>Expected margins P19: $109K </a:t>
                      </a:r>
                    </a:p>
                    <a:p>
                      <a:pPr marL="171450" indent="-171450">
                        <a:buFont typeface="Arial" panose="020B0604020202020204" pitchFamily="34" charset="0"/>
                        <a:buChar char="•"/>
                      </a:pPr>
                      <a:endParaRPr lang="en-US" sz="1200" baseline="0" dirty="0" smtClean="0">
                        <a:solidFill>
                          <a:schemeClr val="tx1"/>
                        </a:solidFill>
                      </a:endParaRPr>
                    </a:p>
                    <a:p>
                      <a:pPr marL="171450" indent="-171450">
                        <a:buFont typeface="Arial" panose="020B0604020202020204" pitchFamily="34" charset="0"/>
                        <a:buChar char="•"/>
                      </a:pPr>
                      <a:endParaRPr lang="en-US" sz="1200" baseline="0" dirty="0" smtClean="0">
                        <a:solidFill>
                          <a:schemeClr val="tx1"/>
                        </a:solidFill>
                      </a:endParaRPr>
                    </a:p>
                    <a:p>
                      <a:pPr marL="171450" indent="-171450">
                        <a:buFont typeface="Arial" panose="020B0604020202020204" pitchFamily="34" charset="0"/>
                        <a:buChar char="•"/>
                      </a:pPr>
                      <a:endParaRPr lang="en-US" sz="1200" baseline="0" dirty="0" smtClean="0">
                        <a:solidFill>
                          <a:schemeClr val="tx1"/>
                        </a:solidFill>
                      </a:endParaRPr>
                    </a:p>
                    <a:p>
                      <a:pPr marL="171450" indent="-171450">
                        <a:buFont typeface="Arial" panose="020B0604020202020204" pitchFamily="34" charset="0"/>
                        <a:buChar char="•"/>
                      </a:pPr>
                      <a:endParaRPr lang="en-US" sz="1200" baseline="0" dirty="0" smtClean="0">
                        <a:solidFill>
                          <a:schemeClr val="tx1"/>
                        </a:solidFill>
                      </a:endParaRPr>
                    </a:p>
                    <a:p>
                      <a:pPr marL="171450" indent="-171450">
                        <a:buFont typeface="Arial" panose="020B0604020202020204" pitchFamily="34" charset="0"/>
                        <a:buChar char="•"/>
                      </a:pPr>
                      <a:endParaRPr lang="en-US" sz="1200" baseline="0" dirty="0" smtClean="0">
                        <a:solidFill>
                          <a:schemeClr val="tx1"/>
                        </a:solidFill>
                      </a:endParaRPr>
                    </a:p>
                    <a:p>
                      <a:pPr marL="171450" indent="-171450">
                        <a:buFont typeface="Arial" panose="020B0604020202020204" pitchFamily="34" charset="0"/>
                        <a:buChar char="•"/>
                      </a:pPr>
                      <a:endParaRPr lang="en-US" sz="1200" baseline="0" dirty="0" smtClean="0">
                        <a:solidFill>
                          <a:schemeClr val="tx1"/>
                        </a:solidFill>
                      </a:endParaRPr>
                    </a:p>
                    <a:p>
                      <a:pPr marL="171450" indent="-171450">
                        <a:buFont typeface="Arial" panose="020B0604020202020204" pitchFamily="34" charset="0"/>
                        <a:buChar char="•"/>
                      </a:pPr>
                      <a:endParaRPr lang="en-US" sz="1200" baseline="0" dirty="0" smtClean="0">
                        <a:solidFill>
                          <a:schemeClr val="tx1"/>
                        </a:solidFill>
                      </a:endParaRPr>
                    </a:p>
                    <a:p>
                      <a:pPr marL="171450" indent="-171450">
                        <a:buFont typeface="Arial" panose="020B0604020202020204" pitchFamily="34" charset="0"/>
                        <a:buChar char="•"/>
                      </a:pPr>
                      <a:endParaRPr lang="en-US" sz="1200" baseline="0" dirty="0" smtClean="0">
                        <a:solidFill>
                          <a:schemeClr val="tx1"/>
                        </a:solidFill>
                      </a:endParaRPr>
                    </a:p>
                    <a:p>
                      <a:pPr marL="171450" indent="-171450">
                        <a:buFont typeface="Arial" panose="020B0604020202020204" pitchFamily="34" charset="0"/>
                        <a:buChar char="•"/>
                      </a:pPr>
                      <a:endParaRPr lang="en-US" sz="1200" baseline="0" dirty="0" smtClean="0">
                        <a:solidFill>
                          <a:schemeClr val="tx1"/>
                        </a:solidFill>
                      </a:endParaRPr>
                    </a:p>
                    <a:p>
                      <a:pPr marL="171450" indent="-171450">
                        <a:buFont typeface="Arial" panose="020B0604020202020204" pitchFamily="34" charset="0"/>
                        <a:buChar char="•"/>
                      </a:pPr>
                      <a:endParaRPr lang="en-US" sz="1200" baseline="0" dirty="0" smtClean="0">
                        <a:solidFill>
                          <a:schemeClr val="tx1"/>
                        </a:solidFill>
                      </a:endParaRPr>
                    </a:p>
                    <a:p>
                      <a:pPr marL="171450" indent="-171450">
                        <a:buFont typeface="Arial" panose="020B0604020202020204" pitchFamily="34" charset="0"/>
                        <a:buChar char="•"/>
                      </a:pPr>
                      <a:endParaRPr lang="en-US" sz="1200" baseline="0" dirty="0" smtClean="0">
                        <a:solidFill>
                          <a:schemeClr val="tx1"/>
                        </a:solidFill>
                      </a:endParaRPr>
                    </a:p>
                    <a:p>
                      <a:pPr marL="171450" indent="-171450">
                        <a:buFont typeface="Arial" panose="020B0604020202020204" pitchFamily="34" charset="0"/>
                        <a:buChar char="•"/>
                      </a:pPr>
                      <a:endParaRPr lang="en-US" sz="1200" baseline="0" dirty="0" smtClean="0">
                        <a:solidFill>
                          <a:schemeClr val="tx1"/>
                        </a:solidFill>
                      </a:endParaRPr>
                    </a:p>
                    <a:p>
                      <a:pPr marL="0" indent="0">
                        <a:buFont typeface="Arial" panose="020B0604020202020204" pitchFamily="34" charset="0"/>
                        <a:buNone/>
                      </a:pPr>
                      <a:endParaRPr lang="en-US" sz="1200" baseline="0" dirty="0" smtClean="0">
                        <a:solidFill>
                          <a:schemeClr val="tx1"/>
                        </a:solidFill>
                      </a:endParaRPr>
                    </a:p>
                    <a:p>
                      <a:pPr marL="171450" indent="-171450">
                        <a:buFont typeface="Arial" panose="020B0604020202020204" pitchFamily="34" charset="0"/>
                        <a:buChar char="•"/>
                      </a:pPr>
                      <a:endParaRPr lang="en-US" sz="1200" dirty="0"/>
                    </a:p>
                  </a:txBody>
                  <a:tcPr anchor="ctr">
                    <a:lnL w="12700" cmpd="sng">
                      <a:noFill/>
                    </a:lnL>
                    <a:lnR w="12700" cmpd="sng">
                      <a:noFill/>
                    </a:lnR>
                    <a:lnT w="1270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200" dirty="0" smtClean="0"/>
                        <a:t>All</a:t>
                      </a:r>
                      <a:r>
                        <a:rPr lang="en-US" sz="1200" baseline="0" dirty="0" smtClean="0"/>
                        <a:t> these risk are existing in the business:</a:t>
                      </a:r>
                      <a:endParaRPr lang="en-US" sz="1200" dirty="0" smtClean="0"/>
                    </a:p>
                    <a:p>
                      <a:pPr marL="628650" lvl="1" indent="-171450">
                        <a:buFont typeface="Arial" panose="020B0604020202020204" pitchFamily="34" charset="0"/>
                        <a:buChar char="•"/>
                      </a:pPr>
                      <a:r>
                        <a:rPr lang="en-US" sz="1200" dirty="0" smtClean="0"/>
                        <a:t>Operational risk</a:t>
                      </a:r>
                    </a:p>
                    <a:p>
                      <a:pPr marL="628650" lvl="1" indent="-171450">
                        <a:buFont typeface="Arial" panose="020B0604020202020204" pitchFamily="34" charset="0"/>
                        <a:buChar char="•"/>
                      </a:pPr>
                      <a:r>
                        <a:rPr lang="en-US" sz="1200" dirty="0" smtClean="0"/>
                        <a:t>Compliance</a:t>
                      </a:r>
                      <a:r>
                        <a:rPr lang="en-US" sz="1200" baseline="0" dirty="0" smtClean="0"/>
                        <a:t> risk</a:t>
                      </a:r>
                    </a:p>
                    <a:p>
                      <a:pPr marL="628650" lvl="1" indent="-171450">
                        <a:buFont typeface="Arial" panose="020B0604020202020204" pitchFamily="34" charset="0"/>
                        <a:buChar char="•"/>
                      </a:pPr>
                      <a:r>
                        <a:rPr lang="en-US" sz="1200" baseline="0" dirty="0" smtClean="0"/>
                        <a:t>Legal risk</a:t>
                      </a:r>
                    </a:p>
                    <a:p>
                      <a:pPr marL="628650" lvl="1" indent="-171450">
                        <a:buFont typeface="Arial" panose="020B0604020202020204" pitchFamily="34" charset="0"/>
                        <a:buChar char="•"/>
                      </a:pPr>
                      <a:r>
                        <a:rPr lang="en-US" sz="1200" baseline="0" dirty="0" smtClean="0"/>
                        <a:t>Lack of liquidity in the company</a:t>
                      </a:r>
                    </a:p>
                    <a:p>
                      <a:pPr marL="171450" lvl="0" indent="-171450">
                        <a:buFont typeface="Arial" panose="020B0604020202020204" pitchFamily="34" charset="0"/>
                        <a:buChar char="•"/>
                      </a:pPr>
                      <a:r>
                        <a:rPr lang="en-US" sz="1200" baseline="0" dirty="0" smtClean="0"/>
                        <a:t>Controls:</a:t>
                      </a:r>
                    </a:p>
                    <a:p>
                      <a:pPr marL="628650" lvl="1" indent="-171450">
                        <a:buFont typeface="Arial" panose="020B0604020202020204" pitchFamily="34" charset="0"/>
                        <a:buChar char="•"/>
                      </a:pPr>
                      <a:r>
                        <a:rPr lang="en-US" sz="1200" baseline="0" dirty="0" smtClean="0"/>
                        <a:t>Training and orientation to our agents</a:t>
                      </a:r>
                    </a:p>
                    <a:p>
                      <a:pPr marL="628650" lvl="1" indent="-171450">
                        <a:buFont typeface="Arial" panose="020B0604020202020204" pitchFamily="34" charset="0"/>
                        <a:buChar char="•"/>
                      </a:pPr>
                      <a:r>
                        <a:rPr lang="en-US" sz="1200" baseline="0" dirty="0" smtClean="0"/>
                        <a:t>Operations department validates the accuracy of customer information to ensure all the applications</a:t>
                      </a:r>
                    </a:p>
                    <a:p>
                      <a:pPr marL="628650" lvl="1" indent="-171450">
                        <a:buFont typeface="Arial" panose="020B0604020202020204" pitchFamily="34" charset="0"/>
                        <a:buChar char="•"/>
                      </a:pPr>
                      <a:r>
                        <a:rPr lang="en-US" sz="1200" baseline="0" dirty="0" smtClean="0"/>
                        <a:t>Continuous training insurance licenses are given so that it can comply with the regulations of the insurance code</a:t>
                      </a:r>
                    </a:p>
                    <a:p>
                      <a:pPr marL="628650" lvl="1" indent="-171450">
                        <a:buFont typeface="Arial" panose="020B0604020202020204" pitchFamily="34" charset="0"/>
                        <a:buChar char="•"/>
                      </a:pPr>
                      <a:r>
                        <a:rPr lang="en-US" sz="1200" baseline="0" dirty="0" smtClean="0"/>
                        <a:t>Annually financial statements are require to companies and ratings are validated</a:t>
                      </a:r>
                    </a:p>
                    <a:p>
                      <a:pPr marL="457200" lvl="1" indent="0">
                        <a:buFont typeface="Arial" panose="020B0604020202020204" pitchFamily="34" charset="0"/>
                        <a:buNone/>
                      </a:pPr>
                      <a:endParaRPr lang="en-US" sz="1200" baseline="0" dirty="0" smtClean="0"/>
                    </a:p>
                    <a:p>
                      <a:pPr marL="457200" lvl="1" indent="0">
                        <a:buFont typeface="Arial" panose="020B0604020202020204" pitchFamily="34" charset="0"/>
                        <a:buNone/>
                      </a:pPr>
                      <a:endParaRPr lang="en-US" sz="1200" baseline="0" dirty="0" smtClean="0"/>
                    </a:p>
                    <a:p>
                      <a:pPr marL="628650" lvl="1" indent="-171450">
                        <a:buFont typeface="Arial" panose="020B0604020202020204" pitchFamily="34" charset="0"/>
                        <a:buChar char="•"/>
                      </a:pPr>
                      <a:endParaRPr lang="en-US" sz="1200" baseline="0" dirty="0" smtClean="0"/>
                    </a:p>
                    <a:p>
                      <a:pPr marL="628650" lvl="1" indent="-171450">
                        <a:buFont typeface="Arial" panose="020B0604020202020204" pitchFamily="34" charset="0"/>
                        <a:buChar char="•"/>
                      </a:pPr>
                      <a:endParaRPr lang="en-US" sz="1200" baseline="0" dirty="0" smtClean="0"/>
                    </a:p>
                    <a:p>
                      <a:pPr marL="628650" lvl="1" indent="-171450">
                        <a:buFont typeface="Arial" panose="020B0604020202020204" pitchFamily="34" charset="0"/>
                        <a:buChar char="•"/>
                      </a:pPr>
                      <a:endParaRPr lang="en-US" sz="1200" baseline="0" dirty="0" smtClean="0"/>
                    </a:p>
                    <a:p>
                      <a:pPr marL="628650" lvl="1" indent="-171450">
                        <a:buFont typeface="Arial" panose="020B0604020202020204" pitchFamily="34" charset="0"/>
                        <a:buChar char="•"/>
                      </a:pPr>
                      <a:endParaRPr lang="en-US" sz="1200" baseline="0" dirty="0" smtClean="0"/>
                    </a:p>
                    <a:p>
                      <a:pPr marL="628650" lvl="1" indent="-171450">
                        <a:buFont typeface="Arial" panose="020B0604020202020204" pitchFamily="34" charset="0"/>
                        <a:buChar char="•"/>
                      </a:pPr>
                      <a:endParaRPr lang="en-US" sz="1200" baseline="0" dirty="0" smtClean="0"/>
                    </a:p>
                    <a:p>
                      <a:pPr marL="457200" lvl="1" indent="0">
                        <a:buFont typeface="Arial" panose="020B0604020202020204" pitchFamily="34" charset="0"/>
                        <a:buNone/>
                      </a:pPr>
                      <a:endParaRPr lang="en-US" sz="1200" baseline="0" dirty="0" smtClean="0"/>
                    </a:p>
                    <a:p>
                      <a:pPr marL="628650" lvl="1" indent="-171450">
                        <a:buFont typeface="Arial" panose="020B0604020202020204" pitchFamily="34" charset="0"/>
                        <a:buChar char="•"/>
                      </a:pPr>
                      <a:endParaRPr lang="en-US" sz="1200" baseline="0" dirty="0" smtClean="0"/>
                    </a:p>
                    <a:p>
                      <a:pPr marL="628650" lvl="1" indent="-171450">
                        <a:buFont typeface="Arial" panose="020B0604020202020204" pitchFamily="34" charset="0"/>
                        <a:buChar char="•"/>
                      </a:pPr>
                      <a:endParaRPr lang="en-US" sz="1200" baseline="0" dirty="0" smtClean="0"/>
                    </a:p>
                    <a:p>
                      <a:pPr marL="628650" lvl="1" indent="-171450">
                        <a:buFont typeface="Arial" panose="020B0604020202020204" pitchFamily="34" charset="0"/>
                        <a:buChar char="•"/>
                      </a:pPr>
                      <a:endParaRPr lang="en-US" sz="1200" baseline="0" dirty="0" smtClean="0"/>
                    </a:p>
                    <a:p>
                      <a:pPr marL="457200" lvl="1" indent="0">
                        <a:buFont typeface="Arial" panose="020B0604020202020204" pitchFamily="34" charset="0"/>
                        <a:buNone/>
                      </a:pPr>
                      <a:endParaRPr lang="en-US" sz="1200" dirty="0" smtClean="0"/>
                    </a:p>
                    <a:p>
                      <a:pPr marL="171450" indent="-171450">
                        <a:buFont typeface="Arial" panose="020B0604020202020204" pitchFamily="34" charset="0"/>
                        <a:buChar char="•"/>
                      </a:pPr>
                      <a:endParaRPr lang="en-US" sz="1200" dirty="0"/>
                    </a:p>
                  </a:txBody>
                  <a:tcPr anchor="ctr">
                    <a:lnL w="12700" cmpd="sng">
                      <a:noFill/>
                    </a:lnL>
                    <a:lnR w="12700" cmpd="sng">
                      <a:noFill/>
                    </a:lnR>
                    <a:lnT w="1270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r>
              <a:tr h="483866">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endParaRPr lang="en-US" sz="1200" dirty="0"/>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mpd="sng">
                      <a:no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endParaRPr lang="en-US" sz="1200" dirty="0"/>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mpd="sng">
                      <a:no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endParaRPr lang="en-US" sz="1200" dirty="0"/>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154678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3 Rectángulo redondeado"/>
          <p:cNvSpPr/>
          <p:nvPr/>
        </p:nvSpPr>
        <p:spPr>
          <a:xfrm>
            <a:off x="1075198" y="2083385"/>
            <a:ext cx="7293057"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7" name="17 Rectángulo redondeado"/>
          <p:cNvSpPr/>
          <p:nvPr/>
        </p:nvSpPr>
        <p:spPr>
          <a:xfrm>
            <a:off x="1095370" y="1079039"/>
            <a:ext cx="7272885" cy="585440"/>
          </a:xfrm>
          <a:prstGeom prst="round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8" name="Rectangle 18"/>
          <p:cNvSpPr>
            <a:spLocks noChangeArrowheads="1"/>
          </p:cNvSpPr>
          <p:nvPr/>
        </p:nvSpPr>
        <p:spPr bwMode="auto">
          <a:xfrm>
            <a:off x="152400" y="2286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spcBef>
                <a:spcPct val="0"/>
              </a:spcBef>
              <a:spcAft>
                <a:spcPct val="0"/>
              </a:spcAft>
            </a:pPr>
            <a:r>
              <a:rPr lang="en-US" b="1" dirty="0" smtClean="0">
                <a:solidFill>
                  <a:srgbClr val="000000"/>
                </a:solidFill>
                <a:ea typeface="ＭＳ Ｐゴシック" pitchFamily="1" charset="-128"/>
              </a:rPr>
              <a:t>Agenda</a:t>
            </a:r>
            <a:endParaRPr lang="en-US" sz="2400" b="1" dirty="0">
              <a:solidFill>
                <a:srgbClr val="000000"/>
              </a:solidFill>
              <a:ea typeface="ＭＳ Ｐゴシック" pitchFamily="1" charset="-128"/>
            </a:endParaRPr>
          </a:p>
        </p:txBody>
      </p:sp>
      <p:grpSp>
        <p:nvGrpSpPr>
          <p:cNvPr id="10" name="21 Grupo"/>
          <p:cNvGrpSpPr/>
          <p:nvPr/>
        </p:nvGrpSpPr>
        <p:grpSpPr>
          <a:xfrm>
            <a:off x="606230" y="1066944"/>
            <a:ext cx="640080" cy="646503"/>
            <a:chOff x="1554076" y="1078696"/>
            <a:chExt cx="792088" cy="800036"/>
          </a:xfrm>
          <a:solidFill>
            <a:srgbClr val="FF0000"/>
          </a:solidFill>
        </p:grpSpPr>
        <p:sp>
          <p:nvSpPr>
            <p:cNvPr id="11" name="19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2" name="20 CuadroTexto"/>
            <p:cNvSpPr txBox="1"/>
            <p:nvPr/>
          </p:nvSpPr>
          <p:spPr>
            <a:xfrm>
              <a:off x="1731566" y="1078696"/>
              <a:ext cx="437107" cy="647475"/>
            </a:xfrm>
            <a:prstGeom prst="rect">
              <a:avLst/>
            </a:prstGeom>
            <a:noFill/>
          </p:spPr>
          <p:txBody>
            <a:bodyPr wrap="square" rtlCol="0">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1</a:t>
              </a:r>
              <a:endParaRPr lang="en-US" sz="2800" b="1" dirty="0">
                <a:solidFill>
                  <a:srgbClr val="FFFFFF"/>
                </a:solidFill>
                <a:ea typeface="ＭＳ Ｐゴシック" pitchFamily="1" charset="-128"/>
              </a:endParaRPr>
            </a:p>
          </p:txBody>
        </p:sp>
      </p:grpSp>
      <p:sp>
        <p:nvSpPr>
          <p:cNvPr id="13" name="22 CuadroTexto"/>
          <p:cNvSpPr txBox="1">
            <a:spLocks/>
          </p:cNvSpPr>
          <p:nvPr/>
        </p:nvSpPr>
        <p:spPr>
          <a:xfrm>
            <a:off x="1413311" y="2112117"/>
            <a:ext cx="7217504" cy="523220"/>
          </a:xfrm>
          <a:prstGeom prst="rect">
            <a:avLst/>
          </a:prstGeom>
          <a:noFill/>
        </p:spPr>
        <p:txBody>
          <a:bodyPr wrap="none" rtlCol="0">
            <a:noAutofit/>
          </a:bodyPr>
          <a:lstStyle/>
          <a:p>
            <a:r>
              <a:rPr lang="en-US" b="1" dirty="0" smtClean="0">
                <a:solidFill>
                  <a:srgbClr val="FFFFFF"/>
                </a:solidFill>
                <a:ea typeface="ＭＳ Ｐゴシック" pitchFamily="1" charset="-128"/>
              </a:rPr>
              <a:t>Appendix</a:t>
            </a:r>
            <a:endParaRPr lang="en-US" b="1" dirty="0">
              <a:solidFill>
                <a:srgbClr val="FFFFFF"/>
              </a:solidFill>
              <a:ea typeface="ＭＳ Ｐゴシック" pitchFamily="1" charset="-128"/>
            </a:endParaRPr>
          </a:p>
        </p:txBody>
      </p:sp>
      <p:grpSp>
        <p:nvGrpSpPr>
          <p:cNvPr id="14" name="25 Grupo"/>
          <p:cNvGrpSpPr/>
          <p:nvPr/>
        </p:nvGrpSpPr>
        <p:grpSpPr>
          <a:xfrm>
            <a:off x="610291" y="2053687"/>
            <a:ext cx="640080" cy="640080"/>
            <a:chOff x="1554076" y="1086644"/>
            <a:chExt cx="792088" cy="792088"/>
          </a:xfrm>
          <a:solidFill>
            <a:schemeClr val="bg1">
              <a:lumMod val="75000"/>
            </a:schemeClr>
          </a:solidFill>
        </p:grpSpPr>
        <p:sp>
          <p:nvSpPr>
            <p:cNvPr id="15" name="26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6" name="27 CuadroTexto"/>
            <p:cNvSpPr txBox="1"/>
            <p:nvPr/>
          </p:nvSpPr>
          <p:spPr>
            <a:xfrm>
              <a:off x="1731566" y="1158950"/>
              <a:ext cx="437107" cy="647476"/>
            </a:xfrm>
            <a:prstGeom prst="rect">
              <a:avLst/>
            </a:prstGeom>
            <a:noFill/>
          </p:spPr>
          <p:txBody>
            <a:bodyPr wrap="square" rtlCol="0" anchor="ctr">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2</a:t>
              </a:r>
              <a:endParaRPr lang="en-US" sz="2800" b="1" dirty="0">
                <a:solidFill>
                  <a:srgbClr val="FFFFFF"/>
                </a:solidFill>
                <a:ea typeface="ＭＳ Ｐゴシック" pitchFamily="1" charset="-128"/>
              </a:endParaRPr>
            </a:p>
          </p:txBody>
        </p:sp>
      </p:grpSp>
      <p:sp>
        <p:nvSpPr>
          <p:cNvPr id="17" name="28 CuadroTexto"/>
          <p:cNvSpPr txBox="1">
            <a:spLocks/>
          </p:cNvSpPr>
          <p:nvPr/>
        </p:nvSpPr>
        <p:spPr>
          <a:xfrm>
            <a:off x="1371477" y="1131797"/>
            <a:ext cx="7237523" cy="523220"/>
          </a:xfrm>
          <a:prstGeom prst="rect">
            <a:avLst/>
          </a:prstGeom>
          <a:noFill/>
        </p:spPr>
        <p:txBody>
          <a:bodyPr wrap="none" rtlCol="0">
            <a:noAutofit/>
          </a:bodyPr>
          <a:lstStyle/>
          <a:p>
            <a:r>
              <a:rPr lang="en-US" b="1" dirty="0" smtClean="0">
                <a:solidFill>
                  <a:srgbClr val="FFFFFF"/>
                </a:solidFill>
                <a:ea typeface="ＭＳ Ｐゴシック" pitchFamily="1" charset="-128"/>
              </a:rPr>
              <a:t>Strategic initiatives and risk assessment</a:t>
            </a:r>
            <a:endParaRPr lang="en-US" b="1" dirty="0">
              <a:solidFill>
                <a:srgbClr val="FFFFFF"/>
              </a:solidFill>
              <a:ea typeface="ＭＳ Ｐゴシック" pitchFamily="1" charset="-12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57679"/>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71639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a:t>
            </a:r>
          </a:p>
        </p:txBody>
      </p:sp>
      <p:graphicFrame>
        <p:nvGraphicFramePr>
          <p:cNvPr id="4" name="Table 3"/>
          <p:cNvGraphicFramePr>
            <a:graphicFrameLocks noGrp="1"/>
          </p:cNvGraphicFramePr>
          <p:nvPr>
            <p:extLst>
              <p:ext uri="{D42A27DB-BD31-4B8C-83A1-F6EECF244321}">
                <p14:modId xmlns:p14="http://schemas.microsoft.com/office/powerpoint/2010/main" val="3546005798"/>
              </p:ext>
            </p:extLst>
          </p:nvPr>
        </p:nvGraphicFramePr>
        <p:xfrm>
          <a:off x="95693" y="727273"/>
          <a:ext cx="8920716" cy="5656461"/>
        </p:xfrm>
        <a:graphic>
          <a:graphicData uri="http://schemas.openxmlformats.org/drawingml/2006/table">
            <a:tbl>
              <a:tblPr firstRow="1" bandRow="1"/>
              <a:tblGrid>
                <a:gridCol w="905488"/>
                <a:gridCol w="3841818"/>
                <a:gridCol w="649984"/>
                <a:gridCol w="1761713"/>
                <a:gridCol w="1761713"/>
              </a:tblGrid>
              <a:tr h="219025">
                <a:tc gridSpan="2">
                  <a:txBody>
                    <a:bodyPr/>
                    <a:lstStyle/>
                    <a:p>
                      <a:pPr algn="ctr"/>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algn="ctr" defTabSz="457200" rtl="0" eaLnBrk="1" latinLnBrk="0" hangingPunct="1"/>
                      <a:r>
                        <a:rPr lang="en-US" sz="1050" b="1" kern="1200" dirty="0" smtClean="0">
                          <a:solidFill>
                            <a:schemeClr val="lt1"/>
                          </a:solidFill>
                          <a:latin typeface="Arial"/>
                          <a:ea typeface="+mn-ea"/>
                          <a:cs typeface="+mn-cs"/>
                        </a:rPr>
                        <a:t>Is the identified Risk in the current Material Risk Inventory? </a:t>
                      </a:r>
                      <a:endParaRPr lang="en-US" sz="105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63574">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Key</a:t>
                      </a:r>
                      <a:r>
                        <a:rPr lang="en-US" sz="1100" baseline="0" dirty="0" smtClean="0"/>
                        <a:t> changes in risk drivers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Considerations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ID</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Name</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Is the Risk Increasing or decreasing (provide a short comment)</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2303">
                <a:tc>
                  <a:txBody>
                    <a:bodyPr/>
                    <a:lstStyle/>
                    <a:p>
                      <a:pPr algn="l" fontAlgn="ctr"/>
                      <a:r>
                        <a:rPr lang="en-US" sz="1100" b="1" i="0" u="none" strike="noStrike" dirty="0">
                          <a:solidFill>
                            <a:srgbClr val="000000"/>
                          </a:solidFill>
                          <a:effectLst/>
                          <a:latin typeface="Calibri"/>
                        </a:rPr>
                        <a:t>Credit policy / Limit/ Risk Appetite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the P19 asset forecasts reliant on relaxation/ changes to risk appetite/ risk policy/ Credit Policy/ VAR limit/ Pricing/ RE policy/ U/W and/or associated risk criteria, risk ratings and tolerance levels? If so to what extent? </a:t>
                      </a:r>
                      <a:endParaRPr lang="en-US" sz="1100" b="0" i="0" u="none" strike="noStrike" dirty="0" smtClean="0">
                        <a:solidFill>
                          <a:srgbClr val="000000"/>
                        </a:solidFill>
                        <a:effectLst/>
                        <a:latin typeface="Calibri"/>
                      </a:endParaRPr>
                    </a:p>
                    <a:p>
                      <a:pPr algn="l" fontAlgn="ctr"/>
                      <a:r>
                        <a:rPr lang="en-US" sz="1100" b="0" i="1" u="none" strike="noStrike" dirty="0" smtClean="0">
                          <a:solidFill>
                            <a:srgbClr val="000000"/>
                          </a:solidFill>
                          <a:effectLst/>
                          <a:latin typeface="Calibri"/>
                        </a:rPr>
                        <a:t>DOES</a:t>
                      </a:r>
                      <a:r>
                        <a:rPr lang="en-US" sz="1100" b="0" i="1" u="none" strike="noStrike" baseline="0" dirty="0" smtClean="0">
                          <a:solidFill>
                            <a:srgbClr val="000000"/>
                          </a:solidFill>
                          <a:effectLst/>
                          <a:latin typeface="Calibri"/>
                        </a:rPr>
                        <a:t> NOT APPLY</a:t>
                      </a:r>
                      <a:endParaRPr lang="en-US" sz="1100" b="0" i="1"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907421">
                <a:tc>
                  <a:txBody>
                    <a:bodyPr/>
                    <a:lstStyle/>
                    <a:p>
                      <a:pPr algn="l" fontAlgn="ctr"/>
                      <a:r>
                        <a:rPr lang="en-US" sz="1100" b="1" i="0" u="none" strike="noStrike" dirty="0">
                          <a:solidFill>
                            <a:srgbClr val="000000"/>
                          </a:solidFill>
                          <a:effectLst/>
                          <a:latin typeface="Calibri"/>
                        </a:rPr>
                        <a:t>Material Existing &amp; New Business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Does the P19 include new business initiatives, material changes to an existing product, service or business initiatives that may lead to material changes in the risk profile or risk appetite of the portfolios (new </a:t>
                      </a:r>
                      <a:r>
                        <a:rPr lang="en-US" sz="1100" b="0" i="0" u="none" strike="noStrike" dirty="0" smtClean="0">
                          <a:solidFill>
                            <a:srgbClr val="000000"/>
                          </a:solidFill>
                          <a:effectLst/>
                          <a:latin typeface="Calibri"/>
                        </a:rPr>
                        <a:t>agreements/ </a:t>
                      </a:r>
                      <a:r>
                        <a:rPr lang="en-US" sz="1100" b="0" i="0" u="none" strike="noStrike" dirty="0">
                          <a:solidFill>
                            <a:srgbClr val="000000"/>
                          </a:solidFill>
                          <a:effectLst/>
                          <a:latin typeface="Calibri"/>
                        </a:rPr>
                        <a:t>partnerships, changes to target customer base, marketing practices, distribution channels, third-party provider arrangements, pricing structure or other financial terms, such as: material shifts in the deal structure mix (Term, LTV, PTI, etc.)) that would materially change the assumed risk of a similar credit portfolio</a:t>
                      </a:r>
                      <a:r>
                        <a:rPr lang="en-US" sz="1100" b="0" i="0" u="none" strike="noStrike" dirty="0" smtClean="0">
                          <a:solidFill>
                            <a:srgbClr val="000000"/>
                          </a:solidFill>
                          <a:effectLst/>
                          <a:latin typeface="Calibri"/>
                        </a:rPr>
                        <a:t>?</a:t>
                      </a:r>
                    </a:p>
                    <a:p>
                      <a:pPr marL="0" marR="0" indent="0" algn="l" defTabSz="457200" rtl="0" eaLnBrk="1" fontAlgn="ctr" latinLnBrk="0" hangingPunct="1">
                        <a:lnSpc>
                          <a:spcPct val="100000"/>
                        </a:lnSpc>
                        <a:spcBef>
                          <a:spcPts val="0"/>
                        </a:spcBef>
                        <a:spcAft>
                          <a:spcPts val="0"/>
                        </a:spcAft>
                        <a:buClrTx/>
                        <a:buSzTx/>
                        <a:buFontTx/>
                        <a:buNone/>
                        <a:tabLst/>
                        <a:defRPr/>
                      </a:pPr>
                      <a:r>
                        <a:rPr lang="en-US" sz="1100" b="0" i="1" u="none" strike="noStrike" dirty="0" smtClean="0">
                          <a:solidFill>
                            <a:srgbClr val="000000"/>
                          </a:solidFill>
                          <a:effectLst/>
                          <a:latin typeface="+mn-lt"/>
                        </a:rPr>
                        <a:t>DOES</a:t>
                      </a:r>
                      <a:r>
                        <a:rPr lang="en-US" sz="1100" b="0" i="1" u="none" strike="noStrike" baseline="0" dirty="0" smtClean="0">
                          <a:solidFill>
                            <a:srgbClr val="000000"/>
                          </a:solidFill>
                          <a:effectLst/>
                          <a:latin typeface="+mn-lt"/>
                        </a:rPr>
                        <a:t> NOT APPLY</a:t>
                      </a:r>
                      <a:endParaRPr lang="en-US" sz="1100" b="0" i="1" u="none" strike="noStrike" dirty="0" smtClean="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74083">
                <a:tc>
                  <a:txBody>
                    <a:bodyPr/>
                    <a:lstStyle/>
                    <a:p>
                      <a:pPr algn="l" fontAlgn="ctr"/>
                      <a:r>
                        <a:rPr lang="en-US" sz="1100" b="1" i="0" u="none" strike="noStrike" dirty="0">
                          <a:solidFill>
                            <a:srgbClr val="000000"/>
                          </a:solidFill>
                          <a:effectLst/>
                          <a:latin typeface="Calibri"/>
                        </a:rPr>
                        <a:t>Change in Exposures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there any changes planned to the scale and scope of existing products (including portfolio sales) resulting in increased, or different types, of risk exposures </a:t>
                      </a:r>
                      <a:r>
                        <a:rPr lang="en-US" sz="1100" b="0" i="0" u="none" strike="noStrike" dirty="0" smtClean="0">
                          <a:solidFill>
                            <a:srgbClr val="000000"/>
                          </a:solidFill>
                          <a:effectLst/>
                          <a:latin typeface="Calibri"/>
                        </a:rPr>
                        <a:t>?</a:t>
                      </a:r>
                    </a:p>
                    <a:p>
                      <a:pPr marL="0" marR="0" indent="0" algn="l" defTabSz="457200" rtl="0" eaLnBrk="1" fontAlgn="ctr" latinLnBrk="0" hangingPunct="1">
                        <a:lnSpc>
                          <a:spcPct val="100000"/>
                        </a:lnSpc>
                        <a:spcBef>
                          <a:spcPts val="0"/>
                        </a:spcBef>
                        <a:spcAft>
                          <a:spcPts val="0"/>
                        </a:spcAft>
                        <a:buClrTx/>
                        <a:buSzTx/>
                        <a:buFontTx/>
                        <a:buNone/>
                        <a:tabLst/>
                        <a:defRPr/>
                      </a:pPr>
                      <a:r>
                        <a:rPr lang="en-US" sz="1100" b="0" i="1" u="none" strike="noStrike" dirty="0" smtClean="0">
                          <a:solidFill>
                            <a:srgbClr val="000000"/>
                          </a:solidFill>
                          <a:effectLst/>
                          <a:latin typeface="+mn-lt"/>
                        </a:rPr>
                        <a:t>DOES</a:t>
                      </a:r>
                      <a:r>
                        <a:rPr lang="en-US" sz="1100" b="0" i="1" u="none" strike="noStrike" baseline="0" dirty="0" smtClean="0">
                          <a:solidFill>
                            <a:srgbClr val="000000"/>
                          </a:solidFill>
                          <a:effectLst/>
                          <a:latin typeface="+mn-lt"/>
                        </a:rPr>
                        <a:t> NOT APPLY</a:t>
                      </a:r>
                      <a:endParaRPr lang="en-US" sz="1100" b="0" i="1" u="none" strike="noStrike" dirty="0" smtClean="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73279">
                <a:tc>
                  <a:txBody>
                    <a:bodyPr/>
                    <a:lstStyle/>
                    <a:p>
                      <a:pPr algn="l" fontAlgn="ctr"/>
                      <a:r>
                        <a:rPr lang="en-US" sz="1100" b="1" i="0" u="none" strike="noStrike" dirty="0">
                          <a:solidFill>
                            <a:srgbClr val="000000"/>
                          </a:solidFill>
                          <a:effectLst/>
                          <a:latin typeface="Calibri"/>
                        </a:rPr>
                        <a:t>Expansion/ Changes to Risk Appetite</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there in the P19 any products/customer groups that are expected to require a variation and/or expansion of current risk appetite and policy</a:t>
                      </a:r>
                      <a:r>
                        <a:rPr lang="en-US" sz="1100" b="0" i="0" u="none" strike="noStrike" dirty="0" smtClean="0">
                          <a:solidFill>
                            <a:srgbClr val="000000"/>
                          </a:solidFill>
                          <a:effectLst/>
                          <a:latin typeface="Calibri"/>
                        </a:rPr>
                        <a:t>?</a:t>
                      </a:r>
                    </a:p>
                    <a:p>
                      <a:pPr marL="0" marR="0" indent="0" algn="l" defTabSz="457200" rtl="0" eaLnBrk="1" fontAlgn="ctr" latinLnBrk="0" hangingPunct="1">
                        <a:lnSpc>
                          <a:spcPct val="100000"/>
                        </a:lnSpc>
                        <a:spcBef>
                          <a:spcPts val="0"/>
                        </a:spcBef>
                        <a:spcAft>
                          <a:spcPts val="0"/>
                        </a:spcAft>
                        <a:buClrTx/>
                        <a:buSzTx/>
                        <a:buFontTx/>
                        <a:buNone/>
                        <a:tabLst/>
                        <a:defRPr/>
                      </a:pPr>
                      <a:r>
                        <a:rPr lang="en-US" sz="1100" b="0" i="1" u="none" strike="noStrike" dirty="0" smtClean="0">
                          <a:solidFill>
                            <a:srgbClr val="000000"/>
                          </a:solidFill>
                          <a:effectLst/>
                          <a:latin typeface="+mn-lt"/>
                        </a:rPr>
                        <a:t>DOES</a:t>
                      </a:r>
                      <a:r>
                        <a:rPr lang="en-US" sz="1100" b="0" i="1" u="none" strike="noStrike" baseline="0" dirty="0" smtClean="0">
                          <a:solidFill>
                            <a:srgbClr val="000000"/>
                          </a:solidFill>
                          <a:effectLst/>
                          <a:latin typeface="+mn-lt"/>
                        </a:rPr>
                        <a:t> NOT APPLY</a:t>
                      </a:r>
                      <a:endParaRPr lang="en-US" sz="1100" b="0" i="1"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1798688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a:t>
            </a:r>
          </a:p>
        </p:txBody>
      </p:sp>
      <p:graphicFrame>
        <p:nvGraphicFramePr>
          <p:cNvPr id="4" name="Table 3"/>
          <p:cNvGraphicFramePr>
            <a:graphicFrameLocks noGrp="1"/>
          </p:cNvGraphicFramePr>
          <p:nvPr>
            <p:extLst>
              <p:ext uri="{D42A27DB-BD31-4B8C-83A1-F6EECF244321}">
                <p14:modId xmlns:p14="http://schemas.microsoft.com/office/powerpoint/2010/main" val="2962535486"/>
              </p:ext>
            </p:extLst>
          </p:nvPr>
        </p:nvGraphicFramePr>
        <p:xfrm>
          <a:off x="95693" y="727273"/>
          <a:ext cx="8920716" cy="5733314"/>
        </p:xfrm>
        <a:graphic>
          <a:graphicData uri="http://schemas.openxmlformats.org/drawingml/2006/table">
            <a:tbl>
              <a:tblPr firstRow="1" bandRow="1"/>
              <a:tblGrid>
                <a:gridCol w="905488"/>
                <a:gridCol w="3841818"/>
                <a:gridCol w="649984"/>
                <a:gridCol w="1761713"/>
                <a:gridCol w="1761713"/>
              </a:tblGrid>
              <a:tr h="219025">
                <a:tc gridSpan="2">
                  <a:txBody>
                    <a:bodyPr/>
                    <a:lstStyle/>
                    <a:p>
                      <a:pPr algn="ctr"/>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algn="ctr" defTabSz="457200" rtl="0" eaLnBrk="1" latinLnBrk="0" hangingPunct="1"/>
                      <a:r>
                        <a:rPr lang="en-US" sz="1050" b="1" kern="1200" dirty="0" smtClean="0">
                          <a:solidFill>
                            <a:schemeClr val="lt1"/>
                          </a:solidFill>
                          <a:latin typeface="Arial"/>
                          <a:ea typeface="+mn-ea"/>
                          <a:cs typeface="+mn-cs"/>
                        </a:rPr>
                        <a:t>Is the identified Risk in the current Material Risk Inventory? </a:t>
                      </a:r>
                      <a:endParaRPr lang="en-US" sz="105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63574">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Key</a:t>
                      </a:r>
                      <a:r>
                        <a:rPr lang="en-US" sz="1100" baseline="0" dirty="0" smtClean="0"/>
                        <a:t> changes in risk drivers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Considerations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ID</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Name</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Is the Risk Increasing or decreasing (provide a short comment)</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2303">
                <a:tc>
                  <a:txBody>
                    <a:bodyPr/>
                    <a:lstStyle/>
                    <a:p>
                      <a:pPr marL="0" algn="l" defTabSz="457200" rtl="0" eaLnBrk="1" fontAlgn="ctr" latinLnBrk="0" hangingPunct="1"/>
                      <a:r>
                        <a:rPr lang="en-US" sz="1100" b="1" i="0" u="none" strike="noStrike" kern="1200" dirty="0">
                          <a:solidFill>
                            <a:srgbClr val="000000"/>
                          </a:solidFill>
                          <a:effectLst/>
                          <a:latin typeface="Calibri"/>
                          <a:ea typeface="+mn-ea"/>
                          <a:cs typeface="+mn-cs"/>
                        </a:rPr>
                        <a:t>U/W Manual Decision/ Exceptions, Credit Complexity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457200" rtl="0" eaLnBrk="1" fontAlgn="ctr" latinLnBrk="0" hangingPunct="1"/>
                      <a:r>
                        <a:rPr lang="en-US" sz="1100" b="0" i="0" u="none" strike="noStrike" kern="1200" dirty="0">
                          <a:solidFill>
                            <a:srgbClr val="000000"/>
                          </a:solidFill>
                          <a:effectLst/>
                          <a:latin typeface="Calibri"/>
                          <a:ea typeface="+mn-ea"/>
                          <a:cs typeface="+mn-cs"/>
                        </a:rPr>
                        <a:t>Is there any expectation of an increase in volumes and/or composition of referrals to underwriting for manual decision (e.g., increase in exception treatments for higher net worth customers, increased complex cases or proportional growth/ penetration in segments requiring verification</a:t>
                      </a:r>
                      <a:r>
                        <a:rPr lang="en-US" sz="1100" b="0" i="0" u="none" strike="noStrike" kern="1200" dirty="0" smtClean="0">
                          <a:solidFill>
                            <a:srgbClr val="000000"/>
                          </a:solidFill>
                          <a:effectLst/>
                          <a:latin typeface="Calibri"/>
                          <a:ea typeface="+mn-ea"/>
                          <a:cs typeface="+mn-cs"/>
                        </a:rPr>
                        <a:t>)?</a:t>
                      </a:r>
                    </a:p>
                    <a:p>
                      <a:pPr marL="0" marR="0" indent="0" algn="l" defTabSz="457200" rtl="0" eaLnBrk="1" fontAlgn="ctr" latinLnBrk="0" hangingPunct="1">
                        <a:lnSpc>
                          <a:spcPct val="100000"/>
                        </a:lnSpc>
                        <a:spcBef>
                          <a:spcPts val="0"/>
                        </a:spcBef>
                        <a:spcAft>
                          <a:spcPts val="0"/>
                        </a:spcAft>
                        <a:buClrTx/>
                        <a:buSzTx/>
                        <a:buFontTx/>
                        <a:buNone/>
                        <a:tabLst/>
                        <a:defRPr/>
                      </a:pPr>
                      <a:r>
                        <a:rPr lang="en-US" sz="1100" b="0" i="1" u="none" strike="noStrike" dirty="0" smtClean="0">
                          <a:solidFill>
                            <a:srgbClr val="000000"/>
                          </a:solidFill>
                          <a:effectLst/>
                          <a:latin typeface="+mn-lt"/>
                        </a:rPr>
                        <a:t>DOES</a:t>
                      </a:r>
                      <a:r>
                        <a:rPr lang="en-US" sz="1100" b="0" i="1" u="none" strike="noStrike" baseline="0" dirty="0" smtClean="0">
                          <a:solidFill>
                            <a:srgbClr val="000000"/>
                          </a:solidFill>
                          <a:effectLst/>
                          <a:latin typeface="+mn-lt"/>
                        </a:rPr>
                        <a:t> NOT APPLY</a:t>
                      </a:r>
                      <a:endParaRPr lang="en-US" sz="1100" b="0" i="1" u="none" strike="noStrike" dirty="0" smtClean="0">
                        <a:solidFill>
                          <a:srgbClr val="000000"/>
                        </a:solidFill>
                        <a:effectLst/>
                        <a:latin typeface="+mn-lt"/>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907421">
                <a:tc>
                  <a:txBody>
                    <a:bodyPr/>
                    <a:lstStyle/>
                    <a:p>
                      <a:pPr marL="0" algn="l" defTabSz="457200" rtl="0" eaLnBrk="1" fontAlgn="ctr" latinLnBrk="0" hangingPunct="1"/>
                      <a:r>
                        <a:rPr lang="en-US" sz="1100" b="1" i="0" u="none" strike="noStrike" kern="1200" dirty="0">
                          <a:solidFill>
                            <a:srgbClr val="000000"/>
                          </a:solidFill>
                          <a:effectLst/>
                          <a:latin typeface="Calibri"/>
                          <a:ea typeface="+mn-ea"/>
                          <a:cs typeface="+mn-cs"/>
                        </a:rPr>
                        <a:t>Decision Processes/ New Business Policies/ Portfolio Management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457200" rtl="0" eaLnBrk="1" fontAlgn="ctr" latinLnBrk="0" hangingPunct="1"/>
                      <a:r>
                        <a:rPr lang="en-US" sz="1100" b="0" i="0" u="none" strike="noStrike" kern="1200" dirty="0">
                          <a:solidFill>
                            <a:srgbClr val="000000"/>
                          </a:solidFill>
                          <a:effectLst/>
                          <a:latin typeface="Calibri"/>
                          <a:ea typeface="+mn-ea"/>
                          <a:cs typeface="+mn-cs"/>
                        </a:rPr>
                        <a:t>Are there any changes that would affect current risk </a:t>
                      </a:r>
                      <a:r>
                        <a:rPr lang="en-US" sz="1100" b="0" i="0" u="none" strike="noStrike" kern="1200" dirty="0" err="1">
                          <a:solidFill>
                            <a:srgbClr val="000000"/>
                          </a:solidFill>
                          <a:effectLst/>
                          <a:latin typeface="Calibri"/>
                          <a:ea typeface="+mn-ea"/>
                          <a:cs typeface="+mn-cs"/>
                        </a:rPr>
                        <a:t>decisioning</a:t>
                      </a:r>
                      <a:r>
                        <a:rPr lang="en-US" sz="1100" b="0" i="0" u="none" strike="noStrike" kern="1200" dirty="0">
                          <a:solidFill>
                            <a:srgbClr val="000000"/>
                          </a:solidFill>
                          <a:effectLst/>
                          <a:latin typeface="Calibri"/>
                          <a:ea typeface="+mn-ea"/>
                          <a:cs typeface="+mn-cs"/>
                        </a:rPr>
                        <a:t> processes and/or policies for new business or portfolio management</a:t>
                      </a:r>
                      <a:r>
                        <a:rPr lang="en-US" sz="1100" b="0" i="0" u="none" strike="noStrike" kern="1200" dirty="0" smtClean="0">
                          <a:solidFill>
                            <a:srgbClr val="000000"/>
                          </a:solidFill>
                          <a:effectLst/>
                          <a:latin typeface="Calibri"/>
                          <a:ea typeface="+mn-ea"/>
                          <a:cs typeface="+mn-cs"/>
                        </a:rPr>
                        <a:t>?</a:t>
                      </a:r>
                    </a:p>
                    <a:p>
                      <a:pPr marL="0" marR="0" indent="0" algn="l" defTabSz="457200" rtl="0" eaLnBrk="1" fontAlgn="ctr" latinLnBrk="0" hangingPunct="1">
                        <a:lnSpc>
                          <a:spcPct val="100000"/>
                        </a:lnSpc>
                        <a:spcBef>
                          <a:spcPts val="0"/>
                        </a:spcBef>
                        <a:spcAft>
                          <a:spcPts val="0"/>
                        </a:spcAft>
                        <a:buClrTx/>
                        <a:buSzTx/>
                        <a:buFontTx/>
                        <a:buNone/>
                        <a:tabLst/>
                        <a:defRPr/>
                      </a:pPr>
                      <a:r>
                        <a:rPr lang="en-US" sz="1100" b="0" i="1" u="none" strike="noStrike" dirty="0" smtClean="0">
                          <a:solidFill>
                            <a:srgbClr val="000000"/>
                          </a:solidFill>
                          <a:effectLst/>
                          <a:latin typeface="+mn-lt"/>
                        </a:rPr>
                        <a:t>DOES</a:t>
                      </a:r>
                      <a:r>
                        <a:rPr lang="en-US" sz="1100" b="0" i="1" u="none" strike="noStrike" baseline="0" dirty="0" smtClean="0">
                          <a:solidFill>
                            <a:srgbClr val="000000"/>
                          </a:solidFill>
                          <a:effectLst/>
                          <a:latin typeface="+mn-lt"/>
                        </a:rPr>
                        <a:t> NOT APPLY</a:t>
                      </a:r>
                      <a:endParaRPr lang="en-US" sz="1100" b="0" i="1" u="none" strike="noStrike" dirty="0" smtClean="0">
                        <a:solidFill>
                          <a:srgbClr val="000000"/>
                        </a:solidFill>
                        <a:effectLst/>
                        <a:latin typeface="+mn-lt"/>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74083">
                <a:tc>
                  <a:txBody>
                    <a:bodyPr/>
                    <a:lstStyle/>
                    <a:p>
                      <a:pPr marL="0" algn="l" defTabSz="457200" rtl="0" eaLnBrk="1" fontAlgn="ctr" latinLnBrk="0" hangingPunct="1"/>
                      <a:r>
                        <a:rPr lang="en-US" sz="1100" b="1" i="0" u="none" strike="noStrike" kern="1200" dirty="0">
                          <a:solidFill>
                            <a:srgbClr val="000000"/>
                          </a:solidFill>
                          <a:effectLst/>
                          <a:latin typeface="Calibri"/>
                          <a:ea typeface="+mn-ea"/>
                          <a:cs typeface="+mn-cs"/>
                        </a:rPr>
                        <a:t>Product Plan Impacts to Credit Risk Profile </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457200" rtl="0" eaLnBrk="1" fontAlgn="ctr" latinLnBrk="0" hangingPunct="1"/>
                      <a:r>
                        <a:rPr lang="en-US" sz="1100" b="0" i="0" u="none" strike="noStrike" kern="1200" dirty="0">
                          <a:solidFill>
                            <a:srgbClr val="000000"/>
                          </a:solidFill>
                          <a:effectLst/>
                          <a:latin typeface="Calibri"/>
                          <a:ea typeface="+mn-ea"/>
                          <a:cs typeface="+mn-cs"/>
                        </a:rPr>
                        <a:t>Is the overall product plan expected to result in an increase in the credit risk profile of the portfolio for the product area</a:t>
                      </a:r>
                      <a:r>
                        <a:rPr lang="en-US" sz="1100" b="0" i="0" u="none" strike="noStrike" kern="1200" dirty="0" smtClean="0">
                          <a:solidFill>
                            <a:srgbClr val="000000"/>
                          </a:solidFill>
                          <a:effectLst/>
                          <a:latin typeface="Calibri"/>
                          <a:ea typeface="+mn-ea"/>
                          <a:cs typeface="+mn-cs"/>
                        </a:rPr>
                        <a:t>?</a:t>
                      </a:r>
                    </a:p>
                    <a:p>
                      <a:pPr marL="0" marR="0" indent="0" algn="l" defTabSz="457200" rtl="0" eaLnBrk="1" fontAlgn="ctr" latinLnBrk="0" hangingPunct="1">
                        <a:lnSpc>
                          <a:spcPct val="100000"/>
                        </a:lnSpc>
                        <a:spcBef>
                          <a:spcPts val="0"/>
                        </a:spcBef>
                        <a:spcAft>
                          <a:spcPts val="0"/>
                        </a:spcAft>
                        <a:buClrTx/>
                        <a:buSzTx/>
                        <a:buFontTx/>
                        <a:buNone/>
                        <a:tabLst/>
                        <a:defRPr/>
                      </a:pPr>
                      <a:r>
                        <a:rPr lang="en-US" sz="1100" b="0" i="1" u="none" strike="noStrike" dirty="0" smtClean="0">
                          <a:solidFill>
                            <a:srgbClr val="000000"/>
                          </a:solidFill>
                          <a:effectLst/>
                          <a:latin typeface="+mn-lt"/>
                        </a:rPr>
                        <a:t>DOES</a:t>
                      </a:r>
                      <a:r>
                        <a:rPr lang="en-US" sz="1100" b="0" i="1" u="none" strike="noStrike" baseline="0" dirty="0" smtClean="0">
                          <a:solidFill>
                            <a:srgbClr val="000000"/>
                          </a:solidFill>
                          <a:effectLst/>
                          <a:latin typeface="+mn-lt"/>
                        </a:rPr>
                        <a:t> NOT APPLY</a:t>
                      </a:r>
                      <a:endParaRPr lang="en-US" sz="1100" b="0" i="1" u="none" strike="noStrike" dirty="0" smtClean="0">
                        <a:solidFill>
                          <a:srgbClr val="000000"/>
                        </a:solidFill>
                        <a:effectLst/>
                        <a:latin typeface="+mn-lt"/>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73279">
                <a:tc>
                  <a:txBody>
                    <a:bodyPr/>
                    <a:lstStyle/>
                    <a:p>
                      <a:pPr marL="0" algn="l" defTabSz="457200" rtl="0" eaLnBrk="1" fontAlgn="ctr" latinLnBrk="0" hangingPunct="1"/>
                      <a:r>
                        <a:rPr lang="en-US" sz="1100" b="1" i="0" u="none" strike="noStrike" kern="1200" dirty="0" smtClean="0">
                          <a:solidFill>
                            <a:srgbClr val="000000"/>
                          </a:solidFill>
                          <a:effectLst/>
                          <a:latin typeface="Calibri"/>
                          <a:ea typeface="+mn-ea"/>
                          <a:cs typeface="+mn-cs"/>
                        </a:rPr>
                        <a:t>Retention Impact on Credit Profile</a:t>
                      </a:r>
                      <a:endParaRPr lang="en-US" sz="1100" b="1" i="0" u="none" strike="noStrike" kern="1200" dirty="0">
                        <a:solidFill>
                          <a:srgbClr val="000000"/>
                        </a:solidFill>
                        <a:effectLst/>
                        <a:latin typeface="Calibri"/>
                        <a:ea typeface="+mn-ea"/>
                        <a:cs typeface="+mn-cs"/>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457200" rtl="0" eaLnBrk="1" fontAlgn="ctr" latinLnBrk="0" hangingPunct="1"/>
                      <a:r>
                        <a:rPr lang="en-US" sz="1100" b="0" i="0" u="none" strike="noStrike" kern="1200" dirty="0">
                          <a:solidFill>
                            <a:srgbClr val="000000"/>
                          </a:solidFill>
                          <a:effectLst/>
                          <a:latin typeface="Calibri"/>
                          <a:ea typeface="+mn-ea"/>
                          <a:cs typeface="+mn-cs"/>
                        </a:rPr>
                        <a:t>Are there any changes planned to retention activity that would affect the credit risk profile of the book? Are the P19 income forecasts reliant on maintaining existing business/ renewal? What percentage of maturing facilities are forecast to be retained/ renewed? </a:t>
                      </a:r>
                      <a:endParaRPr lang="en-US" sz="1100" b="0" i="0" u="none" strike="noStrike" kern="1200" dirty="0" smtClean="0">
                        <a:solidFill>
                          <a:srgbClr val="000000"/>
                        </a:solidFill>
                        <a:effectLst/>
                        <a:latin typeface="Calibri"/>
                        <a:ea typeface="+mn-ea"/>
                        <a:cs typeface="+mn-cs"/>
                      </a:endParaRPr>
                    </a:p>
                    <a:p>
                      <a:pPr marL="0" algn="l" defTabSz="457200" rtl="0" eaLnBrk="1" fontAlgn="ctr" latinLnBrk="0" hangingPunct="1"/>
                      <a:r>
                        <a:rPr lang="en-US" sz="1100" b="0" i="1" u="none" strike="noStrike" kern="1200" dirty="0" smtClean="0">
                          <a:solidFill>
                            <a:srgbClr val="000000"/>
                          </a:solidFill>
                          <a:effectLst/>
                          <a:latin typeface="Calibri"/>
                          <a:ea typeface="+mn-ea"/>
                          <a:cs typeface="+mn-cs"/>
                        </a:rPr>
                        <a:t>DOES</a:t>
                      </a:r>
                      <a:r>
                        <a:rPr lang="en-US" sz="1100" b="0" i="1" u="none" strike="noStrike" kern="1200" baseline="0" dirty="0" smtClean="0">
                          <a:solidFill>
                            <a:srgbClr val="000000"/>
                          </a:solidFill>
                          <a:effectLst/>
                          <a:latin typeface="Calibri"/>
                          <a:ea typeface="+mn-ea"/>
                          <a:cs typeface="+mn-cs"/>
                        </a:rPr>
                        <a:t> NOT APPLY</a:t>
                      </a:r>
                      <a:endParaRPr lang="en-US" sz="1100" b="0" i="1" u="none" strike="noStrike" kern="1200" dirty="0">
                        <a:solidFill>
                          <a:srgbClr val="000000"/>
                        </a:solidFill>
                        <a:effectLst/>
                        <a:latin typeface="Calibri"/>
                        <a:ea typeface="+mn-ea"/>
                        <a:cs typeface="+mn-cs"/>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36708380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269&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precDefaultQuarter/&gt;&lt;m_precDefaultMonth/&gt;&lt;m_precDefaultWeek/&gt;&lt;m_precDefaultDay/&gt;&lt;m_mruColor&gt;&lt;m_vecMRU length=&quot;3&quot;&gt;&lt;elem m_fUsage=&quot;5.00232075450390120000E+000&quot;&gt;&lt;m_msothmcolidx val=&quot;0&quot;/&gt;&lt;m_rgb r=&quot;f8&quot; g=&quot;20&quot; b=&quot;7&quot;/&gt;&lt;m_ppcolschidx tagver0=&quot;23004&quot; tagname0=&quot;m_ppcolschidxUNRECOGNIZED&quot; val=&quot;0&quot;/&gt;&lt;m_nBrightness val=&quot;0&quot;/&gt;&lt;/elem&gt;&lt;elem m_fUsage=&quot;1.89999999999999990000E+000&quot;&gt;&lt;m_msothmcolidx val=&quot;0&quot;/&gt;&lt;m_rgb r=&quot;4f&quot; g=&quot;98&quot; b=&quot;c&quot;/&gt;&lt;m_ppcolschidx tagver0=&quot;23004&quot; tagname0=&quot;m_ppcolschidxUNRECOGNIZED&quot; val=&quot;0&quot;/&gt;&lt;m_nBrightness val=&quot;0&quot;/&gt;&lt;/elem&gt;&lt;elem m_fUsage=&quot;8.10000000000000050000E-001&quot;&gt;&lt;m_msothmcolidx val=&quot;0&quot;/&gt;&lt;m_rgb r=&quot;e3&quot; g=&quot;1d&quot; b=&quot;6&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HUSA_PPT_Template_Stat Plan v2.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PowerPointTemplate vTA">
  <a:themeElements>
    <a:clrScheme name="Santander">
      <a:dk1>
        <a:srgbClr val="000000"/>
      </a:dk1>
      <a:lt1>
        <a:sysClr val="window" lastClr="FFFFFF"/>
      </a:lt1>
      <a:dk2>
        <a:srgbClr val="FF0000"/>
      </a:dk2>
      <a:lt2>
        <a:srgbClr val="BFBFBF"/>
      </a:lt2>
      <a:accent1>
        <a:srgbClr val="FF0000"/>
      </a:accent1>
      <a:accent2>
        <a:srgbClr val="3F3F3F"/>
      </a:accent2>
      <a:accent3>
        <a:srgbClr val="7F7F7F"/>
      </a:accent3>
      <a:accent4>
        <a:srgbClr val="BFBFBF"/>
      </a:accent4>
      <a:accent5>
        <a:srgbClr val="F2F2F2"/>
      </a:accent5>
      <a:accent6>
        <a:srgbClr val="000000"/>
      </a:accent6>
      <a:hlink>
        <a:srgbClr val="1F497D"/>
      </a:hlink>
      <a:folHlink>
        <a:srgbClr val="4F81B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2_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themeOverride>
</file>

<file path=docProps/app.xml><?xml version="1.0" encoding="utf-8"?>
<Properties xmlns="http://schemas.openxmlformats.org/officeDocument/2006/extended-properties" xmlns:vt="http://schemas.openxmlformats.org/officeDocument/2006/docPropsVTypes">
  <Template>SHUSA_PPT_Template_Stat Plan v2.3</Template>
  <TotalTime>1085</TotalTime>
  <Words>2431</Words>
  <Application>Microsoft Office PowerPoint</Application>
  <PresentationFormat>On-screen Show (4:3)</PresentationFormat>
  <Paragraphs>442</Paragraphs>
  <Slides>13</Slides>
  <Notes>2</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13</vt:i4>
      </vt:variant>
    </vt:vector>
  </HeadingPairs>
  <TitlesOfParts>
    <vt:vector size="16" baseType="lpstr">
      <vt:lpstr>SHUSA_PPT_Template_Stat Plan v2.3</vt:lpstr>
      <vt:lpstr>1_PowerPointTemplate vTA</vt:lpstr>
      <vt:lpstr>think-cell Slide</vt:lpstr>
      <vt:lpstr>PowerPoint Presentation</vt:lpstr>
      <vt:lpstr>PowerPoint Presentation</vt:lpstr>
      <vt:lpstr>Key elements of SIA strategic plan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Sovereign Bank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Budington, Daniel J</dc:creator>
  <cp:lastModifiedBy>DAYNA LIZ FABRICIO ROSARIO</cp:lastModifiedBy>
  <cp:revision>120</cp:revision>
  <cp:lastPrinted>2016-05-25T21:02:22Z</cp:lastPrinted>
  <dcterms:created xsi:type="dcterms:W3CDTF">2016-05-19T01:43:24Z</dcterms:created>
  <dcterms:modified xsi:type="dcterms:W3CDTF">2016-08-05T20:09:45Z</dcterms:modified>
</cp:coreProperties>
</file>