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 id="2147483835" r:id="rId2"/>
  </p:sldMasterIdLst>
  <p:notesMasterIdLst>
    <p:notesMasterId r:id="rId17"/>
  </p:notesMasterIdLst>
  <p:handoutMasterIdLst>
    <p:handoutMasterId r:id="rId18"/>
  </p:handoutMasterIdLst>
  <p:sldIdLst>
    <p:sldId id="256" r:id="rId3"/>
    <p:sldId id="626" r:id="rId4"/>
    <p:sldId id="666" r:id="rId5"/>
    <p:sldId id="685" r:id="rId6"/>
    <p:sldId id="683" r:id="rId7"/>
    <p:sldId id="686" r:id="rId8"/>
    <p:sldId id="673" r:id="rId9"/>
    <p:sldId id="688" r:id="rId10"/>
    <p:sldId id="689" r:id="rId11"/>
    <p:sldId id="690" r:id="rId12"/>
    <p:sldId id="691" r:id="rId13"/>
    <p:sldId id="692" r:id="rId14"/>
    <p:sldId id="693" r:id="rId15"/>
    <p:sldId id="687" r:id="rId16"/>
  </p:sldIdLst>
  <p:sldSz cx="9144000" cy="6858000" type="screen4x3"/>
  <p:notesSz cx="7010400" cy="9296400"/>
  <p:custDataLst>
    <p:tags r:id="rId19"/>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xmlns="">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BCBCB"/>
    <a:srgbClr val="E60000"/>
    <a:srgbClr val="FFD9D9"/>
    <a:srgbClr val="FF9999"/>
    <a:srgbClr val="333333"/>
    <a:srgbClr val="999999"/>
    <a:srgbClr val="C25552"/>
    <a:srgbClr val="FFFF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5" autoAdjust="0"/>
    <p:restoredTop sz="90038" autoAdjust="0"/>
  </p:normalViewPr>
  <p:slideViewPr>
    <p:cSldViewPr snapToGrid="0" snapToObjects="1">
      <p:cViewPr>
        <p:scale>
          <a:sx n="66" d="100"/>
          <a:sy n="66" d="100"/>
        </p:scale>
        <p:origin x="-1368" y="-1038"/>
      </p:cViewPr>
      <p:guideLst>
        <p:guide orient="horz" pos="4074"/>
        <p:guide orient="horz" pos="866"/>
        <p:guide orient="horz" pos="156"/>
        <p:guide orient="horz" pos="4155"/>
        <p:guide orient="horz" pos="509"/>
        <p:guide orient="horz" pos="132"/>
        <p:guide orient="horz" pos="218"/>
        <p:guide pos="248"/>
        <p:guide pos="5505"/>
        <p:guide pos="2778"/>
        <p:guide pos="3529"/>
        <p:guide pos="5403"/>
        <p:guide pos="2796"/>
        <p:guide pos="2941"/>
        <p:guide pos="351"/>
        <p:guide pos="209"/>
        <p:guide pos="55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8/8/2016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1787" y="201434"/>
            <a:ext cx="8437034" cy="396875"/>
          </a:xfrm>
          <a:prstGeom prst="rect">
            <a:avLst/>
          </a:prstGeom>
        </p:spPr>
        <p:txBody>
          <a:bodyPr/>
          <a:lstStyle>
            <a:lvl1pPr algn="l">
              <a:defRPr sz="2400" baseline="0"/>
            </a:lvl1p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9"/>
          <p:cNvSpPr>
            <a:spLocks noGrp="1"/>
          </p:cNvSpPr>
          <p:nvPr>
            <p:ph type="body" sz="quarter" idx="10" hasCustomPrompt="1"/>
          </p:nvPr>
        </p:nvSpPr>
        <p:spPr>
          <a:xfrm>
            <a:off x="331787" y="5958530"/>
            <a:ext cx="6539947" cy="276999"/>
          </a:xfrm>
          <a:prstGeom prst="rect">
            <a:avLst/>
          </a:prstGeom>
        </p:spPr>
        <p:txBody>
          <a:bodyPr wrap="square">
            <a:spAutoFit/>
          </a:bodyPr>
          <a:lstStyle>
            <a:lvl1pPr marL="0" indent="0">
              <a:buNone/>
              <a:defRPr sz="1200"/>
            </a:lvl1pPr>
          </a:lstStyle>
          <a:p>
            <a:pPr lvl="0"/>
            <a:r>
              <a:rPr lang="en-US" dirty="0" smtClean="0"/>
              <a:t>Click to add a footnote</a:t>
            </a:r>
            <a:endParaRPr lang="en-US" dirty="0"/>
          </a:p>
        </p:txBody>
      </p:sp>
    </p:spTree>
    <p:extLst>
      <p:ext uri="{BB962C8B-B14F-4D97-AF65-F5344CB8AC3E}">
        <p14:creationId xmlns:p14="http://schemas.microsoft.com/office/powerpoint/2010/main" val="47338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381000" y="762000"/>
            <a:ext cx="8382000" cy="0"/>
          </a:xfrm>
          <a:prstGeom prst="line">
            <a:avLst/>
          </a:prstGeom>
          <a:noFill/>
          <a:ln w="15875">
            <a:solidFill>
              <a:srgbClr val="FF0000"/>
            </a:solidFill>
            <a:round/>
            <a:headEnd/>
            <a:tailEnd/>
          </a:ln>
        </p:spPr>
        <p:txBody>
          <a:bodyPr wrap="none" anchor="ctr"/>
          <a:lstStyle/>
          <a:p>
            <a:pPr eaLnBrk="0" hangingPunct="0">
              <a:defRPr/>
            </a:pPr>
            <a:endParaRPr lang="en-US" sz="2400" dirty="0">
              <a:solidFill>
                <a:srgbClr val="000000"/>
              </a:solidFill>
              <a:latin typeface="Arial" charset="0"/>
              <a:ea typeface="ＭＳ Ｐゴシック" pitchFamily="-112" charset="-128"/>
            </a:endParaRPr>
          </a:p>
        </p:txBody>
      </p:sp>
      <p:pic>
        <p:nvPicPr>
          <p:cNvPr id="5" name="Picture 15" descr="Logo_Peq01"/>
          <p:cNvPicPr>
            <a:picLocks noChangeAspect="1" noChangeArrowheads="1"/>
          </p:cNvPicPr>
          <p:nvPr userDrawn="1"/>
        </p:nvPicPr>
        <p:blipFill>
          <a:blip r:embed="rId3"/>
          <a:srcRect/>
          <a:stretch>
            <a:fillRect/>
          </a:stretch>
        </p:blipFill>
        <p:spPr bwMode="auto">
          <a:xfrm>
            <a:off x="6985000" y="6345238"/>
            <a:ext cx="1917700" cy="352425"/>
          </a:xfrm>
          <a:prstGeom prst="rect">
            <a:avLst/>
          </a:prstGeom>
          <a:noFill/>
          <a:ln w="9525">
            <a:noFill/>
            <a:miter lim="800000"/>
            <a:headEnd/>
            <a:tailEnd/>
          </a:ln>
        </p:spPr>
      </p:pic>
      <p:pic>
        <p:nvPicPr>
          <p:cNvPr id="6" name="Picture 16" descr="SOV_lineartRev"/>
          <p:cNvPicPr>
            <a:picLocks noChangeAspect="1" noChangeArrowheads="1"/>
          </p:cNvPicPr>
          <p:nvPr userDrawn="1"/>
        </p:nvPicPr>
        <p:blipFill>
          <a:blip r:embed="rId4"/>
          <a:srcRect l="24763"/>
          <a:stretch>
            <a:fillRect/>
          </a:stretch>
        </p:blipFill>
        <p:spPr bwMode="auto">
          <a:xfrm>
            <a:off x="304800" y="6364288"/>
            <a:ext cx="1258888" cy="425450"/>
          </a:xfrm>
          <a:prstGeom prst="rect">
            <a:avLst/>
          </a:prstGeom>
          <a:noFill/>
          <a:ln w="9525">
            <a:noFill/>
            <a:miter lim="800000"/>
            <a:headEnd/>
            <a:tailEnd/>
          </a:ln>
        </p:spPr>
      </p:pic>
      <p:pic>
        <p:nvPicPr>
          <p:cNvPr id="7" name="Picture 18"/>
          <p:cNvPicPr>
            <a:picLocks noChangeAspect="1" noChangeArrowheads="1"/>
          </p:cNvPicPr>
          <p:nvPr userDrawn="1"/>
        </p:nvPicPr>
        <p:blipFill>
          <a:blip r:embed="rId5"/>
          <a:srcRect/>
          <a:stretch>
            <a:fillRect/>
          </a:stretch>
        </p:blipFill>
        <p:spPr bwMode="auto">
          <a:xfrm>
            <a:off x="0" y="6172200"/>
            <a:ext cx="9144000" cy="700088"/>
          </a:xfrm>
          <a:prstGeom prst="rect">
            <a:avLst/>
          </a:prstGeom>
          <a:noFill/>
          <a:ln w="9525">
            <a:noFill/>
            <a:miter lim="800000"/>
            <a:headEnd/>
            <a:tailEnd/>
          </a:ln>
        </p:spPr>
      </p:pic>
      <p:pic>
        <p:nvPicPr>
          <p:cNvPr id="8" name="Picture 19" descr="Logo_Peq01"/>
          <p:cNvPicPr>
            <a:picLocks noChangeAspect="1" noChangeArrowheads="1"/>
          </p:cNvPicPr>
          <p:nvPr userDrawn="1"/>
        </p:nvPicPr>
        <p:blipFill>
          <a:blip r:embed="rId3"/>
          <a:srcRect/>
          <a:stretch>
            <a:fillRect/>
          </a:stretch>
        </p:blipFill>
        <p:spPr bwMode="auto">
          <a:xfrm>
            <a:off x="6997700" y="6324600"/>
            <a:ext cx="1917700" cy="352425"/>
          </a:xfrm>
          <a:prstGeom prst="rect">
            <a:avLst/>
          </a:prstGeom>
          <a:noFill/>
          <a:ln w="9525">
            <a:noFill/>
            <a:miter lim="800000"/>
            <a:headEnd/>
            <a:tailEnd/>
          </a:ln>
        </p:spPr>
      </p:pic>
      <p:sp>
        <p:nvSpPr>
          <p:cNvPr id="10" name="Slide Number Placeholder 4"/>
          <p:cNvSpPr txBox="1">
            <a:spLocks noGrp="1"/>
          </p:cNvSpPr>
          <p:nvPr userDrawn="1"/>
        </p:nvSpPr>
        <p:spPr bwMode="auto">
          <a:xfrm>
            <a:off x="8763000" y="0"/>
            <a:ext cx="381000" cy="381000"/>
          </a:xfrm>
          <a:prstGeom prst="rect">
            <a:avLst/>
          </a:prstGeom>
          <a:noFill/>
          <a:ln>
            <a:miter lim="800000"/>
            <a:headEnd/>
            <a:tailEnd/>
          </a:ln>
        </p:spPr>
        <p:txBody>
          <a:bodyPr wrap="none"/>
          <a:lstStyle/>
          <a:p>
            <a:pPr algn="r" eaLnBrk="0" hangingPunct="0">
              <a:defRPr/>
            </a:pPr>
            <a:fld id="{79CB495E-1014-47BE-AB8F-A2EBCF659B77}" type="slidenum">
              <a:rPr lang="en-US" sz="1400">
                <a:solidFill>
                  <a:srgbClr val="FF0000"/>
                </a:solidFill>
                <a:ea typeface="ＭＳ Ｐゴシック" pitchFamily="34" charset="-128"/>
              </a:rPr>
              <a:pPr algn="r" eaLnBrk="0" hangingPunct="0">
                <a:defRPr/>
              </a:pPr>
              <a:t>‹#›</a:t>
            </a:fld>
            <a:endParaRPr lang="en-US" sz="1400" dirty="0">
              <a:solidFill>
                <a:srgbClr val="FF0000"/>
              </a:solidFill>
              <a:ea typeface="ＭＳ Ｐゴシック" pitchFamily="34" charset="-128"/>
            </a:endParaRPr>
          </a:p>
        </p:txBody>
      </p:sp>
      <p:sp>
        <p:nvSpPr>
          <p:cNvPr id="2" name="Title 1"/>
          <p:cNvSpPr>
            <a:spLocks noGrp="1"/>
          </p:cNvSpPr>
          <p:nvPr>
            <p:ph type="title"/>
          </p:nvPr>
        </p:nvSpPr>
        <p:spPr>
          <a:xfrm>
            <a:off x="381000" y="381000"/>
            <a:ext cx="8382000" cy="457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81000" y="838200"/>
            <a:ext cx="83820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975371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n-US" dirty="0">
              <a:ln w="9525" cmpd="sng">
                <a:solidFill>
                  <a:prstClr val="black"/>
                </a:solidFill>
              </a:ln>
              <a:solidFill>
                <a:srgbClr val="DB0B11"/>
              </a:solidFill>
              <a:effectLst>
                <a:outerShdw blurRad="38100" dist="38100" dir="2700000" algn="tl">
                  <a:srgbClr val="000000">
                    <a:alpha val="43137"/>
                  </a:srgbClr>
                </a:outerShdw>
              </a:effectLst>
              <a:latin typeface="Arial"/>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633116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199" y="6418400"/>
            <a:ext cx="1747658" cy="323165"/>
          </a:xfrm>
          <a:prstGeom prst="rect">
            <a:avLst/>
          </a:prstGeom>
        </p:spPr>
        <p:txBody>
          <a:bodyPr wrap="squar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13867644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2827528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8219935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40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7.xml"/><Relationship Id="rId7" Type="http://schemas.openxmlformats.org/officeDocument/2006/relationships/tags" Target="../tags/tag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vmlDrawing" Target="../drawings/vmlDrawing2.vml"/><Relationship Id="rId5"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28557114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81"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4" name="Rectangle 3"/>
          <p:cNvSpPr/>
          <p:nvPr/>
        </p:nvSpPr>
        <p:spPr>
          <a:xfrm>
            <a:off x="3850309" y="6526861"/>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2590" y="6456659"/>
            <a:ext cx="1399375" cy="4078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332" y="6546887"/>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 id="2147483831" r:id="rId3"/>
    <p:sldLayoutId id="2147483833"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05"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57181363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package" Target="../embeddings/Microsoft_Excel_Worksheet1.xlsx"/></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46216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ts val="2700"/>
              </a:lnSpc>
              <a:spcAft>
                <a:spcPts val="600"/>
              </a:spcAft>
            </a:pPr>
            <a:r>
              <a:rPr lang="en-US" b="1" dirty="0" smtClean="0">
                <a:solidFill>
                  <a:srgbClr val="FF0000"/>
                </a:solidFill>
                <a:latin typeface="Arial" panose="020B0604020202020204" pitchFamily="34" charset="0"/>
                <a:ea typeface="+mj-ea"/>
                <a:cs typeface="Arial" panose="020B0604020202020204" pitchFamily="34" charset="0"/>
              </a:rPr>
              <a:t>P19 Initiatives and risk assessment</a:t>
            </a:r>
            <a:endParaRPr lang="en-US" sz="2000" b="1" dirty="0">
              <a:solidFill>
                <a:srgbClr val="FF0000"/>
              </a:solidFill>
              <a:latin typeface="Arial"/>
              <a:cs typeface="Arial"/>
            </a:endParaRPr>
          </a:p>
        </p:txBody>
      </p:sp>
      <p:sp>
        <p:nvSpPr>
          <p:cNvPr id="9" name="5 CuadroTexto"/>
          <p:cNvSpPr txBox="1"/>
          <p:nvPr/>
        </p:nvSpPr>
        <p:spPr>
          <a:xfrm>
            <a:off x="3286664" y="174075"/>
            <a:ext cx="5606672" cy="477054"/>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review and discussion</a:t>
            </a:r>
          </a:p>
          <a:p>
            <a:pPr algn="r" fontAlgn="auto">
              <a:spcBef>
                <a:spcPts val="0"/>
              </a:spcBef>
              <a:spcAft>
                <a:spcPts val="0"/>
              </a:spcAft>
              <a:defRPr/>
            </a:pPr>
            <a:endParaRPr lang="en-US" sz="1100" dirty="0">
              <a:solidFill>
                <a:schemeClr val="bg1">
                  <a:lumMod val="50000"/>
                </a:schemeClr>
              </a:solidFill>
              <a:latin typeface="Arial"/>
              <a:cs typeface="Arial"/>
            </a:endParaRPr>
          </a:p>
        </p:txBody>
      </p:sp>
      <p:sp>
        <p:nvSpPr>
          <p:cNvPr id="11" name="Rectangle 10"/>
          <p:cNvSpPr>
            <a:spLocks noChangeArrowheads="1"/>
          </p:cNvSpPr>
          <p:nvPr/>
        </p:nvSpPr>
        <p:spPr bwMode="auto">
          <a:xfrm>
            <a:off x="331787" y="4349163"/>
            <a:ext cx="8142287" cy="301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ct val="120000"/>
              </a:lnSpc>
              <a:spcAft>
                <a:spcPts val="0"/>
              </a:spcAft>
            </a:pPr>
            <a:r>
              <a:rPr lang="en-US" sz="1800" dirty="0" smtClean="0">
                <a:solidFill>
                  <a:schemeClr val="bg1">
                    <a:lumMod val="50000"/>
                  </a:schemeClr>
                </a:solidFill>
                <a:latin typeface="Arial"/>
                <a:cs typeface="Arial"/>
              </a:rPr>
              <a:t>Presenter: Rafael Velez, Director </a:t>
            </a:r>
            <a:endParaRPr lang="en-US" sz="1200" i="1" dirty="0">
              <a:solidFill>
                <a:schemeClr val="bg1">
                  <a:lumMod val="50000"/>
                </a:schemeClr>
              </a:solidFill>
              <a:latin typeface="Arial"/>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ts val="2700"/>
              </a:lnSpc>
              <a:spcAft>
                <a:spcPts val="600"/>
              </a:spcAft>
            </a:pPr>
            <a:r>
              <a:rPr lang="en-US" sz="2000" b="1" dirty="0" smtClean="0">
                <a:solidFill>
                  <a:srgbClr val="000000"/>
                </a:solidFill>
                <a:latin typeface="Arial" panose="020B0604020202020204" pitchFamily="34" charset="0"/>
                <a:ea typeface="+mn-ea"/>
                <a:cs typeface="Arial" panose="020B0604020202020204" pitchFamily="34" charset="0"/>
              </a:rPr>
              <a:t>Retail Banking (Personal Loans)</a:t>
            </a:r>
            <a:endParaRPr lang="en-US" sz="2000" b="1" dirty="0">
              <a:solidFill>
                <a:prstClr val="black"/>
              </a:solidFill>
              <a:latin typeface="Arial" panose="020B0604020202020204" pitchFamily="34" charset="0"/>
              <a:cs typeface="Arial" panose="020B0604020202020204" pitchFamily="34" charset="0"/>
            </a:endParaRPr>
          </a:p>
          <a:p>
            <a:pPr eaLnBrk="0"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May 2016</a:t>
            </a:r>
            <a:endParaRPr lang="en-US" sz="1800" dirty="0">
              <a:solidFill>
                <a:prstClr val="black"/>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881117640"/>
              </p:ext>
            </p:extLst>
          </p:nvPr>
        </p:nvGraphicFramePr>
        <p:xfrm>
          <a:off x="95693" y="727273"/>
          <a:ext cx="8920716" cy="4676075"/>
        </p:xfrm>
        <a:graphic>
          <a:graphicData uri="http://schemas.openxmlformats.org/drawingml/2006/table">
            <a:tbl>
              <a:tblPr firstRow="1" bandRow="1"/>
              <a:tblGrid>
                <a:gridCol w="905488"/>
                <a:gridCol w="3841818"/>
                <a:gridCol w="728461"/>
                <a:gridCol w="1683236"/>
                <a:gridCol w="1761713"/>
              </a:tblGrid>
              <a:tr h="265771">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781678">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87154">
                <a:tc>
                  <a:txBody>
                    <a:bodyPr/>
                    <a:lstStyle/>
                    <a:p>
                      <a:pPr algn="l" fontAlgn="ctr"/>
                      <a:r>
                        <a:rPr lang="en-US" sz="1100" b="1" i="0" u="none" strike="noStrike" dirty="0">
                          <a:solidFill>
                            <a:srgbClr val="000000"/>
                          </a:solidFill>
                          <a:effectLst/>
                          <a:latin typeface="Calibri"/>
                        </a:rPr>
                        <a:t>Market Share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What are the implications for market share %’s of new business to achieve asset/ new business forecasts? What does overall market share move to against forecasts? How does that compare to current market share</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Forecast consider to maintain</a:t>
                      </a:r>
                      <a:r>
                        <a:rPr lang="en-US" sz="1100" b="0" i="1" u="none" strike="noStrike" baseline="0" dirty="0" smtClean="0">
                          <a:solidFill>
                            <a:srgbClr val="000000"/>
                          </a:solidFill>
                          <a:effectLst/>
                          <a:latin typeface="Calibri"/>
                        </a:rPr>
                        <a:t> current market share</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33277">
                <a:tc>
                  <a:txBody>
                    <a:bodyPr/>
                    <a:lstStyle/>
                    <a:p>
                      <a:pPr algn="l" fontAlgn="ctr"/>
                      <a:r>
                        <a:rPr lang="en-US" sz="1100" b="1" i="0" u="none" strike="noStrike" dirty="0">
                          <a:solidFill>
                            <a:srgbClr val="000000"/>
                          </a:solidFill>
                          <a:effectLst/>
                          <a:latin typeface="Calibri"/>
                        </a:rPr>
                        <a:t>Interest &amp; Fee Income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any changes anticipated to how interest and/ or fees are charged for lending facilities</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Interest rates are expected to  slightly</a:t>
                      </a:r>
                      <a:r>
                        <a:rPr lang="en-US" sz="1100" b="0" i="1" u="none" strike="noStrike" baseline="0" dirty="0" smtClean="0">
                          <a:solidFill>
                            <a:srgbClr val="000000"/>
                          </a:solidFill>
                          <a:effectLst/>
                          <a:latin typeface="Calibri"/>
                        </a:rPr>
                        <a:t> increase for the next years</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14947">
                <a:tc>
                  <a:txBody>
                    <a:bodyPr/>
                    <a:lstStyle/>
                    <a:p>
                      <a:pPr algn="l" fontAlgn="ctr"/>
                      <a:r>
                        <a:rPr lang="en-US" sz="1100" b="1" i="0" u="none" strike="noStrike" dirty="0">
                          <a:solidFill>
                            <a:srgbClr val="000000"/>
                          </a:solidFill>
                          <a:effectLst/>
                          <a:latin typeface="Calibri"/>
                        </a:rPr>
                        <a:t>Operational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in processes and systems or significant change initiatives that could increase Operational Risk profile</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New</a:t>
                      </a:r>
                      <a:r>
                        <a:rPr lang="en-US" sz="1100" b="0" i="1" u="none" strike="noStrike" baseline="0" dirty="0" smtClean="0">
                          <a:solidFill>
                            <a:srgbClr val="000000"/>
                          </a:solidFill>
                          <a:effectLst/>
                          <a:latin typeface="Calibri"/>
                        </a:rPr>
                        <a:t> disbursements options and channels are being considered to set up as an option for our customers. New controls will have to be stablished to assure these processes.</a:t>
                      </a:r>
                      <a:endParaRPr lang="en-US" sz="1100" b="0" i="1" u="none" strike="noStrike" dirty="0" smtClean="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smtClean="0">
                          <a:solidFill>
                            <a:srgbClr val="000000"/>
                          </a:solidFill>
                          <a:effectLst/>
                          <a:latin typeface="+mn-lt"/>
                        </a:rPr>
                        <a:t>81</a:t>
                      </a:r>
                    </a:p>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sz="1100" b="0" i="0" u="none" strike="noStrike" dirty="0" smtClean="0">
                        <a:solidFill>
                          <a:srgbClr val="000000"/>
                        </a:solidFill>
                        <a:effectLst/>
                        <a:latin typeface="+mn-lt"/>
                      </a:endParaRPr>
                    </a:p>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sz="1100" b="0" i="0" u="none" strike="noStrike" dirty="0" smtClean="0">
                        <a:solidFill>
                          <a:srgbClr val="000000"/>
                        </a:solidFill>
                        <a:effectLst/>
                        <a:latin typeface="+mn-lt"/>
                      </a:endParaRPr>
                    </a:p>
                    <a:p>
                      <a:pPr marL="171450" indent="-171450" algn="l" fontAlgn="ctr">
                        <a:buFont typeface="Arial" panose="020B0604020202020204" pitchFamily="34" charset="0"/>
                        <a:buChar char="•"/>
                      </a:pPr>
                      <a:r>
                        <a:rPr lang="en-US" sz="1100" b="0" i="0" u="none" strike="noStrike" dirty="0" smtClean="0">
                          <a:solidFill>
                            <a:srgbClr val="000000"/>
                          </a:solidFill>
                          <a:effectLst/>
                          <a:latin typeface="+mn-lt"/>
                        </a:rPr>
                        <a:t>132</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smtClean="0">
                          <a:solidFill>
                            <a:srgbClr val="000000"/>
                          </a:solidFill>
                          <a:effectLst/>
                          <a:latin typeface="+mn-lt"/>
                        </a:rPr>
                        <a:t>Technology Failure and Resiliency</a:t>
                      </a:r>
                    </a:p>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sz="1100" b="0" i="0" u="none" strike="noStrike" dirty="0" smtClean="0">
                        <a:solidFill>
                          <a:srgbClr val="000000"/>
                        </a:solidFill>
                        <a:effectLst/>
                        <a:latin typeface="+mn-lt"/>
                      </a:endParaRPr>
                    </a:p>
                    <a:p>
                      <a:pPr marL="171450" indent="-171450" algn="l" fontAlgn="ctr">
                        <a:buFont typeface="Arial" panose="020B0604020202020204" pitchFamily="34" charset="0"/>
                        <a:buChar char="•"/>
                      </a:pPr>
                      <a:r>
                        <a:rPr lang="en-US" sz="1100" b="0" i="0" u="none" strike="noStrike" dirty="0" smtClean="0">
                          <a:solidFill>
                            <a:srgbClr val="000000"/>
                          </a:solidFill>
                          <a:effectLst/>
                          <a:latin typeface="+mn-lt"/>
                        </a:rPr>
                        <a:t>Reliance on Manual Processes</a:t>
                      </a: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smtClean="0">
                          <a:solidFill>
                            <a:schemeClr val="tx1"/>
                          </a:solidFill>
                          <a:effectLst/>
                          <a:latin typeface="+mn-lt"/>
                          <a:ea typeface="+mn-ea"/>
                          <a:cs typeface="+mn-cs"/>
                        </a:rPr>
                        <a:t>Consideration of technological and manual processes</a:t>
                      </a:r>
                      <a:r>
                        <a:rPr lang="en-US" sz="1100" b="0" i="0" u="none" strike="noStrike" kern="1200" baseline="0" dirty="0" smtClean="0">
                          <a:solidFill>
                            <a:schemeClr val="tx1"/>
                          </a:solidFill>
                          <a:effectLst/>
                          <a:latin typeface="+mn-lt"/>
                          <a:ea typeface="+mn-ea"/>
                          <a:cs typeface="+mn-cs"/>
                        </a:rPr>
                        <a:t> </a:t>
                      </a:r>
                      <a:r>
                        <a:rPr lang="en-US" sz="1100" b="0" i="0" u="none" strike="noStrike" kern="1200" dirty="0" smtClean="0">
                          <a:solidFill>
                            <a:schemeClr val="tx1"/>
                          </a:solidFill>
                          <a:effectLst/>
                          <a:latin typeface="+mn-lt"/>
                          <a:ea typeface="+mn-ea"/>
                          <a:cs typeface="+mn-cs"/>
                        </a:rPr>
                        <a:t>challenges are considered with the Material Risk Inventory.</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93248">
                <a:tc>
                  <a:txBody>
                    <a:bodyPr/>
                    <a:lstStyle/>
                    <a:p>
                      <a:pPr algn="l" fontAlgn="ctr"/>
                      <a:r>
                        <a:rPr lang="en-US" sz="1100" b="1" i="0" u="none" strike="noStrike" dirty="0">
                          <a:solidFill>
                            <a:srgbClr val="000000"/>
                          </a:solidFill>
                          <a:effectLst/>
                          <a:latin typeface="Calibri"/>
                        </a:rPr>
                        <a:t>Reputational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in products, segmentation focus, marketing, et al. that could impact Reputation (positively or negatively</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Calibri"/>
                        </a:rPr>
                        <a:t>A</a:t>
                      </a:r>
                      <a:r>
                        <a:rPr lang="en-US" sz="1100" b="0" i="1" u="none" strike="noStrike" dirty="0" smtClean="0">
                          <a:solidFill>
                            <a:srgbClr val="000000"/>
                          </a:solidFill>
                          <a:effectLst/>
                          <a:latin typeface="Calibri"/>
                        </a:rPr>
                        <a:t>fter reviewing the</a:t>
                      </a:r>
                      <a:r>
                        <a:rPr lang="en-US" sz="1100" b="0" i="1" u="none" strike="noStrike" baseline="0" dirty="0" smtClean="0">
                          <a:solidFill>
                            <a:srgbClr val="000000"/>
                          </a:solidFill>
                          <a:effectLst/>
                          <a:latin typeface="Calibri"/>
                        </a:rPr>
                        <a:t> initiatives  there should be n</a:t>
                      </a:r>
                      <a:r>
                        <a:rPr lang="en-US" sz="1100" b="0" i="1" u="none" strike="noStrike" dirty="0" smtClean="0">
                          <a:solidFill>
                            <a:srgbClr val="000000"/>
                          </a:solidFill>
                          <a:effectLst/>
                          <a:latin typeface="Calibri"/>
                        </a:rPr>
                        <a:t>o</a:t>
                      </a:r>
                      <a:r>
                        <a:rPr lang="en-US" sz="1100" b="0" i="1" u="none" strike="noStrike" baseline="0" dirty="0" smtClean="0">
                          <a:solidFill>
                            <a:srgbClr val="000000"/>
                          </a:solidFill>
                          <a:effectLst/>
                          <a:latin typeface="Calibri"/>
                        </a:rPr>
                        <a:t> changes.</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119219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933309439"/>
              </p:ext>
            </p:extLst>
          </p:nvPr>
        </p:nvGraphicFramePr>
        <p:xfrm>
          <a:off x="95693" y="727273"/>
          <a:ext cx="8920716" cy="5464471"/>
        </p:xfrm>
        <a:graphic>
          <a:graphicData uri="http://schemas.openxmlformats.org/drawingml/2006/table">
            <a:tbl>
              <a:tblPr firstRow="1" bandRow="1"/>
              <a:tblGrid>
                <a:gridCol w="905488"/>
                <a:gridCol w="3841818"/>
                <a:gridCol w="649984"/>
                <a:gridCol w="1761713"/>
                <a:gridCol w="1761713"/>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Distribution &amp; Logistics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expectations for changes to systems, distribution channels, geographic dispersion, infrastructure investments, human capital that are assumed in plans</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mn-lt"/>
                        </a:rPr>
                        <a:t>New</a:t>
                      </a:r>
                      <a:r>
                        <a:rPr lang="en-US" sz="1100" b="0" i="1" u="none" strike="noStrike" baseline="0" dirty="0" smtClean="0">
                          <a:solidFill>
                            <a:srgbClr val="000000"/>
                          </a:solidFill>
                          <a:effectLst/>
                          <a:latin typeface="+mn-lt"/>
                        </a:rPr>
                        <a:t> disbursements options and channels are being considered to set up as an option for our customers. </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81</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Technology Failure and Resiliency</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smtClean="0">
                          <a:solidFill>
                            <a:schemeClr val="tx1"/>
                          </a:solidFill>
                          <a:effectLst/>
                          <a:latin typeface="+mn-lt"/>
                          <a:ea typeface="+mn-ea"/>
                          <a:cs typeface="+mn-cs"/>
                        </a:rPr>
                        <a:t>Consideration of technological challenges is considered with the Material Risk Inventory.</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23219">
                <a:tc>
                  <a:txBody>
                    <a:bodyPr/>
                    <a:lstStyle/>
                    <a:p>
                      <a:pPr algn="l" fontAlgn="ctr"/>
                      <a:r>
                        <a:rPr lang="en-US" sz="1100" b="1" i="0" u="none" strike="noStrike" dirty="0">
                          <a:solidFill>
                            <a:srgbClr val="000000"/>
                          </a:solidFill>
                          <a:effectLst/>
                          <a:latin typeface="Calibri"/>
                        </a:rPr>
                        <a:t>Compliance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in the product offering or mix that could affect consumer compliance</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As electronic</a:t>
                      </a:r>
                      <a:r>
                        <a:rPr lang="en-US" sz="1100" b="0" i="1" u="none" strike="noStrike" baseline="0" dirty="0" smtClean="0">
                          <a:solidFill>
                            <a:srgbClr val="000000"/>
                          </a:solidFill>
                          <a:effectLst/>
                          <a:latin typeface="Calibri"/>
                        </a:rPr>
                        <a:t> methods for disbursement are being explored as an option for our clients,  authentication and validation methods have to be aligned with regulation</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2286 </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116</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120</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Failure to comply with local and federal law and regulatory requirements</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n-lt"/>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Consumer practices</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mn-lt"/>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Management of Customer Privacy / GLBA</a:t>
                      </a: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chemeClr val="tx1"/>
                          </a:solidFill>
                          <a:effectLst/>
                          <a:latin typeface="Calibri"/>
                        </a:rPr>
                        <a:t>Risk are</a:t>
                      </a:r>
                      <a:r>
                        <a:rPr lang="en-US" sz="1100" b="0" i="0" u="none" strike="noStrike" baseline="0" dirty="0" smtClean="0">
                          <a:solidFill>
                            <a:schemeClr val="tx1"/>
                          </a:solidFill>
                          <a:effectLst/>
                          <a:latin typeface="Calibri"/>
                        </a:rPr>
                        <a:t> stable considering the controls in place and enhancements under CART project.</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4083">
                <a:tc>
                  <a:txBody>
                    <a:bodyPr/>
                    <a:lstStyle/>
                    <a:p>
                      <a:pPr algn="l" fontAlgn="ctr"/>
                      <a:r>
                        <a:rPr lang="en-US" sz="1100" b="1" i="0" u="none" strike="noStrike" dirty="0">
                          <a:solidFill>
                            <a:srgbClr val="000000"/>
                          </a:solidFill>
                          <a:effectLst/>
                          <a:latin typeface="Calibri"/>
                        </a:rPr>
                        <a:t>Capital &amp; Liquidity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What are the expected regulatory capital implications of the business plan? Any anticipated liquidity impacts</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No</a:t>
                      </a:r>
                      <a:r>
                        <a:rPr lang="en-US" sz="1100" b="0" i="1" u="none" strike="noStrike" baseline="0" dirty="0" smtClean="0">
                          <a:solidFill>
                            <a:srgbClr val="000000"/>
                          </a:solidFill>
                          <a:effectLst/>
                          <a:latin typeface="Calibri"/>
                        </a:rPr>
                        <a:t> expected impact on capital</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algn="l" fontAlgn="ctr"/>
                      <a:r>
                        <a:rPr lang="en-US" sz="1100" b="1" i="0" u="none" strike="noStrike" dirty="0">
                          <a:solidFill>
                            <a:srgbClr val="000000"/>
                          </a:solidFill>
                          <a:effectLst/>
                          <a:latin typeface="Calibri"/>
                        </a:rPr>
                        <a:t>Mix Distribution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Is the P19 predicated on changes to the current mix of asset classes, product mix or market activities? Does it consider entering new asset classes or market activities? Any expected impacts to risk appetite limits or sub limits</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No impacts on mix distribution</a:t>
                      </a:r>
                      <a:r>
                        <a:rPr lang="en-US" sz="1100" b="0" i="1" u="none" strike="noStrike" baseline="0" dirty="0" smtClean="0">
                          <a:solidFill>
                            <a:srgbClr val="000000"/>
                          </a:solidFill>
                          <a:effectLst/>
                          <a:latin typeface="Calibri"/>
                        </a:rPr>
                        <a:t> is expected</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11921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1894759066"/>
              </p:ext>
            </p:extLst>
          </p:nvPr>
        </p:nvGraphicFramePr>
        <p:xfrm>
          <a:off x="95693" y="727273"/>
          <a:ext cx="8920716" cy="5120635"/>
        </p:xfrm>
        <a:graphic>
          <a:graphicData uri="http://schemas.openxmlformats.org/drawingml/2006/table">
            <a:tbl>
              <a:tblPr firstRow="1" bandRow="1"/>
              <a:tblGrid>
                <a:gridCol w="905488"/>
                <a:gridCol w="3841818"/>
                <a:gridCol w="649984"/>
                <a:gridCol w="1761713"/>
                <a:gridCol w="1761713"/>
              </a:tblGrid>
              <a:tr h="275967">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811667">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081546">
                <a:tc>
                  <a:txBody>
                    <a:bodyPr/>
                    <a:lstStyle/>
                    <a:p>
                      <a:pPr algn="l" fontAlgn="ctr"/>
                      <a:r>
                        <a:rPr lang="en-US" sz="1100" b="1" i="0" u="none" strike="noStrike" dirty="0">
                          <a:solidFill>
                            <a:srgbClr val="000000"/>
                          </a:solidFill>
                          <a:effectLst/>
                          <a:latin typeface="Calibri"/>
                        </a:rPr>
                        <a:t>Risk/ Profitability Tradeoff Consideration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Does the asset forecast modify the current equilibrium between risk and profitability, and consider the observed sensitivities of the portfolios (different asset classes have different sensitivity to stressed scenarios and growing one asset class over another could push an entity outside of its risk appetite</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mn-lt"/>
                        </a:rPr>
                        <a:t>After reviewing the</a:t>
                      </a:r>
                      <a:r>
                        <a:rPr lang="en-US" sz="1100" b="0" i="1" u="none" strike="noStrike" baseline="0" dirty="0" smtClean="0">
                          <a:solidFill>
                            <a:srgbClr val="000000"/>
                          </a:solidFill>
                          <a:effectLst/>
                          <a:latin typeface="+mn-lt"/>
                        </a:rPr>
                        <a:t> initiatives  there should be n</a:t>
                      </a:r>
                      <a:r>
                        <a:rPr lang="en-US" sz="1100" b="0" i="1" u="none" strike="noStrike" dirty="0" smtClean="0">
                          <a:solidFill>
                            <a:srgbClr val="000000"/>
                          </a:solidFill>
                          <a:effectLst/>
                          <a:latin typeface="+mn-lt"/>
                        </a:rPr>
                        <a:t>o</a:t>
                      </a:r>
                      <a:r>
                        <a:rPr lang="en-US" sz="1100" b="0" i="1" u="none" strike="noStrike" baseline="0" dirty="0" smtClean="0">
                          <a:solidFill>
                            <a:srgbClr val="000000"/>
                          </a:solidFill>
                          <a:effectLst/>
                          <a:latin typeface="+mn-lt"/>
                        </a:rPr>
                        <a:t> changes.</a:t>
                      </a:r>
                      <a:endParaRPr lang="en-US" sz="1100" b="0" i="1"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03237">
                <a:tc>
                  <a:txBody>
                    <a:bodyPr/>
                    <a:lstStyle/>
                    <a:p>
                      <a:pPr algn="l" fontAlgn="ctr"/>
                      <a:r>
                        <a:rPr lang="en-US" sz="1100" b="1" i="0" u="none" strike="noStrike" dirty="0">
                          <a:solidFill>
                            <a:srgbClr val="000000"/>
                          </a:solidFill>
                          <a:effectLst/>
                          <a:latin typeface="Calibri"/>
                        </a:rPr>
                        <a:t>Pricing Rates/ Fixed &amp; Variable Expense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material shifts in pricing strategy assumed in P19 that would materially impact the volume, capture rate and provisions</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mn-lt"/>
                        </a:rPr>
                        <a:t>After reviewing the</a:t>
                      </a:r>
                      <a:r>
                        <a:rPr lang="en-US" sz="1100" b="0" i="1" u="none" strike="noStrike" baseline="0" dirty="0" smtClean="0">
                          <a:solidFill>
                            <a:srgbClr val="000000"/>
                          </a:solidFill>
                          <a:effectLst/>
                          <a:latin typeface="+mn-lt"/>
                        </a:rPr>
                        <a:t> initiatives  there should be n</a:t>
                      </a:r>
                      <a:r>
                        <a:rPr lang="en-US" sz="1100" b="0" i="1" u="none" strike="noStrike" dirty="0" smtClean="0">
                          <a:solidFill>
                            <a:srgbClr val="000000"/>
                          </a:solidFill>
                          <a:effectLst/>
                          <a:latin typeface="+mn-lt"/>
                        </a:rPr>
                        <a:t>o</a:t>
                      </a:r>
                      <a:r>
                        <a:rPr lang="en-US" sz="1100" b="0" i="1" u="none" strike="noStrike" baseline="0" dirty="0" smtClean="0">
                          <a:solidFill>
                            <a:srgbClr val="000000"/>
                          </a:solidFill>
                          <a:effectLst/>
                          <a:latin typeface="+mn-lt"/>
                        </a:rPr>
                        <a:t> changes.</a:t>
                      </a:r>
                      <a:endParaRPr lang="en-US" sz="1100" b="0" i="1"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24537">
                <a:tc>
                  <a:txBody>
                    <a:bodyPr/>
                    <a:lstStyle/>
                    <a:p>
                      <a:pPr algn="l" fontAlgn="ctr"/>
                      <a:r>
                        <a:rPr lang="en-US" sz="1100" b="1" i="0" u="none" strike="noStrike" dirty="0">
                          <a:solidFill>
                            <a:srgbClr val="000000"/>
                          </a:solidFill>
                          <a:effectLst/>
                          <a:latin typeface="Calibri"/>
                        </a:rPr>
                        <a:t>Segmentation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 P19 asset forecasts reliant on changes to the segmentation of the lines of business? If so to what extend? </a:t>
                      </a: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mn-lt"/>
                        </a:rPr>
                        <a:t>After reviewing the</a:t>
                      </a:r>
                      <a:r>
                        <a:rPr lang="en-US" sz="1100" b="0" i="1" u="none" strike="noStrike" baseline="0" dirty="0" smtClean="0">
                          <a:solidFill>
                            <a:srgbClr val="000000"/>
                          </a:solidFill>
                          <a:effectLst/>
                          <a:latin typeface="+mn-lt"/>
                        </a:rPr>
                        <a:t> initiatives  there should be n</a:t>
                      </a:r>
                      <a:r>
                        <a:rPr lang="en-US" sz="1100" b="0" i="1" u="none" strike="noStrike" dirty="0" smtClean="0">
                          <a:solidFill>
                            <a:srgbClr val="000000"/>
                          </a:solidFill>
                          <a:effectLst/>
                          <a:latin typeface="+mn-lt"/>
                        </a:rPr>
                        <a:t>o</a:t>
                      </a:r>
                      <a:r>
                        <a:rPr lang="en-US" sz="1100" b="0" i="1" u="none" strike="noStrike" baseline="0" dirty="0" smtClean="0">
                          <a:solidFill>
                            <a:srgbClr val="000000"/>
                          </a:solidFill>
                          <a:effectLst/>
                          <a:latin typeface="+mn-lt"/>
                        </a:rPr>
                        <a:t> changes.</a:t>
                      </a:r>
                      <a:endParaRPr lang="en-US" sz="1100" b="0" i="1"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23681">
                <a:tc>
                  <a:txBody>
                    <a:bodyPr/>
                    <a:lstStyle/>
                    <a:p>
                      <a:pPr algn="l" fontAlgn="ctr"/>
                      <a:r>
                        <a:rPr lang="en-US" sz="1100" b="1" i="0" u="none" strike="noStrike" dirty="0">
                          <a:solidFill>
                            <a:srgbClr val="000000"/>
                          </a:solidFill>
                          <a:effectLst/>
                          <a:latin typeface="Calibri"/>
                        </a:rPr>
                        <a:t>Growth Targets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a:rPr>
                        <a:t>What is the target loan book by sector and what are the priority growth sectors? </a:t>
                      </a:r>
                      <a:endParaRPr lang="en-US" sz="1100" b="0" i="0" u="none" strike="noStrike" dirty="0" smtClean="0">
                        <a:solidFill>
                          <a:srgbClr val="000000"/>
                        </a:solidFill>
                        <a:effectLst/>
                        <a:latin typeface="Calibri"/>
                      </a:endParaRP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After reviewing the</a:t>
                      </a:r>
                      <a:r>
                        <a:rPr lang="en-US" sz="1100" b="0" i="1" u="none" strike="noStrike" baseline="0" dirty="0" smtClean="0">
                          <a:solidFill>
                            <a:srgbClr val="000000"/>
                          </a:solidFill>
                          <a:effectLst/>
                          <a:latin typeface="+mn-lt"/>
                        </a:rPr>
                        <a:t> initiatives  there should be n</a:t>
                      </a:r>
                      <a:r>
                        <a:rPr lang="en-US" sz="1100" b="0" i="1" u="none" strike="noStrike" dirty="0" smtClean="0">
                          <a:solidFill>
                            <a:srgbClr val="000000"/>
                          </a:solidFill>
                          <a:effectLst/>
                          <a:latin typeface="+mn-lt"/>
                        </a:rPr>
                        <a:t>o</a:t>
                      </a:r>
                      <a:r>
                        <a:rPr lang="en-US" sz="1100" b="0" i="1" u="none" strike="noStrike" baseline="0" dirty="0" smtClean="0">
                          <a:solidFill>
                            <a:srgbClr val="000000"/>
                          </a:solidFill>
                          <a:effectLst/>
                          <a:latin typeface="+mn-lt"/>
                        </a:rPr>
                        <a:t> changes.</a:t>
                      </a:r>
                      <a:endParaRPr lang="en-US" sz="1100" b="0" i="1" u="none" strike="noStrike" dirty="0" smtClean="0">
                        <a:solidFill>
                          <a:srgbClr val="000000"/>
                        </a:solidFill>
                        <a:effectLst/>
                        <a:latin typeface="+mn-lt"/>
                      </a:endParaRPr>
                    </a:p>
                    <a:p>
                      <a:pPr algn="l" fontAlgn="ctr"/>
                      <a:r>
                        <a:rPr lang="en-US" sz="1100" b="0" i="0" u="none" strike="noStrike" dirty="0" smtClean="0">
                          <a:solidFill>
                            <a:srgbClr val="000000"/>
                          </a:solidFill>
                          <a:effectLst/>
                          <a:latin typeface="Calibri"/>
                        </a:rPr>
                        <a:t>   </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119219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132194440"/>
              </p:ext>
            </p:extLst>
          </p:nvPr>
        </p:nvGraphicFramePr>
        <p:xfrm>
          <a:off x="95693" y="727273"/>
          <a:ext cx="8920716" cy="5630612"/>
        </p:xfrm>
        <a:graphic>
          <a:graphicData uri="http://schemas.openxmlformats.org/drawingml/2006/table">
            <a:tbl>
              <a:tblPr firstRow="1" bandRow="1"/>
              <a:tblGrid>
                <a:gridCol w="905488"/>
                <a:gridCol w="3841818"/>
                <a:gridCol w="649984"/>
                <a:gridCol w="1593617"/>
                <a:gridCol w="1929809"/>
              </a:tblGrid>
              <a:tr h="219025">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63574">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750298">
                <a:tc>
                  <a:txBody>
                    <a:bodyPr/>
                    <a:lstStyle/>
                    <a:p>
                      <a:pPr algn="l" fontAlgn="ctr"/>
                      <a:r>
                        <a:rPr lang="en-US" sz="1100" b="1" i="0" u="none" strike="noStrike" dirty="0">
                          <a:solidFill>
                            <a:srgbClr val="000000"/>
                          </a:solidFill>
                          <a:effectLst/>
                          <a:latin typeface="Calibri"/>
                        </a:rPr>
                        <a:t>Asset Sales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Have the risks associated to not executing a asset sale plan as expected in P19 been considered? </a:t>
                      </a:r>
                      <a:endParaRPr lang="en-US" sz="1100" b="0" i="0" u="none" strike="noStrike" dirty="0" smtClean="0">
                        <a:solidFill>
                          <a:srgbClr val="000000"/>
                        </a:solidFill>
                        <a:effectLst/>
                        <a:latin typeface="Calibri"/>
                      </a:endParaRPr>
                    </a:p>
                    <a:p>
                      <a:pPr algn="l" fontAlgn="ctr"/>
                      <a:r>
                        <a:rPr lang="en-US" sz="1100" b="0" i="1" u="none" strike="noStrike" dirty="0" smtClean="0">
                          <a:solidFill>
                            <a:srgbClr val="000000"/>
                          </a:solidFill>
                          <a:effectLst/>
                          <a:latin typeface="Calibri"/>
                        </a:rPr>
                        <a:t>It does not apply</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3511">
                <a:tc>
                  <a:txBody>
                    <a:bodyPr/>
                    <a:lstStyle/>
                    <a:p>
                      <a:pPr algn="l" fontAlgn="ctr"/>
                      <a:r>
                        <a:rPr lang="en-US" sz="1100" b="1" i="0" u="none" strike="noStrike" dirty="0">
                          <a:solidFill>
                            <a:srgbClr val="000000"/>
                          </a:solidFill>
                          <a:effectLst/>
                          <a:latin typeface="Calibri"/>
                        </a:rPr>
                        <a:t>Residual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How is residual risk on the current and future lease book captured in the P19 and how will this impact the RAS? Does the P19 include the potential impact of a drop in used car prices compared to expectations (both in the form of accelerated depreciation and potential impairment) and specific assumptions on SCUSA's remarketing ability in leasing terminations? </a:t>
                      </a:r>
                      <a:endParaRPr lang="en-US" sz="1100" b="0" i="0" u="none" strike="noStrike" dirty="0" smtClean="0">
                        <a:solidFill>
                          <a:srgbClr val="000000"/>
                        </a:solidFill>
                        <a:effectLst/>
                        <a:latin typeface="Calibri"/>
                      </a:endParaRP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1" u="none" strike="noStrike" dirty="0" smtClean="0">
                          <a:solidFill>
                            <a:srgbClr val="000000"/>
                          </a:solidFill>
                          <a:effectLst/>
                          <a:latin typeface="+mn-lt"/>
                        </a:rPr>
                        <a:t>It does not apply</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4083">
                <a:tc>
                  <a:txBody>
                    <a:bodyPr/>
                    <a:lstStyle/>
                    <a:p>
                      <a:pPr algn="l" fontAlgn="ctr"/>
                      <a:r>
                        <a:rPr lang="en-US" sz="1100" b="1" i="0" u="none" strike="noStrike" dirty="0">
                          <a:solidFill>
                            <a:srgbClr val="000000"/>
                          </a:solidFill>
                          <a:effectLst/>
                          <a:latin typeface="Calibri"/>
                        </a:rPr>
                        <a:t>Provision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a:rPr>
                        <a:t>Does the </a:t>
                      </a:r>
                      <a:r>
                        <a:rPr lang="en-US" sz="1100" b="0" i="0" u="none" strike="noStrike" dirty="0" smtClean="0">
                          <a:solidFill>
                            <a:srgbClr val="000000"/>
                          </a:solidFill>
                          <a:effectLst/>
                          <a:latin typeface="Calibri"/>
                        </a:rPr>
                        <a:t>P19 </a:t>
                      </a:r>
                      <a:r>
                        <a:rPr lang="en-US" sz="1100" b="0" i="0" u="none" strike="noStrike" dirty="0">
                          <a:solidFill>
                            <a:srgbClr val="000000"/>
                          </a:solidFill>
                          <a:effectLst/>
                          <a:latin typeface="Calibri"/>
                        </a:rPr>
                        <a:t>assume material changes to current key assumptions of the provisioning model (months coverage and recovery rate</a:t>
                      </a:r>
                      <a:r>
                        <a:rPr lang="en-US" sz="1100" b="0" i="0" u="none" strike="noStrike" dirty="0" smtClean="0">
                          <a:solidFill>
                            <a:srgbClr val="000000"/>
                          </a:solidFill>
                          <a:effectLst/>
                          <a:latin typeface="Calibri"/>
                        </a:rPr>
                        <a:t>)?</a:t>
                      </a:r>
                    </a:p>
                    <a:p>
                      <a:pPr marL="0" marR="0" indent="0" algn="l" defTabSz="457200" rtl="0" eaLnBrk="1" fontAlgn="ctr"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a:rPr>
                        <a:t> </a:t>
                      </a:r>
                      <a:r>
                        <a:rPr lang="en-US" sz="1100" b="0" i="1" u="none" strike="noStrike" dirty="0" smtClean="0">
                          <a:solidFill>
                            <a:srgbClr val="000000"/>
                          </a:solidFill>
                          <a:effectLst/>
                          <a:latin typeface="+mn-lt"/>
                        </a:rPr>
                        <a:t>It does not apply</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73279">
                <a:tc>
                  <a:txBody>
                    <a:bodyPr/>
                    <a:lstStyle/>
                    <a:p>
                      <a:pPr algn="l" fontAlgn="ctr"/>
                      <a:r>
                        <a:rPr lang="en-US" sz="1100" b="1" i="0" u="none" strike="noStrike" dirty="0">
                          <a:solidFill>
                            <a:srgbClr val="000000"/>
                          </a:solidFill>
                          <a:effectLst/>
                          <a:latin typeface="Calibri"/>
                        </a:rPr>
                        <a:t>Trend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Any expected trends by core markets/ asset class that influence of the P19 income forecasts? What is the expected evolution of the sector (bubble burst, stagnant, new peak</a:t>
                      </a:r>
                      <a:r>
                        <a:rPr lang="en-US" sz="1100" b="0" i="0" u="none" strike="noStrike" dirty="0" smtClean="0">
                          <a:solidFill>
                            <a:srgbClr val="000000"/>
                          </a:solidFill>
                          <a:effectLst/>
                          <a:latin typeface="Calibri"/>
                        </a:rPr>
                        <a:t>)?</a:t>
                      </a:r>
                    </a:p>
                    <a:p>
                      <a:pPr algn="l" fontAlgn="ctr"/>
                      <a:r>
                        <a:rPr lang="en-US" sz="1100" b="0" i="1" u="none" strike="noStrike" dirty="0" smtClean="0">
                          <a:solidFill>
                            <a:srgbClr val="000000"/>
                          </a:solidFill>
                          <a:effectLst/>
                          <a:latin typeface="Calibri"/>
                        </a:rPr>
                        <a:t>Current</a:t>
                      </a:r>
                      <a:r>
                        <a:rPr lang="en-US" sz="1100" b="0" i="1" u="none" strike="noStrike" baseline="0" dirty="0" smtClean="0">
                          <a:solidFill>
                            <a:srgbClr val="000000"/>
                          </a:solidFill>
                          <a:effectLst/>
                          <a:latin typeface="Calibri"/>
                        </a:rPr>
                        <a:t> economic crisis in PR is the main driver of P19 forecast</a:t>
                      </a:r>
                      <a:endParaRPr lang="en-US" sz="1100" b="0" i="1"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65</a:t>
                      </a:r>
                      <a:endParaRPr lang="en-US" sz="1100" b="0" i="0" u="none" strike="noStrike" dirty="0">
                        <a:solidFill>
                          <a:schemeClr val="tx1"/>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Puerto Rico Public Institutions Additional Default and Change in Legal Framework</a:t>
                      </a:r>
                      <a:endParaRPr lang="en-US" sz="1100" b="0" i="0" u="none" strike="noStrike" dirty="0">
                        <a:solidFill>
                          <a:schemeClr val="tx1"/>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mn-lt"/>
                        </a:rPr>
                        <a:t>This risk is</a:t>
                      </a:r>
                      <a:r>
                        <a:rPr lang="en-US" sz="1100" b="0" i="0" u="none" strike="noStrike" baseline="0" dirty="0" smtClean="0">
                          <a:solidFill>
                            <a:srgbClr val="000000"/>
                          </a:solidFill>
                          <a:effectLst/>
                          <a:latin typeface="+mn-lt"/>
                        </a:rPr>
                        <a:t> increasing as a result of the Government's poor financial condition, low liquidity, lack of market access and the Island’s economic recession however is closely monitored and mitigated with strategies to counter the impacts. </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19219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Rationale | Personal Loans</a:t>
            </a:r>
            <a:endParaRPr lang="en-US" sz="2000" b="1" dirty="0">
              <a:solidFill>
                <a:prstClr val="black"/>
              </a:solidFill>
              <a:latin typeface="Arial" panose="020B0604020202020204" pitchFamily="34" charset="0"/>
              <a:ea typeface="MS PGothic" pitchFamily="34" charset="-128"/>
              <a:cs typeface="Arial" panose="020B0604020202020204" pitchFamily="34" charset="0"/>
            </a:endParaRPr>
          </a:p>
        </p:txBody>
      </p:sp>
      <p:sp>
        <p:nvSpPr>
          <p:cNvPr id="3" name="TextBox 2"/>
          <p:cNvSpPr txBox="1"/>
          <p:nvPr/>
        </p:nvSpPr>
        <p:spPr>
          <a:xfrm>
            <a:off x="330309" y="680357"/>
            <a:ext cx="2402006" cy="461665"/>
          </a:xfrm>
          <a:prstGeom prst="rect">
            <a:avLst/>
          </a:prstGeom>
          <a:noFill/>
        </p:spPr>
        <p:txBody>
          <a:bodyPr wrap="square" rtlCol="0">
            <a:spAutoFit/>
          </a:bodyPr>
          <a:lstStyle/>
          <a:p>
            <a:pPr fontAlgn="base">
              <a:spcBef>
                <a:spcPct val="0"/>
              </a:spcBef>
              <a:spcAft>
                <a:spcPct val="0"/>
              </a:spcAft>
            </a:pPr>
            <a:r>
              <a:rPr lang="en-US" sz="1200" b="1" dirty="0">
                <a:solidFill>
                  <a:srgbClr val="000000"/>
                </a:solidFill>
                <a:latin typeface="Arial"/>
                <a:ea typeface="MS PGothic" pitchFamily="34" charset="-128"/>
              </a:rPr>
              <a:t>Dollars in Million</a:t>
            </a:r>
          </a:p>
          <a:p>
            <a:pPr fontAlgn="base">
              <a:spcBef>
                <a:spcPct val="0"/>
              </a:spcBef>
              <a:spcAft>
                <a:spcPct val="0"/>
              </a:spcAft>
            </a:pPr>
            <a:r>
              <a:rPr lang="en-US" sz="1200" b="1" dirty="0">
                <a:solidFill>
                  <a:srgbClr val="000000"/>
                </a:solidFill>
                <a:latin typeface="Arial"/>
                <a:ea typeface="MS PGothic" pitchFamily="34" charset="-128"/>
              </a:rPr>
              <a:t>IFRS Criteria</a:t>
            </a:r>
          </a:p>
        </p:txBody>
      </p:sp>
      <p:sp>
        <p:nvSpPr>
          <p:cNvPr id="8" name="Rectangle 7"/>
          <p:cNvSpPr/>
          <p:nvPr/>
        </p:nvSpPr>
        <p:spPr>
          <a:xfrm>
            <a:off x="457200" y="2890152"/>
            <a:ext cx="8281987" cy="3482107"/>
          </a:xfrm>
          <a:prstGeom prst="rect">
            <a:avLst/>
          </a:prstGeom>
        </p:spPr>
        <p:txBody>
          <a:bodyPr wrap="square">
            <a:spAutoFit/>
          </a:bodyPr>
          <a:lstStyle/>
          <a:p>
            <a:pPr marL="342900" indent="-342900" algn="just">
              <a:lnSpc>
                <a:spcPct val="115000"/>
              </a:lnSpc>
              <a:spcAft>
                <a:spcPts val="300"/>
              </a:spcAft>
              <a:buFont typeface="Wingdings"/>
              <a:buChar char=""/>
            </a:pPr>
            <a:r>
              <a:rPr lang="en-US" sz="1050" dirty="0">
                <a:solidFill>
                  <a:srgbClr val="000000"/>
                </a:solidFill>
                <a:latin typeface="Arial" panose="020B0604020202020204" pitchFamily="34" charset="0"/>
                <a:ea typeface="Times New Roman"/>
                <a:cs typeface="Arial" panose="020B0604020202020204" pitchFamily="34" charset="0"/>
              </a:rPr>
              <a:t>The expected decrease in production is </a:t>
            </a:r>
            <a:r>
              <a:rPr lang="en-US" sz="1050" dirty="0" smtClean="0">
                <a:solidFill>
                  <a:srgbClr val="000000"/>
                </a:solidFill>
                <a:latin typeface="Arial" panose="020B0604020202020204" pitchFamily="34" charset="0"/>
                <a:ea typeface="Times New Roman"/>
                <a:cs typeface="Arial" panose="020B0604020202020204" pitchFamily="34" charset="0"/>
              </a:rPr>
              <a:t>due to changes in admission decision system, campaign approval process, no exception policy,  branch consolidation process and mainly the actual </a:t>
            </a:r>
            <a:r>
              <a:rPr lang="en-US" sz="1050" dirty="0">
                <a:solidFill>
                  <a:srgbClr val="000000"/>
                </a:solidFill>
                <a:latin typeface="Arial" panose="020B0604020202020204" pitchFamily="34" charset="0"/>
                <a:ea typeface="Times New Roman"/>
                <a:cs typeface="Arial" panose="020B0604020202020204" pitchFamily="34" charset="0"/>
              </a:rPr>
              <a:t>economic environment</a:t>
            </a:r>
            <a:r>
              <a:rPr lang="en-US" sz="1050" dirty="0" smtClean="0">
                <a:solidFill>
                  <a:srgbClr val="000000"/>
                </a:solidFill>
                <a:latin typeface="Arial" panose="020B0604020202020204" pitchFamily="34" charset="0"/>
                <a:ea typeface="Times New Roman"/>
                <a:cs typeface="Arial" panose="020B0604020202020204" pitchFamily="34" charset="0"/>
              </a:rPr>
              <a:t>. On the other hand, recent changes as price strategy, new marketing pieces, 680 score pilot programs will help to pick up the budgeted disbursements for the rest of the year</a:t>
            </a:r>
            <a:endParaRPr lang="en-US" sz="1050" dirty="0">
              <a:solidFill>
                <a:srgbClr val="000000"/>
              </a:solidFill>
              <a:latin typeface="Arial" panose="020B0604020202020204" pitchFamily="34" charset="0"/>
              <a:ea typeface="Times New Roman"/>
              <a:cs typeface="Arial" panose="020B0604020202020204" pitchFamily="34" charset="0"/>
            </a:endParaRPr>
          </a:p>
          <a:p>
            <a:pPr marL="342900" indent="-342900" algn="just">
              <a:lnSpc>
                <a:spcPct val="115000"/>
              </a:lnSpc>
              <a:spcAft>
                <a:spcPts val="300"/>
              </a:spcAft>
              <a:buFont typeface="Wingdings"/>
              <a:buChar char=""/>
            </a:pPr>
            <a:r>
              <a:rPr lang="en-US" sz="1050" dirty="0">
                <a:solidFill>
                  <a:srgbClr val="000000"/>
                </a:solidFill>
                <a:latin typeface="Arial" panose="020B0604020202020204" pitchFamily="34" charset="0"/>
                <a:ea typeface="Times New Roman"/>
                <a:cs typeface="Arial" panose="020B0604020202020204" pitchFamily="34" charset="0"/>
              </a:rPr>
              <a:t>Monthly total production (new money + renewals) </a:t>
            </a:r>
            <a:r>
              <a:rPr lang="en-US" sz="1050" dirty="0" smtClean="0">
                <a:solidFill>
                  <a:srgbClr val="000000"/>
                </a:solidFill>
                <a:latin typeface="Arial" panose="020B0604020202020204" pitchFamily="34" charset="0"/>
                <a:ea typeface="Times New Roman"/>
                <a:cs typeface="Arial" panose="020B0604020202020204" pitchFamily="34" charset="0"/>
              </a:rPr>
              <a:t>had </a:t>
            </a:r>
            <a:r>
              <a:rPr lang="en-US" sz="1050" dirty="0">
                <a:solidFill>
                  <a:srgbClr val="000000"/>
                </a:solidFill>
                <a:latin typeface="Arial" panose="020B0604020202020204" pitchFamily="34" charset="0"/>
                <a:ea typeface="Times New Roman"/>
                <a:cs typeface="Arial" panose="020B0604020202020204" pitchFamily="34" charset="0"/>
              </a:rPr>
              <a:t>been decreasing approximately </a:t>
            </a:r>
            <a:r>
              <a:rPr lang="en-US" sz="1050" dirty="0" smtClean="0">
                <a:solidFill>
                  <a:srgbClr val="000000"/>
                </a:solidFill>
                <a:latin typeface="Arial" panose="020B0604020202020204" pitchFamily="34" charset="0"/>
                <a:ea typeface="Times New Roman"/>
                <a:cs typeface="Arial" panose="020B0604020202020204" pitchFamily="34" charset="0"/>
              </a:rPr>
              <a:t>$4.5 </a:t>
            </a:r>
            <a:r>
              <a:rPr lang="en-US" sz="1050" dirty="0">
                <a:solidFill>
                  <a:srgbClr val="000000"/>
                </a:solidFill>
                <a:latin typeface="Arial" panose="020B0604020202020204" pitchFamily="34" charset="0"/>
                <a:ea typeface="Times New Roman"/>
                <a:cs typeface="Arial" panose="020B0604020202020204" pitchFamily="34" charset="0"/>
              </a:rPr>
              <a:t>since changes </a:t>
            </a:r>
            <a:r>
              <a:rPr lang="en-US" sz="1050" dirty="0" smtClean="0">
                <a:solidFill>
                  <a:srgbClr val="000000"/>
                </a:solidFill>
                <a:latin typeface="Arial" panose="020B0604020202020204" pitchFamily="34" charset="0"/>
                <a:ea typeface="Times New Roman"/>
                <a:cs typeface="Arial" panose="020B0604020202020204" pitchFamily="34" charset="0"/>
              </a:rPr>
              <a:t>listed above.</a:t>
            </a:r>
          </a:p>
          <a:p>
            <a:pPr marL="342900" indent="-342900" algn="just">
              <a:lnSpc>
                <a:spcPct val="115000"/>
              </a:lnSpc>
              <a:spcAft>
                <a:spcPts val="300"/>
              </a:spcAft>
              <a:buFont typeface="Wingdings"/>
              <a:buChar char=""/>
            </a:pPr>
            <a:r>
              <a:rPr lang="en-US" sz="1050" dirty="0">
                <a:solidFill>
                  <a:srgbClr val="000000"/>
                </a:solidFill>
                <a:latin typeface="Arial" panose="020B0604020202020204" pitchFamily="34" charset="0"/>
                <a:ea typeface="Times New Roman"/>
                <a:cs typeface="Arial" panose="020B0604020202020204" pitchFamily="34" charset="0"/>
              </a:rPr>
              <a:t>As a result of the branch consolidation process, we projected a </a:t>
            </a:r>
            <a:r>
              <a:rPr lang="en-US" sz="1050" dirty="0" smtClean="0">
                <a:solidFill>
                  <a:srgbClr val="000000"/>
                </a:solidFill>
                <a:latin typeface="Arial" panose="020B0604020202020204" pitchFamily="34" charset="0"/>
                <a:ea typeface="Times New Roman"/>
                <a:cs typeface="Arial" panose="020B0604020202020204" pitchFamily="34" charset="0"/>
              </a:rPr>
              <a:t>monthly production </a:t>
            </a:r>
            <a:r>
              <a:rPr lang="en-US" sz="1050" dirty="0">
                <a:solidFill>
                  <a:srgbClr val="000000"/>
                </a:solidFill>
                <a:latin typeface="Arial" panose="020B0604020202020204" pitchFamily="34" charset="0"/>
                <a:ea typeface="Times New Roman"/>
                <a:cs typeface="Arial" panose="020B0604020202020204" pitchFamily="34" charset="0"/>
              </a:rPr>
              <a:t>decrease of </a:t>
            </a:r>
            <a:r>
              <a:rPr lang="en-US" sz="1050" dirty="0" smtClean="0">
                <a:solidFill>
                  <a:srgbClr val="000000"/>
                </a:solidFill>
                <a:latin typeface="Arial" panose="020B0604020202020204" pitchFamily="34" charset="0"/>
                <a:ea typeface="Times New Roman"/>
                <a:cs typeface="Arial" panose="020B0604020202020204" pitchFamily="34" charset="0"/>
              </a:rPr>
              <a:t>$970K. </a:t>
            </a:r>
            <a:endParaRPr lang="en-US" sz="1050" dirty="0">
              <a:solidFill>
                <a:srgbClr val="000000"/>
              </a:solidFill>
              <a:latin typeface="Arial" panose="020B0604020202020204" pitchFamily="34" charset="0"/>
              <a:ea typeface="Times New Roman"/>
              <a:cs typeface="Arial" panose="020B0604020202020204" pitchFamily="34" charset="0"/>
            </a:endParaRPr>
          </a:p>
          <a:p>
            <a:pPr marL="342900" indent="-342900" algn="just">
              <a:lnSpc>
                <a:spcPct val="115000"/>
              </a:lnSpc>
              <a:spcAft>
                <a:spcPts val="300"/>
              </a:spcAft>
              <a:buFont typeface="Wingdings"/>
              <a:buChar char=""/>
            </a:pPr>
            <a:r>
              <a:rPr lang="en-US" sz="1050" dirty="0" smtClean="0">
                <a:solidFill>
                  <a:srgbClr val="000000"/>
                </a:solidFill>
                <a:latin typeface="Arial" panose="020B0604020202020204" pitchFamily="34" charset="0"/>
                <a:ea typeface="Times New Roman"/>
                <a:cs typeface="Arial" panose="020B0604020202020204" pitchFamily="34" charset="0"/>
              </a:rPr>
              <a:t>Management </a:t>
            </a:r>
            <a:r>
              <a:rPr lang="en-US" sz="1050" dirty="0">
                <a:solidFill>
                  <a:srgbClr val="000000"/>
                </a:solidFill>
                <a:latin typeface="Arial" panose="020B0604020202020204" pitchFamily="34" charset="0"/>
                <a:ea typeface="Times New Roman"/>
                <a:cs typeface="Arial" panose="020B0604020202020204" pitchFamily="34" charset="0"/>
              </a:rPr>
              <a:t>is looking forward and will implement the following commercial actions: (1) execute four campaigns  to our client base and prospective clients, (2) carry out six campaigns to renew loans that have upcoming maturity </a:t>
            </a:r>
            <a:r>
              <a:rPr lang="en-US" sz="1050" dirty="0" smtClean="0">
                <a:solidFill>
                  <a:srgbClr val="000000"/>
                </a:solidFill>
                <a:latin typeface="Arial" panose="020B0604020202020204" pitchFamily="34" charset="0"/>
                <a:ea typeface="Times New Roman"/>
                <a:cs typeface="Arial" panose="020B0604020202020204" pitchFamily="34" charset="0"/>
              </a:rPr>
              <a:t>date, (3) improve campaign efficiency and strategy, (4) launch an incentive program for clients and (5) develop remote disbursements channels</a:t>
            </a:r>
            <a:endParaRPr lang="en-US" sz="1050" dirty="0">
              <a:solidFill>
                <a:srgbClr val="000000"/>
              </a:solidFill>
              <a:latin typeface="Arial" panose="020B0604020202020204" pitchFamily="34" charset="0"/>
              <a:ea typeface="Times New Roman"/>
              <a:cs typeface="Arial" panose="020B0604020202020204" pitchFamily="34" charset="0"/>
            </a:endParaRPr>
          </a:p>
          <a:p>
            <a:pPr marL="342900" indent="-342900" algn="just">
              <a:lnSpc>
                <a:spcPct val="115000"/>
              </a:lnSpc>
              <a:spcAft>
                <a:spcPts val="300"/>
              </a:spcAft>
              <a:buFont typeface="Wingdings"/>
              <a:buChar char=""/>
            </a:pPr>
            <a:r>
              <a:rPr lang="en-US" sz="1050" dirty="0" smtClean="0">
                <a:solidFill>
                  <a:srgbClr val="000000"/>
                </a:solidFill>
                <a:latin typeface="Arial" panose="020B0604020202020204" pitchFamily="34" charset="0"/>
                <a:ea typeface="Times New Roman"/>
                <a:cs typeface="Arial" panose="020B0604020202020204" pitchFamily="34" charset="0"/>
              </a:rPr>
              <a:t>Our pricing strategy is risk based which helps us to maintain our portfolio spread quality.  If our strategy should be to raise the fico cutoff  portfolio yield could </a:t>
            </a:r>
            <a:r>
              <a:rPr lang="en-US" sz="1050" smtClean="0">
                <a:solidFill>
                  <a:srgbClr val="000000"/>
                </a:solidFill>
                <a:latin typeface="Arial" panose="020B0604020202020204" pitchFamily="34" charset="0"/>
                <a:ea typeface="Times New Roman"/>
                <a:cs typeface="Arial" panose="020B0604020202020204" pitchFamily="34" charset="0"/>
              </a:rPr>
              <a:t>be affected. </a:t>
            </a:r>
            <a:endParaRPr lang="en-US" sz="1050" dirty="0" smtClean="0">
              <a:solidFill>
                <a:srgbClr val="000000"/>
              </a:solidFill>
              <a:latin typeface="Arial" panose="020B0604020202020204" pitchFamily="34" charset="0"/>
              <a:ea typeface="Times New Roman"/>
              <a:cs typeface="Arial" panose="020B0604020202020204" pitchFamily="34" charset="0"/>
            </a:endParaRPr>
          </a:p>
          <a:p>
            <a:pPr marL="342900" indent="-342900" algn="just">
              <a:lnSpc>
                <a:spcPct val="115000"/>
              </a:lnSpc>
              <a:spcAft>
                <a:spcPts val="300"/>
              </a:spcAft>
              <a:buFont typeface="Wingdings"/>
              <a:buChar char=""/>
            </a:pPr>
            <a:r>
              <a:rPr lang="en-US" sz="1050" dirty="0" smtClean="0">
                <a:solidFill>
                  <a:srgbClr val="000000"/>
                </a:solidFill>
                <a:latin typeface="Arial" panose="020B0604020202020204" pitchFamily="34" charset="0"/>
                <a:ea typeface="Times New Roman"/>
                <a:cs typeface="Arial" panose="020B0604020202020204" pitchFamily="34" charset="0"/>
              </a:rPr>
              <a:t>Personal </a:t>
            </a:r>
            <a:r>
              <a:rPr lang="en-US" sz="1050" dirty="0">
                <a:solidFill>
                  <a:srgbClr val="000000"/>
                </a:solidFill>
                <a:latin typeface="Arial" panose="020B0604020202020204" pitchFamily="34" charset="0"/>
                <a:ea typeface="Times New Roman"/>
                <a:cs typeface="Arial" panose="020B0604020202020204" pitchFamily="34" charset="0"/>
              </a:rPr>
              <a:t>loans production that comes from campaigns represents 75% of total production, which </a:t>
            </a:r>
            <a:r>
              <a:rPr lang="en-US" sz="1050" dirty="0" smtClean="0">
                <a:solidFill>
                  <a:srgbClr val="000000"/>
                </a:solidFill>
                <a:latin typeface="Arial" panose="020B0604020202020204" pitchFamily="34" charset="0"/>
                <a:ea typeface="Times New Roman"/>
                <a:cs typeface="Arial" panose="020B0604020202020204" pitchFamily="34" charset="0"/>
              </a:rPr>
              <a:t>64% </a:t>
            </a:r>
            <a:r>
              <a:rPr lang="en-US" sz="1050" dirty="0">
                <a:solidFill>
                  <a:srgbClr val="000000"/>
                </a:solidFill>
                <a:latin typeface="Arial" panose="020B0604020202020204" pitchFamily="34" charset="0"/>
                <a:ea typeface="Times New Roman"/>
                <a:cs typeface="Arial" panose="020B0604020202020204" pitchFamily="34" charset="0"/>
              </a:rPr>
              <a:t>were new clients and </a:t>
            </a:r>
            <a:r>
              <a:rPr lang="en-US" sz="1050" dirty="0" smtClean="0">
                <a:solidFill>
                  <a:srgbClr val="000000"/>
                </a:solidFill>
                <a:latin typeface="Arial" panose="020B0604020202020204" pitchFamily="34" charset="0"/>
                <a:ea typeface="Times New Roman"/>
                <a:cs typeface="Arial" panose="020B0604020202020204" pitchFamily="34" charset="0"/>
              </a:rPr>
              <a:t>36% </a:t>
            </a:r>
            <a:r>
              <a:rPr lang="en-US" sz="1050" dirty="0">
                <a:solidFill>
                  <a:srgbClr val="000000"/>
                </a:solidFill>
                <a:latin typeface="Arial" panose="020B0604020202020204" pitchFamily="34" charset="0"/>
                <a:ea typeface="Times New Roman"/>
                <a:cs typeface="Arial" panose="020B0604020202020204" pitchFamily="34" charset="0"/>
              </a:rPr>
              <a:t>were renewed loans. This information was obtained from the amount produced in the last 12 months </a:t>
            </a:r>
            <a:r>
              <a:rPr lang="en-US" sz="1050" dirty="0" smtClean="0">
                <a:solidFill>
                  <a:srgbClr val="000000"/>
                </a:solidFill>
                <a:latin typeface="Arial" panose="020B0604020202020204" pitchFamily="34" charset="0"/>
                <a:ea typeface="Times New Roman"/>
                <a:cs typeface="Arial" panose="020B0604020202020204" pitchFamily="34" charset="0"/>
              </a:rPr>
              <a:t>(April 2015 </a:t>
            </a:r>
            <a:r>
              <a:rPr lang="en-US" sz="1050" dirty="0">
                <a:solidFill>
                  <a:srgbClr val="000000"/>
                </a:solidFill>
                <a:latin typeface="Arial" panose="020B0604020202020204" pitchFamily="34" charset="0"/>
                <a:ea typeface="Times New Roman"/>
                <a:cs typeface="Arial" panose="020B0604020202020204" pitchFamily="34" charset="0"/>
              </a:rPr>
              <a:t>through </a:t>
            </a:r>
            <a:r>
              <a:rPr lang="en-US" sz="1050" dirty="0" smtClean="0">
                <a:solidFill>
                  <a:srgbClr val="000000"/>
                </a:solidFill>
                <a:latin typeface="Arial" panose="020B0604020202020204" pitchFamily="34" charset="0"/>
                <a:ea typeface="Times New Roman"/>
                <a:cs typeface="Arial" panose="020B0604020202020204" pitchFamily="34" charset="0"/>
              </a:rPr>
              <a:t>March 2016), </a:t>
            </a:r>
            <a:r>
              <a:rPr lang="en-US" sz="1050" dirty="0">
                <a:solidFill>
                  <a:srgbClr val="000000"/>
                </a:solidFill>
                <a:latin typeface="Arial" panose="020B0604020202020204" pitchFamily="34" charset="0"/>
                <a:ea typeface="Times New Roman"/>
                <a:cs typeface="Arial" panose="020B0604020202020204" pitchFamily="34" charset="0"/>
              </a:rPr>
              <a:t>in which there was an average production of </a:t>
            </a:r>
            <a:r>
              <a:rPr lang="en-US" sz="1050" dirty="0" smtClean="0">
                <a:solidFill>
                  <a:srgbClr val="000000"/>
                </a:solidFill>
                <a:latin typeface="Arial" panose="020B0604020202020204" pitchFamily="34" charset="0"/>
                <a:ea typeface="Times New Roman"/>
                <a:cs typeface="Arial" panose="020B0604020202020204" pitchFamily="34" charset="0"/>
              </a:rPr>
              <a:t>$8.96MM </a:t>
            </a:r>
            <a:r>
              <a:rPr lang="en-US" sz="1050" dirty="0">
                <a:solidFill>
                  <a:srgbClr val="000000"/>
                </a:solidFill>
                <a:latin typeface="Arial" panose="020B0604020202020204" pitchFamily="34" charset="0"/>
                <a:ea typeface="Times New Roman"/>
                <a:cs typeface="Arial" panose="020B0604020202020204" pitchFamily="34" charset="0"/>
              </a:rPr>
              <a:t>monthly.</a:t>
            </a:r>
          </a:p>
          <a:p>
            <a:pPr marL="342900" indent="-342900" algn="just">
              <a:lnSpc>
                <a:spcPct val="115000"/>
              </a:lnSpc>
              <a:spcAft>
                <a:spcPts val="300"/>
              </a:spcAft>
              <a:buFont typeface="Wingdings"/>
              <a:buChar char=""/>
            </a:pPr>
            <a:r>
              <a:rPr lang="en-US" sz="1050" dirty="0">
                <a:solidFill>
                  <a:srgbClr val="000000"/>
                </a:solidFill>
                <a:latin typeface="Arial" panose="020B0604020202020204" pitchFamily="34" charset="0"/>
                <a:ea typeface="Times New Roman"/>
                <a:cs typeface="Arial" panose="020B0604020202020204" pitchFamily="34" charset="0"/>
              </a:rPr>
              <a:t>Inflows include new production, new money from renovations and renovations. New production is distributed as follows: </a:t>
            </a:r>
            <a:r>
              <a:rPr lang="en-US" sz="1050" dirty="0" smtClean="0">
                <a:solidFill>
                  <a:srgbClr val="000000"/>
                </a:solidFill>
                <a:latin typeface="Arial" panose="020B0604020202020204" pitchFamily="34" charset="0"/>
                <a:ea typeface="Times New Roman"/>
                <a:cs typeface="Arial" panose="020B0604020202020204" pitchFamily="34" charset="0"/>
              </a:rPr>
              <a:t>34% </a:t>
            </a:r>
            <a:r>
              <a:rPr lang="en-US" sz="1050" dirty="0">
                <a:solidFill>
                  <a:srgbClr val="000000"/>
                </a:solidFill>
                <a:latin typeface="Arial" panose="020B0604020202020204" pitchFamily="34" charset="0"/>
                <a:ea typeface="Times New Roman"/>
                <a:cs typeface="Arial" panose="020B0604020202020204" pitchFamily="34" charset="0"/>
              </a:rPr>
              <a:t>of new loans, 24% of new money from renovations and </a:t>
            </a:r>
            <a:r>
              <a:rPr lang="en-US" sz="1050" dirty="0" smtClean="0">
                <a:solidFill>
                  <a:srgbClr val="000000"/>
                </a:solidFill>
                <a:latin typeface="Arial" panose="020B0604020202020204" pitchFamily="34" charset="0"/>
                <a:ea typeface="Times New Roman"/>
                <a:cs typeface="Arial" panose="020B0604020202020204" pitchFamily="34" charset="0"/>
              </a:rPr>
              <a:t>42% </a:t>
            </a:r>
            <a:r>
              <a:rPr lang="en-US" sz="1050" dirty="0">
                <a:solidFill>
                  <a:srgbClr val="000000"/>
                </a:solidFill>
                <a:latin typeface="Arial" panose="020B0604020202020204" pitchFamily="34" charset="0"/>
                <a:ea typeface="Times New Roman"/>
                <a:cs typeface="Arial" panose="020B0604020202020204" pitchFamily="34" charset="0"/>
              </a:rPr>
              <a:t>of renewals. Runoffs (outflows) include amortization and cancellations for paid off and renewals. </a:t>
            </a:r>
            <a:r>
              <a:rPr lang="en-US" sz="1050" dirty="0" smtClean="0">
                <a:solidFill>
                  <a:srgbClr val="000000"/>
                </a:solidFill>
                <a:latin typeface="Arial" panose="020B0604020202020204" pitchFamily="34" charset="0"/>
                <a:ea typeface="Times New Roman"/>
                <a:cs typeface="Arial" panose="020B0604020202020204" pitchFamily="34" charset="0"/>
              </a:rPr>
              <a:t>Outflows were calculated using a projection of amortization and expected cancellations and renewals based on initial balance</a:t>
            </a:r>
            <a:endParaRPr lang="en-US" sz="1050" dirty="0">
              <a:solidFill>
                <a:srgbClr val="000000"/>
              </a:solidFill>
              <a:latin typeface="Arial" panose="020B0604020202020204" pitchFamily="34" charset="0"/>
              <a:ea typeface="Times New Roman"/>
              <a:cs typeface="Arial" panose="020B060402020202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747089515"/>
              </p:ext>
            </p:extLst>
          </p:nvPr>
        </p:nvGraphicFramePr>
        <p:xfrm>
          <a:off x="457200" y="1168124"/>
          <a:ext cx="8010144" cy="1230725"/>
        </p:xfrm>
        <a:graphic>
          <a:graphicData uri="http://schemas.openxmlformats.org/presentationml/2006/ole">
            <mc:AlternateContent xmlns:mc="http://schemas.openxmlformats.org/markup-compatibility/2006">
              <mc:Choice xmlns:v="urn:schemas-microsoft-com:vml" Requires="v">
                <p:oleObj spid="_x0000_s13348" name="Worksheet" r:id="rId4" imgW="11658735" imgH="1790772" progId="Excel.Sheet.12">
                  <p:embed/>
                </p:oleObj>
              </mc:Choice>
              <mc:Fallback>
                <p:oleObj name="Worksheet" r:id="rId4" imgW="11658735" imgH="1790772" progId="Excel.Sheet.12">
                  <p:embed/>
                  <p:pic>
                    <p:nvPicPr>
                      <p:cNvPr id="0" name=""/>
                      <p:cNvPicPr/>
                      <p:nvPr/>
                    </p:nvPicPr>
                    <p:blipFill>
                      <a:blip r:embed="rId5"/>
                      <a:stretch>
                        <a:fillRect/>
                      </a:stretch>
                    </p:blipFill>
                    <p:spPr>
                      <a:xfrm>
                        <a:off x="457200" y="1168124"/>
                        <a:ext cx="8010144" cy="1230725"/>
                      </a:xfrm>
                      <a:prstGeom prst="rect">
                        <a:avLst/>
                      </a:prstGeom>
                    </p:spPr>
                  </p:pic>
                </p:oleObj>
              </mc:Fallback>
            </mc:AlternateContent>
          </a:graphicData>
        </a:graphic>
      </p:graphicFrame>
    </p:spTree>
    <p:extLst>
      <p:ext uri="{BB962C8B-B14F-4D97-AF65-F5344CB8AC3E}">
        <p14:creationId xmlns:p14="http://schemas.microsoft.com/office/powerpoint/2010/main" val="2378540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19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of [Personal Loans] strategic plan </a:t>
            </a:r>
            <a:endParaRPr lang="en-US" dirty="0"/>
          </a:p>
        </p:txBody>
      </p:sp>
      <p:sp>
        <p:nvSpPr>
          <p:cNvPr id="4" name="Text Placeholder 3"/>
          <p:cNvSpPr>
            <a:spLocks noGrp="1"/>
          </p:cNvSpPr>
          <p:nvPr>
            <p:ph type="body" sz="quarter" idx="10"/>
          </p:nvPr>
        </p:nvSpPr>
        <p:spPr/>
        <p:txBody>
          <a:bodyPr/>
          <a:lstStyle/>
          <a:p>
            <a:endParaRPr lang="en-US" dirty="0"/>
          </a:p>
        </p:txBody>
      </p:sp>
      <p:sp>
        <p:nvSpPr>
          <p:cNvPr id="5" name="Rectangle 4"/>
          <p:cNvSpPr/>
          <p:nvPr/>
        </p:nvSpPr>
        <p:spPr>
          <a:xfrm>
            <a:off x="457200" y="1427977"/>
            <a:ext cx="1545771" cy="1371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600" b="1" dirty="0" smtClean="0">
                <a:solidFill>
                  <a:prstClr val="white"/>
                </a:solidFill>
              </a:rPr>
              <a:t>Retain market share</a:t>
            </a:r>
            <a:endParaRPr lang="en-US" sz="1600" b="1" dirty="0">
              <a:solidFill>
                <a:prstClr val="white"/>
              </a:solidFill>
            </a:endParaRPr>
          </a:p>
        </p:txBody>
      </p:sp>
      <p:sp>
        <p:nvSpPr>
          <p:cNvPr id="6" name="Rectangle 5"/>
          <p:cNvSpPr/>
          <p:nvPr/>
        </p:nvSpPr>
        <p:spPr>
          <a:xfrm>
            <a:off x="457200" y="3456409"/>
            <a:ext cx="1545771" cy="17373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600" b="1" dirty="0" smtClean="0">
                <a:solidFill>
                  <a:prstClr val="white"/>
                </a:solidFill>
              </a:rPr>
              <a:t>Disbursement Increase &amp; efficiency</a:t>
            </a:r>
            <a:endParaRPr lang="en-US" sz="1600" b="1" dirty="0">
              <a:solidFill>
                <a:prstClr val="white"/>
              </a:solidFill>
            </a:endParaRPr>
          </a:p>
        </p:txBody>
      </p:sp>
      <p:sp>
        <p:nvSpPr>
          <p:cNvPr id="9" name="TextBox 8"/>
          <p:cNvSpPr txBox="1"/>
          <p:nvPr/>
        </p:nvSpPr>
        <p:spPr>
          <a:xfrm>
            <a:off x="2275115"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Strategy</a:t>
            </a:r>
            <a:endParaRPr lang="en-US" sz="1800" b="1" dirty="0">
              <a:solidFill>
                <a:srgbClr val="000000"/>
              </a:solidFill>
              <a:latin typeface="Arial"/>
              <a:ea typeface="+mn-ea"/>
            </a:endParaRPr>
          </a:p>
        </p:txBody>
      </p:sp>
      <p:cxnSp>
        <p:nvCxnSpPr>
          <p:cNvPr id="11" name="Straight Connector 10"/>
          <p:cNvCxnSpPr/>
          <p:nvPr/>
        </p:nvCxnSpPr>
        <p:spPr>
          <a:xfrm>
            <a:off x="2275114" y="1221995"/>
            <a:ext cx="29348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551714" y="1221995"/>
            <a:ext cx="3080346"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75115" y="1427977"/>
            <a:ext cx="2934864" cy="13716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Focus </a:t>
            </a:r>
            <a:r>
              <a:rPr lang="en-US" sz="1200" b="1" dirty="0">
                <a:solidFill>
                  <a:srgbClr val="000000"/>
                </a:solidFill>
              </a:rPr>
              <a:t>and </a:t>
            </a:r>
            <a:r>
              <a:rPr lang="en-US" sz="1200" b="1" dirty="0" smtClean="0">
                <a:solidFill>
                  <a:srgbClr val="000000"/>
                </a:solidFill>
              </a:rPr>
              <a:t>prioritization </a:t>
            </a:r>
            <a:r>
              <a:rPr lang="en-US" sz="1200" b="1" dirty="0">
                <a:solidFill>
                  <a:srgbClr val="000000"/>
                </a:solidFill>
              </a:rPr>
              <a:t>of campaign </a:t>
            </a:r>
            <a:r>
              <a:rPr lang="en-US" sz="1200" b="1" dirty="0" smtClean="0">
                <a:solidFill>
                  <a:srgbClr val="000000"/>
                </a:solidFill>
              </a:rPr>
              <a:t>segments</a:t>
            </a:r>
          </a:p>
          <a:p>
            <a:pPr marL="171450" indent="-171450" eaLnBrk="1" fontAlgn="auto" hangingPunct="1">
              <a:spcBef>
                <a:spcPts val="0"/>
              </a:spcBef>
              <a:spcAft>
                <a:spcPts val="600"/>
              </a:spcAft>
              <a:buFont typeface="Arial" panose="020B0604020202020204" pitchFamily="34" charset="0"/>
              <a:buChar char="•"/>
            </a:pPr>
            <a:r>
              <a:rPr lang="en-US" sz="1200" b="1" dirty="0">
                <a:solidFill>
                  <a:srgbClr val="000000"/>
                </a:solidFill>
              </a:rPr>
              <a:t>Diversification of Selling channels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Marketing campaigns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Retention channel improvement</a:t>
            </a:r>
          </a:p>
        </p:txBody>
      </p:sp>
      <p:sp>
        <p:nvSpPr>
          <p:cNvPr id="14" name="Rectangle 13"/>
          <p:cNvSpPr/>
          <p:nvPr/>
        </p:nvSpPr>
        <p:spPr>
          <a:xfrm>
            <a:off x="5599340" y="1427977"/>
            <a:ext cx="3080346" cy="13716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Campaign efficiency and strategy</a:t>
            </a:r>
          </a:p>
          <a:p>
            <a:pPr marL="228600" indent="-228600">
              <a:spcAft>
                <a:spcPts val="600"/>
              </a:spcAft>
              <a:buFont typeface="+mj-lt"/>
              <a:buAutoNum type="arabicPeriod"/>
            </a:pPr>
            <a:r>
              <a:rPr lang="en-US" sz="1200" b="1" dirty="0" smtClean="0">
                <a:solidFill>
                  <a:schemeClr val="tx1"/>
                </a:solidFill>
              </a:rPr>
              <a:t>Launch of incentive program Incentive program for clients</a:t>
            </a:r>
          </a:p>
          <a:p>
            <a:pPr marL="228600" indent="-228600">
              <a:spcAft>
                <a:spcPts val="600"/>
              </a:spcAft>
              <a:buFont typeface="+mj-lt"/>
              <a:buAutoNum type="arabicPeriod"/>
            </a:pPr>
            <a:r>
              <a:rPr lang="en-US" sz="1200" b="1" dirty="0" smtClean="0">
                <a:solidFill>
                  <a:schemeClr val="tx1"/>
                </a:solidFill>
              </a:rPr>
              <a:t>Review retention strategy and implement changes</a:t>
            </a:r>
            <a:endParaRPr lang="en-US" sz="1200" b="1" dirty="0">
              <a:solidFill>
                <a:schemeClr val="tx1"/>
              </a:solidFill>
            </a:endParaRPr>
          </a:p>
        </p:txBody>
      </p:sp>
      <p:sp>
        <p:nvSpPr>
          <p:cNvPr id="15" name="Rectangle 14"/>
          <p:cNvSpPr/>
          <p:nvPr/>
        </p:nvSpPr>
        <p:spPr>
          <a:xfrm>
            <a:off x="2275115" y="3456409"/>
            <a:ext cx="2934864" cy="173736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Improve and diversify our disbursement process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Focus and prioritization of campaign segments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increase loan applications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Diversification of Selling channels</a:t>
            </a:r>
          </a:p>
        </p:txBody>
      </p:sp>
      <p:sp>
        <p:nvSpPr>
          <p:cNvPr id="16" name="Rectangle 15"/>
          <p:cNvSpPr/>
          <p:nvPr/>
        </p:nvSpPr>
        <p:spPr>
          <a:xfrm>
            <a:off x="5608865" y="3456409"/>
            <a:ext cx="3080346" cy="173736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a:solidFill>
                  <a:schemeClr val="tx1"/>
                </a:solidFill>
              </a:rPr>
              <a:t>Develop a remote disbursement channel, in order to supplement branch consolidation production decrease.</a:t>
            </a:r>
          </a:p>
          <a:p>
            <a:pPr marL="228600" indent="-228600">
              <a:spcAft>
                <a:spcPts val="600"/>
              </a:spcAft>
              <a:buFont typeface="+mj-lt"/>
              <a:buAutoNum type="arabicPeriod"/>
            </a:pPr>
            <a:r>
              <a:rPr lang="en-US" sz="1200" b="1" dirty="0" smtClean="0">
                <a:solidFill>
                  <a:schemeClr val="tx1"/>
                </a:solidFill>
              </a:rPr>
              <a:t>Improve disbursement time and simplify application process</a:t>
            </a:r>
          </a:p>
          <a:p>
            <a:pPr marL="228600" indent="-228600">
              <a:spcAft>
                <a:spcPts val="600"/>
              </a:spcAft>
              <a:buFont typeface="+mj-lt"/>
              <a:buAutoNum type="arabicPeriod"/>
            </a:pPr>
            <a:r>
              <a:rPr lang="en-US" sz="1200" b="1" dirty="0" smtClean="0">
                <a:solidFill>
                  <a:schemeClr val="tx1"/>
                </a:solidFill>
              </a:rPr>
              <a:t>Increase capacity for OBTM</a:t>
            </a:r>
            <a:endParaRPr lang="en-US" sz="1200" b="1" dirty="0">
              <a:solidFill>
                <a:schemeClr val="tx1"/>
              </a:solidFill>
            </a:endParaRPr>
          </a:p>
          <a:p>
            <a:pPr marL="228600" indent="-228600">
              <a:spcAft>
                <a:spcPts val="600"/>
              </a:spcAft>
              <a:buFont typeface="+mj-lt"/>
              <a:buAutoNum type="arabicPeriod"/>
            </a:pPr>
            <a:endParaRPr lang="en-US" sz="1200" b="1" dirty="0">
              <a:solidFill>
                <a:schemeClr val="tx1"/>
              </a:solidFill>
            </a:endParaRPr>
          </a:p>
        </p:txBody>
      </p:sp>
      <p:sp>
        <p:nvSpPr>
          <p:cNvPr id="19" name="TextBox 18"/>
          <p:cNvSpPr txBox="1"/>
          <p:nvPr/>
        </p:nvSpPr>
        <p:spPr>
          <a:xfrm>
            <a:off x="5624456"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a:solidFill>
                  <a:srgbClr val="000000"/>
                </a:solidFill>
                <a:latin typeface="Arial"/>
                <a:ea typeface="+mn-ea"/>
              </a:rPr>
              <a:t>I</a:t>
            </a:r>
            <a:r>
              <a:rPr lang="en-US" sz="1800" b="1" dirty="0" smtClean="0">
                <a:solidFill>
                  <a:srgbClr val="000000"/>
                </a:solidFill>
                <a:latin typeface="Arial"/>
                <a:ea typeface="+mn-ea"/>
              </a:rPr>
              <a:t>nitiatives</a:t>
            </a:r>
            <a:endParaRPr lang="en-US" sz="1800" b="1" dirty="0">
              <a:solidFill>
                <a:srgbClr val="000000"/>
              </a:solidFill>
              <a:latin typeface="Arial"/>
              <a:ea typeface="+mn-ea"/>
            </a:endParaRPr>
          </a:p>
        </p:txBody>
      </p:sp>
      <p:sp>
        <p:nvSpPr>
          <p:cNvPr id="20" name="TextBox 19"/>
          <p:cNvSpPr txBox="1"/>
          <p:nvPr/>
        </p:nvSpPr>
        <p:spPr>
          <a:xfrm>
            <a:off x="457200" y="828158"/>
            <a:ext cx="1545771"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Priorities</a:t>
            </a:r>
            <a:endParaRPr lang="en-US" sz="1800" b="1" dirty="0">
              <a:solidFill>
                <a:srgbClr val="000000"/>
              </a:solidFill>
              <a:latin typeface="Arial"/>
              <a:ea typeface="+mn-ea"/>
            </a:endParaRPr>
          </a:p>
        </p:txBody>
      </p:sp>
      <p:cxnSp>
        <p:nvCxnSpPr>
          <p:cNvPr id="21" name="Straight Connector 20"/>
          <p:cNvCxnSpPr/>
          <p:nvPr/>
        </p:nvCxnSpPr>
        <p:spPr>
          <a:xfrm>
            <a:off x="457199" y="1221995"/>
            <a:ext cx="154577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965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s-PR"/>
          </a:p>
        </p:txBody>
      </p:sp>
      <p:sp>
        <p:nvSpPr>
          <p:cNvPr id="5" name="Rectangle 4"/>
          <p:cNvSpPr/>
          <p:nvPr/>
        </p:nvSpPr>
        <p:spPr>
          <a:xfrm>
            <a:off x="457198" y="1458488"/>
            <a:ext cx="1545771" cy="12269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600" b="1" dirty="0" smtClean="0">
                <a:solidFill>
                  <a:prstClr val="white"/>
                </a:solidFill>
              </a:rPr>
              <a:t>Clients Engagement</a:t>
            </a:r>
            <a:endParaRPr lang="en-US" sz="1600" b="1" dirty="0">
              <a:solidFill>
                <a:prstClr val="white"/>
              </a:solidFill>
            </a:endParaRPr>
          </a:p>
        </p:txBody>
      </p:sp>
      <p:sp>
        <p:nvSpPr>
          <p:cNvPr id="6" name="Rectangle 5"/>
          <p:cNvSpPr/>
          <p:nvPr/>
        </p:nvSpPr>
        <p:spPr>
          <a:xfrm>
            <a:off x="2275113" y="1458488"/>
            <a:ext cx="2934864" cy="122699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a:solidFill>
                  <a:srgbClr val="000000"/>
                </a:solidFill>
              </a:rPr>
              <a:t>Focus and prioritization of campaign segments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Diversification of Selling channels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Client experience improvement</a:t>
            </a:r>
          </a:p>
          <a:p>
            <a:pPr marL="171450" indent="-171450" eaLnBrk="1" fontAlgn="auto" hangingPunct="1">
              <a:spcBef>
                <a:spcPts val="0"/>
              </a:spcBef>
              <a:spcAft>
                <a:spcPts val="600"/>
              </a:spcAft>
              <a:buFont typeface="Arial" panose="020B0604020202020204" pitchFamily="34" charset="0"/>
              <a:buChar char="•"/>
            </a:pPr>
            <a:endParaRPr lang="en-US" sz="1200" b="1" dirty="0">
              <a:solidFill>
                <a:srgbClr val="000000"/>
              </a:solidFill>
            </a:endParaRPr>
          </a:p>
        </p:txBody>
      </p:sp>
      <p:sp>
        <p:nvSpPr>
          <p:cNvPr id="7" name="Rectangle 6"/>
          <p:cNvSpPr/>
          <p:nvPr/>
        </p:nvSpPr>
        <p:spPr>
          <a:xfrm>
            <a:off x="5551713" y="1458488"/>
            <a:ext cx="3080346" cy="122699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Incentive </a:t>
            </a:r>
            <a:r>
              <a:rPr lang="en-US" sz="1200" b="1" dirty="0">
                <a:solidFill>
                  <a:schemeClr val="tx1"/>
                </a:solidFill>
              </a:rPr>
              <a:t>program for </a:t>
            </a:r>
            <a:r>
              <a:rPr lang="en-US" sz="1200" b="1" dirty="0" smtClean="0">
                <a:solidFill>
                  <a:schemeClr val="tx1"/>
                </a:solidFill>
              </a:rPr>
              <a:t>clients who have consumer loans with SAN</a:t>
            </a:r>
          </a:p>
          <a:p>
            <a:pPr marL="228600" indent="-228600">
              <a:spcAft>
                <a:spcPts val="600"/>
              </a:spcAft>
              <a:buFont typeface="+mj-lt"/>
              <a:buAutoNum type="arabicPeriod"/>
            </a:pPr>
            <a:r>
              <a:rPr lang="en-US" sz="1200" b="1" dirty="0" smtClean="0">
                <a:solidFill>
                  <a:schemeClr val="tx1"/>
                </a:solidFill>
              </a:rPr>
              <a:t>Incentive referral program for clients </a:t>
            </a:r>
          </a:p>
          <a:p>
            <a:pPr marL="228600" indent="-228600">
              <a:spcAft>
                <a:spcPts val="600"/>
              </a:spcAft>
              <a:buFont typeface="+mj-lt"/>
              <a:buAutoNum type="arabicPeriod"/>
            </a:pPr>
            <a:r>
              <a:rPr lang="en-US" sz="1200" b="1" dirty="0" smtClean="0">
                <a:solidFill>
                  <a:schemeClr val="tx1"/>
                </a:solidFill>
              </a:rPr>
              <a:t>Santander Rewards launch</a:t>
            </a:r>
            <a:endParaRPr lang="en-US" sz="1200" b="1" dirty="0">
              <a:solidFill>
                <a:schemeClr val="tx1"/>
              </a:solidFill>
            </a:endParaRPr>
          </a:p>
        </p:txBody>
      </p:sp>
      <p:sp>
        <p:nvSpPr>
          <p:cNvPr id="8" name="Title 1"/>
          <p:cNvSpPr txBox="1">
            <a:spLocks/>
          </p:cNvSpPr>
          <p:nvPr/>
        </p:nvSpPr>
        <p:spPr>
          <a:xfrm>
            <a:off x="457200" y="311384"/>
            <a:ext cx="8229600" cy="430887"/>
          </a:xfrm>
          <a:prstGeom prst="rect">
            <a:avLst/>
          </a:prstGeom>
        </p:spPr>
        <p:txBody>
          <a:bodyPr vert="horz" lIns="91440" tIns="45720" rIns="91440" bIns="45720" rtlCol="0" anchor="b">
            <a:spAutoFit/>
          </a:bodyPr>
          <a:lstStyle>
            <a:lvl1pPr algn="l" defTabSz="457200" rtl="0" eaLnBrk="1" latinLnBrk="0" hangingPunct="1">
              <a:spcBef>
                <a:spcPct val="0"/>
              </a:spcBef>
              <a:buNone/>
              <a:defRPr sz="2200" b="1" kern="1200" baseline="0">
                <a:solidFill>
                  <a:schemeClr val="tx1"/>
                </a:solidFill>
                <a:latin typeface="Arial" panose="020B0604020202020204" pitchFamily="34" charset="0"/>
                <a:ea typeface="+mj-ea"/>
                <a:cs typeface="Arial" panose="020B0604020202020204" pitchFamily="34" charset="0"/>
              </a:defRPr>
            </a:lvl1pPr>
          </a:lstStyle>
          <a:p>
            <a:pPr fontAlgn="auto">
              <a:spcAft>
                <a:spcPts val="0"/>
              </a:spcAft>
            </a:pPr>
            <a:r>
              <a:rPr lang="en-US" dirty="0" smtClean="0"/>
              <a:t>Key elements of [Personal Loans] strategic plan </a:t>
            </a:r>
            <a:endParaRPr lang="en-US" dirty="0"/>
          </a:p>
        </p:txBody>
      </p:sp>
      <p:sp>
        <p:nvSpPr>
          <p:cNvPr id="9" name="TextBox 8"/>
          <p:cNvSpPr txBox="1"/>
          <p:nvPr/>
        </p:nvSpPr>
        <p:spPr>
          <a:xfrm>
            <a:off x="2275115"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Strategy</a:t>
            </a:r>
            <a:endParaRPr lang="en-US" sz="1800" b="1" dirty="0">
              <a:solidFill>
                <a:srgbClr val="000000"/>
              </a:solidFill>
              <a:latin typeface="Arial"/>
              <a:ea typeface="+mn-ea"/>
            </a:endParaRPr>
          </a:p>
        </p:txBody>
      </p:sp>
      <p:cxnSp>
        <p:nvCxnSpPr>
          <p:cNvPr id="10" name="Straight Connector 9"/>
          <p:cNvCxnSpPr/>
          <p:nvPr/>
        </p:nvCxnSpPr>
        <p:spPr>
          <a:xfrm>
            <a:off x="2275114" y="1221995"/>
            <a:ext cx="293486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551714" y="1221995"/>
            <a:ext cx="3080346"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624456"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a:solidFill>
                  <a:srgbClr val="000000"/>
                </a:solidFill>
                <a:latin typeface="Arial"/>
                <a:ea typeface="+mn-ea"/>
              </a:rPr>
              <a:t>I</a:t>
            </a:r>
            <a:r>
              <a:rPr lang="en-US" sz="1800" b="1" dirty="0" smtClean="0">
                <a:solidFill>
                  <a:srgbClr val="000000"/>
                </a:solidFill>
                <a:latin typeface="Arial"/>
                <a:ea typeface="+mn-ea"/>
              </a:rPr>
              <a:t>nitiatives</a:t>
            </a:r>
            <a:endParaRPr lang="en-US" sz="1800" b="1" dirty="0">
              <a:solidFill>
                <a:srgbClr val="000000"/>
              </a:solidFill>
              <a:latin typeface="Arial"/>
              <a:ea typeface="+mn-ea"/>
            </a:endParaRPr>
          </a:p>
        </p:txBody>
      </p:sp>
      <p:sp>
        <p:nvSpPr>
          <p:cNvPr id="13" name="TextBox 12"/>
          <p:cNvSpPr txBox="1"/>
          <p:nvPr/>
        </p:nvSpPr>
        <p:spPr>
          <a:xfrm>
            <a:off x="457200" y="828158"/>
            <a:ext cx="1545771"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Priorities</a:t>
            </a:r>
            <a:endParaRPr lang="en-US" sz="1800" b="1" dirty="0">
              <a:solidFill>
                <a:srgbClr val="000000"/>
              </a:solidFill>
              <a:latin typeface="Arial"/>
              <a:ea typeface="+mn-ea"/>
            </a:endParaRPr>
          </a:p>
        </p:txBody>
      </p:sp>
      <p:cxnSp>
        <p:nvCxnSpPr>
          <p:cNvPr id="14" name="Straight Connector 13"/>
          <p:cNvCxnSpPr/>
          <p:nvPr/>
        </p:nvCxnSpPr>
        <p:spPr>
          <a:xfrm>
            <a:off x="457199" y="1221995"/>
            <a:ext cx="154577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4481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3943239814"/>
              </p:ext>
            </p:extLst>
          </p:nvPr>
        </p:nvGraphicFramePr>
        <p:xfrm>
          <a:off x="394470" y="680684"/>
          <a:ext cx="8369520" cy="5785919"/>
        </p:xfrm>
        <a:graphic>
          <a:graphicData uri="http://schemas.openxmlformats.org/drawingml/2006/table">
            <a:tbl>
              <a:tblPr firstRow="1" bandRow="1"/>
              <a:tblGrid>
                <a:gridCol w="2075248"/>
                <a:gridCol w="3244217"/>
                <a:gridCol w="3050055"/>
              </a:tblGrid>
              <a:tr h="36576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050" dirty="0" smtClean="0">
                          <a:latin typeface="+mn-lt"/>
                        </a:rPr>
                        <a:t>Initiative</a:t>
                      </a:r>
                      <a:endParaRPr lang="en-US" sz="1050" dirty="0">
                        <a:latin typeface="+mn-lt"/>
                      </a:endParaRP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050" dirty="0" smtClean="0">
                          <a:latin typeface="+mn-lt"/>
                        </a:rPr>
                        <a:t>Key</a:t>
                      </a:r>
                      <a:r>
                        <a:rPr lang="en-US" sz="1050" baseline="0" dirty="0" smtClean="0">
                          <a:latin typeface="+mn-lt"/>
                        </a:rPr>
                        <a:t> benefits / targets / returns</a:t>
                      </a:r>
                      <a:endParaRPr lang="en-US" sz="1050" dirty="0">
                        <a:latin typeface="+mn-lt"/>
                      </a:endParaRP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050" dirty="0" smtClean="0">
                          <a:latin typeface="+mn-lt"/>
                        </a:rPr>
                        <a:t>Risk</a:t>
                      </a:r>
                      <a:r>
                        <a:rPr lang="en-US" sz="1050" baseline="0" dirty="0" smtClean="0">
                          <a:latin typeface="+mn-lt"/>
                        </a:rPr>
                        <a:t> assessment</a:t>
                      </a:r>
                      <a:endParaRPr lang="en-US" sz="1050" dirty="0">
                        <a:latin typeface="+mn-lt"/>
                      </a:endParaRP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38221">
                <a:tc gridSpan="3">
                  <a:txBody>
                    <a:bodyPr/>
                    <a:lstStyle/>
                    <a:p>
                      <a:r>
                        <a:rPr lang="en-US" sz="1050" b="1" dirty="0" smtClean="0">
                          <a:latin typeface="+mn-lt"/>
                        </a:rPr>
                        <a:t>Priority:</a:t>
                      </a:r>
                      <a:r>
                        <a:rPr lang="en-US" sz="1050" b="1" baseline="0" dirty="0" smtClean="0">
                          <a:latin typeface="+mn-lt"/>
                        </a:rPr>
                        <a:t> </a:t>
                      </a:r>
                      <a:r>
                        <a:rPr lang="en-US" sz="1050" b="1" dirty="0" smtClean="0">
                          <a:latin typeface="+mn-lt"/>
                        </a:rPr>
                        <a:t>Retain Market Share</a:t>
                      </a:r>
                      <a:r>
                        <a:rPr lang="en-US" sz="1050" b="1" baseline="0" dirty="0" smtClean="0">
                          <a:latin typeface="+mn-lt"/>
                        </a:rPr>
                        <a:t> </a:t>
                      </a:r>
                      <a:endParaRPr lang="en-US" sz="1050" b="1" dirty="0">
                        <a:latin typeface="+mn-lt"/>
                      </a:endParaRPr>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84460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050" dirty="0" smtClean="0">
                          <a:latin typeface="+mn-lt"/>
                        </a:rPr>
                        <a:t>Campaign efficiency and strategy</a:t>
                      </a:r>
                    </a:p>
                  </a:txBody>
                  <a:tcPr anchor="ctr">
                    <a:lnL w="12700" cmpd="sng">
                      <a:noFill/>
                    </a:lnL>
                    <a:lnR w="12700" cmpd="sng">
                      <a:noFill/>
                    </a:lnR>
                    <a:lnT w="9525" cap="flat" cmpd="sng" algn="ctr">
                      <a:no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Efficiency improvement</a:t>
                      </a:r>
                      <a:r>
                        <a:rPr lang="en-US" sz="1050" baseline="0" dirty="0" smtClean="0">
                          <a:latin typeface="+mn-lt"/>
                        </a:rPr>
                        <a:t> on sale channels</a:t>
                      </a:r>
                    </a:p>
                    <a:p>
                      <a:pPr marL="171450" indent="-171450">
                        <a:buFont typeface="Arial" panose="020B0604020202020204" pitchFamily="34" charset="0"/>
                        <a:buChar char="•"/>
                      </a:pPr>
                      <a:r>
                        <a:rPr lang="en-US" sz="1050" baseline="0" dirty="0" smtClean="0">
                          <a:latin typeface="+mn-lt"/>
                        </a:rPr>
                        <a:t>Focus on segments with better response ratios</a:t>
                      </a:r>
                    </a:p>
                    <a:p>
                      <a:pPr marL="171450" indent="-171450">
                        <a:buFont typeface="Arial" panose="020B0604020202020204" pitchFamily="34" charset="0"/>
                        <a:buChar char="•"/>
                      </a:pPr>
                      <a:r>
                        <a:rPr lang="en-US" sz="1050" b="1" baseline="0" dirty="0" smtClean="0">
                          <a:latin typeface="+mn-lt"/>
                        </a:rPr>
                        <a:t>2,640 clients, 0.2MM margin yearly</a:t>
                      </a:r>
                      <a:endParaRPr lang="en-US" sz="1050" b="1" dirty="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Campaigns</a:t>
                      </a:r>
                      <a:r>
                        <a:rPr lang="en-US" sz="1050" baseline="0" dirty="0" smtClean="0">
                          <a:latin typeface="+mn-lt"/>
                        </a:rPr>
                        <a:t> cases are selected and pricing stablish based on risk segmentation to comply with regulations as fair landing</a:t>
                      </a:r>
                    </a:p>
                    <a:p>
                      <a:pPr marL="171450" indent="-171450">
                        <a:buFont typeface="Arial" panose="020B0604020202020204" pitchFamily="34" charset="0"/>
                        <a:buChar char="•"/>
                      </a:pPr>
                      <a:r>
                        <a:rPr lang="en-US" sz="1050" baseline="0" dirty="0" smtClean="0">
                          <a:latin typeface="+mn-lt"/>
                        </a:rPr>
                        <a:t>Sales scripts and communication with the sales force are stablish for each campaign</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84460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dirty="0" smtClean="0">
                          <a:latin typeface="+mn-lt"/>
                        </a:rPr>
                        <a:t>Incentive Program for clients</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Clients will be eligible to</a:t>
                      </a:r>
                      <a:r>
                        <a:rPr lang="en-US" sz="1050" baseline="0" dirty="0" smtClean="0">
                          <a:latin typeface="+mn-lt"/>
                        </a:rPr>
                        <a:t> participate in a raffle to win condonation of their debt up to $20k</a:t>
                      </a:r>
                    </a:p>
                    <a:p>
                      <a:pPr marL="171450" indent="-171450">
                        <a:buFont typeface="Arial" panose="020B0604020202020204" pitchFamily="34" charset="0"/>
                        <a:buChar char="•"/>
                      </a:pPr>
                      <a:r>
                        <a:rPr lang="en-US" sz="1050" baseline="0" dirty="0" smtClean="0">
                          <a:latin typeface="+mn-lt"/>
                        </a:rPr>
                        <a:t>Only bank in the market with this type of program</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smtClean="0">
                          <a:solidFill>
                            <a:schemeClr val="dk1"/>
                          </a:solidFill>
                          <a:latin typeface="Arial"/>
                          <a:ea typeface="+mn-ea"/>
                          <a:cs typeface="Arial" panose="020B0604020202020204" pitchFamily="34" charset="0"/>
                        </a:rPr>
                        <a:t>Increase</a:t>
                      </a:r>
                      <a:r>
                        <a:rPr lang="en-US" sz="1050" kern="1200" baseline="0" dirty="0" smtClean="0">
                          <a:solidFill>
                            <a:schemeClr val="dk1"/>
                          </a:solidFill>
                          <a:latin typeface="Arial"/>
                          <a:ea typeface="+mn-ea"/>
                          <a:cs typeface="Arial" panose="020B0604020202020204" pitchFamily="34" charset="0"/>
                        </a:rPr>
                        <a:t> in disbursements</a:t>
                      </a:r>
                      <a:endParaRPr lang="en-US" sz="1050" b="1" baseline="0" dirty="0" smtClean="0">
                        <a:latin typeface="+mn-lt"/>
                      </a:endParaRPr>
                    </a:p>
                    <a:p>
                      <a:pPr marL="171450" indent="-171450">
                        <a:buFont typeface="Arial" panose="020B0604020202020204" pitchFamily="34" charset="0"/>
                        <a:buChar char="•"/>
                      </a:pPr>
                      <a:r>
                        <a:rPr lang="en-US" sz="1050" b="1" baseline="0" dirty="0" smtClean="0">
                          <a:latin typeface="+mn-lt"/>
                        </a:rPr>
                        <a:t>1,400 new clients, $2.1MM in net margin in 3 years</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kern="1200" dirty="0" smtClean="0">
                          <a:solidFill>
                            <a:schemeClr val="dk1"/>
                          </a:solidFill>
                          <a:latin typeface="+mn-lt"/>
                          <a:ea typeface="+mn-ea"/>
                          <a:cs typeface="Arial" panose="020B0604020202020204" pitchFamily="34" charset="0"/>
                        </a:rPr>
                        <a:t>Legal</a:t>
                      </a:r>
                      <a:r>
                        <a:rPr lang="en-US" sz="1050" kern="1200" baseline="0" dirty="0" smtClean="0">
                          <a:solidFill>
                            <a:schemeClr val="dk1"/>
                          </a:solidFill>
                          <a:latin typeface="+mn-lt"/>
                          <a:ea typeface="+mn-ea"/>
                          <a:cs typeface="Arial" panose="020B0604020202020204" pitchFamily="34" charset="0"/>
                        </a:rPr>
                        <a:t> and Compliance areas are involved in any program or raffle for clients</a:t>
                      </a:r>
                      <a:endParaRPr lang="en-US" sz="1050" dirty="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38981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050" dirty="0" smtClean="0">
                          <a:latin typeface="+mn-lt"/>
                        </a:rPr>
                        <a:t>Review retention strategy </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Decrease of cancellations</a:t>
                      </a:r>
                      <a:endParaRPr lang="en-US" sz="1050" dirty="0">
                        <a:latin typeface="+mn-lt"/>
                      </a:endParaRPr>
                    </a:p>
                    <a:p>
                      <a:pPr marL="171450" indent="-171450">
                        <a:buFont typeface="Arial" panose="020B0604020202020204" pitchFamily="34" charset="0"/>
                        <a:buChar char="•"/>
                      </a:pPr>
                      <a:r>
                        <a:rPr lang="en-US" sz="1050" b="1" baseline="0" dirty="0" smtClean="0">
                          <a:latin typeface="+mn-lt"/>
                        </a:rPr>
                        <a:t>636 annual clients, 0.22 margin</a:t>
                      </a:r>
                      <a:endParaRPr lang="en-US" sz="1050" b="1" dirty="0" smtClean="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Cases and pricing is set up based on risk segmentation and peers offer</a:t>
                      </a:r>
                      <a:endParaRPr lang="en-US" sz="1050" dirty="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1596">
                <a:tc gridSpan="3">
                  <a:txBody>
                    <a:bodyPr/>
                    <a:lstStyle/>
                    <a:p>
                      <a:pPr marL="0" algn="l" defTabSz="457200" rtl="0" eaLnBrk="1" latinLnBrk="0" hangingPunct="1"/>
                      <a:r>
                        <a:rPr lang="en-US" sz="1050" b="1" dirty="0" smtClean="0">
                          <a:latin typeface="+mn-lt"/>
                        </a:rPr>
                        <a:t>Priority: </a:t>
                      </a:r>
                      <a:r>
                        <a:rPr lang="en-US" sz="1050" b="1" kern="1200" dirty="0" smtClean="0">
                          <a:solidFill>
                            <a:schemeClr val="tx1"/>
                          </a:solidFill>
                          <a:latin typeface="+mn-lt"/>
                          <a:ea typeface="+mn-ea"/>
                          <a:cs typeface="+mn-cs"/>
                        </a:rPr>
                        <a:t>Increase disbursement &amp; efficiency</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84460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050" dirty="0" smtClean="0">
                          <a:latin typeface="+mn-lt"/>
                        </a:rPr>
                        <a:t>Remote disbursement channel</a:t>
                      </a:r>
                    </a:p>
                  </a:txBody>
                  <a:tcPr anchor="ctr">
                    <a:lnL w="12700" cmpd="sng">
                      <a:noFill/>
                    </a:lnL>
                    <a:lnR w="12700" cmpd="sng">
                      <a:noFill/>
                    </a:lnR>
                    <a:lnT w="9525" cap="flat" cmpd="sng" algn="ctr">
                      <a:no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Multiple</a:t>
                      </a:r>
                      <a:r>
                        <a:rPr lang="en-US" sz="1050" baseline="0" dirty="0" smtClean="0">
                          <a:latin typeface="+mn-lt"/>
                        </a:rPr>
                        <a:t> channels for disbursement</a:t>
                      </a:r>
                    </a:p>
                    <a:p>
                      <a:pPr marL="171450" indent="-171450">
                        <a:buFont typeface="Arial" panose="020B0604020202020204" pitchFamily="34" charset="0"/>
                        <a:buChar char="•"/>
                      </a:pPr>
                      <a:r>
                        <a:rPr lang="en-US" sz="1050" baseline="0" dirty="0" smtClean="0">
                          <a:latin typeface="+mn-lt"/>
                        </a:rPr>
                        <a:t>No branch required for disbursement</a:t>
                      </a:r>
                      <a:endParaRPr lang="en-US" sz="1050" dirty="0" smtClean="0">
                        <a:latin typeface="+mn-lt"/>
                      </a:endParaRPr>
                    </a:p>
                    <a:p>
                      <a:pPr marL="171450" indent="-171450">
                        <a:buFont typeface="Arial" panose="020B0604020202020204" pitchFamily="34" charset="0"/>
                        <a:buChar char="•"/>
                      </a:pPr>
                      <a:r>
                        <a:rPr lang="en-US" sz="1050" dirty="0" smtClean="0">
                          <a:latin typeface="+mn-lt"/>
                        </a:rPr>
                        <a:t>Increase</a:t>
                      </a:r>
                      <a:r>
                        <a:rPr lang="en-US" sz="1050" baseline="0" dirty="0" smtClean="0">
                          <a:latin typeface="+mn-lt"/>
                        </a:rPr>
                        <a:t> in disbursements</a:t>
                      </a:r>
                    </a:p>
                    <a:p>
                      <a:pPr marL="171450" indent="-171450">
                        <a:buFont typeface="Arial" panose="020B0604020202020204" pitchFamily="34" charset="0"/>
                        <a:buChar char="•"/>
                      </a:pPr>
                      <a:r>
                        <a:rPr lang="en-US" sz="1050" b="1" baseline="0" dirty="0" smtClean="0">
                          <a:latin typeface="+mn-lt"/>
                        </a:rPr>
                        <a:t>2,244 clients, 2.9MM net financial margin in three years</a:t>
                      </a:r>
                      <a:endParaRPr lang="en-US" sz="1050" b="1" dirty="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050" dirty="0" smtClean="0">
                          <a:latin typeface="+mn-lt"/>
                        </a:rPr>
                        <a:t>Legal,</a:t>
                      </a:r>
                      <a:r>
                        <a:rPr lang="en-US" sz="1050" baseline="0" dirty="0" smtClean="0">
                          <a:latin typeface="+mn-lt"/>
                        </a:rPr>
                        <a:t> </a:t>
                      </a:r>
                      <a:r>
                        <a:rPr lang="en-US" sz="1050" dirty="0" smtClean="0">
                          <a:latin typeface="+mn-lt"/>
                        </a:rPr>
                        <a:t>Compliance</a:t>
                      </a:r>
                      <a:r>
                        <a:rPr lang="en-US" sz="1050" baseline="0" dirty="0" smtClean="0">
                          <a:latin typeface="+mn-lt"/>
                        </a:rPr>
                        <a:t> and operational risk areas will be involved during the process to guarantee that controls and requirements are observed</a:t>
                      </a:r>
                      <a:endParaRPr lang="en-US" sz="1050" dirty="0">
                        <a:latin typeface="+mn-lt"/>
                        <a:cs typeface="Arial" panose="020B0604020202020204" pitchFamily="34" charset="0"/>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84460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050" dirty="0" smtClean="0">
                          <a:latin typeface="+mn-lt"/>
                        </a:rPr>
                        <a:t>Improve disbursement process</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Increase</a:t>
                      </a:r>
                      <a:r>
                        <a:rPr lang="en-US" sz="1050" baseline="0" dirty="0" smtClean="0">
                          <a:latin typeface="+mn-lt"/>
                        </a:rPr>
                        <a:t> in disbursements</a:t>
                      </a:r>
                    </a:p>
                    <a:p>
                      <a:pPr marL="171450" indent="-171450">
                        <a:buFont typeface="Arial" panose="020B0604020202020204" pitchFamily="34" charset="0"/>
                        <a:buChar char="•"/>
                      </a:pPr>
                      <a:r>
                        <a:rPr lang="en-US" sz="1050" dirty="0" smtClean="0">
                          <a:latin typeface="+mn-lt"/>
                        </a:rPr>
                        <a:t>Efficiency improvement</a:t>
                      </a:r>
                      <a:r>
                        <a:rPr lang="en-US" sz="1050" baseline="0" dirty="0" smtClean="0">
                          <a:latin typeface="+mn-lt"/>
                        </a:rPr>
                        <a:t> on branches</a:t>
                      </a:r>
                    </a:p>
                    <a:p>
                      <a:pPr marL="171450" indent="-171450">
                        <a:buFont typeface="Arial" panose="020B0604020202020204" pitchFamily="34" charset="0"/>
                        <a:buChar char="•"/>
                      </a:pPr>
                      <a:r>
                        <a:rPr lang="en-US" sz="1050" baseline="0" dirty="0" smtClean="0">
                          <a:latin typeface="+mn-lt"/>
                        </a:rPr>
                        <a:t>Decrease in disbursement process time</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Any change in the process</a:t>
                      </a:r>
                      <a:r>
                        <a:rPr lang="en-US" sz="1050" baseline="0" dirty="0" smtClean="0">
                          <a:latin typeface="+mn-lt"/>
                        </a:rPr>
                        <a:t> is reviewed by operational, legal and compliance areas</a:t>
                      </a:r>
                    </a:p>
                    <a:p>
                      <a:pPr marL="171450" indent="-171450">
                        <a:buFont typeface="Arial" panose="020B0604020202020204" pitchFamily="34" charset="0"/>
                        <a:buChar char="•"/>
                      </a:pPr>
                      <a:r>
                        <a:rPr lang="en-US" sz="1050" baseline="0" dirty="0" smtClean="0">
                          <a:latin typeface="+mn-lt"/>
                        </a:rPr>
                        <a:t>Bulletins and training are planned for any involved area</a:t>
                      </a:r>
                    </a:p>
                    <a:p>
                      <a:pPr marL="171450" indent="-171450">
                        <a:buFont typeface="Arial" panose="020B0604020202020204" pitchFamily="34" charset="0"/>
                        <a:buChar char="•"/>
                      </a:pPr>
                      <a:r>
                        <a:rPr lang="en-US" sz="1050" baseline="0" dirty="0" smtClean="0">
                          <a:latin typeface="+mn-lt"/>
                        </a:rPr>
                        <a:t>Controls are stablished as well</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929463">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050" dirty="0" smtClean="0">
                          <a:latin typeface="+mn-lt"/>
                        </a:rPr>
                        <a:t>Increase</a:t>
                      </a:r>
                      <a:r>
                        <a:rPr lang="en-US" sz="1050" baseline="0" dirty="0" smtClean="0">
                          <a:latin typeface="+mn-lt"/>
                        </a:rPr>
                        <a:t> capacity for OBTM</a:t>
                      </a:r>
                      <a:endParaRPr lang="en-US" sz="1050" dirty="0" smtClean="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Strengthen OBTM campaigns in the</a:t>
                      </a:r>
                      <a:r>
                        <a:rPr lang="en-US" sz="1050" baseline="0" dirty="0" smtClean="0">
                          <a:latin typeface="+mn-lt"/>
                        </a:rPr>
                        <a:t> market</a:t>
                      </a:r>
                    </a:p>
                    <a:p>
                      <a:pPr marL="171450" indent="-171450">
                        <a:buFont typeface="Arial" panose="020B0604020202020204" pitchFamily="34" charset="0"/>
                        <a:buChar char="•"/>
                      </a:pPr>
                      <a:r>
                        <a:rPr lang="en-US" sz="1050" dirty="0" smtClean="0">
                          <a:latin typeface="+mn-lt"/>
                        </a:rPr>
                        <a:t>Increase contacts for in</a:t>
                      </a:r>
                      <a:r>
                        <a:rPr lang="en-US" sz="1050" baseline="0" dirty="0" smtClean="0">
                          <a:latin typeface="+mn-lt"/>
                        </a:rPr>
                        <a:t> the data base</a:t>
                      </a:r>
                    </a:p>
                    <a:p>
                      <a:pPr marL="171450" indent="-171450">
                        <a:buFont typeface="Arial" panose="020B0604020202020204" pitchFamily="34" charset="0"/>
                        <a:buChar char="•"/>
                      </a:pPr>
                      <a:r>
                        <a:rPr lang="en-US" sz="1050" baseline="0" dirty="0" smtClean="0">
                          <a:latin typeface="+mn-lt"/>
                        </a:rPr>
                        <a:t>Increase applications </a:t>
                      </a:r>
                    </a:p>
                    <a:p>
                      <a:pPr marL="171450" indent="-171450">
                        <a:buFont typeface="Arial" panose="020B0604020202020204" pitchFamily="34" charset="0"/>
                        <a:buChar char="•"/>
                      </a:pPr>
                      <a:r>
                        <a:rPr lang="en-US" sz="1050" b="1" baseline="0" dirty="0" smtClean="0">
                          <a:latin typeface="+mn-lt"/>
                        </a:rPr>
                        <a:t>1,296 additional applications, $1.5MM in net margin</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Any change in the process</a:t>
                      </a:r>
                      <a:r>
                        <a:rPr lang="en-US" sz="1050" baseline="0" dirty="0" smtClean="0">
                          <a:latin typeface="+mn-lt"/>
                        </a:rPr>
                        <a:t> is reviewed by operational, legal and compliance areas</a:t>
                      </a:r>
                    </a:p>
                    <a:p>
                      <a:pPr marL="171450" indent="-171450">
                        <a:buFont typeface="Arial" panose="020B0604020202020204" pitchFamily="34" charset="0"/>
                        <a:buChar char="•"/>
                      </a:pPr>
                      <a:r>
                        <a:rPr lang="en-US" sz="1050" baseline="0" dirty="0" smtClean="0">
                          <a:latin typeface="+mn-lt"/>
                        </a:rPr>
                        <a:t>Bulletins and training are planned for any involved area</a:t>
                      </a:r>
                    </a:p>
                    <a:p>
                      <a:pPr marL="171450" indent="-171450">
                        <a:buFont typeface="Arial" panose="020B0604020202020204" pitchFamily="34" charset="0"/>
                        <a:buChar char="•"/>
                      </a:pPr>
                      <a:r>
                        <a:rPr lang="en-US" sz="1050" baseline="0" dirty="0" smtClean="0">
                          <a:latin typeface="+mn-lt"/>
                        </a:rPr>
                        <a:t>Controls are stablished as well</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86212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4" name="Table 3"/>
          <p:cNvGraphicFramePr>
            <a:graphicFrameLocks noGrp="1"/>
          </p:cNvGraphicFramePr>
          <p:nvPr>
            <p:extLst>
              <p:ext uri="{D42A27DB-BD31-4B8C-83A1-F6EECF244321}">
                <p14:modId xmlns:p14="http://schemas.microsoft.com/office/powerpoint/2010/main" val="445290966"/>
              </p:ext>
            </p:extLst>
          </p:nvPr>
        </p:nvGraphicFramePr>
        <p:xfrm>
          <a:off x="394470" y="682802"/>
          <a:ext cx="8369520" cy="1776509"/>
        </p:xfrm>
        <a:graphic>
          <a:graphicData uri="http://schemas.openxmlformats.org/drawingml/2006/table">
            <a:tbl>
              <a:tblPr firstRow="1" bandRow="1"/>
              <a:tblGrid>
                <a:gridCol w="2075248"/>
                <a:gridCol w="3244217"/>
                <a:gridCol w="3050055"/>
              </a:tblGrid>
              <a:tr h="36576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Initiative</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benefits / targets / returns</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Risk</a:t>
                      </a:r>
                      <a:r>
                        <a:rPr lang="en-US" sz="1200" baseline="0" dirty="0" smtClean="0"/>
                        <a:t> assessment</a:t>
                      </a:r>
                      <a:endParaRPr lang="en-US" sz="1200" dirty="0"/>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36329">
                <a:tc gridSpan="3">
                  <a:txBody>
                    <a:bodyPr/>
                    <a:lstStyle/>
                    <a:p>
                      <a:r>
                        <a:rPr lang="en-US" sz="1200" b="1" dirty="0" smtClean="0"/>
                        <a:t>Priority:</a:t>
                      </a:r>
                      <a:r>
                        <a:rPr lang="en-US" sz="1200" b="1" baseline="0" dirty="0" smtClean="0"/>
                        <a:t> Client Engagement</a:t>
                      </a:r>
                      <a:endParaRPr lang="en-US" sz="1200" b="1"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02360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200" dirty="0" smtClean="0">
                          <a:latin typeface="+mn-lt"/>
                        </a:rPr>
                        <a:t>Incentive Program for clients</a:t>
                      </a: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dirty="0" smtClean="0">
                          <a:latin typeface="+mn-lt"/>
                        </a:rPr>
                        <a:t>Clients will be eligible to</a:t>
                      </a:r>
                      <a:r>
                        <a:rPr lang="en-US" sz="1050" baseline="0" dirty="0" smtClean="0">
                          <a:latin typeface="+mn-lt"/>
                        </a:rPr>
                        <a:t> participate in a raffle to win condonation of their debt up to $20k</a:t>
                      </a:r>
                    </a:p>
                    <a:p>
                      <a:pPr marL="171450" indent="-171450">
                        <a:buFont typeface="Arial" panose="020B0604020202020204" pitchFamily="34" charset="0"/>
                        <a:buChar char="•"/>
                      </a:pPr>
                      <a:r>
                        <a:rPr lang="en-US" sz="1050" baseline="0" dirty="0" smtClean="0">
                          <a:latin typeface="+mn-lt"/>
                        </a:rPr>
                        <a:t>Only bank in the market with this type of program</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kern="1200" dirty="0" smtClean="0">
                          <a:solidFill>
                            <a:schemeClr val="dk1"/>
                          </a:solidFill>
                          <a:latin typeface="Arial"/>
                          <a:ea typeface="+mn-ea"/>
                          <a:cs typeface="Arial" panose="020B0604020202020204" pitchFamily="34" charset="0"/>
                        </a:rPr>
                        <a:t>Increase</a:t>
                      </a:r>
                      <a:r>
                        <a:rPr lang="en-US" sz="1050" kern="1200" baseline="0" dirty="0" smtClean="0">
                          <a:solidFill>
                            <a:schemeClr val="dk1"/>
                          </a:solidFill>
                          <a:latin typeface="Arial"/>
                          <a:ea typeface="+mn-ea"/>
                          <a:cs typeface="Arial" panose="020B0604020202020204" pitchFamily="34" charset="0"/>
                        </a:rPr>
                        <a:t> in disbursements</a:t>
                      </a:r>
                      <a:endParaRPr lang="en-US" sz="1050" b="1" baseline="0" dirty="0" smtClean="0">
                        <a:latin typeface="+mn-lt"/>
                      </a:endParaRPr>
                    </a:p>
                    <a:p>
                      <a:pPr marL="171450" indent="-171450">
                        <a:buFont typeface="Arial" panose="020B0604020202020204" pitchFamily="34" charset="0"/>
                        <a:buChar char="•"/>
                      </a:pPr>
                      <a:r>
                        <a:rPr lang="en-US" sz="1050" b="1" baseline="0" dirty="0" smtClean="0">
                          <a:latin typeface="+mn-lt"/>
                        </a:rPr>
                        <a:t>1,400 new clients, $2.1MM in net margin in 3 years</a:t>
                      </a:r>
                    </a:p>
                    <a:p>
                      <a:pPr marL="171450" indent="-171450">
                        <a:buFont typeface="Arial" panose="020B0604020202020204" pitchFamily="34" charset="0"/>
                        <a:buChar char="•"/>
                      </a:pPr>
                      <a:endParaRPr lang="en-US" sz="1200" dirty="0">
                        <a:latin typeface="+mn-lt"/>
                      </a:endParaRP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050" kern="1200" dirty="0" smtClean="0">
                          <a:solidFill>
                            <a:schemeClr val="dk1"/>
                          </a:solidFill>
                          <a:latin typeface="+mn-lt"/>
                          <a:ea typeface="+mn-ea"/>
                          <a:cs typeface="Arial" panose="020B0604020202020204" pitchFamily="34" charset="0"/>
                        </a:rPr>
                        <a:t>Legal</a:t>
                      </a:r>
                      <a:r>
                        <a:rPr lang="en-US" sz="1050" kern="1200" baseline="0" dirty="0" smtClean="0">
                          <a:solidFill>
                            <a:schemeClr val="dk1"/>
                          </a:solidFill>
                          <a:latin typeface="+mn-lt"/>
                          <a:ea typeface="+mn-ea"/>
                          <a:cs typeface="Arial" panose="020B0604020202020204" pitchFamily="34" charset="0"/>
                        </a:rPr>
                        <a:t> and Compliance areas are involved in any program or raffle for clients</a:t>
                      </a:r>
                      <a:endParaRPr lang="en-US" sz="1050" dirty="0">
                        <a:latin typeface="+mn-lt"/>
                      </a:endParaRP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12590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163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4108106723"/>
              </p:ext>
            </p:extLst>
          </p:nvPr>
        </p:nvGraphicFramePr>
        <p:xfrm>
          <a:off x="95693" y="82114"/>
          <a:ext cx="8920716" cy="6781800"/>
        </p:xfrm>
        <a:graphic>
          <a:graphicData uri="http://schemas.openxmlformats.org/drawingml/2006/table">
            <a:tbl>
              <a:tblPr firstRow="1" bandRow="1"/>
              <a:tblGrid>
                <a:gridCol w="905488"/>
                <a:gridCol w="3599394"/>
                <a:gridCol w="733425"/>
                <a:gridCol w="1819275"/>
                <a:gridCol w="1863134"/>
              </a:tblGrid>
              <a:tr h="239932">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100" b="1" kern="1200" dirty="0" smtClean="0">
                          <a:solidFill>
                            <a:schemeClr val="lt1"/>
                          </a:solidFill>
                          <a:latin typeface="+mn-lt"/>
                          <a:ea typeface="+mn-ea"/>
                          <a:cs typeface="+mn-cs"/>
                        </a:rPr>
                        <a:t>Is the identified Risk in the current Material Risk Inventory? </a:t>
                      </a:r>
                      <a:endParaRPr lang="en-US" sz="1100" b="1" kern="1200" dirty="0">
                        <a:solidFill>
                          <a:schemeClr val="lt1"/>
                        </a:solidFill>
                        <a:latin typeface="+mn-lt"/>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550433">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Key</a:t>
                      </a:r>
                      <a:r>
                        <a:rPr lang="en-US" sz="1100" baseline="0" dirty="0" smtClean="0">
                          <a:latin typeface="+mn-lt"/>
                        </a:rPr>
                        <a:t> changes in risk drivers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latin typeface="+mn-lt"/>
                        </a:rPr>
                        <a:t>Considerations</a:t>
                      </a:r>
                      <a:endParaRPr lang="en-US" sz="1100" dirty="0">
                        <a:latin typeface="+mn-lt"/>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ID</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Risk Name</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mn-lt"/>
                          <a:ea typeface="+mn-ea"/>
                          <a:cs typeface="+mn-cs"/>
                        </a:rPr>
                        <a:t>Is the Risk Increasing or decreasing (provide a short comment)</a:t>
                      </a:r>
                      <a:endParaRPr lang="en-US" sz="1100" b="1" kern="1200" dirty="0">
                        <a:solidFill>
                          <a:schemeClr val="lt1"/>
                        </a:solidFill>
                        <a:latin typeface="+mn-lt"/>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66618">
                <a:tc>
                  <a:txBody>
                    <a:bodyPr/>
                    <a:lstStyle/>
                    <a:p>
                      <a:pPr algn="l" fontAlgn="ctr"/>
                      <a:r>
                        <a:rPr lang="en-US" sz="1100" b="1" i="0" u="none" strike="noStrike" dirty="0">
                          <a:solidFill>
                            <a:srgbClr val="000000"/>
                          </a:solidFill>
                          <a:effectLst/>
                          <a:latin typeface="Calibri"/>
                        </a:rPr>
                        <a:t>Credit policy / Limit/ Risk Appetite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 P19 asset forecasts reliant on relaxation/ changes to risk appetite/ risk policy/ Credit Policy/ VAR limit/ Pricing/ RE policy/ U/W and/or associated risk criteria, risk ratings and tolerance levels? If so to what extent? </a:t>
                      </a:r>
                      <a:r>
                        <a:rPr lang="en-US" sz="1100" b="0" i="1" u="none" strike="noStrike" dirty="0" smtClean="0">
                          <a:solidFill>
                            <a:srgbClr val="000000"/>
                          </a:solidFill>
                          <a:effectLst/>
                          <a:latin typeface="Calibri"/>
                        </a:rPr>
                        <a:t>P19 forecast is based on</a:t>
                      </a:r>
                      <a:r>
                        <a:rPr lang="en-US" sz="1100" b="0" i="1" u="none" strike="noStrike" baseline="0" dirty="0" smtClean="0">
                          <a:solidFill>
                            <a:srgbClr val="000000"/>
                          </a:solidFill>
                          <a:effectLst/>
                          <a:latin typeface="Calibri"/>
                        </a:rPr>
                        <a:t> the current risk policy but aware that economic environment could influence changes in bank risk appetite and our customers behavior (decrease of clients FICO score)</a:t>
                      </a:r>
                      <a:endParaRPr lang="en-US" sz="1100" b="0" i="1"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2294 &amp; 95</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2287 &amp;</a:t>
                      </a:r>
                      <a:r>
                        <a:rPr lang="en-US" sz="1100" b="0" i="0" u="none" strike="noStrike" dirty="0" smtClean="0">
                          <a:solidFill>
                            <a:schemeClr val="tx1"/>
                          </a:solidFill>
                          <a:effectLst/>
                          <a:latin typeface="Calibri"/>
                        </a:rPr>
                        <a:t>109</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65</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100" b="0" i="0" u="none" strike="noStrike" kern="1200" noProof="0" dirty="0" smtClean="0">
                          <a:solidFill>
                            <a:schemeClr val="tx1"/>
                          </a:solidFill>
                          <a:effectLst/>
                          <a:latin typeface="+mn-lt"/>
                          <a:ea typeface="+mn-ea"/>
                          <a:cs typeface="+mn-cs"/>
                        </a:rPr>
                        <a:t>Loan Portfolio Reduction / Business Contraction</a:t>
                      </a:r>
                    </a:p>
                    <a:p>
                      <a:pPr marL="171450" indent="-171450" algn="l" fontAlgn="ctr">
                        <a:buFont typeface="Arial" panose="020B0604020202020204" pitchFamily="34" charset="0"/>
                        <a:buChar char="•"/>
                      </a:pPr>
                      <a:r>
                        <a:rPr lang="en-US" sz="1100" b="0" i="0" u="none" strike="noStrike" noProof="0" dirty="0" smtClean="0">
                          <a:solidFill>
                            <a:schemeClr val="tx1"/>
                          </a:solidFill>
                          <a:effectLst/>
                          <a:latin typeface="+mn-lt"/>
                        </a:rPr>
                        <a:t>Personal </a:t>
                      </a:r>
                      <a:r>
                        <a:rPr lang="en-US" sz="1100" b="0" i="0" u="none" strike="noStrike" noProof="0" dirty="0" smtClean="0">
                          <a:solidFill>
                            <a:schemeClr val="tx1"/>
                          </a:solidFill>
                          <a:effectLst/>
                          <a:latin typeface="+mn-lt"/>
                        </a:rPr>
                        <a:t>Loans Consolidated Credit Risk: </a:t>
                      </a:r>
                      <a:r>
                        <a:rPr lang="en-US" sz="1100" b="0" i="0" u="none" strike="noStrike" noProof="0" dirty="0" smtClean="0">
                          <a:solidFill>
                            <a:schemeClr val="tx1"/>
                          </a:solidFill>
                          <a:effectLst/>
                          <a:latin typeface="+mn-lt"/>
                        </a:rPr>
                        <a:t>Default</a:t>
                      </a:r>
                    </a:p>
                    <a:p>
                      <a:pPr marL="171450" indent="-171450" algn="l" fontAlgn="ctr">
                        <a:buFont typeface="Arial" panose="020B0604020202020204" pitchFamily="34" charset="0"/>
                        <a:buChar char="•"/>
                      </a:pPr>
                      <a:r>
                        <a:rPr lang="en-US" sz="1100" b="0" i="0" u="none" strike="noStrike" noProof="0" dirty="0" smtClean="0">
                          <a:solidFill>
                            <a:schemeClr val="tx1"/>
                          </a:solidFill>
                          <a:effectLst/>
                          <a:latin typeface="+mn-lt"/>
                        </a:rPr>
                        <a:t>Puerto Rico Public Institutions Additional Default and Change in Legal Framework</a:t>
                      </a:r>
                      <a:endParaRPr lang="en-US" sz="1100" b="0" i="0" u="none" strike="noStrike" noProof="0"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kern="1200" noProof="0" dirty="0" smtClean="0">
                          <a:solidFill>
                            <a:schemeClr val="tx1"/>
                          </a:solidFill>
                          <a:effectLst/>
                          <a:latin typeface="+mn-lt"/>
                          <a:ea typeface="+mn-ea"/>
                          <a:cs typeface="+mn-cs"/>
                        </a:rPr>
                        <a:t>Decreasing production trend as a result of changes in pricing policy, branch consolidation</a:t>
                      </a:r>
                      <a:r>
                        <a:rPr lang="en-US" sz="1100" b="0" i="0" u="none" strike="noStrike" kern="1200" baseline="0" noProof="0" dirty="0" smtClean="0">
                          <a:solidFill>
                            <a:schemeClr val="tx1"/>
                          </a:solidFill>
                          <a:effectLst/>
                          <a:latin typeface="+mn-lt"/>
                          <a:ea typeface="+mn-ea"/>
                          <a:cs typeface="+mn-cs"/>
                        </a:rPr>
                        <a:t> </a:t>
                      </a:r>
                      <a:r>
                        <a:rPr lang="en-US" sz="1100" b="0" i="0" u="none" strike="noStrike" kern="1200" noProof="0" dirty="0" smtClean="0">
                          <a:solidFill>
                            <a:schemeClr val="tx1"/>
                          </a:solidFill>
                          <a:effectLst/>
                          <a:latin typeface="+mn-lt"/>
                          <a:ea typeface="+mn-ea"/>
                          <a:cs typeface="+mn-cs"/>
                        </a:rPr>
                        <a:t>as well as economic environment.</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032369">
                <a:tc>
                  <a:txBody>
                    <a:bodyPr/>
                    <a:lstStyle/>
                    <a:p>
                      <a:pPr algn="l" fontAlgn="ctr"/>
                      <a:r>
                        <a:rPr lang="en-US" sz="1100" b="1" i="0" u="none" strike="noStrike" dirty="0">
                          <a:solidFill>
                            <a:srgbClr val="000000"/>
                          </a:solidFill>
                          <a:effectLst/>
                          <a:latin typeface="Calibri"/>
                        </a:rPr>
                        <a:t>Material Existing &amp; New Business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Does the P19 include new business initiatives, material changes to an existing product, service or business initiatives that may lead to material changes in the risk profile or risk appetite of the portfolios (new </a:t>
                      </a:r>
                      <a:r>
                        <a:rPr lang="en-US" sz="1100" b="0" i="0" u="none" strike="noStrike" dirty="0" smtClean="0">
                          <a:solidFill>
                            <a:srgbClr val="000000"/>
                          </a:solidFill>
                          <a:effectLst/>
                          <a:latin typeface="Calibri"/>
                        </a:rPr>
                        <a:t>agreements/ </a:t>
                      </a:r>
                      <a:r>
                        <a:rPr lang="en-US" sz="1100" b="0" i="0" u="none" strike="noStrike" dirty="0">
                          <a:solidFill>
                            <a:srgbClr val="000000"/>
                          </a:solidFill>
                          <a:effectLst/>
                          <a:latin typeface="Calibri"/>
                        </a:rPr>
                        <a:t>partnerships, changes to target customer base, marketing practices, distribution channels, third-party provider arrangements, pricing structure or other financial terms, such as: material shifts in the deal structure mix (Term, LTV, PTI, etc.)) that would materially change the assumed risk of a similar credit </a:t>
                      </a:r>
                      <a:r>
                        <a:rPr lang="en-US" sz="1100" b="0" i="0" u="none" strike="noStrike" dirty="0" smtClean="0">
                          <a:solidFill>
                            <a:srgbClr val="000000"/>
                          </a:solidFill>
                          <a:effectLst/>
                          <a:latin typeface="Calibri"/>
                        </a:rPr>
                        <a:t>portfolio? </a:t>
                      </a:r>
                      <a:r>
                        <a:rPr lang="en-US" sz="1100" b="0" i="1" u="none" strike="noStrike" dirty="0" smtClean="0">
                          <a:solidFill>
                            <a:srgbClr val="000000"/>
                          </a:solidFill>
                          <a:effectLst/>
                          <a:latin typeface="Calibri"/>
                        </a:rPr>
                        <a:t>New channels</a:t>
                      </a:r>
                      <a:r>
                        <a:rPr lang="en-US" sz="1100" b="0" i="1" u="none" strike="noStrike" baseline="0" dirty="0" smtClean="0">
                          <a:solidFill>
                            <a:srgbClr val="000000"/>
                          </a:solidFill>
                          <a:effectLst/>
                          <a:latin typeface="Calibri"/>
                        </a:rPr>
                        <a:t> for disbursements, particularly for our </a:t>
                      </a:r>
                      <a:r>
                        <a:rPr lang="en-US" sz="1100" b="0" i="1" u="none" strike="noStrike" baseline="0" dirty="0" err="1" smtClean="0">
                          <a:solidFill>
                            <a:srgbClr val="000000"/>
                          </a:solidFill>
                          <a:effectLst/>
                          <a:latin typeface="Calibri"/>
                        </a:rPr>
                        <a:t>ebanking</a:t>
                      </a:r>
                      <a:r>
                        <a:rPr lang="en-US" sz="1100" b="0" i="1" u="none" strike="noStrike" baseline="0" dirty="0" smtClean="0">
                          <a:solidFill>
                            <a:srgbClr val="000000"/>
                          </a:solidFill>
                          <a:effectLst/>
                          <a:latin typeface="Calibri"/>
                        </a:rPr>
                        <a:t> clients. This may lead to increase customer engagement and behavior</a:t>
                      </a:r>
                      <a:endParaRPr lang="en-US" sz="1100" b="0" i="1"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smtClean="0">
                          <a:solidFill>
                            <a:schemeClr val="tx1"/>
                          </a:solidFill>
                          <a:effectLst/>
                          <a:latin typeface="+mn-lt"/>
                        </a:rPr>
                        <a:t>2294 &amp; 95</a:t>
                      </a: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81</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kern="1200" noProof="0" dirty="0" smtClean="0">
                          <a:solidFill>
                            <a:schemeClr val="tx1"/>
                          </a:solidFill>
                          <a:effectLst/>
                          <a:latin typeface="+mn-lt"/>
                          <a:ea typeface="+mn-ea"/>
                          <a:cs typeface="+mn-cs"/>
                        </a:rPr>
                        <a:t>Loan Portfolio Reduction / Business Contraction</a:t>
                      </a:r>
                    </a:p>
                    <a:p>
                      <a:pPr marL="171450" indent="-171450" algn="l" defTabSz="457200" rtl="0" eaLnBrk="1" fontAlgn="ctr" latinLnBrk="0" hangingPunct="1">
                        <a:buFont typeface="Arial" panose="020B0604020202020204" pitchFamily="34" charset="0"/>
                        <a:buChar char="•"/>
                      </a:pPr>
                      <a:endParaRPr lang="en-US" sz="1100" b="0" i="0" u="none" strike="noStrike" kern="1200" noProof="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endParaRPr lang="en-US" sz="1100" b="0" i="0" u="none" strike="noStrike" kern="1200" noProof="0" dirty="0" smtClean="0">
                        <a:solidFill>
                          <a:schemeClr val="tx1"/>
                        </a:solidFill>
                        <a:effectLst/>
                        <a:latin typeface="+mn-lt"/>
                        <a:ea typeface="+mn-ea"/>
                        <a:cs typeface="+mn-cs"/>
                      </a:endParaRPr>
                    </a:p>
                    <a:p>
                      <a:pPr marL="171450" indent="-171450" algn="l" defTabSz="457200" rtl="0" eaLnBrk="1" fontAlgn="ctr" latinLnBrk="0" hangingPunct="1">
                        <a:buFont typeface="Arial" panose="020B0604020202020204" pitchFamily="34" charset="0"/>
                        <a:buChar char="•"/>
                      </a:pPr>
                      <a:r>
                        <a:rPr lang="en-US" sz="1100" b="0" i="0" u="none" strike="noStrike" kern="1200" noProof="0" dirty="0" smtClean="0">
                          <a:solidFill>
                            <a:schemeClr val="tx1"/>
                          </a:solidFill>
                          <a:effectLst/>
                          <a:latin typeface="+mn-lt"/>
                          <a:ea typeface="+mn-ea"/>
                          <a:cs typeface="+mn-cs"/>
                        </a:rPr>
                        <a:t>Technology Failure and Resiliency</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noProof="0" dirty="0" smtClean="0">
                          <a:solidFill>
                            <a:schemeClr val="tx1"/>
                          </a:solidFill>
                          <a:effectLst/>
                          <a:latin typeface="+mn-lt"/>
                          <a:ea typeface="+mn-ea"/>
                          <a:cs typeface="+mn-cs"/>
                        </a:rPr>
                        <a:t>New channels for disbursements is considered as part of the controls for</a:t>
                      </a:r>
                      <a:r>
                        <a:rPr lang="en-US" sz="1100" b="0" i="0" u="none" strike="noStrike" kern="1200" baseline="0" noProof="0" dirty="0" smtClean="0">
                          <a:solidFill>
                            <a:schemeClr val="tx1"/>
                          </a:solidFill>
                          <a:effectLst/>
                          <a:latin typeface="+mn-lt"/>
                          <a:ea typeface="+mn-ea"/>
                          <a:cs typeface="+mn-cs"/>
                        </a:rPr>
                        <a:t> l</a:t>
                      </a:r>
                      <a:r>
                        <a:rPr lang="en-US" sz="1100" b="0" i="0" u="none" strike="noStrike" kern="1200" noProof="0" dirty="0" smtClean="0">
                          <a:solidFill>
                            <a:schemeClr val="tx1"/>
                          </a:solidFill>
                          <a:effectLst/>
                          <a:latin typeface="+mn-lt"/>
                          <a:ea typeface="+mn-ea"/>
                          <a:cs typeface="+mn-cs"/>
                        </a:rPr>
                        <a:t>oan portfolio reduction.  Also consideration of technological challenges is considered with the Material Risk Inventory.</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90366">
                <a:tc>
                  <a:txBody>
                    <a:bodyPr/>
                    <a:lstStyle/>
                    <a:p>
                      <a:pPr algn="l" fontAlgn="ctr"/>
                      <a:r>
                        <a:rPr lang="en-US" sz="1100" b="1" i="0" u="none" strike="noStrike" dirty="0">
                          <a:solidFill>
                            <a:srgbClr val="000000"/>
                          </a:solidFill>
                          <a:effectLst/>
                          <a:latin typeface="Calibri"/>
                        </a:rPr>
                        <a:t>Change in Exposures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any changes planned to the scale and scope of existing products (including portfolio sales) resulting in increased, or different types, of risk exposures </a:t>
                      </a:r>
                      <a:r>
                        <a:rPr lang="en-US" sz="1100" b="0" i="0" u="none" strike="noStrike" dirty="0" smtClean="0">
                          <a:solidFill>
                            <a:srgbClr val="000000"/>
                          </a:solidFill>
                          <a:effectLst/>
                          <a:latin typeface="Calibri"/>
                        </a:rPr>
                        <a:t>? </a:t>
                      </a:r>
                      <a:r>
                        <a:rPr lang="en-US" sz="1100" b="0" i="1" u="none" strike="noStrike" dirty="0" smtClean="0">
                          <a:solidFill>
                            <a:srgbClr val="000000"/>
                          </a:solidFill>
                          <a:effectLst/>
                          <a:latin typeface="Calibri"/>
                        </a:rPr>
                        <a:t>No change</a:t>
                      </a:r>
                      <a:r>
                        <a:rPr lang="en-US" sz="1100" b="0" i="1" u="none" strike="noStrike" baseline="0" dirty="0" smtClean="0">
                          <a:solidFill>
                            <a:srgbClr val="000000"/>
                          </a:solidFill>
                          <a:effectLst/>
                          <a:latin typeface="Calibri"/>
                        </a:rPr>
                        <a:t> in scale or scope of existing products is planned</a:t>
                      </a:r>
                      <a:endParaRPr lang="en-US" sz="1100" b="0" i="1"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noProof="0" dirty="0" smtClean="0">
                          <a:solidFill>
                            <a:srgbClr val="000000"/>
                          </a:solidFill>
                          <a:effectLst/>
                          <a:latin typeface="+mn-lt"/>
                        </a:rPr>
                        <a:t>N/A</a:t>
                      </a:r>
                      <a:endParaRPr lang="en-US" sz="1100" b="0" i="0" u="none" strike="noStrike" noProof="0"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noProof="0" dirty="0" smtClean="0">
                          <a:solidFill>
                            <a:srgbClr val="000000"/>
                          </a:solidFill>
                          <a:effectLst/>
                          <a:latin typeface="+mn-lt"/>
                        </a:rPr>
                        <a:t>N/A</a:t>
                      </a:r>
                      <a:endParaRPr lang="en-US" sz="1100" b="0" i="0" u="none" strike="noStrike" noProof="0"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00867">
                <a:tc>
                  <a:txBody>
                    <a:bodyPr/>
                    <a:lstStyle/>
                    <a:p>
                      <a:pPr algn="l" fontAlgn="ctr"/>
                      <a:r>
                        <a:rPr lang="en-US" sz="1100" b="1" i="0" u="none" strike="noStrike" dirty="0">
                          <a:solidFill>
                            <a:srgbClr val="000000"/>
                          </a:solidFill>
                          <a:effectLst/>
                          <a:latin typeface="Calibri"/>
                        </a:rPr>
                        <a:t>Expansion/ Changes to Risk Appetite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a:solidFill>
                            <a:srgbClr val="000000"/>
                          </a:solidFill>
                          <a:effectLst/>
                          <a:latin typeface="Calibri"/>
                        </a:rPr>
                        <a:t>Are there in the P19 any products/customer groups that are expected to require a variation and/or expansion of current risk appetite and policy</a:t>
                      </a:r>
                      <a:r>
                        <a:rPr lang="en-US" sz="1100" b="0" i="0" u="none" strike="noStrike" dirty="0" smtClean="0">
                          <a:solidFill>
                            <a:srgbClr val="000000"/>
                          </a:solidFill>
                          <a:effectLst/>
                          <a:latin typeface="Calibri"/>
                        </a:rPr>
                        <a:t>? </a:t>
                      </a:r>
                      <a:r>
                        <a:rPr lang="en-US" sz="1100" b="0" i="1" u="none" strike="noStrike" dirty="0" smtClean="0">
                          <a:solidFill>
                            <a:srgbClr val="000000"/>
                          </a:solidFill>
                          <a:effectLst/>
                          <a:latin typeface="Calibri"/>
                        </a:rPr>
                        <a:t>Accordingly</a:t>
                      </a:r>
                      <a:r>
                        <a:rPr lang="en-US" sz="1100" b="0" i="1" u="none" strike="noStrike" baseline="0" dirty="0" smtClean="0">
                          <a:solidFill>
                            <a:srgbClr val="000000"/>
                          </a:solidFill>
                          <a:effectLst/>
                          <a:latin typeface="Calibri"/>
                        </a:rPr>
                        <a:t> to  current economic crisis, risk appetite and policy in general may become more strict.</a:t>
                      </a:r>
                      <a:endParaRPr lang="en-US" sz="1100" b="0" i="1" u="none" strike="noStrike" dirty="0" smtClean="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dirty="0" smtClean="0">
                          <a:solidFill>
                            <a:schemeClr val="tx1"/>
                          </a:solidFill>
                          <a:effectLst/>
                          <a:latin typeface="+mn-lt"/>
                          <a:ea typeface="+mn-ea"/>
                          <a:cs typeface="+mn-cs"/>
                        </a:rPr>
                        <a:t>2287</a:t>
                      </a:r>
                      <a:endParaRPr lang="en-US" sz="1100" b="0" i="0" u="none" strike="noStrike" kern="120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457200" rtl="0" eaLnBrk="1" fontAlgn="ctr" latinLnBrk="0" hangingPunct="1">
                        <a:buFont typeface="Arial" panose="020B0604020202020204" pitchFamily="34" charset="0"/>
                        <a:buChar char="•"/>
                      </a:pPr>
                      <a:r>
                        <a:rPr lang="en-US" sz="1100" b="0" i="0" u="none" strike="noStrike" kern="1200" noProof="0" dirty="0" smtClean="0">
                          <a:solidFill>
                            <a:schemeClr val="tx1"/>
                          </a:solidFill>
                          <a:effectLst/>
                          <a:latin typeface="+mn-lt"/>
                          <a:ea typeface="+mn-ea"/>
                          <a:cs typeface="+mn-cs"/>
                        </a:rPr>
                        <a:t>Personal Loans Consolidated Credit Risk: Default</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kern="1200" baseline="0" noProof="0" dirty="0" smtClean="0">
                          <a:solidFill>
                            <a:srgbClr val="000000"/>
                          </a:solidFill>
                          <a:effectLst/>
                          <a:latin typeface="+mn-lt"/>
                          <a:ea typeface="+mn-ea"/>
                          <a:cs typeface="+mn-cs"/>
                        </a:rPr>
                        <a:t>Ongoing risk metrics monitoring and periodic reviews to admissions policies are considered as part of mitigating activities for this risk.</a:t>
                      </a:r>
                      <a:endParaRPr lang="en-US" sz="1100" b="0" i="0" u="none" strike="noStrike" kern="1200" baseline="0" noProof="0" dirty="0">
                        <a:solidFill>
                          <a:srgbClr val="000000"/>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679968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1657315702"/>
              </p:ext>
            </p:extLst>
          </p:nvPr>
        </p:nvGraphicFramePr>
        <p:xfrm>
          <a:off x="95693" y="622498"/>
          <a:ext cx="8920716" cy="6099810"/>
        </p:xfrm>
        <a:graphic>
          <a:graphicData uri="http://schemas.openxmlformats.org/drawingml/2006/table">
            <a:tbl>
              <a:tblPr firstRow="1" bandRow="1"/>
              <a:tblGrid>
                <a:gridCol w="905488"/>
                <a:gridCol w="3841818"/>
                <a:gridCol w="649984"/>
                <a:gridCol w="1555517"/>
                <a:gridCol w="1967909"/>
              </a:tblGrid>
              <a:tr h="203423">
                <a:tc gridSpan="2">
                  <a:txBody>
                    <a:bodyPr/>
                    <a:lstStyle/>
                    <a:p>
                      <a:pPr algn="ctr"/>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1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3">
                  <a:txBody>
                    <a:bodyPr/>
                    <a:lstStyle/>
                    <a:p>
                      <a:pPr marL="0" algn="ctr" defTabSz="457200" rtl="0" eaLnBrk="1" latinLnBrk="0" hangingPunct="1"/>
                      <a:r>
                        <a:rPr lang="en-US" sz="1050" b="1" kern="1200" dirty="0" smtClean="0">
                          <a:solidFill>
                            <a:schemeClr val="lt1"/>
                          </a:solidFill>
                          <a:latin typeface="Arial"/>
                          <a:ea typeface="+mn-ea"/>
                          <a:cs typeface="+mn-cs"/>
                        </a:rPr>
                        <a:t>Is the identified Risk in the current Material Risk Inventory? </a:t>
                      </a:r>
                      <a:endParaRPr lang="en-US" sz="105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marL="0" algn="l" defTabSz="457200" rtl="0" eaLnBrk="1" latinLnBrk="0" hangingPunct="1"/>
                      <a:endParaRPr lang="en-US" sz="1100" b="1" kern="1200" dirty="0">
                        <a:solidFill>
                          <a:schemeClr val="lt1"/>
                        </a:solidFill>
                        <a:latin typeface="Arial"/>
                        <a:ea typeface="+mn-ea"/>
                        <a:cs typeface="+mn-cs"/>
                      </a:endParaRP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499547">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Key</a:t>
                      </a:r>
                      <a:r>
                        <a:rPr lang="en-US" sz="1100" baseline="0" dirty="0" smtClean="0"/>
                        <a:t> changes in risk drivers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100" dirty="0" smtClean="0"/>
                        <a:t>Considerations</a:t>
                      </a:r>
                      <a:endParaRPr lang="en-US" sz="1100" dirty="0"/>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ID</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Risk Name</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457200" rtl="0" eaLnBrk="1" latinLnBrk="0" hangingPunct="1"/>
                      <a:r>
                        <a:rPr lang="en-US" sz="1100" b="1" kern="1200" dirty="0" smtClean="0">
                          <a:solidFill>
                            <a:schemeClr val="lt1"/>
                          </a:solidFill>
                          <a:latin typeface="Arial"/>
                          <a:ea typeface="+mn-ea"/>
                          <a:cs typeface="+mn-cs"/>
                        </a:rPr>
                        <a:t>Is the Risk Increasing or decreasing (provide a short comment)</a:t>
                      </a:r>
                      <a:endParaRPr lang="en-US" sz="1100" b="1" kern="1200" dirty="0">
                        <a:solidFill>
                          <a:schemeClr val="lt1"/>
                        </a:solidFill>
                        <a:latin typeface="Arial"/>
                        <a:ea typeface="+mn-ea"/>
                        <a:cs typeface="+mn-cs"/>
                      </a:endParaRPr>
                    </a:p>
                  </a:txBody>
                  <a:tcPr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28867">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U/W Manual Decision/ Exceptions, Credit Complexity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there any expectation of an increase in volumes and/or composition of referrals to underwriting for manual decision (e.g., increase in exception treatments for higher net worth customers, increased complex cases or proportional growth/ penetration in segments requiring verification</a:t>
                      </a:r>
                      <a:r>
                        <a:rPr lang="en-US" sz="1100" b="0" i="0" u="none" strike="noStrike" kern="1200" dirty="0" smtClean="0">
                          <a:solidFill>
                            <a:srgbClr val="000000"/>
                          </a:solidFill>
                          <a:effectLst/>
                          <a:latin typeface="Calibri"/>
                          <a:ea typeface="+mn-ea"/>
                          <a:cs typeface="+mn-cs"/>
                        </a:rPr>
                        <a:t>)?</a:t>
                      </a: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No increase</a:t>
                      </a:r>
                      <a:r>
                        <a:rPr lang="en-US" sz="1100" b="0" i="1" u="none" strike="noStrike" kern="1200" baseline="0" dirty="0" smtClean="0">
                          <a:solidFill>
                            <a:srgbClr val="000000"/>
                          </a:solidFill>
                          <a:effectLst/>
                          <a:latin typeface="Calibri"/>
                          <a:ea typeface="+mn-ea"/>
                          <a:cs typeface="+mn-cs"/>
                        </a:rPr>
                        <a:t> on exception or referrals to underwriting for manual decision is expected</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100" b="0" i="0" u="none" strike="noStrike" dirty="0" smtClean="0">
                          <a:solidFill>
                            <a:srgbClr val="000000"/>
                          </a:solidFill>
                          <a:effectLst/>
                          <a:latin typeface="+mn-lt"/>
                        </a:rPr>
                        <a:t>N/A</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28867">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Decision Processes/ New Business Policies/ Portfolio Management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that would affect current risk </a:t>
                      </a:r>
                      <a:r>
                        <a:rPr lang="en-US" sz="1100" b="0" i="0" u="none" strike="noStrike" kern="1200" dirty="0" smtClean="0">
                          <a:solidFill>
                            <a:srgbClr val="000000"/>
                          </a:solidFill>
                          <a:effectLst/>
                          <a:latin typeface="Calibri"/>
                          <a:ea typeface="+mn-ea"/>
                          <a:cs typeface="+mn-cs"/>
                        </a:rPr>
                        <a:t>decision </a:t>
                      </a:r>
                      <a:r>
                        <a:rPr lang="en-US" sz="1100" b="0" i="0" u="none" strike="noStrike" kern="1200" dirty="0">
                          <a:solidFill>
                            <a:srgbClr val="000000"/>
                          </a:solidFill>
                          <a:effectLst/>
                          <a:latin typeface="Calibri"/>
                          <a:ea typeface="+mn-ea"/>
                          <a:cs typeface="+mn-cs"/>
                        </a:rPr>
                        <a:t>processes and/or policies for new business or portfolio management</a:t>
                      </a:r>
                      <a:r>
                        <a:rPr lang="en-US" sz="1100" b="0" i="0" u="none" strike="noStrike" kern="1200" dirty="0" smtClean="0">
                          <a:solidFill>
                            <a:srgbClr val="000000"/>
                          </a:solidFill>
                          <a:effectLst/>
                          <a:latin typeface="Calibri"/>
                          <a:ea typeface="+mn-ea"/>
                          <a:cs typeface="+mn-cs"/>
                        </a:rPr>
                        <a:t>?</a:t>
                      </a: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New documentation</a:t>
                      </a:r>
                      <a:r>
                        <a:rPr lang="en-US" sz="1100" b="0" i="1" u="none" strike="noStrike" kern="1200" baseline="0" dirty="0" smtClean="0">
                          <a:solidFill>
                            <a:srgbClr val="000000"/>
                          </a:solidFill>
                          <a:effectLst/>
                          <a:latin typeface="Calibri"/>
                          <a:ea typeface="+mn-ea"/>
                          <a:cs typeface="+mn-cs"/>
                        </a:rPr>
                        <a:t> requirements and  income computation for self-employees are being set in place that will allow to get a more reliable and accurate decision</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64</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Customer documentation and financial analysis deficiencies</a:t>
                      </a:r>
                      <a:endParaRPr lang="en-US" sz="1100" b="0" i="0" u="none" strike="noStrike" dirty="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rgbClr val="000000"/>
                          </a:solidFill>
                          <a:effectLst/>
                          <a:latin typeface="Calibri"/>
                        </a:rPr>
                        <a:t>Enhancements are underway,</a:t>
                      </a:r>
                      <a:r>
                        <a:rPr lang="en-US" sz="1100" b="0" i="0" u="none" strike="noStrike" baseline="0" dirty="0" smtClean="0">
                          <a:solidFill>
                            <a:srgbClr val="000000"/>
                          </a:solidFill>
                          <a:effectLst/>
                          <a:latin typeface="Calibri"/>
                        </a:rPr>
                        <a:t> including the creation of a </a:t>
                      </a:r>
                      <a:r>
                        <a:rPr lang="en-US" sz="1100" b="0" i="0" u="none" strike="noStrike" baseline="0" dirty="0" smtClean="0">
                          <a:solidFill>
                            <a:srgbClr val="000000"/>
                          </a:solidFill>
                          <a:effectLst/>
                          <a:latin typeface="+mn-lt"/>
                        </a:rPr>
                        <a:t>new </a:t>
                      </a:r>
                      <a:r>
                        <a:rPr lang="en-US" sz="1100" b="0" i="1" u="none" strike="noStrike" baseline="0" dirty="0" smtClean="0">
                          <a:solidFill>
                            <a:srgbClr val="000000"/>
                          </a:solidFill>
                          <a:effectLst/>
                          <a:latin typeface="+mn-lt"/>
                        </a:rPr>
                        <a:t>‘Loan Administration and Monitoring area’</a:t>
                      </a:r>
                      <a:endParaRPr lang="en-US" sz="1100" b="0" i="1" u="none" strike="noStrike" dirty="0">
                        <a:solidFill>
                          <a:srgbClr val="000000"/>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801728">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Product Plan Impacts to Credit Risk Profile </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 overall product plan expected to result in an increase in the credit risk profile of the portfolio for the product area</a:t>
                      </a:r>
                      <a:r>
                        <a:rPr lang="en-US" sz="1100" b="0" i="0" u="none" strike="noStrike" kern="1200" dirty="0" smtClean="0">
                          <a:solidFill>
                            <a:srgbClr val="000000"/>
                          </a:solidFill>
                          <a:effectLst/>
                          <a:latin typeface="Calibri"/>
                          <a:ea typeface="+mn-ea"/>
                          <a:cs typeface="+mn-cs"/>
                        </a:rPr>
                        <a:t>?</a:t>
                      </a: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There</a:t>
                      </a:r>
                      <a:r>
                        <a:rPr lang="en-US" sz="1100" b="0" i="1" u="none" strike="noStrike" kern="1200" baseline="0" dirty="0" smtClean="0">
                          <a:solidFill>
                            <a:srgbClr val="000000"/>
                          </a:solidFill>
                          <a:effectLst/>
                          <a:latin typeface="Calibri"/>
                          <a:ea typeface="+mn-ea"/>
                          <a:cs typeface="+mn-cs"/>
                        </a:rPr>
                        <a:t> is no expectation of increase in the credit risk profile; however, current economic environment is an important driver to consider. Current risk policies and changes seek to improve admission process and entry risk profile of clients</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rgbClr val="000000"/>
                          </a:solidFill>
                          <a:effectLst/>
                          <a:latin typeface="+mn-lt"/>
                        </a:rPr>
                        <a:t>65</a:t>
                      </a:r>
                      <a:endParaRPr lang="en-US" sz="1100" b="0" i="0" u="none" strike="noStrike" dirty="0">
                        <a:solidFill>
                          <a:srgbClr val="000000"/>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mn-lt"/>
                        </a:rPr>
                        <a:t>Puerto Rico Public Institutions Additional Default and Change in Legal Framework</a:t>
                      </a:r>
                      <a:endParaRPr lang="en-US" sz="1100" b="0" i="0" u="none" strike="noStrike" dirty="0">
                        <a:solidFill>
                          <a:schemeClr val="tx1"/>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smtClean="0">
                          <a:solidFill>
                            <a:schemeClr val="tx1"/>
                          </a:solidFill>
                          <a:effectLst/>
                          <a:latin typeface="+mn-lt"/>
                        </a:rPr>
                        <a:t>This ris</a:t>
                      </a:r>
                      <a:r>
                        <a:rPr lang="en-US" sz="1100" b="0" i="0" u="none" strike="noStrike" baseline="0" dirty="0" smtClean="0">
                          <a:solidFill>
                            <a:schemeClr val="tx1"/>
                          </a:solidFill>
                          <a:effectLst/>
                          <a:latin typeface="+mn-lt"/>
                        </a:rPr>
                        <a:t>k has an increasing trend however is closely monitored in order  anticipate potential additional impact.</a:t>
                      </a:r>
                      <a:endParaRPr lang="en-US" sz="1100" b="0" i="0" u="none" strike="noStrike" dirty="0">
                        <a:solidFill>
                          <a:schemeClr val="tx1"/>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459862">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Retention Impact on Credit Profile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planned to retention activity that would affect the credit risk profile of the book? Are the P19 income forecasts reliant on maintaining existing business/ renewal? What percentage of maturing facilities are forecast to be retained/ renewed? </a:t>
                      </a:r>
                      <a:endParaRPr lang="en-US" sz="1100" b="0" i="0" u="none" strike="noStrike" kern="1200" dirty="0" smtClean="0">
                        <a:solidFill>
                          <a:srgbClr val="000000"/>
                        </a:solidFill>
                        <a:effectLst/>
                        <a:latin typeface="Calibri"/>
                        <a:ea typeface="+mn-ea"/>
                        <a:cs typeface="+mn-cs"/>
                      </a:endParaRPr>
                    </a:p>
                    <a:p>
                      <a:pPr marL="0" algn="l" defTabSz="457200" rtl="0" eaLnBrk="1" fontAlgn="ctr" latinLnBrk="0" hangingPunct="1"/>
                      <a:r>
                        <a:rPr lang="en-US" sz="1100" b="0" i="1" u="none" strike="noStrike" kern="1200" dirty="0" smtClean="0">
                          <a:solidFill>
                            <a:srgbClr val="000000"/>
                          </a:solidFill>
                          <a:effectLst/>
                          <a:latin typeface="Calibri"/>
                          <a:ea typeface="+mn-ea"/>
                          <a:cs typeface="+mn-cs"/>
                        </a:rPr>
                        <a:t>Renewal is an important strategy on</a:t>
                      </a:r>
                      <a:r>
                        <a:rPr lang="en-US" sz="1100" b="0" i="1" u="none" strike="noStrike" kern="1200" baseline="0" dirty="0" smtClean="0">
                          <a:solidFill>
                            <a:srgbClr val="000000"/>
                          </a:solidFill>
                          <a:effectLst/>
                          <a:latin typeface="Calibri"/>
                          <a:ea typeface="+mn-ea"/>
                          <a:cs typeface="+mn-cs"/>
                        </a:rPr>
                        <a:t> our forecast production that represents 66% of estimated production, mainly through a renewal campaign where cases are selected by portfolio management area. Retention is  an strategy already set in place but next year initiatives look to increase  referrals to retention channel</a:t>
                      </a:r>
                      <a:endParaRPr lang="en-US" sz="1100" b="0" i="1" u="none" strike="noStrike" kern="1200" dirty="0">
                        <a:solidFill>
                          <a:srgbClr val="000000"/>
                        </a:solidFill>
                        <a:effectLst/>
                        <a:latin typeface="Calibri"/>
                        <a:ea typeface="+mn-ea"/>
                        <a:cs typeface="+mn-cs"/>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dirty="0" smtClean="0">
                          <a:solidFill>
                            <a:schemeClr val="tx1"/>
                          </a:solidFill>
                          <a:effectLst/>
                          <a:latin typeface="Calibri"/>
                        </a:rPr>
                        <a:t>2294 &amp; 95</a:t>
                      </a: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p>
                      <a:pPr marL="171450" indent="-171450" algn="l" fontAlgn="ctr">
                        <a:buFont typeface="Arial" panose="020B0604020202020204" pitchFamily="34" charset="0"/>
                        <a:buChar char="•"/>
                      </a:pPr>
                      <a:endParaRPr lang="en-US" sz="1100" b="0" i="0" u="none" strike="noStrike" dirty="0" smtClean="0">
                        <a:solidFill>
                          <a:schemeClr val="tx1"/>
                        </a:solidFill>
                        <a:effectLst/>
                        <a:latin typeface="Calibri"/>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fontAlgn="ctr">
                        <a:buFont typeface="Arial" panose="020B0604020202020204" pitchFamily="34" charset="0"/>
                        <a:buChar char="•"/>
                      </a:pPr>
                      <a:r>
                        <a:rPr lang="en-US" sz="1100" b="0" i="0" u="none" strike="noStrike" kern="1200" noProof="0" dirty="0" smtClean="0">
                          <a:solidFill>
                            <a:schemeClr val="tx1"/>
                          </a:solidFill>
                          <a:effectLst/>
                          <a:latin typeface="+mn-lt"/>
                          <a:ea typeface="+mn-ea"/>
                          <a:cs typeface="+mn-cs"/>
                        </a:rPr>
                        <a:t>Loan Portfolio Reduction / Business Contraction</a:t>
                      </a:r>
                    </a:p>
                    <a:p>
                      <a:pPr marL="0" indent="0" algn="l" fontAlgn="ctr">
                        <a:buFont typeface="Arial" panose="020B0604020202020204" pitchFamily="34" charset="0"/>
                        <a:buNone/>
                      </a:pPr>
                      <a:endParaRPr lang="en-US" sz="1100" b="0" i="0" u="none" strike="noStrike" noProof="0" dirty="0" smtClean="0">
                        <a:solidFill>
                          <a:schemeClr val="tx1"/>
                        </a:solidFill>
                        <a:effectLst/>
                        <a:latin typeface="+mn-lt"/>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457200" rtl="0" eaLnBrk="1" fontAlgn="ctr" latinLnBrk="0" hangingPunct="1">
                        <a:buFont typeface="Arial" panose="020B0604020202020204" pitchFamily="34" charset="0"/>
                        <a:buNone/>
                      </a:pPr>
                      <a:r>
                        <a:rPr lang="en-US" sz="1100" b="0" i="0" u="none" strike="noStrike" kern="1200" noProof="0" dirty="0" smtClean="0">
                          <a:solidFill>
                            <a:schemeClr val="tx1"/>
                          </a:solidFill>
                          <a:effectLst/>
                          <a:latin typeface="+mn-lt"/>
                          <a:ea typeface="+mn-ea"/>
                          <a:cs typeface="+mn-cs"/>
                        </a:rPr>
                        <a:t>Risk considers that retention-based renewals may not represent a significant percentage of total loan portfolio growth as well as the risk of decreased eligible population resulting in a reduced volume of applications.</a:t>
                      </a:r>
                      <a:endParaRPr lang="en-US" sz="1100" b="0" i="0" u="none" strike="noStrike" kern="1200" noProof="0" dirty="0">
                        <a:solidFill>
                          <a:schemeClr val="tx1"/>
                        </a:solidFill>
                        <a:effectLst/>
                        <a:latin typeface="+mn-lt"/>
                        <a:ea typeface="+mn-ea"/>
                        <a:cs typeface="+mn-cs"/>
                      </a:endParaRPr>
                    </a:p>
                  </a:txBody>
                  <a:tcPr marT="91440" marB="91440">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1192198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3&quot;&gt;&lt;elem m_fUsage=&quot;5.00232075450390120000E+000&quot;&gt;&lt;m_msothmcolidx val=&quot;0&quot;/&gt;&lt;m_rgb r=&quot;f8&quot; g=&quot;20&quot; b=&quot;7&quot;/&gt;&lt;m_ppcolschidx tagver0=&quot;23004&quot; tagname0=&quot;m_ppcolschidxUNRECOGNIZED&quot; val=&quot;0&quot;/&gt;&lt;m_nBrightness val=&quot;0&quot;/&gt;&lt;/elem&gt;&lt;elem m_fUsage=&quot;1.89999999999999990000E+000&quot;&gt;&lt;m_msothmcolidx val=&quot;0&quot;/&gt;&lt;m_rgb r=&quot;4f&quot; g=&quot;98&quot; b=&quot;c&quot;/&gt;&lt;m_ppcolschidx tagver0=&quot;23004&quot; tagname0=&quot;m_ppcolschidxUNRECOGNIZED&quot; val=&quot;0&quot;/&gt;&lt;m_nBrightness val=&quot;0&quot;/&gt;&lt;/elem&gt;&lt;elem m_fUsage=&quot;8.10000000000000050000E-001&quot;&gt;&lt;m_msothmcolidx val=&quot;0&quot;/&gt;&lt;m_rgb r=&quot;e3&quot; g=&quot;1d&quot; b=&quot;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USA_PPT_Template_Stat Plan v2.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2_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themeOverride>
</file>

<file path=docProps/app.xml><?xml version="1.0" encoding="utf-8"?>
<Properties xmlns="http://schemas.openxmlformats.org/officeDocument/2006/extended-properties" xmlns:vt="http://schemas.openxmlformats.org/officeDocument/2006/docPropsVTypes">
  <Template>SHUSA_PPT_Template_Stat Plan v2.3</Template>
  <TotalTime>4144</TotalTime>
  <Words>2776</Words>
  <Application>Microsoft Office PowerPoint</Application>
  <PresentationFormat>On-screen Show (4:3)</PresentationFormat>
  <Paragraphs>326</Paragraphs>
  <Slides>14</Slides>
  <Notes>1</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14</vt:i4>
      </vt:variant>
    </vt:vector>
  </HeadingPairs>
  <TitlesOfParts>
    <vt:vector size="18" baseType="lpstr">
      <vt:lpstr>SHUSA_PPT_Template_Stat Plan v2.3</vt:lpstr>
      <vt:lpstr>1_PowerPointTemplate vTA</vt:lpstr>
      <vt:lpstr>think-cell Slide</vt:lpstr>
      <vt:lpstr>Worksheet</vt:lpstr>
      <vt:lpstr>PowerPoint Presentation</vt:lpstr>
      <vt:lpstr>PowerPoint Presentation</vt:lpstr>
      <vt:lpstr>Key elements of [Personal Loans] strategic plan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Budington, Daniel J</dc:creator>
  <cp:lastModifiedBy>DAYNA LIZ FABRICIO ROSARIO</cp:lastModifiedBy>
  <cp:revision>90</cp:revision>
  <cp:lastPrinted>2016-06-07T21:54:42Z</cp:lastPrinted>
  <dcterms:created xsi:type="dcterms:W3CDTF">2016-05-19T01:43:24Z</dcterms:created>
  <dcterms:modified xsi:type="dcterms:W3CDTF">2016-08-08T12:52:03Z</dcterms:modified>
</cp:coreProperties>
</file>