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6"/>
  </p:notesMasterIdLst>
  <p:handoutMasterIdLst>
    <p:handoutMasterId r:id="rId17"/>
  </p:handoutMasterIdLst>
  <p:sldIdLst>
    <p:sldId id="256" r:id="rId3"/>
    <p:sldId id="626" r:id="rId4"/>
    <p:sldId id="666" r:id="rId5"/>
    <p:sldId id="627" r:id="rId6"/>
    <p:sldId id="674" r:id="rId7"/>
    <p:sldId id="673" r:id="rId8"/>
    <p:sldId id="677" r:id="rId9"/>
    <p:sldId id="678" r:id="rId10"/>
    <p:sldId id="679" r:id="rId11"/>
    <p:sldId id="680" r:id="rId12"/>
    <p:sldId id="682" r:id="rId13"/>
    <p:sldId id="683" r:id="rId14"/>
    <p:sldId id="684" r:id="rId15"/>
  </p:sldIdLst>
  <p:sldSz cx="9144000" cy="6858000" type="screen4x3"/>
  <p:notesSz cx="7010400" cy="9223375"/>
  <p:custDataLst>
    <p:tags r:id="rId18"/>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FF0000"/>
    <a:srgbClr val="CBCBCB"/>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5" autoAdjust="0"/>
    <p:restoredTop sz="93529" autoAdjust="0"/>
  </p:normalViewPr>
  <p:slideViewPr>
    <p:cSldViewPr snapToGrid="0" snapToObjects="1">
      <p:cViewPr>
        <p:scale>
          <a:sx n="75" d="100"/>
          <a:sy n="75" d="100"/>
        </p:scale>
        <p:origin x="-1098" y="-678"/>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3059"/>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9" y="0"/>
            <a:ext cx="3038475" cy="463059"/>
          </a:xfrm>
          <a:prstGeom prst="rect">
            <a:avLst/>
          </a:prstGeom>
        </p:spPr>
        <p:txBody>
          <a:bodyPr vert="horz" lIns="91440" tIns="45720" rIns="91440" bIns="45720" rtlCol="0"/>
          <a:lstStyle>
            <a:lvl1pPr algn="r">
              <a:defRPr sz="1200"/>
            </a:lvl1pPr>
          </a:lstStyle>
          <a:p>
            <a:fld id="{01E61413-BEF4-4992-9060-ACA2C7532E71}" type="datetimeFigureOut">
              <a:rPr lang="en-US" smtClean="0"/>
              <a:t>8/8/2016</a:t>
            </a:fld>
            <a:endParaRPr lang="en-US" dirty="0"/>
          </a:p>
        </p:txBody>
      </p:sp>
      <p:sp>
        <p:nvSpPr>
          <p:cNvPr id="4" name="Footer Placeholder 3"/>
          <p:cNvSpPr>
            <a:spLocks noGrp="1"/>
          </p:cNvSpPr>
          <p:nvPr>
            <p:ph type="ftr" sz="quarter" idx="2"/>
          </p:nvPr>
        </p:nvSpPr>
        <p:spPr>
          <a:xfrm>
            <a:off x="1" y="8760317"/>
            <a:ext cx="3038475" cy="463059"/>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760317"/>
            <a:ext cx="3038475" cy="463059"/>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169"/>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1169"/>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2001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1103"/>
            <a:ext cx="5140960" cy="4150519"/>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62206"/>
            <a:ext cx="3037840" cy="461169"/>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762206"/>
            <a:ext cx="3037840" cy="461169"/>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Alejandro Camporreale</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Mortgage </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May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918687238"/>
              </p:ext>
            </p:extLst>
          </p:nvPr>
        </p:nvGraphicFramePr>
        <p:xfrm>
          <a:off x="95693" y="727273"/>
          <a:ext cx="8967029" cy="6039286"/>
        </p:xfrm>
        <a:graphic>
          <a:graphicData uri="http://schemas.openxmlformats.org/drawingml/2006/table">
            <a:tbl>
              <a:tblPr firstRow="1" bandRow="1"/>
              <a:tblGrid>
                <a:gridCol w="910189"/>
                <a:gridCol w="3861763"/>
                <a:gridCol w="653359"/>
                <a:gridCol w="1770859"/>
                <a:gridCol w="1770859"/>
              </a:tblGrid>
              <a:tr h="26627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61086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043564">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Current market share of</a:t>
                      </a:r>
                      <a:r>
                        <a:rPr lang="en-US" sz="1100" b="0" i="1" u="none" strike="noStrike" baseline="0" dirty="0" smtClean="0">
                          <a:solidFill>
                            <a:srgbClr val="000000"/>
                          </a:solidFill>
                          <a:effectLst/>
                          <a:latin typeface="Calibri"/>
                        </a:rPr>
                        <a:t> production is  5%; and portfolio </a:t>
                      </a:r>
                      <a:r>
                        <a:rPr lang="en-US" sz="1100" b="0" i="1" u="none" strike="noStrike" baseline="0" dirty="0" smtClean="0">
                          <a:solidFill>
                            <a:schemeClr val="tx1"/>
                          </a:solidFill>
                          <a:effectLst/>
                          <a:latin typeface="Calibri"/>
                        </a:rPr>
                        <a:t>is 9%. </a:t>
                      </a:r>
                      <a:r>
                        <a:rPr lang="en-US" sz="1100" b="0" i="1" u="none" strike="noStrike" dirty="0" smtClean="0">
                          <a:solidFill>
                            <a:srgbClr val="000000"/>
                          </a:solidFill>
                          <a:effectLst/>
                          <a:latin typeface="Calibri"/>
                        </a:rPr>
                        <a:t>We do not</a:t>
                      </a:r>
                      <a:r>
                        <a:rPr lang="en-US" sz="1100" b="0" i="1" u="none" strike="noStrike" baseline="0" dirty="0" smtClean="0">
                          <a:solidFill>
                            <a:srgbClr val="000000"/>
                          </a:solidFill>
                          <a:effectLst/>
                          <a:latin typeface="Calibri"/>
                        </a:rPr>
                        <a:t> forecast a significant shift in market share.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79762">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No.</a:t>
                      </a:r>
                      <a:r>
                        <a:rPr lang="en-US" sz="1100" b="0" i="1" u="none" strike="noStrike" baseline="0" dirty="0" smtClean="0">
                          <a:solidFill>
                            <a:srgbClr val="000000"/>
                          </a:solidFill>
                          <a:effectLst/>
                          <a:latin typeface="Calibri"/>
                        </a:rPr>
                        <a:t> Pricing structure will be similar to the actual pricing structure. However, due to the inherent risk of a construction loan, the expected gain on sale should be higher than a regular purchase or refinance.</a:t>
                      </a:r>
                      <a:r>
                        <a:rPr lang="en-US" sz="1100" b="0" i="0" u="none" strike="noStrike" baseline="0"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38818">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Yes</a:t>
                      </a:r>
                      <a:r>
                        <a:rPr lang="en-US" sz="1100" b="0" i="1" u="none" strike="noStrike" dirty="0" smtClean="0">
                          <a:solidFill>
                            <a:srgbClr val="000000"/>
                          </a:solidFill>
                          <a:effectLst/>
                          <a:latin typeface="+mn-lt"/>
                        </a:rPr>
                        <a:t>. </a:t>
                      </a:r>
                      <a:r>
                        <a:rPr lang="en-US" sz="1100" b="0" i="1" u="none" strike="noStrike" baseline="0" dirty="0" smtClean="0">
                          <a:solidFill>
                            <a:srgbClr val="000000"/>
                          </a:solidFill>
                          <a:effectLst/>
                          <a:latin typeface="+mn-lt"/>
                        </a:rPr>
                        <a:t> The 203 K program  would entail that collateral repairs must be monitored after closing. This poses an operational risk in the following areas: </a:t>
                      </a:r>
                    </a:p>
                    <a:p>
                      <a:pPr marL="285750" indent="-285750" algn="l" fontAlgn="ctr">
                        <a:buAutoNum type="romanLcParenBoth"/>
                      </a:pPr>
                      <a:r>
                        <a:rPr lang="en-US" sz="1100" b="0" i="1" u="none" strike="noStrike" baseline="0" dirty="0" smtClean="0">
                          <a:solidFill>
                            <a:srgbClr val="000000"/>
                          </a:solidFill>
                          <a:effectLst/>
                          <a:latin typeface="+mn-lt"/>
                        </a:rPr>
                        <a:t>If home repairs are completed but not documented as per FHA guidelines, it would translate into inability to sell the loan and thus we would hold a low interest rate bearing loan for a long period of time. </a:t>
                      </a:r>
                    </a:p>
                    <a:p>
                      <a:pPr marL="285750" indent="-285750" algn="l" fontAlgn="ctr">
                        <a:buAutoNum type="romanLcParenBoth"/>
                      </a:pPr>
                      <a:r>
                        <a:rPr lang="en-US" sz="1100" b="0" i="1" u="none" strike="noStrike" baseline="0" dirty="0" smtClean="0">
                          <a:solidFill>
                            <a:srgbClr val="000000"/>
                          </a:solidFill>
                          <a:effectLst/>
                          <a:latin typeface="+mn-lt"/>
                        </a:rPr>
                        <a:t>If home repairs are not completed due to mismanagement of the disbursements or borrower misconduct, we could face losses resulting from the foreclosure of a property which would need an additional investment to complete. </a:t>
                      </a:r>
                    </a:p>
                    <a:p>
                      <a:pPr marL="0" indent="0" algn="l" fontAlgn="ctr">
                        <a:buNone/>
                      </a:pPr>
                      <a:r>
                        <a:rPr lang="en-US" sz="1100" b="0" i="1" u="none" strike="noStrike" baseline="0" dirty="0" smtClean="0">
                          <a:solidFill>
                            <a:srgbClr val="000000"/>
                          </a:solidFill>
                          <a:effectLst/>
                          <a:latin typeface="+mn-lt"/>
                        </a:rPr>
                        <a:t>These exposures are mitigated by implementing sound processes for managing the disbursements and the completion of repairs, monitoring the secondary market sales process, as well as training the resources who would be in charge of the process. </a:t>
                      </a:r>
                      <a:endParaRPr lang="en-US" sz="1100" b="0" i="1" u="none" strike="noStrike" dirty="0" smtClean="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123</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132</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Failure to provide continuing education and training to employees</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Reliance on Manual Processes</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There’s material </a:t>
                      </a:r>
                      <a:r>
                        <a:rPr lang="en-US" sz="1100" b="0" i="0" u="none" strike="noStrike" baseline="0" dirty="0" smtClean="0">
                          <a:solidFill>
                            <a:srgbClr val="000000"/>
                          </a:solidFill>
                          <a:effectLst/>
                          <a:latin typeface="+mn-lt"/>
                        </a:rPr>
                        <a:t>importance in the monitoring processes after closing which may pose a financial impact to the Bank.</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4174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124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434098154"/>
              </p:ext>
            </p:extLst>
          </p:nvPr>
        </p:nvGraphicFramePr>
        <p:xfrm>
          <a:off x="95693" y="3373"/>
          <a:ext cx="8967029" cy="6779895"/>
        </p:xfrm>
        <a:graphic>
          <a:graphicData uri="http://schemas.openxmlformats.org/drawingml/2006/table">
            <a:tbl>
              <a:tblPr firstRow="1" bandRow="1"/>
              <a:tblGrid>
                <a:gridCol w="910189"/>
                <a:gridCol w="3312118"/>
                <a:gridCol w="685800"/>
                <a:gridCol w="2349500"/>
                <a:gridCol w="1709422"/>
              </a:tblGrid>
              <a:tr h="251259">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7641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22134">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No significant reputational risks</a:t>
                      </a:r>
                      <a:r>
                        <a:rPr lang="en-US" sz="1100" b="0" i="1" u="none" strike="noStrike" baseline="0" dirty="0" smtClean="0">
                          <a:solidFill>
                            <a:srgbClr val="000000"/>
                          </a:solidFill>
                          <a:effectLst/>
                          <a:latin typeface="Calibri"/>
                        </a:rPr>
                        <a:t> are involved in adding this loan program.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65732">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In</a:t>
                      </a:r>
                      <a:r>
                        <a:rPr lang="en-US" sz="1100" b="0" i="1" u="none" strike="noStrike" baseline="0" dirty="0" smtClean="0">
                          <a:solidFill>
                            <a:srgbClr val="000000"/>
                          </a:solidFill>
                          <a:effectLst/>
                          <a:latin typeface="Calibri"/>
                        </a:rPr>
                        <a:t> order to include E-Sign capabilities a new system (Mortgage Bot) will be purchased and installed. In terms of Human resources, we believe that at least one resource would have to be in charge of the home repair program. </a:t>
                      </a:r>
                      <a:endParaRPr lang="en-US" sz="1100" b="0" i="1"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128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135</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112</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120</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Oversight of Third Party Providers</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Risk of developing systems without proper documentation and structure that does not allow Bancorp to have sufficient autonomy for future system maintenance and to ensure its quality and consistency</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Model </a:t>
                      </a:r>
                      <a:r>
                        <a:rPr lang="en-US" sz="1100" b="0" i="0" u="none" strike="noStrike" dirty="0" smtClean="0">
                          <a:solidFill>
                            <a:schemeClr val="tx1"/>
                          </a:solidFill>
                          <a:effectLst/>
                          <a:latin typeface="+mn-lt"/>
                        </a:rPr>
                        <a:t>Risk</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Management of Customer Privacy / GLBA</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Initiatives</a:t>
                      </a:r>
                      <a:r>
                        <a:rPr lang="en-US" sz="1100" b="0" i="0" u="none" strike="noStrike" baseline="0" dirty="0" smtClean="0">
                          <a:solidFill>
                            <a:srgbClr val="000000"/>
                          </a:solidFill>
                          <a:effectLst/>
                          <a:latin typeface="Calibri"/>
                        </a:rPr>
                        <a:t> as part of mitigating activities for </a:t>
                      </a:r>
                      <a:r>
                        <a:rPr lang="es-PR" sz="1100" b="0" i="0" u="none" strike="noStrike" kern="1200" baseline="0" dirty="0" err="1" smtClean="0">
                          <a:solidFill>
                            <a:srgbClr val="000000"/>
                          </a:solidFill>
                          <a:effectLst/>
                          <a:latin typeface="Calibri"/>
                          <a:ea typeface="+mn-ea"/>
                          <a:cs typeface="+mn-cs"/>
                        </a:rPr>
                        <a:t>the</a:t>
                      </a:r>
                      <a:r>
                        <a:rPr lang="es-PR" sz="1100" b="0" i="0" u="none" strike="noStrike" kern="1200" baseline="0" dirty="0" smtClean="0">
                          <a:solidFill>
                            <a:srgbClr val="000000"/>
                          </a:solidFill>
                          <a:effectLst/>
                          <a:latin typeface="Calibri"/>
                          <a:ea typeface="+mn-ea"/>
                          <a:cs typeface="+mn-cs"/>
                        </a:rPr>
                        <a:t> </a:t>
                      </a:r>
                      <a:r>
                        <a:rPr lang="es-PR" sz="1100" b="0" i="0" u="none" strike="noStrike" kern="1200" baseline="0" dirty="0" err="1" smtClean="0">
                          <a:solidFill>
                            <a:srgbClr val="000000"/>
                          </a:solidFill>
                          <a:effectLst/>
                          <a:latin typeface="Calibri"/>
                          <a:ea typeface="+mn-ea"/>
                          <a:cs typeface="+mn-cs"/>
                        </a:rPr>
                        <a:t>r</a:t>
                      </a:r>
                      <a:r>
                        <a:rPr lang="es-PR" sz="1100" b="0" i="0" u="none" strike="noStrike" kern="1200" dirty="0" err="1" smtClean="0">
                          <a:solidFill>
                            <a:srgbClr val="000000"/>
                          </a:solidFill>
                          <a:effectLst/>
                          <a:latin typeface="Calibri"/>
                          <a:ea typeface="+mn-ea"/>
                          <a:cs typeface="+mn-cs"/>
                        </a:rPr>
                        <a:t>eduction</a:t>
                      </a:r>
                      <a:r>
                        <a:rPr lang="es-PR" sz="1100" b="0" i="0" u="none" strike="noStrike" kern="1200" dirty="0" smtClean="0">
                          <a:solidFill>
                            <a:srgbClr val="000000"/>
                          </a:solidFill>
                          <a:effectLst/>
                          <a:latin typeface="Calibri"/>
                          <a:ea typeface="+mn-ea"/>
                          <a:cs typeface="+mn-cs"/>
                        </a:rPr>
                        <a:t> in </a:t>
                      </a:r>
                      <a:r>
                        <a:rPr lang="es-PR" sz="1100" b="0" i="0" u="none" strike="noStrike" kern="1200" dirty="0" err="1" smtClean="0">
                          <a:solidFill>
                            <a:schemeClr val="tx1"/>
                          </a:solidFill>
                          <a:effectLst/>
                          <a:latin typeface="+mn-lt"/>
                          <a:ea typeface="+mn-ea"/>
                          <a:cs typeface="+mn-cs"/>
                        </a:rPr>
                        <a:t>mortgage</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originations</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which</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includes</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the</a:t>
                      </a:r>
                      <a:r>
                        <a:rPr lang="es-PR" sz="1100" b="0" i="0" u="none" strike="noStrike" kern="120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improvement in cycle time from origination to closing</a:t>
                      </a:r>
                      <a:r>
                        <a:rPr lang="en-US" sz="1100" b="0" i="0" u="none" strike="noStrike" kern="1200" noProof="0" dirty="0" smtClean="0">
                          <a:solidFill>
                            <a:schemeClr val="tx1"/>
                          </a:solidFill>
                          <a:effectLst/>
                          <a:latin typeface="+mn-lt"/>
                          <a:ea typeface="+mn-ea"/>
                          <a:cs typeface="+mn-cs"/>
                        </a:rPr>
                        <a:t>.</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9872">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The</a:t>
                      </a:r>
                      <a:r>
                        <a:rPr lang="en-US" sz="1100" b="0" i="1" u="none" strike="noStrike" baseline="0" dirty="0" smtClean="0">
                          <a:solidFill>
                            <a:srgbClr val="000000"/>
                          </a:solidFill>
                          <a:effectLst/>
                          <a:latin typeface="Calibri"/>
                        </a:rPr>
                        <a:t> 203 K requires that all repairs or improvements be completed by an authorized contractor as well as authorized inspectors and appraisers. Non Compliance with this could result in repurchase of the loan or lack of FHA certification. In order to curtail this, a sound process of monitoring and disbursement will be in place.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128</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123</a:t>
                      </a: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132</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chemeClr val="tx1"/>
                          </a:solidFill>
                          <a:effectLst/>
                          <a:latin typeface="+mn-lt"/>
                        </a:rPr>
                        <a:t>Oversight of Third Party Providers</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Failure </a:t>
                      </a:r>
                      <a:r>
                        <a:rPr lang="en-US" sz="1100" b="0" i="0" u="none" strike="noStrike" dirty="0" smtClean="0">
                          <a:solidFill>
                            <a:schemeClr val="tx1"/>
                          </a:solidFill>
                          <a:effectLst/>
                          <a:latin typeface="+mn-lt"/>
                        </a:rPr>
                        <a:t>to provide continuing education and training to employees</a:t>
                      </a: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Reliance </a:t>
                      </a:r>
                      <a:r>
                        <a:rPr lang="en-US" sz="1100" b="0" i="0" u="none" strike="noStrike" dirty="0" smtClean="0">
                          <a:solidFill>
                            <a:schemeClr val="tx1"/>
                          </a:solidFill>
                          <a:effectLst/>
                          <a:latin typeface="+mn-lt"/>
                        </a:rPr>
                        <a:t>on Manual Processes</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There’s material </a:t>
                      </a:r>
                      <a:r>
                        <a:rPr lang="en-US" sz="1100" b="0" i="0" u="none" strike="noStrike" baseline="0" dirty="0" smtClean="0">
                          <a:solidFill>
                            <a:srgbClr val="000000"/>
                          </a:solidFill>
                          <a:effectLst/>
                          <a:latin typeface="+mn-lt"/>
                        </a:rPr>
                        <a:t>importance in the monitoring processes after closing which may pose a financial impact to the Bank.</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976">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  </a:t>
                      </a:r>
                      <a:r>
                        <a:rPr lang="en-US" sz="1100" b="0" i="1" u="none" strike="noStrike" dirty="0" smtClean="0">
                          <a:solidFill>
                            <a:srgbClr val="000000"/>
                          </a:solidFill>
                          <a:effectLst/>
                          <a:latin typeface="Calibri"/>
                        </a:rPr>
                        <a:t>No</a:t>
                      </a:r>
                      <a:r>
                        <a:rPr lang="en-US" sz="1100" b="0" i="1" u="none" strike="noStrike" dirty="0" smtClean="0">
                          <a:solidFill>
                            <a:srgbClr val="000000"/>
                          </a:solidFill>
                          <a:effectLst/>
                          <a:latin typeface="Calibri"/>
                        </a:rPr>
                        <a:t>.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52836">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Yes. We expect to reach</a:t>
                      </a:r>
                      <a:r>
                        <a:rPr lang="en-US" sz="1100" b="0" i="1" u="none" strike="noStrike" baseline="0" dirty="0" smtClean="0">
                          <a:solidFill>
                            <a:srgbClr val="000000"/>
                          </a:solidFill>
                          <a:effectLst/>
                          <a:latin typeface="Calibri"/>
                        </a:rPr>
                        <a:t> a product mix of 70% saleable loans.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2269 &amp; 68</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2278</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Mortgage &amp; Mortgage Servicing Consolidated Credit Risk: Default and Collateral</a:t>
                      </a:r>
                    </a:p>
                    <a:p>
                      <a:pPr marL="171450" indent="-171450" algn="l" defTabSz="457200" rtl="0" eaLnBrk="1" fontAlgn="ctr" latinLnBrk="0" hangingPunct="1">
                        <a:buFont typeface="Arial" panose="020B0604020202020204" pitchFamily="34" charset="0"/>
                        <a:buChar char="•"/>
                      </a:pPr>
                      <a:endParaRPr lang="en-US" sz="1100" b="0" i="0" u="none" strike="noStrike" kern="1200" noProof="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Reduction in mortgage originations</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n-US" sz="1100" b="0" i="0" u="none" strike="noStrike" kern="1200" noProof="0" dirty="0" smtClean="0">
                          <a:solidFill>
                            <a:schemeClr val="tx1"/>
                          </a:solidFill>
                          <a:effectLst/>
                          <a:latin typeface="+mn-lt"/>
                          <a:ea typeface="+mn-ea"/>
                          <a:cs typeface="+mn-cs"/>
                        </a:rPr>
                        <a:t>Several initiatives  in place to achieve the desired product</a:t>
                      </a:r>
                      <a:r>
                        <a:rPr lang="en-US" sz="1100" b="0" i="0" u="none" strike="noStrike" kern="1200" baseline="0" noProof="0" dirty="0" smtClean="0">
                          <a:solidFill>
                            <a:schemeClr val="tx1"/>
                          </a:solidFill>
                          <a:effectLst/>
                          <a:latin typeface="+mn-lt"/>
                          <a:ea typeface="+mn-ea"/>
                          <a:cs typeface="+mn-cs"/>
                        </a:rPr>
                        <a:t> </a:t>
                      </a:r>
                      <a:r>
                        <a:rPr lang="en-US" sz="1100" b="0" i="0" u="none" strike="noStrike" kern="1200" noProof="0" dirty="0" smtClean="0">
                          <a:solidFill>
                            <a:schemeClr val="tx1"/>
                          </a:solidFill>
                          <a:effectLst/>
                          <a:latin typeface="+mn-lt"/>
                          <a:ea typeface="+mn-ea"/>
                          <a:cs typeface="+mn-cs"/>
                        </a:rPr>
                        <a:t>mix</a:t>
                      </a:r>
                      <a:r>
                        <a:rPr lang="en-US" sz="1100" b="0" i="0" u="none" strike="noStrike" kern="1200" baseline="0" noProof="0" dirty="0" smtClean="0">
                          <a:solidFill>
                            <a:schemeClr val="tx1"/>
                          </a:solidFill>
                          <a:effectLst/>
                          <a:latin typeface="+mn-lt"/>
                          <a:ea typeface="+mn-ea"/>
                          <a:cs typeface="+mn-cs"/>
                        </a:rPr>
                        <a:t> as part of the Line of Business strategy detailed at the Material Risk Inventory.</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4174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552146849"/>
              </p:ext>
            </p:extLst>
          </p:nvPr>
        </p:nvGraphicFramePr>
        <p:xfrm>
          <a:off x="95693" y="727273"/>
          <a:ext cx="8920716" cy="4670729"/>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algn="l" fontAlgn="ctr"/>
                      <a:r>
                        <a:rPr lang="en-US" sz="1100" b="1" i="0" u="none" strike="noStrike" dirty="0" smtClean="0">
                          <a:solidFill>
                            <a:srgbClr val="000000"/>
                          </a:solidFill>
                          <a:effectLst/>
                          <a:latin typeface="Calibri"/>
                        </a:rPr>
                        <a:t> </a:t>
                      </a: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86922">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a:t>
                      </a:r>
                      <a:r>
                        <a:rPr lang="en-US" sz="1100" b="0" i="0" u="none" strike="noStrike" dirty="0" smtClean="0">
                          <a:solidFill>
                            <a:srgbClr val="000000"/>
                          </a:solidFill>
                          <a:effectLst/>
                          <a:latin typeface="Calibri"/>
                        </a:rPr>
                        <a:t>?</a:t>
                      </a:r>
                      <a:r>
                        <a:rPr lang="en-US" sz="1100" b="0" i="0" u="none" strike="noStrike" baseline="0" dirty="0" smtClean="0">
                          <a:solidFill>
                            <a:srgbClr val="000000"/>
                          </a:solidFill>
                          <a:effectLst/>
                          <a:latin typeface="Calibri"/>
                        </a:rPr>
                        <a:t> </a:t>
                      </a:r>
                    </a:p>
                    <a:p>
                      <a:pPr algn="l" fontAlgn="ctr"/>
                      <a:r>
                        <a:rPr lang="en-US" sz="1100" b="0" i="1" u="none" strike="noStrike" baseline="0" dirty="0" smtClean="0">
                          <a:solidFill>
                            <a:srgbClr val="000000"/>
                          </a:solidFill>
                          <a:effectLst/>
                          <a:latin typeface="Calibri"/>
                        </a:rPr>
                        <a:t>The target is to produce at least 70% saleable loans. </a:t>
                      </a:r>
                      <a:r>
                        <a:rPr lang="en-US" sz="1100" b="0" i="1" u="none" strike="noStrike" dirty="0" smtClean="0">
                          <a:solidFill>
                            <a:srgbClr val="000000"/>
                          </a:solidFill>
                          <a:effectLst/>
                          <a:latin typeface="Calibri"/>
                        </a:rPr>
                        <a:t>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4174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370691703"/>
              </p:ext>
            </p:extLst>
          </p:nvPr>
        </p:nvGraphicFramePr>
        <p:xfrm>
          <a:off x="95693" y="727273"/>
          <a:ext cx="8920716" cy="4619929"/>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61167">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N/A.</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90320">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N/A.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P18 assume material changes to current key assumptions of the provisioning model (months coverage and recovery rate)?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No.</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4174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a:t>
            </a:r>
            <a:r>
              <a:rPr lang="en-US" u="sng" dirty="0" smtClean="0"/>
              <a:t>Mortgage</a:t>
            </a:r>
            <a:r>
              <a:rPr lang="en-US" dirty="0" smtClean="0"/>
              <a:t> Strategic plan </a:t>
            </a:r>
            <a:endParaRPr lang="en-US" dirty="0"/>
          </a:p>
        </p:txBody>
      </p:sp>
      <p:sp>
        <p:nvSpPr>
          <p:cNvPr id="5" name="Rectangle 4"/>
          <p:cNvSpPr/>
          <p:nvPr/>
        </p:nvSpPr>
        <p:spPr>
          <a:xfrm>
            <a:off x="457200" y="1427976"/>
            <a:ext cx="1545771" cy="16457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800" b="1" dirty="0" smtClean="0">
                <a:solidFill>
                  <a:prstClr val="white"/>
                </a:solidFill>
              </a:rPr>
              <a:t>Increase Conforming Loan Production</a:t>
            </a:r>
            <a:endParaRPr lang="en-US" sz="18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64576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Conforming product offering, specifically adding product for home improvements or renovations (i.e. FHA 203 K)</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cycle time from origination to closing </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eaLnBrk="1" fontAlgn="auto" hangingPunct="1">
              <a:spcBef>
                <a:spcPts val="0"/>
              </a:spcBef>
              <a:spcAft>
                <a:spcPts val="600"/>
              </a:spcAft>
            </a:pPr>
            <a:endParaRPr lang="en-US" sz="1200" b="1" dirty="0" smtClean="0">
              <a:solidFill>
                <a:srgbClr val="000000"/>
              </a:solidFill>
            </a:endParaRPr>
          </a:p>
        </p:txBody>
      </p:sp>
      <p:sp>
        <p:nvSpPr>
          <p:cNvPr id="14" name="Rectangle 13"/>
          <p:cNvSpPr/>
          <p:nvPr/>
        </p:nvSpPr>
        <p:spPr>
          <a:xfrm>
            <a:off x="5551715" y="1427976"/>
            <a:ext cx="3080346" cy="16457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Include FHA 203(k) loan in product offering in order to target foreclosed inventory as well as short sales</a:t>
            </a:r>
            <a:endParaRPr lang="en-US" sz="1200" b="1" dirty="0">
              <a:solidFill>
                <a:schemeClr val="tx1"/>
              </a:solidFill>
            </a:endParaRPr>
          </a:p>
          <a:p>
            <a:pPr marL="228600" indent="-228600">
              <a:spcAft>
                <a:spcPts val="600"/>
              </a:spcAft>
              <a:buFont typeface="+mj-lt"/>
              <a:buAutoNum type="arabicPeriod"/>
            </a:pPr>
            <a:endParaRPr lang="en-US" sz="1200" b="1" dirty="0" smtClean="0">
              <a:solidFill>
                <a:schemeClr val="tx1"/>
              </a:solidFill>
            </a:endParaRPr>
          </a:p>
          <a:p>
            <a:pPr marL="228600" indent="-228600">
              <a:spcAft>
                <a:spcPts val="600"/>
              </a:spcAft>
              <a:buFont typeface="+mj-lt"/>
              <a:buAutoNum type="arabicPeriod"/>
            </a:pPr>
            <a:r>
              <a:rPr lang="en-US" sz="1200" b="1" dirty="0" smtClean="0">
                <a:solidFill>
                  <a:schemeClr val="tx1"/>
                </a:solidFill>
              </a:rPr>
              <a:t>Update Loan origination system, which would include electronic signature capabilities</a:t>
            </a: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638896067"/>
              </p:ext>
            </p:extLst>
          </p:nvPr>
        </p:nvGraphicFramePr>
        <p:xfrm>
          <a:off x="394470" y="954872"/>
          <a:ext cx="8369520" cy="5504588"/>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200" b="1" dirty="0" smtClean="0"/>
                        <a:t>Priority:</a:t>
                      </a:r>
                      <a:r>
                        <a:rPr lang="en-US" sz="1200" b="1" baseline="0" dirty="0" smtClean="0"/>
                        <a:t> Increase Conforming Loan Production</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158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t>Include FHA 203(k) loan in product offering in order to target foreclosed inventory as well as short sales</a:t>
                      </a:r>
                    </a:p>
                  </a:txBody>
                  <a:tcPr anchor="ctr">
                    <a:lnL w="12700" cmpd="sng">
                      <a:noFill/>
                    </a:lnL>
                    <a:lnR w="12700" cmpd="sng">
                      <a:noFill/>
                    </a:lnR>
                    <a:lnT w="1905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t>This product allows a customer to purchase a property and to finance the improvements needed. It could be “minor” improvements or “major” renovations as long as they comply with Loan program guidelines are established by Federal Housing Administration.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aseline="0" dirty="0" smtClean="0"/>
                    </a:p>
                    <a:p>
                      <a:pPr marL="171450" indent="-171450">
                        <a:buFont typeface="Arial" panose="020B0604020202020204" pitchFamily="34" charset="0"/>
                        <a:buChar char="•"/>
                      </a:pPr>
                      <a:r>
                        <a:rPr lang="en-US" sz="1100" baseline="0" dirty="0" smtClean="0"/>
                        <a:t>Target home buyers who have ability to repay but do not have sufficient funds to finance home improvements after closing; and homeowners who want to improve their house and need a low interest loan to do so.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At present, we have 100% financing for our foreclosed properties but we do not have any special offers for other foreclosed units. This product would allow us to sell a damaged REO property and to finance the improvements, therefore improving the collateral. </a:t>
                      </a:r>
                    </a:p>
                    <a:p>
                      <a:pPr marL="171450" indent="-171450">
                        <a:buFont typeface="Arial" panose="020B0604020202020204" pitchFamily="34" charset="0"/>
                        <a:buChar char="•"/>
                      </a:pPr>
                      <a:endParaRPr lang="en-US" sz="1100" baseline="0" dirty="0" smtClean="0"/>
                    </a:p>
                    <a:p>
                      <a:pPr marL="171450" indent="-171450">
                        <a:buFont typeface="Arial" panose="020B0604020202020204" pitchFamily="34" charset="0"/>
                        <a:buChar char="•"/>
                      </a:pPr>
                      <a:r>
                        <a:rPr lang="en-US" sz="1100" baseline="0" dirty="0" smtClean="0"/>
                        <a:t>Expected returns are 3.50% on average. </a:t>
                      </a:r>
                      <a:endParaRPr lang="en-US" sz="1100" dirty="0"/>
                    </a:p>
                  </a:txBody>
                  <a:tcPr anchor="ctr">
                    <a:lnL w="12700" cmpd="sng">
                      <a:noFill/>
                    </a:lnL>
                    <a:lnR w="12700" cmpd="sng">
                      <a:noFill/>
                    </a:lnR>
                    <a:lnT w="1905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fontAlgn="ctr">
                        <a:buFont typeface="Arial" panose="020B0604020202020204" pitchFamily="34" charset="0"/>
                        <a:buChar char="•"/>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The 203 K program would pose two (2) main risks : </a:t>
                      </a:r>
                    </a:p>
                    <a:p>
                      <a:pPr marL="171450" indent="-171450" algn="l" fontAlgn="ctr">
                        <a:buFont typeface="Arial" panose="020B0604020202020204" pitchFamily="34" charset="0"/>
                        <a:buChar char="•"/>
                      </a:pPr>
                      <a:endParaRPr lang="en-US" sz="900" b="0" i="0" u="none" strike="noStrike" baseline="0" dirty="0" smtClean="0">
                        <a:solidFill>
                          <a:srgbClr val="000000"/>
                        </a:solidFill>
                        <a:effectLst/>
                        <a:latin typeface="Arial" panose="020B0604020202020204" pitchFamily="34" charset="0"/>
                        <a:cs typeface="Arial" panose="020B0604020202020204" pitchFamily="34" charset="0"/>
                      </a:endParaRPr>
                    </a:p>
                    <a:p>
                      <a:pPr marL="285750" indent="-285750" algn="l" fontAlgn="ctr">
                        <a:buAutoNum type="romanLcParenBoth"/>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Repairs are completed but not documented as per FHA guidelines, it would translate into inability to sell the loan and thus we would hold a low interest rate bearing loan for a long period of time. </a:t>
                      </a:r>
                    </a:p>
                    <a:p>
                      <a:pPr marL="285750" indent="-285750" algn="l" fontAlgn="ctr">
                        <a:buAutoNum type="romanLcParenBoth"/>
                      </a:pPr>
                      <a:endParaRPr lang="en-US" sz="900" b="0" i="0" u="none" strike="noStrike" baseline="0" dirty="0" smtClean="0">
                        <a:solidFill>
                          <a:srgbClr val="000000"/>
                        </a:solidFill>
                        <a:effectLst/>
                        <a:latin typeface="Arial" panose="020B0604020202020204" pitchFamily="34" charset="0"/>
                        <a:cs typeface="Arial" panose="020B0604020202020204" pitchFamily="34" charset="0"/>
                      </a:endParaRPr>
                    </a:p>
                    <a:p>
                      <a:pPr marL="285750" indent="-285750" algn="l" fontAlgn="ctr">
                        <a:buAutoNum type="romanLcParenBoth"/>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Repairs are not completed due to mismanagement of the disbursements or borrower misconduct, we could face losses resulting from the foreclosure of a property which would need an additional investment to complete. </a:t>
                      </a:r>
                    </a:p>
                    <a:p>
                      <a:pPr marL="0" indent="0" algn="l" fontAlgn="ctr">
                        <a:buNone/>
                      </a:pPr>
                      <a:endParaRPr lang="en-US" sz="900" b="0" i="0" u="none" strike="noStrike" baseline="0" dirty="0" smtClean="0">
                        <a:solidFill>
                          <a:srgbClr val="000000"/>
                        </a:solidFill>
                        <a:effectLst/>
                        <a:latin typeface="Arial" panose="020B0604020202020204" pitchFamily="34" charset="0"/>
                        <a:cs typeface="Arial" panose="020B0604020202020204" pitchFamily="34" charset="0"/>
                      </a:endParaRPr>
                    </a:p>
                    <a:p>
                      <a:pPr marL="284163" indent="0" algn="l" fontAlgn="ctr">
                        <a:buNone/>
                      </a:pPr>
                      <a:r>
                        <a:rPr lang="en-US" sz="900" b="0" i="0" u="none" strike="noStrike" baseline="0" dirty="0" smtClean="0">
                          <a:solidFill>
                            <a:srgbClr val="000000"/>
                          </a:solidFill>
                          <a:effectLst/>
                          <a:latin typeface="Arial" panose="020B0604020202020204" pitchFamily="34" charset="0"/>
                          <a:cs typeface="Arial" panose="020B0604020202020204" pitchFamily="34" charset="0"/>
                        </a:rPr>
                        <a:t>These exposures are mitigated by implementing sound processes for managing the disbursements and the completion of repairs, monitoring the secondary market sales process, as well as training the resources who would be in charge of the process. </a:t>
                      </a:r>
                      <a:endParaRPr lang="en-US" sz="900" b="0" i="0" u="none" strike="noStrike" dirty="0" smtClean="0">
                        <a:solidFill>
                          <a:srgbClr val="000000"/>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9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All new policies and</a:t>
                      </a:r>
                      <a:r>
                        <a:rPr lang="en-US" sz="900" baseline="0" dirty="0" smtClean="0">
                          <a:latin typeface="Arial" panose="020B0604020202020204" pitchFamily="34" charset="0"/>
                          <a:cs typeface="Arial" panose="020B0604020202020204" pitchFamily="34" charset="0"/>
                        </a:rPr>
                        <a:t> procedures would be evaluated by compliance, legal and new product committee. Therefore, final procedures will have been vetted and reinforced by receiving inputs from all units. </a:t>
                      </a:r>
                    </a:p>
                    <a:p>
                      <a:pPr marL="171450" indent="-171450">
                        <a:buFont typeface="Arial" panose="020B0604020202020204" pitchFamily="34" charset="0"/>
                        <a:buChar char="•"/>
                      </a:pPr>
                      <a:endParaRPr lang="en-US" sz="900" baseline="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smtClean="0">
                          <a:latin typeface="Arial" panose="020B0604020202020204" pitchFamily="34" charset="0"/>
                          <a:cs typeface="Arial" panose="020B0604020202020204" pitchFamily="34" charset="0"/>
                        </a:rPr>
                        <a:t>No concentration risks are forecasted by adding this loan program. </a:t>
                      </a:r>
                    </a:p>
                    <a:p>
                      <a:pPr marL="0" indent="0">
                        <a:buFont typeface="Arial" panose="020B0604020202020204" pitchFamily="34" charset="0"/>
                        <a:buNone/>
                      </a:pPr>
                      <a:endParaRPr lang="en-US" sz="900" dirty="0" smtClean="0">
                        <a:latin typeface="Arial" panose="020B0604020202020204" pitchFamily="34" charset="0"/>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r>
              <a:tr h="515860">
                <a:tc>
                  <a:txBody>
                    <a:bodyPr/>
                    <a:lstStyle/>
                    <a:p>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467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434711949"/>
              </p:ext>
            </p:extLst>
          </p:nvPr>
        </p:nvGraphicFramePr>
        <p:xfrm>
          <a:off x="394470" y="954872"/>
          <a:ext cx="8369520" cy="2977048"/>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200" b="1" dirty="0" smtClean="0"/>
                        <a:t>Priority:</a:t>
                      </a:r>
                      <a:r>
                        <a:rPr lang="en-US" sz="1200" b="1" baseline="0" dirty="0" smtClean="0"/>
                        <a:t> Increase Conforming Loan Production</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1586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t>Upgrade Loan Origination System</a:t>
                      </a:r>
                      <a:r>
                        <a:rPr lang="en-US" sz="1200" baseline="0" dirty="0" smtClean="0"/>
                        <a:t> to Include E-Sign Capabilities</a:t>
                      </a:r>
                      <a:endParaRPr lang="en-US" sz="1200" dirty="0" smtClean="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At present, cycle time for an origination is approximately 40 days from origination to closing. One of the key factors in the origination cycle is the legal time frames set forth by TILA/RESPA . In order to speed up the origination process, we need to set up an electronic signature process that will enable us to cut down on document delivery time as well as provide a modern banking model. </a:t>
                      </a:r>
                      <a:endParaRPr lang="en-US" sz="1200" dirty="0"/>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200" dirty="0" smtClean="0"/>
                        <a:t>The new loan origination program (mortgage bot) has</a:t>
                      </a:r>
                      <a:r>
                        <a:rPr lang="en-US" sz="1200" baseline="0" dirty="0" smtClean="0"/>
                        <a:t> been evaluated by compliance unit, sales, operations, technology and security. Additionally, the vendor will not change. </a:t>
                      </a:r>
                    </a:p>
                    <a:p>
                      <a:pPr marL="171450" indent="-171450">
                        <a:buFont typeface="Arial" panose="020B0604020202020204" pitchFamily="34" charset="0"/>
                        <a:buChar char="•"/>
                      </a:pPr>
                      <a:endParaRPr lang="en-US" sz="1200" baseline="0" dirty="0" smtClean="0"/>
                    </a:p>
                    <a:p>
                      <a:pPr marL="171450" indent="-171450">
                        <a:buFont typeface="Arial" panose="020B0604020202020204" pitchFamily="34" charset="0"/>
                        <a:buChar char="•"/>
                      </a:pPr>
                      <a:r>
                        <a:rPr lang="en-US" sz="1200" baseline="0" dirty="0" smtClean="0"/>
                        <a:t>Data storage issues have been addressed by technology unit in order to access information after the current program (e-3) goes offline. </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62381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258774075"/>
              </p:ext>
            </p:extLst>
          </p:nvPr>
        </p:nvGraphicFramePr>
        <p:xfrm>
          <a:off x="95693" y="676473"/>
          <a:ext cx="8967029" cy="6248400"/>
        </p:xfrm>
        <a:graphic>
          <a:graphicData uri="http://schemas.openxmlformats.org/drawingml/2006/table">
            <a:tbl>
              <a:tblPr firstRow="1" bandRow="1"/>
              <a:tblGrid>
                <a:gridCol w="910189"/>
                <a:gridCol w="3861763"/>
                <a:gridCol w="653359"/>
                <a:gridCol w="1770859"/>
                <a:gridCol w="1770859"/>
              </a:tblGrid>
              <a:tr h="21902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9700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5287">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r>
                        <a:rPr lang="en-US" sz="1100" b="0" i="0" u="none" strike="noStrike" dirty="0" smtClean="0">
                          <a:solidFill>
                            <a:srgbClr val="000000"/>
                          </a:solidFill>
                          <a:effectLst/>
                          <a:latin typeface="Calibri"/>
                        </a:rPr>
                        <a:t> </a:t>
                      </a:r>
                    </a:p>
                    <a:p>
                      <a:pPr algn="l" fontAlgn="ctr"/>
                      <a:r>
                        <a:rPr lang="en-US" sz="1100" b="0" i="1" u="none" strike="noStrike" dirty="0" smtClean="0">
                          <a:solidFill>
                            <a:srgbClr val="000000"/>
                          </a:solidFill>
                          <a:effectLst/>
                          <a:latin typeface="Calibri"/>
                        </a:rPr>
                        <a:t>Our</a:t>
                      </a:r>
                      <a:r>
                        <a:rPr lang="en-US" sz="1100" b="0" i="1" u="none" strike="noStrike" baseline="0" dirty="0" smtClean="0">
                          <a:solidFill>
                            <a:srgbClr val="000000"/>
                          </a:solidFill>
                          <a:effectLst/>
                          <a:latin typeface="Calibri"/>
                        </a:rPr>
                        <a:t> initiative does not rely on a change in risk appetite or policies, but rather on a continued effort of reducing exposure on the non conforming mortgage portfolio as well as maintaining a presence in the important mortgage banking sector. With this initiative, we will improve our ability to sell a conforming product to meet the demand for  products that cater to the type of properties that are prevalent in this market.</a:t>
                      </a:r>
                      <a:r>
                        <a:rPr lang="en-US" sz="1100" b="0" i="0" u="none" strike="noStrike" baseline="0" dirty="0" smtClean="0">
                          <a:solidFill>
                            <a:srgbClr val="000000"/>
                          </a:solidFill>
                          <a:effectLst/>
                          <a:latin typeface="Calibri"/>
                        </a:rPr>
                        <a:t> </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2269 &amp; 68</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2278</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Mortgage &amp; Mortgage Servicing Consolidated Credit Risk: Default and Collateral</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s-PR" sz="1100" b="0" i="0" u="none" strike="noStrike" kern="1200" dirty="0" err="1" smtClean="0">
                          <a:solidFill>
                            <a:schemeClr val="tx1"/>
                          </a:solidFill>
                          <a:effectLst/>
                          <a:latin typeface="+mn-lt"/>
                          <a:ea typeface="+mn-ea"/>
                          <a:cs typeface="+mn-cs"/>
                        </a:rPr>
                        <a:t>Reduction</a:t>
                      </a:r>
                      <a:r>
                        <a:rPr lang="es-PR" sz="1100" b="0" i="0" u="none" strike="noStrike" kern="1200" dirty="0" smtClean="0">
                          <a:solidFill>
                            <a:schemeClr val="tx1"/>
                          </a:solidFill>
                          <a:effectLst/>
                          <a:latin typeface="+mn-lt"/>
                          <a:ea typeface="+mn-ea"/>
                          <a:cs typeface="+mn-cs"/>
                        </a:rPr>
                        <a:t> in </a:t>
                      </a:r>
                      <a:r>
                        <a:rPr lang="es-PR" sz="1100" b="0" i="0" u="none" strike="noStrike" kern="1200" dirty="0" err="1" smtClean="0">
                          <a:solidFill>
                            <a:schemeClr val="tx1"/>
                          </a:solidFill>
                          <a:effectLst/>
                          <a:latin typeface="+mn-lt"/>
                          <a:ea typeface="+mn-ea"/>
                          <a:cs typeface="+mn-cs"/>
                        </a:rPr>
                        <a:t>mortgage</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originations</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s-PR" sz="1100" b="0" i="0" u="none" strike="noStrike" kern="1200" dirty="0" err="1" smtClean="0">
                          <a:solidFill>
                            <a:schemeClr val="tx1"/>
                          </a:solidFill>
                          <a:effectLst/>
                          <a:latin typeface="+mn-lt"/>
                          <a:ea typeface="+mn-ea"/>
                          <a:cs typeface="+mn-cs"/>
                        </a:rPr>
                        <a:t>Initiative</a:t>
                      </a:r>
                      <a:r>
                        <a:rPr lang="es-PR" sz="1100" b="0" i="0" u="none" strike="noStrike" kern="1200" dirty="0" smtClean="0">
                          <a:solidFill>
                            <a:schemeClr val="tx1"/>
                          </a:solidFill>
                          <a:effectLst/>
                          <a:latin typeface="+mn-lt"/>
                          <a:ea typeface="+mn-ea"/>
                          <a:cs typeface="+mn-cs"/>
                        </a:rPr>
                        <a:t> to o</a:t>
                      </a:r>
                      <a:r>
                        <a:rPr lang="en-US" sz="1100" b="0" i="0" u="none" strike="noStrike" kern="1200" dirty="0" err="1" smtClean="0">
                          <a:solidFill>
                            <a:schemeClr val="tx1"/>
                          </a:solidFill>
                          <a:effectLst/>
                          <a:latin typeface="+mn-lt"/>
                          <a:ea typeface="+mn-ea"/>
                          <a:cs typeface="+mn-cs"/>
                        </a:rPr>
                        <a:t>riginate</a:t>
                      </a:r>
                      <a:r>
                        <a:rPr lang="en-US" sz="1100" b="0" i="0" u="none" strike="noStrike" kern="1200" dirty="0" smtClean="0">
                          <a:solidFill>
                            <a:schemeClr val="tx1"/>
                          </a:solidFill>
                          <a:effectLst/>
                          <a:latin typeface="+mn-lt"/>
                          <a:ea typeface="+mn-ea"/>
                          <a:cs typeface="+mn-cs"/>
                        </a:rPr>
                        <a:t> conforming loans while decreasing our portfolio exposure in order to achieve the desired </a:t>
                      </a:r>
                      <a:r>
                        <a:rPr lang="es-PR" sz="1100" b="0" i="0" u="none" strike="noStrike" kern="1200" dirty="0" err="1" smtClean="0">
                          <a:solidFill>
                            <a:schemeClr val="tx1"/>
                          </a:solidFill>
                          <a:effectLst/>
                          <a:latin typeface="+mn-lt"/>
                          <a:ea typeface="+mn-ea"/>
                          <a:cs typeface="+mn-cs"/>
                        </a:rPr>
                        <a:t>conforming</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origination</a:t>
                      </a:r>
                      <a:r>
                        <a:rPr lang="es-PR" sz="1100" b="0" i="0" u="none" strike="noStrike" kern="1200" dirty="0" smtClean="0">
                          <a:solidFill>
                            <a:schemeClr val="tx1"/>
                          </a:solidFill>
                          <a:effectLst/>
                          <a:latin typeface="+mn-lt"/>
                          <a:ea typeface="+mn-ea"/>
                          <a:cs typeface="+mn-cs"/>
                        </a:rPr>
                        <a:t> mix.</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291007">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 </a:t>
                      </a:r>
                      <a:r>
                        <a:rPr lang="en-US" sz="1100" b="0" i="0" u="none" strike="noStrike" dirty="0">
                          <a:solidFill>
                            <a:srgbClr val="000000"/>
                          </a:solidFill>
                          <a:effectLst/>
                          <a:latin typeface="Calibri"/>
                        </a:rPr>
                        <a:t>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The</a:t>
                      </a:r>
                      <a:r>
                        <a:rPr lang="en-US" sz="1100" b="0" i="1" u="none" strike="noStrike" baseline="0" dirty="0" smtClean="0">
                          <a:solidFill>
                            <a:srgbClr val="000000"/>
                          </a:solidFill>
                          <a:effectLst/>
                          <a:latin typeface="Calibri"/>
                        </a:rPr>
                        <a:t> 203(k) FHA loan is a product that we are allowed to sell as part of our agreements with FHA (HUD). It does require enacting policies and procedures to manage the loan process after closing. Specifically, and since the loan structure is dependent on completion of repairs, there must be written guidelines for managing the funds to be used for post closing construction and a written guideline to manage the sale of these loans in the secondary market. </a:t>
                      </a:r>
                    </a:p>
                    <a:p>
                      <a:pPr algn="l" fontAlgn="ctr"/>
                      <a:r>
                        <a:rPr lang="en-US" sz="1100" b="0" i="1" u="none" strike="noStrike" baseline="0" dirty="0" smtClean="0">
                          <a:solidFill>
                            <a:srgbClr val="000000"/>
                          </a:solidFill>
                          <a:effectLst/>
                          <a:latin typeface="Calibri"/>
                        </a:rPr>
                        <a:t>However, all of the loan guidelines regarding, borrower, collateral and parameters will be defined by FHA. </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2272 &amp;77</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2278 &amp; 95</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Increased vintage of AFS portfolio inventory</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PR" sz="1100" b="0" i="0" u="none" strike="noStrike" kern="1200" dirty="0" err="1" smtClean="0">
                          <a:solidFill>
                            <a:schemeClr val="tx1"/>
                          </a:solidFill>
                          <a:effectLst/>
                          <a:latin typeface="+mn-lt"/>
                          <a:ea typeface="+mn-ea"/>
                          <a:cs typeface="+mn-cs"/>
                        </a:rPr>
                        <a:t>Reduction</a:t>
                      </a:r>
                      <a:r>
                        <a:rPr lang="es-PR" sz="1100" b="0" i="0" u="none" strike="noStrike" kern="1200" dirty="0" smtClean="0">
                          <a:solidFill>
                            <a:schemeClr val="tx1"/>
                          </a:solidFill>
                          <a:effectLst/>
                          <a:latin typeface="+mn-lt"/>
                          <a:ea typeface="+mn-ea"/>
                          <a:cs typeface="+mn-cs"/>
                        </a:rPr>
                        <a:t> in </a:t>
                      </a:r>
                      <a:r>
                        <a:rPr lang="es-PR" sz="1100" b="0" i="0" u="none" strike="noStrike" kern="1200" dirty="0" err="1" smtClean="0">
                          <a:solidFill>
                            <a:schemeClr val="tx1"/>
                          </a:solidFill>
                          <a:effectLst/>
                          <a:latin typeface="+mn-lt"/>
                          <a:ea typeface="+mn-ea"/>
                          <a:cs typeface="+mn-cs"/>
                        </a:rPr>
                        <a:t>mortgage</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originations</a:t>
                      </a: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dirty="0" smtClean="0">
                          <a:solidFill>
                            <a:schemeClr val="tx1"/>
                          </a:solidFill>
                          <a:effectLst/>
                          <a:latin typeface="+mn-lt"/>
                          <a:ea typeface="+mn-ea"/>
                          <a:cs typeface="+mn-cs"/>
                        </a:rPr>
                        <a:t>The strategy is to attempt to improve our product offering within the conforming market by adding the 2013 (k) FHA loan which allows for minor repairs of properties that meet investor criteria.</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4174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3032175441"/>
              </p:ext>
            </p:extLst>
          </p:nvPr>
        </p:nvGraphicFramePr>
        <p:xfrm>
          <a:off x="95693" y="727273"/>
          <a:ext cx="8920716" cy="5328087"/>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8684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Yes.</a:t>
                      </a:r>
                      <a:r>
                        <a:rPr lang="en-US" sz="1100" b="0" i="1" u="none" strike="noStrike" baseline="0" dirty="0" smtClean="0">
                          <a:solidFill>
                            <a:srgbClr val="000000"/>
                          </a:solidFill>
                          <a:effectLst/>
                          <a:latin typeface="Calibri"/>
                        </a:rPr>
                        <a:t> The 203 K program would enhance the scope of our current FHA program, which only provides fixed term loans with collateral in good and livable conditions. In terms of added exposure, it would be basically in two</a:t>
                      </a:r>
                      <a:r>
                        <a:rPr lang="en-US" sz="1100" b="1" i="1" u="none" strike="noStrike" baseline="0" dirty="0" smtClean="0">
                          <a:solidFill>
                            <a:srgbClr val="000000"/>
                          </a:solidFill>
                          <a:effectLst/>
                          <a:latin typeface="Calibri"/>
                        </a:rPr>
                        <a:t> (2) </a:t>
                      </a:r>
                      <a:r>
                        <a:rPr lang="en-US" sz="1100" b="0" i="1" u="none" strike="noStrike" baseline="0" dirty="0" smtClean="0">
                          <a:solidFill>
                            <a:srgbClr val="000000"/>
                          </a:solidFill>
                          <a:effectLst/>
                          <a:latin typeface="Calibri"/>
                        </a:rPr>
                        <a:t>instances: </a:t>
                      </a:r>
                    </a:p>
                    <a:p>
                      <a:pPr marL="285750" indent="-285750" algn="l" fontAlgn="ctr">
                        <a:buAutoNum type="romanLcParenBoth"/>
                      </a:pPr>
                      <a:r>
                        <a:rPr lang="en-US" sz="1100" b="0" i="1" u="none" strike="noStrike" baseline="0" dirty="0" smtClean="0">
                          <a:solidFill>
                            <a:srgbClr val="000000"/>
                          </a:solidFill>
                          <a:effectLst/>
                          <a:latin typeface="Calibri"/>
                        </a:rPr>
                        <a:t>If home repairs are completed but not documented as per FHA guidelines, it would translate into inability to sell the loan and thus we would hold a low interest rate bearing loan for a long period of time. </a:t>
                      </a:r>
                    </a:p>
                    <a:p>
                      <a:pPr marL="285750" indent="-285750" algn="l" fontAlgn="ctr">
                        <a:buAutoNum type="romanLcParenBoth"/>
                      </a:pPr>
                      <a:r>
                        <a:rPr lang="en-US" sz="1100" b="0" i="1" u="none" strike="noStrike" baseline="0" dirty="0" smtClean="0">
                          <a:solidFill>
                            <a:srgbClr val="000000"/>
                          </a:solidFill>
                          <a:effectLst/>
                          <a:latin typeface="Calibri"/>
                        </a:rPr>
                        <a:t>If home repairs are not completed due to mismanagement of the disbursements or borrower misconduct, we could face losses resulting from the foreclosure of a property which would need an additional investment to complete. </a:t>
                      </a:r>
                    </a:p>
                    <a:p>
                      <a:pPr marL="0" indent="0" algn="l" fontAlgn="ctr">
                        <a:buNone/>
                      </a:pPr>
                      <a:r>
                        <a:rPr lang="en-US" sz="1100" b="0" i="1" u="none" strike="noStrike" baseline="0" dirty="0" smtClean="0">
                          <a:solidFill>
                            <a:srgbClr val="000000"/>
                          </a:solidFill>
                          <a:effectLst/>
                          <a:latin typeface="Calibri"/>
                        </a:rPr>
                        <a:t>These exposures are mitigated by implementing sound processes for managing the disbursements and the completion of repairs, monitoring the secondary market sales process, as well as training the resources who would be in charge of the process. </a:t>
                      </a:r>
                      <a:endParaRPr lang="en-US" sz="1100" b="0" i="1" u="none" strike="noStrike" dirty="0" smtClean="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2272 &amp;77</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2278 &amp; 95</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Increased vintage of AFS portfolio inventory</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PR" sz="1100" b="0" i="0" u="none" strike="noStrike" kern="1200" dirty="0" err="1" smtClean="0">
                          <a:solidFill>
                            <a:schemeClr val="tx1"/>
                          </a:solidFill>
                          <a:effectLst/>
                          <a:latin typeface="+mn-lt"/>
                          <a:ea typeface="+mn-ea"/>
                          <a:cs typeface="+mn-cs"/>
                        </a:rPr>
                        <a:t>Reduction</a:t>
                      </a:r>
                      <a:r>
                        <a:rPr lang="es-PR" sz="1100" b="0" i="0" u="none" strike="noStrike" kern="1200" dirty="0" smtClean="0">
                          <a:solidFill>
                            <a:schemeClr val="tx1"/>
                          </a:solidFill>
                          <a:effectLst/>
                          <a:latin typeface="+mn-lt"/>
                          <a:ea typeface="+mn-ea"/>
                          <a:cs typeface="+mn-cs"/>
                        </a:rPr>
                        <a:t> in </a:t>
                      </a:r>
                      <a:r>
                        <a:rPr lang="es-PR" sz="1100" b="0" i="0" u="none" strike="noStrike" kern="1200" dirty="0" err="1" smtClean="0">
                          <a:solidFill>
                            <a:schemeClr val="tx1"/>
                          </a:solidFill>
                          <a:effectLst/>
                          <a:latin typeface="+mn-lt"/>
                          <a:ea typeface="+mn-ea"/>
                          <a:cs typeface="+mn-cs"/>
                        </a:rPr>
                        <a:t>mortgage</a:t>
                      </a:r>
                      <a:r>
                        <a:rPr lang="es-PR" sz="1100" b="0" i="0" u="none" strike="noStrike" kern="1200" dirty="0" smtClean="0">
                          <a:solidFill>
                            <a:schemeClr val="tx1"/>
                          </a:solidFill>
                          <a:effectLst/>
                          <a:latin typeface="+mn-lt"/>
                          <a:ea typeface="+mn-ea"/>
                          <a:cs typeface="+mn-cs"/>
                        </a:rPr>
                        <a:t> </a:t>
                      </a:r>
                      <a:r>
                        <a:rPr lang="es-PR" sz="1100" b="0" i="0" u="none" strike="noStrike" kern="1200" dirty="0" err="1" smtClean="0">
                          <a:solidFill>
                            <a:schemeClr val="tx1"/>
                          </a:solidFill>
                          <a:effectLst/>
                          <a:latin typeface="+mn-lt"/>
                          <a:ea typeface="+mn-ea"/>
                          <a:cs typeface="+mn-cs"/>
                        </a:rPr>
                        <a:t>originations</a:t>
                      </a:r>
                      <a:endParaRPr lang="en-US" sz="1100" b="0" i="0" u="none" strike="noStrike" kern="1200" dirty="0" smtClean="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dirty="0" smtClean="0">
                          <a:solidFill>
                            <a:schemeClr val="tx1"/>
                          </a:solidFill>
                          <a:effectLst/>
                          <a:latin typeface="+mn-lt"/>
                          <a:ea typeface="+mn-ea"/>
                          <a:cs typeface="+mn-cs"/>
                        </a:rPr>
                        <a:t>The strategy is to attempt to improve our product offering within the conforming market by adding the 2013 (k) FHA loan which allows for minor repairs of properties that meet investor criteria.</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06607">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a:t>
                      </a:r>
                    </a:p>
                    <a:p>
                      <a:pPr algn="l" fontAlgn="ct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No. </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4174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4242314615"/>
              </p:ext>
            </p:extLst>
          </p:nvPr>
        </p:nvGraphicFramePr>
        <p:xfrm>
          <a:off x="95693" y="727273"/>
          <a:ext cx="8920716" cy="5344615"/>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latin typeface="+mn-lt"/>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kern="1200" dirty="0" smtClean="0">
                          <a:solidFill>
                            <a:srgbClr val="000000"/>
                          </a:solidFill>
                          <a:effectLst/>
                          <a:latin typeface="Calibri"/>
                          <a:ea typeface="+mn-ea"/>
                          <a:cs typeface="+mn-cs"/>
                        </a:rPr>
                        <a:t>No.</a:t>
                      </a:r>
                      <a:r>
                        <a:rPr lang="en-US" sz="1100" b="0" i="1" u="none" strike="noStrike" kern="1200" dirty="0" smtClean="0">
                          <a:solidFill>
                            <a:srgbClr val="000000"/>
                          </a:solidFill>
                          <a:effectLst/>
                          <a:latin typeface="+mn-lt"/>
                          <a:ea typeface="+mn-ea"/>
                          <a:cs typeface="+mn-cs"/>
                        </a:rPr>
                        <a:t> The decision process would continue to be aligned with FHA guidelines.</a:t>
                      </a:r>
                      <a:r>
                        <a:rPr lang="en-US" sz="1100" b="0" i="1" u="none" strike="noStrike" kern="1200" baseline="0" dirty="0" smtClean="0">
                          <a:solidFill>
                            <a:srgbClr val="000000"/>
                          </a:solidFill>
                          <a:effectLst/>
                          <a:latin typeface="+mn-lt"/>
                          <a:ea typeface="+mn-ea"/>
                          <a:cs typeface="+mn-cs"/>
                        </a:rPr>
                        <a:t> </a:t>
                      </a:r>
                      <a:endParaRPr lang="en-US" sz="1100" b="0" i="1" u="none" strike="noStrike" kern="1200" dirty="0" smtClean="0">
                        <a:solidFill>
                          <a:srgbClr val="000000"/>
                        </a:solidFill>
                        <a:effectLst/>
                        <a:latin typeface="+mn-lt"/>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83442">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decisioning 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 The decision process would continue to be aligned with FHA guidelines.</a:t>
                      </a:r>
                      <a:r>
                        <a:rPr lang="en-US" sz="1100" b="0" i="1" u="none" strike="noStrike" kern="1200" baseline="0" dirty="0" smtClean="0">
                          <a:solidFill>
                            <a:srgbClr val="000000"/>
                          </a:solidFill>
                          <a:effectLst/>
                          <a:latin typeface="Calibri"/>
                          <a:ea typeface="+mn-ea"/>
                          <a:cs typeface="+mn-cs"/>
                        </a:rPr>
                        <a:t> </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a:t>
                      </a:r>
                      <a:r>
                        <a:rPr lang="en-US" sz="1100" b="0" i="1" u="none" strike="noStrike" kern="1200" baseline="0" dirty="0" smtClean="0">
                          <a:solidFill>
                            <a:srgbClr val="000000"/>
                          </a:solidFill>
                          <a:effectLst/>
                          <a:latin typeface="Calibri"/>
                          <a:ea typeface="+mn-ea"/>
                          <a:cs typeface="+mn-cs"/>
                        </a:rPr>
                        <a:t>.</a:t>
                      </a:r>
                      <a:endParaRPr lang="en-US" sz="1100" b="0" i="1" u="none" strike="noStrike" kern="1200" dirty="0" smtClean="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r>
                        <a:rPr lang="en-US" sz="1100" b="0" i="0" u="none" strike="noStrike" kern="1200" dirty="0" smtClean="0">
                          <a:solidFill>
                            <a:srgbClr val="000000"/>
                          </a:solidFill>
                          <a:effectLst/>
                          <a:latin typeface="Calibri"/>
                          <a:ea typeface="+mn-ea"/>
                          <a:cs typeface="+mn-cs"/>
                        </a:rPr>
                        <a:t> </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None.</a:t>
                      </a:r>
                      <a:r>
                        <a:rPr lang="en-US" sz="1100" b="0" i="1" u="none" strike="noStrike" kern="1200" baseline="0" dirty="0" smtClean="0">
                          <a:solidFill>
                            <a:srgbClr val="000000"/>
                          </a:solidFill>
                          <a:effectLst/>
                          <a:latin typeface="Calibri"/>
                          <a:ea typeface="+mn-ea"/>
                          <a:cs typeface="+mn-cs"/>
                        </a:rPr>
                        <a:t> Our focus will be to produce  saleable loans and low risk non conforming loans. . This will accelerate the portfolio attrition already in process.</a:t>
                      </a:r>
                      <a:r>
                        <a:rPr lang="en-US" sz="1100" b="0" i="0" u="none" strike="noStrike" kern="1200" baseline="0" dirty="0" smtClean="0">
                          <a:solidFill>
                            <a:srgbClr val="000000"/>
                          </a:solidFill>
                          <a:effectLst/>
                          <a:latin typeface="Calibri"/>
                          <a:ea typeface="+mn-ea"/>
                          <a:cs typeface="+mn-cs"/>
                        </a:rPr>
                        <a:t> </a:t>
                      </a:r>
                      <a:endParaRPr lang="en-US" sz="1100" b="0" i="0"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Calibri"/>
                        </a:rPr>
                        <a:t>N/A</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41748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995</TotalTime>
  <Words>2894</Words>
  <Application>Microsoft Office PowerPoint</Application>
  <PresentationFormat>On-screen Show (4:3)</PresentationFormat>
  <Paragraphs>305</Paragraphs>
  <Slides>13</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SHUSA_PPT_Template_Stat Plan v2.3</vt:lpstr>
      <vt:lpstr>1_PowerPointTemplate vTA</vt:lpstr>
      <vt:lpstr>think-cell Slide</vt:lpstr>
      <vt:lpstr>PowerPoint Presentation</vt:lpstr>
      <vt:lpstr>PowerPoint Presentation</vt:lpstr>
      <vt:lpstr>Key elements of Mortgage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DAYNA LIZ FABRICIO ROSARIO</cp:lastModifiedBy>
  <cp:revision>55</cp:revision>
  <cp:lastPrinted>2016-05-25T19:33:24Z</cp:lastPrinted>
  <dcterms:created xsi:type="dcterms:W3CDTF">2016-05-19T01:43:24Z</dcterms:created>
  <dcterms:modified xsi:type="dcterms:W3CDTF">2016-08-08T13:26:11Z</dcterms:modified>
</cp:coreProperties>
</file>