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5"/>
  </p:notesMasterIdLst>
  <p:handoutMasterIdLst>
    <p:handoutMasterId r:id="rId16"/>
  </p:handoutMasterIdLst>
  <p:sldIdLst>
    <p:sldId id="256" r:id="rId3"/>
    <p:sldId id="626" r:id="rId4"/>
    <p:sldId id="666" r:id="rId5"/>
    <p:sldId id="627" r:id="rId6"/>
    <p:sldId id="674" r:id="rId7"/>
    <p:sldId id="673" r:id="rId8"/>
    <p:sldId id="675" r:id="rId9"/>
    <p:sldId id="676" r:id="rId10"/>
    <p:sldId id="678" r:id="rId11"/>
    <p:sldId id="680" r:id="rId12"/>
    <p:sldId id="681" r:id="rId13"/>
    <p:sldId id="682" r:id="rId14"/>
  </p:sldIdLst>
  <p:sldSz cx="9144000" cy="6858000" type="screen4x3"/>
  <p:notesSz cx="7010400" cy="9296400"/>
  <p:custDataLst>
    <p:tags r:id="rId17"/>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FF0000"/>
    <a:srgbClr val="CBCBCB"/>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0038" autoAdjust="0"/>
  </p:normalViewPr>
  <p:slideViewPr>
    <p:cSldViewPr snapToGrid="0" snapToObjects="1">
      <p:cViewPr>
        <p:scale>
          <a:sx n="75" d="100"/>
          <a:sy n="75" d="100"/>
        </p:scale>
        <p:origin x="-1098" y="-954"/>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8/8/2016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1"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0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José A </a:t>
            </a:r>
            <a:r>
              <a:rPr lang="en-US" sz="1800" dirty="0" err="1" smtClean="0">
                <a:solidFill>
                  <a:schemeClr val="bg1">
                    <a:lumMod val="50000"/>
                  </a:schemeClr>
                </a:solidFill>
                <a:latin typeface="Arial"/>
                <a:cs typeface="Arial"/>
              </a:rPr>
              <a:t>Cintrón</a:t>
            </a:r>
            <a:r>
              <a:rPr lang="en-US" sz="1800" dirty="0" smtClean="0">
                <a:solidFill>
                  <a:schemeClr val="bg1">
                    <a:lumMod val="50000"/>
                  </a:schemeClr>
                </a:solidFill>
                <a:latin typeface="Arial"/>
                <a:cs typeface="Arial"/>
              </a:rPr>
              <a:t> – Sub Director</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smtClean="0">
                <a:solidFill>
                  <a:srgbClr val="000000"/>
                </a:solidFill>
                <a:latin typeface="Arial" panose="020B0604020202020204" pitchFamily="34" charset="0"/>
                <a:ea typeface="+mn-ea"/>
                <a:cs typeface="Arial" panose="020B0604020202020204" pitchFamily="34" charset="0"/>
              </a:rPr>
              <a:t>SME’S</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05/26/2016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896941333"/>
              </p:ext>
            </p:extLst>
          </p:nvPr>
        </p:nvGraphicFramePr>
        <p:xfrm>
          <a:off x="95693" y="727273"/>
          <a:ext cx="8920716" cy="4714303"/>
        </p:xfrm>
        <a:graphic>
          <a:graphicData uri="http://schemas.openxmlformats.org/drawingml/2006/table">
            <a:tbl>
              <a:tblPr firstRow="1" bandRow="1"/>
              <a:tblGrid>
                <a:gridCol w="905488"/>
                <a:gridCol w="3841818"/>
                <a:gridCol w="649984"/>
                <a:gridCol w="1761713"/>
                <a:gridCol w="1761713"/>
              </a:tblGrid>
              <a:tr h="267939">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1468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95208">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Are there any expectations for changes to systems, distribution channels, geographic dispersion, infrastructure investments, human capital that are assumed in plans?</a:t>
                      </a:r>
                    </a:p>
                    <a:p>
                      <a:pPr algn="l" fontAlgn="ctr"/>
                      <a:r>
                        <a:rPr lang="en-US" sz="1100" b="0" i="1" u="none" strike="noStrike" dirty="0" smtClean="0">
                          <a:solidFill>
                            <a:srgbClr val="000000"/>
                          </a:solidFill>
                          <a:effectLst/>
                          <a:latin typeface="+mn-lt"/>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78526">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Are there any changes in the product offering or mix that could affect consumer compliance?</a:t>
                      </a:r>
                    </a:p>
                    <a:p>
                      <a:pPr algn="l" fontAlgn="ctr"/>
                      <a:r>
                        <a:rPr lang="en-US" sz="1100" b="0" i="1" u="none" strike="noStrike" dirty="0" smtClean="0">
                          <a:solidFill>
                            <a:srgbClr val="000000"/>
                          </a:solidFill>
                          <a:effectLst/>
                          <a:latin typeface="+mn-lt"/>
                        </a:rPr>
                        <a:t>Malfunction</a:t>
                      </a:r>
                      <a:r>
                        <a:rPr lang="en-US" sz="1100" b="0" i="1" u="none" strike="noStrike" baseline="0" dirty="0" smtClean="0">
                          <a:solidFill>
                            <a:srgbClr val="000000"/>
                          </a:solidFill>
                          <a:effectLst/>
                          <a:latin typeface="Calibri"/>
                        </a:rPr>
                        <a:t> of the system  could increase  consumer compliance</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81</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116</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Technology Failure and Resiliency</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Consumer practices</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mn-lt"/>
                        </a:rPr>
                        <a:t>An increase in customer’s complaints  may cause a reputational and compliance risk for the Bank.</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00552">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What are the expected regulatory capital implications of the business plan? Any anticipated liquidity impacts?</a:t>
                      </a:r>
                    </a:p>
                    <a:p>
                      <a:pPr algn="l" fontAlgn="ctr"/>
                      <a:r>
                        <a:rPr lang="en-US" sz="1100" b="0" i="1" u="none" strike="noStrike" dirty="0" smtClean="0">
                          <a:solidFill>
                            <a:srgbClr val="000000"/>
                          </a:solidFill>
                          <a:effectLst/>
                          <a:latin typeface="+mn-lt"/>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57394">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Is the P19 predicated on changes to the current mix of asset classes, product mix or market activities? Does it consider entering new asset classes or market activities? Any expected impacts to risk appetite limits or sub limits?</a:t>
                      </a:r>
                    </a:p>
                    <a:p>
                      <a:pPr algn="l" fontAlgn="ctr"/>
                      <a:r>
                        <a:rPr lang="en-US" sz="1100" b="0" i="1" u="none" strike="noStrike" dirty="0" smtClean="0">
                          <a:solidFill>
                            <a:srgbClr val="000000"/>
                          </a:solidFill>
                          <a:effectLst/>
                          <a:latin typeface="+mn-lt"/>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45579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827677144"/>
              </p:ext>
            </p:extLst>
          </p:nvPr>
        </p:nvGraphicFramePr>
        <p:xfrm>
          <a:off x="95693" y="727273"/>
          <a:ext cx="8920716" cy="5266583"/>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p>
                    <a:p>
                      <a:pPr algn="l" fontAlgn="ctr"/>
                      <a:r>
                        <a:rPr lang="en-US" sz="1100" b="0" i="1" u="none" strike="noStrike" dirty="0" smtClean="0">
                          <a:solidFill>
                            <a:srgbClr val="000000"/>
                          </a:solidFill>
                          <a:effectLst/>
                          <a:latin typeface="Calibri"/>
                        </a:rPr>
                        <a:t>Initiatives</a:t>
                      </a:r>
                      <a:r>
                        <a:rPr lang="en-US" sz="1100" b="0" i="1" u="none" strike="noStrike" baseline="0" dirty="0" smtClean="0">
                          <a:solidFill>
                            <a:srgbClr val="000000"/>
                          </a:solidFill>
                          <a:effectLst/>
                          <a:latin typeface="Calibri"/>
                        </a:rPr>
                        <a:t> to be implemented  don’t involve shift or additional concentration on specific asset.</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15136">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Are there any material shifts in pricing strategy assumed in P19 that would materially impact the volume, capture rate and provisions?</a:t>
                      </a:r>
                    </a:p>
                    <a:p>
                      <a:pPr algn="l" fontAlgn="ctr"/>
                      <a:r>
                        <a:rPr lang="en-US" sz="1100" b="0" i="1" u="none" strike="noStrike" dirty="0" smtClean="0">
                          <a:solidFill>
                            <a:srgbClr val="000000"/>
                          </a:solidFill>
                          <a:effectLst/>
                          <a:latin typeface="+mn-lt"/>
                        </a:rPr>
                        <a:t>No</a:t>
                      </a:r>
                      <a:r>
                        <a:rPr lang="en-US" sz="1100" b="0" i="1" u="none" strike="noStrike" baseline="0" dirty="0" smtClean="0">
                          <a:solidFill>
                            <a:srgbClr val="000000"/>
                          </a:solidFill>
                          <a:effectLst/>
                          <a:latin typeface="Calibri"/>
                        </a:rPr>
                        <a:t> changes in prices will be made</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Are the P19 asset forecasts reliant on changes to the segmentation of the lines of business? If so to what extend?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What is the target loan book by sector and what are the priority growth sectors? </a:t>
                      </a:r>
                    </a:p>
                    <a:p>
                      <a:pPr algn="l" fontAlgn="ctr"/>
                      <a:r>
                        <a:rPr lang="en-US" sz="1100" b="0" i="1" u="none" strike="noStrike" dirty="0" smtClean="0">
                          <a:solidFill>
                            <a:srgbClr val="000000"/>
                          </a:solidFill>
                          <a:effectLst/>
                          <a:latin typeface="+mn-lt"/>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45579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739554779"/>
              </p:ext>
            </p:extLst>
          </p:nvPr>
        </p:nvGraphicFramePr>
        <p:xfrm>
          <a:off x="95693" y="727273"/>
          <a:ext cx="8920716" cy="5449409"/>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70729">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Have the risks associated to not executing a asset sale plan as expected in P19 been considered? </a:t>
                      </a:r>
                    </a:p>
                    <a:p>
                      <a:pPr algn="l" fontAlgn="ctr"/>
                      <a:r>
                        <a:rPr lang="en-US" sz="1100" b="0" i="1" u="none" strike="noStrike" dirty="0" smtClean="0">
                          <a:solidFill>
                            <a:srgbClr val="000000"/>
                          </a:solidFill>
                          <a:effectLst/>
                          <a:latin typeface="+mn-lt"/>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56544">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p>
                    <a:p>
                      <a:pPr algn="l" fontAlgn="ctr"/>
                      <a:r>
                        <a:rPr lang="en-US" sz="1100" b="0" i="1" u="none" strike="noStrike" dirty="0" smtClean="0">
                          <a:solidFill>
                            <a:srgbClr val="000000"/>
                          </a:solidFill>
                          <a:effectLst/>
                          <a:latin typeface="+mn-lt"/>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77692">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Does the P18 assume material changes to current key assumptions of the provisioning model (months coverage and recovery rate)?</a:t>
                      </a:r>
                    </a:p>
                    <a:p>
                      <a:pPr algn="l" fontAlgn="ctr"/>
                      <a:r>
                        <a:rPr lang="en-US" sz="1100" b="0" i="1" u="none" strike="noStrike" dirty="0" smtClean="0">
                          <a:solidFill>
                            <a:srgbClr val="000000"/>
                          </a:solidFill>
                          <a:effectLst/>
                          <a:latin typeface="+mn-lt"/>
                        </a:rPr>
                        <a:t>No</a:t>
                      </a:r>
                      <a:r>
                        <a:rPr lang="en-US" sz="1100" b="0" i="1" u="none" strike="noStrike" baseline="0" dirty="0" smtClean="0">
                          <a:solidFill>
                            <a:srgbClr val="000000"/>
                          </a:solidFill>
                          <a:effectLst/>
                          <a:latin typeface="Calibri"/>
                        </a:rPr>
                        <a:t> impact on credit provisions is anticipated. Although changes and amendments in risk will need to be implement for this initiative, no recommendation on more “loss” credit policy is being recommended on new credit applications.</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23364">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Any expected trends by core markets/ asset class that influence of the P19 income forecasts? What is the expected evolution of the sector (bubble burst, stagnant, new peak)?</a:t>
                      </a:r>
                    </a:p>
                    <a:p>
                      <a:pPr algn="l" fontAlgn="ctr"/>
                      <a:r>
                        <a:rPr lang="en-US" sz="1100" b="0" i="1" u="none" strike="noStrike" dirty="0" smtClean="0">
                          <a:solidFill>
                            <a:srgbClr val="000000"/>
                          </a:solidFill>
                          <a:effectLst/>
                          <a:latin typeface="Calibri"/>
                        </a:rPr>
                        <a:t>New</a:t>
                      </a:r>
                      <a:r>
                        <a:rPr lang="en-US" sz="1100" b="0" i="1" u="none" strike="noStrike" baseline="0" dirty="0" smtClean="0">
                          <a:solidFill>
                            <a:srgbClr val="000000"/>
                          </a:solidFill>
                          <a:effectLst/>
                          <a:latin typeface="Calibri"/>
                        </a:rPr>
                        <a:t> trends  with this  initiatives  although possible are  difficult to forecast at the moment.</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45579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[Insert LOB]</a:t>
            </a:r>
            <a:r>
              <a:rPr lang="en-US" dirty="0"/>
              <a:t> </a:t>
            </a:r>
            <a:r>
              <a:rPr lang="en-US" dirty="0" smtClean="0"/>
              <a:t>strategic plan </a:t>
            </a:r>
            <a:endParaRPr lang="en-US" dirty="0"/>
          </a:p>
        </p:txBody>
      </p:sp>
      <p:sp>
        <p:nvSpPr>
          <p:cNvPr id="4" name="Text Placeholder 3"/>
          <p:cNvSpPr>
            <a:spLocks noGrp="1"/>
          </p:cNvSpPr>
          <p:nvPr>
            <p:ph type="body" sz="quarter" idx="10"/>
          </p:nvPr>
        </p:nvSpPr>
        <p:spPr/>
        <p:txBody>
          <a:bodyPr/>
          <a:lstStyle/>
          <a:p>
            <a:endParaRPr lang="en-US"/>
          </a:p>
        </p:txBody>
      </p:sp>
      <p:sp>
        <p:nvSpPr>
          <p:cNvPr id="5" name="Rectangle 4"/>
          <p:cNvSpPr/>
          <p:nvPr/>
        </p:nvSpPr>
        <p:spPr>
          <a:xfrm>
            <a:off x="457200" y="1427976"/>
            <a:ext cx="1545771" cy="16457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Speed up Commercial Lending Decisions</a:t>
            </a:r>
            <a:endParaRPr lang="en-US" sz="1800" b="1" dirty="0">
              <a:solidFill>
                <a:prstClr val="white"/>
              </a:solidFill>
            </a:endParaRPr>
          </a:p>
        </p:txBody>
      </p:sp>
      <p:sp>
        <p:nvSpPr>
          <p:cNvPr id="7" name="Rectangle 6"/>
          <p:cNvSpPr/>
          <p:nvPr/>
        </p:nvSpPr>
        <p:spPr>
          <a:xfrm>
            <a:off x="457200" y="3947578"/>
            <a:ext cx="1545771" cy="8490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Grow Commissions</a:t>
            </a:r>
            <a:endParaRPr lang="en-US" sz="16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4" y="1427977"/>
            <a:ext cx="2934864" cy="164576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Improve speed of origination and decision for commercial loans under 100k.</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Improve approval time should enhance on customer experience.</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Accelerate disbursement on commercial loans 100k and lower.</a:t>
            </a: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p:txBody>
      </p:sp>
      <p:sp>
        <p:nvSpPr>
          <p:cNvPr id="14" name="Rectangle 13"/>
          <p:cNvSpPr/>
          <p:nvPr/>
        </p:nvSpPr>
        <p:spPr>
          <a:xfrm>
            <a:off x="5551715" y="1427976"/>
            <a:ext cx="3080346" cy="16457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a:solidFill>
                  <a:schemeClr val="tx1"/>
                </a:solidFill>
                <a:cs typeface="Arial" charset="0"/>
              </a:rPr>
              <a:t>A</a:t>
            </a:r>
            <a:r>
              <a:rPr lang="en-US" sz="1200" b="1" dirty="0" smtClean="0">
                <a:solidFill>
                  <a:schemeClr val="tx1"/>
                </a:solidFill>
                <a:cs typeface="Arial" charset="0"/>
              </a:rPr>
              <a:t>utomatic </a:t>
            </a:r>
            <a:r>
              <a:rPr lang="en-US" sz="1200" b="1" dirty="0">
                <a:solidFill>
                  <a:schemeClr val="tx1"/>
                </a:solidFill>
                <a:cs typeface="Arial" charset="0"/>
              </a:rPr>
              <a:t>decision for SME’s </a:t>
            </a:r>
            <a:r>
              <a:rPr lang="en-US" sz="1200" b="1" dirty="0" smtClean="0">
                <a:solidFill>
                  <a:schemeClr val="tx1"/>
                </a:solidFill>
                <a:cs typeface="Arial" charset="0"/>
              </a:rPr>
              <a:t>loans (Approval Matrix)</a:t>
            </a:r>
            <a:endParaRPr lang="en-US" sz="1200" b="1" dirty="0">
              <a:solidFill>
                <a:schemeClr val="tx1"/>
              </a:solidFill>
            </a:endParaRPr>
          </a:p>
        </p:txBody>
      </p:sp>
      <p:sp>
        <p:nvSpPr>
          <p:cNvPr id="17" name="Rectangle 16"/>
          <p:cNvSpPr/>
          <p:nvPr/>
        </p:nvSpPr>
        <p:spPr>
          <a:xfrm>
            <a:off x="2275115" y="3869499"/>
            <a:ext cx="2934864" cy="142691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Create a simplified self-service application for commercial clients.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Growth on client base do to technological tool.</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Further prevent and reduce client loss</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18" name="Rectangle 17"/>
          <p:cNvSpPr/>
          <p:nvPr/>
        </p:nvSpPr>
        <p:spPr>
          <a:xfrm>
            <a:off x="5551715" y="3869499"/>
            <a:ext cx="3080346" cy="93399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SME’S transactional APP</a:t>
            </a: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3302077076"/>
              </p:ext>
            </p:extLst>
          </p:nvPr>
        </p:nvGraphicFramePr>
        <p:xfrm>
          <a:off x="414068" y="677276"/>
          <a:ext cx="8402128" cy="5852160"/>
        </p:xfrm>
        <a:graphic>
          <a:graphicData uri="http://schemas.openxmlformats.org/drawingml/2006/table">
            <a:tbl>
              <a:tblPr firstRow="1" bandRow="1"/>
              <a:tblGrid>
                <a:gridCol w="2511933"/>
                <a:gridCol w="2728408"/>
                <a:gridCol w="3161787"/>
              </a:tblGrid>
              <a:tr h="240957">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1595">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Priority:</a:t>
                      </a:r>
                      <a:r>
                        <a:rPr lang="en-US" sz="1200" b="1" baseline="0" dirty="0" smtClean="0"/>
                        <a:t> </a:t>
                      </a:r>
                      <a:r>
                        <a:rPr lang="en-US" sz="1200" b="1" dirty="0" smtClean="0">
                          <a:solidFill>
                            <a:schemeClr val="tx1"/>
                          </a:solidFill>
                        </a:rPr>
                        <a:t>Speed up Commercial Lending Decisions</a:t>
                      </a:r>
                    </a:p>
                    <a:p>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79863">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cs typeface="Arial" charset="0"/>
                        </a:rPr>
                        <a:t>Automatic decision for SME’s loans (Approval Matrix)</a:t>
                      </a:r>
                      <a:endParaRPr lang="en-US" sz="1200" b="0" dirty="0" smtClean="0">
                        <a:solidFill>
                          <a:schemeClr val="tx1"/>
                        </a:solidFill>
                      </a:endParaRPr>
                    </a:p>
                    <a:p>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baseline="0" dirty="0" smtClean="0"/>
                        <a:t>Enhanced customer experience</a:t>
                      </a:r>
                    </a:p>
                    <a:p>
                      <a:pPr marL="171450" indent="-171450">
                        <a:buFont typeface="Arial" panose="020B0604020202020204" pitchFamily="34" charset="0"/>
                        <a:buChar char="•"/>
                      </a:pPr>
                      <a:r>
                        <a:rPr lang="en-US" sz="1200" baseline="0" dirty="0" smtClean="0"/>
                        <a:t>Improve loans origination and decision</a:t>
                      </a:r>
                    </a:p>
                    <a:p>
                      <a:pPr marL="171450" indent="-171450">
                        <a:buFont typeface="Arial" panose="020B0604020202020204" pitchFamily="34" charset="0"/>
                        <a:buChar char="•"/>
                      </a:pPr>
                      <a:r>
                        <a:rPr lang="en-US" sz="1200" baseline="0" dirty="0" smtClean="0"/>
                        <a:t>Speed up loan disbursement</a:t>
                      </a:r>
                    </a:p>
                    <a:p>
                      <a:pPr marL="171450" indent="-171450">
                        <a:buFont typeface="Arial" panose="020B0604020202020204" pitchFamily="34" charset="0"/>
                        <a:buChar char="•"/>
                      </a:pPr>
                      <a:endParaRPr lang="en-US" sz="12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dirty="0" smtClean="0">
                          <a:solidFill>
                            <a:srgbClr val="000000"/>
                          </a:solidFill>
                          <a:effectLst/>
                          <a:latin typeface="Calibri"/>
                        </a:rPr>
                        <a:t>The</a:t>
                      </a:r>
                      <a:r>
                        <a:rPr lang="en-US" sz="1200" b="1" i="0" u="none" strike="noStrike" baseline="0" dirty="0" smtClean="0">
                          <a:solidFill>
                            <a:srgbClr val="000000"/>
                          </a:solidFill>
                          <a:effectLst/>
                          <a:latin typeface="Calibri"/>
                        </a:rPr>
                        <a:t> following risk may have an impact on proposed initiative</a:t>
                      </a:r>
                      <a:r>
                        <a:rPr lang="en-US" sz="1200" b="0" i="0" u="none" strike="noStrike" baseline="0" dirty="0" smtClean="0">
                          <a:solidFill>
                            <a:srgbClr val="000000"/>
                          </a:solidFill>
                          <a:effectLst/>
                          <a:latin typeface="Calibri"/>
                        </a:rPr>
                        <a:t>:</a:t>
                      </a: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Credit policy / Limit/ Risk Appetite Changes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Material Existing &amp; New Business Changes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 </a:t>
                      </a:r>
                      <a:r>
                        <a:rPr lang="en-US" sz="1200" b="0" i="0" u="none" strike="noStrike" kern="1200" dirty="0" smtClean="0">
                          <a:solidFill>
                            <a:srgbClr val="000000"/>
                          </a:solidFill>
                          <a:effectLst/>
                          <a:latin typeface="Calibri"/>
                          <a:ea typeface="+mn-ea"/>
                          <a:cs typeface="+mn-cs"/>
                        </a:rPr>
                        <a:t>Decision Processes/ New Business Policies/ Portfolio Management Changes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smtClean="0">
                          <a:solidFill>
                            <a:srgbClr val="000000"/>
                          </a:solidFill>
                          <a:effectLst/>
                          <a:latin typeface="Calibri"/>
                          <a:ea typeface="+mn-ea"/>
                          <a:cs typeface="+mn-cs"/>
                        </a:rPr>
                        <a:t>Product Plan Impacts to Credit Risk Profile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smtClean="0">
                          <a:solidFill>
                            <a:srgbClr val="000000"/>
                          </a:solidFill>
                          <a:effectLst/>
                          <a:latin typeface="Calibri"/>
                          <a:ea typeface="+mn-ea"/>
                          <a:cs typeface="+mn-cs"/>
                        </a:rPr>
                        <a:t>Retention Impact on Credit Profile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Compliance Impacts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Operational Risk</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dirty="0" smtClean="0">
                        <a:solidFill>
                          <a:srgbClr val="000000"/>
                        </a:solidFill>
                        <a:effectLst/>
                        <a:latin typeface="Calibri"/>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dirty="0" smtClean="0">
                          <a:solidFill>
                            <a:srgbClr val="000000"/>
                          </a:solidFill>
                          <a:effectLst/>
                          <a:latin typeface="Calibri"/>
                          <a:ea typeface="+mn-ea"/>
                          <a:cs typeface="+mn-cs"/>
                        </a:rPr>
                        <a:t>Measures</a:t>
                      </a:r>
                      <a:r>
                        <a:rPr lang="en-US" sz="1200" b="1" i="0" u="none" strike="noStrike" kern="1200" baseline="0" dirty="0" smtClean="0">
                          <a:solidFill>
                            <a:srgbClr val="000000"/>
                          </a:solidFill>
                          <a:effectLst/>
                          <a:latin typeface="Calibri"/>
                          <a:ea typeface="+mn-ea"/>
                          <a:cs typeface="+mn-cs"/>
                        </a:rPr>
                        <a:t> of control:</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Further training and capacity to Branch Commercial staff</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Exceptions and limit breach is to be evaluated by assigned risk committee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New systems approval matrix needs to be in compliancy to current risk policy and appetite risk</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Collateral based evaluation and approval will still be standard requirement to credit valuation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dirty="0" smtClean="0">
                        <a:solidFill>
                          <a:srgbClr val="000000"/>
                        </a:solidFill>
                        <a:effectLst/>
                        <a:latin typeface="Calibri"/>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dirty="0" smtClean="0">
                        <a:solidFill>
                          <a:srgbClr val="000000"/>
                        </a:solidFill>
                        <a:effectLst/>
                        <a:latin typeface="Calibri"/>
                        <a:ea typeface="+mn-ea"/>
                        <a:cs typeface="+mn-cs"/>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24095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467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878008122"/>
              </p:ext>
            </p:extLst>
          </p:nvPr>
        </p:nvGraphicFramePr>
        <p:xfrm>
          <a:off x="414068" y="677276"/>
          <a:ext cx="8402128" cy="1005840"/>
        </p:xfrm>
        <a:graphic>
          <a:graphicData uri="http://schemas.openxmlformats.org/drawingml/2006/table">
            <a:tbl>
              <a:tblPr firstRow="1" bandRow="1"/>
              <a:tblGrid>
                <a:gridCol w="2511933"/>
                <a:gridCol w="2728408"/>
                <a:gridCol w="3161787"/>
              </a:tblGrid>
              <a:tr h="240957">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1595">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Priority: Grow</a:t>
                      </a:r>
                      <a:r>
                        <a:rPr lang="en-US" sz="1200" b="1" kern="1200" baseline="0" dirty="0" smtClean="0">
                          <a:solidFill>
                            <a:schemeClr val="tx1"/>
                          </a:solidFill>
                          <a:latin typeface="+mn-lt"/>
                          <a:ea typeface="+mn-ea"/>
                          <a:cs typeface="+mn-cs"/>
                        </a:rPr>
                        <a:t> Commissions</a:t>
                      </a:r>
                      <a:endParaRPr lang="en-US" sz="1200" b="1" kern="1200" dirty="0" smtClean="0">
                        <a:solidFill>
                          <a:schemeClr val="tx1"/>
                        </a:solidFill>
                        <a:latin typeface="+mn-lt"/>
                        <a:ea typeface="+mn-ea"/>
                        <a:cs typeface="+mn-cs"/>
                      </a:endParaRPr>
                    </a:p>
                    <a:p>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095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no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048454372"/>
              </p:ext>
            </p:extLst>
          </p:nvPr>
        </p:nvGraphicFramePr>
        <p:xfrm>
          <a:off x="499051" y="1514166"/>
          <a:ext cx="8402128" cy="5120640"/>
        </p:xfrm>
        <a:graphic>
          <a:graphicData uri="http://schemas.openxmlformats.org/drawingml/2006/table">
            <a:tbl>
              <a:tblPr firstRow="1" bandRow="1"/>
              <a:tblGrid>
                <a:gridCol w="2511933"/>
                <a:gridCol w="2728408"/>
                <a:gridCol w="3161787"/>
              </a:tblGrid>
              <a:tr h="240957">
                <a:tc gridSpan="3">
                  <a:txBody>
                    <a:bodyPr/>
                    <a:lstStyle/>
                    <a:p>
                      <a:pPr marL="0" algn="l" defTabSz="457200" rtl="0" eaLnBrk="1" latinLnBrk="0" hangingPunct="1"/>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74315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SME’S transactional APP</a:t>
                      </a:r>
                    </a:p>
                    <a:p>
                      <a:endParaRPr lang="en-US" sz="1200" dirty="0" smtClean="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eaLnBrk="1" fontAlgn="auto" hangingPunct="1">
                        <a:spcBef>
                          <a:spcPts val="0"/>
                        </a:spcBef>
                        <a:spcAft>
                          <a:spcPts val="600"/>
                        </a:spcAft>
                        <a:buFont typeface="Arial" panose="020B0604020202020204" pitchFamily="34" charset="0"/>
                        <a:buChar char="•"/>
                      </a:pPr>
                      <a:r>
                        <a:rPr lang="en-US" sz="1200" b="0" dirty="0" smtClean="0">
                          <a:solidFill>
                            <a:srgbClr val="000000"/>
                          </a:solidFill>
                        </a:rPr>
                        <a:t>Simplified application for clients.</a:t>
                      </a:r>
                    </a:p>
                    <a:p>
                      <a:pPr marL="171450" indent="-171450" eaLnBrk="1" fontAlgn="auto" hangingPunct="1">
                        <a:spcBef>
                          <a:spcPts val="0"/>
                        </a:spcBef>
                        <a:spcAft>
                          <a:spcPts val="600"/>
                        </a:spcAft>
                        <a:buFont typeface="Arial" panose="020B0604020202020204" pitchFamily="34" charset="0"/>
                        <a:buChar char="•"/>
                      </a:pPr>
                      <a:r>
                        <a:rPr lang="en-US" sz="1200" b="0" dirty="0" smtClean="0">
                          <a:solidFill>
                            <a:srgbClr val="000000"/>
                          </a:solidFill>
                        </a:rPr>
                        <a:t>Growth on client base </a:t>
                      </a:r>
                    </a:p>
                    <a:p>
                      <a:pPr marL="171450" indent="-171450" eaLnBrk="1" fontAlgn="auto" hangingPunct="1">
                        <a:spcBef>
                          <a:spcPts val="0"/>
                        </a:spcBef>
                        <a:spcAft>
                          <a:spcPts val="600"/>
                        </a:spcAft>
                        <a:buFont typeface="Arial" panose="020B0604020202020204" pitchFamily="34" charset="0"/>
                        <a:buChar char="•"/>
                      </a:pPr>
                      <a:r>
                        <a:rPr lang="en-US" sz="1200" b="0" dirty="0" smtClean="0">
                          <a:solidFill>
                            <a:srgbClr val="000000"/>
                          </a:solidFill>
                        </a:rPr>
                        <a:t>Reduce and</a:t>
                      </a:r>
                      <a:r>
                        <a:rPr lang="en-US" sz="1200" b="0" baseline="0" dirty="0" smtClean="0">
                          <a:solidFill>
                            <a:srgbClr val="000000"/>
                          </a:solidFill>
                        </a:rPr>
                        <a:t> prevent </a:t>
                      </a:r>
                      <a:r>
                        <a:rPr lang="en-US" sz="1200" b="0" dirty="0" smtClean="0">
                          <a:solidFill>
                            <a:srgbClr val="000000"/>
                          </a:solidFill>
                        </a:rPr>
                        <a:t>client loss</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dirty="0" smtClean="0">
                          <a:solidFill>
                            <a:srgbClr val="000000"/>
                          </a:solidFill>
                          <a:effectLst/>
                          <a:latin typeface="Calibri"/>
                        </a:rPr>
                        <a:t>The</a:t>
                      </a:r>
                      <a:r>
                        <a:rPr lang="en-US" sz="1200" b="1" i="0" u="none" strike="noStrike" baseline="0" dirty="0" smtClean="0">
                          <a:solidFill>
                            <a:srgbClr val="000000"/>
                          </a:solidFill>
                          <a:effectLst/>
                          <a:latin typeface="Calibri"/>
                        </a:rPr>
                        <a:t> following risk may have an impact on proposed initiative</a:t>
                      </a:r>
                      <a:r>
                        <a:rPr lang="en-US" sz="1200" b="0" i="0" u="none" strike="noStrike" baseline="0" dirty="0" smtClean="0">
                          <a:solidFill>
                            <a:srgbClr val="000000"/>
                          </a:solidFill>
                          <a:effectLst/>
                          <a:latin typeface="Calibri"/>
                        </a:rPr>
                        <a:t>:</a:t>
                      </a: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Material Existing &amp; New Business Changes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Change in Exposures Compliance Impacts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Compliance Impacts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Operational Risk</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dirty="0" smtClean="0">
                          <a:solidFill>
                            <a:srgbClr val="000000"/>
                          </a:solidFill>
                          <a:effectLst/>
                          <a:latin typeface="Calibri"/>
                          <a:ea typeface="+mn-ea"/>
                          <a:cs typeface="+mn-cs"/>
                        </a:rPr>
                        <a:t>Measures</a:t>
                      </a:r>
                      <a:r>
                        <a:rPr lang="en-US" sz="1200" b="1" i="0" u="none" strike="noStrike" kern="1200" baseline="0" dirty="0" smtClean="0">
                          <a:solidFill>
                            <a:srgbClr val="000000"/>
                          </a:solidFill>
                          <a:effectLst/>
                          <a:latin typeface="Calibri"/>
                          <a:ea typeface="+mn-ea"/>
                          <a:cs typeface="+mn-cs"/>
                        </a:rPr>
                        <a:t> of control:</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i="0" u="none" strike="noStrike" kern="1200" baseline="0" dirty="0" smtClean="0">
                        <a:solidFill>
                          <a:srgbClr val="000000"/>
                        </a:solidFill>
                        <a:effectLst/>
                        <a:latin typeface="Calibri"/>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App supplier will be considered by following our current experience and standards stablished in our existing app</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Hell desk will be implement to attend app possible malfunctions and to provide customer support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Branch commercial staff will be trained to attend basic question regarding the functioning of the app</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591760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505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560395969"/>
              </p:ext>
            </p:extLst>
          </p:nvPr>
        </p:nvGraphicFramePr>
        <p:xfrm>
          <a:off x="95693" y="435173"/>
          <a:ext cx="8976590" cy="6674789"/>
        </p:xfrm>
        <a:graphic>
          <a:graphicData uri="http://schemas.openxmlformats.org/drawingml/2006/table">
            <a:tbl>
              <a:tblPr firstRow="1" bandRow="1"/>
              <a:tblGrid>
                <a:gridCol w="882207"/>
                <a:gridCol w="3568700"/>
                <a:gridCol w="812800"/>
                <a:gridCol w="2165350"/>
                <a:gridCol w="1547533"/>
              </a:tblGrid>
              <a:tr h="226595">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7941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332910">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Are the P19 asset forecasts reliant on relaxation/ changes to risk appetite/ risk policy/ Credit Policy/ VAR limit/ Pricing/ RE policy/ U/W and/or associated risk criteria, risk ratings and tolerance levels? If so to what extent? </a:t>
                      </a:r>
                    </a:p>
                    <a:p>
                      <a:pPr algn="l" fontAlgn="ctr"/>
                      <a:r>
                        <a:rPr lang="en-US" sz="1100" b="0" i="1" u="none" strike="noStrike" dirty="0" smtClean="0">
                          <a:solidFill>
                            <a:srgbClr val="000000"/>
                          </a:solidFill>
                          <a:effectLst/>
                          <a:latin typeface="+mn-lt"/>
                        </a:rPr>
                        <a:t>Will</a:t>
                      </a:r>
                      <a:r>
                        <a:rPr lang="en-US" sz="1100" b="0" i="1" u="none" strike="noStrike" baseline="0" dirty="0" smtClean="0">
                          <a:solidFill>
                            <a:srgbClr val="000000"/>
                          </a:solidFill>
                          <a:effectLst/>
                          <a:latin typeface="Calibri"/>
                        </a:rPr>
                        <a:t>  require changes to existing  standardized credit policy.</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2314 &amp; 95</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2308 &amp; </a:t>
                      </a:r>
                      <a:r>
                        <a:rPr lang="en-US" sz="1100" b="0" i="0" u="none" strike="noStrike" dirty="0" smtClean="0">
                          <a:solidFill>
                            <a:schemeClr val="tx1"/>
                          </a:solidFill>
                          <a:effectLst/>
                          <a:latin typeface="Calibri"/>
                        </a:rPr>
                        <a:t>108</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65</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Loan Portfolio Reduction / Business Contraction</a:t>
                      </a:r>
                    </a:p>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Small </a:t>
                      </a:r>
                      <a:r>
                        <a:rPr lang="en-US" sz="1100" b="0" i="0" u="none" strike="noStrike" kern="1200" dirty="0" smtClean="0">
                          <a:solidFill>
                            <a:schemeClr val="tx1"/>
                          </a:solidFill>
                          <a:effectLst/>
                          <a:latin typeface="+mn-lt"/>
                          <a:ea typeface="+mn-ea"/>
                          <a:cs typeface="+mn-cs"/>
                        </a:rPr>
                        <a:t>Business Banking Consolidated Credit Risk: Default and </a:t>
                      </a:r>
                      <a:r>
                        <a:rPr lang="en-US" sz="1100" b="0" i="0" u="none" strike="noStrike" kern="1200" dirty="0" smtClean="0">
                          <a:solidFill>
                            <a:schemeClr val="tx1"/>
                          </a:solidFill>
                          <a:effectLst/>
                          <a:latin typeface="+mn-lt"/>
                          <a:ea typeface="+mn-ea"/>
                          <a:cs typeface="+mn-cs"/>
                        </a:rPr>
                        <a:t>Collateral</a:t>
                      </a:r>
                    </a:p>
                    <a:p>
                      <a:pPr marL="171450" indent="-171450" algn="l" fontAlgn="ctr">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Puerto Rico Public Institutions Additional Default and Change in Legal Framework</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kern="1200" noProof="0" dirty="0" smtClean="0">
                          <a:solidFill>
                            <a:schemeClr val="tx1"/>
                          </a:solidFill>
                          <a:effectLst/>
                          <a:latin typeface="+mn-lt"/>
                          <a:ea typeface="+mn-ea"/>
                          <a:cs typeface="+mn-cs"/>
                        </a:rPr>
                        <a:t>Decreasing production trend due to changes in pricing policy, branch consolidation</a:t>
                      </a:r>
                      <a:r>
                        <a:rPr lang="en-US" sz="1100" b="0" i="0" u="none" strike="noStrike" kern="1200" baseline="0" noProof="0" dirty="0" smtClean="0">
                          <a:solidFill>
                            <a:schemeClr val="tx1"/>
                          </a:solidFill>
                          <a:effectLst/>
                          <a:latin typeface="+mn-lt"/>
                          <a:ea typeface="+mn-ea"/>
                          <a:cs typeface="+mn-cs"/>
                        </a:rPr>
                        <a:t> </a:t>
                      </a:r>
                      <a:r>
                        <a:rPr lang="en-US" sz="1100" b="0" i="0" u="none" strike="noStrike" kern="1200" noProof="0" dirty="0" smtClean="0">
                          <a:solidFill>
                            <a:schemeClr val="tx1"/>
                          </a:solidFill>
                          <a:effectLst/>
                          <a:latin typeface="+mn-lt"/>
                          <a:ea typeface="+mn-ea"/>
                          <a:cs typeface="+mn-cs"/>
                        </a:rPr>
                        <a:t>as well as economic environment.</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212630">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Does the P19 include new business initiatives, material changes to an existing product, service or business initiatives that may lead to material changes in the risk profile or risk appetite of the portfolios (new agreements/ 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portfolio?</a:t>
                      </a:r>
                    </a:p>
                    <a:p>
                      <a:pPr algn="l" fontAlgn="ctr"/>
                      <a:r>
                        <a:rPr lang="en-US" sz="1100" b="0" i="1" u="none" strike="noStrike" dirty="0" smtClean="0">
                          <a:solidFill>
                            <a:srgbClr val="000000"/>
                          </a:solidFill>
                          <a:effectLst/>
                          <a:latin typeface="+mn-lt"/>
                        </a:rPr>
                        <a:t>Will</a:t>
                      </a:r>
                      <a:r>
                        <a:rPr lang="en-US" sz="1100" b="0" i="1" u="none" strike="noStrike" baseline="0" dirty="0" smtClean="0">
                          <a:solidFill>
                            <a:srgbClr val="000000"/>
                          </a:solidFill>
                          <a:effectLst/>
                          <a:latin typeface="Calibri"/>
                        </a:rPr>
                        <a:t>  require partnership  and /or agreement  with 3rd party provider to create the app. Additional modification to </a:t>
                      </a:r>
                      <a:r>
                        <a:rPr lang="en-US" sz="1100" b="0" i="1" u="none" strike="noStrike" baseline="0" dirty="0" err="1" smtClean="0">
                          <a:solidFill>
                            <a:srgbClr val="000000"/>
                          </a:solidFill>
                          <a:effectLst/>
                          <a:latin typeface="Calibri"/>
                        </a:rPr>
                        <a:t>Garra</a:t>
                      </a:r>
                      <a:r>
                        <a:rPr lang="en-US" sz="1100" b="0" i="1" u="none" strike="noStrike" baseline="0" dirty="0" smtClean="0">
                          <a:solidFill>
                            <a:srgbClr val="000000"/>
                          </a:solidFill>
                          <a:effectLst/>
                          <a:latin typeface="Calibri"/>
                        </a:rPr>
                        <a:t> </a:t>
                      </a:r>
                      <a:r>
                        <a:rPr lang="en-US" sz="1100" b="0" i="1" u="none" strike="noStrike" baseline="0" dirty="0" err="1" smtClean="0">
                          <a:solidFill>
                            <a:srgbClr val="000000"/>
                          </a:solidFill>
                          <a:effectLst/>
                          <a:latin typeface="Calibri"/>
                        </a:rPr>
                        <a:t>Particulares</a:t>
                      </a:r>
                      <a:r>
                        <a:rPr lang="en-US" sz="1100" b="0" i="1" u="none" strike="noStrike" baseline="0" dirty="0" smtClean="0">
                          <a:solidFill>
                            <a:srgbClr val="000000"/>
                          </a:solidFill>
                          <a:effectLst/>
                          <a:latin typeface="Calibri"/>
                        </a:rPr>
                        <a:t>  or </a:t>
                      </a:r>
                      <a:r>
                        <a:rPr lang="en-US" sz="1100" b="0" i="1" u="none" strike="noStrike" baseline="0" dirty="0" err="1" smtClean="0">
                          <a:solidFill>
                            <a:srgbClr val="000000"/>
                          </a:solidFill>
                          <a:effectLst/>
                          <a:latin typeface="Calibri"/>
                        </a:rPr>
                        <a:t>Garra</a:t>
                      </a:r>
                      <a:r>
                        <a:rPr lang="en-US" sz="1100" b="0" i="1" u="none" strike="noStrike" baseline="0" dirty="0" smtClean="0">
                          <a:solidFill>
                            <a:srgbClr val="000000"/>
                          </a:solidFill>
                          <a:effectLst/>
                          <a:latin typeface="Calibri"/>
                        </a:rPr>
                        <a:t>  </a:t>
                      </a:r>
                      <a:r>
                        <a:rPr lang="en-US" sz="1100" b="0" i="1" u="none" strike="noStrike" baseline="0" dirty="0" err="1" smtClean="0">
                          <a:solidFill>
                            <a:srgbClr val="000000"/>
                          </a:solidFill>
                          <a:effectLst/>
                          <a:latin typeface="Calibri"/>
                        </a:rPr>
                        <a:t>Empresas</a:t>
                      </a:r>
                      <a:r>
                        <a:rPr lang="en-US" sz="1100" b="0" i="1" u="none" strike="noStrike" baseline="0" dirty="0" smtClean="0">
                          <a:solidFill>
                            <a:srgbClr val="000000"/>
                          </a:solidFill>
                          <a:effectLst/>
                          <a:latin typeface="Calibri"/>
                        </a:rPr>
                        <a:t> will to be made  to implement an automated  decision  matrix.</a:t>
                      </a: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128</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135</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112</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Oversight of Third Party Providers</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Risk of developing systems without proper documentation and structure that does not allow Bancorp to have sufficient autonomy for future system maintenance and to ensure its quality and consistency</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Model Risk</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Initiatives</a:t>
                      </a:r>
                      <a:r>
                        <a:rPr lang="en-US" sz="1100" b="0" i="0" u="none" strike="noStrike" baseline="0" dirty="0" smtClean="0">
                          <a:solidFill>
                            <a:srgbClr val="000000"/>
                          </a:solidFill>
                          <a:effectLst/>
                          <a:latin typeface="Calibri"/>
                        </a:rPr>
                        <a:t> as part of mitigating activities for </a:t>
                      </a:r>
                      <a:r>
                        <a:rPr lang="en-US" sz="1100" b="0" i="0" u="none" strike="noStrike" kern="1200" noProof="0" dirty="0" smtClean="0">
                          <a:solidFill>
                            <a:schemeClr val="tx1"/>
                          </a:solidFill>
                          <a:effectLst/>
                          <a:latin typeface="+mn-lt"/>
                          <a:ea typeface="+mn-ea"/>
                          <a:cs typeface="+mn-cs"/>
                        </a:rPr>
                        <a:t>Loan Portfolio Reduction .</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93049">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Are there any changes planned to the scale and scope of existing products (including portfolio sales) resulting in increased, or different types, of risk exposures ?</a:t>
                      </a:r>
                    </a:p>
                    <a:p>
                      <a:pPr algn="l" fontAlgn="ctr"/>
                      <a:r>
                        <a:rPr lang="en-US" sz="1100" b="0" i="1" u="none" strike="noStrike" dirty="0" smtClean="0">
                          <a:solidFill>
                            <a:srgbClr val="000000"/>
                          </a:solidFill>
                          <a:effectLst/>
                          <a:latin typeface="+mn-lt"/>
                        </a:rPr>
                        <a:t>Initial</a:t>
                      </a:r>
                      <a:r>
                        <a:rPr lang="en-US" sz="1100" b="0" i="1" u="none" strike="noStrike" baseline="0" dirty="0" smtClean="0">
                          <a:solidFill>
                            <a:srgbClr val="000000"/>
                          </a:solidFill>
                          <a:effectLst/>
                          <a:latin typeface="Calibri"/>
                        </a:rPr>
                        <a:t> APP malfunction could  cause  increase claims from clients.</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81</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116</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Technology Failure and Resiliency</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Consumer practices</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An increase in customer’s complaints  may cause a reputational risk for the Bank.</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46429">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Are there in the P19 any products/customer groups that are expected to require a variation and/or expansion of current risk appetite and policy</a:t>
                      </a:r>
                      <a:r>
                        <a:rPr lang="en-US" sz="1100" b="0" i="0" u="none" strike="noStrike" dirty="0" smtClean="0">
                          <a:solidFill>
                            <a:srgbClr val="000000"/>
                          </a:solidFill>
                          <a:effectLst/>
                          <a:latin typeface="+mn-lt"/>
                        </a:rPr>
                        <a:t>?  </a:t>
                      </a:r>
                      <a:r>
                        <a:rPr lang="en-US" sz="1100" b="0" i="1" u="none" strike="noStrike" dirty="0" smtClean="0">
                          <a:solidFill>
                            <a:srgbClr val="000000"/>
                          </a:solidFill>
                          <a:effectLst/>
                          <a:latin typeface="+mn-lt"/>
                        </a:rPr>
                        <a:t>N/A</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45579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3163700836"/>
              </p:ext>
            </p:extLst>
          </p:nvPr>
        </p:nvGraphicFramePr>
        <p:xfrm>
          <a:off x="95693" y="615950"/>
          <a:ext cx="8985554" cy="6267450"/>
        </p:xfrm>
        <a:graphic>
          <a:graphicData uri="http://schemas.openxmlformats.org/drawingml/2006/table">
            <a:tbl>
              <a:tblPr firstRow="1" bandRow="1"/>
              <a:tblGrid>
                <a:gridCol w="912069"/>
                <a:gridCol w="3754738"/>
                <a:gridCol w="769711"/>
                <a:gridCol w="2049689"/>
                <a:gridCol w="1499347"/>
              </a:tblGrid>
              <a:tr h="246078">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64533">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4410">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smtClean="0">
                          <a:solidFill>
                            <a:srgbClr val="000000"/>
                          </a:solidFill>
                          <a:effectLst/>
                          <a:latin typeface="+mn-lt"/>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p>
                    <a:p>
                      <a:pPr marL="0" algn="l" defTabSz="457200" rtl="0" eaLnBrk="1" fontAlgn="ctr" latinLnBrk="0" hangingPunct="1"/>
                      <a:r>
                        <a:rPr lang="en-US" sz="1100" b="0" i="1" u="none" strike="noStrike" kern="1200" dirty="0" smtClean="0">
                          <a:solidFill>
                            <a:srgbClr val="000000"/>
                          </a:solidFill>
                          <a:effectLst/>
                          <a:latin typeface="+mn-lt"/>
                          <a:ea typeface="+mn-ea"/>
                          <a:cs typeface="+mn-cs"/>
                        </a:rPr>
                        <a:t>N/A</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74322">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smtClean="0">
                          <a:solidFill>
                            <a:srgbClr val="000000"/>
                          </a:solidFill>
                          <a:effectLst/>
                          <a:latin typeface="+mn-lt"/>
                          <a:ea typeface="+mn-ea"/>
                          <a:cs typeface="+mn-cs"/>
                        </a:rPr>
                        <a:t>Are there any changes that would affect current risk </a:t>
                      </a:r>
                      <a:r>
                        <a:rPr lang="en-US" sz="1100" b="0" i="0" u="none" strike="noStrike" kern="1200" dirty="0" err="1" smtClean="0">
                          <a:solidFill>
                            <a:srgbClr val="000000"/>
                          </a:solidFill>
                          <a:effectLst/>
                          <a:latin typeface="+mn-lt"/>
                          <a:ea typeface="+mn-ea"/>
                          <a:cs typeface="+mn-cs"/>
                        </a:rPr>
                        <a:t>decisioning</a:t>
                      </a:r>
                      <a:r>
                        <a:rPr lang="en-US" sz="1100" b="0" i="0" u="none" strike="noStrike" kern="1200" dirty="0" smtClean="0">
                          <a:solidFill>
                            <a:srgbClr val="000000"/>
                          </a:solidFill>
                          <a:effectLst/>
                          <a:latin typeface="+mn-lt"/>
                          <a:ea typeface="+mn-ea"/>
                          <a:cs typeface="+mn-cs"/>
                        </a:rPr>
                        <a:t> processes and/or policies for new business or portfolio management?</a:t>
                      </a:r>
                    </a:p>
                    <a:p>
                      <a:pPr marL="0" algn="l" defTabSz="457200" rtl="0" eaLnBrk="1" fontAlgn="ctr" latinLnBrk="0" hangingPunct="1"/>
                      <a:r>
                        <a:rPr lang="en-US" sz="1100" b="0" i="1" u="none" strike="noStrike" kern="1200" dirty="0" smtClean="0">
                          <a:solidFill>
                            <a:srgbClr val="000000"/>
                          </a:solidFill>
                          <a:effectLst/>
                          <a:latin typeface="+mn-lt"/>
                          <a:ea typeface="+mn-ea"/>
                          <a:cs typeface="+mn-cs"/>
                        </a:rPr>
                        <a:t>Credit</a:t>
                      </a:r>
                      <a:r>
                        <a:rPr lang="en-US" sz="1100" b="0" i="1" u="none" strike="noStrike" kern="1200" baseline="0" dirty="0" smtClean="0">
                          <a:solidFill>
                            <a:srgbClr val="000000"/>
                          </a:solidFill>
                          <a:effectLst/>
                          <a:latin typeface="Calibri"/>
                          <a:ea typeface="+mn-ea"/>
                          <a:cs typeface="+mn-cs"/>
                        </a:rPr>
                        <a:t> application will be  decided by automated decision system based  in part  to client financial information, credit  score and  other credit lending considerations.</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128</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135</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112</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Oversight of Third Party Providers</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Risk of developing systems without proper documentation and structure that does not allow Bancorp to have sufficient autonomy for future system maintenance and to ensure its quality and consistency</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Model Risk</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Initiatives</a:t>
                      </a:r>
                      <a:r>
                        <a:rPr lang="en-US" sz="1100" b="0" i="0" u="none" strike="noStrike" baseline="0" dirty="0" smtClean="0">
                          <a:solidFill>
                            <a:srgbClr val="000000"/>
                          </a:solidFill>
                          <a:effectLst/>
                          <a:latin typeface="Calibri"/>
                        </a:rPr>
                        <a:t> as part of mitigating activities for </a:t>
                      </a:r>
                      <a:r>
                        <a:rPr lang="en-US" sz="1100" b="0" i="0" u="none" strike="noStrike" kern="1200" noProof="0" dirty="0" smtClean="0">
                          <a:solidFill>
                            <a:schemeClr val="tx1"/>
                          </a:solidFill>
                          <a:effectLst/>
                          <a:latin typeface="+mn-lt"/>
                          <a:ea typeface="+mn-ea"/>
                          <a:cs typeface="+mn-cs"/>
                        </a:rPr>
                        <a:t>Loan Portfolio Reduction.</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96983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smtClean="0">
                          <a:solidFill>
                            <a:srgbClr val="000000"/>
                          </a:solidFill>
                          <a:effectLst/>
                          <a:latin typeface="+mn-lt"/>
                          <a:ea typeface="+mn-ea"/>
                          <a:cs typeface="+mn-cs"/>
                        </a:rPr>
                        <a:t>Is the overall product plan expected to result in an increase in the credit risk profile of the portfolio for the product area?</a:t>
                      </a:r>
                    </a:p>
                    <a:p>
                      <a:pPr marL="0" algn="l" defTabSz="457200" rtl="0" eaLnBrk="1" fontAlgn="ctr" latinLnBrk="0" hangingPunct="1"/>
                      <a:r>
                        <a:rPr lang="en-US" sz="1100" b="0" i="1" u="none" strike="noStrike" kern="1200" dirty="0" smtClean="0">
                          <a:solidFill>
                            <a:srgbClr val="000000"/>
                          </a:solidFill>
                          <a:effectLst/>
                          <a:latin typeface="+mn-lt"/>
                          <a:ea typeface="+mn-ea"/>
                          <a:cs typeface="+mn-cs"/>
                        </a:rPr>
                        <a:t>Potential</a:t>
                      </a:r>
                      <a:r>
                        <a:rPr lang="en-US" sz="1100" b="0" i="1" u="none" strike="noStrike" kern="1200" baseline="0" dirty="0" smtClean="0">
                          <a:solidFill>
                            <a:srgbClr val="000000"/>
                          </a:solidFill>
                          <a:effectLst/>
                          <a:latin typeface="Calibri"/>
                          <a:ea typeface="+mn-ea"/>
                          <a:cs typeface="+mn-cs"/>
                        </a:rPr>
                        <a:t>  increase in unsecure applications and approval could expose us to an  increase in risk profile</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2308 &amp; 108</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Small Business Banking Consolidated Credit Risk: Default and Collateral</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kern="1200" noProof="0" dirty="0" smtClean="0">
                          <a:solidFill>
                            <a:schemeClr val="tx1"/>
                          </a:solidFill>
                          <a:effectLst/>
                          <a:latin typeface="+mn-lt"/>
                          <a:ea typeface="+mn-ea"/>
                          <a:cs typeface="+mn-cs"/>
                        </a:rPr>
                        <a:t>Mitigating activities for the production reduction could</a:t>
                      </a:r>
                      <a:r>
                        <a:rPr lang="en-US" sz="1100" b="0" i="0" u="none" strike="noStrike" kern="1200" baseline="0" noProof="0" dirty="0" smtClean="0">
                          <a:solidFill>
                            <a:schemeClr val="tx1"/>
                          </a:solidFill>
                          <a:effectLst/>
                          <a:latin typeface="+mn-lt"/>
                          <a:ea typeface="+mn-ea"/>
                          <a:cs typeface="+mn-cs"/>
                        </a:rPr>
                        <a:t> have an impact in the risk profile</a:t>
                      </a:r>
                      <a:r>
                        <a:rPr lang="en-US" sz="1100" b="0" i="0" u="none" strike="noStrike" kern="1200" noProof="0" dirty="0" smtClean="0">
                          <a:solidFill>
                            <a:schemeClr val="tx1"/>
                          </a:solidFill>
                          <a:effectLst/>
                          <a:latin typeface="+mn-lt"/>
                          <a:ea typeface="+mn-ea"/>
                          <a:cs typeface="+mn-cs"/>
                        </a:rPr>
                        <a:t>.</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125022">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a:t>
                      </a:r>
                      <a:r>
                        <a:rPr lang="en-US" sz="1100" b="1" i="0" u="none" strike="noStrike" kern="1200" dirty="0" smtClean="0">
                          <a:solidFill>
                            <a:srgbClr val="000000"/>
                          </a:solidFill>
                          <a:effectLst/>
                          <a:latin typeface="Calibri"/>
                          <a:ea typeface="+mn-ea"/>
                          <a:cs typeface="+mn-cs"/>
                        </a:rPr>
                        <a:t>Profile</a:t>
                      </a:r>
                      <a:endParaRPr lang="en-US" sz="1100" b="1"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smtClean="0">
                          <a:solidFill>
                            <a:srgbClr val="000000"/>
                          </a:solidFill>
                          <a:effectLst/>
                          <a:latin typeface="+mn-lt"/>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p>
                    <a:p>
                      <a:pPr marL="0" algn="l" defTabSz="457200" rtl="0" eaLnBrk="1" fontAlgn="ctr" latinLnBrk="0" hangingPunct="1"/>
                      <a:r>
                        <a:rPr lang="en-US" sz="1100" b="0" i="1" u="none" strike="noStrike" kern="1200" dirty="0" smtClean="0">
                          <a:solidFill>
                            <a:srgbClr val="000000"/>
                          </a:solidFill>
                          <a:effectLst/>
                          <a:latin typeface="+mn-lt"/>
                          <a:ea typeface="+mn-ea"/>
                          <a:cs typeface="+mn-cs"/>
                        </a:rPr>
                        <a:t>Initiatives</a:t>
                      </a:r>
                      <a:r>
                        <a:rPr lang="en-US" sz="1100" b="0" i="1" u="none" strike="noStrike" kern="1200" baseline="0" dirty="0" smtClean="0">
                          <a:solidFill>
                            <a:srgbClr val="000000"/>
                          </a:solidFill>
                          <a:effectLst/>
                          <a:latin typeface="Calibri"/>
                          <a:ea typeface="+mn-ea"/>
                          <a:cs typeface="+mn-cs"/>
                        </a:rPr>
                        <a:t> to be implemented  should not  have an  impact on credit profile  although are focused on client retention and  to maintain existing business.</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2308 &amp; 108</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Small Business Banking Consolidated Credit Risk: Default and Collateral</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kern="1200" noProof="0" dirty="0" smtClean="0">
                          <a:solidFill>
                            <a:schemeClr val="tx1"/>
                          </a:solidFill>
                          <a:effectLst/>
                          <a:latin typeface="+mn-lt"/>
                          <a:ea typeface="+mn-ea"/>
                          <a:cs typeface="+mn-cs"/>
                        </a:rPr>
                        <a:t>Mitigating activities for the production reduction could</a:t>
                      </a:r>
                      <a:r>
                        <a:rPr lang="en-US" sz="1100" b="0" i="0" u="none" strike="noStrike" kern="1200" baseline="0" noProof="0" dirty="0" smtClean="0">
                          <a:solidFill>
                            <a:schemeClr val="tx1"/>
                          </a:solidFill>
                          <a:effectLst/>
                          <a:latin typeface="+mn-lt"/>
                          <a:ea typeface="+mn-ea"/>
                          <a:cs typeface="+mn-cs"/>
                        </a:rPr>
                        <a:t> have an impact in the risk profile</a:t>
                      </a:r>
                      <a:r>
                        <a:rPr lang="en-US" sz="1100" b="0" i="0" u="none" strike="noStrike" kern="1200" noProof="0" dirty="0" smtClean="0">
                          <a:solidFill>
                            <a:schemeClr val="tx1"/>
                          </a:solidFill>
                          <a:effectLst/>
                          <a:latin typeface="+mn-lt"/>
                          <a:ea typeface="+mn-ea"/>
                          <a:cs typeface="+mn-cs"/>
                        </a:rPr>
                        <a:t>.</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45579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89"/>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3547771588"/>
              </p:ext>
            </p:extLst>
          </p:nvPr>
        </p:nvGraphicFramePr>
        <p:xfrm>
          <a:off x="95693" y="511373"/>
          <a:ext cx="8920716" cy="6267450"/>
        </p:xfrm>
        <a:graphic>
          <a:graphicData uri="http://schemas.openxmlformats.org/drawingml/2006/table">
            <a:tbl>
              <a:tblPr firstRow="1" bandRow="1"/>
              <a:tblGrid>
                <a:gridCol w="905488"/>
                <a:gridCol w="3841818"/>
                <a:gridCol w="649984"/>
                <a:gridCol w="1761713"/>
                <a:gridCol w="1761713"/>
              </a:tblGrid>
              <a:tr h="226819">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2034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888928">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What are the implications for market share %’s of new business to achieve asset/ new business forecasts? What does overall market share move to against forecasts? How does that compare to current market share?</a:t>
                      </a:r>
                    </a:p>
                    <a:p>
                      <a:pPr algn="l" fontAlgn="ctr"/>
                      <a:r>
                        <a:rPr lang="en-US" sz="1100" b="0" i="1" u="none" strike="noStrike" dirty="0" smtClean="0">
                          <a:solidFill>
                            <a:srgbClr val="000000"/>
                          </a:solidFill>
                          <a:effectLst/>
                          <a:latin typeface="+mn-lt"/>
                        </a:rPr>
                        <a:t>Shift</a:t>
                      </a:r>
                      <a:r>
                        <a:rPr lang="en-US" sz="1100" b="0" i="1" u="none" strike="noStrike" baseline="0" dirty="0" smtClean="0">
                          <a:solidFill>
                            <a:srgbClr val="000000"/>
                          </a:solidFill>
                          <a:effectLst/>
                          <a:latin typeface="Calibri"/>
                        </a:rPr>
                        <a:t> in market share  could be a possibility but can't be determined at the moment</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42163">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Are any changes anticipated to how interest and/ or fees are charged for lending facilities?</a:t>
                      </a:r>
                    </a:p>
                    <a:p>
                      <a:pPr algn="l" fontAlgn="ctr"/>
                      <a:r>
                        <a:rPr lang="en-US" sz="1100" b="0" i="1" u="none" strike="noStrike" dirty="0" smtClean="0">
                          <a:solidFill>
                            <a:srgbClr val="000000"/>
                          </a:solidFill>
                          <a:effectLst/>
                          <a:latin typeface="+mn-lt"/>
                        </a:rPr>
                        <a:t>Although</a:t>
                      </a:r>
                      <a:r>
                        <a:rPr lang="en-US" sz="1100" b="0" i="1" u="none" strike="noStrike" baseline="0" dirty="0" smtClean="0">
                          <a:solidFill>
                            <a:srgbClr val="000000"/>
                          </a:solidFill>
                          <a:effectLst/>
                          <a:latin typeface="Calibri"/>
                        </a:rPr>
                        <a:t> no increase  in transactional products  cost  are contemplated do to the app, there is an expectation increase on  fees  and  from selling of additional to client base.</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32201">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Are there any changes in processes and systems or significant change initiatives that could increase Operational Risk profile?</a:t>
                      </a:r>
                    </a:p>
                    <a:p>
                      <a:pPr algn="l" fontAlgn="ctr"/>
                      <a:r>
                        <a:rPr lang="en-US" sz="1100" b="0" i="1" u="none" strike="noStrike" dirty="0" smtClean="0">
                          <a:solidFill>
                            <a:srgbClr val="000000"/>
                          </a:solidFill>
                          <a:effectLst/>
                          <a:latin typeface="+mn-lt"/>
                        </a:rPr>
                        <a:t>Malfunction</a:t>
                      </a:r>
                      <a:r>
                        <a:rPr lang="en-US" sz="1100" b="0" i="1" u="none" strike="noStrike" baseline="0" dirty="0" smtClean="0">
                          <a:solidFill>
                            <a:srgbClr val="000000"/>
                          </a:solidFill>
                          <a:effectLst/>
                          <a:latin typeface="Calibri"/>
                        </a:rPr>
                        <a:t> of app and/or </a:t>
                      </a:r>
                      <a:r>
                        <a:rPr lang="en-US" sz="1100" b="0" i="1" u="none" strike="noStrike" baseline="0" dirty="0" err="1" smtClean="0">
                          <a:solidFill>
                            <a:srgbClr val="000000"/>
                          </a:solidFill>
                          <a:effectLst/>
                          <a:latin typeface="Calibri"/>
                        </a:rPr>
                        <a:t>Garra</a:t>
                      </a:r>
                      <a:r>
                        <a:rPr lang="en-US" sz="1100" b="0" i="1" u="none" strike="noStrike" baseline="0" dirty="0" smtClean="0">
                          <a:solidFill>
                            <a:srgbClr val="000000"/>
                          </a:solidFill>
                          <a:effectLst/>
                          <a:latin typeface="Calibri"/>
                        </a:rPr>
                        <a:t> system</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128</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135</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112</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81</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Oversight of Third Party Providers</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Risk of developing systems without proper documentation and structure that does not allow Bancorp to have sufficient autonomy for future system maintenance and to ensure its quality and consistency</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Model </a:t>
                      </a:r>
                      <a:r>
                        <a:rPr lang="en-US" sz="1100" b="0" i="0" u="none" strike="noStrike" dirty="0" smtClean="0">
                          <a:solidFill>
                            <a:schemeClr val="tx1"/>
                          </a:solidFill>
                          <a:effectLst/>
                          <a:latin typeface="+mn-lt"/>
                        </a:rPr>
                        <a:t>Risk</a:t>
                      </a: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kern="1200" dirty="0" smtClean="0">
                          <a:solidFill>
                            <a:schemeClr val="tx1"/>
                          </a:solidFill>
                          <a:effectLst/>
                          <a:latin typeface="+mn-lt"/>
                          <a:ea typeface="+mn-ea"/>
                          <a:cs typeface="+mn-cs"/>
                        </a:rPr>
                        <a:t>Technology Failure and Resiliency</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Initiatives</a:t>
                      </a:r>
                      <a:r>
                        <a:rPr lang="en-US" sz="1100" b="0" i="0" u="none" strike="noStrike" baseline="0" dirty="0" smtClean="0">
                          <a:solidFill>
                            <a:srgbClr val="000000"/>
                          </a:solidFill>
                          <a:effectLst/>
                          <a:latin typeface="Calibri"/>
                        </a:rPr>
                        <a:t> as part of mitigating activities for </a:t>
                      </a:r>
                      <a:r>
                        <a:rPr lang="en-US" sz="1100" b="0" i="0" u="none" strike="noStrike" kern="1200" noProof="0" dirty="0" smtClean="0">
                          <a:solidFill>
                            <a:schemeClr val="tx1"/>
                          </a:solidFill>
                          <a:effectLst/>
                          <a:latin typeface="+mn-lt"/>
                          <a:ea typeface="+mn-ea"/>
                          <a:cs typeface="+mn-cs"/>
                        </a:rPr>
                        <a:t>Loan Portfolio Reduction.</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47167">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Are there any changes in products, segmentation focus, marketing, et al. that could impact Reputation (positively or negatively)?</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Malfunction</a:t>
                      </a:r>
                      <a:r>
                        <a:rPr lang="en-US" sz="1100" b="0" i="1" u="none" strike="noStrike" baseline="0" dirty="0" smtClean="0">
                          <a:solidFill>
                            <a:srgbClr val="000000"/>
                          </a:solidFill>
                          <a:effectLst/>
                          <a:latin typeface="+mn-lt"/>
                        </a:rPr>
                        <a:t> of app and/or </a:t>
                      </a:r>
                      <a:r>
                        <a:rPr lang="en-US" sz="1100" b="0" i="1" u="none" strike="noStrike" baseline="0" dirty="0" err="1" smtClean="0">
                          <a:solidFill>
                            <a:srgbClr val="000000"/>
                          </a:solidFill>
                          <a:effectLst/>
                          <a:latin typeface="+mn-lt"/>
                        </a:rPr>
                        <a:t>Garra</a:t>
                      </a:r>
                      <a:r>
                        <a:rPr lang="en-US" sz="1100" b="0" i="1" u="none" strike="noStrike" baseline="0" dirty="0" smtClean="0">
                          <a:solidFill>
                            <a:srgbClr val="000000"/>
                          </a:solidFill>
                          <a:effectLst/>
                          <a:latin typeface="+mn-lt"/>
                        </a:rPr>
                        <a:t> system could client loss and could deteriorate banks  public image.</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81</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116</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Technology Failure and Resiliency</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Consumer practices</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An increase in customer’s complaints  may cause a reputational risk for the Bank.</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455799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691</TotalTime>
  <Words>2139</Words>
  <Application>Microsoft Office PowerPoint</Application>
  <PresentationFormat>On-screen Show (4:3)</PresentationFormat>
  <Paragraphs>329</Paragraphs>
  <Slides>12</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SHUSA_PPT_Template_Stat Plan v2.3</vt:lpstr>
      <vt:lpstr>1_PowerPointTemplate vTA</vt:lpstr>
      <vt:lpstr>think-cell Slide</vt:lpstr>
      <vt:lpstr>PowerPoint Presentation</vt:lpstr>
      <vt:lpstr>PowerPoint Presentation</vt:lpstr>
      <vt:lpstr>Key elements of [Insert LOB]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DAYNA LIZ FABRICIO ROSARIO</cp:lastModifiedBy>
  <cp:revision>55</cp:revision>
  <cp:lastPrinted>2016-06-10T12:37:16Z</cp:lastPrinted>
  <dcterms:created xsi:type="dcterms:W3CDTF">2016-05-19T01:43:24Z</dcterms:created>
  <dcterms:modified xsi:type="dcterms:W3CDTF">2016-08-08T16:09:38Z</dcterms:modified>
</cp:coreProperties>
</file>