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Override1.xml" ContentType="application/vnd.openxmlformats-officedocument.themeOverr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9" r:id="rId1"/>
    <p:sldMasterId id="2147483835" r:id="rId2"/>
  </p:sldMasterIdLst>
  <p:notesMasterIdLst>
    <p:notesMasterId r:id="rId15"/>
  </p:notesMasterIdLst>
  <p:handoutMasterIdLst>
    <p:handoutMasterId r:id="rId16"/>
  </p:handoutMasterIdLst>
  <p:sldIdLst>
    <p:sldId id="256" r:id="rId3"/>
    <p:sldId id="626" r:id="rId4"/>
    <p:sldId id="666" r:id="rId5"/>
    <p:sldId id="674" r:id="rId6"/>
    <p:sldId id="627" r:id="rId7"/>
    <p:sldId id="673" r:id="rId8"/>
    <p:sldId id="675" r:id="rId9"/>
    <p:sldId id="677" r:id="rId10"/>
    <p:sldId id="678" r:id="rId11"/>
    <p:sldId id="679" r:id="rId12"/>
    <p:sldId id="680" r:id="rId13"/>
    <p:sldId id="681" r:id="rId14"/>
  </p:sldIdLst>
  <p:sldSz cx="9144000" cy="6858000" type="screen4x3"/>
  <p:notesSz cx="7010400" cy="9296400"/>
  <p:custDataLst>
    <p:tags r:id="rId17"/>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xmlns="">
        <p15:guide id="1" orient="horz" pos="4074">
          <p15:clr>
            <a:srgbClr val="A4A3A4"/>
          </p15:clr>
        </p15:guide>
        <p15:guide id="2" orient="horz" pos="866">
          <p15:clr>
            <a:srgbClr val="A4A3A4"/>
          </p15:clr>
        </p15:guide>
        <p15:guide id="3" orient="horz" pos="156">
          <p15:clr>
            <a:srgbClr val="A4A3A4"/>
          </p15:clr>
        </p15:guide>
        <p15:guide id="4" pos="248">
          <p15:clr>
            <a:srgbClr val="A4A3A4"/>
          </p15:clr>
        </p15:guide>
        <p15:guide id="5" pos="5505">
          <p15:clr>
            <a:srgbClr val="A4A3A4"/>
          </p15:clr>
        </p15:guide>
        <p15:guide id="6" pos="2778">
          <p15:clr>
            <a:srgbClr val="A4A3A4"/>
          </p15:clr>
        </p15:guide>
        <p15:guide id="7" pos="2987">
          <p15:clr>
            <a:srgbClr val="A4A3A4"/>
          </p15:clr>
        </p15:guide>
        <p15:guide id="8" orient="horz" pos="4150">
          <p15:clr>
            <a:srgbClr val="A4A3A4"/>
          </p15:clr>
        </p15:guide>
        <p15:guide id="9" orient="horz" pos="662">
          <p15:clr>
            <a:srgbClr val="A4A3A4"/>
          </p15:clr>
        </p15:guide>
        <p15:guide id="10" orient="horz" pos="132">
          <p15:clr>
            <a:srgbClr val="A4A3A4"/>
          </p15:clr>
        </p15:guide>
        <p15:guide id="11" orient="horz" pos="266">
          <p15:clr>
            <a:srgbClr val="A4A3A4"/>
          </p15:clr>
        </p15:guide>
        <p15:guide id="12" pos="5403">
          <p15:clr>
            <a:srgbClr val="A4A3A4"/>
          </p15:clr>
        </p15:guide>
        <p15:guide id="13" pos="2796">
          <p15:clr>
            <a:srgbClr val="A4A3A4"/>
          </p15:clr>
        </p15:guide>
        <p15:guide id="14" pos="2941">
          <p15:clr>
            <a:srgbClr val="A4A3A4"/>
          </p15:clr>
        </p15:guide>
        <p15:guide id="15" pos="351">
          <p15:clr>
            <a:srgbClr val="A4A3A4"/>
          </p15:clr>
        </p15:guide>
        <p15:guide id="16" pos="209">
          <p15:clr>
            <a:srgbClr val="A4A3A4"/>
          </p15:clr>
        </p15:guide>
        <p15:guide id="17" pos="55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BCBCB"/>
    <a:srgbClr val="E60000"/>
    <a:srgbClr val="FFD9D9"/>
    <a:srgbClr val="FF9999"/>
    <a:srgbClr val="333333"/>
    <a:srgbClr val="999999"/>
    <a:srgbClr val="C25552"/>
    <a:srgbClr val="FFFF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65" autoAdjust="0"/>
    <p:restoredTop sz="94383" autoAdjust="0"/>
  </p:normalViewPr>
  <p:slideViewPr>
    <p:cSldViewPr snapToGrid="0" snapToObjects="1">
      <p:cViewPr>
        <p:scale>
          <a:sx n="100" d="100"/>
          <a:sy n="100" d="100"/>
        </p:scale>
        <p:origin x="-378" y="-156"/>
      </p:cViewPr>
      <p:guideLst>
        <p:guide orient="horz" pos="4074"/>
        <p:guide orient="horz" pos="866"/>
        <p:guide orient="horz" pos="156"/>
        <p:guide orient="horz" pos="4155"/>
        <p:guide orient="horz" pos="509"/>
        <p:guide orient="horz" pos="132"/>
        <p:guide orient="horz" pos="218"/>
        <p:guide pos="248"/>
        <p:guide pos="5505"/>
        <p:guide pos="2778"/>
        <p:guide pos="3529"/>
        <p:guide pos="5403"/>
        <p:guide pos="2796"/>
        <p:guide pos="2941"/>
        <p:guide pos="351"/>
        <p:guide pos="209"/>
        <p:guide pos="55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01E61413-BEF4-4992-9060-ACA2C7532E71}" type="datetimeFigureOut">
              <a:rPr lang="en-US" smtClean="0"/>
              <a:t>8/8/2016</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3103D92-FC54-49D8-B22F-23200A7FFF5F}" type="slidenum">
              <a:rPr lang="en-US" smtClean="0"/>
              <a:t>‹#›</a:t>
            </a:fld>
            <a:endParaRPr lang="en-US" dirty="0"/>
          </a:p>
        </p:txBody>
      </p:sp>
    </p:spTree>
    <p:extLst>
      <p:ext uri="{BB962C8B-B14F-4D97-AF65-F5344CB8AC3E}">
        <p14:creationId xmlns:p14="http://schemas.microsoft.com/office/powerpoint/2010/main" val="3631965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sz="1200"/>
            </a:lvl1pPr>
          </a:lstStyle>
          <a:p>
            <a:endParaRPr lang="en-US" dirty="0"/>
          </a:p>
        </p:txBody>
      </p:sp>
      <p:sp>
        <p:nvSpPr>
          <p:cNvPr id="4099"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defRPr sz="1200"/>
            </a:lvl1pPr>
          </a:lstStyle>
          <a:p>
            <a:endParaRPr lang="en-US" dirty="0"/>
          </a:p>
        </p:txBody>
      </p:sp>
      <p:sp>
        <p:nvSpPr>
          <p:cNvPr id="389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sz="1200"/>
            </a:lvl1pPr>
          </a:lstStyle>
          <a:p>
            <a:endParaRPr lang="en-US" dirty="0"/>
          </a:p>
        </p:txBody>
      </p:sp>
      <p:sp>
        <p:nvSpPr>
          <p:cNvPr id="410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defRPr sz="1200"/>
            </a:lvl1pPr>
          </a:lstStyle>
          <a:p>
            <a:fld id="{C95B168E-2D4F-4C34-B0B9-704A69CF462F}" type="slidenum">
              <a:rPr lang="en-US"/>
              <a:pPr/>
              <a:t>‹#›</a:t>
            </a:fld>
            <a:endParaRPr lang="en-US" dirty="0"/>
          </a:p>
        </p:txBody>
      </p:sp>
    </p:spTree>
    <p:extLst>
      <p:ext uri="{BB962C8B-B14F-4D97-AF65-F5344CB8AC3E}">
        <p14:creationId xmlns:p14="http://schemas.microsoft.com/office/powerpoint/2010/main" val="33930626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pPr/>
              <a:t>1</a:t>
            </a:fld>
            <a:endParaRPr lang="en-US" dirty="0"/>
          </a:p>
        </p:txBody>
      </p:sp>
    </p:spTree>
    <p:extLst>
      <p:ext uri="{BB962C8B-B14F-4D97-AF65-F5344CB8AC3E}">
        <p14:creationId xmlns:p14="http://schemas.microsoft.com/office/powerpoint/2010/main" val="1710617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slideMaster" Target="../slideMasters/slideMaster1.xml"/><Relationship Id="rId1" Type="http://schemas.openxmlformats.org/officeDocument/2006/relationships/themeOverride" Target="../theme/themeOverride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s-ES" dirty="0">
              <a:ln w="9525" cmpd="sng">
                <a:solidFill>
                  <a:schemeClr val="tx1"/>
                </a:solidFill>
              </a:ln>
              <a:solidFill>
                <a:srgbClr val="DB0B11"/>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40620400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31788" y="-2514783"/>
            <a:ext cx="8469312"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6365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1787" y="201434"/>
            <a:ext cx="8437034" cy="396875"/>
          </a:xfrm>
          <a:prstGeom prst="rect">
            <a:avLst/>
          </a:prstGeom>
        </p:spPr>
        <p:txBody>
          <a:bodyPr/>
          <a:lstStyle>
            <a:lvl1pPr algn="l">
              <a:defRPr sz="2400" baseline="0"/>
            </a:lvl1pPr>
          </a:lstStyle>
          <a:p>
            <a:r>
              <a:rPr lang="en-US" smtClean="0"/>
              <a:t>Click to edit Master title style</a:t>
            </a:r>
            <a:endParaRPr lang="en-US" dirty="0"/>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9"/>
          <p:cNvSpPr>
            <a:spLocks noGrp="1"/>
          </p:cNvSpPr>
          <p:nvPr>
            <p:ph type="body" sz="quarter" idx="10" hasCustomPrompt="1"/>
          </p:nvPr>
        </p:nvSpPr>
        <p:spPr>
          <a:xfrm>
            <a:off x="331787" y="5958530"/>
            <a:ext cx="6539947" cy="276999"/>
          </a:xfrm>
          <a:prstGeom prst="rect">
            <a:avLst/>
          </a:prstGeom>
        </p:spPr>
        <p:txBody>
          <a:bodyPr wrap="square">
            <a:spAutoFit/>
          </a:bodyPr>
          <a:lstStyle>
            <a:lvl1pPr marL="0" indent="0">
              <a:buNone/>
              <a:defRPr sz="1200"/>
            </a:lvl1pPr>
          </a:lstStyle>
          <a:p>
            <a:pPr lvl="0"/>
            <a:r>
              <a:rPr lang="en-US" dirty="0" smtClean="0"/>
              <a:t>Click to add a footnote</a:t>
            </a:r>
            <a:endParaRPr lang="en-US" dirty="0"/>
          </a:p>
        </p:txBody>
      </p:sp>
    </p:spTree>
    <p:extLst>
      <p:ext uri="{BB962C8B-B14F-4D97-AF65-F5344CB8AC3E}">
        <p14:creationId xmlns:p14="http://schemas.microsoft.com/office/powerpoint/2010/main" val="473384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381000" y="762000"/>
            <a:ext cx="8382000" cy="0"/>
          </a:xfrm>
          <a:prstGeom prst="line">
            <a:avLst/>
          </a:prstGeom>
          <a:noFill/>
          <a:ln w="15875">
            <a:solidFill>
              <a:srgbClr val="FF0000"/>
            </a:solidFill>
            <a:round/>
            <a:headEnd/>
            <a:tailEnd/>
          </a:ln>
        </p:spPr>
        <p:txBody>
          <a:bodyPr wrap="none" anchor="ctr"/>
          <a:lstStyle/>
          <a:p>
            <a:pPr eaLnBrk="0" hangingPunct="0">
              <a:defRPr/>
            </a:pPr>
            <a:endParaRPr lang="en-US" sz="2400" dirty="0">
              <a:solidFill>
                <a:srgbClr val="000000"/>
              </a:solidFill>
              <a:latin typeface="Arial" charset="0"/>
              <a:ea typeface="ＭＳ Ｐゴシック" pitchFamily="-112" charset="-128"/>
            </a:endParaRPr>
          </a:p>
        </p:txBody>
      </p:sp>
      <p:pic>
        <p:nvPicPr>
          <p:cNvPr id="5" name="Picture 15" descr="Logo_Peq01"/>
          <p:cNvPicPr>
            <a:picLocks noChangeAspect="1" noChangeArrowheads="1"/>
          </p:cNvPicPr>
          <p:nvPr userDrawn="1"/>
        </p:nvPicPr>
        <p:blipFill>
          <a:blip r:embed="rId3"/>
          <a:srcRect/>
          <a:stretch>
            <a:fillRect/>
          </a:stretch>
        </p:blipFill>
        <p:spPr bwMode="auto">
          <a:xfrm>
            <a:off x="6985000" y="6345238"/>
            <a:ext cx="1917700" cy="352425"/>
          </a:xfrm>
          <a:prstGeom prst="rect">
            <a:avLst/>
          </a:prstGeom>
          <a:noFill/>
          <a:ln w="9525">
            <a:noFill/>
            <a:miter lim="800000"/>
            <a:headEnd/>
            <a:tailEnd/>
          </a:ln>
        </p:spPr>
      </p:pic>
      <p:pic>
        <p:nvPicPr>
          <p:cNvPr id="6" name="Picture 16" descr="SOV_lineartRev"/>
          <p:cNvPicPr>
            <a:picLocks noChangeAspect="1" noChangeArrowheads="1"/>
          </p:cNvPicPr>
          <p:nvPr userDrawn="1"/>
        </p:nvPicPr>
        <p:blipFill>
          <a:blip r:embed="rId4"/>
          <a:srcRect l="24763"/>
          <a:stretch>
            <a:fillRect/>
          </a:stretch>
        </p:blipFill>
        <p:spPr bwMode="auto">
          <a:xfrm>
            <a:off x="304800" y="6364288"/>
            <a:ext cx="1258888" cy="425450"/>
          </a:xfrm>
          <a:prstGeom prst="rect">
            <a:avLst/>
          </a:prstGeom>
          <a:noFill/>
          <a:ln w="9525">
            <a:noFill/>
            <a:miter lim="800000"/>
            <a:headEnd/>
            <a:tailEnd/>
          </a:ln>
        </p:spPr>
      </p:pic>
      <p:pic>
        <p:nvPicPr>
          <p:cNvPr id="7" name="Picture 18"/>
          <p:cNvPicPr>
            <a:picLocks noChangeAspect="1" noChangeArrowheads="1"/>
          </p:cNvPicPr>
          <p:nvPr userDrawn="1"/>
        </p:nvPicPr>
        <p:blipFill>
          <a:blip r:embed="rId5"/>
          <a:srcRect/>
          <a:stretch>
            <a:fillRect/>
          </a:stretch>
        </p:blipFill>
        <p:spPr bwMode="auto">
          <a:xfrm>
            <a:off x="0" y="6172200"/>
            <a:ext cx="9144000" cy="700088"/>
          </a:xfrm>
          <a:prstGeom prst="rect">
            <a:avLst/>
          </a:prstGeom>
          <a:noFill/>
          <a:ln w="9525">
            <a:noFill/>
            <a:miter lim="800000"/>
            <a:headEnd/>
            <a:tailEnd/>
          </a:ln>
        </p:spPr>
      </p:pic>
      <p:pic>
        <p:nvPicPr>
          <p:cNvPr id="8" name="Picture 19" descr="Logo_Peq01"/>
          <p:cNvPicPr>
            <a:picLocks noChangeAspect="1" noChangeArrowheads="1"/>
          </p:cNvPicPr>
          <p:nvPr userDrawn="1"/>
        </p:nvPicPr>
        <p:blipFill>
          <a:blip r:embed="rId3"/>
          <a:srcRect/>
          <a:stretch>
            <a:fillRect/>
          </a:stretch>
        </p:blipFill>
        <p:spPr bwMode="auto">
          <a:xfrm>
            <a:off x="6997700" y="6324600"/>
            <a:ext cx="1917700" cy="352425"/>
          </a:xfrm>
          <a:prstGeom prst="rect">
            <a:avLst/>
          </a:prstGeom>
          <a:noFill/>
          <a:ln w="9525">
            <a:noFill/>
            <a:miter lim="800000"/>
            <a:headEnd/>
            <a:tailEnd/>
          </a:ln>
        </p:spPr>
      </p:pic>
      <p:sp>
        <p:nvSpPr>
          <p:cNvPr id="10" name="Slide Number Placeholder 4"/>
          <p:cNvSpPr txBox="1">
            <a:spLocks noGrp="1"/>
          </p:cNvSpPr>
          <p:nvPr userDrawn="1"/>
        </p:nvSpPr>
        <p:spPr bwMode="auto">
          <a:xfrm>
            <a:off x="8763000" y="0"/>
            <a:ext cx="381000" cy="381000"/>
          </a:xfrm>
          <a:prstGeom prst="rect">
            <a:avLst/>
          </a:prstGeom>
          <a:noFill/>
          <a:ln>
            <a:miter lim="800000"/>
            <a:headEnd/>
            <a:tailEnd/>
          </a:ln>
        </p:spPr>
        <p:txBody>
          <a:bodyPr wrap="none"/>
          <a:lstStyle/>
          <a:p>
            <a:pPr algn="r" eaLnBrk="0" hangingPunct="0">
              <a:defRPr/>
            </a:pPr>
            <a:fld id="{79CB495E-1014-47BE-AB8F-A2EBCF659B77}" type="slidenum">
              <a:rPr lang="en-US" sz="1400">
                <a:solidFill>
                  <a:srgbClr val="FF0000"/>
                </a:solidFill>
                <a:ea typeface="ＭＳ Ｐゴシック" pitchFamily="34" charset="-128"/>
              </a:rPr>
              <a:pPr algn="r" eaLnBrk="0" hangingPunct="0">
                <a:defRPr/>
              </a:pPr>
              <a:t>‹#›</a:t>
            </a:fld>
            <a:endParaRPr lang="en-US" sz="1400" dirty="0">
              <a:solidFill>
                <a:srgbClr val="FF0000"/>
              </a:solidFill>
              <a:ea typeface="ＭＳ Ｐゴシック" pitchFamily="34" charset="-128"/>
            </a:endParaRPr>
          </a:p>
        </p:txBody>
      </p:sp>
      <p:sp>
        <p:nvSpPr>
          <p:cNvPr id="2" name="Title 1"/>
          <p:cNvSpPr>
            <a:spLocks noGrp="1"/>
          </p:cNvSpPr>
          <p:nvPr>
            <p:ph type="title"/>
          </p:nvPr>
        </p:nvSpPr>
        <p:spPr>
          <a:xfrm>
            <a:off x="381000" y="381000"/>
            <a:ext cx="8382000" cy="4572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381000" y="838200"/>
            <a:ext cx="83820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0975371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n-US" dirty="0">
              <a:ln w="9525" cmpd="sng">
                <a:solidFill>
                  <a:prstClr val="black"/>
                </a:solidFill>
              </a:ln>
              <a:solidFill>
                <a:srgbClr val="DB0B11"/>
              </a:solidFill>
              <a:effectLst>
                <a:outerShdw blurRad="38100" dist="38100" dir="2700000" algn="tl">
                  <a:srgbClr val="000000">
                    <a:alpha val="43137"/>
                  </a:srgbClr>
                </a:outerShdw>
              </a:effectLst>
              <a:latin typeface="Arial"/>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010400" y="633116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457199" y="6418400"/>
            <a:ext cx="1747658" cy="323165"/>
          </a:xfrm>
          <a:prstGeom prst="rect">
            <a:avLst/>
          </a:prstGeom>
        </p:spPr>
        <p:txBody>
          <a:bodyPr wrap="squar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13867644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a:fld id="{2D8B0233-CF1E-4A07-AA92-9855D3C83DDA}" type="slidenum">
              <a:rPr lang="en-US" sz="1400" b="1" smtClean="0">
                <a:solidFill>
                  <a:srgbClr val="FF0000"/>
                </a:solidFill>
                <a:latin typeface="Arial"/>
                <a:ea typeface="+mn-ea"/>
              </a:rPr>
              <a:pPr algn="r"/>
              <a:t>‹#›</a:t>
            </a:fld>
            <a:endParaRPr lang="en-US" sz="1400" b="1" dirty="0">
              <a:solidFill>
                <a:srgbClr val="FF0000"/>
              </a:solidFill>
              <a:latin typeface="Arial"/>
              <a:ea typeface="+mn-ea"/>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r>
              <a:rPr lang="en-US" sz="1500" b="1" dirty="0" smtClean="0">
                <a:solidFill>
                  <a:srgbClr val="000000"/>
                </a:solidFill>
                <a:latin typeface="Arial"/>
                <a:ea typeface="+mn-ea"/>
                <a:cs typeface="Arial" panose="020B0604020202020204" pitchFamily="34" charset="0"/>
              </a:rPr>
              <a:t> </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32827528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a:fld id="{2D8B0233-CF1E-4A07-AA92-9855D3C83DDA}" type="slidenum">
              <a:rPr lang="en-US" sz="1400" b="1" smtClean="0">
                <a:solidFill>
                  <a:srgbClr val="FF0000"/>
                </a:solidFill>
                <a:latin typeface="Arial"/>
                <a:ea typeface="+mn-ea"/>
              </a:rPr>
              <a:pPr algn="r"/>
              <a:t>‹#›</a:t>
            </a:fld>
            <a:endParaRPr lang="en-US" sz="1400" b="1" dirty="0">
              <a:solidFill>
                <a:srgbClr val="FF0000"/>
              </a:solidFill>
              <a:latin typeface="Arial"/>
              <a:ea typeface="+mn-ea"/>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r>
              <a:rPr lang="en-US" sz="1500" b="1" dirty="0" smtClean="0">
                <a:solidFill>
                  <a:srgbClr val="000000"/>
                </a:solidFill>
                <a:latin typeface="Arial"/>
                <a:ea typeface="+mn-ea"/>
                <a:cs typeface="Arial" panose="020B0604020202020204" pitchFamily="34" charset="0"/>
              </a:rPr>
              <a:t> </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38219935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409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7.xml"/><Relationship Id="rId7" Type="http://schemas.openxmlformats.org/officeDocument/2006/relationships/tags" Target="../tags/tag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vmlDrawing" Target="../drawings/vmlDrawing2.vml"/><Relationship Id="rId5"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image" Target="../media/image7.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ext uri="{D42A27DB-BD31-4B8C-83A1-F6EECF244321}">
                <p14:modId xmlns:p14="http://schemas.microsoft.com/office/powerpoint/2010/main" val="28557114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75"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4" name="Rectangle 3"/>
          <p:cNvSpPr/>
          <p:nvPr/>
        </p:nvSpPr>
        <p:spPr>
          <a:xfrm>
            <a:off x="3850309" y="6526861"/>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1026" name="Picture 2" descr="C:\Users\n610821\Desktop\sant-MReg_positivo_RGB.300.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22590" y="6456659"/>
            <a:ext cx="1399375" cy="4078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0332" y="6546887"/>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2276329498"/>
      </p:ext>
    </p:extLst>
  </p:cSld>
  <p:clrMap bg1="lt1" tx1="dk1" bg2="lt2" tx2="dk2" accent1="accent1" accent2="accent2" accent3="accent3" accent4="accent4" accent5="accent5" accent6="accent6" hlink="hlink" folHlink="folHlink"/>
  <p:sldLayoutIdLst>
    <p:sldLayoutId id="2147483825" r:id="rId1"/>
    <p:sldLayoutId id="2147483823" r:id="rId2"/>
    <p:sldLayoutId id="2147483831" r:id="rId3"/>
    <p:sldLayoutId id="2147483833"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00"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57181363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46216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ts val="2700"/>
              </a:lnSpc>
              <a:spcAft>
                <a:spcPts val="600"/>
              </a:spcAft>
            </a:pPr>
            <a:r>
              <a:rPr lang="en-US" b="1" dirty="0" smtClean="0">
                <a:solidFill>
                  <a:srgbClr val="FF0000"/>
                </a:solidFill>
                <a:latin typeface="Arial" panose="020B0604020202020204" pitchFamily="34" charset="0"/>
                <a:ea typeface="+mj-ea"/>
                <a:cs typeface="Arial" panose="020B0604020202020204" pitchFamily="34" charset="0"/>
              </a:rPr>
              <a:t>P19 Initiatives and risk assessment</a:t>
            </a:r>
            <a:endParaRPr lang="en-US" sz="2000" b="1" dirty="0">
              <a:solidFill>
                <a:srgbClr val="FF0000"/>
              </a:solidFill>
              <a:latin typeface="Arial"/>
              <a:cs typeface="Arial"/>
            </a:endParaRPr>
          </a:p>
        </p:txBody>
      </p:sp>
      <p:sp>
        <p:nvSpPr>
          <p:cNvPr id="9" name="5 CuadroTexto"/>
          <p:cNvSpPr txBox="1"/>
          <p:nvPr/>
        </p:nvSpPr>
        <p:spPr>
          <a:xfrm>
            <a:off x="3286664" y="174075"/>
            <a:ext cx="5606672" cy="477054"/>
          </a:xfrm>
          <a:prstGeom prst="rect">
            <a:avLst/>
          </a:prstGeom>
          <a:noFill/>
        </p:spPr>
        <p:txBody>
          <a:bodyPr wrap="square">
            <a:spAutoFit/>
          </a:bodyPr>
          <a:lstStyle/>
          <a:p>
            <a:pPr algn="r" fontAlgn="auto">
              <a:spcBef>
                <a:spcPts val="0"/>
              </a:spcBef>
              <a:spcAft>
                <a:spcPts val="0"/>
              </a:spcAft>
              <a:defRPr/>
            </a:pPr>
            <a:r>
              <a:rPr lang="en-US" sz="1400" b="1" dirty="0" smtClean="0">
                <a:solidFill>
                  <a:srgbClr val="000000"/>
                </a:solidFill>
                <a:latin typeface="Arial"/>
                <a:cs typeface="Arial"/>
              </a:rPr>
              <a:t>For review and discussion</a:t>
            </a:r>
          </a:p>
          <a:p>
            <a:pPr algn="r" fontAlgn="auto">
              <a:spcBef>
                <a:spcPts val="0"/>
              </a:spcBef>
              <a:spcAft>
                <a:spcPts val="0"/>
              </a:spcAft>
              <a:defRPr/>
            </a:pPr>
            <a:endParaRPr lang="en-US" sz="1100" dirty="0">
              <a:solidFill>
                <a:schemeClr val="bg1">
                  <a:lumMod val="50000"/>
                </a:schemeClr>
              </a:solidFill>
              <a:latin typeface="Arial"/>
              <a:cs typeface="Arial"/>
            </a:endParaRPr>
          </a:p>
        </p:txBody>
      </p:sp>
      <p:sp>
        <p:nvSpPr>
          <p:cNvPr id="11" name="Rectangle 10"/>
          <p:cNvSpPr>
            <a:spLocks noChangeArrowheads="1"/>
          </p:cNvSpPr>
          <p:nvPr/>
        </p:nvSpPr>
        <p:spPr bwMode="auto">
          <a:xfrm>
            <a:off x="331787" y="4349163"/>
            <a:ext cx="8142287" cy="33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ct val="120000"/>
              </a:lnSpc>
              <a:spcAft>
                <a:spcPts val="0"/>
              </a:spcAft>
            </a:pPr>
            <a:r>
              <a:rPr lang="en-US" sz="1800" dirty="0" smtClean="0">
                <a:solidFill>
                  <a:schemeClr val="bg1">
                    <a:lumMod val="50000"/>
                  </a:schemeClr>
                </a:solidFill>
                <a:latin typeface="Arial"/>
                <a:cs typeface="Arial"/>
              </a:rPr>
              <a:t>Presenter: Jorge A. Santiago Ramírez - Director</a:t>
            </a:r>
            <a:endParaRPr lang="en-US" sz="1200" i="1" dirty="0">
              <a:solidFill>
                <a:schemeClr val="bg1">
                  <a:lumMod val="50000"/>
                </a:schemeClr>
              </a:solidFill>
              <a:latin typeface="Arial"/>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ts val="2700"/>
              </a:lnSpc>
              <a:spcAft>
                <a:spcPts val="600"/>
              </a:spcAft>
            </a:pPr>
            <a:r>
              <a:rPr lang="en-US" sz="2800" b="1" dirty="0" smtClean="0">
                <a:solidFill>
                  <a:srgbClr val="000000"/>
                </a:solidFill>
                <a:latin typeface="Arial" panose="020B0604020202020204" pitchFamily="34" charset="0"/>
                <a:ea typeface="+mn-ea"/>
                <a:cs typeface="Arial" panose="020B0604020202020204" pitchFamily="34" charset="0"/>
              </a:rPr>
              <a:t>Enterprise </a:t>
            </a:r>
          </a:p>
          <a:p>
            <a:pPr>
              <a:lnSpc>
                <a:spcPts val="2700"/>
              </a:lnSpc>
              <a:spcAft>
                <a:spcPts val="600"/>
              </a:spcAft>
            </a:pPr>
            <a:r>
              <a:rPr lang="en-US" sz="1800" b="1" dirty="0" smtClean="0">
                <a:solidFill>
                  <a:srgbClr val="000000"/>
                </a:solidFill>
                <a:latin typeface="Arial" panose="020B0604020202020204" pitchFamily="34" charset="0"/>
                <a:ea typeface="+mn-ea"/>
                <a:cs typeface="Arial" panose="020B0604020202020204" pitchFamily="34" charset="0"/>
              </a:rPr>
              <a:t>June 6, 2016</a:t>
            </a:r>
            <a:endParaRPr lang="en-US" sz="1800" b="1" dirty="0">
              <a:solidFill>
                <a:prstClr val="black"/>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1485738825"/>
              </p:ext>
            </p:extLst>
          </p:nvPr>
        </p:nvGraphicFramePr>
        <p:xfrm>
          <a:off x="95693" y="727273"/>
          <a:ext cx="8920716" cy="4774367"/>
        </p:xfrm>
        <a:graphic>
          <a:graphicData uri="http://schemas.openxmlformats.org/drawingml/2006/table">
            <a:tbl>
              <a:tblPr firstRow="1" bandRow="1"/>
              <a:tblGrid>
                <a:gridCol w="905488"/>
                <a:gridCol w="3841818"/>
                <a:gridCol w="649984"/>
                <a:gridCol w="1761713"/>
                <a:gridCol w="1761713"/>
              </a:tblGrid>
              <a:tr h="219025">
                <a:tc gridSpan="2">
                  <a:txBody>
                    <a:bodyPr/>
                    <a:lstStyle/>
                    <a:p>
                      <a:pPr algn="ctr"/>
                      <a:endParaRPr lang="en-US" sz="1100" dirty="0">
                        <a:latin typeface="+mn-lt"/>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100" b="1" kern="1200" dirty="0" smtClean="0">
                          <a:solidFill>
                            <a:schemeClr val="lt1"/>
                          </a:solidFill>
                          <a:latin typeface="+mn-lt"/>
                          <a:ea typeface="+mn-ea"/>
                          <a:cs typeface="+mn-cs"/>
                        </a:rPr>
                        <a:t>Is the identified Risk in the current Material Risk Inventory? </a:t>
                      </a:r>
                      <a:endParaRPr lang="en-US" sz="1100" b="1" kern="1200" dirty="0">
                        <a:solidFill>
                          <a:schemeClr val="lt1"/>
                        </a:solidFill>
                        <a:latin typeface="+mn-lt"/>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63574">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Key</a:t>
                      </a:r>
                      <a:r>
                        <a:rPr lang="en-US" sz="1100" baseline="0" dirty="0" smtClean="0">
                          <a:latin typeface="+mn-lt"/>
                        </a:rPr>
                        <a:t> changes in risk drivers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Considerations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ID</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Name</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Is the Risk Increasing or decreasing (provide a short comment)</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Distribution &amp; Logistics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expectations for changes to systems, distribution channels, geographic dispersion, infrastructure investments, human capital that are assumed in plans</a:t>
                      </a:r>
                      <a:r>
                        <a:rPr lang="en-US" sz="1100" b="0" i="0" u="none" strike="noStrike" dirty="0" smtClean="0">
                          <a:solidFill>
                            <a:srgbClr val="000000"/>
                          </a:solidFill>
                          <a:effectLst/>
                          <a:latin typeface="Calibri"/>
                        </a:rPr>
                        <a:t>? </a:t>
                      </a:r>
                    </a:p>
                    <a:p>
                      <a:pPr algn="l" fontAlgn="ctr"/>
                      <a:r>
                        <a:rPr lang="en-US" sz="1100" b="0" i="1" u="none" strike="noStrike" dirty="0" smtClean="0">
                          <a:solidFill>
                            <a:srgbClr val="000000"/>
                          </a:solidFill>
                          <a:effectLst/>
                          <a:latin typeface="Calibri"/>
                        </a:rPr>
                        <a:t>NA</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87576">
                <a:tc>
                  <a:txBody>
                    <a:bodyPr/>
                    <a:lstStyle/>
                    <a:p>
                      <a:pPr algn="l" fontAlgn="ctr"/>
                      <a:r>
                        <a:rPr lang="en-US" sz="1100" b="1" i="0" u="none" strike="noStrike" dirty="0">
                          <a:solidFill>
                            <a:srgbClr val="000000"/>
                          </a:solidFill>
                          <a:effectLst/>
                          <a:latin typeface="Calibri"/>
                        </a:rPr>
                        <a:t>Compliance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changes in the product offering or mix that could affect consumer compliance</a:t>
                      </a:r>
                      <a:r>
                        <a:rPr lang="en-US" sz="1100" b="0" i="0" u="none" strike="noStrike" dirty="0" smtClean="0">
                          <a:solidFill>
                            <a:srgbClr val="000000"/>
                          </a:solidFill>
                          <a:effectLst/>
                          <a:latin typeface="Calibri"/>
                        </a:rPr>
                        <a:t>? </a:t>
                      </a:r>
                    </a:p>
                    <a:p>
                      <a:pPr algn="l" fontAlgn="ctr"/>
                      <a:r>
                        <a:rPr lang="en-US" sz="1100" b="0" i="1" u="none" strike="noStrike" dirty="0" smtClean="0">
                          <a:solidFill>
                            <a:srgbClr val="000000"/>
                          </a:solidFill>
                          <a:effectLst/>
                          <a:latin typeface="Calibri"/>
                        </a:rPr>
                        <a:t>NA</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4083">
                <a:tc>
                  <a:txBody>
                    <a:bodyPr/>
                    <a:lstStyle/>
                    <a:p>
                      <a:pPr algn="l" fontAlgn="ctr"/>
                      <a:r>
                        <a:rPr lang="en-US" sz="1100" b="1" i="0" u="none" strike="noStrike" dirty="0">
                          <a:solidFill>
                            <a:srgbClr val="000000"/>
                          </a:solidFill>
                          <a:effectLst/>
                          <a:latin typeface="Calibri"/>
                        </a:rPr>
                        <a:t>Capital &amp; Liquidity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What are the expected regulatory capital implications of the business plan? Any anticipated liquidity impacts</a:t>
                      </a:r>
                      <a:r>
                        <a:rPr lang="en-US" sz="1100" b="0" i="0" u="none" strike="noStrike" dirty="0" smtClean="0">
                          <a:solidFill>
                            <a:srgbClr val="000000"/>
                          </a:solidFill>
                          <a:effectLst/>
                          <a:latin typeface="Calibri"/>
                        </a:rPr>
                        <a:t>? </a:t>
                      </a:r>
                    </a:p>
                    <a:p>
                      <a:pPr algn="l" fontAlgn="ctr"/>
                      <a:r>
                        <a:rPr lang="en-US" sz="1100" b="0" i="1" u="none" strike="noStrike" dirty="0" smtClean="0">
                          <a:solidFill>
                            <a:srgbClr val="000000"/>
                          </a:solidFill>
                          <a:effectLst/>
                          <a:latin typeface="Calibri"/>
                        </a:rPr>
                        <a:t>NA</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96965">
                <a:tc>
                  <a:txBody>
                    <a:bodyPr/>
                    <a:lstStyle/>
                    <a:p>
                      <a:pPr algn="l" fontAlgn="ctr"/>
                      <a:r>
                        <a:rPr lang="en-US" sz="1100" b="1" i="0" u="none" strike="noStrike" dirty="0">
                          <a:solidFill>
                            <a:srgbClr val="000000"/>
                          </a:solidFill>
                          <a:effectLst/>
                          <a:latin typeface="Calibri"/>
                        </a:rPr>
                        <a:t>Mix Distribution</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Is the P19 predicated on changes to the current mix of asset classes, product mix or market activities? Does it consider entering new asset classes or market activities? Any expected impacts to risk appetite limits or sub limits</a:t>
                      </a:r>
                      <a:r>
                        <a:rPr lang="en-US" sz="1100" b="0" i="0" u="none" strike="noStrike" dirty="0" smtClean="0">
                          <a:solidFill>
                            <a:srgbClr val="000000"/>
                          </a:solidFill>
                          <a:effectLst/>
                          <a:latin typeface="Calibri"/>
                        </a:rPr>
                        <a:t>? </a:t>
                      </a:r>
                    </a:p>
                    <a:p>
                      <a:pPr algn="l" fontAlgn="ctr"/>
                      <a:r>
                        <a:rPr lang="en-US" sz="1100" b="0" i="1" u="none" strike="noStrike" dirty="0" smtClean="0">
                          <a:solidFill>
                            <a:srgbClr val="000000"/>
                          </a:solidFill>
                          <a:effectLst/>
                          <a:latin typeface="Calibri"/>
                        </a:rPr>
                        <a:t>NA</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467130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4264324628"/>
              </p:ext>
            </p:extLst>
          </p:nvPr>
        </p:nvGraphicFramePr>
        <p:xfrm>
          <a:off x="95693" y="727273"/>
          <a:ext cx="8920716" cy="4872325"/>
        </p:xfrm>
        <a:graphic>
          <a:graphicData uri="http://schemas.openxmlformats.org/drawingml/2006/table">
            <a:tbl>
              <a:tblPr firstRow="1" bandRow="1"/>
              <a:tblGrid>
                <a:gridCol w="905488"/>
                <a:gridCol w="3841818"/>
                <a:gridCol w="649984"/>
                <a:gridCol w="1761713"/>
                <a:gridCol w="1761713"/>
              </a:tblGrid>
              <a:tr h="219025">
                <a:tc gridSpan="2">
                  <a:txBody>
                    <a:bodyPr/>
                    <a:lstStyle/>
                    <a:p>
                      <a:pPr algn="ctr"/>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050" b="1" kern="1200" dirty="0" smtClean="0">
                          <a:solidFill>
                            <a:schemeClr val="lt1"/>
                          </a:solidFill>
                          <a:latin typeface="Arial"/>
                          <a:ea typeface="+mn-ea"/>
                          <a:cs typeface="+mn-cs"/>
                        </a:rPr>
                        <a:t>Is the identified Risk in the current Material Risk Inventory? </a:t>
                      </a:r>
                      <a:endParaRPr lang="en-US" sz="105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63574">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Key</a:t>
                      </a:r>
                      <a:r>
                        <a:rPr lang="en-US" sz="1100" baseline="0" dirty="0" smtClean="0"/>
                        <a:t> changes in risk drivers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Considerations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ID</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Name</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Is the Risk Increasing or decreasing (provide a short comment)</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187352">
                <a:tc>
                  <a:txBody>
                    <a:bodyPr/>
                    <a:lstStyle/>
                    <a:p>
                      <a:pPr algn="l" fontAlgn="ctr"/>
                      <a:r>
                        <a:rPr lang="en-US" sz="1100" b="1" i="0" u="none" strike="noStrike" dirty="0">
                          <a:solidFill>
                            <a:srgbClr val="000000"/>
                          </a:solidFill>
                          <a:effectLst/>
                          <a:latin typeface="Calibri"/>
                        </a:rPr>
                        <a:t>Risk/ Profitability Tradeoff Consideration</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Does the asset forecast modify the current equilibrium between risk and profitability, and consider the observed sensitivities of the portfolios (different asset classes have different sensitivity to stressed scenarios and growing one asset class over another could push an entity outside of its risk appetite</a:t>
                      </a:r>
                      <a:r>
                        <a:rPr lang="en-US" sz="1100" b="0" i="0" u="none" strike="noStrike" dirty="0" smtClean="0">
                          <a:solidFill>
                            <a:srgbClr val="000000"/>
                          </a:solidFill>
                          <a:effectLst/>
                          <a:latin typeface="Calibri"/>
                        </a:rPr>
                        <a:t>)? </a:t>
                      </a:r>
                    </a:p>
                    <a:p>
                      <a:pPr algn="l" fontAlgn="ctr"/>
                      <a:r>
                        <a:rPr lang="en-US" sz="1100" b="0" i="1" u="none" strike="noStrike" dirty="0" smtClean="0">
                          <a:solidFill>
                            <a:srgbClr val="000000"/>
                          </a:solidFill>
                          <a:effectLst/>
                          <a:latin typeface="Calibri"/>
                        </a:rPr>
                        <a:t>NA</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16531">
                <a:tc>
                  <a:txBody>
                    <a:bodyPr/>
                    <a:lstStyle/>
                    <a:p>
                      <a:pPr algn="l" fontAlgn="ctr"/>
                      <a:r>
                        <a:rPr lang="en-US" sz="1100" b="1" i="0" u="none" strike="noStrike" dirty="0">
                          <a:solidFill>
                            <a:srgbClr val="000000"/>
                          </a:solidFill>
                          <a:effectLst/>
                          <a:latin typeface="Calibri"/>
                        </a:rPr>
                        <a:t>Pricing Rates/ Fixed &amp; Variable Expense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material shifts in pricing strategy assumed in P19 that would materially impact the volume, capture rate and provisions</a:t>
                      </a:r>
                      <a:r>
                        <a:rPr lang="en-US" sz="1100" b="0" i="0" u="none" strike="noStrike" dirty="0" smtClean="0">
                          <a:solidFill>
                            <a:srgbClr val="000000"/>
                          </a:solidFill>
                          <a:effectLst/>
                          <a:latin typeface="Calibri"/>
                        </a:rPr>
                        <a:t>? </a:t>
                      </a:r>
                    </a:p>
                    <a:p>
                      <a:pPr algn="l" fontAlgn="ctr"/>
                      <a:r>
                        <a:rPr lang="en-US" sz="1100" b="0" i="1" u="none" strike="noStrike" dirty="0" smtClean="0">
                          <a:solidFill>
                            <a:srgbClr val="000000"/>
                          </a:solidFill>
                          <a:effectLst/>
                          <a:latin typeface="Calibri"/>
                        </a:rPr>
                        <a:t>NA</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4083">
                <a:tc>
                  <a:txBody>
                    <a:bodyPr/>
                    <a:lstStyle/>
                    <a:p>
                      <a:pPr algn="l" fontAlgn="ctr"/>
                      <a:r>
                        <a:rPr lang="en-US" sz="1100" b="1" i="0" u="none" strike="noStrike" dirty="0">
                          <a:solidFill>
                            <a:srgbClr val="000000"/>
                          </a:solidFill>
                          <a:effectLst/>
                          <a:latin typeface="Calibri"/>
                        </a:rPr>
                        <a:t>Segmentation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 P19 asset forecasts reliant on changes to the segmentation of the lines of business? If so to what extend? </a:t>
                      </a: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NA</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3279">
                <a:tc>
                  <a:txBody>
                    <a:bodyPr/>
                    <a:lstStyle/>
                    <a:p>
                      <a:pPr algn="l" fontAlgn="ctr"/>
                      <a:r>
                        <a:rPr lang="en-US" sz="1100" b="1" i="0" u="none" strike="noStrike" dirty="0">
                          <a:solidFill>
                            <a:srgbClr val="000000"/>
                          </a:solidFill>
                          <a:effectLst/>
                          <a:latin typeface="Calibri"/>
                        </a:rPr>
                        <a:t>Growth Targets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What is the target loan book by sector and what are the priority growth sectors? </a:t>
                      </a: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NA    </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4671307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2459443583"/>
              </p:ext>
            </p:extLst>
          </p:nvPr>
        </p:nvGraphicFramePr>
        <p:xfrm>
          <a:off x="95693" y="727273"/>
          <a:ext cx="8920716" cy="5769831"/>
        </p:xfrm>
        <a:graphic>
          <a:graphicData uri="http://schemas.openxmlformats.org/drawingml/2006/table">
            <a:tbl>
              <a:tblPr firstRow="1" bandRow="1"/>
              <a:tblGrid>
                <a:gridCol w="905488"/>
                <a:gridCol w="3841818"/>
                <a:gridCol w="649984"/>
                <a:gridCol w="1761713"/>
                <a:gridCol w="1761713"/>
              </a:tblGrid>
              <a:tr h="219025">
                <a:tc gridSpan="2">
                  <a:txBody>
                    <a:bodyPr/>
                    <a:lstStyle/>
                    <a:p>
                      <a:pPr algn="ctr"/>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050" b="1" kern="1200" dirty="0" smtClean="0">
                          <a:solidFill>
                            <a:schemeClr val="lt1"/>
                          </a:solidFill>
                          <a:latin typeface="Arial"/>
                          <a:ea typeface="+mn-ea"/>
                          <a:cs typeface="+mn-cs"/>
                        </a:rPr>
                        <a:t>Is the identified Risk in the current Material Risk Inventory? </a:t>
                      </a:r>
                      <a:endParaRPr lang="en-US" sz="105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63574">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Key</a:t>
                      </a:r>
                      <a:r>
                        <a:rPr lang="en-US" sz="1100" baseline="0" dirty="0" smtClean="0"/>
                        <a:t> changes in risk drivers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Considerations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ID</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Name</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Is the Risk Increasing or decreasing (provide a short comment)</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706089">
                <a:tc>
                  <a:txBody>
                    <a:bodyPr/>
                    <a:lstStyle/>
                    <a:p>
                      <a:pPr algn="l" fontAlgn="ctr"/>
                      <a:r>
                        <a:rPr lang="en-US" sz="1100" b="1" i="0" u="none" strike="noStrike" dirty="0">
                          <a:solidFill>
                            <a:srgbClr val="000000"/>
                          </a:solidFill>
                          <a:effectLst/>
                          <a:latin typeface="Calibri"/>
                        </a:rPr>
                        <a:t>Asset Sales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Have the risks associated to not executing a asset sale plan as expected in P19 been considered? </a:t>
                      </a:r>
                      <a:r>
                        <a:rPr lang="en-US" sz="1100" b="0" i="0" u="none" strike="noStrike" dirty="0" smtClean="0">
                          <a:solidFill>
                            <a:srgbClr val="000000"/>
                          </a:solidFill>
                          <a:effectLst/>
                          <a:latin typeface="Calibri"/>
                        </a:rPr>
                        <a:t> </a:t>
                      </a:r>
                    </a:p>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41659">
                <a:tc>
                  <a:txBody>
                    <a:bodyPr/>
                    <a:lstStyle/>
                    <a:p>
                      <a:pPr algn="l" fontAlgn="ctr"/>
                      <a:r>
                        <a:rPr lang="en-US" sz="1100" b="1" i="0" u="none" strike="noStrike" dirty="0">
                          <a:solidFill>
                            <a:srgbClr val="000000"/>
                          </a:solidFill>
                          <a:effectLst/>
                          <a:latin typeface="Calibri"/>
                        </a:rPr>
                        <a:t>Residual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How is residual risk on the current and future lease book captured in the P19 and how will this impact the RAS? Does the P19 include the potential impact of a drop in used car prices compared to expectations (both in the form of accelerated depreciation and potential impairment) and specific assumptions on SCUSA's remarketing ability in leasing terminations? </a:t>
                      </a:r>
                      <a:endParaRPr lang="en-US" sz="1100" b="0" i="0" u="none" strike="noStrike" dirty="0" smtClean="0">
                        <a:solidFill>
                          <a:srgbClr val="000000"/>
                        </a:solidFill>
                        <a:effectLst/>
                        <a:latin typeface="Calibri"/>
                      </a:endParaRPr>
                    </a:p>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4083">
                <a:tc>
                  <a:txBody>
                    <a:bodyPr/>
                    <a:lstStyle/>
                    <a:p>
                      <a:pPr algn="l" fontAlgn="ctr"/>
                      <a:r>
                        <a:rPr lang="en-US" sz="1100" b="1" i="0" u="none" strike="noStrike" dirty="0">
                          <a:solidFill>
                            <a:srgbClr val="000000"/>
                          </a:solidFill>
                          <a:effectLst/>
                          <a:latin typeface="Calibri"/>
                        </a:rPr>
                        <a:t>Provision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Does the </a:t>
                      </a:r>
                      <a:r>
                        <a:rPr lang="en-US" sz="1100" b="0" i="0" u="none" strike="noStrike" dirty="0" smtClean="0">
                          <a:solidFill>
                            <a:srgbClr val="000000"/>
                          </a:solidFill>
                          <a:effectLst/>
                          <a:latin typeface="Calibri"/>
                        </a:rPr>
                        <a:t>P19 </a:t>
                      </a:r>
                      <a:r>
                        <a:rPr lang="en-US" sz="1100" b="0" i="0" u="none" strike="noStrike" dirty="0">
                          <a:solidFill>
                            <a:srgbClr val="000000"/>
                          </a:solidFill>
                          <a:effectLst/>
                          <a:latin typeface="Calibri"/>
                        </a:rPr>
                        <a:t>assume material changes to current key assumptions of the provisioning model (months coverage and recovery rate)? </a:t>
                      </a: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3279">
                <a:tc>
                  <a:txBody>
                    <a:bodyPr/>
                    <a:lstStyle/>
                    <a:p>
                      <a:pPr algn="l" fontAlgn="ctr"/>
                      <a:r>
                        <a:rPr lang="en-US" sz="1100" b="1" i="0" u="none" strike="noStrike" dirty="0">
                          <a:solidFill>
                            <a:schemeClr val="tx1"/>
                          </a:solidFill>
                          <a:effectLst/>
                          <a:latin typeface="Calibri"/>
                        </a:rPr>
                        <a:t>Trend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Any expected trends by core markets/ asset class that influence of the P19 income forecasts? What is the expected evolution of the sector (bubble burst, stagnant, new peak</a:t>
                      </a:r>
                      <a:r>
                        <a:rPr lang="en-US" sz="1100" b="0" i="0" u="none" strike="noStrike" dirty="0" smtClean="0">
                          <a:solidFill>
                            <a:srgbClr val="000000"/>
                          </a:solidFill>
                          <a:effectLst/>
                          <a:latin typeface="Calibri"/>
                        </a:rPr>
                        <a:t>)? </a:t>
                      </a:r>
                    </a:p>
                    <a:p>
                      <a:pPr algn="just" fontAlgn="ctr"/>
                      <a:r>
                        <a:rPr lang="en-US" sz="1100" b="0" i="1" u="none" strike="noStrike" dirty="0" smtClean="0">
                          <a:solidFill>
                            <a:schemeClr val="tx1"/>
                          </a:solidFill>
                          <a:effectLst/>
                          <a:latin typeface="Calibri"/>
                        </a:rPr>
                        <a:t>Federal Government</a:t>
                      </a:r>
                      <a:r>
                        <a:rPr lang="en-US" sz="1100" b="0" i="1" u="none" strike="noStrike" baseline="0" dirty="0" smtClean="0">
                          <a:solidFill>
                            <a:schemeClr val="tx1"/>
                          </a:solidFill>
                          <a:effectLst/>
                          <a:latin typeface="Calibri"/>
                        </a:rPr>
                        <a:t> Housing Programs  are a local necessity and will continue to have a continued local demand, as for many decades the private market has failed to supply enough rental housing that is affordable to low-income families. Federal rental assistance will continue to fill the gap between what the private market provides and low-income families can afford to pay.</a:t>
                      </a:r>
                      <a:endParaRPr lang="en-US" sz="1100" b="0" i="1" u="none" strike="noStrike" dirty="0">
                        <a:solidFill>
                          <a:schemeClr val="tx1"/>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2232 &amp; 95</a:t>
                      </a:r>
                    </a:p>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2319 &amp; 108</a:t>
                      </a: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65</a:t>
                      </a:r>
                      <a:endParaRPr lang="en-US" sz="1100" b="0" i="0" u="none" strike="noStrike" dirty="0">
                        <a:solidFill>
                          <a:schemeClr val="tx1"/>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kern="1200" noProof="0" dirty="0" smtClean="0">
                          <a:solidFill>
                            <a:schemeClr val="tx1"/>
                          </a:solidFill>
                          <a:effectLst/>
                          <a:latin typeface="+mn-lt"/>
                          <a:ea typeface="+mn-ea"/>
                          <a:cs typeface="+mn-cs"/>
                        </a:rPr>
                        <a:t>Loan Portfolio Reduction / Business Contraction</a:t>
                      </a:r>
                    </a:p>
                    <a:p>
                      <a:pPr marL="171450" indent="-171450" algn="l" fontAlgn="ctr">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GBM/Enterprise Banking Consolidated Credit Risk: Default, Collateral and Industry Concentration</a:t>
                      </a:r>
                    </a:p>
                    <a:p>
                      <a:pPr marL="171450" indent="-171450" algn="l" fontAlgn="ctr">
                        <a:buFont typeface="Arial" panose="020B0604020202020204" pitchFamily="34" charset="0"/>
                        <a:buChar char="•"/>
                      </a:pPr>
                      <a:r>
                        <a:rPr lang="en-US" sz="1100" b="0" i="0" u="none" strike="noStrike" kern="1200" noProof="0" dirty="0" smtClean="0">
                          <a:solidFill>
                            <a:schemeClr val="tx1"/>
                          </a:solidFill>
                          <a:effectLst/>
                          <a:latin typeface="+mn-lt"/>
                          <a:ea typeface="+mn-ea"/>
                          <a:cs typeface="+mn-cs"/>
                        </a:rPr>
                        <a:t>Puerto Rico Public Institutions Additional Default and Change in Legal Framework</a:t>
                      </a:r>
                      <a:endParaRPr lang="en-US" sz="1100" b="0" i="0" u="none" strike="noStrike" kern="1200" noProof="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kern="1200" noProof="0" dirty="0" smtClean="0">
                          <a:solidFill>
                            <a:schemeClr val="tx1"/>
                          </a:solidFill>
                          <a:effectLst/>
                          <a:latin typeface="+mn-lt"/>
                          <a:ea typeface="+mn-ea"/>
                          <a:cs typeface="+mn-cs"/>
                        </a:rPr>
                        <a:t>Business</a:t>
                      </a:r>
                      <a:r>
                        <a:rPr lang="en-US" sz="1100" b="0" i="0" u="none" strike="noStrike" kern="1200" baseline="0" noProof="0" dirty="0" smtClean="0">
                          <a:solidFill>
                            <a:schemeClr val="tx1"/>
                          </a:solidFill>
                          <a:effectLst/>
                          <a:latin typeface="+mn-lt"/>
                          <a:ea typeface="+mn-ea"/>
                          <a:cs typeface="+mn-cs"/>
                        </a:rPr>
                        <a:t> opportunities considerations will be taken on a case by case basis to mitigate the d</a:t>
                      </a:r>
                      <a:r>
                        <a:rPr lang="en-US" sz="1100" b="0" i="0" u="none" strike="noStrike" kern="1200" noProof="0" dirty="0" smtClean="0">
                          <a:solidFill>
                            <a:schemeClr val="tx1"/>
                          </a:solidFill>
                          <a:effectLst/>
                          <a:latin typeface="+mn-lt"/>
                          <a:ea typeface="+mn-ea"/>
                          <a:cs typeface="+mn-cs"/>
                        </a:rPr>
                        <a:t>ecrease in loan production to attract</a:t>
                      </a:r>
                      <a:r>
                        <a:rPr lang="en-US" sz="1100" b="0" i="0" u="none" strike="noStrike" kern="1200" baseline="0" noProof="0" dirty="0" smtClean="0">
                          <a:solidFill>
                            <a:schemeClr val="tx1"/>
                          </a:solidFill>
                          <a:effectLst/>
                          <a:latin typeface="+mn-lt"/>
                          <a:ea typeface="+mn-ea"/>
                          <a:cs typeface="+mn-cs"/>
                        </a:rPr>
                        <a:t> and retain customers however may have an impact on the risk profile and concentration guidelines</a:t>
                      </a:r>
                      <a:r>
                        <a:rPr lang="en-US" sz="1100" b="0" i="0" u="none" strike="noStrike" kern="1200" noProof="0" dirty="0" smtClean="0">
                          <a:solidFill>
                            <a:schemeClr val="tx1"/>
                          </a:solidFill>
                          <a:effectLst/>
                          <a:latin typeface="+mn-lt"/>
                          <a:ea typeface="+mn-ea"/>
                          <a:cs typeface="+mn-cs"/>
                        </a:rPr>
                        <a:t>.</a:t>
                      </a:r>
                      <a:endParaRPr lang="en-US" sz="1100" b="0" i="0" u="none" strike="noStrike" kern="1200" noProof="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467130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3 Rectángulo redondeado"/>
          <p:cNvSpPr/>
          <p:nvPr/>
        </p:nvSpPr>
        <p:spPr>
          <a:xfrm>
            <a:off x="1075198" y="2083385"/>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1079039"/>
            <a:ext cx="7272885" cy="58544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grpSp>
        <p:nvGrpSpPr>
          <p:cNvPr id="10" name="21 Grupo"/>
          <p:cNvGrpSpPr/>
          <p:nvPr/>
        </p:nvGrpSpPr>
        <p:grpSpPr>
          <a:xfrm>
            <a:off x="606230" y="1066944"/>
            <a:ext cx="640080" cy="646503"/>
            <a:chOff x="1554076" y="1078696"/>
            <a:chExt cx="792088" cy="800036"/>
          </a:xfrm>
          <a:solidFill>
            <a:srgbClr val="FF0000"/>
          </a:solidFill>
        </p:grpSpPr>
        <p:sp>
          <p:nvSpPr>
            <p:cNvPr id="11" name="19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2" name="20 CuadroTexto"/>
            <p:cNvSpPr txBox="1"/>
            <p:nvPr/>
          </p:nvSpPr>
          <p:spPr>
            <a:xfrm>
              <a:off x="1731566" y="1078696"/>
              <a:ext cx="437107" cy="647475"/>
            </a:xfrm>
            <a:prstGeom prst="rect">
              <a:avLst/>
            </a:prstGeom>
            <a:noFill/>
          </p:spPr>
          <p:txBody>
            <a:bodyPr wrap="square" rtlCol="0">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1</a:t>
              </a:r>
              <a:endParaRPr lang="en-US" sz="2800" b="1" dirty="0">
                <a:solidFill>
                  <a:srgbClr val="FFFFFF"/>
                </a:solidFill>
                <a:ea typeface="ＭＳ Ｐゴシック" pitchFamily="1" charset="-128"/>
              </a:endParaRPr>
            </a:p>
          </p:txBody>
        </p:sp>
      </p:grpSp>
      <p:sp>
        <p:nvSpPr>
          <p:cNvPr id="13" name="22 CuadroTexto"/>
          <p:cNvSpPr txBox="1">
            <a:spLocks/>
          </p:cNvSpPr>
          <p:nvPr/>
        </p:nvSpPr>
        <p:spPr>
          <a:xfrm>
            <a:off x="1413311" y="2112117"/>
            <a:ext cx="7217504" cy="523220"/>
          </a:xfrm>
          <a:prstGeom prst="rect">
            <a:avLst/>
          </a:prstGeom>
          <a:noFill/>
        </p:spPr>
        <p:txBody>
          <a:bodyPr wrap="none" rtlCol="0">
            <a:noAutofit/>
          </a:bodyPr>
          <a:lstStyle/>
          <a:p>
            <a:r>
              <a:rPr lang="en-US" b="1" dirty="0" smtClean="0">
                <a:solidFill>
                  <a:srgbClr val="FFFFFF"/>
                </a:solidFill>
                <a:ea typeface="ＭＳ Ｐゴシック" pitchFamily="1" charset="-128"/>
              </a:rPr>
              <a:t>Appendix</a:t>
            </a:r>
            <a:endParaRPr lang="en-US" b="1" dirty="0">
              <a:solidFill>
                <a:srgbClr val="FFFFFF"/>
              </a:solidFill>
              <a:ea typeface="ＭＳ Ｐゴシック" pitchFamily="1" charset="-128"/>
            </a:endParaRPr>
          </a:p>
        </p:txBody>
      </p:sp>
      <p:grpSp>
        <p:nvGrpSpPr>
          <p:cNvPr id="14" name="25 Grupo"/>
          <p:cNvGrpSpPr/>
          <p:nvPr/>
        </p:nvGrpSpPr>
        <p:grpSpPr>
          <a:xfrm>
            <a:off x="610291" y="2053687"/>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6" name="27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2</a:t>
              </a:r>
              <a:endParaRPr lang="en-US" sz="2800" b="1" dirty="0">
                <a:solidFill>
                  <a:srgbClr val="FFFFFF"/>
                </a:solidFill>
                <a:ea typeface="ＭＳ Ｐゴシック" pitchFamily="1" charset="-128"/>
              </a:endParaRPr>
            </a:p>
          </p:txBody>
        </p:sp>
      </p:grpSp>
      <p:sp>
        <p:nvSpPr>
          <p:cNvPr id="17" name="28 CuadroTexto"/>
          <p:cNvSpPr txBox="1">
            <a:spLocks/>
          </p:cNvSpPr>
          <p:nvPr/>
        </p:nvSpPr>
        <p:spPr>
          <a:xfrm>
            <a:off x="1371477" y="1131797"/>
            <a:ext cx="7237523" cy="523220"/>
          </a:xfrm>
          <a:prstGeom prst="rect">
            <a:avLst/>
          </a:prstGeom>
          <a:noFill/>
        </p:spPr>
        <p:txBody>
          <a:bodyPr wrap="none" rtlCol="0">
            <a:noAutofit/>
          </a:bodyPr>
          <a:lstStyle/>
          <a:p>
            <a:r>
              <a:rPr lang="en-US" b="1" dirty="0" smtClean="0">
                <a:solidFill>
                  <a:srgbClr val="FFFFFF"/>
                </a:solidFill>
                <a:ea typeface="ＭＳ Ｐゴシック" pitchFamily="1" charset="-128"/>
              </a:rPr>
              <a:t>Strategic initiatives and risk assessment</a:t>
            </a:r>
            <a:endParaRPr lang="en-US" b="1" dirty="0">
              <a:solidFill>
                <a:srgbClr val="FFFFFF"/>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198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Key elements of Corporate Banking strategic plan </a:t>
            </a:r>
            <a:endParaRPr lang="en-US" dirty="0"/>
          </a:p>
        </p:txBody>
      </p:sp>
      <p:sp>
        <p:nvSpPr>
          <p:cNvPr id="4" name="Text Placeholder 3"/>
          <p:cNvSpPr>
            <a:spLocks noGrp="1"/>
          </p:cNvSpPr>
          <p:nvPr>
            <p:ph type="body" sz="quarter" idx="10"/>
          </p:nvPr>
        </p:nvSpPr>
        <p:spPr>
          <a:xfrm flipV="1">
            <a:off x="457199" y="6270170"/>
            <a:ext cx="8221080" cy="499547"/>
          </a:xfrm>
        </p:spPr>
        <p:txBody>
          <a:bodyPr/>
          <a:lstStyle/>
          <a:p>
            <a:endParaRPr lang="en-US" dirty="0"/>
          </a:p>
        </p:txBody>
      </p:sp>
      <p:sp>
        <p:nvSpPr>
          <p:cNvPr id="5" name="Rectangle 4"/>
          <p:cNvSpPr/>
          <p:nvPr/>
        </p:nvSpPr>
        <p:spPr>
          <a:xfrm>
            <a:off x="457199" y="1555668"/>
            <a:ext cx="1545772" cy="1884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r>
              <a:rPr lang="en-US" sz="1800" b="1" dirty="0" smtClean="0">
                <a:solidFill>
                  <a:prstClr val="white"/>
                </a:solidFill>
              </a:rPr>
              <a:t>Enterprise Lending Growth</a:t>
            </a:r>
            <a:endParaRPr lang="en-US" sz="1800" b="1" dirty="0">
              <a:solidFill>
                <a:prstClr val="white"/>
              </a:solidFill>
            </a:endParaRPr>
          </a:p>
        </p:txBody>
      </p:sp>
      <p:sp>
        <p:nvSpPr>
          <p:cNvPr id="9" name="TextBox 8"/>
          <p:cNvSpPr txBox="1"/>
          <p:nvPr/>
        </p:nvSpPr>
        <p:spPr>
          <a:xfrm>
            <a:off x="2275115"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a:solidFill>
                  <a:srgbClr val="000000"/>
                </a:solidFill>
                <a:latin typeface="Arial"/>
              </a:rPr>
              <a:t>Initiatives</a:t>
            </a:r>
          </a:p>
        </p:txBody>
      </p:sp>
      <p:cxnSp>
        <p:nvCxnSpPr>
          <p:cNvPr id="11" name="Straight Connector 10"/>
          <p:cNvCxnSpPr/>
          <p:nvPr/>
        </p:nvCxnSpPr>
        <p:spPr>
          <a:xfrm>
            <a:off x="2275114" y="1221995"/>
            <a:ext cx="29348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551714" y="1221995"/>
            <a:ext cx="3080346"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75115" y="1427977"/>
            <a:ext cx="2934864" cy="118459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just" eaLnBrk="1" fontAlgn="auto" hangingPunct="1">
              <a:spcBef>
                <a:spcPts val="0"/>
              </a:spcBef>
              <a:spcAft>
                <a:spcPts val="600"/>
              </a:spcAft>
            </a:pPr>
            <a:endParaRPr lang="en-US" sz="1200" b="1" dirty="0" smtClean="0">
              <a:solidFill>
                <a:srgbClr val="000000"/>
              </a:solidFill>
            </a:endParaRPr>
          </a:p>
          <a:p>
            <a:pPr algn="just" eaLnBrk="1" fontAlgn="auto" hangingPunct="1">
              <a:spcBef>
                <a:spcPts val="0"/>
              </a:spcBef>
              <a:spcAft>
                <a:spcPts val="600"/>
              </a:spcAft>
            </a:pPr>
            <a:r>
              <a:rPr lang="en-US" sz="1200" b="1" dirty="0" smtClean="0">
                <a:solidFill>
                  <a:srgbClr val="000000"/>
                </a:solidFill>
              </a:rPr>
              <a:t>Organic growth by serving credit and cash - management needs of top tier captive clients. </a:t>
            </a:r>
          </a:p>
        </p:txBody>
      </p:sp>
      <p:sp>
        <p:nvSpPr>
          <p:cNvPr id="14" name="Rectangle 13"/>
          <p:cNvSpPr/>
          <p:nvPr/>
        </p:nvSpPr>
        <p:spPr>
          <a:xfrm>
            <a:off x="5551715" y="1427977"/>
            <a:ext cx="3080346" cy="118459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just">
              <a:spcAft>
                <a:spcPts val="600"/>
              </a:spcAft>
            </a:pPr>
            <a:endParaRPr lang="en-US" sz="1200" b="1" dirty="0" smtClean="0">
              <a:solidFill>
                <a:schemeClr val="tx1"/>
              </a:solidFill>
            </a:endParaRPr>
          </a:p>
          <a:p>
            <a:pPr algn="just">
              <a:spcAft>
                <a:spcPts val="600"/>
              </a:spcAft>
            </a:pPr>
            <a:r>
              <a:rPr lang="en-US" sz="1200" b="1" dirty="0" smtClean="0">
                <a:solidFill>
                  <a:schemeClr val="tx1"/>
                </a:solidFill>
              </a:rPr>
              <a:t>Growth mostly focused on select income producing properties (commercial malls, offices and hotels).</a:t>
            </a:r>
            <a:endParaRPr lang="en-US" sz="1200" b="1" dirty="0">
              <a:solidFill>
                <a:schemeClr val="tx1"/>
              </a:solidFill>
            </a:endParaRPr>
          </a:p>
        </p:txBody>
      </p:sp>
      <p:sp>
        <p:nvSpPr>
          <p:cNvPr id="15" name="Rectangle 14"/>
          <p:cNvSpPr/>
          <p:nvPr/>
        </p:nvSpPr>
        <p:spPr>
          <a:xfrm>
            <a:off x="2275115" y="3174731"/>
            <a:ext cx="2934864" cy="48286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eaLnBrk="1" fontAlgn="auto" hangingPunct="1">
              <a:spcBef>
                <a:spcPts val="0"/>
              </a:spcBef>
              <a:spcAft>
                <a:spcPts val="600"/>
              </a:spcAft>
            </a:pPr>
            <a:r>
              <a:rPr lang="en-US" sz="1200" b="1" dirty="0" smtClean="0">
                <a:solidFill>
                  <a:srgbClr val="000000"/>
                </a:solidFill>
              </a:rPr>
              <a:t>External business  development on a selective basis.</a:t>
            </a:r>
            <a:endParaRPr lang="en-US" sz="1200" b="1" dirty="0">
              <a:solidFill>
                <a:srgbClr val="000000"/>
              </a:solidFill>
            </a:endParaRPr>
          </a:p>
        </p:txBody>
      </p:sp>
      <p:sp>
        <p:nvSpPr>
          <p:cNvPr id="16" name="Rectangle 15"/>
          <p:cNvSpPr/>
          <p:nvPr/>
        </p:nvSpPr>
        <p:spPr>
          <a:xfrm>
            <a:off x="5551714" y="3174731"/>
            <a:ext cx="3080346" cy="208603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r>
              <a:rPr lang="en-US" sz="1200" b="1" dirty="0" smtClean="0">
                <a:solidFill>
                  <a:schemeClr val="tx1"/>
                </a:solidFill>
              </a:rPr>
              <a:t>Targeting CRE primarily in :</a:t>
            </a:r>
          </a:p>
          <a:p>
            <a:pPr marL="171450" indent="-171450" algn="just">
              <a:spcAft>
                <a:spcPts val="600"/>
              </a:spcAft>
              <a:buFont typeface="Arial" panose="020B0604020202020204" pitchFamily="34" charset="0"/>
              <a:buChar char="•"/>
            </a:pPr>
            <a:r>
              <a:rPr lang="en-US" sz="1200" b="1" dirty="0" smtClean="0">
                <a:solidFill>
                  <a:schemeClr val="tx1"/>
                </a:solidFill>
              </a:rPr>
              <a:t>HUD – Section 8, “Project Based” rental assistance program niche.</a:t>
            </a:r>
          </a:p>
          <a:p>
            <a:pPr marL="171450" indent="-171450" algn="just">
              <a:spcAft>
                <a:spcPts val="600"/>
              </a:spcAft>
              <a:buFont typeface="Arial" panose="020B0604020202020204" pitchFamily="34" charset="0"/>
              <a:buChar char="•"/>
            </a:pPr>
            <a:r>
              <a:rPr lang="en-US" sz="1200" b="1" dirty="0" smtClean="0">
                <a:solidFill>
                  <a:schemeClr val="tx1"/>
                </a:solidFill>
              </a:rPr>
              <a:t>Section 42 section of the Internal Revenue  Code </a:t>
            </a:r>
            <a:r>
              <a:rPr lang="en-US" sz="1200" b="1" dirty="0">
                <a:solidFill>
                  <a:schemeClr val="tx1"/>
                </a:solidFill>
              </a:rPr>
              <a:t>– </a:t>
            </a:r>
            <a:r>
              <a:rPr lang="en-US" sz="1200" b="1" dirty="0" smtClean="0">
                <a:solidFill>
                  <a:schemeClr val="tx1"/>
                </a:solidFill>
              </a:rPr>
              <a:t>“ Low Income Housing Tax Credit Program (“LIHTC”), to encourage  building affordable housing by developers / investors.</a:t>
            </a:r>
            <a:endParaRPr lang="en-US" sz="1200" b="1" dirty="0">
              <a:solidFill>
                <a:schemeClr val="tx1"/>
              </a:solidFill>
            </a:endParaRPr>
          </a:p>
        </p:txBody>
      </p:sp>
      <p:sp>
        <p:nvSpPr>
          <p:cNvPr id="17" name="Rectangle 16"/>
          <p:cNvSpPr/>
          <p:nvPr/>
        </p:nvSpPr>
        <p:spPr>
          <a:xfrm>
            <a:off x="5551713" y="5512122"/>
            <a:ext cx="3080347" cy="59179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just" eaLnBrk="1" fontAlgn="auto" hangingPunct="1">
              <a:spcBef>
                <a:spcPts val="0"/>
              </a:spcBef>
              <a:spcAft>
                <a:spcPts val="600"/>
              </a:spcAft>
            </a:pPr>
            <a:r>
              <a:rPr lang="en-US" sz="1200" b="1" dirty="0" smtClean="0">
                <a:solidFill>
                  <a:srgbClr val="000000"/>
                </a:solidFill>
              </a:rPr>
              <a:t>USA Companies rated investment grade, such as Walgreens and Fresenius, amongst others</a:t>
            </a:r>
            <a:endParaRPr lang="en-US" sz="1200" b="1" dirty="0">
              <a:solidFill>
                <a:srgbClr val="000000"/>
              </a:solidFill>
            </a:endParaRPr>
          </a:p>
        </p:txBody>
      </p:sp>
      <p:sp>
        <p:nvSpPr>
          <p:cNvPr id="19" name="TextBox 18"/>
          <p:cNvSpPr txBox="1"/>
          <p:nvPr/>
        </p:nvSpPr>
        <p:spPr>
          <a:xfrm>
            <a:off x="5624456"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Strategies</a:t>
            </a:r>
            <a:endParaRPr lang="en-US" sz="1800" b="1" dirty="0">
              <a:solidFill>
                <a:srgbClr val="000000"/>
              </a:solidFill>
              <a:latin typeface="Arial"/>
              <a:ea typeface="+mn-ea"/>
            </a:endParaRPr>
          </a:p>
        </p:txBody>
      </p:sp>
      <p:sp>
        <p:nvSpPr>
          <p:cNvPr id="20" name="TextBox 19"/>
          <p:cNvSpPr txBox="1"/>
          <p:nvPr/>
        </p:nvSpPr>
        <p:spPr>
          <a:xfrm>
            <a:off x="457200" y="828158"/>
            <a:ext cx="1545771"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Priorities</a:t>
            </a:r>
            <a:endParaRPr lang="en-US" sz="1800" b="1" dirty="0">
              <a:solidFill>
                <a:srgbClr val="000000"/>
              </a:solidFill>
              <a:latin typeface="Arial"/>
              <a:ea typeface="+mn-ea"/>
            </a:endParaRPr>
          </a:p>
        </p:txBody>
      </p:sp>
      <p:cxnSp>
        <p:nvCxnSpPr>
          <p:cNvPr id="21" name="Straight Connector 20"/>
          <p:cNvCxnSpPr/>
          <p:nvPr/>
        </p:nvCxnSpPr>
        <p:spPr>
          <a:xfrm>
            <a:off x="457199" y="1221995"/>
            <a:ext cx="154577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2359575" y="2790701"/>
            <a:ext cx="6318704" cy="11876"/>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4965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47884"/>
            <a:ext cx="8983134" cy="461665"/>
          </a:xfrm>
          <a:prstGeom prst="rect">
            <a:avLst/>
          </a:prstGeom>
          <a:noFill/>
        </p:spPr>
        <p:txBody>
          <a:bodyPr wrap="square" rtlCol="0">
            <a:spAutoFit/>
          </a:bodyPr>
          <a:lstStyle/>
          <a:p>
            <a:r>
              <a:rPr lang="en-US" b="1" dirty="0" smtClean="0"/>
              <a:t>Initiative summary </a:t>
            </a:r>
          </a:p>
        </p:txBody>
      </p:sp>
      <p:graphicFrame>
        <p:nvGraphicFramePr>
          <p:cNvPr id="6" name="Table 5"/>
          <p:cNvGraphicFramePr>
            <a:graphicFrameLocks noGrp="1"/>
          </p:cNvGraphicFramePr>
          <p:nvPr>
            <p:extLst>
              <p:ext uri="{D42A27DB-BD31-4B8C-83A1-F6EECF244321}">
                <p14:modId xmlns:p14="http://schemas.microsoft.com/office/powerpoint/2010/main" val="4135530643"/>
              </p:ext>
            </p:extLst>
          </p:nvPr>
        </p:nvGraphicFramePr>
        <p:xfrm>
          <a:off x="394470" y="778098"/>
          <a:ext cx="8369520" cy="6288794"/>
        </p:xfrm>
        <a:graphic>
          <a:graphicData uri="http://schemas.openxmlformats.org/drawingml/2006/table">
            <a:tbl>
              <a:tblPr firstRow="1" bandRow="1"/>
              <a:tblGrid>
                <a:gridCol w="2075248"/>
                <a:gridCol w="3244217"/>
                <a:gridCol w="3050055"/>
              </a:tblGrid>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200" dirty="0" smtClean="0"/>
                        <a:t>Initiative</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200" dirty="0" smtClean="0"/>
                        <a:t>Key</a:t>
                      </a:r>
                      <a:r>
                        <a:rPr lang="en-US" sz="1200" baseline="0" dirty="0" smtClean="0"/>
                        <a:t> benefits / targets / returns</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200" dirty="0" smtClean="0"/>
                        <a:t>Risk</a:t>
                      </a:r>
                      <a:r>
                        <a:rPr lang="en-US" sz="1200" baseline="0" dirty="0" smtClean="0"/>
                        <a:t> assessment</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82855">
                <a:tc gridSpan="3">
                  <a:txBody>
                    <a:bodyPr/>
                    <a:lstStyle/>
                    <a:p>
                      <a:r>
                        <a:rPr lang="en-US" sz="1200" b="1" dirty="0" smtClean="0"/>
                        <a:t>Priority: Enterprise Lending Growth</a:t>
                      </a:r>
                      <a:endParaRPr lang="en-US" sz="1200" b="1"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9985">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smtClean="0">
                          <a:solidFill>
                            <a:srgbClr val="000000"/>
                          </a:solidFill>
                        </a:rPr>
                        <a:t>Organic growth by serving credit and cash - management needs of top tier captive clients. </a:t>
                      </a:r>
                    </a:p>
                    <a:p>
                      <a:pPr algn="just"/>
                      <a:endParaRPr lang="en-US" sz="1200" dirty="0" smtClean="0"/>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1" dirty="0" smtClean="0">
                        <a:solidFill>
                          <a:schemeClr val="tx1"/>
                        </a:solidFill>
                      </a:endParaRPr>
                    </a:p>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1" dirty="0" smtClean="0">
                        <a:solidFill>
                          <a:schemeClr val="tx1"/>
                        </a:solidFill>
                      </a:endParaRPr>
                    </a:p>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1" dirty="0" smtClean="0">
                        <a:solidFill>
                          <a:schemeClr val="tx1"/>
                        </a:solidFill>
                      </a:endParaRPr>
                    </a:p>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1" dirty="0" smtClean="0">
                        <a:solidFill>
                          <a:schemeClr val="tx1"/>
                        </a:solidFill>
                      </a:endParaRPr>
                    </a:p>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smtClean="0">
                          <a:solidFill>
                            <a:schemeClr val="tx1"/>
                          </a:solidFill>
                        </a:rPr>
                        <a:t>Benefit of knowing Clients historical financial</a:t>
                      </a:r>
                      <a:r>
                        <a:rPr lang="en-US" sz="1200" b="1" baseline="0" dirty="0" smtClean="0">
                          <a:solidFill>
                            <a:schemeClr val="tx1"/>
                          </a:solidFill>
                        </a:rPr>
                        <a:t> record, compliance trajectory and rating.</a:t>
                      </a:r>
                    </a:p>
                    <a:p>
                      <a:pPr marL="0" marR="0" indent="0" algn="just"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dirty="0" smtClean="0">
                        <a:solidFill>
                          <a:schemeClr val="tx1"/>
                        </a:solidFill>
                      </a:endParaRPr>
                    </a:p>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smtClean="0">
                          <a:solidFill>
                            <a:schemeClr val="tx1"/>
                          </a:solidFill>
                        </a:rPr>
                        <a:t>Targeting new transactions t</a:t>
                      </a:r>
                      <a:r>
                        <a:rPr lang="en-US" sz="1200" b="1" baseline="0" dirty="0" smtClean="0">
                          <a:solidFill>
                            <a:schemeClr val="tx1"/>
                          </a:solidFill>
                        </a:rPr>
                        <a:t>hat will </a:t>
                      </a:r>
                      <a:r>
                        <a:rPr lang="en-US" sz="1200" b="1" dirty="0" smtClean="0">
                          <a:solidFill>
                            <a:schemeClr val="tx1"/>
                          </a:solidFill>
                        </a:rPr>
                        <a:t>enjoy ample debt service coverage and credit terms under credit guidelines.</a:t>
                      </a:r>
                    </a:p>
                    <a:p>
                      <a:pPr marL="0" marR="0" indent="0" algn="just"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dirty="0" smtClean="0">
                        <a:solidFill>
                          <a:schemeClr val="tx1"/>
                        </a:solidFill>
                      </a:endParaRPr>
                    </a:p>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smtClean="0">
                          <a:solidFill>
                            <a:schemeClr val="tx1"/>
                          </a:solidFill>
                        </a:rPr>
                        <a:t>Focusing on average credit spreads (between</a:t>
                      </a:r>
                      <a:r>
                        <a:rPr lang="en-US" sz="1200" b="1" baseline="0" dirty="0" smtClean="0">
                          <a:solidFill>
                            <a:schemeClr val="tx1"/>
                          </a:solidFill>
                        </a:rPr>
                        <a:t> 2.50% and 3.125%) and up-front commissions.</a:t>
                      </a:r>
                    </a:p>
                    <a:p>
                      <a:pPr marL="0" marR="0" indent="0" algn="just"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baseline="0" dirty="0" smtClean="0">
                        <a:solidFill>
                          <a:schemeClr val="tx1"/>
                        </a:solidFill>
                      </a:endParaRPr>
                    </a:p>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baseline="0" dirty="0" smtClean="0">
                          <a:solidFill>
                            <a:schemeClr val="tx1"/>
                          </a:solidFill>
                        </a:rPr>
                        <a:t>Aforesaid portfolio growth will compensate monthly scheduled amortizations of approximately $4.5MM and will assist to refresh our portfolio base.</a:t>
                      </a:r>
                    </a:p>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1" baseline="0" dirty="0" smtClean="0">
                        <a:solidFill>
                          <a:schemeClr val="tx1"/>
                        </a:solidFill>
                      </a:endParaRPr>
                    </a:p>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1" baseline="0" dirty="0" smtClean="0">
                        <a:solidFill>
                          <a:schemeClr val="tx1"/>
                        </a:solidFill>
                      </a:endParaRPr>
                    </a:p>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1" baseline="0" dirty="0" smtClean="0">
                        <a:solidFill>
                          <a:schemeClr val="tx1"/>
                        </a:solidFill>
                      </a:endParaRPr>
                    </a:p>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1" baseline="0" dirty="0" smtClean="0">
                        <a:solidFill>
                          <a:schemeClr val="tx1"/>
                        </a:solidFill>
                      </a:endParaRPr>
                    </a:p>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1" baseline="0" dirty="0" smtClean="0">
                        <a:solidFill>
                          <a:schemeClr val="tx1"/>
                        </a:solidFill>
                      </a:endParaRPr>
                    </a:p>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dirty="0"/>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lgn="just">
                        <a:buFont typeface="Arial" panose="020B0604020202020204" pitchFamily="34" charset="0"/>
                        <a:buChar char="•"/>
                      </a:pPr>
                      <a:r>
                        <a:rPr lang="en-US" sz="1200" b="1" dirty="0" smtClean="0"/>
                        <a:t>Inherent Risks of existing Portfolio</a:t>
                      </a:r>
                      <a:endParaRPr lang="en-US" sz="1200" b="1" dirty="0"/>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r h="885299">
                <a:tc gridSpan="3">
                  <a:txBody>
                    <a:bodyPr/>
                    <a:lstStyle/>
                    <a:p>
                      <a:pPr marL="0" algn="l" defTabSz="457200" rtl="0" eaLnBrk="1" latinLnBrk="0" hangingPunct="1"/>
                      <a:endParaRPr lang="en-US" sz="1200" b="1" kern="1200" dirty="0">
                        <a:solidFill>
                          <a:schemeClr val="tx1"/>
                        </a:solidFill>
                        <a:latin typeface="+mn-lt"/>
                        <a:ea typeface="+mn-ea"/>
                        <a:cs typeface="+mn-cs"/>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200" b="1"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200" b="1"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4379591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47884"/>
            <a:ext cx="8983134" cy="461665"/>
          </a:xfrm>
          <a:prstGeom prst="rect">
            <a:avLst/>
          </a:prstGeom>
          <a:noFill/>
        </p:spPr>
        <p:txBody>
          <a:bodyPr wrap="square" rtlCol="0">
            <a:spAutoFit/>
          </a:bodyPr>
          <a:lstStyle/>
          <a:p>
            <a:r>
              <a:rPr lang="en-US" b="1" dirty="0" smtClean="0"/>
              <a:t>Initiative summary </a:t>
            </a:r>
          </a:p>
        </p:txBody>
      </p:sp>
      <p:graphicFrame>
        <p:nvGraphicFramePr>
          <p:cNvPr id="6" name="Table 5"/>
          <p:cNvGraphicFramePr>
            <a:graphicFrameLocks noGrp="1"/>
          </p:cNvGraphicFramePr>
          <p:nvPr>
            <p:extLst>
              <p:ext uri="{D42A27DB-BD31-4B8C-83A1-F6EECF244321}">
                <p14:modId xmlns:p14="http://schemas.microsoft.com/office/powerpoint/2010/main" val="1673951553"/>
              </p:ext>
            </p:extLst>
          </p:nvPr>
        </p:nvGraphicFramePr>
        <p:xfrm>
          <a:off x="394470" y="778098"/>
          <a:ext cx="8369520" cy="8928956"/>
        </p:xfrm>
        <a:graphic>
          <a:graphicData uri="http://schemas.openxmlformats.org/drawingml/2006/table">
            <a:tbl>
              <a:tblPr firstRow="1" bandRow="1"/>
              <a:tblGrid>
                <a:gridCol w="2075248"/>
                <a:gridCol w="3244217"/>
                <a:gridCol w="3050055"/>
              </a:tblGrid>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200" dirty="0" smtClean="0"/>
                        <a:t>Initiative</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200" dirty="0" smtClean="0"/>
                        <a:t>Key</a:t>
                      </a:r>
                      <a:r>
                        <a:rPr lang="en-US" sz="1200" baseline="0" dirty="0" smtClean="0"/>
                        <a:t> benefits / targets / returns</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200" dirty="0" smtClean="0"/>
                        <a:t>Risk</a:t>
                      </a:r>
                      <a:r>
                        <a:rPr lang="en-US" sz="1200" baseline="0" dirty="0" smtClean="0"/>
                        <a:t> assessment</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82855">
                <a:tc gridSpan="3">
                  <a:txBody>
                    <a:bodyPr/>
                    <a:lstStyle/>
                    <a:p>
                      <a:r>
                        <a:rPr lang="en-US" sz="1200" b="1" dirty="0" smtClean="0"/>
                        <a:t>Priority: Enterprise Lending Growth</a:t>
                      </a:r>
                      <a:endParaRPr lang="en-US" sz="1200" b="1"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just"/>
                      <a:endParaRPr lang="en-US" sz="1200" dirty="0" smtClean="0"/>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dirty="0"/>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indent="0">
                        <a:buFont typeface="Arial" panose="020B0604020202020204" pitchFamily="34" charset="0"/>
                        <a:buNone/>
                      </a:pPr>
                      <a:endParaRPr lang="en-US" sz="1200" dirty="0"/>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r h="282855">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endParaRPr lang="en-US" sz="1200" dirty="0">
                        <a:solidFill>
                          <a:schemeClr val="bg1">
                            <a:lumMod val="95000"/>
                          </a:schemeClr>
                        </a:solidFill>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endParaRPr lang="en-US" sz="1000" dirty="0">
                        <a:solidFill>
                          <a:schemeClr val="bg1">
                            <a:lumMod val="95000"/>
                          </a:schemeClr>
                        </a:solidFill>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indent="0">
                        <a:buFont typeface="Arial" panose="020B0604020202020204" pitchFamily="34" charset="0"/>
                        <a:buNone/>
                      </a:pPr>
                      <a:endParaRPr lang="en-US" sz="1200" dirty="0">
                        <a:solidFill>
                          <a:schemeClr val="bg1">
                            <a:lumMod val="95000"/>
                          </a:schemeClr>
                        </a:solidFill>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394259">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smtClean="0">
                          <a:solidFill>
                            <a:srgbClr val="000000"/>
                          </a:solidFill>
                        </a:rPr>
                        <a:t>External business  development on a selective basis.</a:t>
                      </a:r>
                    </a:p>
                    <a:p>
                      <a:pPr algn="ctr"/>
                      <a:endParaRPr lang="en-US" sz="1200" dirty="0" smtClean="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lgn="just">
                        <a:buFont typeface="Arial" panose="020B0604020202020204" pitchFamily="34" charset="0"/>
                        <a:buChar char="•"/>
                      </a:pPr>
                      <a:r>
                        <a:rPr lang="en-US" sz="1200" b="1" dirty="0" smtClean="0"/>
                        <a:t>Tap underutilized</a:t>
                      </a:r>
                      <a:r>
                        <a:rPr lang="en-US" sz="1200" b="1" baseline="0" dirty="0" smtClean="0"/>
                        <a:t> Federal Government programs at Santander PR that may assist us boost production by way of refinancing, new construction or rehab activities (on a selective basis) of affordable multi-family housing buildings; through a combination of Section 8 (vouchers) and 42 (tax credits).</a:t>
                      </a:r>
                    </a:p>
                    <a:p>
                      <a:pPr marL="171450" indent="-171450" algn="just">
                        <a:buFont typeface="Arial" panose="020B0604020202020204" pitchFamily="34" charset="0"/>
                        <a:buChar char="•"/>
                      </a:pPr>
                      <a:endParaRPr lang="en-US" sz="1200" b="1" baseline="0" dirty="0" smtClean="0"/>
                    </a:p>
                    <a:p>
                      <a:pPr marL="171450" marR="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baseline="0" dirty="0" smtClean="0"/>
                        <a:t>Federal Government typically subsidizes  70% of the  unit rent, while  subsidized  tenants pay 30% of their adjusted gross income.</a:t>
                      </a:r>
                    </a:p>
                    <a:p>
                      <a:pPr marL="0" indent="0" algn="just">
                        <a:buFont typeface="Arial" panose="020B0604020202020204" pitchFamily="34" charset="0"/>
                        <a:buNone/>
                      </a:pPr>
                      <a:endParaRPr lang="en-US" sz="1200" b="1" baseline="0" dirty="0" smtClean="0"/>
                    </a:p>
                    <a:p>
                      <a:pPr marL="171450" indent="-171450" algn="just">
                        <a:buFont typeface="Arial" panose="020B0604020202020204" pitchFamily="34" charset="0"/>
                        <a:buChar char="•"/>
                      </a:pPr>
                      <a:r>
                        <a:rPr lang="en-US" sz="1200" b="1" baseline="0" dirty="0" smtClean="0"/>
                        <a:t>Due to stagnant economy and a high unemployment level, the local market has a strong demand with upwards of 50M  qualified families in need of  adequate shelter with a low foreclosure  risk.  </a:t>
                      </a:r>
                    </a:p>
                    <a:p>
                      <a:pPr marL="171450" indent="-171450" algn="just">
                        <a:buFont typeface="Arial" panose="020B0604020202020204" pitchFamily="34" charset="0"/>
                        <a:buChar char="•"/>
                      </a:pPr>
                      <a:endParaRPr lang="en-US" sz="1200" b="1" baseline="0" dirty="0" smtClean="0"/>
                    </a:p>
                    <a:p>
                      <a:pPr marL="171450" indent="-171450" algn="just">
                        <a:buFont typeface="Arial" panose="020B0604020202020204" pitchFamily="34" charset="0"/>
                        <a:buChar char="•"/>
                      </a:pPr>
                      <a:r>
                        <a:rPr lang="en-US" sz="1200" b="1" baseline="0" dirty="0" smtClean="0"/>
                        <a:t>Spreads  and commissions in line with Enterprise Guidelines.</a:t>
                      </a:r>
                      <a:endParaRPr lang="en-US" sz="1000" dirty="0" smtClean="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lgn="just">
                        <a:buFont typeface="Arial" panose="020B0604020202020204" pitchFamily="34" charset="0"/>
                        <a:buChar char="•"/>
                      </a:pPr>
                      <a:r>
                        <a:rPr lang="en-US" sz="1200" b="1" dirty="0" smtClean="0"/>
                        <a:t>Credit</a:t>
                      </a:r>
                      <a:r>
                        <a:rPr lang="en-US" sz="1200" b="1" baseline="0" dirty="0" smtClean="0"/>
                        <a:t> Policy/Limit/Risk Appetite Changes.</a:t>
                      </a:r>
                    </a:p>
                    <a:p>
                      <a:pPr marL="0" indent="0">
                        <a:buFont typeface="Arial" panose="020B0604020202020204" pitchFamily="34" charset="0"/>
                        <a:buNone/>
                      </a:pPr>
                      <a:endParaRPr lang="en-US" sz="1200" b="1" baseline="0" dirty="0" smtClean="0"/>
                    </a:p>
                    <a:p>
                      <a:pPr marL="171450" indent="-171450" algn="just">
                        <a:buFont typeface="Arial" panose="020B0604020202020204" pitchFamily="34" charset="0"/>
                        <a:buChar char="•"/>
                      </a:pPr>
                      <a:r>
                        <a:rPr lang="en-US" sz="1200" b="1" baseline="0" dirty="0" smtClean="0"/>
                        <a:t>Material Existing &amp; New Business changes.</a:t>
                      </a:r>
                    </a:p>
                    <a:p>
                      <a:pPr marL="0" indent="0" algn="just">
                        <a:buFont typeface="Arial" panose="020B0604020202020204" pitchFamily="34" charset="0"/>
                        <a:buNone/>
                      </a:pPr>
                      <a:endParaRPr lang="en-US" sz="1200" b="1" baseline="0" dirty="0" smtClean="0"/>
                    </a:p>
                    <a:p>
                      <a:pPr marL="171450" indent="-171450" algn="just">
                        <a:buFont typeface="Arial" panose="020B0604020202020204" pitchFamily="34" charset="0"/>
                        <a:buChar char="•"/>
                      </a:pPr>
                      <a:r>
                        <a:rPr lang="en-US" sz="1200" b="1" baseline="0" dirty="0" smtClean="0"/>
                        <a:t>Trend Impacts</a:t>
                      </a:r>
                    </a:p>
                    <a:p>
                      <a:pPr marL="171450" indent="-171450">
                        <a:buFont typeface="Arial" panose="020B0604020202020204" pitchFamily="34" charset="0"/>
                        <a:buChar char="•"/>
                      </a:pPr>
                      <a:endParaRPr lang="en-US" sz="1200" b="1" baseline="0" dirty="0" smtClean="0"/>
                    </a:p>
                    <a:p>
                      <a:pPr marL="171450" indent="-171450" algn="just">
                        <a:buFont typeface="Arial" panose="020B0604020202020204" pitchFamily="34" charset="0"/>
                        <a:buChar char="•"/>
                      </a:pPr>
                      <a:r>
                        <a:rPr lang="en-US" sz="1200" b="1" baseline="0" dirty="0" smtClean="0"/>
                        <a:t>No concentration risks are forecasted by adding the Federal Government programs depicted herein.</a:t>
                      </a:r>
                    </a:p>
                    <a:p>
                      <a:pPr marL="171450" indent="-171450">
                        <a:buFont typeface="Arial" panose="020B0604020202020204" pitchFamily="34" charset="0"/>
                        <a:buChar char="•"/>
                      </a:pPr>
                      <a:endParaRPr lang="en-US" sz="1200" dirty="0" smtClean="0"/>
                    </a:p>
                    <a:p>
                      <a:pPr marL="0" indent="0">
                        <a:buFont typeface="Arial" panose="020B0604020202020204" pitchFamily="34" charset="0"/>
                        <a:buNone/>
                      </a:pPr>
                      <a:endParaRPr lang="en-US" sz="1200"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653788">
                <a:tc gridSpan="3">
                  <a:txBody>
                    <a:bodyPr/>
                    <a:lstStyle/>
                    <a:p>
                      <a:pPr marL="0" algn="l" defTabSz="457200" rtl="0" eaLnBrk="1" latinLnBrk="0" hangingPunct="1"/>
                      <a:endParaRPr lang="en-US" sz="1200" b="1" kern="1200" dirty="0">
                        <a:solidFill>
                          <a:schemeClr val="tx1"/>
                        </a:solidFill>
                        <a:latin typeface="+mn-lt"/>
                        <a:ea typeface="+mn-ea"/>
                        <a:cs typeface="+mn-cs"/>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200" b="1"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200" b="1"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318364">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endParaRPr lang="en-US" sz="1200" dirty="0" smtClean="0"/>
                    </a:p>
                  </a:txBody>
                  <a:tcPr anchor="ctr">
                    <a:lnL w="12700" cmpd="sng">
                      <a:noFill/>
                    </a:lnL>
                    <a:lnR w="12700" cmpd="sng">
                      <a:noFill/>
                    </a:lnR>
                    <a:lnT w="1270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endParaRPr lang="en-US" sz="1200" dirty="0"/>
                    </a:p>
                  </a:txBody>
                  <a:tcPr anchor="ctr">
                    <a:lnL w="12700" cmpd="sng">
                      <a:noFill/>
                    </a:lnL>
                    <a:lnR w="12700" cmpd="sng">
                      <a:noFill/>
                    </a:lnR>
                    <a:lnT w="1270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endParaRPr lang="en-US" sz="1200" dirty="0"/>
                    </a:p>
                  </a:txBody>
                  <a:tcPr anchor="ctr">
                    <a:lnL w="12700" cmpd="sng">
                      <a:noFill/>
                    </a:lnL>
                    <a:lnR w="12700" cmpd="sng">
                      <a:noFill/>
                    </a:lnR>
                    <a:lnT w="1270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680947">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endParaRPr lang="en-US" sz="1200"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endParaRPr lang="en-US" sz="1200"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endParaRPr lang="en-US" sz="1200"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680947">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endParaRPr lang="en-US" sz="1200"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endParaRPr lang="en-US" sz="1200"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endParaRPr lang="en-US" sz="1200"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15467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3 Rectángulo redondeado"/>
          <p:cNvSpPr/>
          <p:nvPr/>
        </p:nvSpPr>
        <p:spPr>
          <a:xfrm>
            <a:off x="1075198" y="2083385"/>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1079039"/>
            <a:ext cx="7272885" cy="58544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grpSp>
        <p:nvGrpSpPr>
          <p:cNvPr id="10" name="21 Grupo"/>
          <p:cNvGrpSpPr/>
          <p:nvPr/>
        </p:nvGrpSpPr>
        <p:grpSpPr>
          <a:xfrm>
            <a:off x="606230" y="1066944"/>
            <a:ext cx="640080" cy="646503"/>
            <a:chOff x="1554076" y="1078696"/>
            <a:chExt cx="792088" cy="800036"/>
          </a:xfrm>
          <a:solidFill>
            <a:srgbClr val="FF0000"/>
          </a:solidFill>
        </p:grpSpPr>
        <p:sp>
          <p:nvSpPr>
            <p:cNvPr id="11" name="19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2" name="20 CuadroTexto"/>
            <p:cNvSpPr txBox="1"/>
            <p:nvPr/>
          </p:nvSpPr>
          <p:spPr>
            <a:xfrm>
              <a:off x="1731566" y="1078696"/>
              <a:ext cx="437107" cy="647475"/>
            </a:xfrm>
            <a:prstGeom prst="rect">
              <a:avLst/>
            </a:prstGeom>
            <a:noFill/>
          </p:spPr>
          <p:txBody>
            <a:bodyPr wrap="square" rtlCol="0">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1</a:t>
              </a:r>
              <a:endParaRPr lang="en-US" sz="2800" b="1" dirty="0">
                <a:solidFill>
                  <a:srgbClr val="FFFFFF"/>
                </a:solidFill>
                <a:ea typeface="ＭＳ Ｐゴシック" pitchFamily="1" charset="-128"/>
              </a:endParaRPr>
            </a:p>
          </p:txBody>
        </p:sp>
      </p:grpSp>
      <p:sp>
        <p:nvSpPr>
          <p:cNvPr id="13" name="22 CuadroTexto"/>
          <p:cNvSpPr txBox="1">
            <a:spLocks/>
          </p:cNvSpPr>
          <p:nvPr/>
        </p:nvSpPr>
        <p:spPr>
          <a:xfrm>
            <a:off x="1413311" y="2112117"/>
            <a:ext cx="7217504" cy="523220"/>
          </a:xfrm>
          <a:prstGeom prst="rect">
            <a:avLst/>
          </a:prstGeom>
          <a:noFill/>
        </p:spPr>
        <p:txBody>
          <a:bodyPr wrap="none" rtlCol="0">
            <a:noAutofit/>
          </a:bodyPr>
          <a:lstStyle/>
          <a:p>
            <a:r>
              <a:rPr lang="en-US" b="1" dirty="0" smtClean="0">
                <a:solidFill>
                  <a:srgbClr val="FFFFFF"/>
                </a:solidFill>
                <a:ea typeface="ＭＳ Ｐゴシック" pitchFamily="1" charset="-128"/>
              </a:rPr>
              <a:t>Appendix</a:t>
            </a:r>
            <a:endParaRPr lang="en-US" b="1" dirty="0">
              <a:solidFill>
                <a:srgbClr val="FFFFFF"/>
              </a:solidFill>
              <a:ea typeface="ＭＳ Ｐゴシック" pitchFamily="1" charset="-128"/>
            </a:endParaRPr>
          </a:p>
        </p:txBody>
      </p:sp>
      <p:grpSp>
        <p:nvGrpSpPr>
          <p:cNvPr id="14" name="25 Grupo"/>
          <p:cNvGrpSpPr/>
          <p:nvPr/>
        </p:nvGrpSpPr>
        <p:grpSpPr>
          <a:xfrm>
            <a:off x="610291" y="2053687"/>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6" name="27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2</a:t>
              </a:r>
              <a:endParaRPr lang="en-US" sz="2800" b="1" dirty="0">
                <a:solidFill>
                  <a:srgbClr val="FFFFFF"/>
                </a:solidFill>
                <a:ea typeface="ＭＳ Ｐゴシック" pitchFamily="1" charset="-128"/>
              </a:endParaRPr>
            </a:p>
          </p:txBody>
        </p:sp>
      </p:grpSp>
      <p:sp>
        <p:nvSpPr>
          <p:cNvPr id="17" name="28 CuadroTexto"/>
          <p:cNvSpPr txBox="1">
            <a:spLocks/>
          </p:cNvSpPr>
          <p:nvPr/>
        </p:nvSpPr>
        <p:spPr>
          <a:xfrm>
            <a:off x="1371477" y="1131797"/>
            <a:ext cx="7237523" cy="523220"/>
          </a:xfrm>
          <a:prstGeom prst="rect">
            <a:avLst/>
          </a:prstGeom>
          <a:noFill/>
        </p:spPr>
        <p:txBody>
          <a:bodyPr wrap="none" rtlCol="0">
            <a:noAutofit/>
          </a:bodyPr>
          <a:lstStyle/>
          <a:p>
            <a:r>
              <a:rPr lang="en-US" b="1" dirty="0" smtClean="0">
                <a:solidFill>
                  <a:srgbClr val="FFFFFF"/>
                </a:solidFill>
                <a:ea typeface="ＭＳ Ｐゴシック" pitchFamily="1" charset="-128"/>
              </a:rPr>
              <a:t>Strategic initiatives and risk assessment</a:t>
            </a:r>
            <a:endParaRPr lang="en-US" b="1" dirty="0">
              <a:solidFill>
                <a:srgbClr val="FFFFFF"/>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7163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1144122169"/>
              </p:ext>
            </p:extLst>
          </p:nvPr>
        </p:nvGraphicFramePr>
        <p:xfrm>
          <a:off x="95693" y="503382"/>
          <a:ext cx="8971306" cy="6248400"/>
        </p:xfrm>
        <a:graphic>
          <a:graphicData uri="http://schemas.openxmlformats.org/drawingml/2006/table">
            <a:tbl>
              <a:tblPr firstRow="1" bandRow="1"/>
              <a:tblGrid>
                <a:gridCol w="910623"/>
                <a:gridCol w="3863606"/>
                <a:gridCol w="653671"/>
                <a:gridCol w="1771703"/>
                <a:gridCol w="1771703"/>
              </a:tblGrid>
              <a:tr h="219025">
                <a:tc gridSpan="2">
                  <a:txBody>
                    <a:bodyPr/>
                    <a:lstStyle/>
                    <a:p>
                      <a:pPr algn="ctr"/>
                      <a:endParaRPr lang="en-US" sz="1100" dirty="0">
                        <a:latin typeface="+mn-lt"/>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100" b="1" kern="1200" dirty="0" smtClean="0">
                          <a:solidFill>
                            <a:schemeClr val="lt1"/>
                          </a:solidFill>
                          <a:latin typeface="+mn-lt"/>
                          <a:ea typeface="+mn-ea"/>
                          <a:cs typeface="+mn-cs"/>
                        </a:rPr>
                        <a:t>Is the identified Risk in the current Material Risk Inventory? </a:t>
                      </a:r>
                      <a:endParaRPr lang="en-US" sz="1100" b="1" kern="1200" dirty="0">
                        <a:solidFill>
                          <a:schemeClr val="lt1"/>
                        </a:solidFill>
                        <a:latin typeface="+mn-lt"/>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63574">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Key</a:t>
                      </a:r>
                      <a:r>
                        <a:rPr lang="en-US" sz="1100" baseline="0" dirty="0" smtClean="0">
                          <a:latin typeface="+mn-lt"/>
                        </a:rPr>
                        <a:t> changes in risk drivers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Considerations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ID</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Name</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Is the Risk Increasing or decreasing (provide a short comment)</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554373">
                <a:tc>
                  <a:txBody>
                    <a:bodyPr/>
                    <a:lstStyle/>
                    <a:p>
                      <a:pPr algn="l" fontAlgn="ctr"/>
                      <a:r>
                        <a:rPr lang="en-US" sz="1100" b="1" i="0" u="none" strike="noStrike" dirty="0">
                          <a:solidFill>
                            <a:schemeClr val="tx1"/>
                          </a:solidFill>
                          <a:effectLst/>
                          <a:latin typeface="Calibri"/>
                        </a:rPr>
                        <a:t>Credit policy / Limit/ Risk Appetite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 P19 asset forecasts reliant on relaxation/ changes to risk appetite/ risk policy/ Credit Policy/ VAR limit/ Pricing/ RE policy/ U/W and/or associated risk criteria, risk ratings and tolerance levels? If so to what extent? </a:t>
                      </a:r>
                      <a:endParaRPr lang="en-US" sz="1100" b="0" i="0" u="none" strike="noStrike" dirty="0" smtClean="0">
                        <a:solidFill>
                          <a:srgbClr val="000000"/>
                        </a:solidFill>
                        <a:effectLst/>
                        <a:latin typeface="Calibri"/>
                      </a:endParaRPr>
                    </a:p>
                    <a:p>
                      <a:pPr algn="l" fontAlgn="ctr"/>
                      <a:r>
                        <a:rPr lang="en-US" sz="1100" b="0" i="1" u="none" strike="noStrike" baseline="0" dirty="0" smtClean="0">
                          <a:solidFill>
                            <a:schemeClr val="tx1"/>
                          </a:solidFill>
                          <a:effectLst/>
                          <a:latin typeface="Calibri"/>
                        </a:rPr>
                        <a:t>Affordable multi-family  housing financing, commands a fixed interest  rate structure  beyond the traditional  five (5) year fixed rate provided by Santander PR. On a case by case basis, our Treasury Department has  provided  support for quotes beyond the five (5) years threshold. </a:t>
                      </a:r>
                      <a:endParaRPr lang="en-US" sz="1100" b="0" i="1" u="none" strike="noStrike" dirty="0">
                        <a:solidFill>
                          <a:schemeClr val="tx1"/>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2232 </a:t>
                      </a:r>
                      <a:r>
                        <a:rPr lang="en-US" sz="1100" b="0" i="0" u="none" strike="noStrike" dirty="0" smtClean="0">
                          <a:solidFill>
                            <a:schemeClr val="tx1"/>
                          </a:solidFill>
                          <a:effectLst/>
                          <a:latin typeface="Calibri"/>
                        </a:rPr>
                        <a:t>&amp; 95</a:t>
                      </a:r>
                    </a:p>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2319 </a:t>
                      </a:r>
                      <a:r>
                        <a:rPr lang="en-US" sz="1100" b="0" i="0" u="none" strike="noStrike" dirty="0" smtClean="0">
                          <a:solidFill>
                            <a:schemeClr val="tx1"/>
                          </a:solidFill>
                          <a:effectLst/>
                          <a:latin typeface="Calibri"/>
                        </a:rPr>
                        <a:t>&amp; </a:t>
                      </a:r>
                      <a:r>
                        <a:rPr lang="en-US" sz="1100" b="0" i="0" u="none" strike="noStrike" dirty="0" smtClean="0">
                          <a:solidFill>
                            <a:schemeClr val="tx1"/>
                          </a:solidFill>
                          <a:effectLst/>
                          <a:latin typeface="Calibri"/>
                        </a:rPr>
                        <a:t>108</a:t>
                      </a: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65</a:t>
                      </a:r>
                      <a:endParaRPr lang="en-US" sz="1100" b="0" i="0" u="none" strike="noStrike" dirty="0">
                        <a:solidFill>
                          <a:schemeClr val="tx1"/>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kern="1200" noProof="0" dirty="0" smtClean="0">
                          <a:solidFill>
                            <a:schemeClr val="tx1"/>
                          </a:solidFill>
                          <a:effectLst/>
                          <a:latin typeface="+mn-lt"/>
                          <a:ea typeface="+mn-ea"/>
                          <a:cs typeface="+mn-cs"/>
                        </a:rPr>
                        <a:t>Loan Portfolio Reduction / Business Contraction</a:t>
                      </a:r>
                    </a:p>
                    <a:p>
                      <a:pPr marL="171450" indent="-171450" algn="l" fontAlgn="ctr">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GBM/Enterprise Banking Consolidated Credit Risk: Default, Collateral and Industry Concentration</a:t>
                      </a:r>
                    </a:p>
                    <a:p>
                      <a:pPr marL="171450" indent="-171450" algn="l" fontAlgn="ctr">
                        <a:buFont typeface="Arial" panose="020B0604020202020204" pitchFamily="34" charset="0"/>
                        <a:buChar char="•"/>
                      </a:pPr>
                      <a:r>
                        <a:rPr lang="en-US" sz="1100" b="0" i="0" u="none" strike="noStrike" kern="1200" noProof="0" dirty="0" smtClean="0">
                          <a:solidFill>
                            <a:schemeClr val="tx1"/>
                          </a:solidFill>
                          <a:effectLst/>
                          <a:latin typeface="+mn-lt"/>
                          <a:ea typeface="+mn-ea"/>
                          <a:cs typeface="+mn-cs"/>
                        </a:rPr>
                        <a:t>Puerto Rico Public Institutions Additional Default and Change in Legal Framework</a:t>
                      </a:r>
                      <a:endParaRPr lang="en-US" sz="1100" b="0" i="0" u="none" strike="noStrike" kern="1200" noProof="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kern="1200" noProof="0" dirty="0" smtClean="0">
                          <a:solidFill>
                            <a:schemeClr val="tx1"/>
                          </a:solidFill>
                          <a:effectLst/>
                          <a:latin typeface="+mn-lt"/>
                          <a:ea typeface="+mn-ea"/>
                          <a:cs typeface="+mn-cs"/>
                        </a:rPr>
                        <a:t>Changes in pricing</a:t>
                      </a:r>
                      <a:r>
                        <a:rPr lang="en-US" sz="1100" b="0" i="0" u="none" strike="noStrike" kern="1200" baseline="0" noProof="0" dirty="0" smtClean="0">
                          <a:solidFill>
                            <a:schemeClr val="tx1"/>
                          </a:solidFill>
                          <a:effectLst/>
                          <a:latin typeface="+mn-lt"/>
                          <a:ea typeface="+mn-ea"/>
                          <a:cs typeface="+mn-cs"/>
                        </a:rPr>
                        <a:t> structure to mitigate the d</a:t>
                      </a:r>
                      <a:r>
                        <a:rPr lang="en-US" sz="1100" b="0" i="0" u="none" strike="noStrike" kern="1200" noProof="0" dirty="0" smtClean="0">
                          <a:solidFill>
                            <a:schemeClr val="tx1"/>
                          </a:solidFill>
                          <a:effectLst/>
                          <a:latin typeface="+mn-lt"/>
                          <a:ea typeface="+mn-ea"/>
                          <a:cs typeface="+mn-cs"/>
                        </a:rPr>
                        <a:t>ecrease in loan production to attract</a:t>
                      </a:r>
                      <a:r>
                        <a:rPr lang="en-US" sz="1100" b="0" i="0" u="none" strike="noStrike" kern="1200" baseline="0" noProof="0" dirty="0" smtClean="0">
                          <a:solidFill>
                            <a:schemeClr val="tx1"/>
                          </a:solidFill>
                          <a:effectLst/>
                          <a:latin typeface="+mn-lt"/>
                          <a:ea typeface="+mn-ea"/>
                          <a:cs typeface="+mn-cs"/>
                        </a:rPr>
                        <a:t> and retain customers</a:t>
                      </a:r>
                      <a:r>
                        <a:rPr lang="en-US" sz="1100" b="0" i="0" u="none" strike="noStrike" kern="1200" noProof="0" dirty="0" smtClean="0">
                          <a:solidFill>
                            <a:schemeClr val="tx1"/>
                          </a:solidFill>
                          <a:effectLst/>
                          <a:latin typeface="+mn-lt"/>
                          <a:ea typeface="+mn-ea"/>
                          <a:cs typeface="+mn-cs"/>
                        </a:rPr>
                        <a:t>.</a:t>
                      </a:r>
                      <a:endParaRPr lang="en-US" sz="1100" b="0" i="0" u="none" strike="noStrike" kern="1200" noProof="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343637">
                <a:tc>
                  <a:txBody>
                    <a:bodyPr/>
                    <a:lstStyle/>
                    <a:p>
                      <a:pPr algn="l" fontAlgn="ctr"/>
                      <a:r>
                        <a:rPr lang="en-US" sz="1100" b="1" i="0" u="none" strike="noStrike" dirty="0">
                          <a:solidFill>
                            <a:schemeClr val="tx1"/>
                          </a:solidFill>
                          <a:effectLst/>
                          <a:latin typeface="Calibri"/>
                        </a:rPr>
                        <a:t>Material Existing &amp; New Business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Does the P19 include new business initiatives, material changes to an existing product, service or business initiatives that may lead to material changes in the risk profile or risk appetite of the portfolios (new </a:t>
                      </a:r>
                      <a:r>
                        <a:rPr lang="en-US" sz="1100" b="0" i="0" u="none" strike="noStrike" dirty="0" smtClean="0">
                          <a:solidFill>
                            <a:srgbClr val="000000"/>
                          </a:solidFill>
                          <a:effectLst/>
                          <a:latin typeface="Calibri"/>
                        </a:rPr>
                        <a:t>agreements</a:t>
                      </a:r>
                      <a:r>
                        <a:rPr lang="en-US" sz="1100" b="0" i="0" u="none" strike="noStrike" dirty="0">
                          <a:solidFill>
                            <a:srgbClr val="000000"/>
                          </a:solidFill>
                          <a:effectLst/>
                          <a:latin typeface="Calibri"/>
                        </a:rPr>
                        <a:t>/ partnerships, changes to target customer base, marketing practices, distribution channels, third-party provider arrangements, pricing structure or other financial terms, such as: material shifts in the deal structure mix (Term, LTV, PTI, etc.)) that would materially change the assumed risk of a similar credit portfolio</a:t>
                      </a:r>
                      <a:r>
                        <a:rPr lang="en-US" sz="1100" b="0" i="0" u="none" strike="noStrike" dirty="0" smtClean="0">
                          <a:solidFill>
                            <a:srgbClr val="000000"/>
                          </a:solidFill>
                          <a:effectLst/>
                          <a:latin typeface="Calibri"/>
                        </a:rPr>
                        <a:t>?</a:t>
                      </a:r>
                    </a:p>
                    <a:p>
                      <a:pPr algn="l" fontAlgn="ctr"/>
                      <a:r>
                        <a:rPr lang="en-US" sz="1100" b="0" i="1" u="none" strike="noStrike" dirty="0" smtClean="0">
                          <a:solidFill>
                            <a:schemeClr val="tx1"/>
                          </a:solidFill>
                          <a:effectLst/>
                          <a:latin typeface="Calibri"/>
                        </a:rPr>
                        <a:t>Certain opportunities may arise  were the   a</a:t>
                      </a:r>
                      <a:r>
                        <a:rPr lang="en-US" sz="1100" b="0" i="1" u="none" strike="noStrike" baseline="0" dirty="0" smtClean="0">
                          <a:solidFill>
                            <a:schemeClr val="tx1"/>
                          </a:solidFill>
                          <a:effectLst/>
                          <a:latin typeface="+mn-lt"/>
                        </a:rPr>
                        <a:t>ffordable multi-family  housing financing may require an interim  construction  facility; an  activity we seldom entertain  as we do not have a Construction Department.  As the case may warrant  and  as we have done in the past, the Bank  will choose the project  on a case by case basis, depending on the  experience and solvency of the developer, contractor and  payment and performance  bond company .  Our external engineers do  construction budget  assessment(s) and  physical inspection(s) of the property  per each advance requested by the developer; thus mitigating our  credit  risk exposure.</a:t>
                      </a:r>
                      <a:endParaRPr lang="en-US" sz="1100" b="0" i="1" u="none" strike="noStrike" dirty="0">
                        <a:solidFill>
                          <a:schemeClr val="tx1"/>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2232 &amp; 95</a:t>
                      </a:r>
                    </a:p>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2319 &amp; 108</a:t>
                      </a: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65</a:t>
                      </a:r>
                      <a:endParaRPr lang="en-US" sz="1100" b="0" i="0" u="none" strike="noStrike" dirty="0">
                        <a:solidFill>
                          <a:schemeClr val="tx1"/>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kern="1200" noProof="0" dirty="0" smtClean="0">
                          <a:solidFill>
                            <a:schemeClr val="tx1"/>
                          </a:solidFill>
                          <a:effectLst/>
                          <a:latin typeface="+mn-lt"/>
                          <a:ea typeface="+mn-ea"/>
                          <a:cs typeface="+mn-cs"/>
                        </a:rPr>
                        <a:t>Loan Portfolio Reduction / Business Contraction</a:t>
                      </a:r>
                    </a:p>
                    <a:p>
                      <a:pPr marL="171450" indent="-171450" algn="l" fontAlgn="ctr">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GBM/Enterprise Banking Consolidated Credit Risk: Default, Collateral and Industry Concentration</a:t>
                      </a:r>
                    </a:p>
                    <a:p>
                      <a:pPr marL="171450" indent="-171450" algn="l" fontAlgn="ctr">
                        <a:buFont typeface="Arial" panose="020B0604020202020204" pitchFamily="34" charset="0"/>
                        <a:buChar char="•"/>
                      </a:pPr>
                      <a:r>
                        <a:rPr lang="en-US" sz="1100" b="0" i="0" u="none" strike="noStrike" kern="1200" noProof="0" dirty="0" smtClean="0">
                          <a:solidFill>
                            <a:schemeClr val="tx1"/>
                          </a:solidFill>
                          <a:effectLst/>
                          <a:latin typeface="+mn-lt"/>
                          <a:ea typeface="+mn-ea"/>
                          <a:cs typeface="+mn-cs"/>
                        </a:rPr>
                        <a:t>Puerto Rico Public Institutions Additional Default and Change in Legal Framework</a:t>
                      </a:r>
                      <a:endParaRPr lang="en-US" sz="1100" b="0" i="0" u="none" strike="noStrike" kern="1200" noProof="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kern="1200" noProof="0" dirty="0" smtClean="0">
                          <a:solidFill>
                            <a:schemeClr val="tx1"/>
                          </a:solidFill>
                          <a:effectLst/>
                          <a:latin typeface="+mn-lt"/>
                          <a:ea typeface="+mn-ea"/>
                          <a:cs typeface="+mn-cs"/>
                        </a:rPr>
                        <a:t>Business</a:t>
                      </a:r>
                      <a:r>
                        <a:rPr lang="en-US" sz="1100" b="0" i="0" u="none" strike="noStrike" kern="1200" baseline="0" noProof="0" dirty="0" smtClean="0">
                          <a:solidFill>
                            <a:schemeClr val="tx1"/>
                          </a:solidFill>
                          <a:effectLst/>
                          <a:latin typeface="+mn-lt"/>
                          <a:ea typeface="+mn-ea"/>
                          <a:cs typeface="+mn-cs"/>
                        </a:rPr>
                        <a:t> opportunities considerations will be taken on a case by case basis to mitigate the d</a:t>
                      </a:r>
                      <a:r>
                        <a:rPr lang="en-US" sz="1100" b="0" i="0" u="none" strike="noStrike" kern="1200" noProof="0" dirty="0" smtClean="0">
                          <a:solidFill>
                            <a:schemeClr val="tx1"/>
                          </a:solidFill>
                          <a:effectLst/>
                          <a:latin typeface="+mn-lt"/>
                          <a:ea typeface="+mn-ea"/>
                          <a:cs typeface="+mn-cs"/>
                        </a:rPr>
                        <a:t>ecrease in loan production to attract</a:t>
                      </a:r>
                      <a:r>
                        <a:rPr lang="en-US" sz="1100" b="0" i="0" u="none" strike="noStrike" kern="1200" baseline="0" noProof="0" dirty="0" smtClean="0">
                          <a:solidFill>
                            <a:schemeClr val="tx1"/>
                          </a:solidFill>
                          <a:effectLst/>
                          <a:latin typeface="+mn-lt"/>
                          <a:ea typeface="+mn-ea"/>
                          <a:cs typeface="+mn-cs"/>
                        </a:rPr>
                        <a:t> and retain customers however may have an impact on the risk profile and concentration guidelines</a:t>
                      </a:r>
                      <a:r>
                        <a:rPr lang="en-US" sz="1100" b="0" i="0" u="none" strike="noStrike" kern="1200" noProof="0" dirty="0" smtClean="0">
                          <a:solidFill>
                            <a:schemeClr val="tx1"/>
                          </a:solidFill>
                          <a:effectLst/>
                          <a:latin typeface="+mn-lt"/>
                          <a:ea typeface="+mn-ea"/>
                          <a:cs typeface="+mn-cs"/>
                        </a:rPr>
                        <a:t>.</a:t>
                      </a:r>
                      <a:endParaRPr lang="en-US" sz="1100" b="0" i="0" u="none" strike="noStrike" kern="1200" noProof="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467130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4204897170"/>
              </p:ext>
            </p:extLst>
          </p:nvPr>
        </p:nvGraphicFramePr>
        <p:xfrm>
          <a:off x="95693" y="688773"/>
          <a:ext cx="8971306" cy="5606415"/>
        </p:xfrm>
        <a:graphic>
          <a:graphicData uri="http://schemas.openxmlformats.org/drawingml/2006/table">
            <a:tbl>
              <a:tblPr firstRow="1" bandRow="1"/>
              <a:tblGrid>
                <a:gridCol w="910623"/>
                <a:gridCol w="3863606"/>
                <a:gridCol w="653671"/>
                <a:gridCol w="1771703"/>
                <a:gridCol w="1771703"/>
              </a:tblGrid>
              <a:tr h="235938">
                <a:tc gridSpan="2">
                  <a:txBody>
                    <a:bodyPr/>
                    <a:lstStyle/>
                    <a:p>
                      <a:pPr algn="ctr"/>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050" b="1" kern="1200" dirty="0" smtClean="0">
                          <a:solidFill>
                            <a:schemeClr val="lt1"/>
                          </a:solidFill>
                          <a:latin typeface="Arial"/>
                          <a:ea typeface="+mn-ea"/>
                          <a:cs typeface="+mn-cs"/>
                        </a:rPr>
                        <a:t>Is the identified Risk in the current Material Risk Inventory? </a:t>
                      </a:r>
                      <a:endParaRPr lang="en-US" sz="105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693936">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Key</a:t>
                      </a:r>
                      <a:r>
                        <a:rPr lang="en-US" sz="1100" baseline="0" dirty="0" smtClean="0"/>
                        <a:t> changes in risk drivers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Considerations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ID</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Name</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Is the Risk Increasing or decreasing (provide a short comment)</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773465">
                <a:tc>
                  <a:txBody>
                    <a:bodyPr/>
                    <a:lstStyle/>
                    <a:p>
                      <a:pPr algn="l" fontAlgn="ctr"/>
                      <a:r>
                        <a:rPr lang="en-US" sz="1100" b="1" i="0" u="none" strike="noStrike" dirty="0">
                          <a:solidFill>
                            <a:srgbClr val="000000"/>
                          </a:solidFill>
                          <a:effectLst/>
                          <a:latin typeface="Calibri"/>
                        </a:rPr>
                        <a:t>Change in Exposures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changes planned to the scale and scope of existing products (including portfolio sales) resulting in increased, or different types, of risk exposures </a:t>
                      </a:r>
                      <a:r>
                        <a:rPr lang="en-US" sz="1100" b="0" i="0" u="none" strike="noStrike" dirty="0" smtClean="0">
                          <a:solidFill>
                            <a:srgbClr val="000000"/>
                          </a:solidFill>
                          <a:effectLst/>
                          <a:latin typeface="Calibri"/>
                        </a:rPr>
                        <a:t>?  </a:t>
                      </a:r>
                    </a:p>
                    <a:p>
                      <a:pPr algn="l" fontAlgn="ctr"/>
                      <a:r>
                        <a:rPr lang="en-US" sz="1100" b="0" i="1" u="none" strike="noStrike" dirty="0" smtClean="0">
                          <a:solidFill>
                            <a:srgbClr val="000000"/>
                          </a:solidFill>
                          <a:effectLst/>
                          <a:latin typeface="Calibri"/>
                        </a:rPr>
                        <a:t>NA</a:t>
                      </a:r>
                      <a:endParaRPr lang="en-US" sz="1100" b="0" i="1"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7208">
                <a:tc>
                  <a:txBody>
                    <a:bodyPr/>
                    <a:lstStyle/>
                    <a:p>
                      <a:pPr algn="l" fontAlgn="ctr"/>
                      <a:r>
                        <a:rPr lang="en-US" sz="1100" b="1" i="0" u="none" strike="noStrike" dirty="0">
                          <a:solidFill>
                            <a:schemeClr val="tx1"/>
                          </a:solidFill>
                          <a:effectLst/>
                          <a:latin typeface="Calibri"/>
                        </a:rPr>
                        <a:t>Expansion/ Changes to Risk Appetite</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in the P19 any products/customer groups that are expected to require a variation and/or expansion of current risk appetite and policy</a:t>
                      </a:r>
                      <a:r>
                        <a:rPr lang="en-US" sz="1100" b="0" i="0" u="none" strike="noStrike" dirty="0" smtClean="0">
                          <a:solidFill>
                            <a:srgbClr val="000000"/>
                          </a:solidFill>
                          <a:effectLst/>
                          <a:latin typeface="Calibri"/>
                        </a:rPr>
                        <a:t>? </a:t>
                      </a:r>
                    </a:p>
                    <a:p>
                      <a:pPr algn="l" fontAlgn="ctr"/>
                      <a:r>
                        <a:rPr lang="en-US" sz="1100" b="0" i="1" u="none" strike="noStrike" dirty="0" smtClean="0">
                          <a:solidFill>
                            <a:srgbClr val="000000"/>
                          </a:solidFill>
                          <a:effectLst/>
                          <a:latin typeface="Calibri"/>
                        </a:rPr>
                        <a:t>NA</a:t>
                      </a:r>
                      <a:endParaRPr lang="en-US" sz="1100" b="0" i="1"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24670">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U/W Manual Decision/ Exceptions, Credit Complexity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Is there any expectation of an increase in volumes and/or composition of referrals to underwriting for manual decision (e.g., increase in exception treatments for higher net worth customers, increased complex cases or proportional growth/ penetration in segments requiring verification</a:t>
                      </a:r>
                      <a:r>
                        <a:rPr lang="en-US" sz="1100" b="0" i="0" u="none" strike="noStrike" kern="1200" dirty="0" smtClean="0">
                          <a:solidFill>
                            <a:srgbClr val="000000"/>
                          </a:solidFill>
                          <a:effectLst/>
                          <a:latin typeface="Calibri"/>
                          <a:ea typeface="+mn-ea"/>
                          <a:cs typeface="+mn-cs"/>
                        </a:rPr>
                        <a:t>)? </a:t>
                      </a:r>
                    </a:p>
                    <a:p>
                      <a:pPr marL="0" algn="l" defTabSz="457200" rtl="0" eaLnBrk="1" fontAlgn="ctr" latinLnBrk="0" hangingPunct="1"/>
                      <a:r>
                        <a:rPr lang="en-US" sz="1100" b="0" i="1" u="none" strike="noStrike" kern="1200" dirty="0" smtClean="0">
                          <a:solidFill>
                            <a:srgbClr val="000000"/>
                          </a:solidFill>
                          <a:effectLst/>
                          <a:latin typeface="Calibri"/>
                          <a:ea typeface="+mn-ea"/>
                          <a:cs typeface="+mn-cs"/>
                        </a:rPr>
                        <a:t>NA</a:t>
                      </a:r>
                      <a:endParaRPr lang="en-US" sz="1100" b="0" i="1"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077336">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Decision Processes/ New Business Policies/ Portfolio Management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Are there any changes that would affect current risk </a:t>
                      </a:r>
                      <a:r>
                        <a:rPr lang="en-US" sz="1100" b="0" i="0" u="none" strike="noStrike" kern="1200" dirty="0" smtClean="0">
                          <a:solidFill>
                            <a:srgbClr val="000000"/>
                          </a:solidFill>
                          <a:effectLst/>
                          <a:latin typeface="Calibri"/>
                          <a:ea typeface="+mn-ea"/>
                          <a:cs typeface="+mn-cs"/>
                        </a:rPr>
                        <a:t>decision </a:t>
                      </a:r>
                      <a:r>
                        <a:rPr lang="en-US" sz="1100" b="0" i="0" u="none" strike="noStrike" kern="1200" dirty="0">
                          <a:solidFill>
                            <a:srgbClr val="000000"/>
                          </a:solidFill>
                          <a:effectLst/>
                          <a:latin typeface="Calibri"/>
                          <a:ea typeface="+mn-ea"/>
                          <a:cs typeface="+mn-cs"/>
                        </a:rPr>
                        <a:t>processes and/or policies for new business or portfolio management</a:t>
                      </a:r>
                      <a:r>
                        <a:rPr lang="en-US" sz="1100" b="0" i="0" u="none" strike="noStrike" kern="1200" dirty="0" smtClean="0">
                          <a:solidFill>
                            <a:srgbClr val="000000"/>
                          </a:solidFill>
                          <a:effectLst/>
                          <a:latin typeface="Calibri"/>
                          <a:ea typeface="+mn-ea"/>
                          <a:cs typeface="+mn-cs"/>
                        </a:rPr>
                        <a:t>? </a:t>
                      </a:r>
                      <a:r>
                        <a:rPr lang="en-US" sz="1100" b="0" i="1" u="none" strike="noStrike" kern="1200" dirty="0" smtClean="0">
                          <a:solidFill>
                            <a:srgbClr val="000000"/>
                          </a:solidFill>
                          <a:effectLst/>
                          <a:latin typeface="Calibri"/>
                          <a:ea typeface="+mn-ea"/>
                          <a:cs typeface="+mn-cs"/>
                        </a:rPr>
                        <a:t>NA</a:t>
                      </a:r>
                      <a:endParaRPr lang="en-US" sz="1100" b="0" i="1"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19338">
                <a:tc>
                  <a:txBody>
                    <a:bodyPr/>
                    <a:lstStyle/>
                    <a:p>
                      <a:pPr marL="0" algn="l" defTabSz="457200" rtl="0" eaLnBrk="1" fontAlgn="ctr" latinLnBrk="0" hangingPunct="1"/>
                      <a:r>
                        <a:rPr lang="en-US" sz="1100" b="1" i="0" u="none" strike="noStrike" kern="1200" dirty="0">
                          <a:solidFill>
                            <a:schemeClr val="tx1"/>
                          </a:solidFill>
                          <a:effectLst/>
                          <a:latin typeface="Calibri"/>
                          <a:ea typeface="+mn-ea"/>
                          <a:cs typeface="+mn-cs"/>
                        </a:rPr>
                        <a:t>Product Plan Impacts to Credit Risk Profile </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Is the overall product plan expected to result in an increase in the credit risk profile of the portfolio for the product area</a:t>
                      </a:r>
                      <a:r>
                        <a:rPr lang="en-US" sz="1100" b="0" i="0" u="none" strike="noStrike" kern="1200" dirty="0" smtClean="0">
                          <a:solidFill>
                            <a:srgbClr val="000000"/>
                          </a:solidFill>
                          <a:effectLst/>
                          <a:latin typeface="Calibri"/>
                          <a:ea typeface="+mn-ea"/>
                          <a:cs typeface="+mn-cs"/>
                        </a:rPr>
                        <a:t>?  </a:t>
                      </a:r>
                    </a:p>
                    <a:p>
                      <a:pPr marL="0" algn="l" defTabSz="457200" rtl="0" eaLnBrk="1" fontAlgn="ctr" latinLnBrk="0" hangingPunct="1"/>
                      <a:r>
                        <a:rPr lang="en-US" sz="1100" b="0" i="1" u="none" strike="noStrike" kern="1200" dirty="0" smtClean="0">
                          <a:solidFill>
                            <a:srgbClr val="000000"/>
                          </a:solidFill>
                          <a:effectLst/>
                          <a:latin typeface="Calibri"/>
                          <a:ea typeface="+mn-ea"/>
                          <a:cs typeface="+mn-cs"/>
                        </a:rPr>
                        <a:t>NA</a:t>
                      </a:r>
                      <a:endParaRPr lang="en-US" sz="1100" b="0" i="1"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467130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231073863"/>
              </p:ext>
            </p:extLst>
          </p:nvPr>
        </p:nvGraphicFramePr>
        <p:xfrm>
          <a:off x="95693" y="727273"/>
          <a:ext cx="8920716" cy="5209209"/>
        </p:xfrm>
        <a:graphic>
          <a:graphicData uri="http://schemas.openxmlformats.org/drawingml/2006/table">
            <a:tbl>
              <a:tblPr firstRow="1" bandRow="1"/>
              <a:tblGrid>
                <a:gridCol w="905488"/>
                <a:gridCol w="3841818"/>
                <a:gridCol w="649984"/>
                <a:gridCol w="1761713"/>
                <a:gridCol w="1761713"/>
              </a:tblGrid>
              <a:tr h="219025">
                <a:tc gridSpan="2">
                  <a:txBody>
                    <a:bodyPr/>
                    <a:lstStyle/>
                    <a:p>
                      <a:pPr algn="ctr"/>
                      <a:endParaRPr lang="en-US" sz="1100" dirty="0">
                        <a:latin typeface="+mn-lt"/>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100" b="1" kern="1200" dirty="0" smtClean="0">
                          <a:solidFill>
                            <a:schemeClr val="lt1"/>
                          </a:solidFill>
                          <a:latin typeface="+mn-lt"/>
                          <a:ea typeface="+mn-ea"/>
                          <a:cs typeface="+mn-cs"/>
                        </a:rPr>
                        <a:t>Is the identified Risk in the current Material Risk Inventory? </a:t>
                      </a:r>
                      <a:endParaRPr lang="en-US" sz="1100" b="1" kern="1200" dirty="0">
                        <a:solidFill>
                          <a:schemeClr val="lt1"/>
                        </a:solidFill>
                        <a:latin typeface="+mn-lt"/>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63574">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Key</a:t>
                      </a:r>
                      <a:r>
                        <a:rPr lang="en-US" sz="1100" baseline="0" dirty="0" smtClean="0">
                          <a:latin typeface="+mn-lt"/>
                        </a:rPr>
                        <a:t> changes in risk drivers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Considerations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ID</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Name</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Is the Risk Increasing or decreasing (provide a short comment)</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Retention Impact on Credit Profile</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Are there any changes planned to retention activity that would affect the credit risk profile of the book? Are the P19 income forecasts reliant on maintaining existing business/ renewal? What percentage of maturing facilities are forecast to be retained/ renewed? </a:t>
                      </a:r>
                      <a:r>
                        <a:rPr lang="en-US" sz="1100" b="0" i="0" u="none" strike="noStrike" kern="1200" dirty="0" smtClean="0">
                          <a:solidFill>
                            <a:srgbClr val="000000"/>
                          </a:solidFill>
                          <a:effectLst/>
                          <a:latin typeface="Calibri"/>
                          <a:ea typeface="+mn-ea"/>
                          <a:cs typeface="+mn-cs"/>
                        </a:rPr>
                        <a:t> </a:t>
                      </a:r>
                    </a:p>
                    <a:p>
                      <a:pPr marL="0" algn="l" defTabSz="457200" rtl="0" eaLnBrk="1" fontAlgn="ctr" latinLnBrk="0" hangingPunct="1"/>
                      <a:r>
                        <a:rPr lang="en-US" sz="1100" b="0" i="1" u="none" strike="noStrike" kern="1200" dirty="0" smtClean="0">
                          <a:solidFill>
                            <a:srgbClr val="000000"/>
                          </a:solidFill>
                          <a:effectLst/>
                          <a:latin typeface="Calibri"/>
                          <a:ea typeface="+mn-ea"/>
                          <a:cs typeface="+mn-cs"/>
                        </a:rPr>
                        <a:t>NA</a:t>
                      </a:r>
                      <a:endParaRPr lang="en-US" sz="1100" b="0" i="1"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62303">
                <a:tc>
                  <a:txBody>
                    <a:bodyPr/>
                    <a:lstStyle/>
                    <a:p>
                      <a:pPr algn="l" fontAlgn="ctr"/>
                      <a:r>
                        <a:rPr lang="en-US" sz="1100" b="1" i="0" u="none" strike="noStrike" dirty="0">
                          <a:solidFill>
                            <a:srgbClr val="000000"/>
                          </a:solidFill>
                          <a:effectLst/>
                          <a:latin typeface="Calibri"/>
                        </a:rPr>
                        <a:t>Market Share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What are the implications for market share %’s of new business to achieve asset/ new business forecasts? What does overall market share move to against forecasts? How does that compare to current market share</a:t>
                      </a:r>
                      <a:r>
                        <a:rPr lang="en-US" sz="1100" b="0" i="0" u="none" strike="noStrike" dirty="0" smtClean="0">
                          <a:solidFill>
                            <a:srgbClr val="000000"/>
                          </a:solidFill>
                          <a:effectLst/>
                          <a:latin typeface="Calibri"/>
                        </a:rPr>
                        <a:t>? </a:t>
                      </a:r>
                    </a:p>
                    <a:p>
                      <a:pPr algn="l" fontAlgn="ctr"/>
                      <a:r>
                        <a:rPr lang="en-US" sz="1100" b="0" i="1" u="none" strike="noStrike" dirty="0" smtClean="0">
                          <a:solidFill>
                            <a:srgbClr val="000000"/>
                          </a:solidFill>
                          <a:effectLst/>
                          <a:latin typeface="Calibri"/>
                        </a:rPr>
                        <a:t>NA</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30739">
                <a:tc>
                  <a:txBody>
                    <a:bodyPr/>
                    <a:lstStyle/>
                    <a:p>
                      <a:pPr algn="l" fontAlgn="ctr"/>
                      <a:r>
                        <a:rPr lang="en-US" sz="1100" b="1" i="0" u="none" strike="noStrike" dirty="0">
                          <a:solidFill>
                            <a:srgbClr val="000000"/>
                          </a:solidFill>
                          <a:effectLst/>
                          <a:latin typeface="Calibri"/>
                        </a:rPr>
                        <a:t>Interest &amp; Fee Income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any changes anticipated to how interest and/ or fees are charged for lending facilities</a:t>
                      </a:r>
                      <a:r>
                        <a:rPr lang="en-US" sz="1100" b="0" i="0" u="none" strike="noStrike" dirty="0" smtClean="0">
                          <a:solidFill>
                            <a:srgbClr val="000000"/>
                          </a:solidFill>
                          <a:effectLst/>
                          <a:latin typeface="Calibri"/>
                        </a:rPr>
                        <a:t>? </a:t>
                      </a:r>
                    </a:p>
                    <a:p>
                      <a:pPr algn="l" fontAlgn="ctr"/>
                      <a:r>
                        <a:rPr lang="en-US" sz="1100" b="0" i="1" u="none" strike="noStrike" dirty="0" smtClean="0">
                          <a:solidFill>
                            <a:srgbClr val="000000"/>
                          </a:solidFill>
                          <a:effectLst/>
                          <a:latin typeface="Calibri"/>
                        </a:rPr>
                        <a:t>NA</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4083">
                <a:tc>
                  <a:txBody>
                    <a:bodyPr/>
                    <a:lstStyle/>
                    <a:p>
                      <a:pPr algn="l" fontAlgn="ctr"/>
                      <a:r>
                        <a:rPr lang="en-US" sz="1100" b="1" i="0" u="none" strike="noStrike" dirty="0">
                          <a:solidFill>
                            <a:srgbClr val="000000"/>
                          </a:solidFill>
                          <a:effectLst/>
                          <a:latin typeface="Calibri"/>
                        </a:rPr>
                        <a:t>Operational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changes in processes and systems or significant change initiatives that could increase Operational Risk profile</a:t>
                      </a:r>
                      <a:r>
                        <a:rPr lang="en-US" sz="1100" b="0" i="0" u="none" strike="noStrike" dirty="0" smtClean="0">
                          <a:solidFill>
                            <a:srgbClr val="000000"/>
                          </a:solidFill>
                          <a:effectLst/>
                          <a:latin typeface="Calibri"/>
                        </a:rPr>
                        <a:t>? </a:t>
                      </a:r>
                    </a:p>
                    <a:p>
                      <a:pPr algn="l" fontAlgn="ctr"/>
                      <a:r>
                        <a:rPr lang="en-US" sz="1100" b="0" i="1" u="none" strike="noStrike" dirty="0" smtClean="0">
                          <a:solidFill>
                            <a:srgbClr val="000000"/>
                          </a:solidFill>
                          <a:effectLst/>
                          <a:latin typeface="Calibri"/>
                        </a:rPr>
                        <a:t>NA</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3279">
                <a:tc>
                  <a:txBody>
                    <a:bodyPr/>
                    <a:lstStyle/>
                    <a:p>
                      <a:pPr algn="l" fontAlgn="ctr"/>
                      <a:r>
                        <a:rPr lang="en-US" sz="1100" b="1" i="0" u="none" strike="noStrike" dirty="0">
                          <a:solidFill>
                            <a:srgbClr val="000000"/>
                          </a:solidFill>
                          <a:effectLst/>
                          <a:latin typeface="Calibri"/>
                        </a:rPr>
                        <a:t>Reputational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changes in products, segmentation focus, marketing, et al. that could impact Reputation (positively or negatively</a:t>
                      </a:r>
                      <a:r>
                        <a:rPr lang="en-US" sz="1100" b="0" i="0" u="none" strike="noStrike" dirty="0" smtClean="0">
                          <a:solidFill>
                            <a:srgbClr val="000000"/>
                          </a:solidFill>
                          <a:effectLst/>
                          <a:latin typeface="Calibri"/>
                        </a:rPr>
                        <a:t>)? </a:t>
                      </a:r>
                    </a:p>
                    <a:p>
                      <a:pPr algn="l" fontAlgn="ctr"/>
                      <a:r>
                        <a:rPr lang="en-US" sz="1100" b="0" i="1" u="none" strike="noStrike" dirty="0" smtClean="0">
                          <a:solidFill>
                            <a:srgbClr val="000000"/>
                          </a:solidFill>
                          <a:effectLst/>
                          <a:latin typeface="Calibri"/>
                        </a:rPr>
                        <a:t>NA</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46713078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9&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precDefaultQuarter/&gt;&lt;m_precDefaultMonth/&gt;&lt;m_precDefaultWeek/&gt;&lt;m_precDefaultDay/&gt;&lt;m_mruColor&gt;&lt;m_vecMRU length=&quot;3&quot;&gt;&lt;elem m_fUsage=&quot;5.00232075450390120000E+000&quot;&gt;&lt;m_msothmcolidx val=&quot;0&quot;/&gt;&lt;m_rgb r=&quot;f8&quot; g=&quot;20&quot; b=&quot;7&quot;/&gt;&lt;m_ppcolschidx tagver0=&quot;23004&quot; tagname0=&quot;m_ppcolschidxUNRECOGNIZED&quot; val=&quot;0&quot;/&gt;&lt;m_nBrightness val=&quot;0&quot;/&gt;&lt;/elem&gt;&lt;elem m_fUsage=&quot;1.89999999999999990000E+000&quot;&gt;&lt;m_msothmcolidx val=&quot;0&quot;/&gt;&lt;m_rgb r=&quot;4f&quot; g=&quot;98&quot; b=&quot;c&quot;/&gt;&lt;m_ppcolschidx tagver0=&quot;23004&quot; tagname0=&quot;m_ppcolschidxUNRECOGNIZED&quot; val=&quot;0&quot;/&gt;&lt;m_nBrightness val=&quot;0&quot;/&gt;&lt;/elem&gt;&lt;elem m_fUsage=&quot;8.10000000000000050000E-001&quot;&gt;&lt;m_msothmcolidx val=&quot;0&quot;/&gt;&lt;m_rgb r=&quot;e3&quot; g=&quot;1d&quot; b=&quot;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HUSA_PPT_Template_Stat Plan v2.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2_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themeOverride>
</file>

<file path=docProps/app.xml><?xml version="1.0" encoding="utf-8"?>
<Properties xmlns="http://schemas.openxmlformats.org/officeDocument/2006/extended-properties" xmlns:vt="http://schemas.openxmlformats.org/officeDocument/2006/docPropsVTypes">
  <Template>SHUSA_PPT_Template_Stat Plan v2.3</Template>
  <TotalTime>6742</TotalTime>
  <Words>2026</Words>
  <Application>Microsoft Office PowerPoint</Application>
  <PresentationFormat>On-screen Show (4:3)</PresentationFormat>
  <Paragraphs>271</Paragraphs>
  <Slides>12</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15" baseType="lpstr">
      <vt:lpstr>SHUSA_PPT_Template_Stat Plan v2.3</vt:lpstr>
      <vt:lpstr>1_PowerPointTemplate vTA</vt:lpstr>
      <vt:lpstr>think-cell Slide</vt:lpstr>
      <vt:lpstr>PowerPoint Presentation</vt:lpstr>
      <vt:lpstr>PowerPoint Presentation</vt:lpstr>
      <vt:lpstr>         Key elements of Corporate Banking strategic plan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Budington, Daniel J</dc:creator>
  <cp:lastModifiedBy>DAYNA LIZ FABRICIO ROSARIO</cp:lastModifiedBy>
  <cp:revision>66</cp:revision>
  <cp:lastPrinted>2016-06-07T16:52:40Z</cp:lastPrinted>
  <dcterms:created xsi:type="dcterms:W3CDTF">2016-05-19T01:43:24Z</dcterms:created>
  <dcterms:modified xsi:type="dcterms:W3CDTF">2016-08-08T12:57:17Z</dcterms:modified>
</cp:coreProperties>
</file>