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7b8273dd61f5437a" Type="http://schemas.microsoft.com/office/2007/relationships/ui/extensibility" Target="customUI/customUI14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8" r:id="rId1"/>
  </p:sldMasterIdLst>
  <p:notesMasterIdLst>
    <p:notesMasterId r:id="rId5"/>
  </p:notesMasterIdLst>
  <p:handoutMasterIdLst>
    <p:handoutMasterId r:id="rId6"/>
  </p:handoutMasterIdLst>
  <p:sldIdLst>
    <p:sldId id="684" r:id="rId2"/>
    <p:sldId id="722" r:id="rId3"/>
    <p:sldId id="724" r:id="rId4"/>
  </p:sldIdLst>
  <p:sldSz cx="9602788" cy="6858000"/>
  <p:notesSz cx="7315200" cy="9601200"/>
  <p:custDataLst>
    <p:tags r:id="rId7"/>
  </p:custDataLst>
  <p:defaultTextStyle>
    <a:defPPr>
      <a:defRPr lang="en-GB"/>
    </a:defPPr>
    <a:lvl1pPr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6" userDrawn="1">
          <p15:clr>
            <a:srgbClr val="A4A3A4"/>
          </p15:clr>
        </p15:guide>
        <p15:guide id="2" orient="horz" pos="881" userDrawn="1">
          <p15:clr>
            <a:srgbClr val="A4A3A4"/>
          </p15:clr>
        </p15:guide>
        <p15:guide id="3" orient="horz" pos="3992" userDrawn="1">
          <p15:clr>
            <a:srgbClr val="A4A3A4"/>
          </p15:clr>
        </p15:guide>
        <p15:guide id="4" orient="horz" pos="4319">
          <p15:clr>
            <a:srgbClr val="A4A3A4"/>
          </p15:clr>
        </p15:guide>
        <p15:guide id="5" pos="288">
          <p15:clr>
            <a:srgbClr val="A4A3A4"/>
          </p15:clr>
        </p15:guide>
        <p15:guide id="6" pos="5765" userDrawn="1">
          <p15:clr>
            <a:srgbClr val="A4A3A4"/>
          </p15:clr>
        </p15:guide>
        <p15:guide id="7" orient="horz" pos="2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EBFFEB"/>
    <a:srgbClr val="CCFFCC"/>
    <a:srgbClr val="008AB3"/>
    <a:srgbClr val="E8F6E6"/>
    <a:srgbClr val="FFCCCC"/>
    <a:srgbClr val="A6E2EF"/>
    <a:srgbClr val="FCE0E2"/>
    <a:srgbClr val="BFBFBF"/>
    <a:srgbClr val="00A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39DD9DD-9E6C-4910-8AC0-68ADFF6A6AFC}">
  <a:tblStyle styleId="{839DD9DD-9E6C-4910-8AC0-68ADFF6A6AFC}" styleName="Oliver Wyman - defaul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9525" cap="flat" cmpd="sng" algn="ctr">
              <a:solidFill>
                <a:schemeClr val="accent4"/>
              </a:solidFill>
            </a:ln>
          </a:bottom>
          <a:insideH>
            <a:ln w="9525" cap="flat" cmpd="sng" algn="ctr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/>
        <a:fill>
          <a:noFill/>
        </a:fill>
      </a:tcStyle>
    </a:lastRow>
    <a:firstRow>
      <a:tcTxStyle b="on"/>
      <a:tcStyle>
        <a:tcBdr>
          <a:bottom>
            <a:ln w="9525" cap="flat" cmpd="sng" algn="ctr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7" autoAdjust="0"/>
    <p:restoredTop sz="99858" autoAdjust="0"/>
  </p:normalViewPr>
  <p:slideViewPr>
    <p:cSldViewPr snapToGrid="0" showGuides="1">
      <p:cViewPr varScale="1">
        <p:scale>
          <a:sx n="107" d="100"/>
          <a:sy n="107" d="100"/>
        </p:scale>
        <p:origin x="-96" y="-168"/>
      </p:cViewPr>
      <p:guideLst>
        <p:guide orient="horz" pos="242"/>
        <p:guide orient="horz" pos="1662"/>
        <p:guide orient="horz" pos="3989"/>
        <p:guide orient="horz" pos="1445"/>
        <p:guide orient="horz" pos="1113"/>
        <p:guide orient="horz" pos="926"/>
        <p:guide orient="horz" pos="3295"/>
        <p:guide pos="221"/>
        <p:guide pos="5825"/>
        <p:guide pos="3021"/>
        <p:guide pos="3252"/>
        <p:guide pos="2811"/>
        <p:guide pos="38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-2802" y="-72"/>
      </p:cViewPr>
      <p:guideLst>
        <p:guide orient="horz" pos="3024"/>
        <p:guide pos="23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3169809" cy="47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89" tIns="48995" rIns="97989" bIns="48995" numCol="1" anchor="t" anchorCtr="0" compatLnSpc="1">
            <a:prstTxWarp prst="textNoShape">
              <a:avLst/>
            </a:prstTxWarp>
          </a:bodyPr>
          <a:lstStyle>
            <a:lvl1pPr algn="l" defTabSz="980116">
              <a:lnSpc>
                <a:spcPct val="100000"/>
              </a:lnSpc>
              <a:defRPr sz="1300"/>
            </a:lvl1pPr>
          </a:lstStyle>
          <a:p>
            <a:endParaRPr lang="en-GB" dirty="0">
              <a:latin typeface="+mn-lt"/>
              <a:ea typeface="+mn-lt"/>
              <a:sym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740" y="3"/>
            <a:ext cx="3169809" cy="47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89" tIns="48995" rIns="97989" bIns="48995" numCol="1" anchor="t" anchorCtr="0" compatLnSpc="1">
            <a:prstTxWarp prst="textNoShape">
              <a:avLst/>
            </a:prstTxWarp>
          </a:bodyPr>
          <a:lstStyle>
            <a:lvl1pPr algn="r" defTabSz="980116">
              <a:lnSpc>
                <a:spcPct val="100000"/>
              </a:lnSpc>
              <a:defRPr sz="1300"/>
            </a:lvl1pPr>
          </a:lstStyle>
          <a:p>
            <a:endParaRPr lang="en-GB" dirty="0">
              <a:latin typeface="+mn-lt"/>
              <a:ea typeface="+mn-lt"/>
              <a:sym typeface="Arial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9832"/>
            <a:ext cx="3169809" cy="47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89" tIns="48995" rIns="97989" bIns="48995" numCol="1" anchor="b" anchorCtr="0" compatLnSpc="1">
            <a:prstTxWarp prst="textNoShape">
              <a:avLst/>
            </a:prstTxWarp>
          </a:bodyPr>
          <a:lstStyle>
            <a:lvl1pPr algn="l" defTabSz="980116">
              <a:lnSpc>
                <a:spcPct val="100000"/>
              </a:lnSpc>
              <a:defRPr sz="1300"/>
            </a:lvl1pPr>
          </a:lstStyle>
          <a:p>
            <a:endParaRPr lang="en-GB" dirty="0">
              <a:solidFill>
                <a:schemeClr val="accent3"/>
              </a:solidFill>
              <a:latin typeface="+mn-lt"/>
              <a:ea typeface="+mn-lt"/>
              <a:sym typeface="Arial"/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740" y="9119832"/>
            <a:ext cx="3169809" cy="47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89" tIns="48995" rIns="97989" bIns="48995" numCol="1" anchor="b" anchorCtr="0" compatLnSpc="1">
            <a:prstTxWarp prst="textNoShape">
              <a:avLst/>
            </a:prstTxWarp>
          </a:bodyPr>
          <a:lstStyle>
            <a:lvl1pPr algn="r" defTabSz="980116">
              <a:lnSpc>
                <a:spcPct val="100000"/>
              </a:lnSpc>
              <a:defRPr sz="1300"/>
            </a:lvl1pPr>
          </a:lstStyle>
          <a:p>
            <a:fld id="{9BBE641A-A38A-4199-A515-2A762F6E34D5}" type="slidenum">
              <a:rPr lang="en-GB" smtClean="0">
                <a:solidFill>
                  <a:schemeClr val="accent3"/>
                </a:solidFill>
                <a:latin typeface="+mn-lt"/>
                <a:ea typeface="+mn-lt"/>
                <a:sym typeface="Arial"/>
              </a:rPr>
              <a:pPr/>
              <a:t>‹#›</a:t>
            </a:fld>
            <a:endParaRPr lang="en-GB" dirty="0">
              <a:solidFill>
                <a:schemeClr val="accent3"/>
              </a:solidFill>
              <a:latin typeface="+mn-lt"/>
              <a:ea typeface="+mn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503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3169809" cy="47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89" tIns="48995" rIns="97989" bIns="48995" numCol="1" anchor="t" anchorCtr="0" compatLnSpc="1">
            <a:prstTxWarp prst="textNoShape">
              <a:avLst/>
            </a:prstTxWarp>
          </a:bodyPr>
          <a:lstStyle>
            <a:lvl1pPr algn="l" defTabSz="980116">
              <a:lnSpc>
                <a:spcPct val="100000"/>
              </a:lnSpc>
              <a:defRPr sz="1300"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740" y="3"/>
            <a:ext cx="3169809" cy="47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89" tIns="48995" rIns="97989" bIns="48995" numCol="1" anchor="t" anchorCtr="0" compatLnSpc="1">
            <a:prstTxWarp prst="textNoShape">
              <a:avLst/>
            </a:prstTxWarp>
          </a:bodyPr>
          <a:lstStyle>
            <a:lvl1pPr algn="r" defTabSz="980116">
              <a:lnSpc>
                <a:spcPct val="100000"/>
              </a:lnSpc>
              <a:defRPr sz="1300"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719138"/>
            <a:ext cx="5045075" cy="3603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864" y="4559916"/>
            <a:ext cx="5853481" cy="4320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8502" lvl="0" indent="-238502" eaLnBrk="1" hangingPunct="1">
              <a:spcBef>
                <a:spcPct val="60000"/>
              </a:spcBef>
              <a:spcAft>
                <a:spcPts val="627"/>
              </a:spcAft>
              <a:buChar char="•"/>
            </a:pPr>
            <a:r>
              <a:rPr lang="en-GB" dirty="0" smtClean="0"/>
              <a:t>Click to edit Master text styles</a:t>
            </a:r>
          </a:p>
          <a:p>
            <a:pPr lvl="1" indent="-238502" eaLnBrk="1" hangingPunct="1">
              <a:spcBef>
                <a:spcPts val="0"/>
              </a:spcBef>
              <a:spcAft>
                <a:spcPts val="627"/>
              </a:spcAft>
              <a:buFont typeface="Arial" charset="0"/>
              <a:buChar char="–"/>
            </a:pPr>
            <a:r>
              <a:rPr lang="en-GB" dirty="0" smtClean="0"/>
              <a:t>2nd level</a:t>
            </a:r>
          </a:p>
          <a:p>
            <a:pPr marL="715506" lvl="2" indent="-238502" eaLnBrk="1" hangingPunct="1">
              <a:spcBef>
                <a:spcPts val="0"/>
              </a:spcBef>
              <a:spcAft>
                <a:spcPts val="627"/>
              </a:spcAft>
              <a:buFont typeface="Arial" charset="0"/>
              <a:buChar char="-"/>
            </a:pPr>
            <a:r>
              <a:rPr lang="en-GB" dirty="0" smtClean="0"/>
              <a:t>3rd level</a:t>
            </a:r>
          </a:p>
          <a:p>
            <a:pPr marL="954007" lvl="3" indent="-238502" eaLnBrk="1" hangingPunct="1">
              <a:spcBef>
                <a:spcPts val="0"/>
              </a:spcBef>
              <a:spcAft>
                <a:spcPts val="627"/>
              </a:spcAft>
              <a:buFont typeface="Arial" charset="0"/>
              <a:buChar char="-"/>
            </a:pPr>
            <a:r>
              <a:rPr lang="en-GB" dirty="0" smtClean="0"/>
              <a:t>4th level</a:t>
            </a:r>
          </a:p>
          <a:p>
            <a:pPr marL="1192510" lvl="4" indent="-238502" eaLnBrk="1" hangingPunct="1">
              <a:spcBef>
                <a:spcPts val="0"/>
              </a:spcBef>
              <a:spcAft>
                <a:spcPts val="627"/>
              </a:spcAft>
              <a:buFont typeface="Arial" panose="020B0604020202020204" pitchFamily="34" charset="0"/>
              <a:buChar char="-"/>
            </a:pPr>
            <a:r>
              <a:rPr lang="en-GB" dirty="0" smtClean="0"/>
              <a:t>5th level</a:t>
            </a:r>
          </a:p>
          <a:p>
            <a:pPr marL="1431011" lvl="5" indent="-238502" fontAlgn="base">
              <a:spcBef>
                <a:spcPts val="0"/>
              </a:spcBef>
              <a:spcAft>
                <a:spcPts val="627"/>
              </a:spcAft>
              <a:buFont typeface="Arial" charset="0"/>
              <a:buChar char="-"/>
            </a:pPr>
            <a:r>
              <a:rPr lang="en-GB" dirty="0" smtClean="0"/>
              <a:t>6th level</a:t>
            </a:r>
          </a:p>
          <a:p>
            <a:pPr marL="1669513" lvl="6" indent="-238502" fontAlgn="base">
              <a:spcBef>
                <a:spcPts val="0"/>
              </a:spcBef>
              <a:spcAft>
                <a:spcPts val="627"/>
              </a:spcAft>
              <a:buFont typeface="Arial" charset="0"/>
              <a:buChar char="-"/>
            </a:pPr>
            <a:r>
              <a:rPr lang="en-GB" dirty="0" smtClean="0"/>
              <a:t>7th level</a:t>
            </a:r>
          </a:p>
          <a:p>
            <a:pPr marL="1908016" lvl="7" indent="-238502" fontAlgn="base">
              <a:spcBef>
                <a:spcPts val="0"/>
              </a:spcBef>
              <a:spcAft>
                <a:spcPts val="627"/>
              </a:spcAft>
              <a:buFont typeface="Arial" charset="0"/>
              <a:buChar char="-"/>
            </a:pPr>
            <a:r>
              <a:rPr lang="en-GB" dirty="0" smtClean="0"/>
              <a:t>8th level</a:t>
            </a:r>
          </a:p>
          <a:p>
            <a:pPr marL="2146518" lvl="8" indent="-238502" fontAlgn="base">
              <a:spcBef>
                <a:spcPts val="0"/>
              </a:spcBef>
              <a:spcAft>
                <a:spcPts val="627"/>
              </a:spcAft>
              <a:buFont typeface="Arial" charset="0"/>
              <a:buChar char="-"/>
            </a:pPr>
            <a:r>
              <a:rPr lang="en-GB" dirty="0" smtClean="0"/>
              <a:t>9th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9832"/>
            <a:ext cx="3169809" cy="47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89" tIns="48995" rIns="97989" bIns="48995" numCol="1" anchor="b" anchorCtr="0" compatLnSpc="1">
            <a:prstTxWarp prst="textNoShape">
              <a:avLst/>
            </a:prstTxWarp>
          </a:bodyPr>
          <a:lstStyle>
            <a:lvl1pPr algn="l" defTabSz="980116">
              <a:lnSpc>
                <a:spcPct val="100000"/>
              </a:lnSpc>
              <a:defRPr sz="1300">
                <a:solidFill>
                  <a:schemeClr val="accent3"/>
                </a:solidFill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740" y="9119832"/>
            <a:ext cx="3169809" cy="47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89" tIns="48995" rIns="97989" bIns="48995" numCol="1" anchor="b" anchorCtr="0" compatLnSpc="1">
            <a:prstTxWarp prst="textNoShape">
              <a:avLst/>
            </a:prstTxWarp>
          </a:bodyPr>
          <a:lstStyle>
            <a:lvl1pPr algn="r" defTabSz="980116">
              <a:lnSpc>
                <a:spcPct val="100000"/>
              </a:lnSpc>
              <a:defRPr sz="1300">
                <a:solidFill>
                  <a:schemeClr val="accent3"/>
                </a:solidFill>
                <a:latin typeface="+mn-lt"/>
                <a:ea typeface="+mn-ea"/>
                <a:sym typeface="+mn-lt"/>
              </a:defRPr>
            </a:lvl1pPr>
          </a:lstStyle>
          <a:p>
            <a:fld id="{26BEA98B-8E54-4CD0-82BB-B61F2ACC55F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269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1pPr>
    <a:lvl2pPr marL="4572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2pPr>
    <a:lvl3pPr marL="9144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3pPr>
    <a:lvl4pPr marL="13716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4pPr>
    <a:lvl5pPr marL="18288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5pPr>
    <a:lvl6pPr marL="2286000" algn="l" defTabSz="914400" rtl="0" eaLnBrk="1" latinLnBrk="0" hangingPunct="1">
      <a:defRPr lang="en-GB" sz="1400" kern="1200" baseline="0" dirty="0" smtClean="0">
        <a:solidFill>
          <a:schemeClr val="tx1"/>
        </a:solidFill>
        <a:latin typeface="+mn-lt"/>
        <a:ea typeface="+mn-ea"/>
        <a:cs typeface="+mn-cs"/>
        <a:sym typeface="+mn-lt"/>
      </a:defRPr>
    </a:lvl6pPr>
    <a:lvl7pPr marL="2743200" algn="l" defTabSz="914400" rtl="0" eaLnBrk="1" latinLnBrk="0" hangingPunct="1"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7pPr>
    <a:lvl8pPr marL="3200400" algn="l" defTabSz="914400" rtl="0" eaLnBrk="1" latinLnBrk="0" hangingPunct="1"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8pPr>
    <a:lvl9pPr marL="3657600" algn="l" defTabSz="914400" rtl="0" eaLnBrk="1" latinLnBrk="0" hangingPunct="1">
      <a:defRPr lang="en-GB" sz="1400" kern="1200" baseline="0" dirty="0" smtClean="0">
        <a:solidFill>
          <a:schemeClr val="tx1"/>
        </a:solidFill>
        <a:latin typeface="+mn-lt"/>
        <a:ea typeface="+mn-ea"/>
        <a:cs typeface="+mn-cs"/>
        <a:sym typeface="+mn-l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 userDrawn="1"/>
        </p:nvSpPr>
        <p:spPr bwMode="auto">
          <a:xfrm>
            <a:off x="348435" y="2802939"/>
            <a:ext cx="1791588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n w="9525" cmpd="sng">
                <a:solidFill>
                  <a:srgbClr val="000000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MS PGothic" pitchFamily="34" charset="-128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8437" y="2897188"/>
            <a:ext cx="8549149" cy="349250"/>
          </a:xfrm>
          <a:prstGeom prst="rect">
            <a:avLst/>
          </a:prstGeom>
        </p:spPr>
        <p:txBody>
          <a:bodyPr lIns="0" rIns="163449"/>
          <a:lstStyle>
            <a:lvl1pPr marL="0" indent="0">
              <a:buNone/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SHUSA COMMITTEE/BOARD (Arial 24pt Bold/Red)</a:t>
            </a:r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5938" y="3275665"/>
            <a:ext cx="8541647" cy="349250"/>
          </a:xfrm>
          <a:prstGeom prst="rect">
            <a:avLst/>
          </a:prstGeom>
        </p:spPr>
        <p:txBody>
          <a:bodyPr lIns="0" rIns="199453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Title of Presentation 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(Must match Agenda, Arial 20pt Bold/Black)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55938" y="3706427"/>
            <a:ext cx="4547155" cy="4302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Date (Arial 18pt Black)</a:t>
            </a:r>
            <a:endParaRPr lang="en-GB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55935" y="4339840"/>
            <a:ext cx="8541648" cy="4302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Presenter: Name and Title (Arial 18pt Gray)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79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5938" y="2897188"/>
            <a:ext cx="8541647" cy="349250"/>
          </a:xfrm>
          <a:prstGeom prst="rect">
            <a:avLst/>
          </a:prstGeom>
        </p:spPr>
        <p:txBody>
          <a:bodyPr lIns="0" rIns="163449"/>
          <a:lstStyle>
            <a:lvl1pPr>
              <a:defRPr lang="en-GB" sz="2400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 indent="0">
              <a:buNone/>
            </a:pPr>
            <a:r>
              <a:rPr lang="en-GB" dirty="0" smtClean="0"/>
              <a:t>Section #</a:t>
            </a:r>
            <a:endParaRPr lang="en-GB" dirty="0"/>
          </a:p>
        </p:txBody>
      </p:sp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348435" y="2802939"/>
            <a:ext cx="1791588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n w="9525" cmpd="sng">
                <a:solidFill>
                  <a:srgbClr val="000000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162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ody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413082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0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48435" y="1460500"/>
            <a:ext cx="8829230" cy="4992687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</p:spTree>
    <p:extLst>
      <p:ext uri="{BB962C8B-B14F-4D97-AF65-F5344CB8AC3E}">
        <p14:creationId xmlns:p14="http://schemas.microsoft.com/office/powerpoint/2010/main" val="1171577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5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27330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3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48435" y="2163204"/>
            <a:ext cx="4091188" cy="3921683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348435" y="1470025"/>
            <a:ext cx="4091188" cy="487361"/>
          </a:xfrm>
          <a:prstGeom prst="rect">
            <a:avLst/>
          </a:prstGeom>
        </p:spPr>
        <p:txBody>
          <a:bodyPr lIns="19431" tIns="0" bIns="153733"/>
          <a:lstStyle>
            <a:lvl1pPr marL="0" indent="0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68378" y="1470025"/>
            <a:ext cx="4091188" cy="487361"/>
          </a:xfrm>
          <a:prstGeom prst="rect">
            <a:avLst/>
          </a:prstGeom>
        </p:spPr>
        <p:txBody>
          <a:bodyPr lIns="19431" tIns="0" bIns="153733"/>
          <a:lstStyle>
            <a:lvl1pPr marL="0" indent="0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162550" y="2163204"/>
            <a:ext cx="4091188" cy="3921683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7768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&amp; 1/3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785970" y="1457159"/>
            <a:ext cx="2391695" cy="4614865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48435" y="1457159"/>
            <a:ext cx="5837361" cy="4614865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</p:spTree>
    <p:extLst>
      <p:ext uri="{BB962C8B-B14F-4D97-AF65-F5344CB8AC3E}">
        <p14:creationId xmlns:p14="http://schemas.microsoft.com/office/powerpoint/2010/main" val="1360059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60278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01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5202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866752203"/>
              </p:ext>
            </p:extLst>
          </p:nvPr>
        </p:nvGraphicFramePr>
        <p:xfrm>
          <a:off x="1670" y="1592"/>
          <a:ext cx="166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86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70" y="1592"/>
                        <a:ext cx="166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 descr="C:\Users\n610821\Desktop\sant-MReg_positivo_RGB.300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469" y="6166951"/>
            <a:ext cx="1707505" cy="49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92347" y="6321262"/>
            <a:ext cx="1537600" cy="2908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baseline="30000" dirty="0" smtClean="0">
                <a:solidFill>
                  <a:schemeClr val="tx1"/>
                </a:solidFill>
              </a:rPr>
              <a:t>Santander Bank, N.A.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507600" y="6017080"/>
            <a:ext cx="19920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baseline="30000" dirty="0">
                <a:solidFill>
                  <a:schemeClr val="tx1"/>
                </a:solidFill>
              </a:rPr>
              <a:t>Proprietary &amp; Confidential</a:t>
            </a:r>
            <a:endParaRPr 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7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9" r:id="rId2"/>
    <p:sldLayoutId id="2147483771" r:id="rId3"/>
    <p:sldLayoutId id="2147483772" r:id="rId4"/>
    <p:sldLayoutId id="2147483774" r:id="rId5"/>
    <p:sldLayoutId id="2147483775" r:id="rId6"/>
    <p:sldLayoutId id="2147483782" r:id="rId7"/>
    <p:sldLayoutId id="2147483783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P-19 SBNA Risk Appetite Quantitative Limit Test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0" hangingPunct="0">
              <a:lnSpc>
                <a:spcPts val="2700"/>
              </a:lnSpc>
              <a:spcAft>
                <a:spcPts val="600"/>
              </a:spcAft>
            </a:pPr>
            <a:r>
              <a:rPr lang="en-US" dirty="0" smtClean="0">
                <a:solidFill>
                  <a:prstClr val="black"/>
                </a:solidFill>
              </a:rPr>
              <a:t>Round 1</a:t>
            </a:r>
            <a:endParaRPr lang="en-US" b="0" dirty="0">
              <a:solidFill>
                <a:prstClr val="black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July 1,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56848"/>
              </p:ext>
            </p:extLst>
          </p:nvPr>
        </p:nvGraphicFramePr>
        <p:xfrm>
          <a:off x="260410" y="1047870"/>
          <a:ext cx="9123285" cy="4937760"/>
        </p:xfrm>
        <a:graphic>
          <a:graphicData uri="http://schemas.openxmlformats.org/drawingml/2006/table">
            <a:tbl>
              <a:tblPr firstRow="1" bandRow="1"/>
              <a:tblGrid>
                <a:gridCol w="952500"/>
                <a:gridCol w="1941769"/>
                <a:gridCol w="592249"/>
                <a:gridCol w="592249"/>
                <a:gridCol w="592249"/>
                <a:gridCol w="1014745"/>
                <a:gridCol w="1014745"/>
                <a:gridCol w="2422779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2017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2018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2019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Comments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5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adequacy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Common Equity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Tier 1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11.00%</a:t>
                      </a:r>
                    </a:p>
                  </a:txBody>
                  <a:tcPr marL="48014" marR="480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10.50%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P-19 not evaluated under stress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Risk-based Capital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&lt;=14.25%</a:t>
                      </a:r>
                    </a:p>
                  </a:txBody>
                  <a:tcPr marL="48014" marR="480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&lt;=14.00%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P-19 not evaluated under stress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2174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Tier</a:t>
                      </a:r>
                      <a:r>
                        <a:rPr lang="en-US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Leverage</a:t>
                      </a:r>
                      <a:endParaRPr lang="en-US" sz="10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&lt;=10.25%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&lt;=10.00%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P-19 not evaluated under stress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Tier 1 Risk-based Capital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&lt;=12.50%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&lt;=12.00%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P-19 not evaluated under stress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2174">
                <a:tc vMerge="1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Impairment to PPNR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&gt;=$1,722M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&gt;=$1,795M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Stressed measure only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7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risk (losses)</a:t>
                      </a: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Credit Losses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$2,034M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$2,120M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Stressed measure only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NCO: Consumer Banking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&gt;=0.7%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&gt;=0.9%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Projected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breach amber trigger in 2019 due to increase in unsecured lending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36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NCO: Business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Banking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&gt;=1.3%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&gt;=1.5%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2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NCO: Commercial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Industrial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&gt;=0.7%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NCO: Commercial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Real Estate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business line view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35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NCO: Global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Corporate Banking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0.09%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0.09%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0.12%</a:t>
                      </a: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&gt;=0.2%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&gt;=0.4%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Consumer 60+ Days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Past Due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&gt;=2.84%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&gt;=3.10%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9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risk (concentration)</a:t>
                      </a: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Single Obligor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Exposure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&gt;$200M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20 Corporates Exposure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&gt;=$7.0B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&gt;=$8.0B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Obligor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Rating Exposure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&gt;0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Industry Exposure</a:t>
                      </a:r>
                      <a:endParaRPr lang="en-US" sz="100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&gt;=$4.5B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&gt;=$5.0B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Financial &amp; Insurance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&gt;=$6.25B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Utilities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&gt;=$5.0B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 Exposure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$8.8B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$8.7B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$8.9B</a:t>
                      </a: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&gt;=$10.1B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&gt;=$10.6B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 product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view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Multifamily Exposure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$8.4B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$7.6B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$6.9B</a:t>
                      </a: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&gt;=$10.6B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&gt;=$11.1B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Project Finance Exposure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$2.31B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$2.43BN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$2.40B</a:t>
                      </a: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&gt;=$3.75B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&gt;=$4.25B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 smtClean="0"/>
              <a:t>SBNA Risk Appetite Limits (1/2)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6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844519"/>
              </p:ext>
            </p:extLst>
          </p:nvPr>
        </p:nvGraphicFramePr>
        <p:xfrm>
          <a:off x="260410" y="1047870"/>
          <a:ext cx="9114409" cy="4196080"/>
        </p:xfrm>
        <a:graphic>
          <a:graphicData uri="http://schemas.openxmlformats.org/drawingml/2006/table">
            <a:tbl>
              <a:tblPr firstRow="1" bandRow="1"/>
              <a:tblGrid>
                <a:gridCol w="952500"/>
                <a:gridCol w="1941769"/>
                <a:gridCol w="592249"/>
                <a:gridCol w="592249"/>
                <a:gridCol w="592249"/>
                <a:gridCol w="1014745"/>
                <a:gridCol w="1014745"/>
                <a:gridCol w="2413903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2017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2018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2019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Comments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5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Liquidity/ Funding risk</a:t>
                      </a: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Stressed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Survival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Period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&gt;90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&gt;90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&gt;90</a:t>
                      </a: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&lt;=75 days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&lt;=45 days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Coverage Ratio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(US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Modified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167%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172%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170%</a:t>
                      </a: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2174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Structural Funding Ratio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Asset Encumbrance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&gt;=35%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&gt;=40%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2174">
                <a:tc vMerge="1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Loan to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Deposit Ratio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87%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84%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85%</a:t>
                      </a: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&gt;=97.5%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Interest rate risk</a:t>
                      </a: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NII 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Sensitivity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(+/- 100bps)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&lt;=-10.0%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&lt;=-11.0%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MVE Sensitivity(+/- 100bps)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&lt;=-9.0%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&lt;=-10.0%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MTM risk</a:t>
                      </a: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Mark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-to-Market Value at Risk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&gt;=$5.4M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&gt;=$7.0M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Operational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risk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Gross Operational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Risk L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osses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 Revenue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&gt;=1.5%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Material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Operational Risk E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&gt;3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&gt;4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risk</a:t>
                      </a: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Legacy Tier 1 Models in Production without Appropriate Approval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1Q2016 – 47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2Q2016 – 36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3Q2016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33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4Q2016 – 15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1Q2017 – 0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3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 and Reputational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risk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# of OCC Enforcement Actions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&gt;0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CFPB Complaints</a:t>
                      </a:r>
                      <a:endParaRPr lang="en-US" sz="1000" b="0" i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&gt;=35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&gt;=40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risk customers as % of total customers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&gt;=3.0%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 smtClean="0"/>
              <a:t>SBNA Risk Appetite Limits (1/2)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24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f19bde990ad741f46f5ea7ce4e19f2444f18fb"/>
  <p:tag name="THINKCELLPRESENTATIONDONOTDELETE" val="&lt;?xml version=&quot;1.0&quot; encoding=&quot;UTF-16&quot; standalone=&quot;yes&quot;?&gt;&#10;&lt;root reqver=&quot;21047&quot;&gt;&lt;version val=&quot;2326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/&gt;&lt;m_precDefaultDay&gt;&lt;m_bNumberIsYear val=&quot;0&quot;/&gt;&lt;m_strFormatTime&gt;%#d&lt;/m_strFormatTime&gt;&lt;/m_precDefaultDay&gt;&lt;m_mruColor&gt;&lt;m_vecMRU length=&quot;4&quot;&gt;&lt;elem m_fUsage=&quot;4.86540966304618920000E+000&quot;&gt;&lt;m_msothmcolidx val=&quot;0&quot;/&gt;&lt;m_rgb r=&quot;eb&quot; g=&quot;3&quot; b=&quot;26&quot;/&gt;&lt;m_ppcolschidx tagver0=&quot;23004&quot; tagname0=&quot;m_ppcolschidxUNRECOGNIZED&quot; val=&quot;0&quot;/&gt;&lt;m_nBrightness val=&quot;0&quot;/&gt;&lt;/elem&gt;&lt;elem m_fUsage=&quot;3.88172892307468010000E+000&quot;&gt;&lt;m_msothmcolidx val=&quot;0&quot;/&gt;&lt;m_rgb r=&quot;ff&quot; g=&quot;bf&quot; b=&quot;27&quot;/&gt;&lt;m_ppcolschidx tagver0=&quot;23004&quot; tagname0=&quot;m_ppcolschidxUNRECOGNIZED&quot; val=&quot;0&quot;/&gt;&lt;m_nBrightness val=&quot;0&quot;/&gt;&lt;/elem&gt;&lt;elem m_fUsage=&quot;1.00000000000000000000E+000&quot;&gt;&lt;m_msothmcolidx val=&quot;0&quot;/&gt;&lt;m_rgb r=&quot;ff&quot; g=&quot;0&quot; b=&quot;0&quot;/&gt;&lt;m_ppcolschidx tagver0=&quot;23004&quot; tagname0=&quot;m_ppcolschidxUNRECOGNIZED&quot; val=&quot;0&quot;/&gt;&lt;m_nBrightness val=&quot;0&quot;/&gt;&lt;/elem&gt;&lt;elem m_fUsage=&quot;8.86293811965250810000E-002&quot;&gt;&lt;m_msothmcolidx val=&quot;0&quot;/&gt;&lt;m_rgb r=&quot;ff&quot; g=&quot;fa&quot; b=&quot;26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  <p:tag name="ISPRING_RESOURCE_PATHS_HASH_PRESENTER" val="f01d211bc0a0c2ddcfd62f283e8fc92d14a39d5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Body Slide">
  <a:themeElements>
    <a:clrScheme name="Colour Theme propossal">
      <a:dk1>
        <a:srgbClr val="000000"/>
      </a:dk1>
      <a:lt1>
        <a:sysClr val="window" lastClr="FFFFFF"/>
      </a:lt1>
      <a:dk2>
        <a:srgbClr val="000000"/>
      </a:dk2>
      <a:lt2>
        <a:srgbClr val="7F7F7F"/>
      </a:lt2>
      <a:accent1>
        <a:srgbClr val="FF0000"/>
      </a:accent1>
      <a:accent2>
        <a:srgbClr val="A5A5A5"/>
      </a:accent2>
      <a:accent3>
        <a:srgbClr val="FFFFFF"/>
      </a:accent3>
      <a:accent4>
        <a:srgbClr val="3F3F3F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14.xml><?xml version="1.0" encoding="utf-8"?>
<mso:customUI xmlns:mso="http://schemas.microsoft.com/office/2009/07/customui">
  <mso:ribbon>
    <mso:contextualTabs>
      <mso:tabSet idMso="TabSetTableTools">
        <mso:tab idQ="mso:TabTableToolsDesign">
          <mso:group idQ="mso:GroupTableStylesPowerPoint" visible="false"/>
          <mso:group id="OWTable" label="Table" autoScale="true">
            <mso:gallery idQ="mso:ShadingColorPicker" showInRibbon="false" visible="true"/>
            <mso:control idQ="mso:TableBordersMenu" visible="true"/>
          </mso:group>
        </mso:tab>
      </mso:tabSet>
    </mso:contextualTabs>
  </mso:ribbon>
</mso: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25788</TotalTime>
  <Words>593</Words>
  <Application>Microsoft Office PowerPoint</Application>
  <PresentationFormat>Custom</PresentationFormat>
  <Paragraphs>213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1_Body Slide</vt:lpstr>
      <vt:lpstr>think-cell Slide</vt:lpstr>
      <vt:lpstr>PowerPoint Presentation</vt:lpstr>
      <vt:lpstr>PowerPoint Presentation</vt:lpstr>
      <vt:lpstr>PowerPoint Presentation</vt:lpstr>
    </vt:vector>
  </TitlesOfParts>
  <Company>Oliver Wyman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Wanxin</dc:creator>
  <cp:keywords>Template version: 2015/07/23;Update Pack: 2015/09/15</cp:keywords>
  <cp:lastModifiedBy>James Vincent</cp:lastModifiedBy>
  <cp:revision>1145</cp:revision>
  <cp:lastPrinted>2016-06-17T15:56:23Z</cp:lastPrinted>
  <dcterms:created xsi:type="dcterms:W3CDTF">2016-03-28T17:49:32Z</dcterms:created>
  <dcterms:modified xsi:type="dcterms:W3CDTF">2016-07-01T17:08:05Z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2015/07/23</vt:lpwstr>
  </property>
  <property fmtid="{D5CDD505-2E9C-101B-9397-08002B2CF9AE}" pid="3" name="DocumentMSOLanguageID">
    <vt:lpwstr>msoLanguageIDEnglishUK</vt:lpwstr>
  </property>
  <property fmtid="{D5CDD505-2E9C-101B-9397-08002B2CF9AE}" pid="4" name="LogoName">
    <vt:lpwstr>Oliver Wyman</vt:lpwstr>
  </property>
</Properties>
</file>