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ags/tag4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tags/tag5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tags/tag6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8.xml" ContentType="application/vnd.openxmlformats-officedocument.theme+xml"/>
  <Override PartName="/ppt/tags/tag7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9.xml" ContentType="application/vnd.openxmlformats-officedocument.theme+xml"/>
  <Override PartName="/ppt/tags/tag8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0.xml" ContentType="application/vnd.openxmlformats-officedocument.theme+xml"/>
  <Override PartName="/ppt/tags/tag9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1.xml" ContentType="application/vnd.openxmlformats-officedocument.theme+xml"/>
  <Override PartName="/ppt/tags/tag10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2.xml" ContentType="application/vnd.openxmlformats-officedocument.theme+xml"/>
  <Override PartName="/ppt/tags/tag11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4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5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3" r:id="rId2"/>
    <p:sldMasterId id="2147483699" r:id="rId3"/>
    <p:sldMasterId id="2147483703" r:id="rId4"/>
    <p:sldMasterId id="2147483709" r:id="rId5"/>
    <p:sldMasterId id="2147483713" r:id="rId6"/>
    <p:sldMasterId id="2147483718" r:id="rId7"/>
    <p:sldMasterId id="2147483723" r:id="rId8"/>
    <p:sldMasterId id="2147483728" r:id="rId9"/>
    <p:sldMasterId id="2147483733" r:id="rId10"/>
    <p:sldMasterId id="2147483738" r:id="rId11"/>
    <p:sldMasterId id="2147483743" r:id="rId12"/>
    <p:sldMasterId id="2147483749" r:id="rId13"/>
    <p:sldMasterId id="2147483760" r:id="rId14"/>
    <p:sldMasterId id="2147483772" r:id="rId15"/>
  </p:sldMasterIdLst>
  <p:notesMasterIdLst>
    <p:notesMasterId r:id="rId24"/>
  </p:notesMasterIdLst>
  <p:handoutMasterIdLst>
    <p:handoutMasterId r:id="rId25"/>
  </p:handoutMasterIdLst>
  <p:sldIdLst>
    <p:sldId id="1165" r:id="rId16"/>
    <p:sldId id="1697" r:id="rId17"/>
    <p:sldId id="1702" r:id="rId18"/>
    <p:sldId id="1704" r:id="rId19"/>
    <p:sldId id="1683" r:id="rId20"/>
    <p:sldId id="1701" r:id="rId21"/>
    <p:sldId id="1689" r:id="rId22"/>
    <p:sldId id="1706" r:id="rId23"/>
  </p:sldIdLst>
  <p:sldSz cx="9144000" cy="6858000" type="screen4x3"/>
  <p:notesSz cx="7010400" cy="92964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8" userDrawn="1">
          <p15:clr>
            <a:srgbClr val="A4A3A4"/>
          </p15:clr>
        </p15:guide>
        <p15:guide id="2" pos="45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ine, Aaron" initials="F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1" autoAdjust="0"/>
    <p:restoredTop sz="88047" autoAdjust="0"/>
  </p:normalViewPr>
  <p:slideViewPr>
    <p:cSldViewPr snapToGrid="0" snapToObjects="1">
      <p:cViewPr>
        <p:scale>
          <a:sx n="110" d="100"/>
          <a:sy n="110" d="100"/>
        </p:scale>
        <p:origin x="-1950" y="-276"/>
      </p:cViewPr>
      <p:guideLst>
        <p:guide orient="horz" pos="720"/>
        <p:guide orient="horz" pos="3888"/>
        <p:guide pos="294"/>
        <p:guide pos="5478"/>
        <p:guide/>
      </p:guideLst>
    </p:cSldViewPr>
  </p:slideViewPr>
  <p:outlineViewPr>
    <p:cViewPr>
      <p:scale>
        <a:sx n="33" d="100"/>
        <a:sy n="33" d="100"/>
      </p:scale>
      <p:origin x="0" y="15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6500FB0-F6F2-4B4A-9096-17B3605B0E97}" type="datetimeFigureOut">
              <a:rPr lang="en-US" smtClean="0"/>
              <a:t>8/26/2016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980E9FE-A570-4397-BE09-E697643851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38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49BFFEF-A871-4A48-8379-86545547C51A}" type="datetimeFigureOut">
              <a:rPr lang="en-US" smtClean="0"/>
              <a:t>8/26/2016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E518765-A850-4243-8AAD-84B5754B23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18765-A850-4243-8AAD-84B5754B23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4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.bin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4.bin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/>
        </p:nvSpPr>
        <p:spPr bwMode="auto">
          <a:xfrm>
            <a:off x="331788" y="2802939"/>
            <a:ext cx="1705992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defRPr/>
            </a:pPr>
            <a:endParaRPr lang="en-US" sz="2400" dirty="0">
              <a:ln w="9525" cmpd="sng">
                <a:solidFill>
                  <a:prstClr val="black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  <p:sp>
        <p:nvSpPr>
          <p:cNvPr id="6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2967335"/>
            <a:ext cx="8229600" cy="46166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>
              <a:defRPr sz="2400" b="1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 (24pt Arial Bold/Red)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440652"/>
            <a:ext cx="8229600" cy="4385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hangingPunct="0">
              <a:lnSpc>
                <a:spcPts val="27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 (Arial 20 </a:t>
            </a:r>
            <a:r>
              <a:rPr 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Bold/Black)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60966"/>
            <a:ext cx="82296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 b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Presenter: Name and Title (18pt Arial, Gray)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670803"/>
            <a:ext cx="503995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Final/Draft Version: [Version Number] (14pt Arial, Gray)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44600" y="134035"/>
            <a:ext cx="281840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For discussion / For review tag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090" y="5670803"/>
            <a:ext cx="234391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Private and confidential tag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905310"/>
            <a:ext cx="8229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 (Arial 18 </a:t>
            </a:r>
            <a:r>
              <a:rPr lang="en-US" dirty="0" err="1" smtClean="0"/>
              <a:t>pt</a:t>
            </a:r>
            <a:r>
              <a:rPr lang="en-US" dirty="0" smtClean="0"/>
              <a:t> Black)</a:t>
            </a:r>
          </a:p>
        </p:txBody>
      </p:sp>
      <p:pic>
        <p:nvPicPr>
          <p:cNvPr id="18" name="Picture 2" descr="C:\Users\n610821\Desktop\sant-MReg_positivo_RGB.3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6495" y="6360358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6565745"/>
            <a:ext cx="1747658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63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63582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80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/>
        </p:nvSpPr>
        <p:spPr bwMode="auto">
          <a:xfrm>
            <a:off x="331788" y="2802939"/>
            <a:ext cx="1705992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defRPr/>
            </a:pPr>
            <a:endParaRPr lang="en-US" sz="2400" dirty="0">
              <a:ln w="9525" cmpd="sng">
                <a:solidFill>
                  <a:prstClr val="black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  <p:sp>
        <p:nvSpPr>
          <p:cNvPr id="6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2967335"/>
            <a:ext cx="8229600" cy="46166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>
              <a:defRPr sz="2400" b="1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 (24pt Arial Bold/Red)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440652"/>
            <a:ext cx="8229600" cy="4385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hangingPunct="0">
              <a:lnSpc>
                <a:spcPts val="27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 (Arial 20 </a:t>
            </a:r>
            <a:r>
              <a:rPr 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Bold/Black)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60966"/>
            <a:ext cx="82296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 b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Presenter: Name and Title (18pt Arial, Gray)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670803"/>
            <a:ext cx="503995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Final/Draft Version: [Version Number] (14pt Arial, Gray)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44600" y="134035"/>
            <a:ext cx="281840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For discussion / For review tag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090" y="5670803"/>
            <a:ext cx="234391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Private and confidential tag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905310"/>
            <a:ext cx="8229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 (Arial 18 </a:t>
            </a:r>
            <a:r>
              <a:rPr lang="en-US" dirty="0" err="1" smtClean="0"/>
              <a:t>pt</a:t>
            </a:r>
            <a:r>
              <a:rPr lang="en-US" dirty="0" smtClean="0"/>
              <a:t> Black)</a:t>
            </a:r>
          </a:p>
        </p:txBody>
      </p:sp>
      <p:pic>
        <p:nvPicPr>
          <p:cNvPr id="18" name="Picture 2" descr="C:\Users\n610821\Desktop\sant-MReg_positivo_RGB.3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6331161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57199" y="6418400"/>
            <a:ext cx="1747658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ea typeface="MS PGothic" pitchFamily="34" charset="-128"/>
                <a:cs typeface="Arial" panose="020B0604020202020204" pitchFamily="34" charset="0"/>
              </a:rPr>
              <a:t>Santander Holdings USA</a:t>
            </a:r>
            <a:endParaRPr lang="en-US" sz="1500" b="1" dirty="0">
              <a:solidFill>
                <a:srgbClr val="000000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47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 smtClean="0">
                <a:solidFill>
                  <a:srgbClr val="FF0000"/>
                </a:solidFill>
                <a:ea typeface="MS PGothic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  <a:ea typeface="MS PGothic" pitchFamily="34" charset="-128"/>
            </a:endParaRPr>
          </a:p>
        </p:txBody>
      </p:sp>
      <p:pic>
        <p:nvPicPr>
          <p:cNvPr id="22530" name="Picture 2" descr="http://www.altitude.com/uploads/images/thumbs/201518/42/santander_logo_7626_north_537x_whi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ea typeface="MS PGothic" pitchFamily="34" charset="-128"/>
                <a:cs typeface="Arial" panose="020B0604020202020204" pitchFamily="34" charset="0"/>
              </a:rPr>
              <a:t>Santander Holdings USA</a:t>
            </a:r>
            <a:r>
              <a:rPr lang="en-US" sz="1500" b="1" dirty="0" smtClean="0">
                <a:solidFill>
                  <a:srgbClr val="000000"/>
                </a:solidFill>
                <a:ea typeface="MS PGothic" pitchFamily="34" charset="-128"/>
                <a:cs typeface="Arial" panose="020B0604020202020204" pitchFamily="34" charset="0"/>
              </a:rPr>
              <a:t> </a:t>
            </a:r>
            <a:endParaRPr lang="en-US" sz="1500" b="1" dirty="0">
              <a:solidFill>
                <a:srgbClr val="000000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191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 smtClean="0">
                <a:solidFill>
                  <a:srgbClr val="FF0000"/>
                </a:solidFill>
                <a:ea typeface="MS PGothic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  <a:ea typeface="MS PGothic" pitchFamily="34" charset="-128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7"/>
          <p:cNvSpPr>
            <a:spLocks noGrp="1"/>
          </p:cNvSpPr>
          <p:nvPr>
            <p:ph idx="1"/>
          </p:nvPr>
        </p:nvSpPr>
        <p:spPr>
          <a:xfrm>
            <a:off x="457200" y="1613646"/>
            <a:ext cx="3984322" cy="441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idx="11"/>
          </p:nvPr>
        </p:nvSpPr>
        <p:spPr>
          <a:xfrm>
            <a:off x="4711849" y="1613646"/>
            <a:ext cx="3984322" cy="441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pic>
        <p:nvPicPr>
          <p:cNvPr id="11" name="Picture 2" descr="http://www.altitude.com/uploads/images/thumbs/201518/42/santander_logo_7626_north_537x_white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ea typeface="MS PGothic" pitchFamily="34" charset="-128"/>
                <a:cs typeface="Arial" panose="020B0604020202020204" pitchFamily="34" charset="0"/>
              </a:rPr>
              <a:t>Santander Holdings USA</a:t>
            </a:r>
            <a:r>
              <a:rPr lang="en-US" sz="1500" b="1" dirty="0" smtClean="0">
                <a:solidFill>
                  <a:srgbClr val="000000"/>
                </a:solidFill>
                <a:ea typeface="MS PGothic" pitchFamily="34" charset="-128"/>
                <a:cs typeface="Arial" panose="020B0604020202020204" pitchFamily="34" charset="0"/>
              </a:rPr>
              <a:t> </a:t>
            </a:r>
            <a:endParaRPr lang="en-US" sz="1500" b="1" dirty="0">
              <a:solidFill>
                <a:srgbClr val="000000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31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331788" y="2802939"/>
            <a:ext cx="1705992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defRPr/>
            </a:pPr>
            <a:endParaRPr lang="es-ES" sz="2400" dirty="0">
              <a:ln w="9525" cmpd="sng">
                <a:solidFill>
                  <a:prstClr val="black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9806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149015" y="99783"/>
            <a:ext cx="869950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/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" y="646792"/>
            <a:ext cx="846137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278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78" y="260354"/>
            <a:ext cx="8437034" cy="3968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78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E813EBC-6254-4636-A430-8D1645FF8896}" type="datetimeFigureOut">
              <a:rPr lang="en-US" sz="2400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8/26/2016</a:t>
            </a:fld>
            <a:endParaRPr lang="en-US" sz="2400" dirty="0">
              <a:solidFill>
                <a:prstClr val="black">
                  <a:tint val="75000"/>
                </a:prstClr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>
                  <a:tint val="75000"/>
                </a:prstClr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97D5A69-1A72-4D6E-9754-6F270199B8B7}" type="slidenum">
              <a:rPr lang="en-US" sz="2400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 dirty="0">
              <a:solidFill>
                <a:prstClr val="black">
                  <a:tint val="75000"/>
                </a:prstClr>
              </a:solidFill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7040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63582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0238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/>
        </p:nvSpPr>
        <p:spPr bwMode="auto">
          <a:xfrm>
            <a:off x="331788" y="2802939"/>
            <a:ext cx="1705992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defRPr/>
            </a:pPr>
            <a:endParaRPr lang="en-US" sz="2400" dirty="0">
              <a:ln w="9525" cmpd="sng">
                <a:solidFill>
                  <a:prstClr val="black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  <p:sp>
        <p:nvSpPr>
          <p:cNvPr id="6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2967335"/>
            <a:ext cx="8229600" cy="46166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>
              <a:defRPr sz="2400" b="1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 (24pt Arial Bold/Red)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440652"/>
            <a:ext cx="8229600" cy="4385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hangingPunct="0">
              <a:lnSpc>
                <a:spcPts val="27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 (Arial 20 </a:t>
            </a:r>
            <a:r>
              <a:rPr 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Bold/Black)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60966"/>
            <a:ext cx="82296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 b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Presenter: Name and Title (18pt Arial, Gray)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670803"/>
            <a:ext cx="503995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Final/Draft Version: [Version Number] (14pt Arial, Gray)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44600" y="134035"/>
            <a:ext cx="281840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For discussion / For review tag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090" y="5670803"/>
            <a:ext cx="234391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Private and confidential tag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905310"/>
            <a:ext cx="8229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 (Arial 18 </a:t>
            </a:r>
            <a:r>
              <a:rPr lang="en-US" dirty="0" err="1" smtClean="0"/>
              <a:t>pt</a:t>
            </a:r>
            <a:r>
              <a:rPr lang="en-US" dirty="0" smtClean="0"/>
              <a:t> Black)</a:t>
            </a:r>
          </a:p>
        </p:txBody>
      </p:sp>
      <p:pic>
        <p:nvPicPr>
          <p:cNvPr id="18" name="Picture 2" descr="C:\Users\n610821\Desktop\sant-MReg_positivo_RGB.3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6331161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57199" y="6418400"/>
            <a:ext cx="1747658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ea typeface="MS PGothic" pitchFamily="34" charset="-128"/>
                <a:cs typeface="Arial" panose="020B0604020202020204" pitchFamily="34" charset="0"/>
              </a:rPr>
              <a:t>Santander Holdings USA</a:t>
            </a:r>
            <a:endParaRPr lang="en-US" sz="1500" b="1" dirty="0">
              <a:solidFill>
                <a:srgbClr val="000000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3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22530" name="Picture 2" descr="http://www.altitude.com/uploads/images/thumbs/201518/42/santander_logo_7626_north_537x_whi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r>
              <a:rPr lang="en-US" sz="15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499958" y="6625529"/>
            <a:ext cx="1691489" cy="2308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Private and confidential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4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 smtClean="0">
                <a:solidFill>
                  <a:srgbClr val="FF0000"/>
                </a:solidFill>
                <a:ea typeface="MS PGothic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  <a:ea typeface="MS PGothic" pitchFamily="34" charset="-128"/>
            </a:endParaRPr>
          </a:p>
        </p:txBody>
      </p:sp>
      <p:pic>
        <p:nvPicPr>
          <p:cNvPr id="22530" name="Picture 2" descr="http://www.altitude.com/uploads/images/thumbs/201518/42/santander_logo_7626_north_537x_whi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ea typeface="MS PGothic" pitchFamily="34" charset="-128"/>
                <a:cs typeface="Arial" panose="020B0604020202020204" pitchFamily="34" charset="0"/>
              </a:rPr>
              <a:t>Santander Holdings USA</a:t>
            </a:r>
            <a:r>
              <a:rPr lang="en-US" sz="1500" b="1" dirty="0" smtClean="0">
                <a:solidFill>
                  <a:srgbClr val="000000"/>
                </a:solidFill>
                <a:ea typeface="MS PGothic" pitchFamily="34" charset="-128"/>
                <a:cs typeface="Arial" panose="020B0604020202020204" pitchFamily="34" charset="0"/>
              </a:rPr>
              <a:t> </a:t>
            </a:r>
            <a:endParaRPr lang="en-US" sz="1500" b="1" dirty="0">
              <a:solidFill>
                <a:srgbClr val="000000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3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 smtClean="0">
                <a:solidFill>
                  <a:srgbClr val="FF0000"/>
                </a:solidFill>
                <a:ea typeface="MS PGothic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  <a:ea typeface="MS PGothic" pitchFamily="34" charset="-128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7"/>
          <p:cNvSpPr>
            <a:spLocks noGrp="1"/>
          </p:cNvSpPr>
          <p:nvPr>
            <p:ph idx="1"/>
          </p:nvPr>
        </p:nvSpPr>
        <p:spPr>
          <a:xfrm>
            <a:off x="457200" y="1613646"/>
            <a:ext cx="3984322" cy="441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idx="11"/>
          </p:nvPr>
        </p:nvSpPr>
        <p:spPr>
          <a:xfrm>
            <a:off x="4711849" y="1613646"/>
            <a:ext cx="3984322" cy="441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pic>
        <p:nvPicPr>
          <p:cNvPr id="11" name="Picture 2" descr="http://www.altitude.com/uploads/images/thumbs/201518/42/santander_logo_7626_north_537x_white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ea typeface="MS PGothic" pitchFamily="34" charset="-128"/>
                <a:cs typeface="Arial" panose="020B0604020202020204" pitchFamily="34" charset="0"/>
              </a:rPr>
              <a:t>Santander Holdings USA</a:t>
            </a:r>
            <a:r>
              <a:rPr lang="en-US" sz="1500" b="1" dirty="0" smtClean="0">
                <a:solidFill>
                  <a:srgbClr val="000000"/>
                </a:solidFill>
                <a:ea typeface="MS PGothic" pitchFamily="34" charset="-128"/>
                <a:cs typeface="Arial" panose="020B0604020202020204" pitchFamily="34" charset="0"/>
              </a:rPr>
              <a:t> </a:t>
            </a:r>
            <a:endParaRPr lang="en-US" sz="1500" b="1" dirty="0">
              <a:solidFill>
                <a:srgbClr val="000000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10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/>
        </p:nvSpPr>
        <p:spPr bwMode="auto">
          <a:xfrm>
            <a:off x="331788" y="2802939"/>
            <a:ext cx="1705992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defRPr/>
            </a:pPr>
            <a:endParaRPr lang="en-US" sz="2400" dirty="0">
              <a:ln w="9525" cmpd="sng">
                <a:solidFill>
                  <a:prstClr val="black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  <p:sp>
        <p:nvSpPr>
          <p:cNvPr id="6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2967335"/>
            <a:ext cx="8229600" cy="46166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>
              <a:defRPr sz="2400" b="1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 (24pt Arial Bold/Red)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440652"/>
            <a:ext cx="8229600" cy="4385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hangingPunct="0">
              <a:lnSpc>
                <a:spcPts val="27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 (Arial 20 </a:t>
            </a:r>
            <a:r>
              <a:rPr 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Bold/Black)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60966"/>
            <a:ext cx="82296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 b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Presenter: Name and Title (18pt Arial, Gray)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670803"/>
            <a:ext cx="503995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Final/Draft Version: [Version Number] (14pt Arial, Gray)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44600" y="134035"/>
            <a:ext cx="281840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For discussion / For review tag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090" y="5670803"/>
            <a:ext cx="234391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Private and confidential tag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905310"/>
            <a:ext cx="8229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 (Arial 18 </a:t>
            </a:r>
            <a:r>
              <a:rPr lang="en-US" dirty="0" err="1" smtClean="0"/>
              <a:t>pt</a:t>
            </a:r>
            <a:r>
              <a:rPr lang="en-US" dirty="0" smtClean="0"/>
              <a:t> Black)</a:t>
            </a:r>
          </a:p>
        </p:txBody>
      </p:sp>
      <p:pic>
        <p:nvPicPr>
          <p:cNvPr id="18" name="Picture 2" descr="C:\Users\n610821\Desktop\sant-MReg_positivo_RGB.3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6495" y="6360358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6565745"/>
            <a:ext cx="1747658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14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22530" name="Picture 2" descr="http://www.altitude.com/uploads/images/thumbs/201518/42/santander_logo_7626_north_537x_whi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r>
              <a:rPr lang="en-US" sz="15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499958" y="6625529"/>
            <a:ext cx="1691489" cy="2308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Private and confidential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9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7"/>
          <p:cNvSpPr>
            <a:spLocks noGrp="1"/>
          </p:cNvSpPr>
          <p:nvPr>
            <p:ph idx="1"/>
          </p:nvPr>
        </p:nvSpPr>
        <p:spPr>
          <a:xfrm>
            <a:off x="457200" y="1613646"/>
            <a:ext cx="3984322" cy="441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idx="11"/>
          </p:nvPr>
        </p:nvSpPr>
        <p:spPr>
          <a:xfrm>
            <a:off x="4711849" y="1613646"/>
            <a:ext cx="3984322" cy="441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pic>
        <p:nvPicPr>
          <p:cNvPr id="11" name="Picture 2" descr="http://www.altitude.com/uploads/images/thumbs/201518/42/santander_logo_7626_north_537x_white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r>
              <a:rPr lang="en-US" sz="15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37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1294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/>
        </p:nvSpPr>
        <p:spPr bwMode="auto">
          <a:xfrm>
            <a:off x="331788" y="2802939"/>
            <a:ext cx="1705992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defRPr/>
            </a:pPr>
            <a:endParaRPr lang="en-US" sz="2400" dirty="0">
              <a:ln w="9525" cmpd="sng">
                <a:solidFill>
                  <a:prstClr val="black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  <p:sp>
        <p:nvSpPr>
          <p:cNvPr id="6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2967335"/>
            <a:ext cx="8229600" cy="46166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>
              <a:defRPr sz="2400" b="1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 (24pt Arial Bold/Red)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440652"/>
            <a:ext cx="8229600" cy="4385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hangingPunct="0">
              <a:lnSpc>
                <a:spcPts val="27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 (Arial 20 </a:t>
            </a:r>
            <a:r>
              <a:rPr 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Bold/Black)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60966"/>
            <a:ext cx="82296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 b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Presenter: Name and Title (18pt Arial, Gray)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670803"/>
            <a:ext cx="503995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Final/Draft Version: [Version Number] (14pt Arial, Gray)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44600" y="134035"/>
            <a:ext cx="281840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For discussion / For review tag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090" y="5670803"/>
            <a:ext cx="234391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Private and confidential tag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905310"/>
            <a:ext cx="8229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 (Arial 18 </a:t>
            </a:r>
            <a:r>
              <a:rPr lang="en-US" dirty="0" err="1" smtClean="0"/>
              <a:t>pt</a:t>
            </a:r>
            <a:r>
              <a:rPr lang="en-US" dirty="0" smtClean="0"/>
              <a:t> Black)</a:t>
            </a:r>
          </a:p>
        </p:txBody>
      </p:sp>
      <p:pic>
        <p:nvPicPr>
          <p:cNvPr id="18" name="Picture 2" descr="C:\Users\n610821\Desktop\sant-MReg_positivo_RGB.3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6495" y="6360358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6565745"/>
            <a:ext cx="1747658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92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22530" name="Picture 2" descr="http://www.altitude.com/uploads/images/thumbs/201518/42/santander_logo_7626_north_537x_whi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r>
              <a:rPr lang="en-US" sz="15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499958" y="6625529"/>
            <a:ext cx="1691489" cy="2308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Private and confidential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99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7"/>
          <p:cNvSpPr>
            <a:spLocks noGrp="1"/>
          </p:cNvSpPr>
          <p:nvPr>
            <p:ph idx="1"/>
          </p:nvPr>
        </p:nvSpPr>
        <p:spPr>
          <a:xfrm>
            <a:off x="457200" y="1613646"/>
            <a:ext cx="3984322" cy="441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idx="11"/>
          </p:nvPr>
        </p:nvSpPr>
        <p:spPr>
          <a:xfrm>
            <a:off x="4711849" y="1613646"/>
            <a:ext cx="3984322" cy="441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pic>
        <p:nvPicPr>
          <p:cNvPr id="11" name="Picture 2" descr="http://www.altitude.com/uploads/images/thumbs/201518/42/santander_logo_7626_north_537x_white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r>
              <a:rPr lang="en-US" sz="15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634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28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7"/>
          <p:cNvSpPr>
            <a:spLocks noGrp="1"/>
          </p:cNvSpPr>
          <p:nvPr>
            <p:ph idx="1"/>
          </p:nvPr>
        </p:nvSpPr>
        <p:spPr>
          <a:xfrm>
            <a:off x="457200" y="1613646"/>
            <a:ext cx="3984322" cy="441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idx="11"/>
          </p:nvPr>
        </p:nvSpPr>
        <p:spPr>
          <a:xfrm>
            <a:off x="4711849" y="1613646"/>
            <a:ext cx="3984322" cy="441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pic>
        <p:nvPicPr>
          <p:cNvPr id="11" name="Picture 2" descr="http://www.altitude.com/uploads/images/thumbs/201518/42/santander_logo_7626_north_537x_white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r>
              <a:rPr lang="en-US" sz="15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003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/>
        </p:nvSpPr>
        <p:spPr bwMode="auto">
          <a:xfrm>
            <a:off x="331788" y="2802939"/>
            <a:ext cx="1705992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defRPr/>
            </a:pPr>
            <a:endParaRPr lang="en-US" sz="2400" dirty="0">
              <a:ln w="9525" cmpd="sng">
                <a:solidFill>
                  <a:prstClr val="black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  <p:sp>
        <p:nvSpPr>
          <p:cNvPr id="6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2967335"/>
            <a:ext cx="8229600" cy="46166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>
              <a:defRPr sz="2400" b="1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 (24pt Arial Bold/Red)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440652"/>
            <a:ext cx="8229600" cy="4385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hangingPunct="0">
              <a:lnSpc>
                <a:spcPts val="27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 (Arial 20 </a:t>
            </a:r>
            <a:r>
              <a:rPr 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Bold/Black)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60966"/>
            <a:ext cx="82296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 b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Presenter: Name and Title (18pt Arial, Gray)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670803"/>
            <a:ext cx="503995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Final/Draft Version: [Version Number] (14pt Arial, Gray)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44600" y="134035"/>
            <a:ext cx="281840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For discussion / For review tag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090" y="5670803"/>
            <a:ext cx="234391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Private and confidential tag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905310"/>
            <a:ext cx="8229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 (Arial 18 </a:t>
            </a:r>
            <a:r>
              <a:rPr lang="en-US" dirty="0" err="1" smtClean="0"/>
              <a:t>pt</a:t>
            </a:r>
            <a:r>
              <a:rPr lang="en-US" dirty="0" smtClean="0"/>
              <a:t> Black)</a:t>
            </a:r>
          </a:p>
        </p:txBody>
      </p:sp>
      <p:pic>
        <p:nvPicPr>
          <p:cNvPr id="18" name="Picture 2" descr="C:\Users\n610821\Desktop\sant-MReg_positivo_RGB.3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6495" y="6360358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6565745"/>
            <a:ext cx="1747658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046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22530" name="Picture 2" descr="http://www.altitude.com/uploads/images/thumbs/201518/42/santander_logo_7626_north_537x_whi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r>
              <a:rPr lang="en-US" sz="15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499958" y="6625529"/>
            <a:ext cx="1691489" cy="2308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Private and confidential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93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7"/>
          <p:cNvSpPr>
            <a:spLocks noGrp="1"/>
          </p:cNvSpPr>
          <p:nvPr>
            <p:ph idx="1"/>
          </p:nvPr>
        </p:nvSpPr>
        <p:spPr>
          <a:xfrm>
            <a:off x="457200" y="1613646"/>
            <a:ext cx="3984322" cy="441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idx="11"/>
          </p:nvPr>
        </p:nvSpPr>
        <p:spPr>
          <a:xfrm>
            <a:off x="4711849" y="1613646"/>
            <a:ext cx="3984322" cy="441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pic>
        <p:nvPicPr>
          <p:cNvPr id="11" name="Picture 2" descr="http://www.altitude.com/uploads/images/thumbs/201518/42/santander_logo_7626_north_537x_white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r>
              <a:rPr lang="en-US" sz="15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219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0505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/>
        </p:nvSpPr>
        <p:spPr bwMode="auto">
          <a:xfrm>
            <a:off x="331788" y="2802939"/>
            <a:ext cx="1705992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defRPr/>
            </a:pPr>
            <a:endParaRPr lang="en-US" sz="2400" dirty="0">
              <a:ln w="9525" cmpd="sng">
                <a:solidFill>
                  <a:prstClr val="black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  <p:sp>
        <p:nvSpPr>
          <p:cNvPr id="6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2967335"/>
            <a:ext cx="8229600" cy="46166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>
              <a:defRPr sz="2400" b="1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 (24pt Arial Bold/Red)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440652"/>
            <a:ext cx="8229600" cy="4385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hangingPunct="0">
              <a:lnSpc>
                <a:spcPts val="27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 (Arial 20 </a:t>
            </a:r>
            <a:r>
              <a:rPr 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Bold/Black)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60966"/>
            <a:ext cx="82296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 b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Presenter: Name and Title (18pt Arial, Gray)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670803"/>
            <a:ext cx="503995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Final/Draft Version: [Version Number] (14pt Arial, Gray)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44600" y="134035"/>
            <a:ext cx="281840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For discussion / For review tag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090" y="5670803"/>
            <a:ext cx="234391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Private and confidential tag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905310"/>
            <a:ext cx="8229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 (Arial 18 </a:t>
            </a:r>
            <a:r>
              <a:rPr lang="en-US" dirty="0" err="1" smtClean="0"/>
              <a:t>pt</a:t>
            </a:r>
            <a:r>
              <a:rPr lang="en-US" dirty="0" smtClean="0"/>
              <a:t> Black)</a:t>
            </a:r>
          </a:p>
        </p:txBody>
      </p:sp>
      <p:pic>
        <p:nvPicPr>
          <p:cNvPr id="18" name="Picture 2" descr="C:\Users\n610821\Desktop\sant-MReg_positivo_RGB.3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6495" y="6360358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6565745"/>
            <a:ext cx="1747658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93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22530" name="Picture 2" descr="http://www.altitude.com/uploads/images/thumbs/201518/42/santander_logo_7626_north_537x_whi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r>
              <a:rPr lang="en-US" sz="15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499958" y="6625529"/>
            <a:ext cx="1691489" cy="2308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Private and confidential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07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7"/>
          <p:cNvSpPr>
            <a:spLocks noGrp="1"/>
          </p:cNvSpPr>
          <p:nvPr>
            <p:ph idx="1"/>
          </p:nvPr>
        </p:nvSpPr>
        <p:spPr>
          <a:xfrm>
            <a:off x="457200" y="1613646"/>
            <a:ext cx="3984322" cy="441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idx="11"/>
          </p:nvPr>
        </p:nvSpPr>
        <p:spPr>
          <a:xfrm>
            <a:off x="4711849" y="1613646"/>
            <a:ext cx="3984322" cy="441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pic>
        <p:nvPicPr>
          <p:cNvPr id="11" name="Picture 2" descr="http://www.altitude.com/uploads/images/thumbs/201518/42/santander_logo_7626_north_537x_white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r>
              <a:rPr lang="en-US" sz="15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7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4768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/>
        </p:nvSpPr>
        <p:spPr bwMode="auto">
          <a:xfrm>
            <a:off x="331788" y="2802939"/>
            <a:ext cx="1705992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defRPr/>
            </a:pPr>
            <a:endParaRPr lang="en-US" sz="2400" dirty="0">
              <a:ln w="9525" cmpd="sng">
                <a:solidFill>
                  <a:prstClr val="black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  <p:sp>
        <p:nvSpPr>
          <p:cNvPr id="6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2967335"/>
            <a:ext cx="8229600" cy="46166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>
              <a:defRPr sz="2400" b="1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 (24pt Arial Bold/Red)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440652"/>
            <a:ext cx="8229600" cy="4385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hangingPunct="0">
              <a:lnSpc>
                <a:spcPts val="27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 (Arial 20 </a:t>
            </a:r>
            <a:r>
              <a:rPr 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Bold/Black)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60966"/>
            <a:ext cx="82296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 b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Presenter: Name and Title (18pt Arial, Gray)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670803"/>
            <a:ext cx="503995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Final/Draft Version: [Version Number] (14pt Arial, Gray)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44600" y="134035"/>
            <a:ext cx="281840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For discussion / For review tag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090" y="5670803"/>
            <a:ext cx="234391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Private and confidential tag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905310"/>
            <a:ext cx="8229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 (Arial 18 </a:t>
            </a:r>
            <a:r>
              <a:rPr lang="en-US" dirty="0" err="1" smtClean="0"/>
              <a:t>pt</a:t>
            </a:r>
            <a:r>
              <a:rPr lang="en-US" dirty="0" smtClean="0"/>
              <a:t> Black)</a:t>
            </a:r>
          </a:p>
        </p:txBody>
      </p:sp>
      <p:pic>
        <p:nvPicPr>
          <p:cNvPr id="18" name="Picture 2" descr="C:\Users\n610821\Desktop\sant-MReg_positivo_RGB.3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6495" y="6360358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6565745"/>
            <a:ext cx="1747658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16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22530" name="Picture 2" descr="http://www.altitude.com/uploads/images/thumbs/201518/42/santander_logo_7626_north_537x_whi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r>
              <a:rPr lang="en-US" sz="15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499958" y="6625529"/>
            <a:ext cx="1691489" cy="2308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Private and confidential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2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3675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7"/>
          <p:cNvSpPr>
            <a:spLocks noGrp="1"/>
          </p:cNvSpPr>
          <p:nvPr>
            <p:ph idx="1"/>
          </p:nvPr>
        </p:nvSpPr>
        <p:spPr>
          <a:xfrm>
            <a:off x="457200" y="1613646"/>
            <a:ext cx="3984322" cy="441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idx="11"/>
          </p:nvPr>
        </p:nvSpPr>
        <p:spPr>
          <a:xfrm>
            <a:off x="4711849" y="1613646"/>
            <a:ext cx="3984322" cy="441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pic>
        <p:nvPicPr>
          <p:cNvPr id="11" name="Picture 2" descr="http://www.altitude.com/uploads/images/thumbs/201518/42/santander_logo_7626_north_537x_white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r>
              <a:rPr lang="en-US" sz="15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257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0429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/>
        </p:nvSpPr>
        <p:spPr bwMode="auto">
          <a:xfrm>
            <a:off x="331788" y="2802939"/>
            <a:ext cx="1705992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defRPr/>
            </a:pPr>
            <a:endParaRPr lang="en-US" sz="2400" dirty="0">
              <a:ln w="9525" cmpd="sng">
                <a:solidFill>
                  <a:prstClr val="black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  <p:sp>
        <p:nvSpPr>
          <p:cNvPr id="6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2967335"/>
            <a:ext cx="8229600" cy="46166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>
              <a:defRPr sz="2400" b="1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 (24pt Arial Bold/Red)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440652"/>
            <a:ext cx="8229600" cy="4385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hangingPunct="0">
              <a:lnSpc>
                <a:spcPts val="27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 (Arial 20 </a:t>
            </a:r>
            <a:r>
              <a:rPr 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Bold/Black)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60966"/>
            <a:ext cx="82296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 b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Presenter: Name and Title (18pt Arial, Gray)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670803"/>
            <a:ext cx="503995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Final/Draft Version: [Version Number] (14pt Arial, Gray)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44600" y="134035"/>
            <a:ext cx="281840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For discussion / For review tag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090" y="5670803"/>
            <a:ext cx="234391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Private and confidential tag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905310"/>
            <a:ext cx="8229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 (Arial 18 </a:t>
            </a:r>
            <a:r>
              <a:rPr lang="en-US" dirty="0" err="1" smtClean="0"/>
              <a:t>pt</a:t>
            </a:r>
            <a:r>
              <a:rPr lang="en-US" dirty="0" smtClean="0"/>
              <a:t> Black)</a:t>
            </a:r>
          </a:p>
        </p:txBody>
      </p:sp>
      <p:pic>
        <p:nvPicPr>
          <p:cNvPr id="18" name="Picture 2" descr="C:\Users\n610821\Desktop\sant-MReg_positivo_RGB.3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6495" y="6360358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6565745"/>
            <a:ext cx="1747658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27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22530" name="Picture 2" descr="http://www.altitude.com/uploads/images/thumbs/201518/42/santander_logo_7626_north_537x_whi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r>
              <a:rPr lang="en-US" sz="15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499958" y="6625529"/>
            <a:ext cx="1691489" cy="2308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Private and confidential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4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7"/>
          <p:cNvSpPr>
            <a:spLocks noGrp="1"/>
          </p:cNvSpPr>
          <p:nvPr>
            <p:ph idx="1"/>
          </p:nvPr>
        </p:nvSpPr>
        <p:spPr>
          <a:xfrm>
            <a:off x="457200" y="1613646"/>
            <a:ext cx="3984322" cy="441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idx="11"/>
          </p:nvPr>
        </p:nvSpPr>
        <p:spPr>
          <a:xfrm>
            <a:off x="4711849" y="1613646"/>
            <a:ext cx="3984322" cy="441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pic>
        <p:nvPicPr>
          <p:cNvPr id="11" name="Picture 2" descr="http://www.altitude.com/uploads/images/thumbs/201518/42/santander_logo_7626_north_537x_white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r>
              <a:rPr lang="en-US" sz="15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633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9357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/>
        </p:nvSpPr>
        <p:spPr bwMode="auto">
          <a:xfrm>
            <a:off x="331788" y="2802939"/>
            <a:ext cx="1705992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defRPr/>
            </a:pPr>
            <a:endParaRPr lang="en-US" sz="2400" dirty="0">
              <a:ln w="9525" cmpd="sng">
                <a:solidFill>
                  <a:prstClr val="black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  <p:sp>
        <p:nvSpPr>
          <p:cNvPr id="6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2967335"/>
            <a:ext cx="8229600" cy="46166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>
              <a:defRPr sz="2400" b="1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 (24pt Arial Bold/Red)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440652"/>
            <a:ext cx="8229600" cy="4385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hangingPunct="0">
              <a:lnSpc>
                <a:spcPts val="27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 (Arial 20 </a:t>
            </a:r>
            <a:r>
              <a:rPr 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Bold/Black)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60966"/>
            <a:ext cx="82296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 b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Presenter: Name and Title (18pt Arial, Gray)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670803"/>
            <a:ext cx="503995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Final/Draft Version: [Version Number] (14pt Arial, Gray)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44600" y="134035"/>
            <a:ext cx="281840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For discussion / For review tag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090" y="5670803"/>
            <a:ext cx="234391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Private and confidential tag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905310"/>
            <a:ext cx="8229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 (Arial 18 </a:t>
            </a:r>
            <a:r>
              <a:rPr lang="en-US" dirty="0" err="1" smtClean="0"/>
              <a:t>pt</a:t>
            </a:r>
            <a:r>
              <a:rPr lang="en-US" dirty="0" smtClean="0"/>
              <a:t> Black)</a:t>
            </a:r>
          </a:p>
        </p:txBody>
      </p:sp>
      <p:pic>
        <p:nvPicPr>
          <p:cNvPr id="18" name="Picture 2" descr="C:\Users\n610821\Desktop\sant-MReg_positivo_RGB.3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6495" y="6360358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6565745"/>
            <a:ext cx="1747658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baseline="30000" dirty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32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22530" name="Picture 2" descr="http://www.altitude.com/uploads/images/thumbs/201518/42/santander_logo_7626_north_537x_whi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r>
              <a:rPr lang="en-US" sz="15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499958" y="6625529"/>
            <a:ext cx="1691489" cy="2308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Private and confidential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71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7"/>
          <p:cNvSpPr>
            <a:spLocks noGrp="1"/>
          </p:cNvSpPr>
          <p:nvPr>
            <p:ph idx="1"/>
          </p:nvPr>
        </p:nvSpPr>
        <p:spPr>
          <a:xfrm>
            <a:off x="457200" y="1613646"/>
            <a:ext cx="3984322" cy="441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idx="11"/>
          </p:nvPr>
        </p:nvSpPr>
        <p:spPr>
          <a:xfrm>
            <a:off x="4711849" y="1613646"/>
            <a:ext cx="3984322" cy="441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pic>
        <p:nvPicPr>
          <p:cNvPr id="11" name="Picture 2" descr="http://www.altitude.com/uploads/images/thumbs/201518/42/santander_logo_7626_north_537x_white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r>
              <a:rPr lang="en-US" sz="15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35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20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331788" y="-2514783"/>
            <a:ext cx="8469312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149015" y="99783"/>
            <a:ext cx="869950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/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" y="646792"/>
            <a:ext cx="846137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9657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pic>
        <p:nvPicPr>
          <p:cNvPr id="8" name="Picture 2" descr="http://www.altitude.com/uploads/images/thumbs/201518/42/santander_logo_7626_north_537x_white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r>
              <a:rPr lang="en-US" sz="15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6349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/>
        </p:nvSpPr>
        <p:spPr bwMode="auto">
          <a:xfrm>
            <a:off x="331788" y="2802939"/>
            <a:ext cx="1705992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defRPr/>
            </a:pPr>
            <a:endParaRPr lang="en-US" sz="2400" dirty="0">
              <a:ln w="9525" cmpd="sng">
                <a:solidFill>
                  <a:prstClr val="black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  <p:sp>
        <p:nvSpPr>
          <p:cNvPr id="6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2967335"/>
            <a:ext cx="8229600" cy="46166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>
              <a:defRPr sz="2400" b="1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 (24pt Arial Bold/Red)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440652"/>
            <a:ext cx="8229600" cy="4385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hangingPunct="0">
              <a:lnSpc>
                <a:spcPts val="27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 (Arial 20 </a:t>
            </a:r>
            <a:r>
              <a:rPr 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Bold/Black)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60966"/>
            <a:ext cx="82296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 b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Presenter: Name and Title (18pt Arial, Gray)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670803"/>
            <a:ext cx="503995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Final/Draft Version: [Version Number] (14pt Arial, Gray)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44600" y="134035"/>
            <a:ext cx="281840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For discussion / For review tag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090" y="5670803"/>
            <a:ext cx="234391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Private and confidential tag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905310"/>
            <a:ext cx="8229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 (Arial 18 </a:t>
            </a:r>
            <a:r>
              <a:rPr lang="en-US" dirty="0" err="1" smtClean="0"/>
              <a:t>pt</a:t>
            </a:r>
            <a:r>
              <a:rPr lang="en-US" dirty="0" smtClean="0"/>
              <a:t> Black)</a:t>
            </a:r>
          </a:p>
        </p:txBody>
      </p:sp>
      <p:pic>
        <p:nvPicPr>
          <p:cNvPr id="18" name="Picture 2" descr="C:\Users\n610821\Desktop\sant-MReg_positivo_RGB.3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6495" y="6360358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6565745"/>
            <a:ext cx="1747658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86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22530" name="Picture 2" descr="http://www.altitude.com/uploads/images/thumbs/201518/42/santander_logo_7626_north_537x_whi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r>
              <a:rPr lang="en-US" sz="15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499958" y="6625529"/>
            <a:ext cx="1691489" cy="2308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Private and confidential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7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7"/>
          <p:cNvSpPr>
            <a:spLocks noGrp="1"/>
          </p:cNvSpPr>
          <p:nvPr>
            <p:ph idx="1"/>
          </p:nvPr>
        </p:nvSpPr>
        <p:spPr>
          <a:xfrm>
            <a:off x="457200" y="1613646"/>
            <a:ext cx="3984322" cy="441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idx="11"/>
          </p:nvPr>
        </p:nvSpPr>
        <p:spPr>
          <a:xfrm>
            <a:off x="4711849" y="1613646"/>
            <a:ext cx="3984322" cy="441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pic>
        <p:nvPicPr>
          <p:cNvPr id="11" name="Picture 2" descr="http://www.altitude.com/uploads/images/thumbs/201518/42/santander_logo_7626_north_537x_white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r>
              <a:rPr lang="en-US" sz="15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8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8497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pic>
        <p:nvPicPr>
          <p:cNvPr id="8" name="Picture 2" descr="http://www.altitude.com/uploads/images/thumbs/201518/42/santander_logo_7626_north_537x_white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r>
              <a:rPr lang="en-US" sz="15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96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6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53" y="6038850"/>
            <a:ext cx="2200344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914400" y="1808487"/>
            <a:ext cx="7373961" cy="2224053"/>
          </a:xfrm>
          <a:prstGeom prst="rect">
            <a:avLst/>
          </a:prstGeom>
        </p:spPr>
        <p:txBody>
          <a:bodyPr vert="horz"/>
          <a:lstStyle>
            <a:lvl1pPr algn="ctr">
              <a:defRPr sz="40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6905" y="6357735"/>
            <a:ext cx="60459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prstClr val="white">
                    <a:lumMod val="50000"/>
                  </a:prstClr>
                </a:solidFill>
                <a:ea typeface="ＭＳ Ｐゴシック" charset="-128"/>
                <a:cs typeface="Arial"/>
              </a:rPr>
              <a:t>Internal Information </a:t>
            </a:r>
            <a:r>
              <a:rPr lang="en-US" sz="800" dirty="0" smtClean="0">
                <a:solidFill>
                  <a:prstClr val="white">
                    <a:lumMod val="50000"/>
                  </a:prstClr>
                </a:solidFill>
                <a:ea typeface="ＭＳ Ｐゴシック" charset="-128"/>
                <a:cs typeface="Arial"/>
              </a:rPr>
              <a:t>– Defined as information that relates to the operation of business. This information should be limited to access within Santander and to appropriate business partners.</a:t>
            </a:r>
            <a:endParaRPr lang="en-US" sz="800" dirty="0">
              <a:solidFill>
                <a:prstClr val="white">
                  <a:lumMod val="50000"/>
                </a:prstClr>
              </a:solidFill>
              <a:ea typeface="ＭＳ Ｐゴシック" charset="-128"/>
              <a:cs typeface="Arial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8116539" y="1521493"/>
            <a:ext cx="455961" cy="25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612775" y="4638675"/>
            <a:ext cx="45094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612775" y="1524000"/>
            <a:ext cx="4573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V="1">
            <a:off x="8522688" y="1489397"/>
            <a:ext cx="11712" cy="4511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H="1" flipV="1">
            <a:off x="8522688" y="4209893"/>
            <a:ext cx="11712" cy="4545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V="1">
            <a:off x="654050" y="4216340"/>
            <a:ext cx="0" cy="4545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V="1">
            <a:off x="654050" y="1499865"/>
            <a:ext cx="0" cy="4535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8123313" y="4638675"/>
            <a:ext cx="45094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270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331788" y="-2514783"/>
            <a:ext cx="8469312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149016" y="99785"/>
            <a:ext cx="869950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200" smtClean="0">
                <a:solidFill>
                  <a:srgbClr val="FF0000"/>
                </a:solidFill>
                <a:latin typeface="Arial"/>
                <a:cs typeface="Arial"/>
              </a:rPr>
              <a:pPr algn="r"/>
              <a:t>‹#›</a:t>
            </a:fld>
            <a:endParaRPr lang="es-ES_tradnl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3207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60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476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331788" y="2802939"/>
            <a:ext cx="1705992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defRPr/>
            </a:pPr>
            <a:endParaRPr lang="es-ES" sz="2400" dirty="0">
              <a:ln w="9525" cmpd="sng">
                <a:solidFill>
                  <a:prstClr val="black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0196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667" y="2803749"/>
            <a:ext cx="3042604" cy="113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153236" y="6327556"/>
            <a:ext cx="4912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prstClr val="white">
                    <a:lumMod val="50000"/>
                  </a:prstClr>
                </a:solidFill>
                <a:ea typeface="ＭＳ Ｐゴシック" charset="-128"/>
                <a:cs typeface="Arial"/>
              </a:rPr>
              <a:t>Internal Information </a:t>
            </a:r>
            <a:r>
              <a:rPr lang="en-US" sz="800" dirty="0" smtClean="0">
                <a:solidFill>
                  <a:prstClr val="white">
                    <a:lumMod val="50000"/>
                  </a:prstClr>
                </a:solidFill>
                <a:ea typeface="ＭＳ Ｐゴシック" charset="-128"/>
                <a:cs typeface="Arial"/>
              </a:rPr>
              <a:t>– Defined as information that relates to the operation of business.  This information should be limited to access within Santander and to appropriate business partners.</a:t>
            </a:r>
            <a:endParaRPr lang="en-US" sz="800" dirty="0">
              <a:solidFill>
                <a:prstClr val="white">
                  <a:lumMod val="50000"/>
                </a:prstClr>
              </a:solidFill>
              <a:ea typeface="ＭＳ Ｐゴシック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8496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/>
        </p:nvSpPr>
        <p:spPr bwMode="auto">
          <a:xfrm>
            <a:off x="331788" y="2802939"/>
            <a:ext cx="1705992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defRPr/>
            </a:pPr>
            <a:endParaRPr lang="en-US" sz="2400" dirty="0">
              <a:ln w="9525" cmpd="sng">
                <a:solidFill>
                  <a:prstClr val="black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  <p:sp>
        <p:nvSpPr>
          <p:cNvPr id="6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2967335"/>
            <a:ext cx="8229600" cy="46166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>
              <a:defRPr sz="2400" b="1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 (24pt Arial Bold/Red)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440652"/>
            <a:ext cx="8229600" cy="4385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hangingPunct="0">
              <a:lnSpc>
                <a:spcPts val="27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 (Arial 20 </a:t>
            </a:r>
            <a:r>
              <a:rPr lang="en-US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Bold/Black)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60966"/>
            <a:ext cx="82296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 b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Presenter: Name and Title (18pt Arial, Gray)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670803"/>
            <a:ext cx="503995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Final/Draft Version: [Version Number] (14pt Arial, Gray)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44600" y="134035"/>
            <a:ext cx="281840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For discussion / For review tag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090" y="5670803"/>
            <a:ext cx="234391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Private and confidential tag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905310"/>
            <a:ext cx="8229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 (Arial 18 </a:t>
            </a:r>
            <a:r>
              <a:rPr lang="en-US" dirty="0" err="1" smtClean="0"/>
              <a:t>pt</a:t>
            </a:r>
            <a:r>
              <a:rPr lang="en-US" dirty="0" smtClean="0"/>
              <a:t> Black)</a:t>
            </a:r>
          </a:p>
        </p:txBody>
      </p:sp>
      <p:pic>
        <p:nvPicPr>
          <p:cNvPr id="18" name="Picture 2" descr="C:\Users\n610821\Desktop\sant-MReg_positivo_RGB.3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6495" y="6360358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6565745"/>
            <a:ext cx="1747658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328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22530" name="Picture 2" descr="http://www.altitude.com/uploads/images/thumbs/201518/42/santander_logo_7626_north_537x_whi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r>
              <a:rPr lang="en-US" sz="15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499958" y="6625529"/>
            <a:ext cx="1691489" cy="2308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Private and confidential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31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7"/>
          <p:cNvSpPr>
            <a:spLocks noGrp="1"/>
          </p:cNvSpPr>
          <p:nvPr>
            <p:ph idx="1"/>
          </p:nvPr>
        </p:nvSpPr>
        <p:spPr>
          <a:xfrm>
            <a:off x="457200" y="1613646"/>
            <a:ext cx="3984322" cy="441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idx="11"/>
          </p:nvPr>
        </p:nvSpPr>
        <p:spPr>
          <a:xfrm>
            <a:off x="4711849" y="1613646"/>
            <a:ext cx="3984322" cy="441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8650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837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17625" indent="-285750"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pic>
        <p:nvPicPr>
          <p:cNvPr id="11" name="Picture 2" descr="http://www.altitude.com/uploads/images/thumbs/201518/42/santander_logo_7626_north_537x_white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r>
              <a:rPr lang="en-US" sz="15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14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9398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457200" y="308060"/>
            <a:ext cx="8229600" cy="430887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2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the slide title</a:t>
            </a:r>
            <a:endParaRPr lang="en-US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734386" y="71042"/>
            <a:ext cx="3270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n-US" sz="14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738947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468978"/>
            <a:ext cx="8221080" cy="2462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 smtClean="0"/>
              <a:t>Click to add a footnote</a:t>
            </a:r>
          </a:p>
        </p:txBody>
      </p:sp>
      <p:pic>
        <p:nvPicPr>
          <p:cNvPr id="8" name="Picture 2" descr="http://www.altitude.com/uploads/images/thumbs/201518/42/santander_logo_7626_north_537x_white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718" y="6552306"/>
            <a:ext cx="1311455" cy="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-48427" y="6622486"/>
            <a:ext cx="1747658" cy="3231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500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Santander Holdings USA</a:t>
            </a:r>
            <a:r>
              <a:rPr lang="en-US" sz="15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sz="15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71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7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53" y="6038850"/>
            <a:ext cx="2200344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914400" y="1808487"/>
            <a:ext cx="7373961" cy="2224053"/>
          </a:xfrm>
          <a:prstGeom prst="rect">
            <a:avLst/>
          </a:prstGeom>
        </p:spPr>
        <p:txBody>
          <a:bodyPr vert="horz"/>
          <a:lstStyle>
            <a:lvl1pPr algn="ctr">
              <a:defRPr sz="40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6905" y="6357735"/>
            <a:ext cx="60459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prstClr val="white">
                    <a:lumMod val="50000"/>
                  </a:prstClr>
                </a:solidFill>
                <a:ea typeface="ＭＳ Ｐゴシック" charset="-128"/>
                <a:cs typeface="Arial"/>
              </a:rPr>
              <a:t>Internal Information </a:t>
            </a:r>
            <a:r>
              <a:rPr lang="en-US" sz="800" dirty="0" smtClean="0">
                <a:solidFill>
                  <a:prstClr val="white">
                    <a:lumMod val="50000"/>
                  </a:prstClr>
                </a:solidFill>
                <a:ea typeface="ＭＳ Ｐゴシック" charset="-128"/>
                <a:cs typeface="Arial"/>
              </a:rPr>
              <a:t>– Defined as information that relates to the operation of business. This information should be limited to access within Santander and to appropriate business partners.</a:t>
            </a:r>
            <a:endParaRPr lang="en-US" sz="800" dirty="0">
              <a:solidFill>
                <a:prstClr val="white">
                  <a:lumMod val="50000"/>
                </a:prstClr>
              </a:solidFill>
              <a:ea typeface="ＭＳ Ｐゴシック" charset="-128"/>
              <a:cs typeface="Arial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8116539" y="1521493"/>
            <a:ext cx="455961" cy="25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612775" y="4638675"/>
            <a:ext cx="45094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612775" y="1524000"/>
            <a:ext cx="4573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V="1">
            <a:off x="8522688" y="1489397"/>
            <a:ext cx="11712" cy="4511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H="1" flipV="1">
            <a:off x="8522688" y="4209893"/>
            <a:ext cx="11712" cy="4545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V="1">
            <a:off x="654050" y="4216340"/>
            <a:ext cx="0" cy="4545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V="1">
            <a:off x="654050" y="1499865"/>
            <a:ext cx="0" cy="4535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8123313" y="4638675"/>
            <a:ext cx="45094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5225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331788" y="-2514783"/>
            <a:ext cx="8469312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149016" y="99785"/>
            <a:ext cx="869950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200" smtClean="0">
                <a:solidFill>
                  <a:srgbClr val="FF0000"/>
                </a:solidFill>
                <a:latin typeface="Arial"/>
                <a:cs typeface="Arial"/>
              </a:rPr>
              <a:pPr algn="r"/>
              <a:t>‹#›</a:t>
            </a:fld>
            <a:endParaRPr lang="es-ES_tradnl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224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880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421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149015" y="99783"/>
            <a:ext cx="869950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/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" y="646792"/>
            <a:ext cx="846137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9998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667" y="2803749"/>
            <a:ext cx="3042604" cy="113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153236" y="6327556"/>
            <a:ext cx="4912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prstClr val="white">
                    <a:lumMod val="50000"/>
                  </a:prstClr>
                </a:solidFill>
                <a:ea typeface="ＭＳ Ｐゴシック" charset="-128"/>
                <a:cs typeface="Arial"/>
              </a:rPr>
              <a:t>Internal Information </a:t>
            </a:r>
            <a:r>
              <a:rPr lang="en-US" sz="800" dirty="0" smtClean="0">
                <a:solidFill>
                  <a:prstClr val="white">
                    <a:lumMod val="50000"/>
                  </a:prstClr>
                </a:solidFill>
                <a:ea typeface="ＭＳ Ｐゴシック" charset="-128"/>
                <a:cs typeface="Arial"/>
              </a:rPr>
              <a:t>– Defined as information that relates to the operation of business.  This information should be limited to access within Santander and to appropriate business partners.</a:t>
            </a:r>
            <a:endParaRPr lang="en-US" sz="800" dirty="0">
              <a:solidFill>
                <a:prstClr val="white">
                  <a:lumMod val="50000"/>
                </a:prstClr>
              </a:solidFill>
              <a:ea typeface="ＭＳ Ｐゴシック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37351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2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53" y="6038850"/>
            <a:ext cx="2200344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8116539" y="1521493"/>
            <a:ext cx="455961" cy="25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12775" y="4638675"/>
            <a:ext cx="45094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612775" y="1524000"/>
            <a:ext cx="4573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8522688" y="1489397"/>
            <a:ext cx="11712" cy="4511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 flipV="1">
            <a:off x="8522688" y="4209893"/>
            <a:ext cx="11712" cy="4545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V="1">
            <a:off x="654050" y="4216340"/>
            <a:ext cx="0" cy="4545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654050" y="1499865"/>
            <a:ext cx="0" cy="4535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914400" y="1808487"/>
            <a:ext cx="7373961" cy="2224053"/>
          </a:xfrm>
          <a:prstGeom prst="rect">
            <a:avLst/>
          </a:prstGeom>
        </p:spPr>
        <p:txBody>
          <a:bodyPr vert="horz" anchor="ctr"/>
          <a:lstStyle>
            <a:lvl1pPr algn="ctr">
              <a:defRPr sz="40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6905" y="6235242"/>
            <a:ext cx="6045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FFFF">
                    <a:lumMod val="50000"/>
                  </a:srgbClr>
                </a:solidFill>
                <a:cs typeface="Arial"/>
              </a:rPr>
              <a:t>Confidential Information</a:t>
            </a:r>
            <a:r>
              <a:rPr lang="en-US" sz="800" dirty="0">
                <a:solidFill>
                  <a:srgbClr val="FFFFFF">
                    <a:lumMod val="50000"/>
                  </a:srgbClr>
                </a:solidFill>
                <a:cs typeface="Arial"/>
              </a:rPr>
              <a:t> – Defined as information that the unauthorized disclosure, destruction or compromise would result in substantive financial loss or sever damage to Santander’s integrity; cause significant advantage to competitor or generate financial penalties, due to violation of regulatory and legal requirements.  Information is intended for internal Santander use only, on a strict need to know basis.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8123313" y="4638675"/>
            <a:ext cx="45094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99379" y="4169664"/>
            <a:ext cx="2609850" cy="320040"/>
          </a:xfrm>
          <a:prstGeom prst="rect">
            <a:avLst/>
          </a:prstGeom>
        </p:spPr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solidFill>
                  <a:schemeClr val="accent1"/>
                </a:solidFill>
                <a:latin typeface="Calibri" pitchFamily="34" charset="0"/>
                <a:ea typeface="ＭＳ Ｐゴシック" pitchFamily="34" charset="-128"/>
              </a:rPr>
              <a:t>&lt;Insert Date&gt;</a:t>
            </a:r>
            <a:endParaRPr lang="en-US" sz="1800" b="1" dirty="0">
              <a:solidFill>
                <a:schemeClr val="accent1"/>
              </a:solidFill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2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0025" y="1219200"/>
            <a:ext cx="4114800" cy="1828800"/>
          </a:xfrm>
          <a:prstGeom prst="rect">
            <a:avLst/>
          </a:prstGeom>
        </p:spPr>
        <p:txBody>
          <a:bodyPr/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  <a:lvl2pPr>
              <a:defRPr lang="en-US" sz="1100" dirty="0" smtClean="0">
                <a:latin typeface="+mj-lt"/>
              </a:defRPr>
            </a:lvl2pPr>
          </a:lstStyle>
          <a:p>
            <a:pPr marL="173736" lvl="0" indent="-173736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93058" y="4197451"/>
            <a:ext cx="4114800" cy="1828800"/>
          </a:xfrm>
          <a:prstGeom prst="rect">
            <a:avLst/>
          </a:prstGeom>
        </p:spPr>
        <p:txBody>
          <a:bodyPr/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  <a:lvl2pPr>
              <a:defRPr lang="en-US" sz="1100" dirty="0" smtClean="0">
                <a:latin typeface="+mj-lt"/>
              </a:defRPr>
            </a:lvl2pPr>
          </a:lstStyle>
          <a:p>
            <a:pPr marL="173736" lvl="0" indent="-173736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919472" y="1219200"/>
            <a:ext cx="4114800" cy="1828800"/>
          </a:xfrm>
          <a:prstGeom prst="rect">
            <a:avLst/>
          </a:prstGeom>
        </p:spPr>
        <p:txBody>
          <a:bodyPr/>
          <a:lstStyle>
            <a:lvl1pPr marL="173736" indent="-2286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  <a:defRPr lang="en-US" sz="1200" b="0" dirty="0" smtClean="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1pPr>
            <a:lvl2pPr marL="173736" indent="0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None/>
              <a:defRPr lang="en-US" sz="1100" dirty="0" smtClean="0">
                <a:solidFill>
                  <a:schemeClr val="tx1"/>
                </a:solidFill>
                <a:latin typeface="+mj-lt"/>
                <a:ea typeface="+mn-ea"/>
                <a:cs typeface="ＭＳ Ｐゴシック"/>
              </a:defRPr>
            </a:lvl2pPr>
            <a:lvl3pPr marL="173736" indent="0">
              <a:buNone/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marL="173736" lvl="0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  <a:p>
            <a:pPr marL="1105599" lvl="2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912505" y="4197100"/>
            <a:ext cx="4114800" cy="1828800"/>
          </a:xfrm>
          <a:prstGeom prst="rect">
            <a:avLst/>
          </a:prstGeom>
        </p:spPr>
        <p:txBody>
          <a:bodyPr/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  <a:lvl2pPr>
              <a:defRPr lang="en-US" sz="1100" dirty="0" smtClean="0">
                <a:latin typeface="+mj-lt"/>
              </a:defRPr>
            </a:lvl2pPr>
          </a:lstStyle>
          <a:p>
            <a:pPr marL="173736" lvl="0" indent="-173736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4730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988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edit_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 bwMode="gray">
          <a:xfrm>
            <a:off x="388907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gray">
          <a:xfrm>
            <a:off x="5138928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>
            <a:off x="365760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 bwMode="gray">
          <a:xfrm>
            <a:off x="5128652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4572899" y="1568928"/>
            <a:ext cx="0" cy="48463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539751" y="3675154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365760" y="3964872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Vintage 60+ Days Past Due (Ever)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5120640" y="3964872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Net Charge-off (Annualized) % 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65760" y="124720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30+ Days Past Due %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120640" y="124720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Non Performing Loan %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652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539751" y="3837079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 bwMode="gray">
          <a:xfrm>
            <a:off x="4572000" y="1551137"/>
            <a:ext cx="0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gray">
          <a:xfrm>
            <a:off x="655608" y="4274139"/>
            <a:ext cx="7927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 bwMode="gray">
          <a:xfrm>
            <a:off x="393192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5138177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6576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solidFill>
                  <a:srgbClr val="000000"/>
                </a:solidFill>
                <a:ea typeface="ＭＳ Ｐゴシック"/>
              </a:rPr>
              <a:t>New Business – Exceptions %</a:t>
            </a:r>
            <a:endParaRPr lang="en-US" sz="1400" b="1" dirty="0">
              <a:solidFill>
                <a:srgbClr val="000000"/>
              </a:solidFill>
              <a:ea typeface="ＭＳ Ｐゴシック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12064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ea typeface="ＭＳ Ｐゴシック"/>
              </a:rPr>
              <a:t>New Business </a:t>
            </a:r>
            <a:r>
              <a:rPr lang="en-US" sz="1400" b="1" dirty="0" smtClean="0">
                <a:solidFill>
                  <a:srgbClr val="000000"/>
                </a:solidFill>
              </a:rPr>
              <a:t>– High Risk %</a:t>
            </a:r>
            <a:endParaRPr lang="en-US" sz="1400" b="1" baseline="300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85031" y="3958648"/>
            <a:ext cx="31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Vintage Performance vs. Credit Quality 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750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 bwMode="gray">
          <a:xfrm>
            <a:off x="4572899" y="1140303"/>
            <a:ext cx="0" cy="55778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gray">
          <a:xfrm>
            <a:off x="539751" y="3417979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388907" y="11388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 flipV="1">
            <a:off x="5119127" y="1135014"/>
            <a:ext cx="3701557" cy="38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388907" y="38550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 flipV="1">
            <a:off x="5119127" y="3847976"/>
            <a:ext cx="3701557" cy="70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0025" y="1219200"/>
            <a:ext cx="4114800" cy="1846262"/>
          </a:xfrm>
          <a:prstGeom prst="rect">
            <a:avLst/>
          </a:prstGeom>
        </p:spPr>
        <p:txBody>
          <a:bodyPr/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  <a:lvl2pPr>
              <a:defRPr lang="en-US" sz="1100" dirty="0" smtClean="0">
                <a:latin typeface="+mj-lt"/>
              </a:defRPr>
            </a:lvl2pPr>
          </a:lstStyle>
          <a:p>
            <a:pPr marL="173736" lvl="0" indent="-173736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81000" y="82078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3988" indent="-153988"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400" b="1" kern="0" dirty="0" smtClean="0">
                <a:solidFill>
                  <a:srgbClr val="000000"/>
                </a:solidFill>
              </a:rPr>
              <a:t>Risk Profile &amp; Performance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5119127" y="82078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Initiatives &amp; Highlights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381000" y="3538027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Regulatory &amp; Self Identified Issue Remediation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5119127" y="3538026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Emerging &amp; Evolving Risks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00025" y="3959703"/>
            <a:ext cx="4114800" cy="1846262"/>
          </a:xfrm>
          <a:prstGeom prst="rect">
            <a:avLst/>
          </a:prstGeom>
        </p:spPr>
        <p:txBody>
          <a:bodyPr/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  <a:lvl2pPr>
              <a:defRPr lang="en-US" sz="1100" dirty="0" smtClean="0">
                <a:latin typeface="+mj-lt"/>
              </a:defRPr>
            </a:lvl2pPr>
          </a:lstStyle>
          <a:p>
            <a:pPr marL="173736" lvl="0" indent="-173736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919472" y="1219200"/>
            <a:ext cx="4114800" cy="1846262"/>
          </a:xfrm>
          <a:prstGeom prst="rect">
            <a:avLst/>
          </a:prstGeom>
        </p:spPr>
        <p:txBody>
          <a:bodyPr/>
          <a:lstStyle>
            <a:lvl1pPr marL="173736" indent="-2286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  <a:defRPr lang="en-US" sz="1200" b="0" dirty="0" smtClean="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1pPr>
            <a:lvl2pPr marL="173736" indent="0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None/>
              <a:defRPr lang="en-US" sz="1100" dirty="0" smtClean="0">
                <a:solidFill>
                  <a:schemeClr val="tx1"/>
                </a:solidFill>
                <a:latin typeface="+mj-lt"/>
                <a:ea typeface="+mn-ea"/>
                <a:cs typeface="ＭＳ Ｐゴシック"/>
              </a:defRPr>
            </a:lvl2pPr>
            <a:lvl3pPr marL="173736" indent="0">
              <a:buNone/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marL="173736" lvl="0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  <a:p>
            <a:pPr marL="1105599" lvl="2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919472" y="3959352"/>
            <a:ext cx="4114800" cy="1846262"/>
          </a:xfrm>
          <a:prstGeom prst="rect">
            <a:avLst/>
          </a:prstGeom>
        </p:spPr>
        <p:txBody>
          <a:bodyPr/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  <a:lvl2pPr>
              <a:defRPr lang="en-US" sz="1100" dirty="0" smtClean="0">
                <a:latin typeface="+mj-lt"/>
              </a:defRPr>
            </a:lvl2pPr>
          </a:lstStyle>
          <a:p>
            <a:pPr marL="173736" lvl="0" indent="-173736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1650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667" y="2803749"/>
            <a:ext cx="3042604" cy="113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153236" y="5998759"/>
            <a:ext cx="4912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FFFF">
                    <a:lumMod val="50000"/>
                  </a:srgbClr>
                </a:solidFill>
                <a:cs typeface="Arial"/>
              </a:rPr>
              <a:t>Confidential Information</a:t>
            </a:r>
            <a:r>
              <a:rPr lang="en-US" sz="800" dirty="0">
                <a:solidFill>
                  <a:srgbClr val="FFFFFF">
                    <a:lumMod val="50000"/>
                  </a:srgbClr>
                </a:solidFill>
                <a:cs typeface="Arial"/>
              </a:rPr>
              <a:t> – Defined as information that the unauthorized disclosure, destruction or compromise would result in substantive financial loss or sever damage to Santander’s integrity; cause significant advantage to competitor or generate financial penalties, due to violation of regulatory and legal requirements.  Information is intended for internal Santander use only, on a strict need to know basis.</a:t>
            </a:r>
          </a:p>
        </p:txBody>
      </p:sp>
    </p:spTree>
    <p:extLst>
      <p:ext uri="{BB962C8B-B14F-4D97-AF65-F5344CB8AC3E}">
        <p14:creationId xmlns:p14="http://schemas.microsoft.com/office/powerpoint/2010/main" val="128516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gray">
          <a:xfrm>
            <a:off x="388907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gray">
          <a:xfrm>
            <a:off x="5138928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 bwMode="gray">
          <a:xfrm>
            <a:off x="365760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5128652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539751" y="3675154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365760" y="124720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Application FICO Score Distribution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120640" y="124720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Approval Rate &amp; APR by FICO Score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65760" y="3966362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Portfolio FICO Score Distribution 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5138928" y="3966362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TDR Stock</a:t>
            </a:r>
            <a:endParaRPr lang="en-US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00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1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78" y="260354"/>
            <a:ext cx="8437034" cy="3968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5020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149015" y="99783"/>
            <a:ext cx="869950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/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" y="646792"/>
            <a:ext cx="846137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77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E813EBC-6254-4636-A430-8D1645FF8896}" type="datetimeFigureOut">
              <a:rPr lang="en-US" sz="2400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8/26/2016</a:t>
            </a:fld>
            <a:endParaRPr lang="en-US" sz="2400" dirty="0">
              <a:solidFill>
                <a:prstClr val="black">
                  <a:tint val="75000"/>
                </a:prstClr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>
                  <a:tint val="75000"/>
                </a:prstClr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97D5A69-1A72-4D6E-9754-6F270199B8B7}" type="slidenum">
              <a:rPr lang="en-US" sz="2400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 dirty="0">
              <a:solidFill>
                <a:prstClr val="black">
                  <a:tint val="75000"/>
                </a:prstClr>
              </a:solidFill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25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slideLayout" Target="../slideLayouts/slideLayout40.xml"/><Relationship Id="rId7" Type="http://schemas.openxmlformats.org/officeDocument/2006/relationships/tags" Target="../tags/tag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vmlDrawing" Target="../drawings/vmlDrawing8.v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41.xml"/><Relationship Id="rId9" Type="http://schemas.openxmlformats.org/officeDocument/2006/relationships/image" Target="../media/image1.e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slideLayout" Target="../slideLayouts/slideLayout44.xml"/><Relationship Id="rId7" Type="http://schemas.openxmlformats.org/officeDocument/2006/relationships/tags" Target="../tags/tag10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vmlDrawing" Target="../drawings/vmlDrawing9.vml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45.xml"/><Relationship Id="rId9" Type="http://schemas.openxmlformats.org/officeDocument/2006/relationships/image" Target="../media/image1.emf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48.xml"/><Relationship Id="rId7" Type="http://schemas.openxmlformats.org/officeDocument/2006/relationships/vmlDrawing" Target="../drawings/vmlDrawing10.v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5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9.xml"/><Relationship Id="rId9" Type="http://schemas.openxmlformats.org/officeDocument/2006/relationships/oleObject" Target="../embeddings/oleObject10.bin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ags" Target="../tags/tag12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vmlDrawing" Target="../drawings/vmlDrawing11.v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oleObject" Target="../embeddings/oleObject11.bin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ags" Target="../tags/tag14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vmlDrawing" Target="../drawings/vmlDrawing13.v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theme" Target="../theme/theme14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oleObject" Target="../embeddings/oleObject13.bin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tags" Target="../tags/tag16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vmlDrawing" Target="../drawings/vmlDrawing15.vml"/><Relationship Id="rId17" Type="http://schemas.openxmlformats.org/officeDocument/2006/relationships/image" Target="../media/image8.jpeg"/><Relationship Id="rId2" Type="http://schemas.openxmlformats.org/officeDocument/2006/relationships/slideLayout" Target="../slideLayouts/slideLayout72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theme" Target="../theme/theme15.xml"/><Relationship Id="rId5" Type="http://schemas.openxmlformats.org/officeDocument/2006/relationships/slideLayout" Target="../slideLayouts/slideLayout75.xml"/><Relationship Id="rId15" Type="http://schemas.openxmlformats.org/officeDocument/2006/relationships/image" Target="../media/image5.emf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oleObject" Target="../embeddings/oleObject15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3.xml"/><Relationship Id="rId5" Type="http://schemas.openxmlformats.org/officeDocument/2006/relationships/vmlDrawing" Target="../drawings/vmlDrawing2.v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ags" Target="../tags/tag4.xml"/><Relationship Id="rId5" Type="http://schemas.openxmlformats.org/officeDocument/2006/relationships/vmlDrawing" Target="../drawings/vmlDrawing3.v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Layout" Target="../slideLayouts/slideLayout24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vmlDrawing" Target="../drawings/vmlDrawing4.v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28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vmlDrawing" Target="../drawings/vmlDrawing5.v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1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32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1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slideLayout" Target="../slideLayouts/slideLayout36.xml"/><Relationship Id="rId7" Type="http://schemas.openxmlformats.org/officeDocument/2006/relationships/tags" Target="../tags/tag8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vmlDrawing" Target="../drawings/vmlDrawing7.v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7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8541701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89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954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91" r:id="rId4"/>
    <p:sldLayoutId id="2147483771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4623408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234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195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199995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58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04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3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888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9481042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627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336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77319370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768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39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15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4" name="Picture 16" descr="SOV_lineartRev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3"/>
          <a:stretch>
            <a:fillRect/>
          </a:stretch>
        </p:blipFill>
        <p:spPr bwMode="auto">
          <a:xfrm>
            <a:off x="304800" y="6364288"/>
            <a:ext cx="125888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7171630" y="6337509"/>
            <a:ext cx="383861" cy="520491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fld id="{4B995CA3-950E-4A67-93FA-32DF8F71E228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Calibri" panose="020F0502020204030204" pitchFamily="34" charset="0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6905" y="6402864"/>
            <a:ext cx="6535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FFFF">
                    <a:lumMod val="50000"/>
                  </a:srgbClr>
                </a:solidFill>
                <a:cs typeface="Arial"/>
              </a:rPr>
              <a:t>Confidential Information</a:t>
            </a:r>
            <a:r>
              <a:rPr lang="en-US" sz="800" dirty="0">
                <a:solidFill>
                  <a:srgbClr val="FFFFFF">
                    <a:lumMod val="50000"/>
                  </a:srgbClr>
                </a:solidFill>
                <a:cs typeface="Arial"/>
              </a:rPr>
              <a:t> – Defined as information that the unauthorized disclosure, destruction or compromise would result in substantive financial loss or sever damage to Santander’s integrity; cause significant advantage to competitor or generate financial penalties, due to violation of regulatory and legal requirements.  Information is intended for internal Santander use only, on a strict need to know basis.</a:t>
            </a:r>
          </a:p>
        </p:txBody>
      </p:sp>
      <p:pic>
        <p:nvPicPr>
          <p:cNvPr id="4" name="Picture 3" descr="sant-MReg_negativo_RGB.jp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119" y="6391951"/>
            <a:ext cx="1597881" cy="46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3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ＭＳ Ｐゴシック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>
          <a:solidFill>
            <a:srgbClr val="FF0000"/>
          </a:solidFill>
          <a:latin typeface="+mn-lt"/>
          <a:ea typeface="+mn-ea"/>
          <a:cs typeface="ＭＳ Ｐゴシック"/>
        </a:defRPr>
      </a:lvl1pPr>
      <a:lvl2pPr marL="512763" indent="-16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ea typeface="+mn-ea"/>
          <a:cs typeface="ＭＳ Ｐゴシック"/>
        </a:defRPr>
      </a:lvl2pPr>
      <a:lvl3pPr marL="931863" indent="-228600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Arial" pitchFamily="34" charset="0"/>
          <a:ea typeface="+mn-ea"/>
          <a:cs typeface="ＭＳ Ｐゴシック"/>
        </a:defRPr>
      </a:lvl3pPr>
      <a:lvl4pPr marL="13509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Arial" pitchFamily="34" charset="0"/>
          <a:ea typeface="+mn-ea"/>
          <a:cs typeface="ＭＳ Ｐゴシック"/>
        </a:defRPr>
      </a:lvl4pPr>
      <a:lvl5pPr marL="17700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ＭＳ Ｐゴシック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56664" y="5904868"/>
            <a:ext cx="19920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baseline="30000" dirty="0">
                <a:solidFill>
                  <a:prstClr val="black"/>
                </a:solidFill>
                <a:latin typeface="Arial" charset="0"/>
                <a:ea typeface="MS PGothic" pitchFamily="34" charset="-128"/>
              </a:rPr>
              <a:t>Proprietary &amp; Confidential</a:t>
            </a:r>
            <a:endParaRPr lang="en-US" sz="1500" b="1" dirty="0">
              <a:solidFill>
                <a:prstClr val="black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1026" name="Picture 2" descr="C:\Users\n610821\Desktop\sant-MReg_positivo_RGB.3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126759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5957" y="6321262"/>
            <a:ext cx="17476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baseline="30000" dirty="0" smtClean="0">
                <a:solidFill>
                  <a:prstClr val="black"/>
                </a:solidFill>
                <a:latin typeface="Arial" charset="0"/>
                <a:ea typeface="MS PGothic" pitchFamily="34" charset="-128"/>
              </a:rPr>
              <a:t>Santander Holdings USA</a:t>
            </a:r>
            <a:r>
              <a:rPr lang="en-US" sz="15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</a:rPr>
              <a:t> </a:t>
            </a:r>
            <a:endParaRPr lang="en-US" sz="1500" b="1" dirty="0">
              <a:solidFill>
                <a:prstClr val="black"/>
              </a:solidFill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22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5387646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88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882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56664" y="5904868"/>
            <a:ext cx="19920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baseline="30000" dirty="0">
                <a:solidFill>
                  <a:prstClr val="black"/>
                </a:solidFill>
                <a:latin typeface="Arial" charset="0"/>
                <a:ea typeface="MS PGothic" pitchFamily="34" charset="-128"/>
              </a:rPr>
              <a:t>Proprietary &amp; Confidential</a:t>
            </a:r>
            <a:endParaRPr lang="en-US" sz="1500" b="1" dirty="0">
              <a:solidFill>
                <a:prstClr val="black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1026" name="Picture 2" descr="C:\Users\n610821\Desktop\sant-MReg_positivo_RGB.3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126759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5957" y="6321262"/>
            <a:ext cx="17476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baseline="30000" dirty="0" smtClean="0">
                <a:solidFill>
                  <a:prstClr val="black"/>
                </a:solidFill>
                <a:latin typeface="Arial" charset="0"/>
                <a:ea typeface="MS PGothic" pitchFamily="34" charset="-128"/>
              </a:rPr>
              <a:t>Santander Holdings USA</a:t>
            </a:r>
            <a:r>
              <a:rPr lang="en-US" sz="15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</a:rPr>
              <a:t> </a:t>
            </a:r>
            <a:endParaRPr lang="en-US" sz="1500" b="1" dirty="0">
              <a:solidFill>
                <a:prstClr val="black"/>
              </a:solidFill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573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608338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974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175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037592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139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51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6452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162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485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8691614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186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5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1973771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210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840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spAutoFit/>
          </a:bodyPr>
          <a:lstStyle/>
          <a:p>
            <a:r>
              <a:rPr lang="en-US" dirty="0" smtClean="0"/>
              <a:t>Santander US P19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3581512"/>
            <a:ext cx="8229600" cy="400110"/>
          </a:xfrm>
        </p:spPr>
        <p:txBody>
          <a:bodyPr/>
          <a:lstStyle/>
          <a:p>
            <a:r>
              <a:rPr lang="en-US" dirty="0" smtClean="0"/>
              <a:t>Commercial Real Estate Banking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199" y="4027060"/>
            <a:ext cx="5039959" cy="307777"/>
          </a:xfrm>
        </p:spPr>
        <p:txBody>
          <a:bodyPr/>
          <a:lstStyle/>
          <a:p>
            <a:r>
              <a:rPr lang="en-GB" dirty="0" smtClean="0"/>
              <a:t>August 26, 2016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963434" y="6541660"/>
            <a:ext cx="2403222" cy="307777"/>
          </a:xfrm>
        </p:spPr>
        <p:txBody>
          <a:bodyPr/>
          <a:lstStyle/>
          <a:p>
            <a:r>
              <a:rPr lang="en-US" dirty="0" smtClean="0"/>
              <a:t>Proprietary &amp; Confidential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4560966"/>
            <a:ext cx="8229600" cy="400110"/>
          </a:xfrm>
        </p:spPr>
        <p:txBody>
          <a:bodyPr/>
          <a:lstStyle/>
          <a:p>
            <a:r>
              <a:rPr lang="en-US" dirty="0" smtClean="0"/>
              <a:t>Michael A. Lee, Managing Director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6830" y="2967335"/>
            <a:ext cx="421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Pass 2 Updates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03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8060"/>
            <a:ext cx="8229600" cy="430887"/>
          </a:xfrm>
        </p:spPr>
        <p:txBody>
          <a:bodyPr/>
          <a:lstStyle/>
          <a:p>
            <a:r>
              <a:rPr lang="en-US" dirty="0" smtClean="0"/>
              <a:t>P-19 Plan Adjustments 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81" y="1173192"/>
            <a:ext cx="8229600" cy="510988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Increase core business origination by </a:t>
            </a:r>
            <a:r>
              <a:rPr lang="en-US" sz="1600" dirty="0"/>
              <a:t>$500MM per </a:t>
            </a:r>
            <a:r>
              <a:rPr lang="en-US" sz="1600" dirty="0" smtClean="0"/>
              <a:t>annum, $250MM in MF  (Slide 3) and $250MM in CRE (Slide 4). </a:t>
            </a:r>
            <a:endParaRPr lang="en-US" sz="1600" dirty="0"/>
          </a:p>
          <a:p>
            <a:pPr marL="342900" indent="-342900">
              <a:buAutoNum type="arabicPeriod" startAt="2"/>
            </a:pPr>
            <a:endParaRPr lang="en-US" sz="1600" dirty="0"/>
          </a:p>
          <a:p>
            <a:pPr marL="342900" indent="-342900">
              <a:buAutoNum type="arabicPeriod" startAt="2"/>
            </a:pPr>
            <a:r>
              <a:rPr lang="en-US" sz="1600" dirty="0" smtClean="0"/>
              <a:t>Increase P-19 year 3 Gross </a:t>
            </a:r>
            <a:r>
              <a:rPr lang="en-US" sz="1600" dirty="0"/>
              <a:t>R</a:t>
            </a:r>
            <a:r>
              <a:rPr lang="en-US" sz="1600" dirty="0" smtClean="0"/>
              <a:t>evenue by $41.7MM and Net Revenue by $14.3MM. (Slide 5)</a:t>
            </a:r>
          </a:p>
          <a:p>
            <a:pPr marL="342900" indent="-342900">
              <a:buAutoNum type="arabicPeriod" startAt="2"/>
            </a:pPr>
            <a:endParaRPr lang="en-US" sz="1600" dirty="0"/>
          </a:p>
          <a:p>
            <a:pPr marL="342900" indent="-342900">
              <a:buAutoNum type="arabicPeriod" startAt="2"/>
            </a:pPr>
            <a:r>
              <a:rPr lang="en-US" sz="1600" dirty="0" smtClean="0"/>
              <a:t>Edits made to provision, no impact on expense, 2019 PAT increases to $138MM (Slide 6).</a:t>
            </a:r>
          </a:p>
          <a:p>
            <a:pPr marL="342900" indent="-342900">
              <a:buAutoNum type="arabicPeriod" startAt="2"/>
            </a:pPr>
            <a:endParaRPr lang="en-US" sz="1600" dirty="0"/>
          </a:p>
          <a:p>
            <a:pPr marL="342900" indent="-342900">
              <a:buAutoNum type="arabicPeriod" startAt="2"/>
            </a:pPr>
            <a:r>
              <a:rPr lang="en-US" sz="1600" dirty="0" smtClean="0"/>
              <a:t>Requires increase to MF Risk </a:t>
            </a:r>
            <a:r>
              <a:rPr lang="en-US" sz="1600" dirty="0"/>
              <a:t>A</a:t>
            </a:r>
            <a:r>
              <a:rPr lang="en-US" sz="1600" dirty="0" smtClean="0"/>
              <a:t>ppetite from 105% to 108% and increase to CRE construction  sublimit  from 40% to 44%. (Slide 7)</a:t>
            </a:r>
          </a:p>
          <a:p>
            <a:pPr marL="342900" indent="-342900">
              <a:buAutoNum type="arabicPeriod" startAt="2"/>
            </a:pPr>
            <a:endParaRPr lang="en-US" sz="1600" dirty="0"/>
          </a:p>
          <a:p>
            <a:pPr marL="342900" indent="-342900">
              <a:buFont typeface="Arial"/>
              <a:buAutoNum type="arabicPeriod" startAt="2"/>
            </a:pPr>
            <a:r>
              <a:rPr lang="en-US" sz="1600" dirty="0"/>
              <a:t>Liquidity Premium increases, especially for term loans, can not be passed through to the market causing </a:t>
            </a:r>
            <a:r>
              <a:rPr lang="en-US" sz="1600" dirty="0" smtClean="0"/>
              <a:t>the overall financial impact to be less accretive, ROA increases from 89bp to 95bp.</a:t>
            </a:r>
            <a:endParaRPr lang="en-US" sz="1600" dirty="0"/>
          </a:p>
          <a:p>
            <a:pPr marL="342900" indent="-342900">
              <a:buAutoNum type="arabicPeriod" startAt="2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Multifamily Loan Roll-forward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481138"/>
            <a:ext cx="829627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6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Loan Roll-forward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39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167643"/>
            <a:ext cx="82962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0756" y="859866"/>
            <a:ext cx="4304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Originated Commitments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6982" y="2209035"/>
            <a:ext cx="4304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Balances</a:t>
            </a:r>
            <a:endParaRPr lang="en-US" sz="1400" b="1" dirty="0"/>
          </a:p>
        </p:txBody>
      </p:sp>
      <p:pic>
        <p:nvPicPr>
          <p:cNvPr id="12390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3" y="2516812"/>
            <a:ext cx="8287758" cy="389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7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83"/>
            <a:ext cx="8315864" cy="738664"/>
          </a:xfrm>
        </p:spPr>
        <p:txBody>
          <a:bodyPr/>
          <a:lstStyle/>
          <a:p>
            <a:r>
              <a:rPr lang="en-US" sz="2100" dirty="0" smtClean="0"/>
              <a:t>Additional $500MM per annum of MF/ Construction originations</a:t>
            </a:r>
            <a:endParaRPr lang="en-US" sz="21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369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639" y="1157288"/>
            <a:ext cx="4684341" cy="331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69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3" y="877443"/>
            <a:ext cx="4034375" cy="541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47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Impact to CREB Consolidated Financials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9744" y="6024770"/>
            <a:ext cx="8747184" cy="430887"/>
          </a:xfrm>
        </p:spPr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Provision changes from original Pass 2 deck reviewed on 8/16 are as follows: </a:t>
            </a:r>
            <a:r>
              <a:rPr lang="en-US" dirty="0"/>
              <a:t>+</a:t>
            </a:r>
            <a:r>
              <a:rPr lang="en-US" dirty="0" smtClean="0"/>
              <a:t>1.4mm in 2016, </a:t>
            </a:r>
            <a:r>
              <a:rPr lang="en-US" dirty="0"/>
              <a:t>+</a:t>
            </a:r>
            <a:r>
              <a:rPr lang="en-US" dirty="0" smtClean="0"/>
              <a:t>3.0mm in 2017, &lt;3.3mm&gt; in 2018, &lt;1.9mm&gt; in 2019.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Adjustments to provision is subject to approval by ALLL committee.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62" y="817858"/>
            <a:ext cx="7214482" cy="520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25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58029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477098"/>
              </p:ext>
            </p:extLst>
          </p:nvPr>
        </p:nvGraphicFramePr>
        <p:xfrm>
          <a:off x="235865" y="6258560"/>
          <a:ext cx="289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Santander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Bank, N.A.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8548" y="215611"/>
            <a:ext cx="898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</a:pPr>
            <a:r>
              <a:rPr lang="en-US" b="1" dirty="0"/>
              <a:t>Commercial Real Estate Concentrations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17" y="785952"/>
            <a:ext cx="6972522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425353" y="1820173"/>
            <a:ext cx="773500" cy="26741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36211" y="4745963"/>
            <a:ext cx="862641" cy="205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 flipV="1">
            <a:off x="5198853" y="1647645"/>
            <a:ext cx="2547668" cy="306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6"/>
          </p:cNvCxnSpPr>
          <p:nvPr/>
        </p:nvCxnSpPr>
        <p:spPr>
          <a:xfrm flipV="1">
            <a:off x="5198852" y="4615132"/>
            <a:ext cx="2547669" cy="233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35857" y="1440612"/>
            <a:ext cx="1514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Proposed increase to 108.0%, with an Amber Target of 98%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35857" y="4412978"/>
            <a:ext cx="151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Proposed increase to 44.0%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28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8184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2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8460"/>
              </p:ext>
            </p:extLst>
          </p:nvPr>
        </p:nvGraphicFramePr>
        <p:xfrm>
          <a:off x="132348" y="6443980"/>
          <a:ext cx="289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Santander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Bank, N.A.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0692" y="205331"/>
            <a:ext cx="822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</a:pPr>
            <a:r>
              <a:rPr lang="en-US" b="1" dirty="0" smtClean="0"/>
              <a:t>Projected Exposure vs. Limits</a:t>
            </a:r>
            <a:endParaRPr lang="en-US" b="1" dirty="0"/>
          </a:p>
        </p:txBody>
      </p:sp>
      <p:pic>
        <p:nvPicPr>
          <p:cNvPr id="124724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8" y="1233487"/>
            <a:ext cx="892492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8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NEWSLIDENUMBER" val="True"/>
  <p:tag name="PREVIOUSNAME" val="C:\Users\Zvetelina Stantcheva\Documents\Santander\Santander\160125-Board strategy discussion v21.pptx"/>
  <p:tag name="THINKCELLPRESENTATIONDONOTDELETE" val="&lt;?xml version=&quot;1.0&quot; encoding=&quot;UTF-16&quot; standalone=&quot;yes&quot;?&gt;&#10;&lt;root reqver=&quot;21047&quot;&gt;&lt;version val=&quot;23267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&gt;&lt;m_bNumberIsYear val=&quot;0&quot;/&gt;&lt;m_strFormatTime&gt;%d.&lt;/m_strFormatTime&gt;&lt;/m_precDefaultWeek&gt;&lt;m_precDefaultDay&gt;&lt;m_bNumberIsYear val=&quot;0&quot;/&gt;&lt;m_strFormatTime&gt;%#d&lt;/m_strFormatTime&gt;&lt;/m_precDefaultDay&gt;&lt;m_mruColor&gt;&lt;m_vecMRU length=&quot;8&quot;&gt;&lt;elem m_fUsage=&quot;6.24057573003117390000E+000&quot;&gt;&lt;m_msothmcolidx val=&quot;0&quot;/&gt;&lt;m_rgb r=&quot;ff&quot; g=&quot;4&quot; b=&quot;b&quot;/&gt;&lt;m_ppcolschidx tagver0=&quot;23004&quot; tagname0=&quot;m_ppcolschidxUNRECOGNIZED&quot; val=&quot;0&quot;/&gt;&lt;m_nBrightness val=&quot;0&quot;/&gt;&lt;/elem&gt;&lt;elem m_fUsage=&quot;9.26066213007529780000E-001&quot;&gt;&lt;m_msothmcolidx val=&quot;0&quot;/&gt;&lt;m_rgb r=&quot;ff&quot; g=&quot;9d&quot; b=&quot;aa&quot;/&gt;&lt;m_ppcolschidx tagver0=&quot;23004&quot; tagname0=&quot;m_ppcolschidxUNRECOGNIZED&quot; val=&quot;0&quot;/&gt;&lt;m_nBrightness val=&quot;0&quot;/&gt;&lt;/elem&gt;&lt;elem m_fUsage=&quot;8.67199606444600700000E-001&quot;&gt;&lt;m_msothmcolidx val=&quot;0&quot;/&gt;&lt;m_rgb r=&quot;60&quot; g=&quot;60&quot; b=&quot;60&quot;/&gt;&lt;m_ppcolschidx tagver0=&quot;23004&quot; tagname0=&quot;m_ppcolschidxUNRECOGNIZED&quot; val=&quot;0&quot;/&gt;&lt;m_nBrightness val=&quot;0&quot;/&gt;&lt;/elem&gt;&lt;elem m_fUsage=&quot;8.53387076713922440000E-001&quot;&gt;&lt;m_msothmcolidx val=&quot;0&quot;/&gt;&lt;m_rgb r=&quot;ff&quot; g=&quot;0&quot; b=&quot;0&quot;/&gt;&lt;m_ppcolschidx tagver0=&quot;23004&quot; tagname0=&quot;m_ppcolschidxUNRECOGNIZED&quot; val=&quot;0&quot;/&gt;&lt;m_nBrightness val=&quot;0&quot;/&gt;&lt;/elem&gt;&lt;elem m_fUsage=&quot;6.29078102608675250000E-001&quot;&gt;&lt;m_msothmcolidx val=&quot;0&quot;/&gt;&lt;m_rgb r=&quot;c&quot; g=&quot;be&quot; b=&quot;10&quot;/&gt;&lt;m_ppcolschidx tagver0=&quot;23004&quot; tagname0=&quot;m_ppcolschidxUNRECOGNIZED&quot; val=&quot;0&quot;/&gt;&lt;m_nBrightness val=&quot;0&quot;/&gt;&lt;/elem&gt;&lt;elem m_fUsage=&quot;2.05891132094649100000E-001&quot;&gt;&lt;m_msothmcolidx val=&quot;0&quot;/&gt;&lt;m_rgb r=&quot;fe&quot; g=&quot;c0&quot; b=&quot;ca&quot;/&gt;&lt;m_ppcolschidx tagver0=&quot;23004&quot; tagname0=&quot;m_ppcolschidxUNRECOGNIZED&quot; val=&quot;0&quot;/&gt;&lt;m_nBrightness val=&quot;0&quot;/&gt;&lt;/elem&gt;&lt;elem m_fUsage=&quot;2.00082901826618840000E-001&quot;&gt;&lt;m_msothmcolidx val=&quot;0&quot;/&gt;&lt;m_rgb r=&quot;e0&quot; g=&quot;e0&quot; b=&quot;e0&quot;/&gt;&lt;m_ppcolschidx tagver0=&quot;23004&quot; tagname0=&quot;m_ppcolschidxUNRECOGNIZED&quot; val=&quot;0&quot;/&gt;&lt;m_nBrightness val=&quot;0&quot;/&gt;&lt;/elem&gt;&lt;elem m_fUsage=&quot;6.31634538435251890000E-002&quot;&gt;&lt;m_msothmcolidx val=&quot;0&quot;/&gt;&lt;m_rgb r=&quot;d9&quot; g=&quot;d9&quot; b=&quot;d9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PowerPointTemplate vTA">
  <a:themeElements>
    <a:clrScheme name="Santander">
      <a:dk1>
        <a:srgbClr val="000000"/>
      </a:dk1>
      <a:lt1>
        <a:sysClr val="window" lastClr="FFFFFF"/>
      </a:lt1>
      <a:dk2>
        <a:srgbClr val="FF0000"/>
      </a:dk2>
      <a:lt2>
        <a:srgbClr val="BFBFBF"/>
      </a:lt2>
      <a:accent1>
        <a:srgbClr val="FF0000"/>
      </a:accent1>
      <a:accent2>
        <a:srgbClr val="3F3F3F"/>
      </a:accent2>
      <a:accent3>
        <a:srgbClr val="7F7F7F"/>
      </a:accent3>
      <a:accent4>
        <a:srgbClr val="BFBFBF"/>
      </a:accent4>
      <a:accent5>
        <a:srgbClr val="F2F2F2"/>
      </a:accent5>
      <a:accent6>
        <a:srgbClr val="000000"/>
      </a:accent6>
      <a:hlink>
        <a:srgbClr val="1F497D"/>
      </a:hlink>
      <a:folHlink>
        <a:srgbClr val="4F81B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8_PowerPointTemplate vTA">
  <a:themeElements>
    <a:clrScheme name="Santander">
      <a:dk1>
        <a:srgbClr val="000000"/>
      </a:dk1>
      <a:lt1>
        <a:sysClr val="window" lastClr="FFFFFF"/>
      </a:lt1>
      <a:dk2>
        <a:srgbClr val="FF0000"/>
      </a:dk2>
      <a:lt2>
        <a:srgbClr val="BFBFBF"/>
      </a:lt2>
      <a:accent1>
        <a:srgbClr val="FF0000"/>
      </a:accent1>
      <a:accent2>
        <a:srgbClr val="3F3F3F"/>
      </a:accent2>
      <a:accent3>
        <a:srgbClr val="7F7F7F"/>
      </a:accent3>
      <a:accent4>
        <a:srgbClr val="BFBFBF"/>
      </a:accent4>
      <a:accent5>
        <a:srgbClr val="F2F2F2"/>
      </a:accent5>
      <a:accent6>
        <a:srgbClr val="000000"/>
      </a:accent6>
      <a:hlink>
        <a:srgbClr val="1F497D"/>
      </a:hlink>
      <a:folHlink>
        <a:srgbClr val="4F81B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9_PowerPointTemplate vTA">
  <a:themeElements>
    <a:clrScheme name="Santander">
      <a:dk1>
        <a:srgbClr val="000000"/>
      </a:dk1>
      <a:lt1>
        <a:sysClr val="window" lastClr="FFFFFF"/>
      </a:lt1>
      <a:dk2>
        <a:srgbClr val="FF0000"/>
      </a:dk2>
      <a:lt2>
        <a:srgbClr val="BFBFBF"/>
      </a:lt2>
      <a:accent1>
        <a:srgbClr val="FF0000"/>
      </a:accent1>
      <a:accent2>
        <a:srgbClr val="3F3F3F"/>
      </a:accent2>
      <a:accent3>
        <a:srgbClr val="7F7F7F"/>
      </a:accent3>
      <a:accent4>
        <a:srgbClr val="BFBFBF"/>
      </a:accent4>
      <a:accent5>
        <a:srgbClr val="F2F2F2"/>
      </a:accent5>
      <a:accent6>
        <a:srgbClr val="000000"/>
      </a:accent6>
      <a:hlink>
        <a:srgbClr val="1F497D"/>
      </a:hlink>
      <a:folHlink>
        <a:srgbClr val="4F81B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10_PowerPointTemplate vTA">
  <a:themeElements>
    <a:clrScheme name="Santander">
      <a:dk1>
        <a:srgbClr val="000000"/>
      </a:dk1>
      <a:lt1>
        <a:sysClr val="window" lastClr="FFFFFF"/>
      </a:lt1>
      <a:dk2>
        <a:srgbClr val="FF0000"/>
      </a:dk2>
      <a:lt2>
        <a:srgbClr val="BFBFBF"/>
      </a:lt2>
      <a:accent1>
        <a:srgbClr val="FF0000"/>
      </a:accent1>
      <a:accent2>
        <a:srgbClr val="3F3F3F"/>
      </a:accent2>
      <a:accent3>
        <a:srgbClr val="7F7F7F"/>
      </a:accent3>
      <a:accent4>
        <a:srgbClr val="BFBFBF"/>
      </a:accent4>
      <a:accent5>
        <a:srgbClr val="F2F2F2"/>
      </a:accent5>
      <a:accent6>
        <a:srgbClr val="000000"/>
      </a:accent6>
      <a:hlink>
        <a:srgbClr val="1F497D"/>
      </a:hlink>
      <a:folHlink>
        <a:srgbClr val="4F81B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11_PowerPointTemplate vTA">
  <a:themeElements>
    <a:clrScheme name="Santander">
      <a:dk1>
        <a:srgbClr val="000000"/>
      </a:dk1>
      <a:lt1>
        <a:sysClr val="window" lastClr="FFFFFF"/>
      </a:lt1>
      <a:dk2>
        <a:srgbClr val="FF0000"/>
      </a:dk2>
      <a:lt2>
        <a:srgbClr val="BFBFBF"/>
      </a:lt2>
      <a:accent1>
        <a:srgbClr val="FF0000"/>
      </a:accent1>
      <a:accent2>
        <a:srgbClr val="3F3F3F"/>
      </a:accent2>
      <a:accent3>
        <a:srgbClr val="7F7F7F"/>
      </a:accent3>
      <a:accent4>
        <a:srgbClr val="BFBFBF"/>
      </a:accent4>
      <a:accent5>
        <a:srgbClr val="F2F2F2"/>
      </a:accent5>
      <a:accent6>
        <a:srgbClr val="000000"/>
      </a:accent6>
      <a:hlink>
        <a:srgbClr val="1F497D"/>
      </a:hlink>
      <a:folHlink>
        <a:srgbClr val="4F81B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12_PowerPointTemplate vTA">
  <a:themeElements>
    <a:clrScheme name="Santander">
      <a:dk1>
        <a:srgbClr val="000000"/>
      </a:dk1>
      <a:lt1>
        <a:sysClr val="window" lastClr="FFFFFF"/>
      </a:lt1>
      <a:dk2>
        <a:srgbClr val="FF0000"/>
      </a:dk2>
      <a:lt2>
        <a:srgbClr val="BFBFBF"/>
      </a:lt2>
      <a:accent1>
        <a:srgbClr val="FF0000"/>
      </a:accent1>
      <a:accent2>
        <a:srgbClr val="3F3F3F"/>
      </a:accent2>
      <a:accent3>
        <a:srgbClr val="7F7F7F"/>
      </a:accent3>
      <a:accent4>
        <a:srgbClr val="BFBFBF"/>
      </a:accent4>
      <a:accent5>
        <a:srgbClr val="F2F2F2"/>
      </a:accent5>
      <a:accent6>
        <a:srgbClr val="000000"/>
      </a:accent6>
      <a:hlink>
        <a:srgbClr val="1F497D"/>
      </a:hlink>
      <a:folHlink>
        <a:srgbClr val="4F81B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Consumer_Credit_risk">
  <a:themeElements>
    <a:clrScheme name="2_SovSan_Template_US 2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2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od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PowerPointTemplate vTA">
  <a:themeElements>
    <a:clrScheme name="Santander">
      <a:dk1>
        <a:srgbClr val="000000"/>
      </a:dk1>
      <a:lt1>
        <a:sysClr val="window" lastClr="FFFFFF"/>
      </a:lt1>
      <a:dk2>
        <a:srgbClr val="FF0000"/>
      </a:dk2>
      <a:lt2>
        <a:srgbClr val="BFBFBF"/>
      </a:lt2>
      <a:accent1>
        <a:srgbClr val="FF0000"/>
      </a:accent1>
      <a:accent2>
        <a:srgbClr val="3F3F3F"/>
      </a:accent2>
      <a:accent3>
        <a:srgbClr val="7F7F7F"/>
      </a:accent3>
      <a:accent4>
        <a:srgbClr val="BFBFBF"/>
      </a:accent4>
      <a:accent5>
        <a:srgbClr val="F2F2F2"/>
      </a:accent5>
      <a:accent6>
        <a:srgbClr val="000000"/>
      </a:accent6>
      <a:hlink>
        <a:srgbClr val="1F497D"/>
      </a:hlink>
      <a:folHlink>
        <a:srgbClr val="4F81B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 sz="14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Bod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PowerPointTemplate vTA">
  <a:themeElements>
    <a:clrScheme name="Santander">
      <a:dk1>
        <a:srgbClr val="000000"/>
      </a:dk1>
      <a:lt1>
        <a:sysClr val="window" lastClr="FFFFFF"/>
      </a:lt1>
      <a:dk2>
        <a:srgbClr val="FF0000"/>
      </a:dk2>
      <a:lt2>
        <a:srgbClr val="BFBFBF"/>
      </a:lt2>
      <a:accent1>
        <a:srgbClr val="FF0000"/>
      </a:accent1>
      <a:accent2>
        <a:srgbClr val="3F3F3F"/>
      </a:accent2>
      <a:accent3>
        <a:srgbClr val="7F7F7F"/>
      </a:accent3>
      <a:accent4>
        <a:srgbClr val="BFBFBF"/>
      </a:accent4>
      <a:accent5>
        <a:srgbClr val="F2F2F2"/>
      </a:accent5>
      <a:accent6>
        <a:srgbClr val="000000"/>
      </a:accent6>
      <a:hlink>
        <a:srgbClr val="1F497D"/>
      </a:hlink>
      <a:folHlink>
        <a:srgbClr val="4F81B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 sz="14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PowerPointTemplate vTA">
  <a:themeElements>
    <a:clrScheme name="Santander">
      <a:dk1>
        <a:srgbClr val="000000"/>
      </a:dk1>
      <a:lt1>
        <a:sysClr val="window" lastClr="FFFFFF"/>
      </a:lt1>
      <a:dk2>
        <a:srgbClr val="FF0000"/>
      </a:dk2>
      <a:lt2>
        <a:srgbClr val="BFBFBF"/>
      </a:lt2>
      <a:accent1>
        <a:srgbClr val="FF0000"/>
      </a:accent1>
      <a:accent2>
        <a:srgbClr val="3F3F3F"/>
      </a:accent2>
      <a:accent3>
        <a:srgbClr val="7F7F7F"/>
      </a:accent3>
      <a:accent4>
        <a:srgbClr val="BFBFBF"/>
      </a:accent4>
      <a:accent5>
        <a:srgbClr val="F2F2F2"/>
      </a:accent5>
      <a:accent6>
        <a:srgbClr val="000000"/>
      </a:accent6>
      <a:hlink>
        <a:srgbClr val="1F497D"/>
      </a:hlink>
      <a:folHlink>
        <a:srgbClr val="4F81B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PowerPointTemplate vTA">
  <a:themeElements>
    <a:clrScheme name="Santander">
      <a:dk1>
        <a:srgbClr val="000000"/>
      </a:dk1>
      <a:lt1>
        <a:sysClr val="window" lastClr="FFFFFF"/>
      </a:lt1>
      <a:dk2>
        <a:srgbClr val="FF0000"/>
      </a:dk2>
      <a:lt2>
        <a:srgbClr val="BFBFBF"/>
      </a:lt2>
      <a:accent1>
        <a:srgbClr val="FF0000"/>
      </a:accent1>
      <a:accent2>
        <a:srgbClr val="3F3F3F"/>
      </a:accent2>
      <a:accent3>
        <a:srgbClr val="7F7F7F"/>
      </a:accent3>
      <a:accent4>
        <a:srgbClr val="BFBFBF"/>
      </a:accent4>
      <a:accent5>
        <a:srgbClr val="F2F2F2"/>
      </a:accent5>
      <a:accent6>
        <a:srgbClr val="000000"/>
      </a:accent6>
      <a:hlink>
        <a:srgbClr val="1F497D"/>
      </a:hlink>
      <a:folHlink>
        <a:srgbClr val="4F81B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PowerPointTemplate vTA">
  <a:themeElements>
    <a:clrScheme name="Santander">
      <a:dk1>
        <a:srgbClr val="000000"/>
      </a:dk1>
      <a:lt1>
        <a:sysClr val="window" lastClr="FFFFFF"/>
      </a:lt1>
      <a:dk2>
        <a:srgbClr val="FF0000"/>
      </a:dk2>
      <a:lt2>
        <a:srgbClr val="BFBFBF"/>
      </a:lt2>
      <a:accent1>
        <a:srgbClr val="FF0000"/>
      </a:accent1>
      <a:accent2>
        <a:srgbClr val="3F3F3F"/>
      </a:accent2>
      <a:accent3>
        <a:srgbClr val="7F7F7F"/>
      </a:accent3>
      <a:accent4>
        <a:srgbClr val="BFBFBF"/>
      </a:accent4>
      <a:accent5>
        <a:srgbClr val="F2F2F2"/>
      </a:accent5>
      <a:accent6>
        <a:srgbClr val="000000"/>
      </a:accent6>
      <a:hlink>
        <a:srgbClr val="1F497D"/>
      </a:hlink>
      <a:folHlink>
        <a:srgbClr val="4F81B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7_PowerPointTemplate vTA">
  <a:themeElements>
    <a:clrScheme name="Santander">
      <a:dk1>
        <a:srgbClr val="000000"/>
      </a:dk1>
      <a:lt1>
        <a:sysClr val="window" lastClr="FFFFFF"/>
      </a:lt1>
      <a:dk2>
        <a:srgbClr val="FF0000"/>
      </a:dk2>
      <a:lt2>
        <a:srgbClr val="BFBFBF"/>
      </a:lt2>
      <a:accent1>
        <a:srgbClr val="FF0000"/>
      </a:accent1>
      <a:accent2>
        <a:srgbClr val="3F3F3F"/>
      </a:accent2>
      <a:accent3>
        <a:srgbClr val="7F7F7F"/>
      </a:accent3>
      <a:accent4>
        <a:srgbClr val="BFBFBF"/>
      </a:accent4>
      <a:accent5>
        <a:srgbClr val="F2F2F2"/>
      </a:accent5>
      <a:accent6>
        <a:srgbClr val="000000"/>
      </a:accent6>
      <a:hlink>
        <a:srgbClr val="1F497D"/>
      </a:hlink>
      <a:folHlink>
        <a:srgbClr val="4F81B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Strategic_Planning_Template v02</Template>
  <TotalTime>22441</TotalTime>
  <Words>267</Words>
  <Application>Microsoft Office PowerPoint</Application>
  <PresentationFormat>On-screen Show (4:3)</PresentationFormat>
  <Paragraphs>33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1_PowerPointTemplate vTA</vt:lpstr>
      <vt:lpstr>Body Slide</vt:lpstr>
      <vt:lpstr>2_PowerPointTemplate vTA</vt:lpstr>
      <vt:lpstr>1_Body Slide</vt:lpstr>
      <vt:lpstr>3_PowerPointTemplate vTA</vt:lpstr>
      <vt:lpstr>4_PowerPointTemplate vTA</vt:lpstr>
      <vt:lpstr>5_PowerPointTemplate vTA</vt:lpstr>
      <vt:lpstr>6_PowerPointTemplate vTA</vt:lpstr>
      <vt:lpstr>7_PowerPointTemplate vTA</vt:lpstr>
      <vt:lpstr>8_PowerPointTemplate vTA</vt:lpstr>
      <vt:lpstr>9_PowerPointTemplate vTA</vt:lpstr>
      <vt:lpstr>10_PowerPointTemplate vTA</vt:lpstr>
      <vt:lpstr>11_PowerPointTemplate vTA</vt:lpstr>
      <vt:lpstr>12_PowerPointTemplate vTA</vt:lpstr>
      <vt:lpstr>Consumer_Credit_risk</vt:lpstr>
      <vt:lpstr>think-cell Slide</vt:lpstr>
      <vt:lpstr>Santander US P19</vt:lpstr>
      <vt:lpstr>P-19 Plan Adjustments Executive Summary</vt:lpstr>
      <vt:lpstr>Multifamily Loan Roll-forward</vt:lpstr>
      <vt:lpstr>Construction Loan Roll-forward</vt:lpstr>
      <vt:lpstr>Additional $500MM per annum of MF/ Construction originations</vt:lpstr>
      <vt:lpstr>Estimated Impact to CREB Consolidated Financials</vt:lpstr>
      <vt:lpstr>PowerPoint Presentation</vt:lpstr>
      <vt:lpstr>PowerPoint Presentation</vt:lpstr>
    </vt:vector>
  </TitlesOfParts>
  <Company>Sovereign 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Alonso Martinez, Tomas</dc:creator>
  <cp:lastModifiedBy>Reilly, Tim</cp:lastModifiedBy>
  <cp:revision>2721</cp:revision>
  <cp:lastPrinted>2016-08-23T17:44:43Z</cp:lastPrinted>
  <dcterms:created xsi:type="dcterms:W3CDTF">2016-01-06T19:06:42Z</dcterms:created>
  <dcterms:modified xsi:type="dcterms:W3CDTF">2016-08-26T20:12:41Z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MSOLanguageID">
    <vt:lpwstr>msoLanguageIDEnglishUK</vt:lpwstr>
  </property>
</Properties>
</file>