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tags/tag6.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tags/tag7.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tags/tag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0.xml" ContentType="application/vnd.openxmlformats-officedocument.theme+xml"/>
  <Override PartName="/ppt/tags/tag9.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1.xml" ContentType="application/vnd.openxmlformats-officedocument.theme+xml"/>
  <Override PartName="/ppt/tags/tag10.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2.xml" ContentType="application/vnd.openxmlformats-officedocument.theme+xml"/>
  <Override PartName="/ppt/tags/tag1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3" r:id="rId2"/>
    <p:sldMasterId id="2147483699" r:id="rId3"/>
    <p:sldMasterId id="2147483703" r:id="rId4"/>
    <p:sldMasterId id="2147483709" r:id="rId5"/>
    <p:sldMasterId id="2147483713" r:id="rId6"/>
    <p:sldMasterId id="2147483718" r:id="rId7"/>
    <p:sldMasterId id="2147483723" r:id="rId8"/>
    <p:sldMasterId id="2147483728" r:id="rId9"/>
    <p:sldMasterId id="2147483733" r:id="rId10"/>
    <p:sldMasterId id="2147483738" r:id="rId11"/>
    <p:sldMasterId id="2147483743" r:id="rId12"/>
    <p:sldMasterId id="2147483749" r:id="rId13"/>
    <p:sldMasterId id="2147483760" r:id="rId14"/>
  </p:sldMasterIdLst>
  <p:notesMasterIdLst>
    <p:notesMasterId r:id="rId46"/>
  </p:notesMasterIdLst>
  <p:handoutMasterIdLst>
    <p:handoutMasterId r:id="rId47"/>
  </p:handoutMasterIdLst>
  <p:sldIdLst>
    <p:sldId id="1165" r:id="rId15"/>
    <p:sldId id="1675" r:id="rId16"/>
    <p:sldId id="1694" r:id="rId17"/>
    <p:sldId id="1695" r:id="rId18"/>
    <p:sldId id="1630" r:id="rId19"/>
    <p:sldId id="1697" r:id="rId20"/>
    <p:sldId id="1683" r:id="rId21"/>
    <p:sldId id="1702" r:id="rId22"/>
    <p:sldId id="1703" r:id="rId23"/>
    <p:sldId id="1701" r:id="rId24"/>
    <p:sldId id="1684" r:id="rId25"/>
    <p:sldId id="1685" r:id="rId26"/>
    <p:sldId id="1632" r:id="rId27"/>
    <p:sldId id="1659" r:id="rId28"/>
    <p:sldId id="1671" r:id="rId29"/>
    <p:sldId id="1673" r:id="rId30"/>
    <p:sldId id="1660" r:id="rId31"/>
    <p:sldId id="1661" r:id="rId32"/>
    <p:sldId id="1662" r:id="rId33"/>
    <p:sldId id="1663" r:id="rId34"/>
    <p:sldId id="1698" r:id="rId35"/>
    <p:sldId id="1590" r:id="rId36"/>
    <p:sldId id="1689" r:id="rId37"/>
    <p:sldId id="1700" r:id="rId38"/>
    <p:sldId id="1687" r:id="rId39"/>
    <p:sldId id="1686" r:id="rId40"/>
    <p:sldId id="1627" r:id="rId41"/>
    <p:sldId id="1674" r:id="rId42"/>
    <p:sldId id="1682" r:id="rId43"/>
    <p:sldId id="1692" r:id="rId44"/>
    <p:sldId id="1691" r:id="rId45"/>
  </p:sldIdLst>
  <p:sldSz cx="9144000" cy="6858000" type="screen4x3"/>
  <p:notesSz cx="7010400" cy="92964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8" userDrawn="1">
          <p15:clr>
            <a:srgbClr val="A4A3A4"/>
          </p15:clr>
        </p15:guide>
        <p15:guide id="2" pos="4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ne, Aaron" initials="F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51" autoAdjust="0"/>
    <p:restoredTop sz="88047" autoAdjust="0"/>
  </p:normalViewPr>
  <p:slideViewPr>
    <p:cSldViewPr snapToGrid="0" snapToObjects="1">
      <p:cViewPr>
        <p:scale>
          <a:sx n="110" d="100"/>
          <a:sy n="110" d="100"/>
        </p:scale>
        <p:origin x="-1950" y="-276"/>
      </p:cViewPr>
      <p:guideLst>
        <p:guide orient="horz" pos="720"/>
        <p:guide orient="horz" pos="3888"/>
        <p:guide pos="294"/>
        <p:guide pos="5478"/>
        <p:guide/>
      </p:guideLst>
    </p:cSldViewPr>
  </p:slideViewPr>
  <p:outlineViewPr>
    <p:cViewPr>
      <p:scale>
        <a:sx n="33" d="100"/>
        <a:sy n="33" d="100"/>
      </p:scale>
      <p:origin x="0" y="15822"/>
    </p:cViewPr>
  </p:outlineViewPr>
  <p:notesTextViewPr>
    <p:cViewPr>
      <p:scale>
        <a:sx n="1" d="1"/>
        <a:sy n="1" d="1"/>
      </p:scale>
      <p:origin x="0" y="0"/>
    </p:cViewPr>
  </p:notesTextViewPr>
  <p:sorterViewPr>
    <p:cViewPr>
      <p:scale>
        <a:sx n="150" d="100"/>
        <a:sy n="15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6500FB0-F6F2-4B4A-9096-17B3605B0E97}" type="datetimeFigureOut">
              <a:rPr lang="en-US" smtClean="0"/>
              <a:t>8/15/2016</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980E9FE-A570-4397-BE09-E697643851CB}" type="slidenum">
              <a:rPr lang="en-US" smtClean="0"/>
              <a:t>‹#›</a:t>
            </a:fld>
            <a:endParaRPr lang="en-US" dirty="0"/>
          </a:p>
        </p:txBody>
      </p:sp>
    </p:spTree>
    <p:extLst>
      <p:ext uri="{BB962C8B-B14F-4D97-AF65-F5344CB8AC3E}">
        <p14:creationId xmlns:p14="http://schemas.microsoft.com/office/powerpoint/2010/main" val="831738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49BFFEF-A871-4A48-8379-86545547C51A}" type="datetimeFigureOut">
              <a:rPr lang="en-US" smtClean="0"/>
              <a:t>8/15/2016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518765-A850-4243-8AAD-84B5754B233F}" type="slidenum">
              <a:rPr lang="en-US" smtClean="0"/>
              <a:t>‹#›</a:t>
            </a:fld>
            <a:endParaRPr lang="en-US" dirty="0"/>
          </a:p>
        </p:txBody>
      </p:sp>
    </p:spTree>
    <p:extLst>
      <p:ext uri="{BB962C8B-B14F-4D97-AF65-F5344CB8AC3E}">
        <p14:creationId xmlns:p14="http://schemas.microsoft.com/office/powerpoint/2010/main" val="33760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18765-A850-4243-8AAD-84B5754B233F}" type="slidenum">
              <a:rPr lang="en-US" smtClean="0"/>
              <a:t>1</a:t>
            </a:fld>
            <a:endParaRPr lang="en-US" dirty="0"/>
          </a:p>
        </p:txBody>
      </p:sp>
    </p:spTree>
    <p:extLst>
      <p:ext uri="{BB962C8B-B14F-4D97-AF65-F5344CB8AC3E}">
        <p14:creationId xmlns:p14="http://schemas.microsoft.com/office/powerpoint/2010/main" val="428864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4115633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fontAlgn="base" hangingPunct="0">
              <a:spcBef>
                <a:spcPct val="0"/>
              </a:spcBef>
              <a:spcAft>
                <a:spcPct val="0"/>
              </a:spcAft>
            </a:pPr>
            <a:fld id="{1E813EBC-6254-4636-A430-8D1645FF8896}" type="datetimeFigureOut">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8/15/2016</a:t>
            </a:fld>
            <a:endParaRPr lang="en-US" sz="2400" dirty="0">
              <a:solidFill>
                <a:prstClr val="black">
                  <a:tint val="75000"/>
                </a:prstClr>
              </a:solidFill>
              <a:latin typeface="Arial" charset="0"/>
              <a:ea typeface="MS PGothic"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fontAlgn="base" hangingPunct="0">
              <a:spcBef>
                <a:spcPct val="0"/>
              </a:spcBef>
              <a:spcAft>
                <a:spcPct val="0"/>
              </a:spcAft>
            </a:pPr>
            <a:endParaRPr lang="en-US" sz="2400" dirty="0">
              <a:solidFill>
                <a:prstClr val="black">
                  <a:tint val="75000"/>
                </a:prstClr>
              </a:solidFill>
              <a:latin typeface="Arial" charset="0"/>
              <a:ea typeface="MS PGothic"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eaLnBrk="0" fontAlgn="base" hangingPunct="0">
              <a:spcBef>
                <a:spcPct val="0"/>
              </a:spcBef>
              <a:spcAft>
                <a:spcPct val="0"/>
              </a:spcAft>
            </a:pPr>
            <a:fld id="{397D5A69-1A72-4D6E-9754-6F270199B8B7}" type="slidenum">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a:t>
            </a:fld>
            <a:endParaRPr lang="en-US" sz="2400" dirty="0">
              <a:solidFill>
                <a:prstClr val="black">
                  <a:tint val="75000"/>
                </a:prstClr>
              </a:solidFill>
              <a:latin typeface="Arial" charset="0"/>
              <a:ea typeface="MS PGothic" pitchFamily="34" charset="-128"/>
            </a:endParaRPr>
          </a:p>
        </p:txBody>
      </p:sp>
    </p:spTree>
    <p:extLst>
      <p:ext uri="{BB962C8B-B14F-4D97-AF65-F5344CB8AC3E}">
        <p14:creationId xmlns:p14="http://schemas.microsoft.com/office/powerpoint/2010/main" val="423225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381000" y="363582"/>
            <a:ext cx="8382000" cy="457200"/>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3608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5094474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32331911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8443115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898064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78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52578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fontAlgn="base" hangingPunct="0">
              <a:spcBef>
                <a:spcPct val="0"/>
              </a:spcBef>
              <a:spcAft>
                <a:spcPct val="0"/>
              </a:spcAft>
            </a:pPr>
            <a:fld id="{1E813EBC-6254-4636-A430-8D1645FF8896}" type="datetimeFigureOut">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8/15/2016</a:t>
            </a:fld>
            <a:endParaRPr lang="en-US" sz="2400" dirty="0">
              <a:solidFill>
                <a:prstClr val="black">
                  <a:tint val="75000"/>
                </a:prstClr>
              </a:solidFill>
              <a:latin typeface="Arial" charset="0"/>
              <a:ea typeface="MS PGothic"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fontAlgn="base" hangingPunct="0">
              <a:spcBef>
                <a:spcPct val="0"/>
              </a:spcBef>
              <a:spcAft>
                <a:spcPct val="0"/>
              </a:spcAft>
            </a:pPr>
            <a:endParaRPr lang="en-US" sz="2400" dirty="0">
              <a:solidFill>
                <a:prstClr val="black">
                  <a:tint val="75000"/>
                </a:prstClr>
              </a:solidFill>
              <a:latin typeface="Arial" charset="0"/>
              <a:ea typeface="MS PGothic"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eaLnBrk="0" fontAlgn="base" hangingPunct="0">
              <a:spcBef>
                <a:spcPct val="0"/>
              </a:spcBef>
              <a:spcAft>
                <a:spcPct val="0"/>
              </a:spcAft>
            </a:pPr>
            <a:fld id="{397D5A69-1A72-4D6E-9754-6F270199B8B7}" type="slidenum">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a:t>
            </a:fld>
            <a:endParaRPr lang="en-US" sz="2400" dirty="0">
              <a:solidFill>
                <a:prstClr val="black">
                  <a:tint val="75000"/>
                </a:prstClr>
              </a:solidFill>
              <a:latin typeface="Arial" charset="0"/>
              <a:ea typeface="MS PGothic" pitchFamily="34" charset="-128"/>
            </a:endParaRPr>
          </a:p>
        </p:txBody>
      </p:sp>
    </p:spTree>
    <p:extLst>
      <p:ext uri="{BB962C8B-B14F-4D97-AF65-F5344CB8AC3E}">
        <p14:creationId xmlns:p14="http://schemas.microsoft.com/office/powerpoint/2010/main" val="153704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381000" y="363582"/>
            <a:ext cx="8382000" cy="457200"/>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266023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13185463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413083171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08233007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90941063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141148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267098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93737464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129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27319213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6033996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703634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6800038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286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7704688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68549304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8372194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050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09559346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22320787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713708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476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7244160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367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42332185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66525766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0429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91222740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4779401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356330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9357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41603293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187027106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Tree>
    <p:extLst>
      <p:ext uri="{BB962C8B-B14F-4D97-AF65-F5344CB8AC3E}">
        <p14:creationId xmlns:p14="http://schemas.microsoft.com/office/powerpoint/2010/main" val="2903520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29315817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2066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Tree>
    <p:extLst>
      <p:ext uri="{BB962C8B-B14F-4D97-AF65-F5344CB8AC3E}">
        <p14:creationId xmlns:p14="http://schemas.microsoft.com/office/powerpoint/2010/main" val="20963499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271086887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80477835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48558684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849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28519641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21561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01853" y="6038850"/>
            <a:ext cx="2200344"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hasCustomPrompt="1"/>
          </p:nvPr>
        </p:nvSpPr>
        <p:spPr>
          <a:xfrm>
            <a:off x="914400" y="1808487"/>
            <a:ext cx="7373961" cy="2224053"/>
          </a:xfrm>
          <a:prstGeom prst="rect">
            <a:avLst/>
          </a:prstGeom>
        </p:spPr>
        <p:txBody>
          <a:bodyPr vert="horz"/>
          <a:lstStyle>
            <a:lvl1pPr algn="ctr">
              <a:defRPr sz="4000">
                <a:solidFill>
                  <a:srgbClr val="FF0000"/>
                </a:solidFill>
              </a:defRPr>
            </a:lvl1pPr>
          </a:lstStyle>
          <a:p>
            <a:r>
              <a:rPr lang="en-US" dirty="0" smtClean="0"/>
              <a:t>Click to edit title</a:t>
            </a:r>
            <a:endParaRPr lang="en-US" dirty="0"/>
          </a:p>
        </p:txBody>
      </p:sp>
      <p:sp>
        <p:nvSpPr>
          <p:cNvPr id="24" name="Rectangle 23"/>
          <p:cNvSpPr/>
          <p:nvPr userDrawn="1"/>
        </p:nvSpPr>
        <p:spPr>
          <a:xfrm>
            <a:off x="516905" y="6357735"/>
            <a:ext cx="6045951" cy="338554"/>
          </a:xfrm>
          <a:prstGeom prst="rect">
            <a:avLst/>
          </a:prstGeom>
        </p:spPr>
        <p:txBody>
          <a:bodyPr wrap="square">
            <a:spAutoFit/>
          </a:bodyPr>
          <a:lstStyle/>
          <a:p>
            <a:pP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cxnSp>
        <p:nvCxnSpPr>
          <p:cNvPr id="23" name="Straight Connector 22"/>
          <p:cNvCxnSpPr/>
          <p:nvPr userDrawn="1"/>
        </p:nvCxnSpPr>
        <p:spPr>
          <a:xfrm>
            <a:off x="8116539" y="1521493"/>
            <a:ext cx="455961" cy="25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12775"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12775" y="1524000"/>
            <a:ext cx="45739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8522688" y="1489397"/>
            <a:ext cx="11712" cy="4511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flipV="1">
            <a:off x="8522688" y="4209893"/>
            <a:ext cx="11712"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54050" y="4216340"/>
            <a:ext cx="0"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54050" y="1499865"/>
            <a:ext cx="0" cy="4535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8123313"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270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smtClean="0">
                <a:solidFill>
                  <a:srgbClr val="FF0000"/>
                </a:solidFill>
                <a:latin typeface="Arial"/>
                <a:cs typeface="Arial"/>
              </a:rPr>
              <a:pPr algn="r"/>
              <a:t>‹#›</a:t>
            </a:fld>
            <a:endParaRPr lang="es-ES_tradnl" sz="1200" dirty="0">
              <a:solidFill>
                <a:srgbClr val="FF0000"/>
              </a:solidFill>
              <a:latin typeface="Arial"/>
              <a:cs typeface="Arial"/>
            </a:endParaRPr>
          </a:p>
        </p:txBody>
      </p:sp>
    </p:spTree>
    <p:extLst>
      <p:ext uri="{BB962C8B-B14F-4D97-AF65-F5344CB8AC3E}">
        <p14:creationId xmlns:p14="http://schemas.microsoft.com/office/powerpoint/2010/main" val="125320722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603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9657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47681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667" y="2803749"/>
            <a:ext cx="3042604" cy="11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userDrawn="1"/>
        </p:nvSpPr>
        <p:spPr>
          <a:xfrm>
            <a:off x="2153236" y="6327556"/>
            <a:ext cx="4912471" cy="338554"/>
          </a:xfrm>
          <a:prstGeom prst="rect">
            <a:avLst/>
          </a:prstGeom>
        </p:spPr>
        <p:txBody>
          <a:bodyPr wrap="square">
            <a:spAutoFit/>
          </a:bodyPr>
          <a:lstStyle/>
          <a:p>
            <a:pPr algn="ct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spTree>
    <p:extLst>
      <p:ext uri="{BB962C8B-B14F-4D97-AF65-F5344CB8AC3E}">
        <p14:creationId xmlns:p14="http://schemas.microsoft.com/office/powerpoint/2010/main" val="2311849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72224028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47046035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74932850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96283195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88451486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939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5729713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22375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01853" y="6038850"/>
            <a:ext cx="2200344"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hasCustomPrompt="1"/>
          </p:nvPr>
        </p:nvSpPr>
        <p:spPr>
          <a:xfrm>
            <a:off x="914400" y="1808487"/>
            <a:ext cx="7373961" cy="2224053"/>
          </a:xfrm>
          <a:prstGeom prst="rect">
            <a:avLst/>
          </a:prstGeom>
        </p:spPr>
        <p:txBody>
          <a:bodyPr vert="horz"/>
          <a:lstStyle>
            <a:lvl1pPr algn="ctr">
              <a:defRPr sz="4000">
                <a:solidFill>
                  <a:srgbClr val="FF0000"/>
                </a:solidFill>
              </a:defRPr>
            </a:lvl1pPr>
          </a:lstStyle>
          <a:p>
            <a:r>
              <a:rPr lang="en-US" dirty="0" smtClean="0"/>
              <a:t>Click to edit title</a:t>
            </a:r>
            <a:endParaRPr lang="en-US" dirty="0"/>
          </a:p>
        </p:txBody>
      </p:sp>
      <p:sp>
        <p:nvSpPr>
          <p:cNvPr id="24" name="Rectangle 23"/>
          <p:cNvSpPr/>
          <p:nvPr userDrawn="1"/>
        </p:nvSpPr>
        <p:spPr>
          <a:xfrm>
            <a:off x="516905" y="6357735"/>
            <a:ext cx="6045951" cy="338554"/>
          </a:xfrm>
          <a:prstGeom prst="rect">
            <a:avLst/>
          </a:prstGeom>
        </p:spPr>
        <p:txBody>
          <a:bodyPr wrap="square">
            <a:spAutoFit/>
          </a:bodyPr>
          <a:lstStyle/>
          <a:p>
            <a:pP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cxnSp>
        <p:nvCxnSpPr>
          <p:cNvPr id="23" name="Straight Connector 22"/>
          <p:cNvCxnSpPr/>
          <p:nvPr userDrawn="1"/>
        </p:nvCxnSpPr>
        <p:spPr>
          <a:xfrm>
            <a:off x="8116539" y="1521493"/>
            <a:ext cx="455961" cy="25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12775"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12775" y="1524000"/>
            <a:ext cx="45739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8522688" y="1489397"/>
            <a:ext cx="11712" cy="4511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flipV="1">
            <a:off x="8522688" y="4209893"/>
            <a:ext cx="11712"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54050" y="4216340"/>
            <a:ext cx="0"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54050" y="1499865"/>
            <a:ext cx="0" cy="4535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8123313"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75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1019600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smtClean="0">
                <a:solidFill>
                  <a:srgbClr val="FF0000"/>
                </a:solidFill>
                <a:latin typeface="Arial"/>
                <a:cs typeface="Arial"/>
              </a:rPr>
              <a:pPr algn="r"/>
              <a:t>‹#›</a:t>
            </a:fld>
            <a:endParaRPr lang="es-ES_tradnl" sz="1200" dirty="0">
              <a:solidFill>
                <a:srgbClr val="FF0000"/>
              </a:solidFill>
              <a:latin typeface="Arial"/>
              <a:cs typeface="Arial"/>
            </a:endParaRPr>
          </a:p>
        </p:txBody>
      </p:sp>
    </p:spTree>
    <p:extLst>
      <p:ext uri="{BB962C8B-B14F-4D97-AF65-F5344CB8AC3E}">
        <p14:creationId xmlns:p14="http://schemas.microsoft.com/office/powerpoint/2010/main" val="5722416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88013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42145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667" y="2803749"/>
            <a:ext cx="3042604" cy="11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userDrawn="1"/>
        </p:nvSpPr>
        <p:spPr>
          <a:xfrm>
            <a:off x="2153236" y="6327556"/>
            <a:ext cx="4912471" cy="338554"/>
          </a:xfrm>
          <a:prstGeom prst="rect">
            <a:avLst/>
          </a:prstGeom>
        </p:spPr>
        <p:txBody>
          <a:bodyPr wrap="square">
            <a:spAutoFit/>
          </a:bodyPr>
          <a:lstStyle/>
          <a:p>
            <a:pPr algn="ct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spTree>
    <p:extLst>
      <p:ext uri="{BB962C8B-B14F-4D97-AF65-F5344CB8AC3E}">
        <p14:creationId xmlns:p14="http://schemas.microsoft.com/office/powerpoint/2010/main" val="245737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9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545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41.xml"/><Relationship Id="rId7" Type="http://schemas.openxmlformats.org/officeDocument/2006/relationships/tags" Target="../tags/tag9.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vmlDrawing" Target="../drawings/vmlDrawing8.vml"/><Relationship Id="rId5" Type="http://schemas.openxmlformats.org/officeDocument/2006/relationships/theme" Target="../theme/theme10.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45.xml"/><Relationship Id="rId7" Type="http://schemas.openxmlformats.org/officeDocument/2006/relationships/tags" Target="../tags/tag10.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vmlDrawing" Target="../drawings/vmlDrawing9.vml"/><Relationship Id="rId5" Type="http://schemas.openxmlformats.org/officeDocument/2006/relationships/theme" Target="../theme/theme11.xml"/><Relationship Id="rId4" Type="http://schemas.openxmlformats.org/officeDocument/2006/relationships/slideLayout" Target="../slideLayouts/slideLayout46.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49.xml"/><Relationship Id="rId7" Type="http://schemas.openxmlformats.org/officeDocument/2006/relationships/vmlDrawing" Target="../drawings/vmlDrawing10.v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12.xml"/><Relationship Id="rId5" Type="http://schemas.openxmlformats.org/officeDocument/2006/relationships/slideLayout" Target="../slideLayouts/slideLayout51.xml"/><Relationship Id="rId10" Type="http://schemas.openxmlformats.org/officeDocument/2006/relationships/image" Target="../media/image1.emf"/><Relationship Id="rId4" Type="http://schemas.openxmlformats.org/officeDocument/2006/relationships/slideLayout" Target="../slideLayouts/slideLayout50.xml"/><Relationship Id="rId9" Type="http://schemas.openxmlformats.org/officeDocument/2006/relationships/oleObject" Target="../embeddings/oleObject10.bin"/></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13.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emf"/><Relationship Id="rId2" Type="http://schemas.openxmlformats.org/officeDocument/2006/relationships/slideLayout" Target="../slideLayouts/slideLayout53.xml"/><Relationship Id="rId16" Type="http://schemas.openxmlformats.org/officeDocument/2006/relationships/oleObject" Target="../embeddings/oleObject11.bin"/><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ags" Target="../tags/tag12.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vmlDrawing" Target="../drawings/vmlDrawing11.v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ags" Target="../tags/tag14.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vmlDrawing" Target="../drawings/vmlDrawing13.v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heme" Target="../theme/theme14.xml"/><Relationship Id="rId5" Type="http://schemas.openxmlformats.org/officeDocument/2006/relationships/slideLayout" Target="../slideLayouts/slideLayout68.xml"/><Relationship Id="rId15" Type="http://schemas.openxmlformats.org/officeDocument/2006/relationships/image" Target="../media/image1.emf"/><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oleObject" Target="../embeddings/oleObject13.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3.xml"/><Relationship Id="rId5" Type="http://schemas.openxmlformats.org/officeDocument/2006/relationships/vmlDrawing" Target="../drawings/vmlDrawing2.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4.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oleObject" Target="../embeddings/oleObject3.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ags" Target="../tags/tag4.xml"/><Relationship Id="rId5" Type="http://schemas.openxmlformats.org/officeDocument/2006/relationships/vmlDrawing" Target="../drawings/vmlDrawing3.v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5.xml"/><Relationship Id="rId7" Type="http://schemas.openxmlformats.org/officeDocument/2006/relationships/tags" Target="../tags/tag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vmlDrawing" Target="../drawings/vmlDrawing4.vml"/><Relationship Id="rId5" Type="http://schemas.openxmlformats.org/officeDocument/2006/relationships/theme" Target="../theme/theme6.xml"/><Relationship Id="rId4" Type="http://schemas.openxmlformats.org/officeDocument/2006/relationships/slideLayout" Target="../slideLayouts/slideLayout26.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29.xml"/><Relationship Id="rId7" Type="http://schemas.openxmlformats.org/officeDocument/2006/relationships/tags" Target="../tags/tag6.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vmlDrawing" Target="../drawings/vmlDrawing5.vml"/><Relationship Id="rId5" Type="http://schemas.openxmlformats.org/officeDocument/2006/relationships/theme" Target="../theme/theme7.xml"/><Relationship Id="rId4" Type="http://schemas.openxmlformats.org/officeDocument/2006/relationships/slideLayout" Target="../slideLayouts/slideLayout30.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33.xml"/><Relationship Id="rId7" Type="http://schemas.openxmlformats.org/officeDocument/2006/relationships/tags" Target="../tags/tag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vmlDrawing" Target="../drawings/vmlDrawing6.vml"/><Relationship Id="rId5" Type="http://schemas.openxmlformats.org/officeDocument/2006/relationships/theme" Target="../theme/theme8.xml"/><Relationship Id="rId4" Type="http://schemas.openxmlformats.org/officeDocument/2006/relationships/slideLayout" Target="../slideLayouts/slideLayout34.xml"/><Relationship Id="rId9"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37.xml"/><Relationship Id="rId7" Type="http://schemas.openxmlformats.org/officeDocument/2006/relationships/tags" Target="../tags/tag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vmlDrawing" Target="../drawings/vmlDrawing7.vml"/><Relationship Id="rId5" Type="http://schemas.openxmlformats.org/officeDocument/2006/relationships/theme" Target="../theme/theme9.xml"/><Relationship Id="rId4" Type="http://schemas.openxmlformats.org/officeDocument/2006/relationships/slideLayout" Target="../slideLayouts/slideLayout38.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ext uri="{D42A27DB-BD31-4B8C-83A1-F6EECF244321}">
                <p14:modId xmlns:p14="http://schemas.microsoft.com/office/powerpoint/2010/main" val="28541701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9256"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695412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91" r:id="rId4"/>
    <p:sldLayoutId id="2147483692" r:id="rId5"/>
    <p:sldLayoutId id="2147483771"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4623408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719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65195381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199995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822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4904799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049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2888280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948104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4590"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27336150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72" r:id="rId11"/>
    <p:sldLayoutId id="2147483773" r:id="rId1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7731937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2731"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703952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7056664" y="5904868"/>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smtClean="0">
                <a:solidFill>
                  <a:prstClr val="black"/>
                </a:solidFill>
                <a:latin typeface="Arial" charset="0"/>
                <a:ea typeface="MS PGothic" pitchFamily="34" charset="-128"/>
              </a:rPr>
              <a:t>Santander Holdings USA</a:t>
            </a:r>
            <a:r>
              <a:rPr lang="en-US" sz="1500" b="1" dirty="0" smtClean="0">
                <a:solidFill>
                  <a:prstClr val="black"/>
                </a:solidFill>
                <a:latin typeface="Arial" charset="0"/>
                <a:ea typeface="MS PGothic" pitchFamily="34" charset="-128"/>
              </a:rPr>
              <a:t> </a:t>
            </a:r>
            <a:endParaRPr lang="en-US" sz="1500" b="1" dirty="0">
              <a:solidFill>
                <a:prstClr val="black"/>
              </a:solidFill>
              <a:latin typeface="Arial" charset="0"/>
              <a:ea typeface="MS PGothic" pitchFamily="34" charset="-128"/>
            </a:endParaRPr>
          </a:p>
        </p:txBody>
      </p:sp>
    </p:spTree>
    <p:extLst>
      <p:ext uri="{BB962C8B-B14F-4D97-AF65-F5344CB8AC3E}">
        <p14:creationId xmlns:p14="http://schemas.microsoft.com/office/powerpoint/2010/main" val="14422227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538764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18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888222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7056664" y="5904868"/>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smtClean="0">
                <a:solidFill>
                  <a:prstClr val="black"/>
                </a:solidFill>
                <a:latin typeface="Arial" charset="0"/>
                <a:ea typeface="MS PGothic" pitchFamily="34" charset="-128"/>
              </a:rPr>
              <a:t>Santander Holdings USA</a:t>
            </a:r>
            <a:r>
              <a:rPr lang="en-US" sz="1500" b="1" dirty="0" smtClean="0">
                <a:solidFill>
                  <a:prstClr val="black"/>
                </a:solidFill>
                <a:latin typeface="Arial" charset="0"/>
                <a:ea typeface="MS PGothic" pitchFamily="34" charset="-128"/>
              </a:rPr>
              <a:t> </a:t>
            </a:r>
            <a:endParaRPr lang="en-US" sz="1500" b="1" dirty="0">
              <a:solidFill>
                <a:prstClr val="black"/>
              </a:solidFill>
              <a:latin typeface="Arial" charset="0"/>
              <a:ea typeface="MS PGothic" pitchFamily="34" charset="-128"/>
            </a:endParaRPr>
          </a:p>
        </p:txBody>
      </p:sp>
    </p:spTree>
    <p:extLst>
      <p:ext uri="{BB962C8B-B14F-4D97-AF65-F5344CB8AC3E}">
        <p14:creationId xmlns:p14="http://schemas.microsoft.com/office/powerpoint/2010/main" val="12557331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608338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593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1175523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037592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310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515156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46452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412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5048566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8691614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514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4651773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4197377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617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9840720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image" Target="../media/image18.e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image" Target="../media/image1.emf"/><Relationship Id="rId2" Type="http://schemas.openxmlformats.org/officeDocument/2006/relationships/tags" Target="../tags/tag22.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4.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21.emf"/><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1.emf"/><Relationship Id="rId2" Type="http://schemas.openxmlformats.org/officeDocument/2006/relationships/tags" Target="../tags/tag35.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slideLayout" Target="../slideLayouts/slideLayout2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xml"/><Relationship Id="rId7" Type="http://schemas.openxmlformats.org/officeDocument/2006/relationships/oleObject" Target="../embeddings/oleObject15.bin"/><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slideLayout" Target="../slideLayouts/slideLayout53.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9.xml"/><Relationship Id="rId7" Type="http://schemas.openxmlformats.org/officeDocument/2006/relationships/oleObject" Target="../embeddings/oleObject20.bin"/><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vmlDrawing" Target="../drawings/vmlDrawing21.vml"/><Relationship Id="rId6" Type="http://schemas.openxmlformats.org/officeDocument/2006/relationships/image" Target="../media/image26.emf"/><Relationship Id="rId5" Type="http://schemas.openxmlformats.org/officeDocument/2006/relationships/image" Target="../media/image5.e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3.xml"/><Relationship Id="rId1" Type="http://schemas.openxmlformats.org/officeDocument/2006/relationships/vmlDrawing" Target="../drawings/vmlDrawing22.vml"/><Relationship Id="rId6" Type="http://schemas.openxmlformats.org/officeDocument/2006/relationships/image" Target="../media/image27.emf"/><Relationship Id="rId5" Type="http://schemas.openxmlformats.org/officeDocument/2006/relationships/image" Target="../media/image5.e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tags" Target="../tags/tag20.xml"/><Relationship Id="rId1" Type="http://schemas.openxmlformats.org/officeDocument/2006/relationships/vmlDrawing" Target="../drawings/vmlDrawing16.vml"/><Relationship Id="rId5" Type="http://schemas.openxmlformats.org/officeDocument/2006/relationships/image" Target="../media/image7.emf"/><Relationship Id="rId4"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54.xml"/><Relationship Id="rId1" Type="http://schemas.openxmlformats.org/officeDocument/2006/relationships/vmlDrawing" Target="../drawings/vmlDrawing23.vml"/><Relationship Id="rId6" Type="http://schemas.openxmlformats.org/officeDocument/2006/relationships/image" Target="../media/image30.emf"/><Relationship Id="rId5" Type="http://schemas.openxmlformats.org/officeDocument/2006/relationships/image" Target="../media/image7.e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slideLayout" Target="../slideLayouts/slideLayout21.xml"/><Relationship Id="rId7" Type="http://schemas.openxmlformats.org/officeDocument/2006/relationships/image" Target="../media/image32.emf"/><Relationship Id="rId2" Type="http://schemas.openxmlformats.org/officeDocument/2006/relationships/tags" Target="../tags/tag55.xml"/><Relationship Id="rId1" Type="http://schemas.openxmlformats.org/officeDocument/2006/relationships/vmlDrawing" Target="../drawings/vmlDrawing24.vml"/><Relationship Id="rId6" Type="http://schemas.openxmlformats.org/officeDocument/2006/relationships/image" Target="../media/image31.emf"/><Relationship Id="rId5" Type="http://schemas.openxmlformats.org/officeDocument/2006/relationships/image" Target="../media/image7.emf"/><Relationship Id="rId4" Type="http://schemas.openxmlformats.org/officeDocument/2006/relationships/oleObject" Target="../embeddings/oleObject24.bin"/><Relationship Id="rId9" Type="http://schemas.openxmlformats.org/officeDocument/2006/relationships/image" Target="../media/image34.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7.e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spAutoFit/>
          </a:bodyPr>
          <a:lstStyle/>
          <a:p>
            <a:r>
              <a:rPr lang="en-US" dirty="0" smtClean="0"/>
              <a:t>Santander US P19</a:t>
            </a:r>
            <a:endParaRPr lang="en-US" dirty="0"/>
          </a:p>
        </p:txBody>
      </p:sp>
      <p:sp>
        <p:nvSpPr>
          <p:cNvPr id="5" name="Text Placeholder 4"/>
          <p:cNvSpPr>
            <a:spLocks noGrp="1"/>
          </p:cNvSpPr>
          <p:nvPr>
            <p:ph type="body" sz="quarter" idx="10"/>
          </p:nvPr>
        </p:nvSpPr>
        <p:spPr>
          <a:xfrm>
            <a:off x="457200" y="3581512"/>
            <a:ext cx="8229600" cy="400110"/>
          </a:xfrm>
        </p:spPr>
        <p:txBody>
          <a:bodyPr/>
          <a:lstStyle/>
          <a:p>
            <a:r>
              <a:rPr lang="en-US" dirty="0" smtClean="0"/>
              <a:t>Commercial Real Estate Banking</a:t>
            </a:r>
            <a:endParaRPr lang="en-US" dirty="0"/>
          </a:p>
        </p:txBody>
      </p:sp>
      <p:sp>
        <p:nvSpPr>
          <p:cNvPr id="2" name="Text Placeholder 1"/>
          <p:cNvSpPr>
            <a:spLocks noGrp="1"/>
          </p:cNvSpPr>
          <p:nvPr>
            <p:ph type="body" sz="quarter" idx="12"/>
          </p:nvPr>
        </p:nvSpPr>
        <p:spPr>
          <a:xfrm>
            <a:off x="457199" y="4027060"/>
            <a:ext cx="5039959" cy="307777"/>
          </a:xfrm>
        </p:spPr>
        <p:txBody>
          <a:bodyPr/>
          <a:lstStyle/>
          <a:p>
            <a:r>
              <a:rPr lang="en-GB" dirty="0" smtClean="0"/>
              <a:t>August </a:t>
            </a:r>
            <a:r>
              <a:rPr lang="en-GB" dirty="0" smtClean="0"/>
              <a:t>16, </a:t>
            </a:r>
            <a:r>
              <a:rPr lang="en-GB" dirty="0" smtClean="0"/>
              <a:t>2016</a:t>
            </a:r>
            <a:endParaRPr lang="en-GB" dirty="0"/>
          </a:p>
        </p:txBody>
      </p:sp>
      <p:sp>
        <p:nvSpPr>
          <p:cNvPr id="9" name="Text Placeholder 8"/>
          <p:cNvSpPr>
            <a:spLocks noGrp="1"/>
          </p:cNvSpPr>
          <p:nvPr>
            <p:ph type="body" sz="quarter" idx="13"/>
          </p:nvPr>
        </p:nvSpPr>
        <p:spPr>
          <a:xfrm>
            <a:off x="2963434" y="6541660"/>
            <a:ext cx="2403222" cy="307777"/>
          </a:xfrm>
        </p:spPr>
        <p:txBody>
          <a:bodyPr/>
          <a:lstStyle/>
          <a:p>
            <a:r>
              <a:rPr lang="en-US" dirty="0" smtClean="0"/>
              <a:t>Proprietary &amp; Confidential</a:t>
            </a:r>
            <a:endParaRPr lang="en-US" dirty="0"/>
          </a:p>
        </p:txBody>
      </p:sp>
      <p:sp>
        <p:nvSpPr>
          <p:cNvPr id="3" name="Text Placeholder 2"/>
          <p:cNvSpPr>
            <a:spLocks noGrp="1"/>
          </p:cNvSpPr>
          <p:nvPr>
            <p:ph type="body" sz="quarter" idx="11"/>
          </p:nvPr>
        </p:nvSpPr>
        <p:spPr>
          <a:xfrm>
            <a:off x="457200" y="4560966"/>
            <a:ext cx="8229600" cy="400110"/>
          </a:xfrm>
        </p:spPr>
        <p:txBody>
          <a:bodyPr/>
          <a:lstStyle/>
          <a:p>
            <a:r>
              <a:rPr lang="en-US" dirty="0" smtClean="0"/>
              <a:t>Michael A. Lee, Managing Director</a:t>
            </a:r>
            <a:endParaRPr lang="en-US" dirty="0"/>
          </a:p>
        </p:txBody>
      </p:sp>
    </p:spTree>
    <p:extLst>
      <p:ext uri="{BB962C8B-B14F-4D97-AF65-F5344CB8AC3E}">
        <p14:creationId xmlns:p14="http://schemas.microsoft.com/office/powerpoint/2010/main" val="146035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Banking Consolidated Financials</a:t>
            </a:r>
            <a:endParaRPr lang="en-US" dirty="0"/>
          </a:p>
        </p:txBody>
      </p:sp>
      <p:sp>
        <p:nvSpPr>
          <p:cNvPr id="5" name="Text Placeholder 4"/>
          <p:cNvSpPr>
            <a:spLocks noGrp="1"/>
          </p:cNvSpPr>
          <p:nvPr>
            <p:ph type="body" sz="quarter" idx="10"/>
          </p:nvPr>
        </p:nvSpPr>
        <p:spPr>
          <a:xfrm>
            <a:off x="457200" y="6071731"/>
            <a:ext cx="8229600" cy="615553"/>
          </a:xfrm>
        </p:spPr>
        <p:txBody>
          <a:bodyPr/>
          <a:lstStyle/>
          <a:p>
            <a:pPr marL="171450" indent="-171450">
              <a:buFont typeface="Arial" panose="020B0604020202020204" pitchFamily="34" charset="0"/>
              <a:buChar char="•"/>
            </a:pPr>
            <a:r>
              <a:rPr lang="en-US" dirty="0" smtClean="0"/>
              <a:t>2015 expenses are not reflective of the breakout of Commercial Banking &amp; Overhead allocations.</a:t>
            </a:r>
          </a:p>
          <a:p>
            <a:pPr marL="171450" indent="-171450">
              <a:buFont typeface="Arial" panose="020B0604020202020204" pitchFamily="34" charset="0"/>
              <a:buChar char="•"/>
            </a:pPr>
            <a:r>
              <a:rPr lang="en-US" dirty="0" smtClean="0"/>
              <a:t>By including Collaboration Fees (posted to GCB &amp; shown on pg. </a:t>
            </a:r>
            <a:r>
              <a:rPr lang="en-US" dirty="0" smtClean="0"/>
              <a:t>19), </a:t>
            </a:r>
            <a:r>
              <a:rPr lang="en-US" dirty="0" smtClean="0"/>
              <a:t>re-calculated ROA will be 1.00% and ROE is 9.27% in 2019</a:t>
            </a:r>
            <a:r>
              <a:rPr lang="en-US" dirty="0" smtClean="0"/>
              <a:t>.</a:t>
            </a:r>
          </a:p>
          <a:p>
            <a:pPr marL="171450" indent="-171450">
              <a:buFont typeface="Arial" panose="020B0604020202020204" pitchFamily="34" charset="0"/>
              <a:buChar char="•"/>
            </a:pPr>
            <a:r>
              <a:rPr lang="en-US" dirty="0" smtClean="0"/>
              <a:t>Does not include provision impact of change in MF sale strategy.</a:t>
            </a:r>
            <a:endParaRPr lang="en-US" dirty="0"/>
          </a:p>
        </p:txBody>
      </p:sp>
      <p:pic>
        <p:nvPicPr>
          <p:cNvPr id="1233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76" y="851469"/>
            <a:ext cx="7448639" cy="522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259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Financials</a:t>
            </a:r>
            <a:endParaRPr lang="en-US" dirty="0"/>
          </a:p>
        </p:txBody>
      </p:sp>
      <p:sp>
        <p:nvSpPr>
          <p:cNvPr id="5" name="Text Placeholder 4"/>
          <p:cNvSpPr>
            <a:spLocks noGrp="1"/>
          </p:cNvSpPr>
          <p:nvPr>
            <p:ph type="body" sz="quarter" idx="10"/>
          </p:nvPr>
        </p:nvSpPr>
        <p:spPr/>
        <p:txBody>
          <a:bodyPr/>
          <a:lstStyle/>
          <a:p>
            <a:endParaRPr lang="en-US"/>
          </a:p>
        </p:txBody>
      </p:sp>
      <p:pic>
        <p:nvPicPr>
          <p:cNvPr id="1234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0" y="875159"/>
            <a:ext cx="7750565" cy="55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26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Multi-Family Financials</a:t>
            </a:r>
            <a:endParaRPr lang="en-US" dirty="0"/>
          </a:p>
        </p:txBody>
      </p:sp>
      <p:sp>
        <p:nvSpPr>
          <p:cNvPr id="5" name="Text Placeholder 4"/>
          <p:cNvSpPr>
            <a:spLocks noGrp="1"/>
          </p:cNvSpPr>
          <p:nvPr>
            <p:ph type="body" sz="quarter" idx="10"/>
          </p:nvPr>
        </p:nvSpPr>
        <p:spPr/>
        <p:txBody>
          <a:bodyPr/>
          <a:lstStyle/>
          <a:p>
            <a:endParaRPr lang="en-US"/>
          </a:p>
        </p:txBody>
      </p:sp>
      <p:pic>
        <p:nvPicPr>
          <p:cNvPr id="1235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4" y="831577"/>
            <a:ext cx="7810950" cy="563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27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Banking Customer metrics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12848825"/>
              </p:ext>
            </p:extLst>
          </p:nvPr>
        </p:nvGraphicFramePr>
        <p:xfrm>
          <a:off x="547128" y="938810"/>
          <a:ext cx="6148640" cy="1374941"/>
        </p:xfrm>
        <a:graphic>
          <a:graphicData uri="http://schemas.openxmlformats.org/drawingml/2006/table">
            <a:tbl>
              <a:tblPr/>
              <a:tblGrid>
                <a:gridCol w="947375"/>
                <a:gridCol w="1083119"/>
                <a:gridCol w="2074408"/>
                <a:gridCol w="282867"/>
                <a:gridCol w="1760871"/>
              </a:tblGrid>
              <a:tr h="126745">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CREB Total</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50332">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3,481</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2,695</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r>
              <a:tr h="204021">
                <a:tc vMerge="1">
                  <a:txBody>
                    <a:bodyPr/>
                    <a:lstStyle/>
                    <a:p>
                      <a:endParaRPr lang="en-US"/>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$91K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$101K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72700">
                <a:tc v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$4.2MM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$4.7MM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06587">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$12.7MM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$9.7MM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06587">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chemeClr val="tx1"/>
                          </a:solidFill>
                          <a:effectLst/>
                          <a:latin typeface="Calibri"/>
                        </a:rPr>
                        <a:t>$2.8MM</a:t>
                      </a: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$2.6MM</a:t>
                      </a: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5217472"/>
              </p:ext>
            </p:extLst>
          </p:nvPr>
        </p:nvGraphicFramePr>
        <p:xfrm>
          <a:off x="547128" y="2960908"/>
          <a:ext cx="6148639" cy="1414925"/>
        </p:xfrm>
        <a:graphic>
          <a:graphicData uri="http://schemas.openxmlformats.org/drawingml/2006/table">
            <a:tbl>
              <a:tblPr/>
              <a:tblGrid>
                <a:gridCol w="967040"/>
                <a:gridCol w="1063454"/>
                <a:gridCol w="2074408"/>
                <a:gridCol w="282867"/>
                <a:gridCol w="1760870"/>
              </a:tblGrid>
              <a:tr h="148115">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MF Unit</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63332">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Calibri"/>
                        </a:rPr>
                        <a:t>3,103</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2,232</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r>
              <a:tr h="221662">
                <a:tc vMerge="1">
                  <a:txBody>
                    <a:bodyPr/>
                    <a:lstStyle/>
                    <a:p>
                      <a:endParaRPr lang="en-US" dirty="0"/>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w="12700" cmpd="sng">
                      <a:noFill/>
                      <a:prstDash val="solid"/>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$66K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$55K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95043">
                <a:tc v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$3.3MM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$3.1MM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53703">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$25.4MM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$15.4MM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53703">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$3.2MM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$2.2MM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00071718"/>
              </p:ext>
            </p:extLst>
          </p:nvPr>
        </p:nvGraphicFramePr>
        <p:xfrm>
          <a:off x="547128" y="4907561"/>
          <a:ext cx="6121598" cy="1360758"/>
        </p:xfrm>
        <a:graphic>
          <a:graphicData uri="http://schemas.openxmlformats.org/drawingml/2006/table">
            <a:tbl>
              <a:tblPr/>
              <a:tblGrid>
                <a:gridCol w="937543"/>
                <a:gridCol w="1084020"/>
                <a:gridCol w="2065285"/>
                <a:gridCol w="281623"/>
                <a:gridCol w="1753127"/>
              </a:tblGrid>
              <a:tr h="155630">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CRE Unit</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12700" cap="flat" cmpd="sng" algn="ctr">
                      <a:solidFill>
                        <a:srgbClr val="FF0000"/>
                      </a:solidFill>
                      <a:prstDash val="solid"/>
                      <a:round/>
                      <a:headEnd type="none" w="med" len="med"/>
                      <a:tailEnd type="none" w="med" len="med"/>
                    </a:lnB>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43303">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378</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463</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r>
              <a:tr h="192993">
                <a:tc vMerge="1">
                  <a:txBody>
                    <a:bodyPr/>
                    <a:lstStyle/>
                    <a:p>
                      <a:endParaRPr lang="en-US" sz="1400" dirty="0"/>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w="12700" cmpd="sng">
                      <a:noFill/>
                      <a:prstDash val="solid"/>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$300K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$319K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63365">
                <a:tc vMerge="1">
                  <a:txBody>
                    <a:bodyPr/>
                    <a:lstStyle/>
                    <a:p>
                      <a:pPr marL="0" algn="l" defTabSz="457200" rtl="0" eaLnBrk="1" fontAlgn="b" latinLnBrk="0" hangingPunct="1"/>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$11.6MM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$11.6MM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66574">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$6.7MM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$7.4MM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66574">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$2.6MM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$3.4MM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4" name="Straight Connector 3"/>
          <p:cNvCxnSpPr/>
          <p:nvPr/>
        </p:nvCxnSpPr>
        <p:spPr>
          <a:xfrm>
            <a:off x="464576" y="2697348"/>
            <a:ext cx="8229600" cy="0"/>
          </a:xfrm>
          <a:prstGeom prst="line">
            <a:avLst/>
          </a:prstGeom>
          <a:ln w="254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576" y="4649004"/>
            <a:ext cx="8229600" cy="0"/>
          </a:xfrm>
          <a:prstGeom prst="line">
            <a:avLst/>
          </a:prstGeom>
          <a:ln w="254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930141" y="4993762"/>
            <a:ext cx="1806107" cy="1223412"/>
          </a:xfrm>
          <a:prstGeom prst="rect">
            <a:avLst/>
          </a:prstGeom>
          <a:noFill/>
        </p:spPr>
        <p:txBody>
          <a:bodyPr wrap="square" rtlCol="0">
            <a:spAutoFit/>
          </a:bodyPr>
          <a:lstStyle/>
          <a:p>
            <a:pPr lvl="0"/>
            <a:r>
              <a:rPr lang="en-US" sz="1050" b="1" dirty="0" smtClean="0">
                <a:cs typeface="Arial" pitchFamily="34" charset="0"/>
              </a:rPr>
              <a:t>The CRE Unit is a relationship driven, direct </a:t>
            </a:r>
            <a:r>
              <a:rPr lang="en-US" sz="1050" b="1" dirty="0">
                <a:cs typeface="Arial" pitchFamily="34" charset="0"/>
              </a:rPr>
              <a:t>origination channel with a concentration in project based construction and interim </a:t>
            </a:r>
            <a:r>
              <a:rPr lang="en-US" sz="1050" b="1" dirty="0" smtClean="0">
                <a:cs typeface="Arial" pitchFamily="34" charset="0"/>
              </a:rPr>
              <a:t>lending</a:t>
            </a:r>
            <a:endParaRPr lang="en-US" sz="1050" b="1" dirty="0">
              <a:cs typeface="Arial" pitchFamily="34" charset="0"/>
            </a:endParaRPr>
          </a:p>
        </p:txBody>
      </p:sp>
      <p:sp>
        <p:nvSpPr>
          <p:cNvPr id="13" name="TextBox 12"/>
          <p:cNvSpPr txBox="1"/>
          <p:nvPr/>
        </p:nvSpPr>
        <p:spPr>
          <a:xfrm>
            <a:off x="6845995" y="3217898"/>
            <a:ext cx="1890253" cy="1061829"/>
          </a:xfrm>
          <a:prstGeom prst="rect">
            <a:avLst/>
          </a:prstGeom>
          <a:noFill/>
        </p:spPr>
        <p:txBody>
          <a:bodyPr wrap="square" rtlCol="0">
            <a:spAutoFit/>
          </a:bodyPr>
          <a:lstStyle/>
          <a:p>
            <a:r>
              <a:rPr lang="en-US" sz="1050" b="1" dirty="0" smtClean="0"/>
              <a:t>The Multifamily Unit is a </a:t>
            </a:r>
            <a:r>
              <a:rPr lang="en-US" sz="1050" b="1" dirty="0"/>
              <a:t>broker driven channel providing term lending, primarily fixed rate, on stabilized </a:t>
            </a:r>
            <a:r>
              <a:rPr lang="en-US" sz="1050" b="1" dirty="0" smtClean="0"/>
              <a:t>assets and is transactional in nature</a:t>
            </a:r>
          </a:p>
        </p:txBody>
      </p:sp>
      <p:sp>
        <p:nvSpPr>
          <p:cNvPr id="5" name="Rectangle 4"/>
          <p:cNvSpPr/>
          <p:nvPr/>
        </p:nvSpPr>
        <p:spPr>
          <a:xfrm>
            <a:off x="517632" y="6373125"/>
            <a:ext cx="5701109" cy="230832"/>
          </a:xfrm>
          <a:prstGeom prst="rect">
            <a:avLst/>
          </a:prstGeom>
        </p:spPr>
        <p:txBody>
          <a:bodyPr wrap="square">
            <a:spAutoFit/>
          </a:bodyPr>
          <a:lstStyle/>
          <a:p>
            <a:r>
              <a:rPr lang="en-US" sz="900" i="1" dirty="0" smtClean="0">
                <a:latin typeface="Arial" panose="020B0604020202020204" pitchFamily="34" charset="0"/>
                <a:cs typeface="Arial" panose="020B0604020202020204" pitchFamily="34" charset="0"/>
              </a:rPr>
              <a:t>Revenue ratios do not include $7.7MM in collaboration revenue</a:t>
            </a:r>
            <a:endParaRPr lang="en-US" sz="9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093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ext uri="{D42A27DB-BD31-4B8C-83A1-F6EECF244321}">
                <p14:modId xmlns:p14="http://schemas.microsoft.com/office/powerpoint/2010/main" val="1426650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9379"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4" name="Rectangle 1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Loan activity by line of business</a:t>
            </a:r>
            <a:endParaRPr lang="en-US" dirty="0"/>
          </a:p>
        </p:txBody>
      </p:sp>
      <p:sp>
        <p:nvSpPr>
          <p:cNvPr id="4" name="Text Placeholder 3"/>
          <p:cNvSpPr>
            <a:spLocks noGrp="1"/>
          </p:cNvSpPr>
          <p:nvPr>
            <p:ph type="body" sz="quarter" idx="10"/>
          </p:nvPr>
        </p:nvSpPr>
        <p:spPr/>
        <p:txBody>
          <a:bodyPr/>
          <a:lstStyle/>
          <a:p>
            <a:endParaRPr lang="en-US" dirty="0"/>
          </a:p>
        </p:txBody>
      </p:sp>
      <p:sp>
        <p:nvSpPr>
          <p:cNvPr id="5" name="Rectangle 4"/>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grpSp>
        <p:nvGrpSpPr>
          <p:cNvPr id="7" name="Group 6"/>
          <p:cNvGrpSpPr/>
          <p:nvPr/>
        </p:nvGrpSpPr>
        <p:grpSpPr>
          <a:xfrm>
            <a:off x="1461315" y="2157682"/>
            <a:ext cx="3991342" cy="403873"/>
            <a:chOff x="1517854" y="1136310"/>
            <a:chExt cx="3230545" cy="403873"/>
          </a:xfrm>
        </p:grpSpPr>
        <p:sp>
          <p:nvSpPr>
            <p:cNvPr id="8" name="TextBox 7"/>
            <p:cNvSpPr txBox="1"/>
            <p:nvPr/>
          </p:nvSpPr>
          <p:spPr>
            <a:xfrm>
              <a:off x="1517854" y="1136310"/>
              <a:ext cx="3230545" cy="369332"/>
            </a:xfrm>
            <a:prstGeom prst="rect">
              <a:avLst/>
            </a:prstGeom>
            <a:noFill/>
          </p:spPr>
          <p:txBody>
            <a:bodyPr wrap="square" rtlCol="0">
              <a:spAutoFit/>
            </a:bodyPr>
            <a:lstStyle/>
            <a:p>
              <a:pPr algn="ctr"/>
              <a:r>
                <a:rPr lang="en-US" b="1" dirty="0" smtClean="0">
                  <a:solidFill>
                    <a:srgbClr val="000000"/>
                  </a:solidFill>
                </a:rPr>
                <a:t>Loan composition by LOB ($ </a:t>
              </a:r>
              <a:r>
                <a:rPr lang="en-US" b="1" dirty="0" err="1" smtClean="0">
                  <a:solidFill>
                    <a:srgbClr val="000000"/>
                  </a:solidFill>
                </a:rPr>
                <a:t>Bn</a:t>
              </a:r>
              <a:r>
                <a:rPr lang="en-US" b="1" dirty="0" smtClean="0">
                  <a:solidFill>
                    <a:srgbClr val="000000"/>
                  </a:solidFill>
                </a:rPr>
                <a:t>)</a:t>
              </a:r>
              <a:endParaRPr lang="en-US" b="1" dirty="0">
                <a:solidFill>
                  <a:srgbClr val="000000"/>
                </a:solidFill>
              </a:endParaRPr>
            </a:p>
          </p:txBody>
        </p:sp>
        <p:cxnSp>
          <p:nvCxnSpPr>
            <p:cNvPr id="9" name="Straight Connector 8"/>
            <p:cNvCxnSpPr/>
            <p:nvPr/>
          </p:nvCxnSpPr>
          <p:spPr>
            <a:xfrm>
              <a:off x="1517854" y="1540183"/>
              <a:ext cx="323054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6875028" y="3449859"/>
            <a:ext cx="636714" cy="461665"/>
          </a:xfrm>
          <a:prstGeom prst="rect">
            <a:avLst/>
          </a:prstGeom>
          <a:noFill/>
        </p:spPr>
        <p:txBody>
          <a:bodyPr wrap="none" rtlCol="0">
            <a:spAutoFit/>
          </a:bodyPr>
          <a:lstStyle/>
          <a:p>
            <a:pPr algn="ctr"/>
            <a:r>
              <a:rPr lang="en-US" sz="1200" b="1" dirty="0" smtClean="0">
                <a:solidFill>
                  <a:srgbClr val="000000"/>
                </a:solidFill>
              </a:rPr>
              <a:t>CAGR</a:t>
            </a:r>
          </a:p>
          <a:p>
            <a:pPr algn="ctr"/>
            <a:r>
              <a:rPr lang="en-US" sz="1200" b="1" dirty="0" smtClean="0">
                <a:solidFill>
                  <a:srgbClr val="000000"/>
                </a:solidFill>
              </a:rPr>
              <a:t>16-19</a:t>
            </a:r>
            <a:endParaRPr lang="en-US" sz="1200" b="1" dirty="0">
              <a:solidFill>
                <a:srgbClr val="000000"/>
              </a:solidFill>
            </a:endParaRPr>
          </a:p>
        </p:txBody>
      </p:sp>
      <p:cxnSp>
        <p:nvCxnSpPr>
          <p:cNvPr id="32" name="Straight Connector 31"/>
          <p:cNvCxnSpPr/>
          <p:nvPr/>
        </p:nvCxnSpPr>
        <p:spPr>
          <a:xfrm>
            <a:off x="6875028" y="3899217"/>
            <a:ext cx="63671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Loan balances forecast to decline through 2019 </a:t>
            </a:r>
          </a:p>
          <a:p>
            <a:pPr marL="171450" indent="-171450">
              <a:buFont typeface="Arial" panose="020B0604020202020204" pitchFamily="34" charset="0"/>
              <a:buChar char="•"/>
            </a:pPr>
            <a:r>
              <a:rPr lang="en-US" sz="1200" dirty="0" smtClean="0">
                <a:solidFill>
                  <a:schemeClr val="tx1"/>
                </a:solidFill>
              </a:rPr>
              <a:t>MF runoff and amortization rates higher than origination levels</a:t>
            </a:r>
          </a:p>
          <a:p>
            <a:pPr marL="171450" indent="-171450">
              <a:buFont typeface="Arial" panose="020B0604020202020204" pitchFamily="34" charset="0"/>
              <a:buChar char="•"/>
            </a:pPr>
            <a:r>
              <a:rPr lang="en-US" sz="1200" dirty="0" smtClean="0">
                <a:solidFill>
                  <a:schemeClr val="tx1"/>
                </a:solidFill>
              </a:rPr>
              <a:t>Modest organic growth centered in higher yielding CRE assets</a:t>
            </a:r>
            <a:endParaRPr lang="en-US" sz="1200" dirty="0">
              <a:solidFill>
                <a:schemeClr val="tx1"/>
              </a:solidFill>
            </a:endParaRPr>
          </a:p>
        </p:txBody>
      </p:sp>
      <p:cxnSp>
        <p:nvCxnSpPr>
          <p:cNvPr id="47" name="Straight Connector 46"/>
          <p:cNvCxnSpPr/>
          <p:nvPr>
            <p:custDataLst>
              <p:tags r:id="rId4"/>
            </p:custDataLst>
          </p:nvPr>
        </p:nvCxnSpPr>
        <p:spPr bwMode="gray">
          <a:xfrm>
            <a:off x="2451100" y="2790031"/>
            <a:ext cx="2362440" cy="350838"/>
          </a:xfrm>
          <a:prstGeom prst="line">
            <a:avLst/>
          </a:prstGeom>
          <a:ln w="25400">
            <a:solidFill>
              <a:schemeClr val="accent1"/>
            </a:solidFill>
            <a:headEnd type="none"/>
            <a:tailEnd type="triangl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6" name="Oval 45"/>
          <p:cNvSpPr/>
          <p:nvPr>
            <p:custDataLst>
              <p:tags r:id="rId5"/>
            </p:custDataLst>
          </p:nvPr>
        </p:nvSpPr>
        <p:spPr bwMode="auto">
          <a:xfrm>
            <a:off x="3315404" y="2858010"/>
            <a:ext cx="447675" cy="273050"/>
          </a:xfrm>
          <a:prstGeom prst="ellipse">
            <a:avLst/>
          </a:prstGeom>
          <a:solidFill>
            <a:schemeClr val="bg1"/>
          </a:solidFill>
          <a:ln w="9525">
            <a:solidFill>
              <a:schemeClr val="accent1"/>
            </a:solidFill>
          </a:ln>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90000"/>
              </a:lnSpc>
              <a:spcBef>
                <a:spcPct val="0"/>
              </a:spcBef>
              <a:spcAft>
                <a:spcPct val="0"/>
              </a:spcAft>
            </a:pPr>
            <a:r>
              <a:rPr lang="en-US" altLang="en-US" sz="1400" b="1" dirty="0" smtClean="0">
                <a:solidFill>
                  <a:schemeClr val="tx1"/>
                </a:solidFill>
                <a:sym typeface="+mn-lt"/>
              </a:rPr>
              <a:t>-4%</a:t>
            </a:r>
            <a:endParaRPr lang="en-US" sz="1400" b="1" dirty="0">
              <a:solidFill>
                <a:schemeClr val="tx1"/>
              </a:solidFill>
              <a:sym typeface="+mn-lt"/>
            </a:endParaRPr>
          </a:p>
        </p:txBody>
      </p:sp>
      <p:sp>
        <p:nvSpPr>
          <p:cNvPr id="42" name="Rectangle 41"/>
          <p:cNvSpPr/>
          <p:nvPr>
            <p:custDataLst>
              <p:tags r:id="rId6"/>
            </p:custDataLst>
          </p:nvPr>
        </p:nvSpPr>
        <p:spPr bwMode="auto">
          <a:xfrm>
            <a:off x="7350125" y="4595813"/>
            <a:ext cx="250825" cy="187325"/>
          </a:xfrm>
          <a:prstGeom prst="rect">
            <a:avLst/>
          </a:prstGeom>
          <a:solidFill>
            <a:srgbClr val="C0C0C0"/>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custDataLst>
              <p:tags r:id="rId7"/>
            </p:custDataLst>
          </p:nvPr>
        </p:nvSpPr>
        <p:spPr bwMode="auto">
          <a:xfrm>
            <a:off x="7350124" y="4312656"/>
            <a:ext cx="250825" cy="187325"/>
          </a:xfrm>
          <a:prstGeom prst="rect">
            <a:avLst/>
          </a:prstGeom>
          <a:solidFill>
            <a:schemeClr val="accent2"/>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custDataLst>
              <p:tags r:id="rId8"/>
            </p:custDataLst>
          </p:nvPr>
        </p:nvSpPr>
        <p:spPr bwMode="auto">
          <a:xfrm>
            <a:off x="7651750" y="4306888"/>
            <a:ext cx="2555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90B0B57E-7866-4ED9-8287-55EFDA5F2EF6}" type="datetime'''''M''''''''''''''''''''''''''''''''''''F'''''''''''''''''">
              <a:rPr lang="en-US" altLang="en-US" sz="1400">
                <a:solidFill>
                  <a:schemeClr val="tx1"/>
                </a:solidFill>
              </a:rPr>
              <a:pPr/>
              <a:t>MF</a:t>
            </a:fld>
            <a:endParaRPr lang="en-US" sz="1400" dirty="0">
              <a:solidFill>
                <a:schemeClr val="tx1"/>
              </a:solidFill>
              <a:sym typeface="+mn-lt"/>
            </a:endParaRPr>
          </a:p>
        </p:txBody>
      </p:sp>
      <p:sp>
        <p:nvSpPr>
          <p:cNvPr id="41" name="Rectangle 40"/>
          <p:cNvSpPr/>
          <p:nvPr>
            <p:custDataLst>
              <p:tags r:id="rId9"/>
            </p:custDataLst>
          </p:nvPr>
        </p:nvSpPr>
        <p:spPr bwMode="auto">
          <a:xfrm>
            <a:off x="7651750" y="4570413"/>
            <a:ext cx="37623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5DDFFF8F-19D1-43D9-91F7-3AE86A8C3418}" type="datetime'''''''''''''''''''''''''''C''''R''''E'">
              <a:rPr lang="en-US" altLang="en-US" sz="1400">
                <a:solidFill>
                  <a:schemeClr val="tx1"/>
                </a:solidFill>
              </a:rPr>
              <a:pPr/>
              <a:t>CRE</a:t>
            </a:fld>
            <a:endParaRPr lang="en-US" sz="1400" dirty="0">
              <a:solidFill>
                <a:schemeClr val="tx1"/>
              </a:solidFill>
              <a:sym typeface="+mn-lt"/>
            </a:endParaRPr>
          </a:p>
        </p:txBody>
      </p:sp>
      <p:sp>
        <p:nvSpPr>
          <p:cNvPr id="44" name="Text Placeholder 11"/>
          <p:cNvSpPr>
            <a:spLocks noGrp="1"/>
          </p:cNvSpPr>
          <p:nvPr/>
        </p:nvSpPr>
        <p:spPr bwMode="auto">
          <a:xfrm>
            <a:off x="6188434" y="4593768"/>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+2%</a:t>
            </a:r>
            <a:endParaRPr lang="en-US" sz="1400" dirty="0">
              <a:solidFill>
                <a:srgbClr val="000000"/>
              </a:solidFill>
              <a:sym typeface="+mn-lt"/>
            </a:endParaRPr>
          </a:p>
        </p:txBody>
      </p:sp>
      <p:sp>
        <p:nvSpPr>
          <p:cNvPr id="45" name="Text Placeholder 10"/>
          <p:cNvSpPr>
            <a:spLocks noGrp="1"/>
          </p:cNvSpPr>
          <p:nvPr/>
        </p:nvSpPr>
        <p:spPr bwMode="auto">
          <a:xfrm>
            <a:off x="6157330" y="4292391"/>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a:t>
            </a:r>
            <a:r>
              <a:rPr lang="en-US" sz="1400" dirty="0">
                <a:solidFill>
                  <a:srgbClr val="000000"/>
                </a:solidFill>
              </a:rPr>
              <a:t>7</a:t>
            </a:r>
            <a:r>
              <a:rPr lang="en-US" sz="1400" dirty="0" smtClean="0">
                <a:solidFill>
                  <a:srgbClr val="000000"/>
                </a:solidFill>
              </a:rPr>
              <a:t>%</a:t>
            </a:r>
            <a:endParaRPr lang="en-US" sz="1400" dirty="0">
              <a:solidFill>
                <a:srgbClr val="000000"/>
              </a:solidFill>
              <a:sym typeface="+mn-lt"/>
            </a:endParaRPr>
          </a:p>
        </p:txBody>
      </p:sp>
      <p:pic>
        <p:nvPicPr>
          <p:cNvPr id="1199352" name="Picture 248"/>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385948" y="3194934"/>
            <a:ext cx="3920944" cy="322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le 35"/>
          <p:cNvSpPr/>
          <p:nvPr>
            <p:custDataLst>
              <p:tags r:id="rId10"/>
            </p:custDataLst>
          </p:nvPr>
        </p:nvSpPr>
        <p:spPr bwMode="gray">
          <a:xfrm>
            <a:off x="2451100" y="3346943"/>
            <a:ext cx="283165" cy="17968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altLang="en-US" sz="1400" dirty="0" smtClean="0">
                <a:solidFill>
                  <a:schemeClr val="tx1"/>
                </a:solidFill>
              </a:rPr>
              <a:t>15.2</a:t>
            </a:r>
            <a:endParaRPr lang="en-US" sz="1400" dirty="0">
              <a:solidFill>
                <a:schemeClr val="tx1"/>
              </a:solidFill>
              <a:sym typeface="+mn-lt"/>
            </a:endParaRPr>
          </a:p>
        </p:txBody>
      </p:sp>
      <p:sp>
        <p:nvSpPr>
          <p:cNvPr id="38" name="Rectangle 37"/>
          <p:cNvSpPr/>
          <p:nvPr>
            <p:custDataLst>
              <p:tags r:id="rId11"/>
            </p:custDataLst>
          </p:nvPr>
        </p:nvSpPr>
        <p:spPr bwMode="gray">
          <a:xfrm>
            <a:off x="3173821" y="3449859"/>
            <a:ext cx="283165" cy="17968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altLang="en-US" sz="1400" dirty="0" smtClean="0">
                <a:solidFill>
                  <a:schemeClr val="tx1"/>
                </a:solidFill>
              </a:rPr>
              <a:t>14.3</a:t>
            </a:r>
            <a:endParaRPr lang="en-US" sz="1400" dirty="0">
              <a:solidFill>
                <a:schemeClr val="tx1"/>
              </a:solidFill>
              <a:sym typeface="+mn-lt"/>
            </a:endParaRPr>
          </a:p>
        </p:txBody>
      </p:sp>
      <p:sp>
        <p:nvSpPr>
          <p:cNvPr id="48" name="Rectangle 47"/>
          <p:cNvSpPr/>
          <p:nvPr>
            <p:custDataLst>
              <p:tags r:id="rId12"/>
            </p:custDataLst>
          </p:nvPr>
        </p:nvSpPr>
        <p:spPr bwMode="gray">
          <a:xfrm>
            <a:off x="3877513" y="3515990"/>
            <a:ext cx="283165" cy="17968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altLang="en-US" sz="1400" dirty="0" smtClean="0">
                <a:solidFill>
                  <a:schemeClr val="tx1"/>
                </a:solidFill>
              </a:rPr>
              <a:t>13.9</a:t>
            </a:r>
            <a:endParaRPr lang="en-US" sz="1400" dirty="0">
              <a:solidFill>
                <a:schemeClr val="tx1"/>
              </a:solidFill>
              <a:sym typeface="+mn-lt"/>
            </a:endParaRPr>
          </a:p>
        </p:txBody>
      </p:sp>
      <p:sp>
        <p:nvSpPr>
          <p:cNvPr id="49" name="Rectangle 48"/>
          <p:cNvSpPr/>
          <p:nvPr>
            <p:custDataLst>
              <p:tags r:id="rId13"/>
            </p:custDataLst>
          </p:nvPr>
        </p:nvSpPr>
        <p:spPr bwMode="gray">
          <a:xfrm>
            <a:off x="4602800" y="3559174"/>
            <a:ext cx="283165" cy="17968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altLang="en-US" sz="1400" dirty="0" smtClean="0">
                <a:solidFill>
                  <a:schemeClr val="tx1"/>
                </a:solidFill>
              </a:rPr>
              <a:t>13.6</a:t>
            </a:r>
            <a:endParaRPr lang="en-US" sz="1400" dirty="0">
              <a:solidFill>
                <a:schemeClr val="tx1"/>
              </a:solidFill>
              <a:sym typeface="+mn-lt"/>
            </a:endParaRPr>
          </a:p>
        </p:txBody>
      </p:sp>
      <p:sp>
        <p:nvSpPr>
          <p:cNvPr id="50" name="Rectangle 49"/>
          <p:cNvSpPr/>
          <p:nvPr>
            <p:custDataLst>
              <p:tags r:id="rId14"/>
            </p:custDataLst>
          </p:nvPr>
        </p:nvSpPr>
        <p:spPr bwMode="gray">
          <a:xfrm>
            <a:off x="1761964" y="3427505"/>
            <a:ext cx="283165" cy="17968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14.5</a:t>
            </a:r>
            <a:endParaRPr lang="en-US" sz="1400" dirty="0">
              <a:solidFill>
                <a:schemeClr val="tx1"/>
              </a:solidFill>
              <a:sym typeface="+mn-lt"/>
            </a:endParaRPr>
          </a:p>
        </p:txBody>
      </p:sp>
    </p:spTree>
    <p:extLst>
      <p:ext uri="{BB962C8B-B14F-4D97-AF65-F5344CB8AC3E}">
        <p14:creationId xmlns:p14="http://schemas.microsoft.com/office/powerpoint/2010/main" val="2577127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Roll Detail</a:t>
            </a:r>
            <a:endParaRPr lang="en-US" dirty="0"/>
          </a:p>
        </p:txBody>
      </p:sp>
      <p:sp>
        <p:nvSpPr>
          <p:cNvPr id="4" name="TextBox 3"/>
          <p:cNvSpPr txBox="1"/>
          <p:nvPr/>
        </p:nvSpPr>
        <p:spPr>
          <a:xfrm>
            <a:off x="389106" y="3560323"/>
            <a:ext cx="8454630" cy="523220"/>
          </a:xfrm>
          <a:prstGeom prst="rect">
            <a:avLst/>
          </a:prstGeom>
          <a:noFill/>
        </p:spPr>
        <p:txBody>
          <a:bodyPr wrap="square" rtlCol="0">
            <a:spAutoFit/>
          </a:bodyPr>
          <a:lstStyle/>
          <a:p>
            <a:r>
              <a:rPr lang="en-US" sz="1400" dirty="0" smtClean="0"/>
              <a:t>Assumes consistent production levels; proposed Multifamily sales from Round 1 have been removed and Multifamily origination levels have been increased by $100MM annually in 2017-19. </a:t>
            </a:r>
            <a:endParaRPr lang="en-US" sz="1400" dirty="0"/>
          </a:p>
        </p:txBody>
      </p:sp>
      <p:pic>
        <p:nvPicPr>
          <p:cNvPr id="1211484"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33" y="1276350"/>
            <a:ext cx="9020175" cy="162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79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81" y="308060"/>
            <a:ext cx="8229600" cy="430887"/>
          </a:xfrm>
        </p:spPr>
        <p:txBody>
          <a:bodyPr/>
          <a:lstStyle/>
          <a:p>
            <a:r>
              <a:rPr lang="en-US" dirty="0" smtClean="0"/>
              <a:t>Loan Yield Analysis</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pic>
        <p:nvPicPr>
          <p:cNvPr id="1213542"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71666"/>
            <a:ext cx="7979433" cy="433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232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ext uri="{D42A27DB-BD31-4B8C-83A1-F6EECF244321}">
                <p14:modId xmlns:p14="http://schemas.microsoft.com/office/powerpoint/2010/main" val="38597008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0399"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4" name="Rectangle 1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b="1"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Deposits by line of business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7" name="Group 6"/>
          <p:cNvGrpSpPr/>
          <p:nvPr/>
        </p:nvGrpSpPr>
        <p:grpSpPr>
          <a:xfrm>
            <a:off x="1665514" y="2123105"/>
            <a:ext cx="4419599" cy="412484"/>
            <a:chOff x="457201" y="1110343"/>
            <a:chExt cx="3230545" cy="412484"/>
          </a:xfrm>
        </p:grpSpPr>
        <p:sp>
          <p:nvSpPr>
            <p:cNvPr id="8" name="TextBox 7"/>
            <p:cNvSpPr txBox="1"/>
            <p:nvPr/>
          </p:nvSpPr>
          <p:spPr>
            <a:xfrm>
              <a:off x="457201" y="1110343"/>
              <a:ext cx="3230545" cy="369332"/>
            </a:xfrm>
            <a:prstGeom prst="rect">
              <a:avLst/>
            </a:prstGeom>
            <a:noFill/>
          </p:spPr>
          <p:txBody>
            <a:bodyPr wrap="square" rtlCol="0">
              <a:spAutoFit/>
            </a:bodyPr>
            <a:lstStyle/>
            <a:p>
              <a:pPr algn="ctr"/>
              <a:r>
                <a:rPr lang="en-US" b="1" dirty="0" smtClean="0">
                  <a:solidFill>
                    <a:srgbClr val="000000"/>
                  </a:solidFill>
                </a:rPr>
                <a:t>Deposit composition growth ($ mm)</a:t>
              </a:r>
              <a:endParaRPr lang="en-US" b="1" dirty="0">
                <a:solidFill>
                  <a:srgbClr val="000000"/>
                </a:solidFill>
              </a:endParaRPr>
            </a:p>
          </p:txBody>
        </p:sp>
        <p:cxnSp>
          <p:nvCxnSpPr>
            <p:cNvPr id="9" name="Straight Connector 8"/>
            <p:cNvCxnSpPr/>
            <p:nvPr/>
          </p:nvCxnSpPr>
          <p:spPr>
            <a:xfrm>
              <a:off x="457201" y="1522827"/>
              <a:ext cx="323054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sp>
        <p:nvSpPr>
          <p:cNvPr id="24" name="Rectangle 23"/>
          <p:cNvSpPr/>
          <p:nvPr/>
        </p:nvSpPr>
        <p:spPr>
          <a:xfrm>
            <a:off x="1665513" y="979713"/>
            <a:ext cx="7124803"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Modest deposit revenue growth projected as loan balances decline</a:t>
            </a:r>
          </a:p>
          <a:p>
            <a:pPr marL="171450" indent="-171450">
              <a:buFont typeface="Arial" panose="020B0604020202020204" pitchFamily="34" charset="0"/>
              <a:buChar char="•"/>
            </a:pPr>
            <a:endParaRPr lang="en-US" sz="1200" dirty="0" smtClean="0">
              <a:solidFill>
                <a:schemeClr val="tx1"/>
              </a:solidFill>
            </a:endParaRPr>
          </a:p>
          <a:p>
            <a:pPr marL="171450" indent="-171450">
              <a:buFont typeface="Arial" panose="020B0604020202020204" pitchFamily="34" charset="0"/>
              <a:buChar char="•"/>
            </a:pPr>
            <a:r>
              <a:rPr lang="en-US" sz="1200" dirty="0" smtClean="0">
                <a:solidFill>
                  <a:schemeClr val="tx1"/>
                </a:solidFill>
              </a:rPr>
              <a:t>Includes accounting </a:t>
            </a:r>
            <a:r>
              <a:rPr lang="en-US" sz="1200" dirty="0" err="1" smtClean="0">
                <a:solidFill>
                  <a:schemeClr val="tx1"/>
                </a:solidFill>
              </a:rPr>
              <a:t>reclass</a:t>
            </a:r>
            <a:r>
              <a:rPr lang="en-US" sz="1200" dirty="0" smtClean="0">
                <a:solidFill>
                  <a:schemeClr val="tx1"/>
                </a:solidFill>
              </a:rPr>
              <a:t> of $200MM escrow balances from Other Liability to DDAs in August ‘16</a:t>
            </a:r>
          </a:p>
          <a:p>
            <a:pPr marL="171450" indent="-171450">
              <a:buFont typeface="Arial" panose="020B0604020202020204" pitchFamily="34" charset="0"/>
              <a:buChar char="•"/>
            </a:pPr>
            <a:endParaRPr lang="en-US" sz="1200" dirty="0">
              <a:solidFill>
                <a:schemeClr val="tx1"/>
              </a:solidFill>
            </a:endParaRPr>
          </a:p>
        </p:txBody>
      </p:sp>
      <p:cxnSp>
        <p:nvCxnSpPr>
          <p:cNvPr id="54" name="Straight Connector 53"/>
          <p:cNvCxnSpPr/>
          <p:nvPr>
            <p:custDataLst>
              <p:tags r:id="rId4"/>
            </p:custDataLst>
          </p:nvPr>
        </p:nvCxnSpPr>
        <p:spPr bwMode="auto">
          <a:xfrm flipV="1">
            <a:off x="2894319" y="2901208"/>
            <a:ext cx="2918836" cy="409574"/>
          </a:xfrm>
          <a:prstGeom prst="line">
            <a:avLst/>
          </a:prstGeom>
          <a:ln w="25400">
            <a:solidFill>
              <a:schemeClr val="tx1"/>
            </a:solidFill>
            <a:headEnd type="none"/>
            <a:tailEnd type="triangl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3" name="Oval 52"/>
          <p:cNvSpPr/>
          <p:nvPr>
            <p:custDataLst>
              <p:tags r:id="rId5"/>
            </p:custDataLst>
          </p:nvPr>
        </p:nvSpPr>
        <p:spPr bwMode="auto">
          <a:xfrm>
            <a:off x="4022725" y="3013126"/>
            <a:ext cx="511175" cy="273050"/>
          </a:xfrm>
          <a:prstGeom prst="ellipse">
            <a:avLst/>
          </a:prstGeom>
          <a:solidFill>
            <a:schemeClr val="bg1"/>
          </a:solidFill>
          <a:ln w="9525">
            <a:solidFill>
              <a:schemeClr val="tx1"/>
            </a:solidFill>
          </a:ln>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90000"/>
              </a:lnSpc>
              <a:spcBef>
                <a:spcPct val="0"/>
              </a:spcBef>
              <a:spcAft>
                <a:spcPct val="0"/>
              </a:spcAft>
            </a:pPr>
            <a:r>
              <a:rPr lang="en-US" altLang="en-US" sz="1400" b="1" dirty="0" smtClean="0">
                <a:solidFill>
                  <a:schemeClr val="tx1"/>
                </a:solidFill>
              </a:rPr>
              <a:t>+8%</a:t>
            </a:r>
            <a:endParaRPr lang="en-US" sz="1400" b="1" dirty="0">
              <a:solidFill>
                <a:schemeClr val="tx1"/>
              </a:solidFill>
              <a:sym typeface="+mn-lt"/>
            </a:endParaRPr>
          </a:p>
        </p:txBody>
      </p:sp>
      <p:sp>
        <p:nvSpPr>
          <p:cNvPr id="76" name="Rectangle 75"/>
          <p:cNvSpPr/>
          <p:nvPr>
            <p:custDataLst>
              <p:tags r:id="rId6"/>
            </p:custDataLst>
          </p:nvPr>
        </p:nvSpPr>
        <p:spPr bwMode="auto">
          <a:xfrm>
            <a:off x="6457949" y="3943349"/>
            <a:ext cx="250825" cy="187325"/>
          </a:xfrm>
          <a:prstGeom prst="rect">
            <a:avLst/>
          </a:prstGeom>
          <a:solidFill>
            <a:schemeClr val="accent2"/>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Rectangle 74"/>
          <p:cNvSpPr/>
          <p:nvPr>
            <p:custDataLst>
              <p:tags r:id="rId7"/>
            </p:custDataLst>
          </p:nvPr>
        </p:nvSpPr>
        <p:spPr bwMode="auto">
          <a:xfrm>
            <a:off x="6457948" y="4219575"/>
            <a:ext cx="250825" cy="187325"/>
          </a:xfrm>
          <a:prstGeom prst="rect">
            <a:avLst/>
          </a:prstGeom>
          <a:solidFill>
            <a:srgbClr val="C0C0C0"/>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p:cNvSpPr/>
          <p:nvPr>
            <p:custDataLst>
              <p:tags r:id="rId8"/>
            </p:custDataLst>
          </p:nvPr>
        </p:nvSpPr>
        <p:spPr bwMode="auto">
          <a:xfrm>
            <a:off x="6759575" y="4189413"/>
            <a:ext cx="37623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DE5E4F14-F06B-4E16-BB98-BECFF88C1148}" type="datetime'''''''''''''C''''''''''''R''''''''''''''''''''''''''''''''E'''">
              <a:rPr lang="en-US" altLang="en-US" sz="1400" smtClean="0">
                <a:solidFill>
                  <a:schemeClr val="tx1"/>
                </a:solidFill>
                <a:sym typeface="+mn-lt"/>
              </a:rPr>
              <a:pPr>
                <a:spcBef>
                  <a:spcPct val="0"/>
                </a:spcBef>
                <a:spcAft>
                  <a:spcPct val="0"/>
                </a:spcAft>
              </a:pPr>
              <a:t>CRE</a:t>
            </a:fld>
            <a:endParaRPr lang="en-US" sz="1400" dirty="0">
              <a:solidFill>
                <a:schemeClr val="tx1"/>
              </a:solidFill>
              <a:sym typeface="+mn-lt"/>
            </a:endParaRPr>
          </a:p>
        </p:txBody>
      </p:sp>
      <p:sp>
        <p:nvSpPr>
          <p:cNvPr id="74" name="Rectangle 73"/>
          <p:cNvSpPr/>
          <p:nvPr>
            <p:custDataLst>
              <p:tags r:id="rId9"/>
            </p:custDataLst>
          </p:nvPr>
        </p:nvSpPr>
        <p:spPr bwMode="auto">
          <a:xfrm>
            <a:off x="6759575" y="3925888"/>
            <a:ext cx="2555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21FAF886-152A-46B4-B037-977936063205}" type="datetime'''M''''''''''F'">
              <a:rPr lang="en-US" altLang="en-US" sz="1400" smtClean="0">
                <a:solidFill>
                  <a:schemeClr val="tx1"/>
                </a:solidFill>
                <a:sym typeface="+mn-lt"/>
              </a:rPr>
              <a:pPr>
                <a:spcBef>
                  <a:spcPct val="0"/>
                </a:spcBef>
                <a:spcAft>
                  <a:spcPct val="0"/>
                </a:spcAft>
              </a:pPr>
              <a:t>MF</a:t>
            </a:fld>
            <a:endParaRPr lang="en-US" sz="1400" dirty="0">
              <a:solidFill>
                <a:schemeClr val="tx1"/>
              </a:solidFill>
              <a:sym typeface="+mn-lt"/>
            </a:endParaRPr>
          </a:p>
        </p:txBody>
      </p:sp>
      <p:sp>
        <p:nvSpPr>
          <p:cNvPr id="77" name="TextBox 76"/>
          <p:cNvSpPr txBox="1"/>
          <p:nvPr/>
        </p:nvSpPr>
        <p:spPr>
          <a:xfrm>
            <a:off x="7442931" y="3013126"/>
            <a:ext cx="636714" cy="461665"/>
          </a:xfrm>
          <a:prstGeom prst="rect">
            <a:avLst/>
          </a:prstGeom>
          <a:noFill/>
        </p:spPr>
        <p:txBody>
          <a:bodyPr wrap="none" rtlCol="0">
            <a:spAutoFit/>
          </a:bodyPr>
          <a:lstStyle/>
          <a:p>
            <a:pPr algn="ctr"/>
            <a:r>
              <a:rPr lang="en-US" sz="1200" b="1" dirty="0" smtClean="0">
                <a:solidFill>
                  <a:srgbClr val="000000"/>
                </a:solidFill>
              </a:rPr>
              <a:t>CAGR</a:t>
            </a:r>
          </a:p>
          <a:p>
            <a:pPr algn="ctr"/>
            <a:r>
              <a:rPr lang="en-US" sz="1200" b="1" dirty="0" smtClean="0">
                <a:solidFill>
                  <a:srgbClr val="000000"/>
                </a:solidFill>
              </a:rPr>
              <a:t>16-19</a:t>
            </a:r>
            <a:endParaRPr lang="en-US" sz="1200" b="1" dirty="0">
              <a:solidFill>
                <a:srgbClr val="000000"/>
              </a:solidFill>
            </a:endParaRPr>
          </a:p>
        </p:txBody>
      </p:sp>
      <p:cxnSp>
        <p:nvCxnSpPr>
          <p:cNvPr id="78" name="Straight Connector 77"/>
          <p:cNvCxnSpPr/>
          <p:nvPr/>
        </p:nvCxnSpPr>
        <p:spPr>
          <a:xfrm>
            <a:off x="7473262" y="3494158"/>
            <a:ext cx="636714" cy="0"/>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 Placeholder 11"/>
          <p:cNvSpPr>
            <a:spLocks noGrp="1"/>
          </p:cNvSpPr>
          <p:nvPr/>
        </p:nvSpPr>
        <p:spPr bwMode="auto">
          <a:xfrm>
            <a:off x="7137401" y="4194175"/>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+4%</a:t>
            </a:r>
            <a:endParaRPr lang="en-US" sz="1400" dirty="0">
              <a:solidFill>
                <a:srgbClr val="000000"/>
              </a:solidFill>
              <a:sym typeface="+mn-lt"/>
            </a:endParaRPr>
          </a:p>
        </p:txBody>
      </p:sp>
      <p:sp>
        <p:nvSpPr>
          <p:cNvPr id="80" name="Text Placeholder 10"/>
          <p:cNvSpPr>
            <a:spLocks noGrp="1"/>
          </p:cNvSpPr>
          <p:nvPr/>
        </p:nvSpPr>
        <p:spPr bwMode="auto">
          <a:xfrm>
            <a:off x="7137401" y="3930650"/>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+13%</a:t>
            </a:r>
            <a:endParaRPr lang="en-US" sz="1400" dirty="0">
              <a:solidFill>
                <a:srgbClr val="000000"/>
              </a:solidFill>
              <a:sym typeface="+mn-lt"/>
            </a:endParaRPr>
          </a:p>
        </p:txBody>
      </p:sp>
      <p:pic>
        <p:nvPicPr>
          <p:cNvPr id="1200372" name="Picture 24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92287" y="3344862"/>
            <a:ext cx="4125434" cy="298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p:cNvSpPr/>
          <p:nvPr>
            <p:custDataLst>
              <p:tags r:id="rId10"/>
            </p:custDataLst>
          </p:nvPr>
        </p:nvSpPr>
        <p:spPr bwMode="gray">
          <a:xfrm>
            <a:off x="2135765" y="4113212"/>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787</a:t>
            </a:r>
            <a:endParaRPr lang="en-US" sz="1400" dirty="0">
              <a:solidFill>
                <a:schemeClr val="tx1"/>
              </a:solidFill>
              <a:sym typeface="+mn-lt"/>
            </a:endParaRPr>
          </a:p>
        </p:txBody>
      </p:sp>
      <p:sp>
        <p:nvSpPr>
          <p:cNvPr id="33" name="Rectangle 32"/>
          <p:cNvSpPr/>
          <p:nvPr>
            <p:custDataLst>
              <p:tags r:id="rId11"/>
            </p:custDataLst>
          </p:nvPr>
        </p:nvSpPr>
        <p:spPr bwMode="gray">
          <a:xfrm>
            <a:off x="2918402" y="3976688"/>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857</a:t>
            </a:r>
            <a:endParaRPr lang="en-US" sz="1400" dirty="0">
              <a:solidFill>
                <a:schemeClr val="tx1"/>
              </a:solidFill>
              <a:sym typeface="+mn-lt"/>
            </a:endParaRPr>
          </a:p>
        </p:txBody>
      </p:sp>
      <p:sp>
        <p:nvSpPr>
          <p:cNvPr id="34" name="Rectangle 33"/>
          <p:cNvSpPr/>
          <p:nvPr>
            <p:custDataLst>
              <p:tags r:id="rId12"/>
            </p:custDataLst>
          </p:nvPr>
        </p:nvSpPr>
        <p:spPr bwMode="gray">
          <a:xfrm>
            <a:off x="3676650" y="3713163"/>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996</a:t>
            </a:r>
            <a:endParaRPr lang="en-US" sz="1400" dirty="0">
              <a:solidFill>
                <a:schemeClr val="tx1"/>
              </a:solidFill>
              <a:sym typeface="+mn-lt"/>
            </a:endParaRPr>
          </a:p>
        </p:txBody>
      </p:sp>
      <p:sp>
        <p:nvSpPr>
          <p:cNvPr id="35" name="Rectangle 34"/>
          <p:cNvSpPr/>
          <p:nvPr>
            <p:custDataLst>
              <p:tags r:id="rId13"/>
            </p:custDataLst>
          </p:nvPr>
        </p:nvSpPr>
        <p:spPr bwMode="gray">
          <a:xfrm>
            <a:off x="4430392" y="3581153"/>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1,043</a:t>
            </a:r>
            <a:endParaRPr lang="en-US" sz="1400" dirty="0">
              <a:solidFill>
                <a:schemeClr val="tx1"/>
              </a:solidFill>
              <a:sym typeface="+mn-lt"/>
            </a:endParaRPr>
          </a:p>
        </p:txBody>
      </p:sp>
      <p:sp>
        <p:nvSpPr>
          <p:cNvPr id="36" name="Rectangle 35"/>
          <p:cNvSpPr/>
          <p:nvPr>
            <p:custDataLst>
              <p:tags r:id="rId14"/>
            </p:custDataLst>
          </p:nvPr>
        </p:nvSpPr>
        <p:spPr bwMode="gray">
          <a:xfrm>
            <a:off x="5194608" y="3484645"/>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r>
              <a:rPr lang="en-US" sz="1400" dirty="0" smtClean="0">
                <a:solidFill>
                  <a:schemeClr val="tx1"/>
                </a:solidFill>
                <a:sym typeface="+mn-lt"/>
              </a:rPr>
              <a:t>1,089</a:t>
            </a:r>
            <a:endParaRPr lang="en-US" sz="1400" dirty="0">
              <a:solidFill>
                <a:schemeClr val="tx1"/>
              </a:solidFill>
              <a:sym typeface="+mn-lt"/>
            </a:endParaRPr>
          </a:p>
        </p:txBody>
      </p:sp>
    </p:spTree>
    <p:extLst>
      <p:ext uri="{BB962C8B-B14F-4D97-AF65-F5344CB8AC3E}">
        <p14:creationId xmlns:p14="http://schemas.microsoft.com/office/powerpoint/2010/main" val="953231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forecast by product – balances and rates</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pic>
        <p:nvPicPr>
          <p:cNvPr id="1201280" name="Picture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25" y="826238"/>
            <a:ext cx="8333056" cy="5642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528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 income forecast</a:t>
            </a:r>
            <a:endParaRPr lang="en-US" dirty="0"/>
          </a:p>
        </p:txBody>
      </p:sp>
      <p:sp>
        <p:nvSpPr>
          <p:cNvPr id="4" name="Text Placeholder 3"/>
          <p:cNvSpPr>
            <a:spLocks noGrp="1"/>
          </p:cNvSpPr>
          <p:nvPr>
            <p:ph type="body" sz="quarter" idx="10"/>
          </p:nvPr>
        </p:nvSpPr>
        <p:spPr>
          <a:xfrm>
            <a:off x="282102" y="5945756"/>
            <a:ext cx="8396178" cy="400110"/>
          </a:xfrm>
        </p:spPr>
        <p:txBody>
          <a:bodyPr/>
          <a:lstStyle/>
          <a:p>
            <a:r>
              <a:rPr lang="en-US" dirty="0" smtClean="0">
                <a:latin typeface="Arial" panose="020B0604020202020204" pitchFamily="34" charset="0"/>
                <a:cs typeface="Arial" panose="020B0604020202020204" pitchFamily="34" charset="0"/>
              </a:rPr>
              <a:t>SAN has a $25MM Aggregate Support Obligation (ASO) stemming from the sale of assets to FNMA. There is a negotiated true up of the ASO in 2017 in which we expect a $13MM</a:t>
            </a:r>
            <a:r>
              <a:rPr lang="en-US" dirty="0" smtClean="0">
                <a:solidFill>
                  <a:schemeClr val="tx2"/>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reduction. Accounted for at 1250% RW, results in a projected reduction $160MM in risk weighted assets.</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sp>
        <p:nvSpPr>
          <p:cNvPr id="8" name="Rectangle 7"/>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Focus on non-credit based revenue generation centered in syndications</a:t>
            </a:r>
            <a:r>
              <a:rPr lang="en-US" sz="1200" dirty="0">
                <a:solidFill>
                  <a:schemeClr val="tx1"/>
                </a:solidFill>
              </a:rPr>
              <a:t> </a:t>
            </a:r>
            <a:r>
              <a:rPr lang="en-US" sz="1200" dirty="0" smtClean="0">
                <a:solidFill>
                  <a:schemeClr val="tx1"/>
                </a:solidFill>
              </a:rPr>
              <a:t>and swaps</a:t>
            </a:r>
          </a:p>
          <a:p>
            <a:pPr marL="171450" indent="-171450">
              <a:buFont typeface="Arial" panose="020B0604020202020204" pitchFamily="34" charset="0"/>
              <a:buChar char="•"/>
            </a:pPr>
            <a:r>
              <a:rPr lang="en-US" sz="1200" dirty="0" smtClean="0">
                <a:solidFill>
                  <a:schemeClr val="tx1"/>
                </a:solidFill>
              </a:rPr>
              <a:t>Significant ASO fee in 2015 was a one time gain stemming from the FNMA portfolio acquisition </a:t>
            </a:r>
          </a:p>
          <a:p>
            <a:pPr marL="171450" indent="-171450">
              <a:buFont typeface="Arial" panose="020B0604020202020204" pitchFamily="34" charset="0"/>
              <a:buChar char="•"/>
            </a:pPr>
            <a:r>
              <a:rPr lang="en-US" sz="1200" dirty="0" smtClean="0">
                <a:solidFill>
                  <a:schemeClr val="tx1"/>
                </a:solidFill>
              </a:rPr>
              <a:t>Gain on sale in 2016 for TPZ1</a:t>
            </a:r>
          </a:p>
        </p:txBody>
      </p:sp>
      <p:pic>
        <p:nvPicPr>
          <p:cNvPr id="1236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34" y="2078606"/>
            <a:ext cx="69437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650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786157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66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00" b="1"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0"/>
          </p:nvPr>
        </p:nvSpPr>
        <p:spPr/>
        <p:txBody>
          <a:bodyPr/>
          <a:lstStyle/>
          <a:p>
            <a:endParaRPr lang="en-US" dirty="0"/>
          </a:p>
        </p:txBody>
      </p:sp>
      <p:sp>
        <p:nvSpPr>
          <p:cNvPr id="51" name="Text Placeholder 2"/>
          <p:cNvSpPr>
            <a:spLocks noGrp="1"/>
          </p:cNvSpPr>
          <p:nvPr>
            <p:custDataLst>
              <p:tags r:id="rId4"/>
            </p:custDataLst>
          </p:nvPr>
        </p:nvSpPr>
        <p:spPr bwMode="gray">
          <a:xfrm>
            <a:off x="457200" y="2768600"/>
            <a:ext cx="8229600" cy="660400"/>
          </a:xfrm>
          <a:prstGeom prst="rect">
            <a:avLst/>
          </a:prstGeom>
          <a:solidFill>
            <a:schemeClr val="accent1"/>
          </a:solidFill>
          <a:ln w="9525">
            <a:noFill/>
          </a:ln>
          <a:extLs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Font typeface="Arial"/>
              <a:buNone/>
            </a:pPr>
            <a:r>
              <a:rPr lang="en-US" sz="2600" b="1" dirty="0" smtClean="0">
                <a:solidFill>
                  <a:prstClr val="white"/>
                </a:solidFill>
              </a:rPr>
              <a:t>Commercial Real Estate Banking Summary</a:t>
            </a:r>
            <a:endParaRPr lang="en-US" sz="2600" b="1" dirty="0">
              <a:solidFill>
                <a:prstClr val="white"/>
              </a:solidFill>
            </a:endParaRPr>
          </a:p>
        </p:txBody>
      </p:sp>
      <p:sp>
        <p:nvSpPr>
          <p:cNvPr id="8" name="Text Placeholder 2">
            <a:hlinkClick r:id="rId9" action="ppaction://hlinksldjump"/>
          </p:cNvPr>
          <p:cNvSpPr>
            <a:spLocks noGrp="1"/>
          </p:cNvSpPr>
          <p:nvPr>
            <p:custDataLst>
              <p:tags r:id="rId5"/>
            </p:custDataLst>
          </p:nvPr>
        </p:nvSpPr>
        <p:spPr bwMode="gray">
          <a:xfrm>
            <a:off x="457200" y="3429000"/>
            <a:ext cx="8229600" cy="6604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None/>
            </a:pPr>
            <a:r>
              <a:rPr lang="en-US" sz="2600" dirty="0" smtClean="0"/>
              <a:t>Appendix</a:t>
            </a:r>
            <a:endParaRPr lang="en-US" sz="2600" dirty="0"/>
          </a:p>
        </p:txBody>
      </p:sp>
    </p:spTree>
    <p:extLst>
      <p:ext uri="{BB962C8B-B14F-4D97-AF65-F5344CB8AC3E}">
        <p14:creationId xmlns:p14="http://schemas.microsoft.com/office/powerpoint/2010/main" val="33064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Expense forecast</a:t>
            </a:r>
            <a:endParaRPr lang="en-US" dirty="0"/>
          </a:p>
        </p:txBody>
      </p:sp>
      <p:sp>
        <p:nvSpPr>
          <p:cNvPr id="4" name="Text Placeholder 3"/>
          <p:cNvSpPr>
            <a:spLocks noGrp="1"/>
          </p:cNvSpPr>
          <p:nvPr>
            <p:ph type="body" sz="quarter" idx="10"/>
          </p:nvPr>
        </p:nvSpPr>
        <p:spPr>
          <a:xfrm>
            <a:off x="457201" y="6345867"/>
            <a:ext cx="8221080" cy="246221"/>
          </a:xfrm>
        </p:spPr>
        <p:txBody>
          <a:bodyPr/>
          <a:lstStyle/>
          <a:p>
            <a:r>
              <a:rPr lang="en-US" dirty="0" smtClean="0">
                <a:solidFill>
                  <a:prstClr val="black"/>
                </a:solidFill>
                <a:latin typeface="Arial" panose="020B0604020202020204" pitchFamily="34" charset="0"/>
                <a:cs typeface="Arial" panose="020B0604020202020204" pitchFamily="34" charset="0"/>
              </a:rPr>
              <a:t>* Total Expense CAGR% is flat through 2019; FDIC Insurance increasing with higher deposit balances</a:t>
            </a:r>
            <a:endParaRPr lang="en-US"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rgbClr val="000000"/>
                </a:solidFill>
              </a:rPr>
              <a:t>Staffing levels flat through 2019</a:t>
            </a:r>
          </a:p>
          <a:p>
            <a:pPr marL="171450" indent="-171450">
              <a:buFont typeface="Arial" panose="020B0604020202020204" pitchFamily="34" charset="0"/>
              <a:buChar char="•"/>
            </a:pPr>
            <a:r>
              <a:rPr lang="en-US" sz="1200" dirty="0">
                <a:solidFill>
                  <a:srgbClr val="000000"/>
                </a:solidFill>
              </a:rPr>
              <a:t>C</a:t>
            </a:r>
            <a:r>
              <a:rPr lang="en-US" sz="1200" dirty="0" smtClean="0">
                <a:solidFill>
                  <a:srgbClr val="000000"/>
                </a:solidFill>
              </a:rPr>
              <a:t>ompensation plan will be focused on retaining top talent and prudent risk management</a:t>
            </a:r>
          </a:p>
        </p:txBody>
      </p:sp>
      <p:sp>
        <p:nvSpPr>
          <p:cNvPr id="8" name="Rectangle 7"/>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pic>
        <p:nvPicPr>
          <p:cNvPr id="1232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544" y="2055852"/>
            <a:ext cx="6126282" cy="421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194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FTE forecast</a:t>
            </a:r>
            <a:endParaRPr lang="en-US" dirty="0"/>
          </a:p>
        </p:txBody>
      </p:sp>
      <p:sp>
        <p:nvSpPr>
          <p:cNvPr id="4" name="Text Placeholder 3"/>
          <p:cNvSpPr>
            <a:spLocks noGrp="1"/>
          </p:cNvSpPr>
          <p:nvPr>
            <p:ph type="body" sz="quarter" idx="10"/>
          </p:nvPr>
        </p:nvSpPr>
        <p:spPr>
          <a:xfrm>
            <a:off x="490642" y="6207368"/>
            <a:ext cx="8221080" cy="261610"/>
          </a:xfrm>
        </p:spPr>
        <p:txBody>
          <a:bodyPr/>
          <a:lstStyle/>
          <a:p>
            <a:r>
              <a:rPr lang="en-US" sz="1100" dirty="0" smtClean="0">
                <a:solidFill>
                  <a:prstClr val="black"/>
                </a:solidFill>
                <a:latin typeface="Arial" panose="020B0604020202020204" pitchFamily="34" charset="0"/>
                <a:cs typeface="Arial" panose="020B0604020202020204" pitchFamily="34" charset="0"/>
              </a:rPr>
              <a:t>2015 Incentive comp was recorded in CCB Admin</a:t>
            </a:r>
            <a:endParaRPr lang="en-US" sz="1100" dirty="0">
              <a:solidFill>
                <a:prstClr val="black"/>
              </a:solidFill>
              <a:latin typeface="Arial" panose="020B0604020202020204" pitchFamily="34" charset="0"/>
              <a:cs typeface="Arial" panose="020B0604020202020204" pitchFamily="34" charset="0"/>
            </a:endParaRPr>
          </a:p>
        </p:txBody>
      </p:sp>
      <p:sp>
        <p:nvSpPr>
          <p:cNvPr id="5" name="TextBox 4"/>
          <p:cNvSpPr txBox="1"/>
          <p:nvPr/>
        </p:nvSpPr>
        <p:spPr>
          <a:xfrm>
            <a:off x="400008" y="940749"/>
            <a:ext cx="3252685" cy="307777"/>
          </a:xfrm>
          <a:prstGeom prst="rect">
            <a:avLst/>
          </a:prstGeom>
          <a:noFill/>
        </p:spPr>
        <p:txBody>
          <a:bodyPr wrap="none" rtlCol="0">
            <a:spAutoFit/>
          </a:bodyPr>
          <a:lstStyle/>
          <a:p>
            <a:r>
              <a:rPr lang="en-US" sz="1400" dirty="0" smtClean="0"/>
              <a:t>Overall flat staffing reduces by 2 FTE’s</a:t>
            </a:r>
            <a:endParaRPr lang="en-US" sz="1400" dirty="0"/>
          </a:p>
        </p:txBody>
      </p:sp>
      <p:grpSp>
        <p:nvGrpSpPr>
          <p:cNvPr id="6" name="Group 141"/>
          <p:cNvGrpSpPr>
            <a:grpSpLocks noChangeAspect="1"/>
          </p:cNvGrpSpPr>
          <p:nvPr/>
        </p:nvGrpSpPr>
        <p:grpSpPr bwMode="auto">
          <a:xfrm>
            <a:off x="273487" y="1247775"/>
            <a:ext cx="8740338" cy="4264503"/>
            <a:chOff x="110" y="786"/>
            <a:chExt cx="5568" cy="1967"/>
          </a:xfrm>
        </p:grpSpPr>
        <p:sp>
          <p:nvSpPr>
            <p:cNvPr id="9" name="AutoShape 140"/>
            <p:cNvSpPr>
              <a:spLocks noChangeAspect="1" noChangeArrowheads="1" noTextEdit="1"/>
            </p:cNvSpPr>
            <p:nvPr/>
          </p:nvSpPr>
          <p:spPr bwMode="auto">
            <a:xfrm>
              <a:off x="110" y="786"/>
              <a:ext cx="5568" cy="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342"/>
            <p:cNvGrpSpPr>
              <a:grpSpLocks/>
            </p:cNvGrpSpPr>
            <p:nvPr/>
          </p:nvGrpSpPr>
          <p:grpSpPr bwMode="auto">
            <a:xfrm>
              <a:off x="110" y="786"/>
              <a:ext cx="5568" cy="1852"/>
              <a:chOff x="110" y="786"/>
              <a:chExt cx="5568" cy="1852"/>
            </a:xfrm>
          </p:grpSpPr>
          <p:sp>
            <p:nvSpPr>
              <p:cNvPr id="1204415" name="Rectangle 142"/>
              <p:cNvSpPr>
                <a:spLocks noChangeArrowheads="1"/>
              </p:cNvSpPr>
              <p:nvPr/>
            </p:nvSpPr>
            <p:spPr bwMode="auto">
              <a:xfrm>
                <a:off x="110" y="786"/>
                <a:ext cx="1801" cy="10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6" name="Rectangle 143"/>
              <p:cNvSpPr>
                <a:spLocks noChangeArrowheads="1"/>
              </p:cNvSpPr>
              <p:nvPr/>
            </p:nvSpPr>
            <p:spPr bwMode="auto">
              <a:xfrm>
                <a:off x="2011" y="786"/>
                <a:ext cx="1706" cy="10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7" name="Rectangle 144"/>
              <p:cNvSpPr>
                <a:spLocks noChangeArrowheads="1"/>
              </p:cNvSpPr>
              <p:nvPr/>
            </p:nvSpPr>
            <p:spPr bwMode="auto">
              <a:xfrm>
                <a:off x="3807" y="786"/>
                <a:ext cx="1871" cy="10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8" name="Rectangle 145"/>
              <p:cNvSpPr>
                <a:spLocks noChangeArrowheads="1"/>
              </p:cNvSpPr>
              <p:nvPr/>
            </p:nvSpPr>
            <p:spPr bwMode="auto">
              <a:xfrm>
                <a:off x="865" y="926"/>
                <a:ext cx="1046"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9" name="Rectangle 146"/>
              <p:cNvSpPr>
                <a:spLocks noChangeArrowheads="1"/>
              </p:cNvSpPr>
              <p:nvPr/>
            </p:nvSpPr>
            <p:spPr bwMode="auto">
              <a:xfrm>
                <a:off x="2486" y="926"/>
                <a:ext cx="1231"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0" name="Rectangle 147"/>
              <p:cNvSpPr>
                <a:spLocks noChangeArrowheads="1"/>
              </p:cNvSpPr>
              <p:nvPr/>
            </p:nvSpPr>
            <p:spPr bwMode="auto">
              <a:xfrm>
                <a:off x="4497" y="926"/>
                <a:ext cx="1181"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1" name="Rectangle 148"/>
              <p:cNvSpPr>
                <a:spLocks noChangeArrowheads="1"/>
              </p:cNvSpPr>
              <p:nvPr/>
            </p:nvSpPr>
            <p:spPr bwMode="auto">
              <a:xfrm>
                <a:off x="110" y="1026"/>
                <a:ext cx="760" cy="30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2" name="Rectangle 149"/>
              <p:cNvSpPr>
                <a:spLocks noChangeArrowheads="1"/>
              </p:cNvSpPr>
              <p:nvPr/>
            </p:nvSpPr>
            <p:spPr bwMode="auto">
              <a:xfrm>
                <a:off x="2011" y="1026"/>
                <a:ext cx="480" cy="30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3" name="Rectangle 150"/>
              <p:cNvSpPr>
                <a:spLocks noChangeArrowheads="1"/>
              </p:cNvSpPr>
              <p:nvPr/>
            </p:nvSpPr>
            <p:spPr bwMode="auto">
              <a:xfrm>
                <a:off x="3807" y="1026"/>
                <a:ext cx="695" cy="30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4" name="Rectangle 151"/>
              <p:cNvSpPr>
                <a:spLocks noChangeArrowheads="1"/>
              </p:cNvSpPr>
              <p:nvPr/>
            </p:nvSpPr>
            <p:spPr bwMode="auto">
              <a:xfrm>
                <a:off x="2011" y="13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5" name="Rectangle 152"/>
              <p:cNvSpPr>
                <a:spLocks noChangeArrowheads="1"/>
              </p:cNvSpPr>
              <p:nvPr/>
            </p:nvSpPr>
            <p:spPr bwMode="auto">
              <a:xfrm>
                <a:off x="3807" y="1327"/>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6" name="Rectangle 153"/>
              <p:cNvSpPr>
                <a:spLocks noChangeArrowheads="1"/>
              </p:cNvSpPr>
              <p:nvPr/>
            </p:nvSpPr>
            <p:spPr bwMode="auto">
              <a:xfrm>
                <a:off x="3807" y="1427"/>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7" name="Rectangle 154"/>
              <p:cNvSpPr>
                <a:spLocks noChangeArrowheads="1"/>
              </p:cNvSpPr>
              <p:nvPr/>
            </p:nvSpPr>
            <p:spPr bwMode="auto">
              <a:xfrm>
                <a:off x="110" y="1527"/>
                <a:ext cx="76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8" name="Rectangle 155"/>
              <p:cNvSpPr>
                <a:spLocks noChangeArrowheads="1"/>
              </p:cNvSpPr>
              <p:nvPr/>
            </p:nvSpPr>
            <p:spPr bwMode="auto">
              <a:xfrm>
                <a:off x="110" y="1627"/>
                <a:ext cx="76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29" name="Rectangle 156"/>
              <p:cNvSpPr>
                <a:spLocks noChangeArrowheads="1"/>
              </p:cNvSpPr>
              <p:nvPr/>
            </p:nvSpPr>
            <p:spPr bwMode="auto">
              <a:xfrm>
                <a:off x="2011" y="16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0" name="Rectangle 157"/>
              <p:cNvSpPr>
                <a:spLocks noChangeArrowheads="1"/>
              </p:cNvSpPr>
              <p:nvPr/>
            </p:nvSpPr>
            <p:spPr bwMode="auto">
              <a:xfrm>
                <a:off x="110" y="1727"/>
                <a:ext cx="76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1" name="Rectangle 158"/>
              <p:cNvSpPr>
                <a:spLocks noChangeArrowheads="1"/>
              </p:cNvSpPr>
              <p:nvPr/>
            </p:nvSpPr>
            <p:spPr bwMode="auto">
              <a:xfrm>
                <a:off x="2011" y="17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2" name="Rectangle 159"/>
              <p:cNvSpPr>
                <a:spLocks noChangeArrowheads="1"/>
              </p:cNvSpPr>
              <p:nvPr/>
            </p:nvSpPr>
            <p:spPr bwMode="auto">
              <a:xfrm>
                <a:off x="3807" y="1727"/>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3" name="Rectangle 160"/>
              <p:cNvSpPr>
                <a:spLocks noChangeArrowheads="1"/>
              </p:cNvSpPr>
              <p:nvPr/>
            </p:nvSpPr>
            <p:spPr bwMode="auto">
              <a:xfrm>
                <a:off x="2011" y="18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4" name="Rectangle 161"/>
              <p:cNvSpPr>
                <a:spLocks noChangeArrowheads="1"/>
              </p:cNvSpPr>
              <p:nvPr/>
            </p:nvSpPr>
            <p:spPr bwMode="auto">
              <a:xfrm>
                <a:off x="3807" y="1827"/>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5" name="Rectangle 162"/>
              <p:cNvSpPr>
                <a:spLocks noChangeArrowheads="1"/>
              </p:cNvSpPr>
              <p:nvPr/>
            </p:nvSpPr>
            <p:spPr bwMode="auto">
              <a:xfrm>
                <a:off x="2011" y="19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6" name="Rectangle 163"/>
              <p:cNvSpPr>
                <a:spLocks noChangeArrowheads="1"/>
              </p:cNvSpPr>
              <p:nvPr/>
            </p:nvSpPr>
            <p:spPr bwMode="auto">
              <a:xfrm>
                <a:off x="3807" y="1927"/>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7" name="Rectangle 164"/>
              <p:cNvSpPr>
                <a:spLocks noChangeArrowheads="1"/>
              </p:cNvSpPr>
              <p:nvPr/>
            </p:nvSpPr>
            <p:spPr bwMode="auto">
              <a:xfrm>
                <a:off x="110" y="2027"/>
                <a:ext cx="76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8" name="Rectangle 165"/>
              <p:cNvSpPr>
                <a:spLocks noChangeArrowheads="1"/>
              </p:cNvSpPr>
              <p:nvPr/>
            </p:nvSpPr>
            <p:spPr bwMode="auto">
              <a:xfrm>
                <a:off x="2011" y="2027"/>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39" name="Rectangle 166"/>
              <p:cNvSpPr>
                <a:spLocks noChangeArrowheads="1"/>
              </p:cNvSpPr>
              <p:nvPr/>
            </p:nvSpPr>
            <p:spPr bwMode="auto">
              <a:xfrm>
                <a:off x="110" y="2127"/>
                <a:ext cx="760" cy="20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40" name="Rectangle 167"/>
              <p:cNvSpPr>
                <a:spLocks noChangeArrowheads="1"/>
              </p:cNvSpPr>
              <p:nvPr/>
            </p:nvSpPr>
            <p:spPr bwMode="auto">
              <a:xfrm>
                <a:off x="2011" y="2328"/>
                <a:ext cx="480"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41" name="Rectangle 168"/>
              <p:cNvSpPr>
                <a:spLocks noChangeArrowheads="1"/>
              </p:cNvSpPr>
              <p:nvPr/>
            </p:nvSpPr>
            <p:spPr bwMode="auto">
              <a:xfrm>
                <a:off x="3807" y="2328"/>
                <a:ext cx="695" cy="1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42" name="Rectangle 169"/>
              <p:cNvSpPr>
                <a:spLocks noChangeArrowheads="1"/>
              </p:cNvSpPr>
              <p:nvPr/>
            </p:nvSpPr>
            <p:spPr bwMode="auto">
              <a:xfrm>
                <a:off x="110" y="2533"/>
                <a:ext cx="1801" cy="10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43" name="Rectangle 170"/>
              <p:cNvSpPr>
                <a:spLocks noChangeArrowheads="1"/>
              </p:cNvSpPr>
              <p:nvPr/>
            </p:nvSpPr>
            <p:spPr bwMode="auto">
              <a:xfrm>
                <a:off x="125" y="796"/>
                <a:ext cx="79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FFFFFF"/>
                    </a:solidFill>
                    <a:effectLst/>
                    <a:latin typeface="Calibri" pitchFamily="34" charset="0"/>
                    <a:cs typeface="Arial" pitchFamily="34" charset="0"/>
                  </a:rPr>
                  <a:t>CREB TOTAL STAFFING</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4" name="Rectangle 171"/>
              <p:cNvSpPr>
                <a:spLocks noChangeArrowheads="1"/>
              </p:cNvSpPr>
              <p:nvPr/>
            </p:nvSpPr>
            <p:spPr bwMode="auto">
              <a:xfrm>
                <a:off x="2026" y="796"/>
                <a:ext cx="70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FFFFFF"/>
                    </a:solidFill>
                    <a:effectLst/>
                    <a:latin typeface="Calibri" pitchFamily="34" charset="0"/>
                    <a:cs typeface="Arial" pitchFamily="34" charset="0"/>
                  </a:rPr>
                  <a:t>MULTIFAMILY UNIT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5" name="Rectangle 172"/>
              <p:cNvSpPr>
                <a:spLocks noChangeArrowheads="1"/>
              </p:cNvSpPr>
              <p:nvPr/>
            </p:nvSpPr>
            <p:spPr bwMode="auto">
              <a:xfrm>
                <a:off x="930"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6" name="Rectangle 173"/>
              <p:cNvSpPr>
                <a:spLocks noChangeArrowheads="1"/>
              </p:cNvSpPr>
              <p:nvPr/>
            </p:nvSpPr>
            <p:spPr bwMode="auto">
              <a:xfrm>
                <a:off x="1191"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7" name="Rectangle 174"/>
              <p:cNvSpPr>
                <a:spLocks noChangeArrowheads="1"/>
              </p:cNvSpPr>
              <p:nvPr/>
            </p:nvSpPr>
            <p:spPr bwMode="auto">
              <a:xfrm>
                <a:off x="1451"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8" name="Rectangle 175"/>
              <p:cNvSpPr>
                <a:spLocks noChangeArrowheads="1"/>
              </p:cNvSpPr>
              <p:nvPr/>
            </p:nvSpPr>
            <p:spPr bwMode="auto">
              <a:xfrm>
                <a:off x="1711"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49" name="Rectangle 176"/>
              <p:cNvSpPr>
                <a:spLocks noChangeArrowheads="1"/>
              </p:cNvSpPr>
              <p:nvPr/>
            </p:nvSpPr>
            <p:spPr bwMode="auto">
              <a:xfrm>
                <a:off x="2581"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0" name="Rectangle 177"/>
              <p:cNvSpPr>
                <a:spLocks noChangeArrowheads="1"/>
              </p:cNvSpPr>
              <p:nvPr/>
            </p:nvSpPr>
            <p:spPr bwMode="auto">
              <a:xfrm>
                <a:off x="2901"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1" name="Rectangle 178"/>
              <p:cNvSpPr>
                <a:spLocks noChangeArrowheads="1"/>
              </p:cNvSpPr>
              <p:nvPr/>
            </p:nvSpPr>
            <p:spPr bwMode="auto">
              <a:xfrm>
                <a:off x="3222"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2" name="Rectangle 179"/>
              <p:cNvSpPr>
                <a:spLocks noChangeArrowheads="1"/>
              </p:cNvSpPr>
              <p:nvPr/>
            </p:nvSpPr>
            <p:spPr bwMode="auto">
              <a:xfrm>
                <a:off x="3512"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3" name="Rectangle 180"/>
              <p:cNvSpPr>
                <a:spLocks noChangeArrowheads="1"/>
              </p:cNvSpPr>
              <p:nvPr/>
            </p:nvSpPr>
            <p:spPr bwMode="auto">
              <a:xfrm>
                <a:off x="4592"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4" name="Rectangle 181"/>
              <p:cNvSpPr>
                <a:spLocks noChangeArrowheads="1"/>
              </p:cNvSpPr>
              <p:nvPr/>
            </p:nvSpPr>
            <p:spPr bwMode="auto">
              <a:xfrm>
                <a:off x="4893"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5" name="Rectangle 182"/>
              <p:cNvSpPr>
                <a:spLocks noChangeArrowheads="1"/>
              </p:cNvSpPr>
              <p:nvPr/>
            </p:nvSpPr>
            <p:spPr bwMode="auto">
              <a:xfrm>
                <a:off x="5178"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6" name="Rectangle 183"/>
              <p:cNvSpPr>
                <a:spLocks noChangeArrowheads="1"/>
              </p:cNvSpPr>
              <p:nvPr/>
            </p:nvSpPr>
            <p:spPr bwMode="auto">
              <a:xfrm>
                <a:off x="5463" y="936"/>
                <a:ext cx="2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2019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7" name="Rectangle 184"/>
              <p:cNvSpPr>
                <a:spLocks noChangeArrowheads="1"/>
              </p:cNvSpPr>
              <p:nvPr/>
            </p:nvSpPr>
            <p:spPr bwMode="auto">
              <a:xfrm>
                <a:off x="235" y="1036"/>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Multifamily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8" name="Rectangle 185"/>
              <p:cNvSpPr>
                <a:spLocks noChangeArrowheads="1"/>
              </p:cNvSpPr>
              <p:nvPr/>
            </p:nvSpPr>
            <p:spPr bwMode="auto">
              <a:xfrm>
                <a:off x="965" y="10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59" name="Rectangle 186"/>
              <p:cNvSpPr>
                <a:spLocks noChangeArrowheads="1"/>
              </p:cNvSpPr>
              <p:nvPr/>
            </p:nvSpPr>
            <p:spPr bwMode="auto">
              <a:xfrm>
                <a:off x="1226" y="10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0" name="Rectangle 187"/>
              <p:cNvSpPr>
                <a:spLocks noChangeArrowheads="1"/>
              </p:cNvSpPr>
              <p:nvPr/>
            </p:nvSpPr>
            <p:spPr bwMode="auto">
              <a:xfrm>
                <a:off x="1486" y="10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1" name="Rectangle 188"/>
              <p:cNvSpPr>
                <a:spLocks noChangeArrowheads="1"/>
              </p:cNvSpPr>
              <p:nvPr/>
            </p:nvSpPr>
            <p:spPr bwMode="auto">
              <a:xfrm>
                <a:off x="1746" y="10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2" name="Rectangle 189"/>
              <p:cNvSpPr>
                <a:spLocks noChangeArrowheads="1"/>
              </p:cNvSpPr>
              <p:nvPr/>
            </p:nvSpPr>
            <p:spPr bwMode="auto">
              <a:xfrm>
                <a:off x="2131" y="1036"/>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RM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3" name="Rectangle 190"/>
              <p:cNvSpPr>
                <a:spLocks noChangeArrowheads="1"/>
              </p:cNvSpPr>
              <p:nvPr/>
            </p:nvSpPr>
            <p:spPr bwMode="auto">
              <a:xfrm>
                <a:off x="2631" y="10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4" name="Rectangle 191"/>
              <p:cNvSpPr>
                <a:spLocks noChangeArrowheads="1"/>
              </p:cNvSpPr>
              <p:nvPr/>
            </p:nvSpPr>
            <p:spPr bwMode="auto">
              <a:xfrm>
                <a:off x="2952" y="10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5" name="Rectangle 192"/>
              <p:cNvSpPr>
                <a:spLocks noChangeArrowheads="1"/>
              </p:cNvSpPr>
              <p:nvPr/>
            </p:nvSpPr>
            <p:spPr bwMode="auto">
              <a:xfrm>
                <a:off x="3272" y="10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6" name="Rectangle 193"/>
              <p:cNvSpPr>
                <a:spLocks noChangeArrowheads="1"/>
              </p:cNvSpPr>
              <p:nvPr/>
            </p:nvSpPr>
            <p:spPr bwMode="auto">
              <a:xfrm>
                <a:off x="3567" y="10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7" name="Rectangle 194"/>
              <p:cNvSpPr>
                <a:spLocks noChangeArrowheads="1"/>
              </p:cNvSpPr>
              <p:nvPr/>
            </p:nvSpPr>
            <p:spPr bwMode="auto">
              <a:xfrm>
                <a:off x="3927" y="1036"/>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RM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8" name="Rectangle 195"/>
              <p:cNvSpPr>
                <a:spLocks noChangeArrowheads="1"/>
              </p:cNvSpPr>
              <p:nvPr/>
            </p:nvSpPr>
            <p:spPr bwMode="auto">
              <a:xfrm>
                <a:off x="4627" y="10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69" name="Rectangle 196"/>
              <p:cNvSpPr>
                <a:spLocks noChangeArrowheads="1"/>
              </p:cNvSpPr>
              <p:nvPr/>
            </p:nvSpPr>
            <p:spPr bwMode="auto">
              <a:xfrm>
                <a:off x="4928" y="10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smtClean="0">
                    <a:solidFill>
                      <a:srgbClr val="000000"/>
                    </a:solidFill>
                    <a:latin typeface="Calibri" pitchFamily="34" charset="0"/>
                  </a:rPr>
                  <a:t>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0" name="Rectangle 197"/>
              <p:cNvSpPr>
                <a:spLocks noChangeArrowheads="1"/>
              </p:cNvSpPr>
              <p:nvPr/>
            </p:nvSpPr>
            <p:spPr bwMode="auto">
              <a:xfrm>
                <a:off x="5213" y="10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smtClean="0">
                    <a:solidFill>
                      <a:srgbClr val="000000"/>
                    </a:solidFill>
                    <a:latin typeface="Calibri" pitchFamily="34" charset="0"/>
                  </a:rPr>
                  <a:t>17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1" name="Rectangle 198"/>
              <p:cNvSpPr>
                <a:spLocks noChangeArrowheads="1"/>
              </p:cNvSpPr>
              <p:nvPr/>
            </p:nvSpPr>
            <p:spPr bwMode="auto">
              <a:xfrm>
                <a:off x="5498" y="10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smtClean="0">
                    <a:solidFill>
                      <a:srgbClr val="000000"/>
                    </a:solidFill>
                    <a:latin typeface="Calibri" pitchFamily="34" charset="0"/>
                  </a:rPr>
                  <a:t>18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2" name="Rectangle 199"/>
              <p:cNvSpPr>
                <a:spLocks noChangeArrowheads="1"/>
              </p:cNvSpPr>
              <p:nvPr/>
            </p:nvSpPr>
            <p:spPr bwMode="auto">
              <a:xfrm>
                <a:off x="235" y="1136"/>
                <a:ext cx="1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CRE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3" name="Rectangle 200"/>
              <p:cNvSpPr>
                <a:spLocks noChangeArrowheads="1"/>
              </p:cNvSpPr>
              <p:nvPr/>
            </p:nvSpPr>
            <p:spPr bwMode="auto">
              <a:xfrm>
                <a:off x="965" y="11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4" name="Rectangle 201"/>
              <p:cNvSpPr>
                <a:spLocks noChangeArrowheads="1"/>
              </p:cNvSpPr>
              <p:nvPr/>
            </p:nvSpPr>
            <p:spPr bwMode="auto">
              <a:xfrm>
                <a:off x="1226" y="11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smtClean="0">
                    <a:solidFill>
                      <a:srgbClr val="000000"/>
                    </a:solidFill>
                    <a:latin typeface="Calibri"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5" name="Rectangle 202"/>
              <p:cNvSpPr>
                <a:spLocks noChangeArrowheads="1"/>
              </p:cNvSpPr>
              <p:nvPr/>
            </p:nvSpPr>
            <p:spPr bwMode="auto">
              <a:xfrm>
                <a:off x="1486" y="11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smtClean="0">
                    <a:solidFill>
                      <a:srgbClr val="000000"/>
                    </a:solidFill>
                    <a:latin typeface="Calibri"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6" name="Rectangle 203"/>
              <p:cNvSpPr>
                <a:spLocks noChangeArrowheads="1"/>
              </p:cNvSpPr>
              <p:nvPr/>
            </p:nvSpPr>
            <p:spPr bwMode="auto">
              <a:xfrm>
                <a:off x="1746" y="11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30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7" name="Rectangle 204"/>
              <p:cNvSpPr>
                <a:spLocks noChangeArrowheads="1"/>
              </p:cNvSpPr>
              <p:nvPr/>
            </p:nvSpPr>
            <p:spPr bwMode="auto">
              <a:xfrm>
                <a:off x="2131" y="1136"/>
                <a:ext cx="1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RA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8" name="Rectangle 205"/>
              <p:cNvSpPr>
                <a:spLocks noChangeArrowheads="1"/>
              </p:cNvSpPr>
              <p:nvPr/>
            </p:nvSpPr>
            <p:spPr bwMode="auto">
              <a:xfrm>
                <a:off x="2616" y="11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79" name="Rectangle 206"/>
              <p:cNvSpPr>
                <a:spLocks noChangeArrowheads="1"/>
              </p:cNvSpPr>
              <p:nvPr/>
            </p:nvSpPr>
            <p:spPr bwMode="auto">
              <a:xfrm>
                <a:off x="2937" y="1136"/>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0" name="Rectangle 207"/>
              <p:cNvSpPr>
                <a:spLocks noChangeArrowheads="1"/>
              </p:cNvSpPr>
              <p:nvPr/>
            </p:nvSpPr>
            <p:spPr bwMode="auto">
              <a:xfrm>
                <a:off x="3257" y="11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1" name="Rectangle 208"/>
              <p:cNvSpPr>
                <a:spLocks noChangeArrowheads="1"/>
              </p:cNvSpPr>
              <p:nvPr/>
            </p:nvSpPr>
            <p:spPr bwMode="auto">
              <a:xfrm>
                <a:off x="3547" y="11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2" name="Rectangle 209"/>
              <p:cNvSpPr>
                <a:spLocks noChangeArrowheads="1"/>
              </p:cNvSpPr>
              <p:nvPr/>
            </p:nvSpPr>
            <p:spPr bwMode="auto">
              <a:xfrm>
                <a:off x="3927" y="1136"/>
                <a:ext cx="16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AM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3" name="Rectangle 210"/>
              <p:cNvSpPr>
                <a:spLocks noChangeArrowheads="1"/>
              </p:cNvSpPr>
              <p:nvPr/>
            </p:nvSpPr>
            <p:spPr bwMode="auto">
              <a:xfrm>
                <a:off x="4642" y="11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4" name="Rectangle 211"/>
              <p:cNvSpPr>
                <a:spLocks noChangeArrowheads="1"/>
              </p:cNvSpPr>
              <p:nvPr/>
            </p:nvSpPr>
            <p:spPr bwMode="auto">
              <a:xfrm>
                <a:off x="4948" y="11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5" name="Rectangle 212"/>
              <p:cNvSpPr>
                <a:spLocks noChangeArrowheads="1"/>
              </p:cNvSpPr>
              <p:nvPr/>
            </p:nvSpPr>
            <p:spPr bwMode="auto">
              <a:xfrm>
                <a:off x="5233" y="11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6" name="Rectangle 213"/>
              <p:cNvSpPr>
                <a:spLocks noChangeArrowheads="1"/>
              </p:cNvSpPr>
              <p:nvPr/>
            </p:nvSpPr>
            <p:spPr bwMode="auto">
              <a:xfrm>
                <a:off x="5518" y="11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7" name="Rectangle 214"/>
              <p:cNvSpPr>
                <a:spLocks noChangeArrowheads="1"/>
              </p:cNvSpPr>
              <p:nvPr/>
            </p:nvSpPr>
            <p:spPr bwMode="auto">
              <a:xfrm>
                <a:off x="235" y="123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8" name="Rectangle 215"/>
              <p:cNvSpPr>
                <a:spLocks noChangeArrowheads="1"/>
              </p:cNvSpPr>
              <p:nvPr/>
            </p:nvSpPr>
            <p:spPr bwMode="auto">
              <a:xfrm>
                <a:off x="965" y="1236"/>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89" name="Rectangle 216"/>
              <p:cNvSpPr>
                <a:spLocks noChangeArrowheads="1"/>
              </p:cNvSpPr>
              <p:nvPr/>
            </p:nvSpPr>
            <p:spPr bwMode="auto">
              <a:xfrm>
                <a:off x="1226" y="12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0" name="Rectangle 217"/>
              <p:cNvSpPr>
                <a:spLocks noChangeArrowheads="1"/>
              </p:cNvSpPr>
              <p:nvPr/>
            </p:nvSpPr>
            <p:spPr bwMode="auto">
              <a:xfrm>
                <a:off x="1486" y="12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1" name="Rectangle 218"/>
              <p:cNvSpPr>
                <a:spLocks noChangeArrowheads="1"/>
              </p:cNvSpPr>
              <p:nvPr/>
            </p:nvSpPr>
            <p:spPr bwMode="auto">
              <a:xfrm>
                <a:off x="1746" y="1236"/>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2" name="Rectangle 219"/>
              <p:cNvSpPr>
                <a:spLocks noChangeArrowheads="1"/>
              </p:cNvSpPr>
              <p:nvPr/>
            </p:nvSpPr>
            <p:spPr bwMode="auto">
              <a:xfrm>
                <a:off x="2131" y="1236"/>
                <a:ext cx="19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Exec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3" name="Rectangle 220"/>
              <p:cNvSpPr>
                <a:spLocks noChangeArrowheads="1"/>
              </p:cNvSpPr>
              <p:nvPr/>
            </p:nvSpPr>
            <p:spPr bwMode="auto">
              <a:xfrm>
                <a:off x="2631"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4" name="Rectangle 221"/>
              <p:cNvSpPr>
                <a:spLocks noChangeArrowheads="1"/>
              </p:cNvSpPr>
              <p:nvPr/>
            </p:nvSpPr>
            <p:spPr bwMode="auto">
              <a:xfrm>
                <a:off x="2952"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5" name="Rectangle 222"/>
              <p:cNvSpPr>
                <a:spLocks noChangeArrowheads="1"/>
              </p:cNvSpPr>
              <p:nvPr/>
            </p:nvSpPr>
            <p:spPr bwMode="auto">
              <a:xfrm>
                <a:off x="3272"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6" name="Rectangle 223"/>
              <p:cNvSpPr>
                <a:spLocks noChangeArrowheads="1"/>
              </p:cNvSpPr>
              <p:nvPr/>
            </p:nvSpPr>
            <p:spPr bwMode="auto">
              <a:xfrm>
                <a:off x="3567"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7" name="Rectangle 224"/>
              <p:cNvSpPr>
                <a:spLocks noChangeArrowheads="1"/>
              </p:cNvSpPr>
              <p:nvPr/>
            </p:nvSpPr>
            <p:spPr bwMode="auto">
              <a:xfrm>
                <a:off x="3927" y="1236"/>
                <a:ext cx="1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RA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8" name="Rectangle 225"/>
              <p:cNvSpPr>
                <a:spLocks noChangeArrowheads="1"/>
              </p:cNvSpPr>
              <p:nvPr/>
            </p:nvSpPr>
            <p:spPr bwMode="auto">
              <a:xfrm>
                <a:off x="4642"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499" name="Rectangle 226"/>
              <p:cNvSpPr>
                <a:spLocks noChangeArrowheads="1"/>
              </p:cNvSpPr>
              <p:nvPr/>
            </p:nvSpPr>
            <p:spPr bwMode="auto">
              <a:xfrm>
                <a:off x="4948"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0" name="Rectangle 227"/>
              <p:cNvSpPr>
                <a:spLocks noChangeArrowheads="1"/>
              </p:cNvSpPr>
              <p:nvPr/>
            </p:nvSpPr>
            <p:spPr bwMode="auto">
              <a:xfrm>
                <a:off x="5233"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1" name="Rectangle 228"/>
              <p:cNvSpPr>
                <a:spLocks noChangeArrowheads="1"/>
              </p:cNvSpPr>
              <p:nvPr/>
            </p:nvSpPr>
            <p:spPr bwMode="auto">
              <a:xfrm>
                <a:off x="5518" y="1236"/>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2" name="Rectangle 229"/>
              <p:cNvSpPr>
                <a:spLocks noChangeArrowheads="1"/>
              </p:cNvSpPr>
              <p:nvPr/>
            </p:nvSpPr>
            <p:spPr bwMode="auto">
              <a:xfrm>
                <a:off x="625" y="13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3" name="Rectangle 230"/>
              <p:cNvSpPr>
                <a:spLocks noChangeArrowheads="1"/>
              </p:cNvSpPr>
              <p:nvPr/>
            </p:nvSpPr>
            <p:spPr bwMode="auto">
              <a:xfrm>
                <a:off x="1241" y="13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4" name="Rectangle 231"/>
              <p:cNvSpPr>
                <a:spLocks noChangeArrowheads="1"/>
              </p:cNvSpPr>
              <p:nvPr/>
            </p:nvSpPr>
            <p:spPr bwMode="auto">
              <a:xfrm>
                <a:off x="1501" y="13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smtClean="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5" name="Rectangle 232"/>
              <p:cNvSpPr>
                <a:spLocks noChangeArrowheads="1"/>
              </p:cNvSpPr>
              <p:nvPr/>
            </p:nvSpPr>
            <p:spPr bwMode="auto">
              <a:xfrm>
                <a:off x="1761" y="13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6" name="Rectangle 233"/>
              <p:cNvSpPr>
                <a:spLocks noChangeArrowheads="1"/>
              </p:cNvSpPr>
              <p:nvPr/>
            </p:nvSpPr>
            <p:spPr bwMode="auto">
              <a:xfrm>
                <a:off x="2131" y="13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7" name="Rectangle 234"/>
              <p:cNvSpPr>
                <a:spLocks noChangeArrowheads="1"/>
              </p:cNvSpPr>
              <p:nvPr/>
            </p:nvSpPr>
            <p:spPr bwMode="auto">
              <a:xfrm>
                <a:off x="2616" y="13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8" name="Rectangle 235"/>
              <p:cNvSpPr>
                <a:spLocks noChangeArrowheads="1"/>
              </p:cNvSpPr>
              <p:nvPr/>
            </p:nvSpPr>
            <p:spPr bwMode="auto">
              <a:xfrm>
                <a:off x="2937" y="13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09" name="Rectangle 236"/>
              <p:cNvSpPr>
                <a:spLocks noChangeArrowheads="1"/>
              </p:cNvSpPr>
              <p:nvPr/>
            </p:nvSpPr>
            <p:spPr bwMode="auto">
              <a:xfrm>
                <a:off x="3257" y="13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0" name="Rectangle 237"/>
              <p:cNvSpPr>
                <a:spLocks noChangeArrowheads="1"/>
              </p:cNvSpPr>
              <p:nvPr/>
            </p:nvSpPr>
            <p:spPr bwMode="auto">
              <a:xfrm>
                <a:off x="3547" y="13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1" name="Rectangle 238"/>
              <p:cNvSpPr>
                <a:spLocks noChangeArrowheads="1"/>
              </p:cNvSpPr>
              <p:nvPr/>
            </p:nvSpPr>
            <p:spPr bwMode="auto">
              <a:xfrm>
                <a:off x="3927" y="1337"/>
                <a:ext cx="19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Exec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2" name="Rectangle 239"/>
              <p:cNvSpPr>
                <a:spLocks noChangeArrowheads="1"/>
              </p:cNvSpPr>
              <p:nvPr/>
            </p:nvSpPr>
            <p:spPr bwMode="auto">
              <a:xfrm>
                <a:off x="4642" y="13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3" name="Rectangle 240"/>
              <p:cNvSpPr>
                <a:spLocks noChangeArrowheads="1"/>
              </p:cNvSpPr>
              <p:nvPr/>
            </p:nvSpPr>
            <p:spPr bwMode="auto">
              <a:xfrm>
                <a:off x="4948" y="13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4" name="Rectangle 241"/>
              <p:cNvSpPr>
                <a:spLocks noChangeArrowheads="1"/>
              </p:cNvSpPr>
              <p:nvPr/>
            </p:nvSpPr>
            <p:spPr bwMode="auto">
              <a:xfrm>
                <a:off x="5233" y="13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5" name="Rectangle 242"/>
              <p:cNvSpPr>
                <a:spLocks noChangeArrowheads="1"/>
              </p:cNvSpPr>
              <p:nvPr/>
            </p:nvSpPr>
            <p:spPr bwMode="auto">
              <a:xfrm>
                <a:off x="5518" y="13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6" name="Rectangle 243"/>
              <p:cNvSpPr>
                <a:spLocks noChangeArrowheads="1"/>
              </p:cNvSpPr>
              <p:nvPr/>
            </p:nvSpPr>
            <p:spPr bwMode="auto">
              <a:xfrm>
                <a:off x="2246" y="14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7" name="Rectangle 244"/>
              <p:cNvSpPr>
                <a:spLocks noChangeArrowheads="1"/>
              </p:cNvSpPr>
              <p:nvPr/>
            </p:nvSpPr>
            <p:spPr bwMode="auto">
              <a:xfrm>
                <a:off x="2952" y="14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8" name="Rectangle 245"/>
              <p:cNvSpPr>
                <a:spLocks noChangeArrowheads="1"/>
              </p:cNvSpPr>
              <p:nvPr/>
            </p:nvSpPr>
            <p:spPr bwMode="auto">
              <a:xfrm>
                <a:off x="3272" y="144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19" name="Rectangle 246"/>
              <p:cNvSpPr>
                <a:spLocks noChangeArrowheads="1"/>
              </p:cNvSpPr>
              <p:nvPr/>
            </p:nvSpPr>
            <p:spPr bwMode="auto">
              <a:xfrm>
                <a:off x="3562" y="14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0" name="Rectangle 247"/>
              <p:cNvSpPr>
                <a:spLocks noChangeArrowheads="1"/>
              </p:cNvSpPr>
              <p:nvPr/>
            </p:nvSpPr>
            <p:spPr bwMode="auto">
              <a:xfrm>
                <a:off x="3927" y="14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1" name="Rectangle 248"/>
              <p:cNvSpPr>
                <a:spLocks noChangeArrowheads="1"/>
              </p:cNvSpPr>
              <p:nvPr/>
            </p:nvSpPr>
            <p:spPr bwMode="auto">
              <a:xfrm>
                <a:off x="4627" y="14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2" name="Rectangle 249"/>
              <p:cNvSpPr>
                <a:spLocks noChangeArrowheads="1"/>
              </p:cNvSpPr>
              <p:nvPr/>
            </p:nvSpPr>
            <p:spPr bwMode="auto">
              <a:xfrm>
                <a:off x="4928" y="14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b="1" dirty="0" smtClean="0">
                    <a:solidFill>
                      <a:srgbClr val="000000"/>
                    </a:solidFill>
                    <a:latin typeface="Calibri"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3" name="Rectangle 250"/>
              <p:cNvSpPr>
                <a:spLocks noChangeArrowheads="1"/>
              </p:cNvSpPr>
              <p:nvPr/>
            </p:nvSpPr>
            <p:spPr bwMode="auto">
              <a:xfrm>
                <a:off x="5213" y="14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b="1" dirty="0" smtClean="0">
                    <a:solidFill>
                      <a:srgbClr val="000000"/>
                    </a:solidFill>
                    <a:latin typeface="Calibri" pitchFamily="34" charset="0"/>
                  </a:rPr>
                  <a:t>29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4" name="Rectangle 251"/>
              <p:cNvSpPr>
                <a:spLocks noChangeArrowheads="1"/>
              </p:cNvSpPr>
              <p:nvPr/>
            </p:nvSpPr>
            <p:spPr bwMode="auto">
              <a:xfrm>
                <a:off x="5498" y="14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5" name="Rectangle 252"/>
              <p:cNvSpPr>
                <a:spLocks noChangeArrowheads="1"/>
              </p:cNvSpPr>
              <p:nvPr/>
            </p:nvSpPr>
            <p:spPr bwMode="auto">
              <a:xfrm>
                <a:off x="235" y="1537"/>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Multifamily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6" name="Rectangle 253"/>
              <p:cNvSpPr>
                <a:spLocks noChangeArrowheads="1"/>
              </p:cNvSpPr>
              <p:nvPr/>
            </p:nvSpPr>
            <p:spPr bwMode="auto">
              <a:xfrm>
                <a:off x="965" y="15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7" name="Rectangle 254"/>
              <p:cNvSpPr>
                <a:spLocks noChangeArrowheads="1"/>
              </p:cNvSpPr>
              <p:nvPr/>
            </p:nvSpPr>
            <p:spPr bwMode="auto">
              <a:xfrm>
                <a:off x="1226" y="15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8" name="Rectangle 255"/>
              <p:cNvSpPr>
                <a:spLocks noChangeArrowheads="1"/>
              </p:cNvSpPr>
              <p:nvPr/>
            </p:nvSpPr>
            <p:spPr bwMode="auto">
              <a:xfrm>
                <a:off x="1486" y="15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29" name="Rectangle 256"/>
              <p:cNvSpPr>
                <a:spLocks noChangeArrowheads="1"/>
              </p:cNvSpPr>
              <p:nvPr/>
            </p:nvSpPr>
            <p:spPr bwMode="auto">
              <a:xfrm>
                <a:off x="1746" y="15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0" name="Rectangle 257"/>
              <p:cNvSpPr>
                <a:spLocks noChangeArrowheads="1"/>
              </p:cNvSpPr>
              <p:nvPr/>
            </p:nvSpPr>
            <p:spPr bwMode="auto">
              <a:xfrm>
                <a:off x="4257" y="15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1" name="Rectangle 258"/>
              <p:cNvSpPr>
                <a:spLocks noChangeArrowheads="1"/>
              </p:cNvSpPr>
              <p:nvPr/>
            </p:nvSpPr>
            <p:spPr bwMode="auto">
              <a:xfrm>
                <a:off x="4943" y="15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2" name="Rectangle 259"/>
              <p:cNvSpPr>
                <a:spLocks noChangeArrowheads="1"/>
              </p:cNvSpPr>
              <p:nvPr/>
            </p:nvSpPr>
            <p:spPr bwMode="auto">
              <a:xfrm>
                <a:off x="5228" y="15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3" name="Rectangle 260"/>
              <p:cNvSpPr>
                <a:spLocks noChangeArrowheads="1"/>
              </p:cNvSpPr>
              <p:nvPr/>
            </p:nvSpPr>
            <p:spPr bwMode="auto">
              <a:xfrm>
                <a:off x="5513" y="15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4" name="Rectangle 261"/>
              <p:cNvSpPr>
                <a:spLocks noChangeArrowheads="1"/>
              </p:cNvSpPr>
              <p:nvPr/>
            </p:nvSpPr>
            <p:spPr bwMode="auto">
              <a:xfrm>
                <a:off x="235" y="1637"/>
                <a:ext cx="1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CRE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5" name="Rectangle 262"/>
              <p:cNvSpPr>
                <a:spLocks noChangeArrowheads="1"/>
              </p:cNvSpPr>
              <p:nvPr/>
            </p:nvSpPr>
            <p:spPr bwMode="auto">
              <a:xfrm>
                <a:off x="965" y="16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6" name="Rectangle 263"/>
              <p:cNvSpPr>
                <a:spLocks noChangeArrowheads="1"/>
              </p:cNvSpPr>
              <p:nvPr/>
            </p:nvSpPr>
            <p:spPr bwMode="auto">
              <a:xfrm>
                <a:off x="1226" y="16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7" name="Rectangle 264"/>
              <p:cNvSpPr>
                <a:spLocks noChangeArrowheads="1"/>
              </p:cNvSpPr>
              <p:nvPr/>
            </p:nvSpPr>
            <p:spPr bwMode="auto">
              <a:xfrm>
                <a:off x="1486" y="16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8" name="Rectangle 265"/>
              <p:cNvSpPr>
                <a:spLocks noChangeArrowheads="1"/>
              </p:cNvSpPr>
              <p:nvPr/>
            </p:nvSpPr>
            <p:spPr bwMode="auto">
              <a:xfrm>
                <a:off x="1746" y="16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39" name="Rectangle 266"/>
              <p:cNvSpPr>
                <a:spLocks noChangeArrowheads="1"/>
              </p:cNvSpPr>
              <p:nvPr/>
            </p:nvSpPr>
            <p:spPr bwMode="auto">
              <a:xfrm>
                <a:off x="2131" y="1637"/>
                <a:ext cx="3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Credit Off.</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0" name="Rectangle 267"/>
              <p:cNvSpPr>
                <a:spLocks noChangeArrowheads="1"/>
              </p:cNvSpPr>
              <p:nvPr/>
            </p:nvSpPr>
            <p:spPr bwMode="auto">
              <a:xfrm>
                <a:off x="2631" y="16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1" name="Rectangle 268"/>
              <p:cNvSpPr>
                <a:spLocks noChangeArrowheads="1"/>
              </p:cNvSpPr>
              <p:nvPr/>
            </p:nvSpPr>
            <p:spPr bwMode="auto">
              <a:xfrm>
                <a:off x="2952" y="16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2" name="Rectangle 269"/>
              <p:cNvSpPr>
                <a:spLocks noChangeArrowheads="1"/>
              </p:cNvSpPr>
              <p:nvPr/>
            </p:nvSpPr>
            <p:spPr bwMode="auto">
              <a:xfrm>
                <a:off x="3272" y="16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3" name="Rectangle 270"/>
              <p:cNvSpPr>
                <a:spLocks noChangeArrowheads="1"/>
              </p:cNvSpPr>
              <p:nvPr/>
            </p:nvSpPr>
            <p:spPr bwMode="auto">
              <a:xfrm>
                <a:off x="3567" y="16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8</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4" name="Rectangle 271"/>
              <p:cNvSpPr>
                <a:spLocks noChangeArrowheads="1"/>
              </p:cNvSpPr>
              <p:nvPr/>
            </p:nvSpPr>
            <p:spPr bwMode="auto">
              <a:xfrm>
                <a:off x="235" y="17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5" name="Rectangle 272"/>
              <p:cNvSpPr>
                <a:spLocks noChangeArrowheads="1"/>
              </p:cNvSpPr>
              <p:nvPr/>
            </p:nvSpPr>
            <p:spPr bwMode="auto">
              <a:xfrm>
                <a:off x="965" y="17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6" name="Rectangle 273"/>
              <p:cNvSpPr>
                <a:spLocks noChangeArrowheads="1"/>
              </p:cNvSpPr>
              <p:nvPr/>
            </p:nvSpPr>
            <p:spPr bwMode="auto">
              <a:xfrm>
                <a:off x="1226" y="17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7" name="Rectangle 274"/>
              <p:cNvSpPr>
                <a:spLocks noChangeArrowheads="1"/>
              </p:cNvSpPr>
              <p:nvPr/>
            </p:nvSpPr>
            <p:spPr bwMode="auto">
              <a:xfrm>
                <a:off x="1486" y="17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8" name="Rectangle 275"/>
              <p:cNvSpPr>
                <a:spLocks noChangeArrowheads="1"/>
              </p:cNvSpPr>
              <p:nvPr/>
            </p:nvSpPr>
            <p:spPr bwMode="auto">
              <a:xfrm>
                <a:off x="1746" y="17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49" name="Rectangle 276"/>
              <p:cNvSpPr>
                <a:spLocks noChangeArrowheads="1"/>
              </p:cNvSpPr>
              <p:nvPr/>
            </p:nvSpPr>
            <p:spPr bwMode="auto">
              <a:xfrm>
                <a:off x="2131" y="1737"/>
                <a:ext cx="4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Collect./Adm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0" name="Rectangle 277"/>
              <p:cNvSpPr>
                <a:spLocks noChangeArrowheads="1"/>
              </p:cNvSpPr>
              <p:nvPr/>
            </p:nvSpPr>
            <p:spPr bwMode="auto">
              <a:xfrm>
                <a:off x="2631" y="17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1" name="Rectangle 278"/>
              <p:cNvSpPr>
                <a:spLocks noChangeArrowheads="1"/>
              </p:cNvSpPr>
              <p:nvPr/>
            </p:nvSpPr>
            <p:spPr bwMode="auto">
              <a:xfrm>
                <a:off x="2952" y="17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2" name="Rectangle 279"/>
              <p:cNvSpPr>
                <a:spLocks noChangeArrowheads="1"/>
              </p:cNvSpPr>
              <p:nvPr/>
            </p:nvSpPr>
            <p:spPr bwMode="auto">
              <a:xfrm>
                <a:off x="3272" y="17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3" name="Rectangle 280"/>
              <p:cNvSpPr>
                <a:spLocks noChangeArrowheads="1"/>
              </p:cNvSpPr>
              <p:nvPr/>
            </p:nvSpPr>
            <p:spPr bwMode="auto">
              <a:xfrm>
                <a:off x="3567" y="17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7</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4" name="Rectangle 281"/>
              <p:cNvSpPr>
                <a:spLocks noChangeArrowheads="1"/>
              </p:cNvSpPr>
              <p:nvPr/>
            </p:nvSpPr>
            <p:spPr bwMode="auto">
              <a:xfrm>
                <a:off x="3927" y="1737"/>
                <a:ext cx="3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Credit Off.</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5" name="Rectangle 282"/>
              <p:cNvSpPr>
                <a:spLocks noChangeArrowheads="1"/>
              </p:cNvSpPr>
              <p:nvPr/>
            </p:nvSpPr>
            <p:spPr bwMode="auto">
              <a:xfrm>
                <a:off x="4627" y="17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6" name="Rectangle 283"/>
              <p:cNvSpPr>
                <a:spLocks noChangeArrowheads="1"/>
              </p:cNvSpPr>
              <p:nvPr/>
            </p:nvSpPr>
            <p:spPr bwMode="auto">
              <a:xfrm>
                <a:off x="4928" y="17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7" name="Rectangle 284"/>
              <p:cNvSpPr>
                <a:spLocks noChangeArrowheads="1"/>
              </p:cNvSpPr>
              <p:nvPr/>
            </p:nvSpPr>
            <p:spPr bwMode="auto">
              <a:xfrm>
                <a:off x="5213" y="17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8" name="Rectangle 285"/>
              <p:cNvSpPr>
                <a:spLocks noChangeArrowheads="1"/>
              </p:cNvSpPr>
              <p:nvPr/>
            </p:nvSpPr>
            <p:spPr bwMode="auto">
              <a:xfrm>
                <a:off x="5498" y="17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59" name="Rectangle 286"/>
              <p:cNvSpPr>
                <a:spLocks noChangeArrowheads="1"/>
              </p:cNvSpPr>
              <p:nvPr/>
            </p:nvSpPr>
            <p:spPr bwMode="auto">
              <a:xfrm>
                <a:off x="625" y="18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0" name="Rectangle 287"/>
              <p:cNvSpPr>
                <a:spLocks noChangeArrowheads="1"/>
              </p:cNvSpPr>
              <p:nvPr/>
            </p:nvSpPr>
            <p:spPr bwMode="auto">
              <a:xfrm>
                <a:off x="1241" y="18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1" name="Rectangle 288"/>
              <p:cNvSpPr>
                <a:spLocks noChangeArrowheads="1"/>
              </p:cNvSpPr>
              <p:nvPr/>
            </p:nvSpPr>
            <p:spPr bwMode="auto">
              <a:xfrm>
                <a:off x="1491" y="18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2" name="Rectangle 289"/>
              <p:cNvSpPr>
                <a:spLocks noChangeArrowheads="1"/>
              </p:cNvSpPr>
              <p:nvPr/>
            </p:nvSpPr>
            <p:spPr bwMode="auto">
              <a:xfrm>
                <a:off x="1751" y="1847"/>
                <a:ext cx="9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3" name="Rectangle 290"/>
              <p:cNvSpPr>
                <a:spLocks noChangeArrowheads="1"/>
              </p:cNvSpPr>
              <p:nvPr/>
            </p:nvSpPr>
            <p:spPr bwMode="auto">
              <a:xfrm>
                <a:off x="2131" y="1837"/>
                <a:ext cx="3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Portf. Mngrs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4" name="Rectangle 291"/>
              <p:cNvSpPr>
                <a:spLocks noChangeArrowheads="1"/>
              </p:cNvSpPr>
              <p:nvPr/>
            </p:nvSpPr>
            <p:spPr bwMode="auto">
              <a:xfrm>
                <a:off x="2616" y="18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5" name="Rectangle 292"/>
              <p:cNvSpPr>
                <a:spLocks noChangeArrowheads="1"/>
              </p:cNvSpPr>
              <p:nvPr/>
            </p:nvSpPr>
            <p:spPr bwMode="auto">
              <a:xfrm>
                <a:off x="2937" y="1837"/>
                <a:ext cx="1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6" name="Rectangle 293"/>
              <p:cNvSpPr>
                <a:spLocks noChangeArrowheads="1"/>
              </p:cNvSpPr>
              <p:nvPr/>
            </p:nvSpPr>
            <p:spPr bwMode="auto">
              <a:xfrm>
                <a:off x="3257" y="18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7" name="Rectangle 294"/>
              <p:cNvSpPr>
                <a:spLocks noChangeArrowheads="1"/>
              </p:cNvSpPr>
              <p:nvPr/>
            </p:nvSpPr>
            <p:spPr bwMode="auto">
              <a:xfrm>
                <a:off x="3547" y="18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8" name="Rectangle 295"/>
              <p:cNvSpPr>
                <a:spLocks noChangeArrowheads="1"/>
              </p:cNvSpPr>
              <p:nvPr/>
            </p:nvSpPr>
            <p:spPr bwMode="auto">
              <a:xfrm>
                <a:off x="3927" y="1837"/>
                <a:ext cx="3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Managers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69" name="Rectangle 296"/>
              <p:cNvSpPr>
                <a:spLocks noChangeArrowheads="1"/>
              </p:cNvSpPr>
              <p:nvPr/>
            </p:nvSpPr>
            <p:spPr bwMode="auto">
              <a:xfrm>
                <a:off x="4642" y="18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0" name="Rectangle 297"/>
              <p:cNvSpPr>
                <a:spLocks noChangeArrowheads="1"/>
              </p:cNvSpPr>
              <p:nvPr/>
            </p:nvSpPr>
            <p:spPr bwMode="auto">
              <a:xfrm>
                <a:off x="4948" y="18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1" name="Rectangle 298"/>
              <p:cNvSpPr>
                <a:spLocks noChangeArrowheads="1"/>
              </p:cNvSpPr>
              <p:nvPr/>
            </p:nvSpPr>
            <p:spPr bwMode="auto">
              <a:xfrm>
                <a:off x="5233" y="18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2" name="Rectangle 299"/>
              <p:cNvSpPr>
                <a:spLocks noChangeArrowheads="1"/>
              </p:cNvSpPr>
              <p:nvPr/>
            </p:nvSpPr>
            <p:spPr bwMode="auto">
              <a:xfrm>
                <a:off x="5518" y="18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3" name="Rectangle 300"/>
              <p:cNvSpPr>
                <a:spLocks noChangeArrowheads="1"/>
              </p:cNvSpPr>
              <p:nvPr/>
            </p:nvSpPr>
            <p:spPr bwMode="auto">
              <a:xfrm>
                <a:off x="2131" y="1937"/>
                <a:ext cx="3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Managers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4" name="Rectangle 301"/>
              <p:cNvSpPr>
                <a:spLocks noChangeArrowheads="1"/>
              </p:cNvSpPr>
              <p:nvPr/>
            </p:nvSpPr>
            <p:spPr bwMode="auto">
              <a:xfrm>
                <a:off x="2631" y="19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5" name="Rectangle 302"/>
              <p:cNvSpPr>
                <a:spLocks noChangeArrowheads="1"/>
              </p:cNvSpPr>
              <p:nvPr/>
            </p:nvSpPr>
            <p:spPr bwMode="auto">
              <a:xfrm>
                <a:off x="2952" y="19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6" name="Rectangle 303"/>
              <p:cNvSpPr>
                <a:spLocks noChangeArrowheads="1"/>
              </p:cNvSpPr>
              <p:nvPr/>
            </p:nvSpPr>
            <p:spPr bwMode="auto">
              <a:xfrm>
                <a:off x="3272" y="19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7" name="Rectangle 304"/>
              <p:cNvSpPr>
                <a:spLocks noChangeArrowheads="1"/>
              </p:cNvSpPr>
              <p:nvPr/>
            </p:nvSpPr>
            <p:spPr bwMode="auto">
              <a:xfrm>
                <a:off x="3567" y="1937"/>
                <a:ext cx="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itchFamily="34" charset="0"/>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8" name="Rectangle 305"/>
              <p:cNvSpPr>
                <a:spLocks noChangeArrowheads="1"/>
              </p:cNvSpPr>
              <p:nvPr/>
            </p:nvSpPr>
            <p:spPr bwMode="auto">
              <a:xfrm>
                <a:off x="3927" y="19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79" name="Rectangle 306"/>
              <p:cNvSpPr>
                <a:spLocks noChangeArrowheads="1"/>
              </p:cNvSpPr>
              <p:nvPr/>
            </p:nvSpPr>
            <p:spPr bwMode="auto">
              <a:xfrm>
                <a:off x="4627" y="19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0" name="Rectangle 307"/>
              <p:cNvSpPr>
                <a:spLocks noChangeArrowheads="1"/>
              </p:cNvSpPr>
              <p:nvPr/>
            </p:nvSpPr>
            <p:spPr bwMode="auto">
              <a:xfrm>
                <a:off x="4928" y="19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1" name="Rectangle 308"/>
              <p:cNvSpPr>
                <a:spLocks noChangeArrowheads="1"/>
              </p:cNvSpPr>
              <p:nvPr/>
            </p:nvSpPr>
            <p:spPr bwMode="auto">
              <a:xfrm>
                <a:off x="5213" y="19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2" name="Rectangle 309"/>
              <p:cNvSpPr>
                <a:spLocks noChangeArrowheads="1"/>
              </p:cNvSpPr>
              <p:nvPr/>
            </p:nvSpPr>
            <p:spPr bwMode="auto">
              <a:xfrm>
                <a:off x="5498" y="19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12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3" name="Rectangle 310"/>
              <p:cNvSpPr>
                <a:spLocks noChangeArrowheads="1"/>
              </p:cNvSpPr>
              <p:nvPr/>
            </p:nvSpPr>
            <p:spPr bwMode="auto">
              <a:xfrm>
                <a:off x="235" y="2037"/>
                <a:ext cx="57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MIS/Reg&amp;Ops Risk</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4" name="Rectangle 311"/>
              <p:cNvSpPr>
                <a:spLocks noChangeArrowheads="1"/>
              </p:cNvSpPr>
              <p:nvPr/>
            </p:nvSpPr>
            <p:spPr bwMode="auto">
              <a:xfrm>
                <a:off x="980" y="20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5" name="Rectangle 312"/>
              <p:cNvSpPr>
                <a:spLocks noChangeArrowheads="1"/>
              </p:cNvSpPr>
              <p:nvPr/>
            </p:nvSpPr>
            <p:spPr bwMode="auto">
              <a:xfrm>
                <a:off x="1241" y="20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6" name="Rectangle 313"/>
              <p:cNvSpPr>
                <a:spLocks noChangeArrowheads="1"/>
              </p:cNvSpPr>
              <p:nvPr/>
            </p:nvSpPr>
            <p:spPr bwMode="auto">
              <a:xfrm>
                <a:off x="1501" y="20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7" name="Rectangle 314"/>
              <p:cNvSpPr>
                <a:spLocks noChangeArrowheads="1"/>
              </p:cNvSpPr>
              <p:nvPr/>
            </p:nvSpPr>
            <p:spPr bwMode="auto">
              <a:xfrm>
                <a:off x="1761" y="20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8" name="Rectangle 315"/>
              <p:cNvSpPr>
                <a:spLocks noChangeArrowheads="1"/>
              </p:cNvSpPr>
              <p:nvPr/>
            </p:nvSpPr>
            <p:spPr bwMode="auto">
              <a:xfrm>
                <a:off x="2131" y="20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89" name="Rectangle 316"/>
              <p:cNvSpPr>
                <a:spLocks noChangeArrowheads="1"/>
              </p:cNvSpPr>
              <p:nvPr/>
            </p:nvSpPr>
            <p:spPr bwMode="auto">
              <a:xfrm>
                <a:off x="2616" y="20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0" name="Rectangle 317"/>
              <p:cNvSpPr>
                <a:spLocks noChangeArrowheads="1"/>
              </p:cNvSpPr>
              <p:nvPr/>
            </p:nvSpPr>
            <p:spPr bwMode="auto">
              <a:xfrm>
                <a:off x="2937" y="2037"/>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1" name="Rectangle 318"/>
              <p:cNvSpPr>
                <a:spLocks noChangeArrowheads="1"/>
              </p:cNvSpPr>
              <p:nvPr/>
            </p:nvSpPr>
            <p:spPr bwMode="auto">
              <a:xfrm>
                <a:off x="3257" y="20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2" name="Rectangle 319"/>
              <p:cNvSpPr>
                <a:spLocks noChangeArrowheads="1"/>
              </p:cNvSpPr>
              <p:nvPr/>
            </p:nvSpPr>
            <p:spPr bwMode="auto">
              <a:xfrm>
                <a:off x="3547" y="2037"/>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32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3" name="Rectangle 320"/>
              <p:cNvSpPr>
                <a:spLocks noChangeArrowheads="1"/>
              </p:cNvSpPr>
              <p:nvPr/>
            </p:nvSpPr>
            <p:spPr bwMode="auto">
              <a:xfrm>
                <a:off x="4257" y="20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4" name="Rectangle 321"/>
              <p:cNvSpPr>
                <a:spLocks noChangeArrowheads="1"/>
              </p:cNvSpPr>
              <p:nvPr/>
            </p:nvSpPr>
            <p:spPr bwMode="auto">
              <a:xfrm>
                <a:off x="4943" y="20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5" name="Rectangle 322"/>
              <p:cNvSpPr>
                <a:spLocks noChangeArrowheads="1"/>
              </p:cNvSpPr>
              <p:nvPr/>
            </p:nvSpPr>
            <p:spPr bwMode="auto">
              <a:xfrm>
                <a:off x="5228" y="20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6" name="Rectangle 323"/>
              <p:cNvSpPr>
                <a:spLocks noChangeArrowheads="1"/>
              </p:cNvSpPr>
              <p:nvPr/>
            </p:nvSpPr>
            <p:spPr bwMode="auto">
              <a:xfrm>
                <a:off x="5513" y="20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7" name="Rectangle 324"/>
              <p:cNvSpPr>
                <a:spLocks noChangeArrowheads="1"/>
              </p:cNvSpPr>
              <p:nvPr/>
            </p:nvSpPr>
            <p:spPr bwMode="auto">
              <a:xfrm>
                <a:off x="235" y="2137"/>
                <a:ext cx="4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Exec + Admin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8" name="Rectangle 325"/>
              <p:cNvSpPr>
                <a:spLocks noChangeArrowheads="1"/>
              </p:cNvSpPr>
              <p:nvPr/>
            </p:nvSpPr>
            <p:spPr bwMode="auto">
              <a:xfrm>
                <a:off x="980" y="21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599" name="Rectangle 326"/>
              <p:cNvSpPr>
                <a:spLocks noChangeArrowheads="1"/>
              </p:cNvSpPr>
              <p:nvPr/>
            </p:nvSpPr>
            <p:spPr bwMode="auto">
              <a:xfrm>
                <a:off x="1241" y="21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0" name="Rectangle 327"/>
              <p:cNvSpPr>
                <a:spLocks noChangeArrowheads="1"/>
              </p:cNvSpPr>
              <p:nvPr/>
            </p:nvSpPr>
            <p:spPr bwMode="auto">
              <a:xfrm>
                <a:off x="1501" y="21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1" name="Rectangle 328"/>
              <p:cNvSpPr>
                <a:spLocks noChangeArrowheads="1"/>
              </p:cNvSpPr>
              <p:nvPr/>
            </p:nvSpPr>
            <p:spPr bwMode="auto">
              <a:xfrm>
                <a:off x="1761" y="21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2" name="Rectangle 329"/>
              <p:cNvSpPr>
                <a:spLocks noChangeArrowheads="1"/>
              </p:cNvSpPr>
              <p:nvPr/>
            </p:nvSpPr>
            <p:spPr bwMode="auto">
              <a:xfrm>
                <a:off x="2246" y="2147"/>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3" name="Rectangle 330"/>
              <p:cNvSpPr>
                <a:spLocks noChangeArrowheads="1"/>
              </p:cNvSpPr>
              <p:nvPr/>
            </p:nvSpPr>
            <p:spPr bwMode="auto">
              <a:xfrm>
                <a:off x="2952" y="2147"/>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4" name="Rectangle 331"/>
              <p:cNvSpPr>
                <a:spLocks noChangeArrowheads="1"/>
              </p:cNvSpPr>
              <p:nvPr/>
            </p:nvSpPr>
            <p:spPr bwMode="auto">
              <a:xfrm>
                <a:off x="3262" y="2147"/>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5" name="Rectangle 332"/>
              <p:cNvSpPr>
                <a:spLocks noChangeArrowheads="1"/>
              </p:cNvSpPr>
              <p:nvPr/>
            </p:nvSpPr>
            <p:spPr bwMode="auto">
              <a:xfrm>
                <a:off x="3552" y="2147"/>
                <a:ext cx="5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6" name="Rectangle 333"/>
              <p:cNvSpPr>
                <a:spLocks noChangeArrowheads="1"/>
              </p:cNvSpPr>
              <p:nvPr/>
            </p:nvSpPr>
            <p:spPr bwMode="auto">
              <a:xfrm>
                <a:off x="235" y="2237"/>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7" name="Rectangle 334"/>
              <p:cNvSpPr>
                <a:spLocks noChangeArrowheads="1"/>
              </p:cNvSpPr>
              <p:nvPr/>
            </p:nvSpPr>
            <p:spPr bwMode="auto">
              <a:xfrm>
                <a:off x="980" y="22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8" name="Rectangle 335"/>
              <p:cNvSpPr>
                <a:spLocks noChangeArrowheads="1"/>
              </p:cNvSpPr>
              <p:nvPr/>
            </p:nvSpPr>
            <p:spPr bwMode="auto">
              <a:xfrm>
                <a:off x="1241" y="22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09" name="Rectangle 336"/>
              <p:cNvSpPr>
                <a:spLocks noChangeArrowheads="1"/>
              </p:cNvSpPr>
              <p:nvPr/>
            </p:nvSpPr>
            <p:spPr bwMode="auto">
              <a:xfrm>
                <a:off x="1501" y="22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10" name="Rectangle 337"/>
              <p:cNvSpPr>
                <a:spLocks noChangeArrowheads="1"/>
              </p:cNvSpPr>
              <p:nvPr/>
            </p:nvSpPr>
            <p:spPr bwMode="auto">
              <a:xfrm>
                <a:off x="1761" y="2237"/>
                <a:ext cx="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11" name="Rectangle 338"/>
              <p:cNvSpPr>
                <a:spLocks noChangeArrowheads="1"/>
              </p:cNvSpPr>
              <p:nvPr/>
            </p:nvSpPr>
            <p:spPr bwMode="auto">
              <a:xfrm>
                <a:off x="625" y="234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12" name="Rectangle 339"/>
              <p:cNvSpPr>
                <a:spLocks noChangeArrowheads="1"/>
              </p:cNvSpPr>
              <p:nvPr/>
            </p:nvSpPr>
            <p:spPr bwMode="auto">
              <a:xfrm>
                <a:off x="1241" y="2348"/>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13" name="Rectangle 340"/>
              <p:cNvSpPr>
                <a:spLocks noChangeArrowheads="1"/>
              </p:cNvSpPr>
              <p:nvPr/>
            </p:nvSpPr>
            <p:spPr bwMode="auto">
              <a:xfrm>
                <a:off x="1501" y="2348"/>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614" name="Rectangle 341"/>
              <p:cNvSpPr>
                <a:spLocks noChangeArrowheads="1"/>
              </p:cNvSpPr>
              <p:nvPr/>
            </p:nvSpPr>
            <p:spPr bwMode="auto">
              <a:xfrm>
                <a:off x="1761" y="2348"/>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1" name="Rectangle 343"/>
            <p:cNvSpPr>
              <a:spLocks noChangeArrowheads="1"/>
            </p:cNvSpPr>
            <p:nvPr/>
          </p:nvSpPr>
          <p:spPr bwMode="auto">
            <a:xfrm>
              <a:off x="2026" y="2338"/>
              <a:ext cx="3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 MF</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344"/>
            <p:cNvSpPr>
              <a:spLocks noChangeArrowheads="1"/>
            </p:cNvSpPr>
            <p:nvPr/>
          </p:nvSpPr>
          <p:spPr bwMode="auto">
            <a:xfrm>
              <a:off x="2616" y="2338"/>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345"/>
            <p:cNvSpPr>
              <a:spLocks noChangeArrowheads="1"/>
            </p:cNvSpPr>
            <p:nvPr/>
          </p:nvSpPr>
          <p:spPr bwMode="auto">
            <a:xfrm>
              <a:off x="2937" y="2338"/>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346"/>
            <p:cNvSpPr>
              <a:spLocks noChangeArrowheads="1"/>
            </p:cNvSpPr>
            <p:nvPr/>
          </p:nvSpPr>
          <p:spPr bwMode="auto">
            <a:xfrm>
              <a:off x="3257" y="2338"/>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347"/>
            <p:cNvSpPr>
              <a:spLocks noChangeArrowheads="1"/>
            </p:cNvSpPr>
            <p:nvPr/>
          </p:nvSpPr>
          <p:spPr bwMode="auto">
            <a:xfrm>
              <a:off x="3547" y="2338"/>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55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348"/>
            <p:cNvSpPr>
              <a:spLocks noChangeArrowheads="1"/>
            </p:cNvSpPr>
            <p:nvPr/>
          </p:nvSpPr>
          <p:spPr bwMode="auto">
            <a:xfrm>
              <a:off x="3822" y="2338"/>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349"/>
            <p:cNvSpPr>
              <a:spLocks noChangeArrowheads="1"/>
            </p:cNvSpPr>
            <p:nvPr/>
          </p:nvSpPr>
          <p:spPr bwMode="auto">
            <a:xfrm>
              <a:off x="3927" y="2338"/>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TOTAL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350"/>
            <p:cNvSpPr>
              <a:spLocks noChangeArrowheads="1"/>
            </p:cNvSpPr>
            <p:nvPr/>
          </p:nvSpPr>
          <p:spPr bwMode="auto">
            <a:xfrm>
              <a:off x="4627" y="2338"/>
              <a:ext cx="1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351"/>
            <p:cNvSpPr>
              <a:spLocks noChangeArrowheads="1"/>
            </p:cNvSpPr>
            <p:nvPr/>
          </p:nvSpPr>
          <p:spPr bwMode="auto">
            <a:xfrm>
              <a:off x="4928" y="2338"/>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352"/>
            <p:cNvSpPr>
              <a:spLocks noChangeArrowheads="1"/>
            </p:cNvSpPr>
            <p:nvPr/>
          </p:nvSpPr>
          <p:spPr bwMode="auto">
            <a:xfrm>
              <a:off x="5213" y="2338"/>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353"/>
            <p:cNvSpPr>
              <a:spLocks noChangeArrowheads="1"/>
            </p:cNvSpPr>
            <p:nvPr/>
          </p:nvSpPr>
          <p:spPr bwMode="auto">
            <a:xfrm>
              <a:off x="5498" y="2338"/>
              <a:ext cx="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42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354"/>
            <p:cNvSpPr>
              <a:spLocks noChangeArrowheads="1"/>
            </p:cNvSpPr>
            <p:nvPr/>
          </p:nvSpPr>
          <p:spPr bwMode="auto">
            <a:xfrm>
              <a:off x="2246" y="244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355"/>
            <p:cNvSpPr>
              <a:spLocks noChangeArrowheads="1"/>
            </p:cNvSpPr>
            <p:nvPr/>
          </p:nvSpPr>
          <p:spPr bwMode="auto">
            <a:xfrm>
              <a:off x="2952" y="2448"/>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356"/>
            <p:cNvSpPr>
              <a:spLocks noChangeArrowheads="1"/>
            </p:cNvSpPr>
            <p:nvPr/>
          </p:nvSpPr>
          <p:spPr bwMode="auto">
            <a:xfrm>
              <a:off x="3262" y="2448"/>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357"/>
            <p:cNvSpPr>
              <a:spLocks noChangeArrowheads="1"/>
            </p:cNvSpPr>
            <p:nvPr/>
          </p:nvSpPr>
          <p:spPr bwMode="auto">
            <a:xfrm>
              <a:off x="3552" y="2448"/>
              <a:ext cx="5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358"/>
            <p:cNvSpPr>
              <a:spLocks noChangeArrowheads="1"/>
            </p:cNvSpPr>
            <p:nvPr/>
          </p:nvSpPr>
          <p:spPr bwMode="auto">
            <a:xfrm>
              <a:off x="4943" y="2448"/>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smtClean="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359"/>
            <p:cNvSpPr>
              <a:spLocks noChangeArrowheads="1"/>
            </p:cNvSpPr>
            <p:nvPr/>
          </p:nvSpPr>
          <p:spPr bwMode="auto">
            <a:xfrm>
              <a:off x="5228" y="2448"/>
              <a:ext cx="7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360"/>
            <p:cNvSpPr>
              <a:spLocks noChangeArrowheads="1"/>
            </p:cNvSpPr>
            <p:nvPr/>
          </p:nvSpPr>
          <p:spPr bwMode="auto">
            <a:xfrm>
              <a:off x="5513" y="2448"/>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361"/>
            <p:cNvSpPr>
              <a:spLocks noChangeArrowheads="1"/>
            </p:cNvSpPr>
            <p:nvPr/>
          </p:nvSpPr>
          <p:spPr bwMode="auto">
            <a:xfrm>
              <a:off x="940" y="2538"/>
              <a:ext cx="1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Calibri" pitchFamily="34" charset="0"/>
                  <a:cs typeface="Arial" pitchFamily="34" charset="0"/>
                </a:rPr>
                <a:t>105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362"/>
            <p:cNvSpPr>
              <a:spLocks noChangeArrowheads="1"/>
            </p:cNvSpPr>
            <p:nvPr/>
          </p:nvSpPr>
          <p:spPr bwMode="auto">
            <a:xfrm>
              <a:off x="1201" y="2538"/>
              <a:ext cx="1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Calibri" pitchFamily="34" charset="0"/>
                  <a:cs typeface="Arial" pitchFamily="34" charset="0"/>
                </a:rPr>
                <a:t>105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63"/>
            <p:cNvSpPr>
              <a:spLocks noChangeArrowheads="1"/>
            </p:cNvSpPr>
            <p:nvPr/>
          </p:nvSpPr>
          <p:spPr bwMode="auto">
            <a:xfrm>
              <a:off x="1461" y="2538"/>
              <a:ext cx="1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Calibri" pitchFamily="34" charset="0"/>
                  <a:cs typeface="Arial" pitchFamily="34" charset="0"/>
                </a:rPr>
                <a:t>105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88" name="Rectangle 364"/>
            <p:cNvSpPr>
              <a:spLocks noChangeArrowheads="1"/>
            </p:cNvSpPr>
            <p:nvPr/>
          </p:nvSpPr>
          <p:spPr bwMode="auto">
            <a:xfrm>
              <a:off x="1721" y="2538"/>
              <a:ext cx="1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Calibri" pitchFamily="34" charset="0"/>
                  <a:cs typeface="Arial" pitchFamily="34" charset="0"/>
                </a:rPr>
                <a:t>103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89" name="Rectangle 365"/>
            <p:cNvSpPr>
              <a:spLocks noChangeArrowheads="1"/>
            </p:cNvSpPr>
            <p:nvPr/>
          </p:nvSpPr>
          <p:spPr bwMode="auto">
            <a:xfrm>
              <a:off x="625" y="2653"/>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yoy delta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0" name="Rectangle 366"/>
            <p:cNvSpPr>
              <a:spLocks noChangeArrowheads="1"/>
            </p:cNvSpPr>
            <p:nvPr/>
          </p:nvSpPr>
          <p:spPr bwMode="auto">
            <a:xfrm>
              <a:off x="1241" y="265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2" name="Rectangle 367"/>
            <p:cNvSpPr>
              <a:spLocks noChangeArrowheads="1"/>
            </p:cNvSpPr>
            <p:nvPr/>
          </p:nvSpPr>
          <p:spPr bwMode="auto">
            <a:xfrm>
              <a:off x="1491" y="2653"/>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800" i="1" dirty="0">
                  <a:solidFill>
                    <a:srgbClr val="000000"/>
                  </a:solidFill>
                  <a:latin typeface="Calibri"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3" name="Rectangle 368"/>
            <p:cNvSpPr>
              <a:spLocks noChangeArrowheads="1"/>
            </p:cNvSpPr>
            <p:nvPr/>
          </p:nvSpPr>
          <p:spPr bwMode="auto">
            <a:xfrm>
              <a:off x="1751" y="2653"/>
              <a:ext cx="9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4" name="Rectangle 369"/>
            <p:cNvSpPr>
              <a:spLocks noChangeArrowheads="1"/>
            </p:cNvSpPr>
            <p:nvPr/>
          </p:nvSpPr>
          <p:spPr bwMode="auto">
            <a:xfrm>
              <a:off x="3822" y="796"/>
              <a:ext cx="3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FFFFFF"/>
                  </a:solidFill>
                  <a:effectLst/>
                  <a:latin typeface="Calibri" pitchFamily="34" charset="0"/>
                  <a:cs typeface="Arial" pitchFamily="34" charset="0"/>
                </a:rPr>
                <a:t>CRE UNIT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5" name="Rectangle 370"/>
            <p:cNvSpPr>
              <a:spLocks noChangeArrowheads="1"/>
            </p:cNvSpPr>
            <p:nvPr/>
          </p:nvSpPr>
          <p:spPr bwMode="auto">
            <a:xfrm>
              <a:off x="125" y="2538"/>
              <a:ext cx="45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Calibri" pitchFamily="34" charset="0"/>
                  <a:cs typeface="Arial" pitchFamily="34" charset="0"/>
                </a:rPr>
                <a:t>TOTAL CREB</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6" name="Rectangle 371"/>
            <p:cNvSpPr>
              <a:spLocks noChangeArrowheads="1"/>
            </p:cNvSpPr>
            <p:nvPr/>
          </p:nvSpPr>
          <p:spPr bwMode="auto">
            <a:xfrm rot="16200000">
              <a:off x="1889" y="1138"/>
              <a:ext cx="38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00"/>
                  </a:solidFill>
                  <a:effectLst/>
                  <a:latin typeface="Calibri" pitchFamily="34" charset="0"/>
                  <a:cs typeface="Arial" pitchFamily="34" charset="0"/>
                </a:rPr>
                <a:t>FRONT END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7" name="Rectangle 372"/>
            <p:cNvSpPr>
              <a:spLocks noChangeArrowheads="1"/>
            </p:cNvSpPr>
            <p:nvPr/>
          </p:nvSpPr>
          <p:spPr bwMode="auto">
            <a:xfrm rot="16200000">
              <a:off x="1954" y="1789"/>
              <a:ext cx="25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00"/>
                  </a:solidFill>
                  <a:effectLst/>
                  <a:latin typeface="Calibri" pitchFamily="34" charset="0"/>
                  <a:cs typeface="Arial" pitchFamily="34" charset="0"/>
                </a:rPr>
                <a:t>CREDIT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8" name="Rectangle 373"/>
            <p:cNvSpPr>
              <a:spLocks noChangeArrowheads="1"/>
            </p:cNvSpPr>
            <p:nvPr/>
          </p:nvSpPr>
          <p:spPr bwMode="auto">
            <a:xfrm rot="16200000">
              <a:off x="3735" y="1778"/>
              <a:ext cx="28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CREDIT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299" name="Rectangle 374"/>
            <p:cNvSpPr>
              <a:spLocks noChangeArrowheads="1"/>
            </p:cNvSpPr>
            <p:nvPr/>
          </p:nvSpPr>
          <p:spPr bwMode="auto">
            <a:xfrm rot="16200000">
              <a:off x="19" y="2092"/>
              <a:ext cx="31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00"/>
                  </a:solidFill>
                  <a:effectLst/>
                  <a:latin typeface="Calibri" pitchFamily="34" charset="0"/>
                  <a:cs typeface="Arial" pitchFamily="34" charset="0"/>
                </a:rPr>
                <a:t>SUPPORT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300" name="Rectangle 375"/>
            <p:cNvSpPr>
              <a:spLocks noChangeArrowheads="1"/>
            </p:cNvSpPr>
            <p:nvPr/>
          </p:nvSpPr>
          <p:spPr bwMode="auto">
            <a:xfrm rot="16200000">
              <a:off x="57" y="1093"/>
              <a:ext cx="24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00"/>
                  </a:solidFill>
                  <a:effectLst/>
                  <a:latin typeface="Calibri" pitchFamily="34" charset="0"/>
                  <a:cs typeface="Arial" pitchFamily="34" charset="0"/>
                </a:rPr>
                <a:t>FRONT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301" name="Rectangle 376"/>
            <p:cNvSpPr>
              <a:spLocks noChangeArrowheads="1"/>
            </p:cNvSpPr>
            <p:nvPr/>
          </p:nvSpPr>
          <p:spPr bwMode="auto">
            <a:xfrm rot="16200000">
              <a:off x="52" y="1589"/>
              <a:ext cx="25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00"/>
                  </a:solidFill>
                  <a:effectLst/>
                  <a:latin typeface="Calibri" pitchFamily="34" charset="0"/>
                  <a:cs typeface="Arial" pitchFamily="34" charset="0"/>
                </a:rPr>
                <a:t>CREDIT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302" name="Rectangle 377"/>
            <p:cNvSpPr>
              <a:spLocks noChangeArrowheads="1"/>
            </p:cNvSpPr>
            <p:nvPr/>
          </p:nvSpPr>
          <p:spPr bwMode="auto">
            <a:xfrm rot="16200000">
              <a:off x="3657" y="1170"/>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itchFamily="34" charset="0"/>
                  <a:cs typeface="Arial" pitchFamily="34" charset="0"/>
                </a:rPr>
                <a:t>FRONT END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4303" name="Line 378"/>
            <p:cNvSpPr>
              <a:spLocks noChangeShapeType="1"/>
            </p:cNvSpPr>
            <p:nvPr/>
          </p:nvSpPr>
          <p:spPr bwMode="auto">
            <a:xfrm>
              <a:off x="115" y="1026"/>
              <a:ext cx="755"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04" name="Rectangle 379"/>
            <p:cNvSpPr>
              <a:spLocks noChangeArrowheads="1"/>
            </p:cNvSpPr>
            <p:nvPr/>
          </p:nvSpPr>
          <p:spPr bwMode="auto">
            <a:xfrm>
              <a:off x="115" y="1026"/>
              <a:ext cx="755"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05" name="Line 380"/>
            <p:cNvSpPr>
              <a:spLocks noChangeShapeType="1"/>
            </p:cNvSpPr>
            <p:nvPr/>
          </p:nvSpPr>
          <p:spPr bwMode="auto">
            <a:xfrm>
              <a:off x="2016" y="1026"/>
              <a:ext cx="170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06" name="Rectangle 381"/>
            <p:cNvSpPr>
              <a:spLocks noChangeArrowheads="1"/>
            </p:cNvSpPr>
            <p:nvPr/>
          </p:nvSpPr>
          <p:spPr bwMode="auto">
            <a:xfrm>
              <a:off x="2016" y="1026"/>
              <a:ext cx="170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07" name="Line 382"/>
            <p:cNvSpPr>
              <a:spLocks noChangeShapeType="1"/>
            </p:cNvSpPr>
            <p:nvPr/>
          </p:nvSpPr>
          <p:spPr bwMode="auto">
            <a:xfrm>
              <a:off x="225" y="1327"/>
              <a:ext cx="168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08" name="Rectangle 383"/>
            <p:cNvSpPr>
              <a:spLocks noChangeArrowheads="1"/>
            </p:cNvSpPr>
            <p:nvPr/>
          </p:nvSpPr>
          <p:spPr bwMode="auto">
            <a:xfrm>
              <a:off x="225" y="1327"/>
              <a:ext cx="168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09" name="Line 384"/>
            <p:cNvSpPr>
              <a:spLocks noChangeShapeType="1"/>
            </p:cNvSpPr>
            <p:nvPr/>
          </p:nvSpPr>
          <p:spPr bwMode="auto">
            <a:xfrm>
              <a:off x="2121" y="1327"/>
              <a:ext cx="159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10" name="Rectangle 385"/>
            <p:cNvSpPr>
              <a:spLocks noChangeArrowheads="1"/>
            </p:cNvSpPr>
            <p:nvPr/>
          </p:nvSpPr>
          <p:spPr bwMode="auto">
            <a:xfrm>
              <a:off x="2121" y="1327"/>
              <a:ext cx="159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11" name="Line 386"/>
            <p:cNvSpPr>
              <a:spLocks noChangeShapeType="1"/>
            </p:cNvSpPr>
            <p:nvPr/>
          </p:nvSpPr>
          <p:spPr bwMode="auto">
            <a:xfrm>
              <a:off x="2121" y="1427"/>
              <a:ext cx="159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12" name="Rectangle 387"/>
            <p:cNvSpPr>
              <a:spLocks noChangeArrowheads="1"/>
            </p:cNvSpPr>
            <p:nvPr/>
          </p:nvSpPr>
          <p:spPr bwMode="auto">
            <a:xfrm>
              <a:off x="2121" y="1427"/>
              <a:ext cx="159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13" name="Line 388"/>
            <p:cNvSpPr>
              <a:spLocks noChangeShapeType="1"/>
            </p:cNvSpPr>
            <p:nvPr/>
          </p:nvSpPr>
          <p:spPr bwMode="auto">
            <a:xfrm>
              <a:off x="110" y="1026"/>
              <a:ext cx="0" cy="3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14" name="Rectangle 389"/>
            <p:cNvSpPr>
              <a:spLocks noChangeArrowheads="1"/>
            </p:cNvSpPr>
            <p:nvPr/>
          </p:nvSpPr>
          <p:spPr bwMode="auto">
            <a:xfrm>
              <a:off x="110" y="1026"/>
              <a:ext cx="5" cy="3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15" name="Line 390"/>
            <p:cNvSpPr>
              <a:spLocks noChangeShapeType="1"/>
            </p:cNvSpPr>
            <p:nvPr/>
          </p:nvSpPr>
          <p:spPr bwMode="auto">
            <a:xfrm>
              <a:off x="220" y="1031"/>
              <a:ext cx="0" cy="3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16" name="Rectangle 391"/>
            <p:cNvSpPr>
              <a:spLocks noChangeArrowheads="1"/>
            </p:cNvSpPr>
            <p:nvPr/>
          </p:nvSpPr>
          <p:spPr bwMode="auto">
            <a:xfrm>
              <a:off x="220" y="1031"/>
              <a:ext cx="5" cy="3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17" name="Line 392"/>
            <p:cNvSpPr>
              <a:spLocks noChangeShapeType="1"/>
            </p:cNvSpPr>
            <p:nvPr/>
          </p:nvSpPr>
          <p:spPr bwMode="auto">
            <a:xfrm>
              <a:off x="115" y="1527"/>
              <a:ext cx="179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18" name="Rectangle 393"/>
            <p:cNvSpPr>
              <a:spLocks noChangeArrowheads="1"/>
            </p:cNvSpPr>
            <p:nvPr/>
          </p:nvSpPr>
          <p:spPr bwMode="auto">
            <a:xfrm>
              <a:off x="115" y="1527"/>
              <a:ext cx="179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19" name="Line 394"/>
            <p:cNvSpPr>
              <a:spLocks noChangeShapeType="1"/>
            </p:cNvSpPr>
            <p:nvPr/>
          </p:nvSpPr>
          <p:spPr bwMode="auto">
            <a:xfrm>
              <a:off x="2011" y="1026"/>
              <a:ext cx="0" cy="4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20" name="Rectangle 395"/>
            <p:cNvSpPr>
              <a:spLocks noChangeArrowheads="1"/>
            </p:cNvSpPr>
            <p:nvPr/>
          </p:nvSpPr>
          <p:spPr bwMode="auto">
            <a:xfrm>
              <a:off x="2011" y="1026"/>
              <a:ext cx="5" cy="4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21" name="Line 396"/>
            <p:cNvSpPr>
              <a:spLocks noChangeShapeType="1"/>
            </p:cNvSpPr>
            <p:nvPr/>
          </p:nvSpPr>
          <p:spPr bwMode="auto">
            <a:xfrm>
              <a:off x="2116" y="1031"/>
              <a:ext cx="0" cy="4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22" name="Rectangle 397"/>
            <p:cNvSpPr>
              <a:spLocks noChangeArrowheads="1"/>
            </p:cNvSpPr>
            <p:nvPr/>
          </p:nvSpPr>
          <p:spPr bwMode="auto">
            <a:xfrm>
              <a:off x="2116" y="1031"/>
              <a:ext cx="5" cy="4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23" name="Line 398"/>
            <p:cNvSpPr>
              <a:spLocks noChangeShapeType="1"/>
            </p:cNvSpPr>
            <p:nvPr/>
          </p:nvSpPr>
          <p:spPr bwMode="auto">
            <a:xfrm>
              <a:off x="3712" y="1031"/>
              <a:ext cx="0" cy="4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24" name="Rectangle 399"/>
            <p:cNvSpPr>
              <a:spLocks noChangeArrowheads="1"/>
            </p:cNvSpPr>
            <p:nvPr/>
          </p:nvSpPr>
          <p:spPr bwMode="auto">
            <a:xfrm>
              <a:off x="3712" y="1031"/>
              <a:ext cx="5" cy="4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25" name="Line 400"/>
            <p:cNvSpPr>
              <a:spLocks noChangeShapeType="1"/>
            </p:cNvSpPr>
            <p:nvPr/>
          </p:nvSpPr>
          <p:spPr bwMode="auto">
            <a:xfrm>
              <a:off x="1906" y="1026"/>
              <a:ext cx="0" cy="3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26" name="Rectangle 401"/>
            <p:cNvSpPr>
              <a:spLocks noChangeArrowheads="1"/>
            </p:cNvSpPr>
            <p:nvPr/>
          </p:nvSpPr>
          <p:spPr bwMode="auto">
            <a:xfrm>
              <a:off x="1906" y="1026"/>
              <a:ext cx="5" cy="3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27" name="Line 402"/>
            <p:cNvSpPr>
              <a:spLocks noChangeShapeType="1"/>
            </p:cNvSpPr>
            <p:nvPr/>
          </p:nvSpPr>
          <p:spPr bwMode="auto">
            <a:xfrm>
              <a:off x="865" y="1727"/>
              <a:ext cx="104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28" name="Rectangle 403"/>
            <p:cNvSpPr>
              <a:spLocks noChangeArrowheads="1"/>
            </p:cNvSpPr>
            <p:nvPr/>
          </p:nvSpPr>
          <p:spPr bwMode="auto">
            <a:xfrm>
              <a:off x="865" y="1727"/>
              <a:ext cx="104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29" name="Line 404"/>
            <p:cNvSpPr>
              <a:spLocks noChangeShapeType="1"/>
            </p:cNvSpPr>
            <p:nvPr/>
          </p:nvSpPr>
          <p:spPr bwMode="auto">
            <a:xfrm>
              <a:off x="3807" y="1026"/>
              <a:ext cx="0" cy="5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30" name="Rectangle 405"/>
            <p:cNvSpPr>
              <a:spLocks noChangeArrowheads="1"/>
            </p:cNvSpPr>
            <p:nvPr/>
          </p:nvSpPr>
          <p:spPr bwMode="auto">
            <a:xfrm>
              <a:off x="3807" y="1026"/>
              <a:ext cx="5" cy="5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31" name="Line 406"/>
            <p:cNvSpPr>
              <a:spLocks noChangeShapeType="1"/>
            </p:cNvSpPr>
            <p:nvPr/>
          </p:nvSpPr>
          <p:spPr bwMode="auto">
            <a:xfrm>
              <a:off x="3912" y="1031"/>
              <a:ext cx="0" cy="5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32" name="Rectangle 407"/>
            <p:cNvSpPr>
              <a:spLocks noChangeArrowheads="1"/>
            </p:cNvSpPr>
            <p:nvPr/>
          </p:nvSpPr>
          <p:spPr bwMode="auto">
            <a:xfrm>
              <a:off x="3912" y="1031"/>
              <a:ext cx="5" cy="5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33" name="Line 408"/>
            <p:cNvSpPr>
              <a:spLocks noChangeShapeType="1"/>
            </p:cNvSpPr>
            <p:nvPr/>
          </p:nvSpPr>
          <p:spPr bwMode="auto">
            <a:xfrm>
              <a:off x="5673" y="1031"/>
              <a:ext cx="0" cy="5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34" name="Rectangle 409"/>
            <p:cNvSpPr>
              <a:spLocks noChangeArrowheads="1"/>
            </p:cNvSpPr>
            <p:nvPr/>
          </p:nvSpPr>
          <p:spPr bwMode="auto">
            <a:xfrm>
              <a:off x="5673" y="1031"/>
              <a:ext cx="5" cy="5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35" name="Line 410"/>
            <p:cNvSpPr>
              <a:spLocks noChangeShapeType="1"/>
            </p:cNvSpPr>
            <p:nvPr/>
          </p:nvSpPr>
          <p:spPr bwMode="auto">
            <a:xfrm>
              <a:off x="225" y="1827"/>
              <a:ext cx="168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36" name="Rectangle 411"/>
            <p:cNvSpPr>
              <a:spLocks noChangeArrowheads="1"/>
            </p:cNvSpPr>
            <p:nvPr/>
          </p:nvSpPr>
          <p:spPr bwMode="auto">
            <a:xfrm>
              <a:off x="225" y="1827"/>
              <a:ext cx="168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37" name="Line 412"/>
            <p:cNvSpPr>
              <a:spLocks noChangeShapeType="1"/>
            </p:cNvSpPr>
            <p:nvPr/>
          </p:nvSpPr>
          <p:spPr bwMode="auto">
            <a:xfrm>
              <a:off x="2121" y="1927"/>
              <a:ext cx="370"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38" name="Rectangle 413"/>
            <p:cNvSpPr>
              <a:spLocks noChangeArrowheads="1"/>
            </p:cNvSpPr>
            <p:nvPr/>
          </p:nvSpPr>
          <p:spPr bwMode="auto">
            <a:xfrm>
              <a:off x="2121" y="1927"/>
              <a:ext cx="370"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39" name="Line 414"/>
            <p:cNvSpPr>
              <a:spLocks noChangeShapeType="1"/>
            </p:cNvSpPr>
            <p:nvPr/>
          </p:nvSpPr>
          <p:spPr bwMode="auto">
            <a:xfrm>
              <a:off x="110" y="1527"/>
              <a:ext cx="0" cy="305"/>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40" name="Rectangle 415"/>
            <p:cNvSpPr>
              <a:spLocks noChangeArrowheads="1"/>
            </p:cNvSpPr>
            <p:nvPr/>
          </p:nvSpPr>
          <p:spPr bwMode="auto">
            <a:xfrm>
              <a:off x="110" y="1527"/>
              <a:ext cx="5" cy="30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41" name="Line 416"/>
            <p:cNvSpPr>
              <a:spLocks noChangeShapeType="1"/>
            </p:cNvSpPr>
            <p:nvPr/>
          </p:nvSpPr>
          <p:spPr bwMode="auto">
            <a:xfrm>
              <a:off x="1906" y="1732"/>
              <a:ext cx="0" cy="1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42" name="Rectangle 417"/>
            <p:cNvSpPr>
              <a:spLocks noChangeArrowheads="1"/>
            </p:cNvSpPr>
            <p:nvPr/>
          </p:nvSpPr>
          <p:spPr bwMode="auto">
            <a:xfrm>
              <a:off x="1906" y="1732"/>
              <a:ext cx="5" cy="1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43" name="Line 418"/>
            <p:cNvSpPr>
              <a:spLocks noChangeShapeType="1"/>
            </p:cNvSpPr>
            <p:nvPr/>
          </p:nvSpPr>
          <p:spPr bwMode="auto">
            <a:xfrm>
              <a:off x="115" y="2027"/>
              <a:ext cx="179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44" name="Rectangle 419"/>
            <p:cNvSpPr>
              <a:spLocks noChangeArrowheads="1"/>
            </p:cNvSpPr>
            <p:nvPr/>
          </p:nvSpPr>
          <p:spPr bwMode="auto">
            <a:xfrm>
              <a:off x="115" y="2027"/>
              <a:ext cx="179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45" name="Line 420"/>
            <p:cNvSpPr>
              <a:spLocks noChangeShapeType="1"/>
            </p:cNvSpPr>
            <p:nvPr/>
          </p:nvSpPr>
          <p:spPr bwMode="auto">
            <a:xfrm>
              <a:off x="2121" y="2027"/>
              <a:ext cx="159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46" name="Rectangle 421"/>
            <p:cNvSpPr>
              <a:spLocks noChangeArrowheads="1"/>
            </p:cNvSpPr>
            <p:nvPr/>
          </p:nvSpPr>
          <p:spPr bwMode="auto">
            <a:xfrm>
              <a:off x="2121" y="2027"/>
              <a:ext cx="159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47" name="Line 422"/>
            <p:cNvSpPr>
              <a:spLocks noChangeShapeType="1"/>
            </p:cNvSpPr>
            <p:nvPr/>
          </p:nvSpPr>
          <p:spPr bwMode="auto">
            <a:xfrm>
              <a:off x="220" y="1532"/>
              <a:ext cx="0" cy="3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48" name="Rectangle 423"/>
            <p:cNvSpPr>
              <a:spLocks noChangeArrowheads="1"/>
            </p:cNvSpPr>
            <p:nvPr/>
          </p:nvSpPr>
          <p:spPr bwMode="auto">
            <a:xfrm>
              <a:off x="220" y="1532"/>
              <a:ext cx="5" cy="3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49" name="Line 424"/>
            <p:cNvSpPr>
              <a:spLocks noChangeShapeType="1"/>
            </p:cNvSpPr>
            <p:nvPr/>
          </p:nvSpPr>
          <p:spPr bwMode="auto">
            <a:xfrm>
              <a:off x="225" y="2328"/>
              <a:ext cx="168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50" name="Rectangle 425"/>
            <p:cNvSpPr>
              <a:spLocks noChangeArrowheads="1"/>
            </p:cNvSpPr>
            <p:nvPr/>
          </p:nvSpPr>
          <p:spPr bwMode="auto">
            <a:xfrm>
              <a:off x="225" y="2328"/>
              <a:ext cx="168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51" name="Line 426"/>
            <p:cNvSpPr>
              <a:spLocks noChangeShapeType="1"/>
            </p:cNvSpPr>
            <p:nvPr/>
          </p:nvSpPr>
          <p:spPr bwMode="auto">
            <a:xfrm>
              <a:off x="2011" y="1627"/>
              <a:ext cx="0" cy="505"/>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52" name="Rectangle 427"/>
            <p:cNvSpPr>
              <a:spLocks noChangeArrowheads="1"/>
            </p:cNvSpPr>
            <p:nvPr/>
          </p:nvSpPr>
          <p:spPr bwMode="auto">
            <a:xfrm>
              <a:off x="2011" y="1627"/>
              <a:ext cx="5" cy="50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53" name="Line 428"/>
            <p:cNvSpPr>
              <a:spLocks noChangeShapeType="1"/>
            </p:cNvSpPr>
            <p:nvPr/>
          </p:nvSpPr>
          <p:spPr bwMode="auto">
            <a:xfrm>
              <a:off x="3712" y="1632"/>
              <a:ext cx="0" cy="4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54" name="Rectangle 429"/>
            <p:cNvSpPr>
              <a:spLocks noChangeArrowheads="1"/>
            </p:cNvSpPr>
            <p:nvPr/>
          </p:nvSpPr>
          <p:spPr bwMode="auto">
            <a:xfrm>
              <a:off x="3712" y="1632"/>
              <a:ext cx="5" cy="4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55" name="Line 430"/>
            <p:cNvSpPr>
              <a:spLocks noChangeShapeType="1"/>
            </p:cNvSpPr>
            <p:nvPr/>
          </p:nvSpPr>
          <p:spPr bwMode="auto">
            <a:xfrm>
              <a:off x="2016" y="2328"/>
              <a:ext cx="170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56" name="Rectangle 431"/>
            <p:cNvSpPr>
              <a:spLocks noChangeArrowheads="1"/>
            </p:cNvSpPr>
            <p:nvPr/>
          </p:nvSpPr>
          <p:spPr bwMode="auto">
            <a:xfrm>
              <a:off x="2016" y="2328"/>
              <a:ext cx="170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57" name="Line 432"/>
            <p:cNvSpPr>
              <a:spLocks noChangeShapeType="1"/>
            </p:cNvSpPr>
            <p:nvPr/>
          </p:nvSpPr>
          <p:spPr bwMode="auto">
            <a:xfrm>
              <a:off x="3807" y="1727"/>
              <a:ext cx="0" cy="305"/>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58" name="Rectangle 433"/>
            <p:cNvSpPr>
              <a:spLocks noChangeArrowheads="1"/>
            </p:cNvSpPr>
            <p:nvPr/>
          </p:nvSpPr>
          <p:spPr bwMode="auto">
            <a:xfrm>
              <a:off x="3807" y="1727"/>
              <a:ext cx="5" cy="30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59" name="Line 434"/>
            <p:cNvSpPr>
              <a:spLocks noChangeShapeType="1"/>
            </p:cNvSpPr>
            <p:nvPr/>
          </p:nvSpPr>
          <p:spPr bwMode="auto">
            <a:xfrm>
              <a:off x="3912" y="1732"/>
              <a:ext cx="0" cy="3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60" name="Rectangle 435"/>
            <p:cNvSpPr>
              <a:spLocks noChangeArrowheads="1"/>
            </p:cNvSpPr>
            <p:nvPr/>
          </p:nvSpPr>
          <p:spPr bwMode="auto">
            <a:xfrm>
              <a:off x="3912" y="1732"/>
              <a:ext cx="5" cy="3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61" name="Line 436"/>
            <p:cNvSpPr>
              <a:spLocks noChangeShapeType="1"/>
            </p:cNvSpPr>
            <p:nvPr/>
          </p:nvSpPr>
          <p:spPr bwMode="auto">
            <a:xfrm>
              <a:off x="5673" y="1732"/>
              <a:ext cx="0" cy="3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62" name="Rectangle 437"/>
            <p:cNvSpPr>
              <a:spLocks noChangeArrowheads="1"/>
            </p:cNvSpPr>
            <p:nvPr/>
          </p:nvSpPr>
          <p:spPr bwMode="auto">
            <a:xfrm>
              <a:off x="5673" y="1732"/>
              <a:ext cx="5" cy="3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63" name="Line 438"/>
            <p:cNvSpPr>
              <a:spLocks noChangeShapeType="1"/>
            </p:cNvSpPr>
            <p:nvPr/>
          </p:nvSpPr>
          <p:spPr bwMode="auto">
            <a:xfrm>
              <a:off x="2016" y="2428"/>
              <a:ext cx="170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64" name="Rectangle 439"/>
            <p:cNvSpPr>
              <a:spLocks noChangeArrowheads="1"/>
            </p:cNvSpPr>
            <p:nvPr/>
          </p:nvSpPr>
          <p:spPr bwMode="auto">
            <a:xfrm>
              <a:off x="2016" y="2428"/>
              <a:ext cx="170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65" name="Line 440"/>
            <p:cNvSpPr>
              <a:spLocks noChangeShapeType="1"/>
            </p:cNvSpPr>
            <p:nvPr/>
          </p:nvSpPr>
          <p:spPr bwMode="auto">
            <a:xfrm>
              <a:off x="110" y="2027"/>
              <a:ext cx="0" cy="3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66" name="Rectangle 441"/>
            <p:cNvSpPr>
              <a:spLocks noChangeArrowheads="1"/>
            </p:cNvSpPr>
            <p:nvPr/>
          </p:nvSpPr>
          <p:spPr bwMode="auto">
            <a:xfrm>
              <a:off x="110" y="2027"/>
              <a:ext cx="5" cy="3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67" name="Line 442"/>
            <p:cNvSpPr>
              <a:spLocks noChangeShapeType="1"/>
            </p:cNvSpPr>
            <p:nvPr/>
          </p:nvSpPr>
          <p:spPr bwMode="auto">
            <a:xfrm>
              <a:off x="220" y="2227"/>
              <a:ext cx="0" cy="106"/>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68" name="Rectangle 443"/>
            <p:cNvSpPr>
              <a:spLocks noChangeArrowheads="1"/>
            </p:cNvSpPr>
            <p:nvPr/>
          </p:nvSpPr>
          <p:spPr bwMode="auto">
            <a:xfrm>
              <a:off x="220" y="2227"/>
              <a:ext cx="5" cy="10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69" name="Line 444"/>
            <p:cNvSpPr>
              <a:spLocks noChangeShapeType="1"/>
            </p:cNvSpPr>
            <p:nvPr/>
          </p:nvSpPr>
          <p:spPr bwMode="auto">
            <a:xfrm>
              <a:off x="1906" y="2032"/>
              <a:ext cx="0" cy="301"/>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70" name="Rectangle 445"/>
            <p:cNvSpPr>
              <a:spLocks noChangeArrowheads="1"/>
            </p:cNvSpPr>
            <p:nvPr/>
          </p:nvSpPr>
          <p:spPr bwMode="auto">
            <a:xfrm>
              <a:off x="1906" y="2032"/>
              <a:ext cx="5" cy="30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71" name="Line 446"/>
            <p:cNvSpPr>
              <a:spLocks noChangeShapeType="1"/>
            </p:cNvSpPr>
            <p:nvPr/>
          </p:nvSpPr>
          <p:spPr bwMode="auto">
            <a:xfrm>
              <a:off x="2011" y="2328"/>
              <a:ext cx="0" cy="105"/>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72" name="Rectangle 447"/>
            <p:cNvSpPr>
              <a:spLocks noChangeArrowheads="1"/>
            </p:cNvSpPr>
            <p:nvPr/>
          </p:nvSpPr>
          <p:spPr bwMode="auto">
            <a:xfrm>
              <a:off x="2011" y="2328"/>
              <a:ext cx="5" cy="10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73" name="Line 448"/>
            <p:cNvSpPr>
              <a:spLocks noChangeShapeType="1"/>
            </p:cNvSpPr>
            <p:nvPr/>
          </p:nvSpPr>
          <p:spPr bwMode="auto">
            <a:xfrm>
              <a:off x="2116" y="1632"/>
              <a:ext cx="0" cy="5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74" name="Rectangle 449"/>
            <p:cNvSpPr>
              <a:spLocks noChangeArrowheads="1"/>
            </p:cNvSpPr>
            <p:nvPr/>
          </p:nvSpPr>
          <p:spPr bwMode="auto">
            <a:xfrm>
              <a:off x="2116" y="1632"/>
              <a:ext cx="5" cy="5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75" name="Line 450"/>
            <p:cNvSpPr>
              <a:spLocks noChangeShapeType="1"/>
            </p:cNvSpPr>
            <p:nvPr/>
          </p:nvSpPr>
          <p:spPr bwMode="auto">
            <a:xfrm>
              <a:off x="3712" y="2333"/>
              <a:ext cx="0" cy="1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76" name="Rectangle 451"/>
            <p:cNvSpPr>
              <a:spLocks noChangeArrowheads="1"/>
            </p:cNvSpPr>
            <p:nvPr/>
          </p:nvSpPr>
          <p:spPr bwMode="auto">
            <a:xfrm>
              <a:off x="3712" y="2333"/>
              <a:ext cx="5" cy="1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77" name="Line 452"/>
            <p:cNvSpPr>
              <a:spLocks noChangeShapeType="1"/>
            </p:cNvSpPr>
            <p:nvPr/>
          </p:nvSpPr>
          <p:spPr bwMode="auto">
            <a:xfrm>
              <a:off x="3807" y="2328"/>
              <a:ext cx="0" cy="105"/>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78" name="Rectangle 453"/>
            <p:cNvSpPr>
              <a:spLocks noChangeArrowheads="1"/>
            </p:cNvSpPr>
            <p:nvPr/>
          </p:nvSpPr>
          <p:spPr bwMode="auto">
            <a:xfrm>
              <a:off x="3807" y="2328"/>
              <a:ext cx="5" cy="10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79" name="Line 454"/>
            <p:cNvSpPr>
              <a:spLocks noChangeShapeType="1"/>
            </p:cNvSpPr>
            <p:nvPr/>
          </p:nvSpPr>
          <p:spPr bwMode="auto">
            <a:xfrm>
              <a:off x="3912" y="2333"/>
              <a:ext cx="0" cy="1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80" name="Rectangle 455"/>
            <p:cNvSpPr>
              <a:spLocks noChangeArrowheads="1"/>
            </p:cNvSpPr>
            <p:nvPr/>
          </p:nvSpPr>
          <p:spPr bwMode="auto">
            <a:xfrm>
              <a:off x="3912" y="2333"/>
              <a:ext cx="5" cy="1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81" name="Line 456"/>
            <p:cNvSpPr>
              <a:spLocks noChangeShapeType="1"/>
            </p:cNvSpPr>
            <p:nvPr/>
          </p:nvSpPr>
          <p:spPr bwMode="auto">
            <a:xfrm>
              <a:off x="5673" y="2333"/>
              <a:ext cx="0" cy="10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82" name="Rectangle 457"/>
            <p:cNvSpPr>
              <a:spLocks noChangeArrowheads="1"/>
            </p:cNvSpPr>
            <p:nvPr/>
          </p:nvSpPr>
          <p:spPr bwMode="auto">
            <a:xfrm>
              <a:off x="5673" y="2333"/>
              <a:ext cx="5" cy="10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83" name="Line 458"/>
            <p:cNvSpPr>
              <a:spLocks noChangeShapeType="1"/>
            </p:cNvSpPr>
            <p:nvPr/>
          </p:nvSpPr>
          <p:spPr bwMode="auto">
            <a:xfrm>
              <a:off x="3812" y="1026"/>
              <a:ext cx="186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84" name="Rectangle 459"/>
            <p:cNvSpPr>
              <a:spLocks noChangeArrowheads="1"/>
            </p:cNvSpPr>
            <p:nvPr/>
          </p:nvSpPr>
          <p:spPr bwMode="auto">
            <a:xfrm>
              <a:off x="3812" y="1026"/>
              <a:ext cx="186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85" name="Line 460"/>
            <p:cNvSpPr>
              <a:spLocks noChangeShapeType="1"/>
            </p:cNvSpPr>
            <p:nvPr/>
          </p:nvSpPr>
          <p:spPr bwMode="auto">
            <a:xfrm>
              <a:off x="225" y="1226"/>
              <a:ext cx="168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86" name="Rectangle 461"/>
            <p:cNvSpPr>
              <a:spLocks noChangeArrowheads="1"/>
            </p:cNvSpPr>
            <p:nvPr/>
          </p:nvSpPr>
          <p:spPr bwMode="auto">
            <a:xfrm>
              <a:off x="225" y="1226"/>
              <a:ext cx="168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87" name="Line 462"/>
            <p:cNvSpPr>
              <a:spLocks noChangeShapeType="1"/>
            </p:cNvSpPr>
            <p:nvPr/>
          </p:nvSpPr>
          <p:spPr bwMode="auto">
            <a:xfrm>
              <a:off x="3917" y="1327"/>
              <a:ext cx="585"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88" name="Rectangle 463"/>
            <p:cNvSpPr>
              <a:spLocks noChangeArrowheads="1"/>
            </p:cNvSpPr>
            <p:nvPr/>
          </p:nvSpPr>
          <p:spPr bwMode="auto">
            <a:xfrm>
              <a:off x="3917" y="1327"/>
              <a:ext cx="585"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89" name="Line 464"/>
            <p:cNvSpPr>
              <a:spLocks noChangeShapeType="1"/>
            </p:cNvSpPr>
            <p:nvPr/>
          </p:nvSpPr>
          <p:spPr bwMode="auto">
            <a:xfrm>
              <a:off x="3917" y="1427"/>
              <a:ext cx="176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90" name="Rectangle 465"/>
            <p:cNvSpPr>
              <a:spLocks noChangeArrowheads="1"/>
            </p:cNvSpPr>
            <p:nvPr/>
          </p:nvSpPr>
          <p:spPr bwMode="auto">
            <a:xfrm>
              <a:off x="3917" y="1427"/>
              <a:ext cx="176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91" name="Line 466"/>
            <p:cNvSpPr>
              <a:spLocks noChangeShapeType="1"/>
            </p:cNvSpPr>
            <p:nvPr/>
          </p:nvSpPr>
          <p:spPr bwMode="auto">
            <a:xfrm>
              <a:off x="3812" y="1527"/>
              <a:ext cx="186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92" name="Rectangle 467"/>
            <p:cNvSpPr>
              <a:spLocks noChangeArrowheads="1"/>
            </p:cNvSpPr>
            <p:nvPr/>
          </p:nvSpPr>
          <p:spPr bwMode="auto">
            <a:xfrm>
              <a:off x="3812" y="1527"/>
              <a:ext cx="186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93" name="Line 468"/>
            <p:cNvSpPr>
              <a:spLocks noChangeShapeType="1"/>
            </p:cNvSpPr>
            <p:nvPr/>
          </p:nvSpPr>
          <p:spPr bwMode="auto">
            <a:xfrm>
              <a:off x="2016" y="1627"/>
              <a:ext cx="170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94" name="Rectangle 469"/>
            <p:cNvSpPr>
              <a:spLocks noChangeArrowheads="1"/>
            </p:cNvSpPr>
            <p:nvPr/>
          </p:nvSpPr>
          <p:spPr bwMode="auto">
            <a:xfrm>
              <a:off x="2016" y="1627"/>
              <a:ext cx="170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95" name="Line 470"/>
            <p:cNvSpPr>
              <a:spLocks noChangeShapeType="1"/>
            </p:cNvSpPr>
            <p:nvPr/>
          </p:nvSpPr>
          <p:spPr bwMode="auto">
            <a:xfrm>
              <a:off x="3812" y="1727"/>
              <a:ext cx="186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96" name="Rectangle 471"/>
            <p:cNvSpPr>
              <a:spLocks noChangeArrowheads="1"/>
            </p:cNvSpPr>
            <p:nvPr/>
          </p:nvSpPr>
          <p:spPr bwMode="auto">
            <a:xfrm>
              <a:off x="3812" y="1727"/>
              <a:ext cx="186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97" name="Line 472"/>
            <p:cNvSpPr>
              <a:spLocks noChangeShapeType="1"/>
            </p:cNvSpPr>
            <p:nvPr/>
          </p:nvSpPr>
          <p:spPr bwMode="auto">
            <a:xfrm>
              <a:off x="3917" y="1827"/>
              <a:ext cx="585"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398" name="Rectangle 473"/>
            <p:cNvSpPr>
              <a:spLocks noChangeArrowheads="1"/>
            </p:cNvSpPr>
            <p:nvPr/>
          </p:nvSpPr>
          <p:spPr bwMode="auto">
            <a:xfrm>
              <a:off x="3917" y="1827"/>
              <a:ext cx="585"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399" name="Line 474"/>
            <p:cNvSpPr>
              <a:spLocks noChangeShapeType="1"/>
            </p:cNvSpPr>
            <p:nvPr/>
          </p:nvSpPr>
          <p:spPr bwMode="auto">
            <a:xfrm>
              <a:off x="3917" y="1927"/>
              <a:ext cx="176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00" name="Rectangle 475"/>
            <p:cNvSpPr>
              <a:spLocks noChangeArrowheads="1"/>
            </p:cNvSpPr>
            <p:nvPr/>
          </p:nvSpPr>
          <p:spPr bwMode="auto">
            <a:xfrm>
              <a:off x="3917" y="1927"/>
              <a:ext cx="176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01" name="Line 476"/>
            <p:cNvSpPr>
              <a:spLocks noChangeShapeType="1"/>
            </p:cNvSpPr>
            <p:nvPr/>
          </p:nvSpPr>
          <p:spPr bwMode="auto">
            <a:xfrm>
              <a:off x="3917" y="2027"/>
              <a:ext cx="176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02" name="Rectangle 477"/>
            <p:cNvSpPr>
              <a:spLocks noChangeArrowheads="1"/>
            </p:cNvSpPr>
            <p:nvPr/>
          </p:nvSpPr>
          <p:spPr bwMode="auto">
            <a:xfrm>
              <a:off x="3917" y="2027"/>
              <a:ext cx="176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03" name="Line 478"/>
            <p:cNvSpPr>
              <a:spLocks noChangeShapeType="1"/>
            </p:cNvSpPr>
            <p:nvPr/>
          </p:nvSpPr>
          <p:spPr bwMode="auto">
            <a:xfrm>
              <a:off x="2016" y="2127"/>
              <a:ext cx="1701"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04" name="Rectangle 479"/>
            <p:cNvSpPr>
              <a:spLocks noChangeArrowheads="1"/>
            </p:cNvSpPr>
            <p:nvPr/>
          </p:nvSpPr>
          <p:spPr bwMode="auto">
            <a:xfrm>
              <a:off x="2016" y="2127"/>
              <a:ext cx="1701"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05" name="Line 480"/>
            <p:cNvSpPr>
              <a:spLocks noChangeShapeType="1"/>
            </p:cNvSpPr>
            <p:nvPr/>
          </p:nvSpPr>
          <p:spPr bwMode="auto">
            <a:xfrm>
              <a:off x="225" y="2227"/>
              <a:ext cx="168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06" name="Rectangle 481"/>
            <p:cNvSpPr>
              <a:spLocks noChangeArrowheads="1"/>
            </p:cNvSpPr>
            <p:nvPr/>
          </p:nvSpPr>
          <p:spPr bwMode="auto">
            <a:xfrm>
              <a:off x="225" y="2227"/>
              <a:ext cx="168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07" name="Line 482"/>
            <p:cNvSpPr>
              <a:spLocks noChangeShapeType="1"/>
            </p:cNvSpPr>
            <p:nvPr/>
          </p:nvSpPr>
          <p:spPr bwMode="auto">
            <a:xfrm>
              <a:off x="3812" y="2328"/>
              <a:ext cx="186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08" name="Rectangle 483"/>
            <p:cNvSpPr>
              <a:spLocks noChangeArrowheads="1"/>
            </p:cNvSpPr>
            <p:nvPr/>
          </p:nvSpPr>
          <p:spPr bwMode="auto">
            <a:xfrm>
              <a:off x="3812" y="2328"/>
              <a:ext cx="186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09" name="Line 484"/>
            <p:cNvSpPr>
              <a:spLocks noChangeShapeType="1"/>
            </p:cNvSpPr>
            <p:nvPr/>
          </p:nvSpPr>
          <p:spPr bwMode="auto">
            <a:xfrm>
              <a:off x="3812" y="2428"/>
              <a:ext cx="1866" cy="0"/>
            </a:xfrm>
            <a:prstGeom prst="line">
              <a:avLst/>
            </a:prstGeom>
            <a:noFill/>
            <a:ln w="0">
              <a:solidFill>
                <a:srgbClr val="EEEC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10" name="Rectangle 485"/>
            <p:cNvSpPr>
              <a:spLocks noChangeArrowheads="1"/>
            </p:cNvSpPr>
            <p:nvPr/>
          </p:nvSpPr>
          <p:spPr bwMode="auto">
            <a:xfrm>
              <a:off x="3812" y="2428"/>
              <a:ext cx="1866" cy="5"/>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1" name="Line 486"/>
            <p:cNvSpPr>
              <a:spLocks noChangeShapeType="1"/>
            </p:cNvSpPr>
            <p:nvPr/>
          </p:nvSpPr>
          <p:spPr bwMode="auto">
            <a:xfrm>
              <a:off x="865" y="2533"/>
              <a:ext cx="104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12" name="Rectangle 487"/>
            <p:cNvSpPr>
              <a:spLocks noChangeArrowheads="1"/>
            </p:cNvSpPr>
            <p:nvPr/>
          </p:nvSpPr>
          <p:spPr bwMode="auto">
            <a:xfrm>
              <a:off x="865" y="2533"/>
              <a:ext cx="1046"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413" name="Line 488"/>
            <p:cNvSpPr>
              <a:spLocks noChangeShapeType="1"/>
            </p:cNvSpPr>
            <p:nvPr/>
          </p:nvSpPr>
          <p:spPr bwMode="auto">
            <a:xfrm>
              <a:off x="865" y="2633"/>
              <a:ext cx="1046" cy="0"/>
            </a:xfrm>
            <a:prstGeom prst="line">
              <a:avLst/>
            </a:prstGeom>
            <a:noFill/>
            <a:ln w="0">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4414" name="Rectangle 489"/>
            <p:cNvSpPr>
              <a:spLocks noChangeArrowheads="1"/>
            </p:cNvSpPr>
            <p:nvPr/>
          </p:nvSpPr>
          <p:spPr bwMode="auto">
            <a:xfrm>
              <a:off x="865" y="2633"/>
              <a:ext cx="1046"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0" name="Rectangle 244"/>
          <p:cNvSpPr>
            <a:spLocks noChangeArrowheads="1"/>
          </p:cNvSpPr>
          <p:nvPr/>
        </p:nvSpPr>
        <p:spPr bwMode="auto">
          <a:xfrm>
            <a:off x="5178425" y="2281238"/>
            <a:ext cx="14287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000000"/>
                </a:solidFill>
                <a:effectLst/>
                <a:latin typeface="Calibri" pitchFamily="34" charset="0"/>
                <a:cs typeface="Arial" pitchFamily="34" charset="0"/>
              </a:rPr>
              <a:t>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04716" name="Picture 4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925" y="3319463"/>
            <a:ext cx="182563"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473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744036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5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00" dirty="0">
              <a:latin typeface="Arial"/>
              <a:sym typeface="Arial"/>
            </a:endParaRPr>
          </a:p>
        </p:txBody>
      </p:sp>
      <p:sp>
        <p:nvSpPr>
          <p:cNvPr id="2" name="Title 1"/>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0"/>
          </p:nvPr>
        </p:nvSpPr>
        <p:spPr/>
        <p:txBody>
          <a:bodyPr/>
          <a:lstStyle/>
          <a:p>
            <a:endParaRPr lang="en-US" dirty="0"/>
          </a:p>
        </p:txBody>
      </p:sp>
      <p:sp>
        <p:nvSpPr>
          <p:cNvPr id="12" name="Text Placeholder 2">
            <a:hlinkClick r:id="rId9" action="ppaction://hlinksldjump"/>
          </p:cNvPr>
          <p:cNvSpPr>
            <a:spLocks noGrp="1"/>
          </p:cNvSpPr>
          <p:nvPr>
            <p:custDataLst>
              <p:tags r:id="rId4"/>
            </p:custDataLst>
          </p:nvPr>
        </p:nvSpPr>
        <p:spPr bwMode="gray">
          <a:xfrm>
            <a:off x="457200" y="2768600"/>
            <a:ext cx="8229600" cy="6604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Font typeface="Arial"/>
              <a:buNone/>
            </a:pPr>
            <a:r>
              <a:rPr lang="en-US" sz="2600" dirty="0" smtClean="0"/>
              <a:t>Commercial Real Estate Banking Summary</a:t>
            </a:r>
            <a:endParaRPr lang="en-US" sz="2600" dirty="0"/>
          </a:p>
        </p:txBody>
      </p:sp>
      <p:sp>
        <p:nvSpPr>
          <p:cNvPr id="15" name="Text Placeholder 2"/>
          <p:cNvSpPr>
            <a:spLocks noGrp="1"/>
          </p:cNvSpPr>
          <p:nvPr>
            <p:custDataLst>
              <p:tags r:id="rId5"/>
            </p:custDataLst>
          </p:nvPr>
        </p:nvSpPr>
        <p:spPr bwMode="gray">
          <a:xfrm>
            <a:off x="457200" y="3429000"/>
            <a:ext cx="8229600" cy="660400"/>
          </a:xfrm>
          <a:prstGeom prst="rect">
            <a:avLst/>
          </a:prstGeom>
          <a:solidFill>
            <a:schemeClr val="accent1"/>
          </a:solidFill>
          <a:ln w="9525">
            <a:noFill/>
          </a:ln>
          <a:extLs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None/>
            </a:pPr>
            <a:r>
              <a:rPr lang="en-US" sz="2600" b="1" dirty="0" smtClean="0">
                <a:solidFill>
                  <a:schemeClr val="bg1"/>
                </a:solidFill>
              </a:rPr>
              <a:t>Appendix</a:t>
            </a:r>
            <a:endParaRPr lang="en-US" sz="2600" b="1" dirty="0">
              <a:solidFill>
                <a:schemeClr val="bg1"/>
              </a:solidFill>
            </a:endParaRPr>
          </a:p>
        </p:txBody>
      </p:sp>
    </p:spTree>
    <p:extLst>
      <p:ext uri="{BB962C8B-B14F-4D97-AF65-F5344CB8AC3E}">
        <p14:creationId xmlns:p14="http://schemas.microsoft.com/office/powerpoint/2010/main" val="194218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958029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8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51477098"/>
              </p:ext>
            </p:extLst>
          </p:nvPr>
        </p:nvGraphicFramePr>
        <p:xfrm>
          <a:off x="235865" y="625856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sz="1200" b="1" dirty="0" smtClean="0">
                          <a:solidFill>
                            <a:schemeClr val="tx1"/>
                          </a:solidFill>
                        </a:rPr>
                        <a:t>Santander</a:t>
                      </a:r>
                      <a:r>
                        <a:rPr lang="en-US" sz="1200" b="1" baseline="0" dirty="0" smtClean="0">
                          <a:solidFill>
                            <a:schemeClr val="tx1"/>
                          </a:solidFill>
                        </a:rPr>
                        <a:t> Bank, N.A.</a:t>
                      </a:r>
                      <a:endParaRPr lang="en-US" sz="1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208548" y="215611"/>
            <a:ext cx="8983134" cy="369332"/>
          </a:xfrm>
          <a:prstGeom prst="rect">
            <a:avLst/>
          </a:prstGeom>
          <a:noFill/>
        </p:spPr>
        <p:txBody>
          <a:bodyPr wrap="square" rtlCol="0">
            <a:spAutoFit/>
          </a:bodyPr>
          <a:lstStyle/>
          <a:p>
            <a:pPr marL="457200" indent="-457200">
              <a:spcBef>
                <a:spcPct val="0"/>
              </a:spcBef>
            </a:pPr>
            <a:r>
              <a:rPr lang="en-US" b="1" dirty="0"/>
              <a:t>Commercial Real Estate Concentrations</a:t>
            </a:r>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739" y="764704"/>
            <a:ext cx="697252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284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88560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59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76278154"/>
              </p:ext>
            </p:extLst>
          </p:nvPr>
        </p:nvGraphicFramePr>
        <p:xfrm>
          <a:off x="235865" y="625856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sz="1200" b="1" dirty="0" smtClean="0">
                          <a:solidFill>
                            <a:schemeClr val="tx1"/>
                          </a:solidFill>
                        </a:rPr>
                        <a:t>Santander</a:t>
                      </a:r>
                      <a:r>
                        <a:rPr lang="en-US" sz="1200" b="1" baseline="0" dirty="0" smtClean="0">
                          <a:solidFill>
                            <a:schemeClr val="tx1"/>
                          </a:solidFill>
                        </a:rPr>
                        <a:t> Bank, N.A.</a:t>
                      </a:r>
                      <a:endParaRPr lang="en-US" sz="1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208548" y="215611"/>
            <a:ext cx="8983134" cy="461665"/>
          </a:xfrm>
          <a:prstGeom prst="rect">
            <a:avLst/>
          </a:prstGeom>
          <a:noFill/>
        </p:spPr>
        <p:txBody>
          <a:bodyPr wrap="square" rtlCol="0">
            <a:spAutoFit/>
          </a:bodyPr>
          <a:lstStyle/>
          <a:p>
            <a:pPr eaLnBrk="1" fontAlgn="auto" hangingPunct="1">
              <a:spcBef>
                <a:spcPts val="0"/>
              </a:spcBef>
              <a:spcAft>
                <a:spcPts val="0"/>
              </a:spcAft>
            </a:pPr>
            <a:r>
              <a:rPr lang="en-US" b="1" dirty="0">
                <a:solidFill>
                  <a:prstClr val="black"/>
                </a:solidFill>
                <a:latin typeface="Arial" panose="020B0604020202020204" pitchFamily="34" charset="0"/>
                <a:ea typeface="+mn-ea"/>
                <a:cs typeface="Arial" panose="020B0604020202020204" pitchFamily="34" charset="0"/>
              </a:rPr>
              <a:t>US Commercial Bank Positioning </a:t>
            </a:r>
          </a:p>
        </p:txBody>
      </p:sp>
      <p:pic>
        <p:nvPicPr>
          <p:cNvPr id="6"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7" y="838200"/>
            <a:ext cx="9082346" cy="556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184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Expenses vs Budget</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pic>
        <p:nvPicPr>
          <p:cNvPr id="1227826"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74" y="1319574"/>
            <a:ext cx="7503313" cy="33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490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Curve</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a:xfrm>
            <a:off x="148564" y="914400"/>
            <a:ext cx="8538236" cy="369332"/>
          </a:xfrm>
          <a:prstGeom prst="rect">
            <a:avLst/>
          </a:prstGeom>
        </p:spPr>
        <p:txBody>
          <a:bodyPr wrap="square">
            <a:spAutoFit/>
          </a:bodyPr>
          <a:lstStyle/>
          <a:p>
            <a:pPr marL="171450" indent="-171450">
              <a:buFont typeface="Arial" panose="020B0604020202020204" pitchFamily="34" charset="0"/>
              <a:buChar char="•"/>
            </a:pPr>
            <a:r>
              <a:rPr lang="en-US" dirty="0" smtClean="0">
                <a:solidFill>
                  <a:srgbClr val="000000"/>
                </a:solidFill>
              </a:rPr>
              <a:t>Updated 7/27 provided </a:t>
            </a:r>
            <a:r>
              <a:rPr lang="en-US" dirty="0">
                <a:solidFill>
                  <a:srgbClr val="000000"/>
                </a:solidFill>
              </a:rPr>
              <a:t>by Management Control</a:t>
            </a:r>
          </a:p>
        </p:txBody>
      </p:sp>
      <p:pic>
        <p:nvPicPr>
          <p:cNvPr id="1232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1601"/>
            <a:ext cx="9144000" cy="759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050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risk assessment 1 of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84302024"/>
              </p:ext>
            </p:extLst>
          </p:nvPr>
        </p:nvGraphicFramePr>
        <p:xfrm>
          <a:off x="234675" y="1264676"/>
          <a:ext cx="8674650" cy="4328648"/>
        </p:xfrm>
        <a:graphic>
          <a:graphicData uri="http://schemas.openxmlformats.org/drawingml/2006/table">
            <a:tbl>
              <a:tblPr/>
              <a:tblGrid>
                <a:gridCol w="616803"/>
                <a:gridCol w="1080173"/>
                <a:gridCol w="3648532"/>
                <a:gridCol w="531563"/>
                <a:gridCol w="2797579"/>
              </a:tblGrid>
              <a:tr h="208684">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Risk 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Trend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Exposure </a:t>
                      </a:r>
                      <a:r>
                        <a:rPr lang="en-US" sz="850" b="1" i="0" u="none" strike="noStrike" dirty="0" smtClean="0">
                          <a:solidFill>
                            <a:schemeClr val="tx1"/>
                          </a:solidFill>
                          <a:effectLst/>
                          <a:latin typeface="+mn-lt"/>
                          <a:cs typeface="Arial" panose="020B0604020202020204" pitchFamily="34" charset="0"/>
                        </a:rPr>
                        <a:t>Update </a:t>
                      </a:r>
                      <a:r>
                        <a:rPr lang="en-US" sz="850" b="1" i="0" u="none" strike="noStrike" dirty="0">
                          <a:solidFill>
                            <a:schemeClr val="tx1"/>
                          </a:solidFill>
                          <a:effectLst/>
                          <a:latin typeface="+mn-lt"/>
                          <a:cs typeface="Arial" panose="020B0604020202020204" pitchFamily="34" charset="0"/>
                        </a:rPr>
                        <a:t>and Mitigating </a:t>
                      </a:r>
                      <a:r>
                        <a:rPr lang="en-US" sz="850" b="1" i="0" u="none" strike="noStrike" dirty="0" smtClean="0">
                          <a:solidFill>
                            <a:schemeClr val="tx1"/>
                          </a:solidFill>
                          <a:effectLst/>
                          <a:latin typeface="+mn-lt"/>
                          <a:cs typeface="Arial" panose="020B0604020202020204" pitchFamily="34" charset="0"/>
                        </a:rPr>
                        <a:t>Actions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018">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r>
                        <a:rPr lang="en-US" sz="850" b="0" i="0" u="none" strike="noStrike" baseline="0" dirty="0" smtClean="0">
                          <a:solidFill>
                            <a:srgbClr val="000000"/>
                          </a:solidFill>
                          <a:effectLst/>
                          <a:latin typeface="+mn-lt"/>
                          <a:cs typeface="Arial" panose="020B0604020202020204" pitchFamily="34" charset="0"/>
                        </a:rPr>
                        <a:t>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Default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Market pressures exist as the credit cycle is near its peak, which may lead to deterioration of underwriting standards and ultimately elevated charge-offs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Low </a:t>
                      </a:r>
                      <a:r>
                        <a:rPr lang="en-US" sz="850" b="1" i="0" u="none" strike="noStrike" dirty="0">
                          <a:solidFill>
                            <a:schemeClr val="tx1"/>
                          </a:solidFill>
                          <a:effectLst/>
                          <a:latin typeface="+mn-lt"/>
                        </a:rPr>
                        <a:t>risk due to tangible collateral with historically low LGDs  Seasoned monitoring teams in place for both CRE and MF.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6693">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Credit Concentration (Industry,</a:t>
                      </a:r>
                      <a:r>
                        <a:rPr lang="en-US" sz="850" b="0" i="0" u="none" strike="noStrike" baseline="0" dirty="0" smtClean="0">
                          <a:solidFill>
                            <a:srgbClr val="000000"/>
                          </a:solidFill>
                          <a:effectLst/>
                          <a:latin typeface="+mn-lt"/>
                          <a:cs typeface="Arial" panose="020B0604020202020204" pitchFamily="34" charset="0"/>
                        </a:rPr>
                        <a:t> Geographic, etc.)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850" b="0" i="0" u="none" strike="noStrike" kern="1200" cap="none" normalizeH="0" baseline="0" dirty="0" smtClean="0">
                          <a:ln>
                            <a:noFill/>
                          </a:ln>
                          <a:solidFill>
                            <a:schemeClr val="tx1"/>
                          </a:solidFill>
                          <a:effectLst/>
                          <a:latin typeface="+mn-lt"/>
                          <a:ea typeface="+mn-lt"/>
                          <a:cs typeface="Arial" panose="020B0604020202020204" pitchFamily="34" charset="0"/>
                        </a:rPr>
                        <a:t>High concentration in real estate ~$19BN primarily in the Northeast</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Appetite </a:t>
                      </a:r>
                      <a:r>
                        <a:rPr lang="en-US" sz="850" b="1" i="0" u="none" strike="noStrike" dirty="0">
                          <a:solidFill>
                            <a:schemeClr val="tx1"/>
                          </a:solidFill>
                          <a:effectLst/>
                          <a:latin typeface="+mn-lt"/>
                        </a:rPr>
                        <a:t>set by board, concentration sub limits managed at the LOB.  Santander high compared to peers.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80">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Risk Rating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Lack</a:t>
                      </a:r>
                      <a:r>
                        <a:rPr lang="en-US" sz="850" baseline="0" dirty="0" smtClean="0">
                          <a:latin typeface="+mn-lt"/>
                          <a:cs typeface="Arial" panose="020B0604020202020204" pitchFamily="34" charset="0"/>
                        </a:rPr>
                        <a:t> automated risk rating model.</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Risk </a:t>
                      </a:r>
                      <a:r>
                        <a:rPr lang="en-US" sz="850" b="1" i="0" u="none" strike="noStrike" dirty="0">
                          <a:solidFill>
                            <a:schemeClr val="tx1"/>
                          </a:solidFill>
                          <a:effectLst/>
                          <a:latin typeface="+mn-lt"/>
                        </a:rPr>
                        <a:t>Rating model in development for </a:t>
                      </a:r>
                      <a:r>
                        <a:rPr lang="en-US" sz="850" b="1" i="0" u="none" strike="noStrike" dirty="0" smtClean="0">
                          <a:solidFill>
                            <a:schemeClr val="tx1"/>
                          </a:solidFill>
                          <a:effectLst/>
                          <a:latin typeface="+mn-lt"/>
                        </a:rPr>
                        <a:t>80%</a:t>
                      </a:r>
                      <a:r>
                        <a:rPr lang="en-US" sz="850" b="1" i="0" u="none" strike="noStrike" baseline="0" dirty="0" smtClean="0">
                          <a:solidFill>
                            <a:schemeClr val="tx1"/>
                          </a:solidFill>
                          <a:effectLst/>
                          <a:latin typeface="+mn-lt"/>
                        </a:rPr>
                        <a:t> of portfolio. On track for Q2 </a:t>
                      </a:r>
                      <a:r>
                        <a:rPr lang="en-US" sz="850" b="1" i="0" u="none" strike="noStrike" dirty="0" smtClean="0">
                          <a:solidFill>
                            <a:schemeClr val="tx1"/>
                          </a:solidFill>
                          <a:effectLst/>
                          <a:latin typeface="+mn-lt"/>
                        </a:rPr>
                        <a:t>16 rollout. </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238">
                <a:tc>
                  <a:txBody>
                    <a:bodyPr/>
                    <a:lstStyle/>
                    <a:p>
                      <a:pPr algn="l" fontAlgn="b"/>
                      <a:r>
                        <a:rPr lang="en-US" sz="850" b="0" i="0" u="none" strike="noStrike" dirty="0">
                          <a:solidFill>
                            <a:srgbClr val="000000"/>
                          </a:solidFill>
                          <a:effectLst/>
                          <a:latin typeface="+mn-lt"/>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BSA/AML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Heightened regulatory expectations with respect to BSA/AML/OFAC and high-risk clientele and products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Continuous </a:t>
                      </a:r>
                      <a:r>
                        <a:rPr lang="en-US" sz="850" b="1" i="0" u="none" strike="noStrike" dirty="0">
                          <a:solidFill>
                            <a:schemeClr val="tx1"/>
                          </a:solidFill>
                          <a:effectLst/>
                          <a:latin typeface="+mn-lt"/>
                        </a:rPr>
                        <a:t>improvement of KYC refresh </a:t>
                      </a:r>
                      <a:r>
                        <a:rPr lang="en-US" sz="850" b="1" i="0" u="none" strike="noStrike" dirty="0" smtClean="0">
                          <a:solidFill>
                            <a:schemeClr val="tx1"/>
                          </a:solidFill>
                          <a:effectLst/>
                          <a:latin typeface="+mn-lt"/>
                        </a:rPr>
                        <a:t>model, no current findings for Real Estate businesses.</a:t>
                      </a: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669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OFAC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SBNA offers clients direct access to a wide range of products and services considered by regulators to be higher risk from an OFAC perspective.</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a:t>
                      </a:r>
                      <a:r>
                        <a:rPr lang="en-US" sz="850" b="1" i="0" u="none" strike="noStrike" baseline="0" dirty="0" smtClean="0">
                          <a:solidFill>
                            <a:schemeClr val="tx1"/>
                          </a:solidFill>
                          <a:effectLst/>
                          <a:latin typeface="+mn-lt"/>
                        </a:rPr>
                        <a:t> client base not active users of high risk products.</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9996">
                <a:tc>
                  <a:txBody>
                    <a:bodyPr/>
                    <a:lstStyle/>
                    <a:p>
                      <a:pPr algn="l" fontAlgn="b"/>
                      <a:r>
                        <a:rPr lang="en-US" sz="850" b="0" i="0" u="none" strike="noStrike" dirty="0" smtClean="0">
                          <a:solidFill>
                            <a:srgbClr val="000000"/>
                          </a:solidFill>
                          <a:effectLst/>
                          <a:latin typeface="+mn-lt"/>
                          <a:cs typeface="Arial" panose="020B0604020202020204" pitchFamily="34" charset="0"/>
                        </a:rPr>
                        <a:t>Compliance</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Insufficient Processes, Procedures and Controls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Fundamental deficiencies in governance and risk management (4 enforcement actions)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00B050"/>
                          </a:solidFill>
                          <a:latin typeface="+mn-lt"/>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Priority </a:t>
                      </a:r>
                      <a:r>
                        <a:rPr lang="en-US" sz="850" b="1" i="0" u="none" strike="noStrike" dirty="0">
                          <a:solidFill>
                            <a:schemeClr val="tx1"/>
                          </a:solidFill>
                          <a:effectLst/>
                          <a:latin typeface="+mn-lt"/>
                        </a:rPr>
                        <a:t>is focus on critical regulations impacting CRE</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442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Staffing/Skill</a:t>
                      </a:r>
                      <a:r>
                        <a:rPr lang="en-US" sz="850" b="0" i="0" u="none" strike="noStrike" baseline="0" dirty="0" smtClean="0">
                          <a:solidFill>
                            <a:srgbClr val="000000"/>
                          </a:solidFill>
                          <a:effectLst/>
                          <a:latin typeface="+mn-lt"/>
                          <a:cs typeface="Arial" panose="020B0604020202020204" pitchFamily="34" charset="0"/>
                        </a:rPr>
                        <a:t> Set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Regulatory expectations require all 3 lines of defense to be properly staffed in terms of resources and skills to fully identify, assess, mitigate, and report regulatory compliance risks.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00B050"/>
                          </a:solidFill>
                          <a:latin typeface="+mn-lt"/>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On </a:t>
                      </a:r>
                      <a:r>
                        <a:rPr lang="en-US" sz="850" b="1" i="0" u="none" strike="noStrike" dirty="0">
                          <a:solidFill>
                            <a:schemeClr val="tx1"/>
                          </a:solidFill>
                          <a:effectLst/>
                          <a:latin typeface="+mn-lt"/>
                        </a:rPr>
                        <a:t>target to complete Staffing Analysis and Skillset Assessment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7125">
                <a:tc>
                  <a:txBody>
                    <a:bodyPr/>
                    <a:lstStyle/>
                    <a:p>
                      <a:pPr algn="l" fontAlgn="b"/>
                      <a:r>
                        <a:rPr lang="en-US" sz="850" b="0" i="0" u="none" strike="noStrike" dirty="0" smtClean="0">
                          <a:solidFill>
                            <a:srgbClr val="000000"/>
                          </a:solidFill>
                          <a:effectLst/>
                          <a:latin typeface="+mn-lt"/>
                          <a:cs typeface="Arial" panose="020B0604020202020204" pitchFamily="34" charset="0"/>
                        </a:rPr>
                        <a:t>Liquidity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Deposit Run-off</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Large deposit outflows can materially affect the bank's liquidity. This can be driven by any number of factors such as negative company reputational impacts, perceived riskiness, or poor financial heath of the institution.</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Businesses </a:t>
                      </a:r>
                      <a:r>
                        <a:rPr lang="en-US" sz="850" b="1" i="0" u="none" strike="noStrike" dirty="0">
                          <a:solidFill>
                            <a:schemeClr val="tx1"/>
                          </a:solidFill>
                          <a:effectLst/>
                          <a:latin typeface="+mn-lt"/>
                        </a:rPr>
                        <a:t>are concentrated in loans with nominal deposits.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80">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IT Systems Failure/Business Disruption</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Outdated technology architecture, lack of recovery testing, and inadequate change controls could lead to errors or outages in key consumer-facing applications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r>
                        <a:rPr lang="es-ES" altLang="en-US" sz="1100" b="1" dirty="0" smtClean="0">
                          <a:solidFill>
                            <a:srgbClr val="FF0000"/>
                          </a:solidFill>
                          <a:latin typeface="Wingdings 3" panose="05040102010807070707" pitchFamily="18" charset="2"/>
                          <a:sym typeface="Wingdings 3"/>
                        </a:rPr>
                        <a:t></a:t>
                      </a:r>
                      <a:endParaRPr lang="es-ES" altLang="en-US" sz="1100" b="1" dirty="0" smtClean="0">
                        <a:solidFill>
                          <a:srgbClr val="FF0000"/>
                        </a:solidFill>
                        <a:latin typeface="Wingdings 3" panose="05040102010807070707" pitchFamily="18"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Enterprise-wide </a:t>
                      </a:r>
                      <a:r>
                        <a:rPr lang="en-US" sz="850" b="1" i="0" u="none" strike="noStrike" dirty="0">
                          <a:solidFill>
                            <a:schemeClr val="tx1"/>
                          </a:solidFill>
                          <a:effectLst/>
                          <a:latin typeface="+mn-lt"/>
                        </a:rPr>
                        <a:t>Risk,</a:t>
                      </a:r>
                      <a:br>
                        <a:rPr lang="en-US" sz="850" b="1" i="0" u="none" strike="noStrike" dirty="0">
                          <a:solidFill>
                            <a:schemeClr val="tx1"/>
                          </a:solidFill>
                          <a:effectLst/>
                          <a:latin typeface="+mn-lt"/>
                        </a:rPr>
                      </a:br>
                      <a:r>
                        <a:rPr lang="en-US" sz="850" b="1" i="0" u="none" strike="noStrike" dirty="0">
                          <a:solidFill>
                            <a:schemeClr val="tx1"/>
                          </a:solidFill>
                          <a:effectLst/>
                          <a:latin typeface="+mn-lt"/>
                        </a:rPr>
                        <a:t>Disruptions on IRIS transactional system</a:t>
                      </a:r>
                      <a:br>
                        <a:rPr lang="en-US" sz="850" b="1" i="0" u="none" strike="noStrike" dirty="0">
                          <a:solidFill>
                            <a:schemeClr val="tx1"/>
                          </a:solidFill>
                          <a:effectLst/>
                          <a:latin typeface="+mn-lt"/>
                        </a:rPr>
                      </a:br>
                      <a:r>
                        <a:rPr lang="en-US" sz="850" b="1" i="0" u="none" strike="noStrike" dirty="0">
                          <a:solidFill>
                            <a:schemeClr val="tx1"/>
                          </a:solidFill>
                          <a:effectLst/>
                          <a:latin typeface="+mn-lt"/>
                        </a:rPr>
                        <a:t> Alternate recovery sites planning underway</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7109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risk assessment 2 of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7590877"/>
              </p:ext>
            </p:extLst>
          </p:nvPr>
        </p:nvGraphicFramePr>
        <p:xfrm>
          <a:off x="210717" y="907296"/>
          <a:ext cx="8722566" cy="5810304"/>
        </p:xfrm>
        <a:graphic>
          <a:graphicData uri="http://schemas.openxmlformats.org/drawingml/2006/table">
            <a:tbl>
              <a:tblPr/>
              <a:tblGrid>
                <a:gridCol w="620210"/>
                <a:gridCol w="1223065"/>
                <a:gridCol w="3562350"/>
                <a:gridCol w="533400"/>
                <a:gridCol w="2783541"/>
              </a:tblGrid>
              <a:tr h="193532">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Risk 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Trend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1" i="0" u="none" strike="noStrike" dirty="0">
                          <a:solidFill>
                            <a:schemeClr val="tx1"/>
                          </a:solidFill>
                          <a:effectLst/>
                          <a:latin typeface="+mn-lt"/>
                          <a:cs typeface="Arial" panose="020B0604020202020204" pitchFamily="34" charset="0"/>
                        </a:rPr>
                        <a:t>Exposure </a:t>
                      </a:r>
                      <a:r>
                        <a:rPr lang="en-US" sz="850" b="1" i="0" u="none" strike="noStrike" dirty="0" smtClean="0">
                          <a:solidFill>
                            <a:schemeClr val="tx1"/>
                          </a:solidFill>
                          <a:effectLst/>
                          <a:latin typeface="+mn-lt"/>
                          <a:cs typeface="Arial" panose="020B0604020202020204" pitchFamily="34" charset="0"/>
                        </a:rPr>
                        <a:t>Update </a:t>
                      </a:r>
                      <a:r>
                        <a:rPr lang="en-US" sz="850" b="1" i="0" u="none" strike="noStrike" dirty="0">
                          <a:solidFill>
                            <a:schemeClr val="tx1"/>
                          </a:solidFill>
                          <a:effectLst/>
                          <a:latin typeface="+mn-lt"/>
                          <a:cs typeface="Arial" panose="020B0604020202020204" pitchFamily="34" charset="0"/>
                        </a:rPr>
                        <a:t>and Mitigating </a:t>
                      </a:r>
                      <a:r>
                        <a:rPr lang="en-US" sz="850" b="1" i="0" u="none" strike="noStrike" dirty="0" smtClean="0">
                          <a:solidFill>
                            <a:schemeClr val="tx1"/>
                          </a:solidFill>
                          <a:effectLst/>
                          <a:latin typeface="+mn-lt"/>
                          <a:cs typeface="Arial" panose="020B0604020202020204" pitchFamily="34" charset="0"/>
                        </a:rPr>
                        <a:t>Actions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529">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Cyber</a:t>
                      </a:r>
                      <a:r>
                        <a:rPr lang="en-US" sz="850" b="0" i="0" u="none" strike="noStrike" baseline="0" dirty="0" smtClean="0">
                          <a:solidFill>
                            <a:srgbClr val="000000"/>
                          </a:solidFill>
                          <a:effectLst/>
                          <a:latin typeface="+mn-lt"/>
                          <a:cs typeface="Arial" panose="020B0604020202020204" pitchFamily="34" charset="0"/>
                        </a:rPr>
                        <a:t> Threats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Material breaches could result in loss of data, service disruption, and significant negative publicity due to high inherent risk for banks with consumer-facing applications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Stable from CRE perspective on this Enterprise-wide Risk</a:t>
                      </a:r>
                      <a:br>
                        <a:rPr lang="en-US" sz="850" b="1" i="0" u="none" strike="noStrike" dirty="0" smtClean="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6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Processes, Controls, Governing Documents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that policies, standards, procedures, processes, or controls are deficient or non-existent, resulting in loss.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a:solidFill>
                            <a:schemeClr val="tx1"/>
                          </a:solidFill>
                          <a:effectLst/>
                          <a:latin typeface="+mn-lt"/>
                        </a:rPr>
                        <a:t> </a:t>
                      </a:r>
                      <a:r>
                        <a:rPr lang="en-US" sz="850" b="1" i="0" u="none" strike="noStrike" dirty="0" smtClean="0">
                          <a:solidFill>
                            <a:schemeClr val="tx1"/>
                          </a:solidFill>
                          <a:effectLst/>
                          <a:latin typeface="+mn-lt"/>
                        </a:rPr>
                        <a:t>implementation </a:t>
                      </a:r>
                      <a:r>
                        <a:rPr lang="en-US" sz="850" b="1" i="0" u="none" strike="noStrike" dirty="0">
                          <a:solidFill>
                            <a:schemeClr val="tx1"/>
                          </a:solidFill>
                          <a:effectLst/>
                          <a:latin typeface="+mn-lt"/>
                        </a:rPr>
                        <a:t>of Risk Procedures on target, Business Procedures under development</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69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HR/People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Insufficient talent retention and management strategies, challenges in attracting key talent, high attrition and executive turnover, and cultural issues could lead to failed execution of SBNA’s business strategy and over-reliance on third parties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Staffing </a:t>
                      </a:r>
                      <a:r>
                        <a:rPr lang="en-US" sz="850" b="1" i="0" u="none" strike="noStrike" dirty="0">
                          <a:solidFill>
                            <a:schemeClr val="tx1"/>
                          </a:solidFill>
                          <a:effectLst/>
                          <a:latin typeface="+mn-lt"/>
                        </a:rPr>
                        <a:t>model stable due to long tenured employees in </a:t>
                      </a:r>
                      <a:r>
                        <a:rPr lang="en-US" sz="850" b="1" i="0" u="none" strike="noStrike" dirty="0" smtClean="0">
                          <a:solidFill>
                            <a:schemeClr val="tx1"/>
                          </a:solidFill>
                          <a:effectLst/>
                          <a:latin typeface="+mn-lt"/>
                        </a:rPr>
                        <a:t>CRE. Asset quality key</a:t>
                      </a:r>
                      <a:r>
                        <a:rPr lang="en-US" sz="850" b="1" i="0" u="none" strike="noStrike" baseline="0" dirty="0" smtClean="0">
                          <a:solidFill>
                            <a:schemeClr val="tx1"/>
                          </a:solidFill>
                          <a:effectLst/>
                          <a:latin typeface="+mn-lt"/>
                        </a:rPr>
                        <a:t> component of compensation plan.</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769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Data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of misguided business decisions and ultimately financial loss due to errors in data resulting from weak data integrity controls, including the lack of a formalized and structured data control framework</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FF0000"/>
                          </a:solidFill>
                          <a:latin typeface="Wingdings 3" panose="05040102010807070707" pitchFamily="18" charset="2"/>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Enterprise-wide </a:t>
                      </a:r>
                      <a:r>
                        <a:rPr lang="en-US" sz="850" b="1" i="0" u="none" strike="noStrike" dirty="0">
                          <a:solidFill>
                            <a:schemeClr val="tx1"/>
                          </a:solidFill>
                          <a:effectLst/>
                          <a:latin typeface="+mn-lt"/>
                        </a:rPr>
                        <a:t>Risk - Large number of manual controls may lead to data risk exposure. Hierarchy &amp; Segmentation of Data not aligned vertically and horizontally throughout all systems and reporting. Customer Data Fields and Account Status not updated homogenously in core systems. Also heavy reliance on IT partners to implement projects for automated controls.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Third Party Provider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Significant concentration in Produban and core deficiencies across the third party lifecycle, including lack of ongoing monitoring for SLAs and absence of formally documented exit strategies for highest risk vendors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3rd </a:t>
                      </a:r>
                      <a:r>
                        <a:rPr lang="en-US" sz="850" b="1" i="0" u="none" strike="noStrike" dirty="0">
                          <a:solidFill>
                            <a:schemeClr val="tx1"/>
                          </a:solidFill>
                          <a:effectLst/>
                          <a:latin typeface="+mn-lt"/>
                        </a:rPr>
                        <a:t>Party Risk Management implemented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algn="l" fontAlgn="b"/>
                      <a:r>
                        <a:rPr lang="en-US" sz="850" b="0" i="0" u="none" strike="noStrike" dirty="0" smtClean="0">
                          <a:solidFill>
                            <a:srgbClr val="000000"/>
                          </a:solidFill>
                          <a:effectLst/>
                          <a:latin typeface="+mn-lt"/>
                          <a:cs typeface="Arial" panose="020B0604020202020204" pitchFamily="34" charset="0"/>
                        </a:rPr>
                        <a:t>Reputational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Customer leaving the bank due to bank deficiencies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is that SBNA will be unable to retain existing customers due to bank's poor business practices, affiliation with SCUSA, and/or failure to pass regulatory exams.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FF0000"/>
                          </a:solidFill>
                          <a:latin typeface="Wingdings 3" panose="05040102010807070707" pitchFamily="18" charset="2"/>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a:solidFill>
                            <a:schemeClr val="tx1"/>
                          </a:solidFill>
                          <a:effectLst/>
                          <a:latin typeface="+mn-lt"/>
                        </a:rPr>
                        <a:t>Trend - Deteriorating due to negative press on overall performance and challenges within the US market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0995">
                <a:tc>
                  <a:txBody>
                    <a:bodyPr/>
                    <a:lstStyle/>
                    <a:p>
                      <a:pPr algn="l" fontAlgn="b"/>
                      <a:r>
                        <a:rPr lang="en-US" sz="850" b="0" i="0" u="none" strike="noStrike" kern="1200" dirty="0" smtClean="0">
                          <a:solidFill>
                            <a:srgbClr val="000000"/>
                          </a:solidFill>
                          <a:effectLst/>
                          <a:latin typeface="+mn-lt"/>
                          <a:ea typeface="+mn-ea"/>
                          <a:cs typeface="Arial" panose="020B0604020202020204" pitchFamily="34" charset="0"/>
                        </a:rPr>
                        <a:t>Reputational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Failure to deliver against regulatory commitments (Heightened Standards, CCAR, etc.)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is negative publicity and impact to the Bank’s image in the case of failure to meet regulatory expectations. The result of failure to meet regulatory expectations could be public regulatory action and a negative impact to the brand.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 </a:t>
                      </a:r>
                      <a:r>
                        <a:rPr lang="en-US" sz="850" b="1" i="0" u="none" strike="noStrike" dirty="0">
                          <a:solidFill>
                            <a:schemeClr val="tx1"/>
                          </a:solidFill>
                          <a:effectLst/>
                          <a:latin typeface="+mn-lt"/>
                        </a:rPr>
                        <a:t>continues to work towards meeting regulatory requirements </a:t>
                      </a:r>
                      <a:r>
                        <a:rPr lang="en-US" sz="850" b="1" i="0" u="none" strike="noStrike" dirty="0" smtClean="0">
                          <a:solidFill>
                            <a:schemeClr val="tx1"/>
                          </a:solidFill>
                          <a:effectLst/>
                          <a:latin typeface="+mn-lt"/>
                        </a:rPr>
                        <a:t>as</a:t>
                      </a:r>
                      <a:r>
                        <a:rPr lang="en-US" sz="850" b="1" i="0" u="none" strike="noStrike" baseline="0" dirty="0" smtClean="0">
                          <a:solidFill>
                            <a:schemeClr val="tx1"/>
                          </a:solidFill>
                          <a:effectLst/>
                          <a:latin typeface="+mn-lt"/>
                        </a:rPr>
                        <a:t> defined in the </a:t>
                      </a:r>
                      <a:r>
                        <a:rPr lang="en-US" sz="850" b="1" i="0" u="none" strike="noStrike" dirty="0" smtClean="0">
                          <a:solidFill>
                            <a:schemeClr val="tx1"/>
                          </a:solidFill>
                          <a:effectLst/>
                          <a:latin typeface="+mn-lt"/>
                        </a:rPr>
                        <a:t>HS </a:t>
                      </a:r>
                      <a:r>
                        <a:rPr lang="en-US" sz="850" b="1" i="0" u="none" strike="noStrike" dirty="0">
                          <a:solidFill>
                            <a:schemeClr val="tx1"/>
                          </a:solidFill>
                          <a:effectLst/>
                          <a:latin typeface="+mn-lt"/>
                        </a:rPr>
                        <a:t>Plan.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4344">
                <a:tc>
                  <a:txBody>
                    <a:bodyPr/>
                    <a:lstStyle/>
                    <a:p>
                      <a:pPr algn="l" fontAlgn="b"/>
                      <a:r>
                        <a:rPr lang="en-US" sz="850" b="0" i="0" u="none" strike="noStrike" dirty="0" smtClean="0">
                          <a:solidFill>
                            <a:srgbClr val="000000"/>
                          </a:solidFill>
                          <a:effectLst/>
                          <a:latin typeface="+mn-lt"/>
                          <a:cs typeface="Arial" panose="020B0604020202020204" pitchFamily="34" charset="0"/>
                        </a:rPr>
                        <a:t>Strategic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Lack of</a:t>
                      </a:r>
                      <a:r>
                        <a:rPr lang="en-US" sz="850" b="0" i="0" u="none" strike="noStrike" baseline="0" dirty="0" smtClean="0">
                          <a:solidFill>
                            <a:srgbClr val="000000"/>
                          </a:solidFill>
                          <a:effectLst/>
                          <a:latin typeface="+mn-lt"/>
                          <a:cs typeface="Arial" panose="020B0604020202020204" pitchFamily="34" charset="0"/>
                        </a:rPr>
                        <a:t> </a:t>
                      </a:r>
                      <a:r>
                        <a:rPr lang="en-US" sz="850" b="0" i="0" u="none" strike="noStrike" dirty="0" smtClean="0">
                          <a:solidFill>
                            <a:srgbClr val="000000"/>
                          </a:solidFill>
                          <a:effectLst/>
                          <a:latin typeface="+mn-lt"/>
                          <a:cs typeface="Arial" panose="020B0604020202020204" pitchFamily="34" charset="0"/>
                        </a:rPr>
                        <a:t>product/ substandard product mix, not meeting customers expectation for new bank products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lack of availability of certain products or the existence of a substandard product mix to meet customer needs could result in negative earnings. For example SBNA lacks a full suite of hedging products such as a T-lock for DCM product, which causes profitable customers to seek business elsewhere.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 has</a:t>
                      </a:r>
                      <a:r>
                        <a:rPr lang="en-US" sz="850" b="1" i="0" u="none" strike="noStrike" baseline="0" dirty="0" smtClean="0">
                          <a:solidFill>
                            <a:schemeClr val="tx1"/>
                          </a:solidFill>
                          <a:effectLst/>
                          <a:latin typeface="+mn-lt"/>
                        </a:rPr>
                        <a:t> no proposed new products planned for 2016.</a:t>
                      </a: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Strategic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Sustained Low Earnings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Competitive pressures and inability to effectively execute strategic plan leading to continued low profitability at SBNA.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Board approved strategy plan,Risk Appetite,</a:t>
                      </a:r>
                      <a:r>
                        <a:rPr lang="en-US" sz="850" b="1" i="0" u="none" strike="noStrike" baseline="0" dirty="0" smtClean="0">
                          <a:solidFill>
                            <a:schemeClr val="tx1"/>
                          </a:solidFill>
                          <a:effectLst/>
                          <a:latin typeface="+mn-lt"/>
                        </a:rPr>
                        <a:t> and </a:t>
                      </a:r>
                      <a:r>
                        <a:rPr lang="en-US" sz="850" b="1" i="0" u="none" strike="noStrike" dirty="0" smtClean="0">
                          <a:solidFill>
                            <a:schemeClr val="tx1"/>
                          </a:solidFill>
                          <a:effectLst/>
                          <a:latin typeface="+mn-lt"/>
                        </a:rPr>
                        <a:t>2016 </a:t>
                      </a:r>
                      <a:r>
                        <a:rPr lang="en-US" sz="850" b="1" i="0" u="none" strike="noStrike" dirty="0">
                          <a:solidFill>
                            <a:schemeClr val="tx1"/>
                          </a:solidFill>
                          <a:effectLst/>
                          <a:latin typeface="+mn-lt"/>
                        </a:rPr>
                        <a:t>Budget, CEO Business Reviews, Financial Reporting, LOB Reports </a:t>
                      </a:r>
                      <a:r>
                        <a:rPr lang="en-US" sz="850" b="1" i="0" u="none" strike="noStrike" dirty="0" smtClean="0">
                          <a:solidFill>
                            <a:schemeClr val="tx1"/>
                          </a:solidFill>
                          <a:effectLst/>
                          <a:latin typeface="+mn-lt"/>
                        </a:rPr>
                        <a:t>prepared</a:t>
                      </a:r>
                      <a:r>
                        <a:rPr lang="en-US" sz="850" b="1" i="0" u="none" strike="noStrike" baseline="0" dirty="0" smtClean="0">
                          <a:solidFill>
                            <a:schemeClr val="tx1"/>
                          </a:solidFill>
                          <a:effectLst/>
                          <a:latin typeface="+mn-lt"/>
                        </a:rPr>
                        <a:t> monthly.</a:t>
                      </a:r>
                      <a:endParaRPr lang="en-US" sz="85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Market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Exposure to changes in the interest rate yield</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NII and MVE sensitivity measures the change in NII and market value exposure to changes in interest rate. MVE change is not recognized in current income. The worst case scenario for SBNA is if rates decrease.</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kern="1200" dirty="0" smtClean="0">
                          <a:solidFill>
                            <a:schemeClr val="tx1"/>
                          </a:solidFill>
                          <a:latin typeface="+mn-lt"/>
                          <a:ea typeface="+mn-ea"/>
                          <a:cs typeface="+mn-cs"/>
                        </a:rPr>
                        <a:t>A</a:t>
                      </a:r>
                      <a:r>
                        <a:rPr lang="en-US" sz="850" b="1" kern="1200" baseline="0" dirty="0" smtClean="0">
                          <a:solidFill>
                            <a:schemeClr val="tx1"/>
                          </a:solidFill>
                          <a:latin typeface="+mn-lt"/>
                          <a:ea typeface="+mn-ea"/>
                          <a:cs typeface="+mn-cs"/>
                        </a:rPr>
                        <a:t> concentration of term loans are fixed or swapped to mitigate interest rate risk.</a:t>
                      </a:r>
                      <a:r>
                        <a:rPr lang="en-US" sz="850" b="1" kern="1200" dirty="0">
                          <a:solidFill>
                            <a:schemeClr val="tx1"/>
                          </a:solidFill>
                          <a:latin typeface="+mn-lt"/>
                          <a:ea typeface="+mn-ea"/>
                          <a:cs typeface="+mn-cs"/>
                        </a:rPr>
                        <a:t/>
                      </a:r>
                      <a:br>
                        <a:rPr lang="en-US" sz="850" b="1" kern="1200" dirty="0">
                          <a:solidFill>
                            <a:schemeClr val="tx1"/>
                          </a:solidFill>
                          <a:latin typeface="+mn-lt"/>
                          <a:ea typeface="+mn-ea"/>
                          <a:cs typeface="+mn-cs"/>
                        </a:rPr>
                      </a:br>
                      <a:r>
                        <a:rPr lang="en-US" sz="850" b="1" kern="1200" dirty="0">
                          <a:solidFill>
                            <a:schemeClr val="tx1"/>
                          </a:solidFill>
                          <a:latin typeface="+mn-lt"/>
                          <a:ea typeface="+mn-ea"/>
                          <a:cs typeface="+mn-cs"/>
                        </a:rPr>
                        <a:t>Cap Rates remain stable, movement subject to rapid spikes in interest rates which are not </a:t>
                      </a:r>
                      <a:r>
                        <a:rPr lang="en-US" sz="850" b="1" kern="1200" dirty="0" smtClean="0">
                          <a:solidFill>
                            <a:schemeClr val="tx1"/>
                          </a:solidFill>
                          <a:latin typeface="+mn-lt"/>
                          <a:ea typeface="+mn-ea"/>
                          <a:cs typeface="+mn-cs"/>
                        </a:rPr>
                        <a:t>expected</a:t>
                      </a:r>
                      <a:endParaRPr lang="en-US" sz="85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Model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Model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Model risk for SBNA has</a:t>
                      </a:r>
                      <a:r>
                        <a:rPr lang="en-US" sz="850" baseline="0" dirty="0" smtClean="0">
                          <a:latin typeface="+mn-lt"/>
                          <a:cs typeface="Arial" panose="020B0604020202020204" pitchFamily="34" charset="0"/>
                        </a:rPr>
                        <a:t> been challenged</a:t>
                      </a:r>
                      <a:r>
                        <a:rPr lang="en-US" sz="850" dirty="0" smtClean="0">
                          <a:latin typeface="+mn-lt"/>
                          <a:cs typeface="Arial" panose="020B0604020202020204" pitchFamily="34" charset="0"/>
                        </a:rPr>
                        <a:t>, model misuse and data issues</a:t>
                      </a:r>
                      <a:r>
                        <a:rPr lang="en-US" sz="850" baseline="0" dirty="0" smtClean="0">
                          <a:latin typeface="+mn-lt"/>
                          <a:cs typeface="Arial" panose="020B0604020202020204" pitchFamily="34" charset="0"/>
                        </a:rPr>
                        <a:t> as well as maturity and seasoning of the process.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r>
                        <a:rPr lang="es-ES" altLang="en-US" sz="1100" b="1" baseline="0" dirty="0" smtClean="0">
                          <a:solidFill>
                            <a:srgbClr val="FFC000"/>
                          </a:solidFill>
                          <a:latin typeface="+mn-lt"/>
                          <a:sym typeface="Wingdings 3"/>
                        </a:rPr>
                        <a:t> </a:t>
                      </a:r>
                      <a:r>
                        <a:rPr lang="es-ES" altLang="en-US" sz="1100" b="1" dirty="0" smtClean="0">
                          <a:solidFill>
                            <a:srgbClr val="FFC000"/>
                          </a:solidFill>
                          <a:latin typeface="+mn-lt"/>
                          <a:sym typeface="Wingdings 3"/>
                        </a:rPr>
                        <a:t></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b="1" dirty="0" smtClean="0">
                          <a:solidFill>
                            <a:schemeClr val="tx1"/>
                          </a:solidFill>
                          <a:latin typeface="+mn-lt"/>
                        </a:rPr>
                        <a:t>The</a:t>
                      </a:r>
                      <a:r>
                        <a:rPr lang="en-US" sz="850" b="1" baseline="0" dirty="0" smtClean="0">
                          <a:solidFill>
                            <a:schemeClr val="tx1"/>
                          </a:solidFill>
                          <a:latin typeface="+mn-lt"/>
                        </a:rPr>
                        <a:t> Commercial Real Estate lines of businesses have developed a model scheduled for roll out in Q2.</a:t>
                      </a:r>
                      <a:endParaRPr lang="en-US" sz="850" b="1" dirty="0">
                        <a:solidFill>
                          <a:schemeClr val="tx1"/>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9511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CREB Synergies with CCB</a:t>
            </a:r>
            <a:endParaRPr lang="en-US" dirty="0"/>
          </a:p>
        </p:txBody>
      </p:sp>
      <p:sp>
        <p:nvSpPr>
          <p:cNvPr id="4" name="Text Placeholder 3"/>
          <p:cNvSpPr>
            <a:spLocks noGrp="1"/>
          </p:cNvSpPr>
          <p:nvPr>
            <p:ph type="body" sz="quarter" idx="10"/>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34683428"/>
              </p:ext>
            </p:extLst>
          </p:nvPr>
        </p:nvGraphicFramePr>
        <p:xfrm>
          <a:off x="457201" y="1868655"/>
          <a:ext cx="8173582" cy="3007286"/>
        </p:xfrm>
        <a:graphic>
          <a:graphicData uri="http://schemas.openxmlformats.org/drawingml/2006/table">
            <a:tbl>
              <a:tblPr/>
              <a:tblGrid>
                <a:gridCol w="8173582"/>
              </a:tblGrid>
              <a:tr h="304976">
                <a:tc>
                  <a:txBody>
                    <a:bodyPr/>
                    <a:lstStyle/>
                    <a:p>
                      <a:pPr algn="l" fontAlgn="ctr"/>
                      <a:r>
                        <a:rPr lang="en-US" sz="1400" b="1" i="0" u="none" strike="noStrike" dirty="0" smtClean="0">
                          <a:solidFill>
                            <a:srgbClr val="FFFFFF"/>
                          </a:solidFill>
                          <a:effectLst/>
                          <a:latin typeface="Calibri"/>
                        </a:rPr>
                        <a:t>CCB Initiatives that</a:t>
                      </a:r>
                      <a:r>
                        <a:rPr lang="en-US" sz="1400" b="1" i="0" u="none" strike="noStrike" baseline="0" dirty="0" smtClean="0">
                          <a:solidFill>
                            <a:srgbClr val="FFFFFF"/>
                          </a:solidFill>
                          <a:effectLst/>
                          <a:latin typeface="Calibri"/>
                        </a:rPr>
                        <a:t> present synergies with CREB</a:t>
                      </a:r>
                      <a:endParaRPr lang="en-US" sz="1400" b="1" i="0" u="none" strike="noStrike" dirty="0">
                        <a:solidFill>
                          <a:srgbClr val="FFFFFF"/>
                        </a:solidFill>
                        <a:effectLst/>
                        <a:latin typeface="Calibri"/>
                      </a:endParaRPr>
                    </a:p>
                  </a:txBody>
                  <a:tcPr marL="9525" marR="9525" marT="9525" marB="0" anchor="ctr">
                    <a:lnL>
                      <a:noFill/>
                    </a:lnL>
                    <a:lnR>
                      <a:noFill/>
                    </a:lnR>
                    <a:lnT>
                      <a:noFill/>
                    </a:lnT>
                    <a:lnB>
                      <a:noFill/>
                    </a:lnB>
                    <a:solidFill>
                      <a:srgbClr val="FF0000"/>
                    </a:solidFill>
                  </a:tcPr>
                </a:tc>
              </a:tr>
              <a:tr h="323882">
                <a:tc>
                  <a:txBody>
                    <a:bodyPr/>
                    <a:lstStyle/>
                    <a:p>
                      <a:pPr algn="l" fontAlgn="ctr"/>
                      <a:r>
                        <a:rPr lang="en-US" sz="1400" b="1" i="0" u="none" strike="noStrike" dirty="0" smtClean="0">
                          <a:solidFill>
                            <a:srgbClr val="000000"/>
                          </a:solidFill>
                          <a:effectLst/>
                          <a:latin typeface="Calibri"/>
                        </a:rPr>
                        <a:t>1. Transactional Banking Product </a:t>
                      </a:r>
                      <a:r>
                        <a:rPr lang="en-US" sz="1400" b="1" i="0" u="none" strike="noStrike" baseline="0" dirty="0" smtClean="0">
                          <a:solidFill>
                            <a:srgbClr val="000000"/>
                          </a:solidFill>
                          <a:effectLst/>
                          <a:latin typeface="Calibri"/>
                        </a:rPr>
                        <a:t>Platform Transformation</a:t>
                      </a:r>
                      <a:endParaRPr lang="en-US" sz="140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solid"/>
                      <a:round/>
                      <a:headEnd type="none" w="med" len="med"/>
                      <a:tailEnd type="none" w="med" len="med"/>
                    </a:lnB>
                    <a:solidFill>
                      <a:schemeClr val="bg1">
                        <a:lumMod val="95000"/>
                      </a:schemeClr>
                    </a:solidFill>
                  </a:tcPr>
                </a:tc>
              </a:tr>
              <a:tr h="323882">
                <a:tc>
                  <a:txBody>
                    <a:bodyPr/>
                    <a:lstStyle/>
                    <a:p>
                      <a:pPr marL="285750" indent="-285750" algn="l" defTabSz="457200" rtl="0" eaLnBrk="1" fontAlgn="ctr" latinLnBrk="0" hangingPunct="1">
                        <a:buFont typeface="Arial" panose="020B0604020202020204" pitchFamily="34" charset="0"/>
                        <a:buChar char="•"/>
                      </a:pPr>
                      <a:r>
                        <a:rPr lang="en-US" sz="1200" b="0" i="0" u="none" strike="noStrike" kern="1200" dirty="0" smtClean="0">
                          <a:solidFill>
                            <a:schemeClr val="tx1"/>
                          </a:solidFill>
                          <a:effectLst/>
                          <a:latin typeface="Calibri"/>
                          <a:ea typeface="+mn-ea"/>
                          <a:cs typeface="+mn-cs"/>
                        </a:rPr>
                        <a:t>Build out of competitive and comprehensive transaction banking product suite</a:t>
                      </a:r>
                      <a:endParaRPr lang="en-US" sz="1200" b="0" i="0" u="none" strike="noStrike" kern="1200" dirty="0">
                        <a:solidFill>
                          <a:schemeClr val="tx1"/>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323882">
                <a:tc>
                  <a:txBody>
                    <a:bodyPr/>
                    <a:lstStyle/>
                    <a:p>
                      <a:pPr algn="l" fontAlgn="ctr"/>
                      <a:r>
                        <a:rPr lang="en-US" sz="1400" b="1" i="0" u="none" strike="noStrike" dirty="0" smtClean="0">
                          <a:solidFill>
                            <a:srgbClr val="000000"/>
                          </a:solidFill>
                          <a:effectLst/>
                          <a:latin typeface="Calibri"/>
                        </a:rPr>
                        <a:t>2. Upgrade of Client</a:t>
                      </a:r>
                      <a:r>
                        <a:rPr lang="en-US" sz="1400" b="1" i="0" u="none" strike="noStrike" baseline="0" dirty="0" smtClean="0">
                          <a:solidFill>
                            <a:srgbClr val="000000"/>
                          </a:solidFill>
                          <a:effectLst/>
                          <a:latin typeface="Calibri"/>
                        </a:rPr>
                        <a:t> and Product Servicing Operating Model</a:t>
                      </a:r>
                      <a:endParaRPr lang="en-US" sz="1400" b="1"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chemeClr val="bg1">
                        <a:lumMod val="95000"/>
                      </a:schemeClr>
                    </a:solidFill>
                  </a:tcPr>
                </a:tc>
              </a:tr>
              <a:tr h="253556">
                <a:tc>
                  <a:txBody>
                    <a:bodyPr/>
                    <a:lstStyle/>
                    <a:p>
                      <a:pPr algn="l" fontAlgn="ctr"/>
                      <a:r>
                        <a:rPr lang="en-US" sz="1200" b="0" i="0" u="none" strike="noStrike" dirty="0" smtClean="0">
                          <a:solidFill>
                            <a:schemeClr val="tx1"/>
                          </a:solidFill>
                          <a:effectLst/>
                          <a:latin typeface="Calibri"/>
                        </a:rPr>
                        <a:t>Appropriate staffing, technology and support</a:t>
                      </a:r>
                      <a:r>
                        <a:rPr lang="en-US" sz="1200" b="0" i="0" u="none" strike="noStrike" baseline="0" dirty="0" smtClean="0">
                          <a:solidFill>
                            <a:schemeClr val="tx1"/>
                          </a:solidFill>
                          <a:effectLst/>
                          <a:latin typeface="Calibri"/>
                        </a:rPr>
                        <a:t> model</a:t>
                      </a:r>
                      <a:r>
                        <a:rPr lang="en-US" sz="1200" b="0" i="0" u="none" strike="noStrike" dirty="0" smtClean="0">
                          <a:solidFill>
                            <a:schemeClr val="tx1"/>
                          </a:solidFill>
                          <a:effectLst/>
                          <a:latin typeface="Calibri"/>
                        </a:rPr>
                        <a:t> to deliver and service new clients and products</a:t>
                      </a:r>
                      <a:endParaRPr lang="en-US" sz="1200" b="0" i="0" u="none" strike="noStrike" dirty="0">
                        <a:solidFill>
                          <a:schemeClr val="tx1"/>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30497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a:rPr>
                        <a:t>3. Business Intelligence &amp; Sales</a:t>
                      </a:r>
                      <a:r>
                        <a:rPr lang="en-US" sz="1400" b="1" i="0" u="none" strike="noStrike" baseline="0" dirty="0" smtClean="0">
                          <a:solidFill>
                            <a:srgbClr val="000000"/>
                          </a:solidFill>
                          <a:effectLst/>
                          <a:latin typeface="Calibri"/>
                        </a:rPr>
                        <a:t> Tools Build Out</a:t>
                      </a:r>
                      <a:endParaRPr lang="en-US" sz="1400" b="1" i="0" u="none" strike="noStrike" dirty="0" smtClean="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r>
              <a:tr h="458699">
                <a:tc>
                  <a:txBody>
                    <a:bodyPr/>
                    <a:lstStyle/>
                    <a:p>
                      <a:pPr algn="l" fontAlgn="ctr"/>
                      <a:r>
                        <a:rPr lang="en-US" sz="1200" b="0" i="0" u="none" strike="noStrike" dirty="0" smtClean="0">
                          <a:solidFill>
                            <a:srgbClr val="000000"/>
                          </a:solidFill>
                          <a:effectLst/>
                          <a:latin typeface="Calibri"/>
                        </a:rPr>
                        <a:t>Rollout of sales tools</a:t>
                      </a:r>
                      <a:r>
                        <a:rPr lang="en-US" sz="1200" b="0" i="0" u="none" strike="noStrike" baseline="0" dirty="0" smtClean="0">
                          <a:solidFill>
                            <a:srgbClr val="000000"/>
                          </a:solidFill>
                          <a:effectLst/>
                          <a:latin typeface="Calibri"/>
                        </a:rPr>
                        <a:t> </a:t>
                      </a:r>
                      <a:r>
                        <a:rPr lang="en-US" sz="1200" b="0" i="0" u="none" strike="noStrike" dirty="0" smtClean="0">
                          <a:solidFill>
                            <a:srgbClr val="000000"/>
                          </a:solidFill>
                          <a:effectLst/>
                          <a:latin typeface="Calibri"/>
                        </a:rPr>
                        <a:t>&amp; robust</a:t>
                      </a:r>
                      <a:r>
                        <a:rPr lang="en-US" sz="1200" b="0" i="0" u="none" strike="noStrike" baseline="0" dirty="0" smtClean="0">
                          <a:solidFill>
                            <a:srgbClr val="000000"/>
                          </a:solidFill>
                          <a:effectLst/>
                          <a:latin typeface="Calibri"/>
                        </a:rPr>
                        <a:t> process (</a:t>
                      </a:r>
                      <a:r>
                        <a:rPr lang="en-US" sz="1200" b="0" i="0" u="none" strike="noStrike" dirty="0" smtClean="0">
                          <a:solidFill>
                            <a:srgbClr val="000000"/>
                          </a:solidFill>
                          <a:effectLst/>
                          <a:latin typeface="Calibri"/>
                        </a:rPr>
                        <a:t>Salesforce to replace </a:t>
                      </a:r>
                      <a:r>
                        <a:rPr lang="en-US" sz="1200" b="0" i="0" u="none" strike="noStrike" dirty="0" err="1" smtClean="0">
                          <a:solidFill>
                            <a:srgbClr val="000000"/>
                          </a:solidFill>
                          <a:effectLst/>
                          <a:latin typeface="Calibri"/>
                        </a:rPr>
                        <a:t>Salesnet</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97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a:rPr>
                        <a:t>4. Digitization and streamlining </a:t>
                      </a:r>
                      <a:r>
                        <a:rPr lang="en-US" sz="1400" b="1" i="0" u="none" strike="noStrike" baseline="0" dirty="0" smtClean="0">
                          <a:solidFill>
                            <a:srgbClr val="000000"/>
                          </a:solidFill>
                          <a:effectLst/>
                          <a:latin typeface="Calibri"/>
                        </a:rPr>
                        <a:t>of internal processes</a:t>
                      </a:r>
                      <a:endParaRPr lang="en-US" sz="1400" b="1" i="0" u="none" strike="noStrike" dirty="0" smtClean="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chemeClr val="bg1">
                        <a:lumMod val="95000"/>
                      </a:schemeClr>
                    </a:solidFill>
                  </a:tcPr>
                </a:tc>
              </a:tr>
              <a:tr h="408457">
                <a:tc>
                  <a:txBody>
                    <a:bodyPr/>
                    <a:lstStyle/>
                    <a:p>
                      <a:pPr algn="l" fontAlgn="ctr"/>
                      <a:r>
                        <a:rPr lang="en-US" sz="1200" b="0" i="0" u="none" strike="noStrike" dirty="0" smtClean="0">
                          <a:solidFill>
                            <a:srgbClr val="000000"/>
                          </a:solidFill>
                          <a:effectLst/>
                          <a:latin typeface="Calibri"/>
                        </a:rPr>
                        <a:t>Digital and integrated E2E client on-boarding work flows enabled through new tools (</a:t>
                      </a:r>
                      <a:r>
                        <a:rPr lang="en-US" sz="1200" b="0" i="0" u="none" strike="noStrike" dirty="0" err="1" smtClean="0">
                          <a:solidFill>
                            <a:srgbClr val="000000"/>
                          </a:solidFill>
                          <a:effectLst/>
                          <a:latin typeface="Calibri"/>
                        </a:rPr>
                        <a:t>nCino</a:t>
                      </a:r>
                      <a:r>
                        <a:rPr lang="en-US" sz="1200" b="0" i="0" u="none" strike="noStrike" dirty="0" smtClean="0">
                          <a:solidFill>
                            <a:srgbClr val="000000"/>
                          </a:solidFill>
                          <a:effectLst/>
                          <a:latin typeface="Calibri"/>
                        </a:rPr>
                        <a:t> to replace NILO)</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5" name="TextBox 4"/>
          <p:cNvSpPr txBox="1"/>
          <p:nvPr/>
        </p:nvSpPr>
        <p:spPr>
          <a:xfrm>
            <a:off x="504699" y="945325"/>
            <a:ext cx="8046448"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0000"/>
                </a:solidFill>
              </a:rPr>
              <a:t>The following initiatives outlined in CCB’s SP19 presentation will also be leveraged by CREB </a:t>
            </a: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pPr marL="285750" indent="-285750">
              <a:buFont typeface="Arial" panose="020B0604020202020204" pitchFamily="34" charset="0"/>
              <a:buChar char="•"/>
            </a:pPr>
            <a:r>
              <a:rPr lang="en-US" dirty="0" smtClean="0">
                <a:solidFill>
                  <a:srgbClr val="000000"/>
                </a:solidFill>
              </a:rPr>
              <a:t>Additionally, we will be conducting an assessment with T&amp;O to identify alternative loan platforms that are less expensive than current AFS platform (will be built in CCB and CREB book of work).</a:t>
            </a:r>
            <a:endParaRPr lang="en-US" dirty="0">
              <a:solidFill>
                <a:srgbClr val="000000"/>
              </a:solidFill>
            </a:endParaRPr>
          </a:p>
        </p:txBody>
      </p:sp>
    </p:spTree>
    <p:extLst>
      <p:ext uri="{BB962C8B-B14F-4D97-AF65-F5344CB8AC3E}">
        <p14:creationId xmlns:p14="http://schemas.microsoft.com/office/powerpoint/2010/main" val="351281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4302122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39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457245" y="308060"/>
            <a:ext cx="8229555" cy="430887"/>
          </a:xfrm>
        </p:spPr>
        <p:txBody>
          <a:bodyPr/>
          <a:lstStyle/>
          <a:p>
            <a:r>
              <a:rPr lang="en-US" dirty="0"/>
              <a:t>Commercial Real Estate </a:t>
            </a:r>
            <a:r>
              <a:rPr lang="en-US" dirty="0" smtClean="0"/>
              <a:t>Banking – Executive Summary</a:t>
            </a:r>
            <a:endParaRPr lang="en-US" dirty="0"/>
          </a:p>
        </p:txBody>
      </p:sp>
      <p:sp>
        <p:nvSpPr>
          <p:cNvPr id="26" name="TextBox 25"/>
          <p:cNvSpPr txBox="1"/>
          <p:nvPr/>
        </p:nvSpPr>
        <p:spPr>
          <a:xfrm>
            <a:off x="363279" y="1036891"/>
            <a:ext cx="8323521" cy="501675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smtClean="0"/>
              <a:t>SBNA’s Real </a:t>
            </a:r>
            <a:r>
              <a:rPr lang="en-US" sz="1600" dirty="0"/>
              <a:t>E</a:t>
            </a:r>
            <a:r>
              <a:rPr lang="en-US" sz="1600" dirty="0" smtClean="0"/>
              <a:t>state concentration as a percent of capital is high when compared to market peers, particularly in the Multifamily asset type.</a:t>
            </a:r>
          </a:p>
          <a:p>
            <a:pPr marL="285750" indent="-285750">
              <a:spcAft>
                <a:spcPts val="1200"/>
              </a:spcAft>
              <a:buFont typeface="Arial" panose="020B0604020202020204" pitchFamily="34" charset="0"/>
              <a:buChar char="•"/>
            </a:pPr>
            <a:r>
              <a:rPr lang="en-US" sz="1600" dirty="0" smtClean="0"/>
              <a:t>A primary focus of the CREB 2019 plan is to manage within the board approved risk appetite while maximizing returns.</a:t>
            </a:r>
          </a:p>
          <a:p>
            <a:pPr marL="285750" indent="-285750">
              <a:spcAft>
                <a:spcPts val="1200"/>
              </a:spcAft>
              <a:buFont typeface="Arial" panose="020B0604020202020204" pitchFamily="34" charset="0"/>
              <a:buChar char="•"/>
            </a:pPr>
            <a:r>
              <a:rPr lang="en-US" sz="1600" dirty="0" smtClean="0"/>
              <a:t>The strategic goals within the plan period are: </a:t>
            </a:r>
          </a:p>
          <a:p>
            <a:pPr marL="800100" lvl="1" indent="-342900">
              <a:spcAft>
                <a:spcPts val="1200"/>
              </a:spcAft>
              <a:buAutoNum type="arabicParenR"/>
            </a:pPr>
            <a:r>
              <a:rPr lang="en-US" sz="1600" dirty="0" smtClean="0"/>
              <a:t>Reduce multifamily concentration through amortization and run off.  Assumes extension of Multifamily Marketing Agreement with Meridian in 2018.</a:t>
            </a:r>
          </a:p>
          <a:p>
            <a:pPr marL="800100" lvl="1" indent="-342900">
              <a:spcAft>
                <a:spcPts val="1200"/>
              </a:spcAft>
              <a:buAutoNum type="arabicParenR"/>
            </a:pPr>
            <a:r>
              <a:rPr lang="en-US" sz="1600" dirty="0" smtClean="0"/>
              <a:t>Focus production efforts in higher yielding assets and those that </a:t>
            </a:r>
            <a:r>
              <a:rPr lang="en-US" sz="1600" dirty="0"/>
              <a:t>perform better during economic </a:t>
            </a:r>
            <a:r>
              <a:rPr lang="en-US" sz="1600" dirty="0" smtClean="0"/>
              <a:t>downturns, as well as the generation of non-credit revenues (Syndications &amp; Swaps)</a:t>
            </a:r>
          </a:p>
          <a:p>
            <a:pPr marL="800100" lvl="1" indent="-342900">
              <a:spcAft>
                <a:spcPts val="1200"/>
              </a:spcAft>
              <a:buAutoNum type="arabicParenR"/>
            </a:pPr>
            <a:r>
              <a:rPr lang="en-US" sz="1600" dirty="0" smtClean="0"/>
              <a:t>Continue the implementation </a:t>
            </a:r>
            <a:r>
              <a:rPr lang="en-US" sz="1600" dirty="0"/>
              <a:t>of the Heightened Standards </a:t>
            </a:r>
            <a:r>
              <a:rPr lang="en-US" sz="1600" dirty="0" smtClean="0"/>
              <a:t>plan.</a:t>
            </a:r>
          </a:p>
          <a:p>
            <a:pPr marL="800100" lvl="1" indent="-342900">
              <a:spcAft>
                <a:spcPts val="1200"/>
              </a:spcAft>
              <a:buFontTx/>
              <a:buAutoNum type="arabicParenR"/>
            </a:pPr>
            <a:r>
              <a:rPr lang="en-US" sz="1600" dirty="0" smtClean="0"/>
              <a:t>Further improve efficiencies with automation and technology that will also reduce operational risk.</a:t>
            </a:r>
          </a:p>
          <a:p>
            <a:pPr marL="285750" indent="-285750">
              <a:spcAft>
                <a:spcPts val="1200"/>
              </a:spcAft>
              <a:buFont typeface="Arial" panose="020B0604020202020204" pitchFamily="34" charset="0"/>
              <a:buChar char="•"/>
            </a:pPr>
            <a:r>
              <a:rPr lang="en-US" sz="1600" dirty="0" smtClean="0"/>
              <a:t>Pass 2 initiatives increased 2019 PAT slightly from $129MM to $130MM</a:t>
            </a:r>
          </a:p>
          <a:p>
            <a:pPr marL="285750" indent="-285750">
              <a:spcAft>
                <a:spcPts val="1200"/>
              </a:spcAft>
              <a:buFont typeface="Arial" panose="020B0604020202020204" pitchFamily="34" charset="0"/>
              <a:buChar char="•"/>
            </a:pPr>
            <a:r>
              <a:rPr lang="en-US" sz="1600" dirty="0" smtClean="0"/>
              <a:t>The plan assumes $850MM of legacy CRE assets remain in Retail</a:t>
            </a:r>
          </a:p>
        </p:txBody>
      </p:sp>
    </p:spTree>
    <p:extLst>
      <p:ext uri="{BB962C8B-B14F-4D97-AF65-F5344CB8AC3E}">
        <p14:creationId xmlns:p14="http://schemas.microsoft.com/office/powerpoint/2010/main" val="2698349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575970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19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457245" y="308060"/>
            <a:ext cx="8229555" cy="430887"/>
          </a:xfrm>
        </p:spPr>
        <p:txBody>
          <a:bodyPr/>
          <a:lstStyle/>
          <a:p>
            <a:r>
              <a:rPr lang="en-US" dirty="0" smtClean="0"/>
              <a:t>P&amp;L Impact of Pass 2 Changes</a:t>
            </a:r>
            <a:endParaRPr lang="en-US" dirty="0"/>
          </a:p>
        </p:txBody>
      </p:sp>
      <p:sp>
        <p:nvSpPr>
          <p:cNvPr id="5" name="TextBox 4"/>
          <p:cNvSpPr txBox="1"/>
          <p:nvPr/>
        </p:nvSpPr>
        <p:spPr>
          <a:xfrm>
            <a:off x="6677025" y="1314450"/>
            <a:ext cx="2466975" cy="2123658"/>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The increased loan margin from higher MF loan balances is more than offsetting the lost fee gains from sales in 2018 &amp; 19.</a:t>
            </a:r>
          </a:p>
          <a:p>
            <a:r>
              <a:rPr lang="en-US" sz="1100" dirty="0" smtClean="0"/>
              <a:t> </a:t>
            </a:r>
          </a:p>
          <a:p>
            <a:pPr marL="171450" indent="-171450">
              <a:buFont typeface="Arial" panose="020B0604020202020204" pitchFamily="34" charset="0"/>
              <a:buChar char="•"/>
            </a:pPr>
            <a:r>
              <a:rPr lang="en-US" sz="1100" dirty="0" smtClean="0"/>
              <a:t>The revised lower rate scenario and the resulting lower deposit margin and capital credit is negating any revenue improvement coming from the higher MF loan balances.</a:t>
            </a:r>
          </a:p>
          <a:p>
            <a:endParaRPr lang="en-US" sz="1100" dirty="0"/>
          </a:p>
        </p:txBody>
      </p:sp>
      <p:pic>
        <p:nvPicPr>
          <p:cNvPr id="123191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46" y="821845"/>
            <a:ext cx="6219780" cy="571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641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537240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8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457245" y="277282"/>
            <a:ext cx="8229555" cy="461665"/>
          </a:xfrm>
        </p:spPr>
        <p:txBody>
          <a:bodyPr/>
          <a:lstStyle/>
          <a:p>
            <a:r>
              <a:rPr lang="es-PR" altLang="en-US" sz="2400" dirty="0">
                <a:solidFill>
                  <a:srgbClr val="000000"/>
                </a:solidFill>
                <a:latin typeface="Arial" charset="0"/>
                <a:cs typeface="Arial Bold" pitchFamily="1" charset="0"/>
              </a:rPr>
              <a:t>CREB LOAN MARGIN </a:t>
            </a:r>
            <a:r>
              <a:rPr lang="es-PR" altLang="en-US" sz="2400" dirty="0" err="1">
                <a:solidFill>
                  <a:srgbClr val="000000"/>
                </a:solidFill>
                <a:latin typeface="Arial" charset="0"/>
                <a:cs typeface="Arial Bold" pitchFamily="1" charset="0"/>
              </a:rPr>
              <a:t>Changes</a:t>
            </a:r>
            <a:r>
              <a:rPr lang="es-PR" altLang="en-US" sz="2400" dirty="0">
                <a:solidFill>
                  <a:srgbClr val="000000"/>
                </a:solidFill>
                <a:latin typeface="Arial" charset="0"/>
                <a:cs typeface="Arial Bold" pitchFamily="1" charset="0"/>
              </a:rPr>
              <a:t> Pass 1 to Pass 2</a:t>
            </a:r>
            <a:endParaRPr lang="en-US" dirty="0"/>
          </a:p>
        </p:txBody>
      </p:sp>
      <p:pic>
        <p:nvPicPr>
          <p:cNvPr id="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39" y="878732"/>
            <a:ext cx="8892721" cy="563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7396" y="1911764"/>
            <a:ext cx="2575270" cy="14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2375" y="3505758"/>
            <a:ext cx="2910038" cy="33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5347" y="3844886"/>
            <a:ext cx="24193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bwMode="auto">
          <a:xfrm>
            <a:off x="1065475" y="6213919"/>
            <a:ext cx="2727174" cy="195332"/>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065475" y="1238379"/>
            <a:ext cx="2727174" cy="195332"/>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2" name="Oval 11"/>
          <p:cNvSpPr/>
          <p:nvPr/>
        </p:nvSpPr>
        <p:spPr bwMode="auto">
          <a:xfrm>
            <a:off x="4537751" y="6213919"/>
            <a:ext cx="1694624" cy="195332"/>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3" name="Oval 12"/>
          <p:cNvSpPr/>
          <p:nvPr/>
        </p:nvSpPr>
        <p:spPr bwMode="auto">
          <a:xfrm>
            <a:off x="4565912" y="4322585"/>
            <a:ext cx="1694624" cy="195332"/>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4" name="Oval 13"/>
          <p:cNvSpPr/>
          <p:nvPr/>
        </p:nvSpPr>
        <p:spPr bwMode="auto">
          <a:xfrm>
            <a:off x="4461551" y="2017535"/>
            <a:ext cx="1694624" cy="195332"/>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485619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781874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9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457245" y="308060"/>
            <a:ext cx="8229555" cy="430887"/>
          </a:xfrm>
        </p:spPr>
        <p:txBody>
          <a:bodyPr/>
          <a:lstStyle/>
          <a:p>
            <a:r>
              <a:rPr lang="en-US" dirty="0" smtClean="0"/>
              <a:t>Key Highlights between Pass 1 and Pass 2</a:t>
            </a:r>
            <a:endParaRPr lang="en-US" dirty="0"/>
          </a:p>
        </p:txBody>
      </p:sp>
      <p:sp>
        <p:nvSpPr>
          <p:cNvPr id="6" name="TextBox 5"/>
          <p:cNvSpPr txBox="1"/>
          <p:nvPr/>
        </p:nvSpPr>
        <p:spPr>
          <a:xfrm>
            <a:off x="259762" y="919883"/>
            <a:ext cx="8582313" cy="317009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200" b="1" dirty="0" smtClean="0"/>
              <a:t>Updated 2016 forecast based on July YTD numbers</a:t>
            </a:r>
          </a:p>
          <a:p>
            <a:pPr marL="285750" indent="-285750">
              <a:spcAft>
                <a:spcPts val="1200"/>
              </a:spcAft>
              <a:buFont typeface="Arial" panose="020B0604020202020204" pitchFamily="34" charset="0"/>
              <a:buChar char="•"/>
            </a:pPr>
            <a:r>
              <a:rPr lang="en-US" sz="1200" b="1" dirty="0" smtClean="0"/>
              <a:t>Eliminate 1.4Bn of Multifamily loan sales, NIM impact $17MM favorable</a:t>
            </a:r>
            <a:r>
              <a:rPr lang="en-US" sz="1200" b="1" dirty="0"/>
              <a:t> </a:t>
            </a:r>
            <a:r>
              <a:rPr lang="en-US" sz="1200" b="1" dirty="0" smtClean="0"/>
              <a:t>in FY19</a:t>
            </a:r>
            <a:endParaRPr lang="en-US" sz="1200" b="1" dirty="0"/>
          </a:p>
          <a:p>
            <a:pPr marL="285750" indent="-285750">
              <a:spcAft>
                <a:spcPts val="1200"/>
              </a:spcAft>
              <a:buFont typeface="Arial" panose="020B0604020202020204" pitchFamily="34" charset="0"/>
              <a:buChar char="•"/>
            </a:pPr>
            <a:r>
              <a:rPr lang="en-US" sz="1200" b="1" dirty="0" smtClean="0"/>
              <a:t>Increase Multifamily origination volumes by $100MM per year, $1MM favorable impact per annum</a:t>
            </a:r>
          </a:p>
          <a:p>
            <a:pPr marL="285750" indent="-285750">
              <a:spcAft>
                <a:spcPts val="1200"/>
              </a:spcAft>
              <a:buFont typeface="Arial" panose="020B0604020202020204" pitchFamily="34" charset="0"/>
              <a:buChar char="•"/>
            </a:pPr>
            <a:r>
              <a:rPr lang="en-US" sz="1200" b="1" dirty="0" smtClean="0"/>
              <a:t>Kept MF prepayment and amortization assumptions flat to Pass 1</a:t>
            </a:r>
          </a:p>
          <a:p>
            <a:pPr marL="285750" indent="-285750">
              <a:spcAft>
                <a:spcPts val="1200"/>
              </a:spcAft>
              <a:buFont typeface="Arial" panose="020B0604020202020204" pitchFamily="34" charset="0"/>
              <a:buChar char="•"/>
            </a:pPr>
            <a:r>
              <a:rPr lang="en-US" sz="1200" b="1" dirty="0" smtClean="0"/>
              <a:t>No changes to CRE balances </a:t>
            </a:r>
          </a:p>
          <a:p>
            <a:pPr marL="285750" indent="-285750">
              <a:spcAft>
                <a:spcPts val="1200"/>
              </a:spcAft>
              <a:buFont typeface="Arial" panose="020B0604020202020204" pitchFamily="34" charset="0"/>
              <a:buChar char="•"/>
            </a:pPr>
            <a:r>
              <a:rPr lang="en-US" sz="1200" b="1" dirty="0" smtClean="0"/>
              <a:t>New rate curve reduced deposit spreads, impact reduced P19 income by $3MM</a:t>
            </a:r>
            <a:endParaRPr lang="en-US" sz="1200" dirty="0" smtClean="0"/>
          </a:p>
          <a:p>
            <a:pPr marL="285750" indent="-285750">
              <a:spcAft>
                <a:spcPts val="1200"/>
              </a:spcAft>
              <a:buFont typeface="Arial" panose="020B0604020202020204" pitchFamily="34" charset="0"/>
              <a:buChar char="•"/>
            </a:pPr>
            <a:r>
              <a:rPr lang="en-US" sz="1200" b="1" dirty="0" smtClean="0"/>
              <a:t>Moved Multifamily escrow balances ($200MM) from other liabilities to DDAs; accounting change taking effect for July actuals in general ledger, no impact on NIM</a:t>
            </a:r>
          </a:p>
          <a:p>
            <a:pPr marL="285750" indent="-285750">
              <a:spcAft>
                <a:spcPts val="1200"/>
              </a:spcAft>
              <a:buFont typeface="Arial" panose="020B0604020202020204" pitchFamily="34" charset="0"/>
              <a:buChar char="•"/>
            </a:pPr>
            <a:r>
              <a:rPr lang="en-US" sz="1200" b="1" dirty="0" smtClean="0"/>
              <a:t>Removed gains from Multifamily sales, reduced aggregate fees by $17MM</a:t>
            </a:r>
          </a:p>
          <a:p>
            <a:pPr marL="285750" indent="-285750">
              <a:spcAft>
                <a:spcPts val="1200"/>
              </a:spcAft>
              <a:buFont typeface="Arial" panose="020B0604020202020204" pitchFamily="34" charset="0"/>
              <a:buChar char="•"/>
            </a:pPr>
            <a:r>
              <a:rPr lang="en-US" sz="1200" b="1" dirty="0" smtClean="0"/>
              <a:t>Direct Expenses – Changes made to keep flat, 2016-19 CAGR% reduced from +1% to 0%.</a:t>
            </a:r>
          </a:p>
        </p:txBody>
      </p:sp>
      <p:sp>
        <p:nvSpPr>
          <p:cNvPr id="3" name="TextBox 2"/>
          <p:cNvSpPr txBox="1"/>
          <p:nvPr/>
        </p:nvSpPr>
        <p:spPr>
          <a:xfrm>
            <a:off x="259762" y="4426145"/>
            <a:ext cx="7565366" cy="1938992"/>
          </a:xfrm>
          <a:prstGeom prst="rect">
            <a:avLst/>
          </a:prstGeom>
          <a:noFill/>
          <a:ln>
            <a:noFill/>
          </a:ln>
        </p:spPr>
        <p:txBody>
          <a:bodyPr wrap="square" rtlCol="0">
            <a:spAutoFit/>
          </a:bodyPr>
          <a:lstStyle/>
          <a:p>
            <a:pPr marL="228600" indent="-228600">
              <a:buFont typeface="+mj-lt"/>
              <a:buAutoNum type="arabicPeriod"/>
            </a:pPr>
            <a:r>
              <a:rPr lang="en-US" sz="1200" dirty="0" smtClean="0"/>
              <a:t>The increased net interest income resulting from higher Multi-Family loan balances is offsetting the lost fee gains on sales.</a:t>
            </a:r>
          </a:p>
          <a:p>
            <a:pPr marL="228600" indent="-228600">
              <a:buFont typeface="+mj-lt"/>
              <a:buAutoNum type="arabicPeriod"/>
            </a:pPr>
            <a:endParaRPr lang="en-US" sz="1200" dirty="0" smtClean="0"/>
          </a:p>
          <a:p>
            <a:pPr marL="228600" indent="-228600">
              <a:buFont typeface="+mj-lt"/>
              <a:buAutoNum type="arabicPeriod"/>
            </a:pPr>
            <a:r>
              <a:rPr lang="en-US" sz="1200" dirty="0" smtClean="0"/>
              <a:t>The revised lower rate scenario and the resulting lower deposit margin and capital credit is negating the revenue improvement coming from the higher Multi-Family loan balances.</a:t>
            </a:r>
          </a:p>
          <a:p>
            <a:pPr marL="228600" indent="-228600">
              <a:buFont typeface="+mj-lt"/>
              <a:buAutoNum type="arabicPeriod"/>
            </a:pPr>
            <a:endParaRPr lang="en-US" sz="1200" dirty="0" smtClean="0"/>
          </a:p>
          <a:p>
            <a:pPr marL="228600" indent="-228600">
              <a:buFont typeface="+mj-lt"/>
              <a:buAutoNum type="arabicPeriod"/>
            </a:pPr>
            <a:r>
              <a:rPr lang="en-US" sz="1200" dirty="0" smtClean="0"/>
              <a:t>Net Impact PAT increases from $129MM to $130MM, ROA declines from 1.05% to .96% and ROE declines from </a:t>
            </a:r>
            <a:r>
              <a:rPr lang="en-US" sz="1200" dirty="0" smtClean="0"/>
              <a:t>9.58% </a:t>
            </a:r>
            <a:r>
              <a:rPr lang="en-US" sz="1200" dirty="0" smtClean="0"/>
              <a:t>to </a:t>
            </a:r>
            <a:r>
              <a:rPr lang="en-US" sz="1200" dirty="0" smtClean="0"/>
              <a:t>8.91%.</a:t>
            </a:r>
            <a:endParaRPr lang="en-US" sz="1200" dirty="0" smtClean="0"/>
          </a:p>
          <a:p>
            <a:pPr marL="228600" indent="-228600">
              <a:buFont typeface="+mj-lt"/>
              <a:buAutoNum type="arabicPeriod"/>
            </a:pPr>
            <a:endParaRPr lang="en-US" sz="1200" dirty="0" smtClean="0"/>
          </a:p>
          <a:p>
            <a:pPr marL="228600" indent="-228600">
              <a:buFont typeface="+mj-lt"/>
              <a:buAutoNum type="arabicPeriod"/>
            </a:pPr>
            <a:r>
              <a:rPr lang="en-US" sz="1200" dirty="0" smtClean="0"/>
              <a:t>Adding collaboration revenue of $8MM increases ROA to 1.00% and ROE to 9.27% in 2019.</a:t>
            </a:r>
            <a:endParaRPr lang="en-US" sz="1200" dirty="0"/>
          </a:p>
        </p:txBody>
      </p:sp>
      <p:sp>
        <p:nvSpPr>
          <p:cNvPr id="5" name="TextBox 4"/>
          <p:cNvSpPr txBox="1"/>
          <p:nvPr/>
        </p:nvSpPr>
        <p:spPr>
          <a:xfrm>
            <a:off x="259762" y="4097629"/>
            <a:ext cx="3692061" cy="307777"/>
          </a:xfrm>
          <a:prstGeom prst="rect">
            <a:avLst/>
          </a:prstGeom>
          <a:noFill/>
        </p:spPr>
        <p:txBody>
          <a:bodyPr wrap="square" rtlCol="0">
            <a:spAutoFit/>
          </a:bodyPr>
          <a:lstStyle/>
          <a:p>
            <a:r>
              <a:rPr lang="en-US" sz="1400" u="sng" dirty="0" smtClean="0"/>
              <a:t>P&amp;L:</a:t>
            </a:r>
            <a:endParaRPr lang="en-US" sz="1400" u="sng" dirty="0"/>
          </a:p>
        </p:txBody>
      </p:sp>
    </p:spTree>
    <p:extLst>
      <p:ext uri="{BB962C8B-B14F-4D97-AF65-F5344CB8AC3E}">
        <p14:creationId xmlns:p14="http://schemas.microsoft.com/office/powerpoint/2010/main" val="348028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priorities and performance targets</a:t>
            </a:r>
            <a:endParaRPr lang="en-US" dirty="0"/>
          </a:p>
        </p:txBody>
      </p:sp>
      <p:sp>
        <p:nvSpPr>
          <p:cNvPr id="5" name="Rectangle 4"/>
          <p:cNvSpPr/>
          <p:nvPr/>
        </p:nvSpPr>
        <p:spPr>
          <a:xfrm>
            <a:off x="457201" y="979714"/>
            <a:ext cx="8229599" cy="858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Remain </a:t>
            </a:r>
            <a:r>
              <a:rPr lang="en-US" sz="1600" dirty="0"/>
              <a:t>customer centric with  a simple focus on execution and personal service as well as operating and managing the business in a fair, efficient, and cost conscious manner to achieve </a:t>
            </a:r>
            <a:r>
              <a:rPr lang="en-US" sz="1600" dirty="0" smtClean="0"/>
              <a:t>performance targets</a:t>
            </a:r>
            <a:endParaRPr lang="en-US" sz="1600" dirty="0"/>
          </a:p>
        </p:txBody>
      </p:sp>
      <p:sp>
        <p:nvSpPr>
          <p:cNvPr id="7" name="TextBox 6"/>
          <p:cNvSpPr txBox="1"/>
          <p:nvPr/>
        </p:nvSpPr>
        <p:spPr>
          <a:xfrm>
            <a:off x="462256" y="2002968"/>
            <a:ext cx="4563889" cy="369332"/>
          </a:xfrm>
          <a:prstGeom prst="rect">
            <a:avLst/>
          </a:prstGeom>
          <a:noFill/>
        </p:spPr>
        <p:txBody>
          <a:bodyPr wrap="square" rtlCol="0">
            <a:spAutoFit/>
          </a:bodyPr>
          <a:lstStyle/>
          <a:p>
            <a:pPr algn="ctr"/>
            <a:r>
              <a:rPr lang="en-US" b="1" dirty="0" smtClean="0"/>
              <a:t>2019 performance targets</a:t>
            </a:r>
            <a:endParaRPr lang="en-US" b="1" dirty="0"/>
          </a:p>
        </p:txBody>
      </p:sp>
      <p:cxnSp>
        <p:nvCxnSpPr>
          <p:cNvPr id="9" name="Straight Connector 8"/>
          <p:cNvCxnSpPr/>
          <p:nvPr/>
        </p:nvCxnSpPr>
        <p:spPr>
          <a:xfrm>
            <a:off x="462256" y="2415452"/>
            <a:ext cx="4563889"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 Placeholder 3"/>
          <p:cNvSpPr>
            <a:spLocks noGrp="1"/>
          </p:cNvSpPr>
          <p:nvPr>
            <p:ph type="body" sz="quarter" idx="10"/>
          </p:nvPr>
        </p:nvSpPr>
        <p:spPr>
          <a:xfrm>
            <a:off x="378544" y="6392230"/>
            <a:ext cx="4312758" cy="215444"/>
          </a:xfrm>
        </p:spPr>
        <p:txBody>
          <a:bodyPr/>
          <a:lstStyle/>
          <a:p>
            <a:r>
              <a:rPr lang="en-US" sz="800" dirty="0" smtClean="0"/>
              <a:t>*3 year CAGR (2016-2019)</a:t>
            </a:r>
          </a:p>
        </p:txBody>
      </p:sp>
      <p:cxnSp>
        <p:nvCxnSpPr>
          <p:cNvPr id="12" name="Straight Connector 11"/>
          <p:cNvCxnSpPr/>
          <p:nvPr/>
        </p:nvCxnSpPr>
        <p:spPr>
          <a:xfrm>
            <a:off x="5164977" y="2415450"/>
            <a:ext cx="35536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96753" y="2412728"/>
            <a:ext cx="3602190" cy="3754874"/>
          </a:xfrm>
          <a:prstGeom prst="rect">
            <a:avLst/>
          </a:prstGeom>
          <a:noFill/>
        </p:spPr>
        <p:txBody>
          <a:bodyPr wrap="square" rtlCol="0" anchor="ctr">
            <a:spAutoFit/>
          </a:bodyPr>
          <a:lstStyle/>
          <a:p>
            <a:pPr marL="285750" indent="-285750">
              <a:buFont typeface="Arial" panose="020B0604020202020204" pitchFamily="34" charset="0"/>
              <a:buChar char="•"/>
            </a:pPr>
            <a:r>
              <a:rPr lang="en-US" sz="1400" dirty="0"/>
              <a:t>RE concentration managed </a:t>
            </a:r>
            <a:r>
              <a:rPr lang="en-US" sz="1400" dirty="0" smtClean="0"/>
              <a:t>within </a:t>
            </a:r>
            <a:r>
              <a:rPr lang="en-US" sz="1400" dirty="0"/>
              <a:t>risk appetite </a:t>
            </a:r>
            <a:r>
              <a:rPr lang="en-US" sz="1400" dirty="0" smtClean="0"/>
              <a:t>(RE 200% of T1Capital; </a:t>
            </a:r>
            <a:r>
              <a:rPr lang="en-US" sz="1400" dirty="0" smtClean="0"/>
              <a:t>MF </a:t>
            </a:r>
            <a:r>
              <a:rPr lang="en-US" sz="1400" dirty="0" smtClean="0"/>
              <a:t>105%, CRE 100%)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Loan balance reduction centered in </a:t>
            </a:r>
            <a:r>
              <a:rPr lang="en-US" sz="1400" dirty="0" smtClean="0"/>
              <a:t>MF</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Focus on shifting portfolio mix to higher yielding assets and non-credit revenues, improving ROA to 0.96% by 2019 (1.00% including Collaboration Fees)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Change in asset sales strategy reduces aggregate fee based income by $</a:t>
            </a:r>
            <a:r>
              <a:rPr lang="en-US" sz="1400" dirty="0" smtClean="0"/>
              <a:t>17MM</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Does not include provision impact of change in MF sales strategy</a:t>
            </a:r>
            <a:endParaRPr lang="en-US" sz="1400" dirty="0" smtClean="0"/>
          </a:p>
        </p:txBody>
      </p:sp>
      <p:sp>
        <p:nvSpPr>
          <p:cNvPr id="15" name="TextBox 14"/>
          <p:cNvSpPr txBox="1"/>
          <p:nvPr/>
        </p:nvSpPr>
        <p:spPr>
          <a:xfrm>
            <a:off x="4769958" y="2049464"/>
            <a:ext cx="4563889" cy="369332"/>
          </a:xfrm>
          <a:prstGeom prst="rect">
            <a:avLst/>
          </a:prstGeom>
          <a:noFill/>
        </p:spPr>
        <p:txBody>
          <a:bodyPr wrap="square" rtlCol="0">
            <a:spAutoFit/>
          </a:bodyPr>
          <a:lstStyle/>
          <a:p>
            <a:pPr algn="ctr"/>
            <a:r>
              <a:rPr lang="en-US" b="1" dirty="0" smtClean="0"/>
              <a:t>Commentary</a:t>
            </a:r>
            <a:endParaRPr lang="en-US" b="1" dirty="0"/>
          </a:p>
        </p:txBody>
      </p:sp>
      <p:pic>
        <p:nvPicPr>
          <p:cNvPr id="1238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2" y="2511770"/>
            <a:ext cx="4229046" cy="386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22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Opportunities for Improved Performance</a:t>
            </a:r>
            <a:endParaRPr lang="en-US" dirty="0"/>
          </a:p>
        </p:txBody>
      </p:sp>
      <p:sp>
        <p:nvSpPr>
          <p:cNvPr id="3" name="Content Placeholder 2"/>
          <p:cNvSpPr>
            <a:spLocks noGrp="1"/>
          </p:cNvSpPr>
          <p:nvPr>
            <p:ph idx="1"/>
          </p:nvPr>
        </p:nvSpPr>
        <p:spPr>
          <a:xfrm>
            <a:off x="448681" y="1173192"/>
            <a:ext cx="8229600" cy="5109882"/>
          </a:xfrm>
        </p:spPr>
        <p:txBody>
          <a:bodyPr/>
          <a:lstStyle/>
          <a:p>
            <a:pPr marL="285750" indent="-285750">
              <a:buFont typeface="Arial" panose="020B0604020202020204" pitchFamily="34" charset="0"/>
              <a:buChar char="•"/>
            </a:pPr>
            <a:r>
              <a:rPr lang="en-US" dirty="0" smtClean="0"/>
              <a:t>Current </a:t>
            </a:r>
            <a:r>
              <a:rPr lang="en-US" dirty="0" smtClean="0"/>
              <a:t>limits prevent further growth of higher spread CRE Construction assets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Construction is a major driver of syndication activity and lower production results in reduced fee based collaboration revenue</a:t>
            </a:r>
            <a:r>
              <a:rPr lang="en-US" dirty="0" smtClean="0"/>
              <a:t>.</a:t>
            </a:r>
          </a:p>
          <a:p>
            <a:endParaRPr lang="en-US" dirty="0" smtClean="0"/>
          </a:p>
          <a:p>
            <a:pPr marL="285750" indent="-285750">
              <a:buFont typeface="Arial" panose="020B0604020202020204" pitchFamily="34" charset="0"/>
              <a:buChar char="•"/>
            </a:pPr>
            <a:r>
              <a:rPr lang="en-US" dirty="0" smtClean="0"/>
              <a:t>Current limits impacting further growth of Multifamily assets.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Liquidity Premium increases, especially for term loans, can not be passed through to the market causing new term loan originations to be dilutive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342900" indent="-342900">
              <a:buFont typeface="+mj-lt"/>
              <a:buAutoNum type="arabicPeriod"/>
            </a:pPr>
            <a:r>
              <a:rPr lang="en-US" dirty="0" smtClean="0"/>
              <a:t>Additional $500MM per annum of CRE (Non-Multifamily) term debt</a:t>
            </a:r>
          </a:p>
          <a:p>
            <a:pPr marL="342900" indent="-342900">
              <a:buFont typeface="+mj-lt"/>
              <a:buAutoNum type="arabicPeriod"/>
            </a:pPr>
            <a:endParaRPr lang="en-US" dirty="0" smtClean="0"/>
          </a:p>
          <a:p>
            <a:pPr marL="342900" indent="-342900">
              <a:buFont typeface="+mj-lt"/>
              <a:buAutoNum type="arabicPeriod"/>
            </a:pPr>
            <a:r>
              <a:rPr lang="en-US" dirty="0" smtClean="0"/>
              <a:t>Additional $500MM per annum of Multifamily term debt</a:t>
            </a:r>
          </a:p>
          <a:p>
            <a:pPr marL="342900" indent="-342900">
              <a:buFont typeface="+mj-lt"/>
              <a:buAutoNum type="arabicPeriod"/>
            </a:pPr>
            <a:endParaRPr lang="en-US" dirty="0" smtClean="0"/>
          </a:p>
          <a:p>
            <a:pPr marL="342900" indent="-342900">
              <a:buFont typeface="+mj-lt"/>
              <a:buAutoNum type="arabicPeriod"/>
            </a:pPr>
            <a:r>
              <a:rPr lang="en-US" dirty="0" smtClean="0"/>
              <a:t>Additional $500MM of CRE Construction origination volume</a:t>
            </a:r>
            <a:endParaRPr lang="en-US" dirty="0"/>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endParaRPr lang="en-US" dirty="0"/>
          </a:p>
        </p:txBody>
      </p:sp>
      <p:sp>
        <p:nvSpPr>
          <p:cNvPr id="5" name="TextBox 4"/>
          <p:cNvSpPr txBox="1"/>
          <p:nvPr/>
        </p:nvSpPr>
        <p:spPr>
          <a:xfrm>
            <a:off x="534838" y="905774"/>
            <a:ext cx="3761117" cy="307777"/>
          </a:xfrm>
          <a:prstGeom prst="rect">
            <a:avLst/>
          </a:prstGeom>
          <a:noFill/>
        </p:spPr>
        <p:txBody>
          <a:bodyPr wrap="square" rtlCol="0">
            <a:spAutoFit/>
          </a:bodyPr>
          <a:lstStyle/>
          <a:p>
            <a:r>
              <a:rPr lang="en-US" sz="1400" b="1" u="sng" dirty="0" smtClean="0"/>
              <a:t>Challenges:</a:t>
            </a:r>
            <a:endParaRPr lang="en-US" sz="1400" b="1" u="sng" dirty="0"/>
          </a:p>
        </p:txBody>
      </p:sp>
      <p:sp>
        <p:nvSpPr>
          <p:cNvPr id="6" name="TextBox 5"/>
          <p:cNvSpPr txBox="1"/>
          <p:nvPr/>
        </p:nvSpPr>
        <p:spPr>
          <a:xfrm>
            <a:off x="448681" y="3817239"/>
            <a:ext cx="3761117" cy="307777"/>
          </a:xfrm>
          <a:prstGeom prst="rect">
            <a:avLst/>
          </a:prstGeom>
          <a:noFill/>
        </p:spPr>
        <p:txBody>
          <a:bodyPr wrap="square" rtlCol="0">
            <a:spAutoFit/>
          </a:bodyPr>
          <a:lstStyle/>
          <a:p>
            <a:r>
              <a:rPr lang="en-US" sz="1400" b="1" u="sng" dirty="0" smtClean="0"/>
              <a:t>Opportunities:</a:t>
            </a:r>
            <a:endParaRPr lang="en-US" sz="1400" b="1" u="sng" dirty="0"/>
          </a:p>
        </p:txBody>
      </p:sp>
    </p:spTree>
    <p:extLst>
      <p:ext uri="{BB962C8B-B14F-4D97-AF65-F5344CB8AC3E}">
        <p14:creationId xmlns:p14="http://schemas.microsoft.com/office/powerpoint/2010/main" val="1210760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$500MM per annum of CRE (Non-MF) Term Debt</a:t>
            </a:r>
            <a:endParaRPr lang="en-US" dirty="0"/>
          </a:p>
        </p:txBody>
      </p:sp>
      <p:sp>
        <p:nvSpPr>
          <p:cNvPr id="3" name="Text Placeholder 2"/>
          <p:cNvSpPr>
            <a:spLocks noGrp="1"/>
          </p:cNvSpPr>
          <p:nvPr>
            <p:ph type="body" sz="quarter" idx="10"/>
          </p:nvPr>
        </p:nvSpPr>
        <p:spPr/>
        <p:txBody>
          <a:bodyPr/>
          <a:lstStyle/>
          <a:p>
            <a:endParaRPr lang="en-US"/>
          </a:p>
        </p:txBody>
      </p:sp>
      <p:pic>
        <p:nvPicPr>
          <p:cNvPr id="1236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624" y="1135004"/>
            <a:ext cx="4481573" cy="180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6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35004"/>
            <a:ext cx="39624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473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$500MM per annum of Multifamily Term Debt</a:t>
            </a:r>
            <a:endParaRPr lang="en-US" dirty="0"/>
          </a:p>
        </p:txBody>
      </p:sp>
      <p:sp>
        <p:nvSpPr>
          <p:cNvPr id="3" name="Text Placeholder 2"/>
          <p:cNvSpPr>
            <a:spLocks noGrp="1"/>
          </p:cNvSpPr>
          <p:nvPr>
            <p:ph type="body" sz="quarter" idx="10"/>
          </p:nvPr>
        </p:nvSpPr>
        <p:spPr/>
        <p:txBody>
          <a:bodyPr/>
          <a:lstStyle/>
          <a:p>
            <a:endParaRPr lang="en-US"/>
          </a:p>
        </p:txBody>
      </p:sp>
      <p:pic>
        <p:nvPicPr>
          <p:cNvPr id="1238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747" y="1100497"/>
            <a:ext cx="4519253" cy="1821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80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32" y="1100497"/>
            <a:ext cx="39624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610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3449"/>
            <a:ext cx="8410753" cy="415498"/>
          </a:xfrm>
        </p:spPr>
        <p:txBody>
          <a:bodyPr/>
          <a:lstStyle/>
          <a:p>
            <a:r>
              <a:rPr lang="en-US" sz="2100" dirty="0" smtClean="0"/>
              <a:t>Additional $500MM per annum of CRE Construction originations </a:t>
            </a:r>
            <a:endParaRPr lang="en-US" sz="2100" dirty="0"/>
          </a:p>
        </p:txBody>
      </p:sp>
      <p:sp>
        <p:nvSpPr>
          <p:cNvPr id="3" name="Text Placeholder 2"/>
          <p:cNvSpPr>
            <a:spLocks noGrp="1"/>
          </p:cNvSpPr>
          <p:nvPr>
            <p:ph type="body" sz="quarter" idx="10"/>
          </p:nvPr>
        </p:nvSpPr>
        <p:spPr/>
        <p:txBody>
          <a:bodyPr/>
          <a:lstStyle/>
          <a:p>
            <a:endParaRPr lang="en-US"/>
          </a:p>
        </p:txBody>
      </p:sp>
      <p:pic>
        <p:nvPicPr>
          <p:cNvPr id="12390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10639"/>
            <a:ext cx="39624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5753819"/>
            <a:ext cx="7453223" cy="246221"/>
          </a:xfrm>
          <a:prstGeom prst="rect">
            <a:avLst/>
          </a:prstGeom>
          <a:noFill/>
        </p:spPr>
        <p:txBody>
          <a:bodyPr wrap="square" rtlCol="0">
            <a:spAutoFit/>
          </a:bodyPr>
          <a:lstStyle/>
          <a:p>
            <a:r>
              <a:rPr lang="en-US" sz="1000" dirty="0" smtClean="0"/>
              <a:t>* Note: Other Spread does not assume capital charge for unused commitments  </a:t>
            </a:r>
            <a:endParaRPr lang="en-US" sz="1000" dirty="0"/>
          </a:p>
        </p:txBody>
      </p:sp>
      <p:pic>
        <p:nvPicPr>
          <p:cNvPr id="1239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156" y="1010639"/>
            <a:ext cx="4060566" cy="169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2657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NEWSLIDENUMBER" val="True"/>
  <p:tag name="PREVIOUSNAME" val="C:\Users\Zvetelina Stantcheva\Documents\Santander\Santander\160125-Board strategy discussion v21.pptx"/>
  <p:tag name="THINKCELLPRESENTATIONDONOTDELETE" val="&lt;?xml version=&quot;1.0&quot; encoding=&quot;UTF-16&quot; standalone=&quot;yes&quot;?&gt;&#10;&lt;root reqver=&quot;21047&quot;&gt;&lt;version val=&quot;2326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8&quot;&gt;&lt;elem m_fUsage=&quot;6.24057573003117390000E+000&quot;&gt;&lt;m_msothmcolidx val=&quot;0&quot;/&gt;&lt;m_rgb r=&quot;ff&quot; g=&quot;4&quot; b=&quot;b&quot;/&gt;&lt;m_ppcolschidx tagver0=&quot;23004&quot; tagname0=&quot;m_ppcolschidxUNRECOGNIZED&quot; val=&quot;0&quot;/&gt;&lt;m_nBrightness val=&quot;0&quot;/&gt;&lt;/elem&gt;&lt;elem m_fUsage=&quot;9.26066213007529780000E-001&quot;&gt;&lt;m_msothmcolidx val=&quot;0&quot;/&gt;&lt;m_rgb r=&quot;ff&quot; g=&quot;9d&quot; b=&quot;aa&quot;/&gt;&lt;m_ppcolschidx tagver0=&quot;23004&quot; tagname0=&quot;m_ppcolschidxUNRECOGNIZED&quot; val=&quot;0&quot;/&gt;&lt;m_nBrightness val=&quot;0&quot;/&gt;&lt;/elem&gt;&lt;elem m_fUsage=&quot;8.67199606444600700000E-001&quot;&gt;&lt;m_msothmcolidx val=&quot;0&quot;/&gt;&lt;m_rgb r=&quot;60&quot; g=&quot;60&quot; b=&quot;60&quot;/&gt;&lt;m_ppcolschidx tagver0=&quot;23004&quot; tagname0=&quot;m_ppcolschidxUNRECOGNIZED&quot; val=&quot;0&quot;/&gt;&lt;m_nBrightness val=&quot;0&quot;/&gt;&lt;/elem&gt;&lt;elem m_fUsage=&quot;8.53387076713922440000E-001&quot;&gt;&lt;m_msothmcolidx val=&quot;0&quot;/&gt;&lt;m_rgb r=&quot;ff&quot; g=&quot;0&quot; b=&quot;0&quot;/&gt;&lt;m_ppcolschidx tagver0=&quot;23004&quot; tagname0=&quot;m_ppcolschidxUNRECOGNIZED&quot; val=&quot;0&quot;/&gt;&lt;m_nBrightness val=&quot;0&quot;/&gt;&lt;/elem&gt;&lt;elem m_fUsage=&quot;6.29078102608675250000E-001&quot;&gt;&lt;m_msothmcolidx val=&quot;0&quot;/&gt;&lt;m_rgb r=&quot;c&quot; g=&quot;be&quot; b=&quot;10&quot;/&gt;&lt;m_ppcolschidx tagver0=&quot;23004&quot; tagname0=&quot;m_ppcolschidxUNRECOGNIZED&quot; val=&quot;0&quot;/&gt;&lt;m_nBrightness val=&quot;0&quot;/&gt;&lt;/elem&gt;&lt;elem m_fUsage=&quot;2.05891132094649100000E-001&quot;&gt;&lt;m_msothmcolidx val=&quot;0&quot;/&gt;&lt;m_rgb r=&quot;fe&quot; g=&quot;c0&quot; b=&quot;ca&quot;/&gt;&lt;m_ppcolschidx tagver0=&quot;23004&quot; tagname0=&quot;m_ppcolschidxUNRECOGNIZED&quot; val=&quot;0&quot;/&gt;&lt;m_nBrightness val=&quot;0&quot;/&gt;&lt;/elem&gt;&lt;elem m_fUsage=&quot;2.00082901826618840000E-001&quot;&gt;&lt;m_msothmcolidx val=&quot;0&quot;/&gt;&lt;m_rgb r=&quot;e0&quot; g=&quot;e0&quot; b=&quot;e0&quot;/&gt;&lt;m_ppcolschidx tagver0=&quot;23004&quot; tagname0=&quot;m_ppcolschidxUNRECOGNIZED&quot; val=&quot;0&quot;/&gt;&lt;m_nBrightness val=&quot;0&quot;/&gt;&lt;/elem&gt;&lt;elem m_fUsage=&quot;6.31634538435251890000E-002&quot;&gt;&lt;m_msothmcolidx val=&quot;0&quot;/&gt;&lt;m_rgb r=&quot;d9&quot; g=&quot;d9&quot; b=&quot;d9&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WA53pK1UEeHw0.aiabY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sU0hx8WOEypWRtXJIICO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dJsa.ROdQQWF2i0pTHlN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kdnMfCB3kCni4VjMSmo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_NwJHW_RvmI0K1MxSqC0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StI2YwUlRL6TiSfA4W_zR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eodwcvOxTKKl5KF3gOYmr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icnCpyrRuiPbtONX8hdx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5b6NXbtSsymGQT0UYoyM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E81ubT7QPKuuC2.v11G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SkdnMfCB3kCni4VjMSmo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uE5xXgQRmiTalr7MbApB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2yYb.oqQRH6zAYybz2_Y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YAnMZKpET_65_pKyp7E0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RRpIdFf1RTWNcGalblPf1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ioemsvFTpGs4Wed7Vpv2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EQ1gz2QGTLWmr6TaK0Ula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JWA53pK1UEeHw0.aiabY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tFOt0rWKTpScUREUS.NEC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f2SXFMI3RG.zjuaq9xCPi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8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9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0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2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sz="14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sz="14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6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7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Strategic_Planning_Template v02</Template>
  <TotalTime>21423</TotalTime>
  <Words>2718</Words>
  <Application>Microsoft Office PowerPoint</Application>
  <PresentationFormat>On-screen Show (4:3)</PresentationFormat>
  <Paragraphs>565</Paragraphs>
  <Slides>31</Slides>
  <Notes>1</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31</vt:i4>
      </vt:variant>
    </vt:vector>
  </HeadingPairs>
  <TitlesOfParts>
    <vt:vector size="46" baseType="lpstr">
      <vt:lpstr>1_PowerPointTemplate vTA</vt:lpstr>
      <vt:lpstr>Body Slide</vt:lpstr>
      <vt:lpstr>2_PowerPointTemplate vTA</vt:lpstr>
      <vt:lpstr>1_Body Slide</vt:lpstr>
      <vt:lpstr>3_PowerPointTemplate vTA</vt:lpstr>
      <vt:lpstr>4_PowerPointTemplate vTA</vt:lpstr>
      <vt:lpstr>5_PowerPointTemplate vTA</vt:lpstr>
      <vt:lpstr>6_PowerPointTemplate vTA</vt:lpstr>
      <vt:lpstr>7_PowerPointTemplate vTA</vt:lpstr>
      <vt:lpstr>8_PowerPointTemplate vTA</vt:lpstr>
      <vt:lpstr>9_PowerPointTemplate vTA</vt:lpstr>
      <vt:lpstr>10_PowerPointTemplate vTA</vt:lpstr>
      <vt:lpstr>11_PowerPointTemplate vTA</vt:lpstr>
      <vt:lpstr>12_PowerPointTemplate vTA</vt:lpstr>
      <vt:lpstr>think-cell Slide</vt:lpstr>
      <vt:lpstr>Santander US P19</vt:lpstr>
      <vt:lpstr>Agenda</vt:lpstr>
      <vt:lpstr>Commercial Real Estate Banking – Executive Summary</vt:lpstr>
      <vt:lpstr>Key Highlights between Pass 1 and Pass 2</vt:lpstr>
      <vt:lpstr>Key priorities and performance targets</vt:lpstr>
      <vt:lpstr>Challenges and Opportunities for Improved Performance</vt:lpstr>
      <vt:lpstr>Additional $500MM per annum of CRE (Non-MF) Term Debt</vt:lpstr>
      <vt:lpstr>Additional $500MM per annum of Multifamily Term Debt</vt:lpstr>
      <vt:lpstr>Additional $500MM per annum of CRE Construction originations </vt:lpstr>
      <vt:lpstr>Commercial Real Estate Banking Consolidated Financials</vt:lpstr>
      <vt:lpstr>Commercial Real Estate Financials</vt:lpstr>
      <vt:lpstr>Multi-Family Financials</vt:lpstr>
      <vt:lpstr>Commercial Real Estate Banking Customer metrics</vt:lpstr>
      <vt:lpstr>Loan activity by line of business</vt:lpstr>
      <vt:lpstr>Loan Roll Detail</vt:lpstr>
      <vt:lpstr>Loan Yield Analysis</vt:lpstr>
      <vt:lpstr>Deposits by line of business</vt:lpstr>
      <vt:lpstr>Deposit forecast by product – balances and rates</vt:lpstr>
      <vt:lpstr>Fee income forecast</vt:lpstr>
      <vt:lpstr>Expense forecast</vt:lpstr>
      <vt:lpstr>FTE forecast</vt:lpstr>
      <vt:lpstr>Agenda</vt:lpstr>
      <vt:lpstr>PowerPoint Presentation</vt:lpstr>
      <vt:lpstr>PowerPoint Presentation</vt:lpstr>
      <vt:lpstr>2016 Expenses vs Budget</vt:lpstr>
      <vt:lpstr>Yield  Curve</vt:lpstr>
      <vt:lpstr>Qualitative risk assessment 1 of 2</vt:lpstr>
      <vt:lpstr>Qualitative risk assessment 2 of 2</vt:lpstr>
      <vt:lpstr>CREB Synergies with CCB</vt:lpstr>
      <vt:lpstr>P&amp;L Impact of Pass 2 Changes</vt:lpstr>
      <vt:lpstr>CREB LOAN MARGIN Changes Pass 1 to Pass 2</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Martinez, Tomas</dc:creator>
  <cp:lastModifiedBy>Reilly, Tim</cp:lastModifiedBy>
  <cp:revision>2686</cp:revision>
  <cp:lastPrinted>2016-08-11T16:52:57Z</cp:lastPrinted>
  <dcterms:created xsi:type="dcterms:W3CDTF">2016-01-06T19:06:42Z</dcterms:created>
  <dcterms:modified xsi:type="dcterms:W3CDTF">2016-08-15T18:08:24Z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msoLanguageIDEnglishUK</vt:lpwstr>
  </property>
</Properties>
</file>