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tags/tag4.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6.xml" ContentType="application/vnd.openxmlformats-officedocument.theme+xml"/>
  <Override PartName="/ppt/tags/tag5.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ppt/tags/tag6.xml" ContentType="application/vnd.openxmlformats-officedocument.presentationml.tags+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8.xml" ContentType="application/vnd.openxmlformats-officedocument.theme+xml"/>
  <Override PartName="/ppt/tags/tag7.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9.xml" ContentType="application/vnd.openxmlformats-officedocument.theme+xml"/>
  <Override PartName="/ppt/tags/tag8.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10.xml" ContentType="application/vnd.openxmlformats-officedocument.theme+xml"/>
  <Override PartName="/ppt/tags/tag9.xml" ContentType="application/vnd.openxmlformats-officedocument.presentationml.tags+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11.xml" ContentType="application/vnd.openxmlformats-officedocument.theme+xml"/>
  <Override PartName="/ppt/tags/tag10.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12.xml" ContentType="application/vnd.openxmlformats-officedocument.theme+xml"/>
  <Override PartName="/ppt/tags/tag11.xml" ContentType="application/vnd.openxmlformats-officedocument.presentationml.tags+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1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14.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93" r:id="rId2"/>
    <p:sldMasterId id="2147483699" r:id="rId3"/>
    <p:sldMasterId id="2147483703" r:id="rId4"/>
    <p:sldMasterId id="2147483709" r:id="rId5"/>
    <p:sldMasterId id="2147483713" r:id="rId6"/>
    <p:sldMasterId id="2147483718" r:id="rId7"/>
    <p:sldMasterId id="2147483723" r:id="rId8"/>
    <p:sldMasterId id="2147483728" r:id="rId9"/>
    <p:sldMasterId id="2147483733" r:id="rId10"/>
    <p:sldMasterId id="2147483738" r:id="rId11"/>
    <p:sldMasterId id="2147483743" r:id="rId12"/>
    <p:sldMasterId id="2147483749" r:id="rId13"/>
    <p:sldMasterId id="2147483760" r:id="rId14"/>
  </p:sldMasterIdLst>
  <p:notesMasterIdLst>
    <p:notesMasterId r:id="rId43"/>
  </p:notesMasterIdLst>
  <p:handoutMasterIdLst>
    <p:handoutMasterId r:id="rId44"/>
  </p:handoutMasterIdLst>
  <p:sldIdLst>
    <p:sldId id="1165" r:id="rId15"/>
    <p:sldId id="1675" r:id="rId16"/>
    <p:sldId id="1655" r:id="rId17"/>
    <p:sldId id="1630" r:id="rId18"/>
    <p:sldId id="1683" r:id="rId19"/>
    <p:sldId id="1684" r:id="rId20"/>
    <p:sldId id="1685" r:id="rId21"/>
    <p:sldId id="1632" r:id="rId22"/>
    <p:sldId id="1659" r:id="rId23"/>
    <p:sldId id="1671" r:id="rId24"/>
    <p:sldId id="1673" r:id="rId25"/>
    <p:sldId id="1660" r:id="rId26"/>
    <p:sldId id="1661" r:id="rId27"/>
    <p:sldId id="1662" r:id="rId28"/>
    <p:sldId id="1663" r:id="rId29"/>
    <p:sldId id="1664" r:id="rId30"/>
    <p:sldId id="1679" r:id="rId31"/>
    <p:sldId id="1680" r:id="rId32"/>
    <p:sldId id="1590" r:id="rId33"/>
    <p:sldId id="1688" r:id="rId34"/>
    <p:sldId id="1689" r:id="rId35"/>
    <p:sldId id="1681" r:id="rId36"/>
    <p:sldId id="1687" r:id="rId37"/>
    <p:sldId id="1686" r:id="rId38"/>
    <p:sldId id="1628" r:id="rId39"/>
    <p:sldId id="1627" r:id="rId40"/>
    <p:sldId id="1674" r:id="rId41"/>
    <p:sldId id="1682" r:id="rId42"/>
  </p:sldIdLst>
  <p:sldSz cx="9144000" cy="6858000" type="screen4x3"/>
  <p:notesSz cx="7010400" cy="92964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8" userDrawn="1">
          <p15:clr>
            <a:srgbClr val="A4A3A4"/>
          </p15:clr>
        </p15:guide>
        <p15:guide id="2" pos="451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ine, Aaron" initials="F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7221" autoAdjust="0"/>
    <p:restoredTop sz="88047" autoAdjust="0"/>
  </p:normalViewPr>
  <p:slideViewPr>
    <p:cSldViewPr snapToGrid="0" snapToObjects="1">
      <p:cViewPr varScale="1">
        <p:scale>
          <a:sx n="98" d="100"/>
          <a:sy n="98" d="100"/>
        </p:scale>
        <p:origin x="-90" y="-378"/>
      </p:cViewPr>
      <p:guideLst>
        <p:guide orient="horz" pos="720"/>
        <p:guide orient="horz" pos="3888"/>
        <p:guide pos="294"/>
        <p:guide pos="5478"/>
        <p:guide/>
      </p:guideLst>
    </p:cSldViewPr>
  </p:slideViewPr>
  <p:outlineViewPr>
    <p:cViewPr>
      <p:scale>
        <a:sx n="33" d="100"/>
        <a:sy n="33" d="100"/>
      </p:scale>
      <p:origin x="0" y="15822"/>
    </p:cViewPr>
  </p:outlineViewPr>
  <p:notesTextViewPr>
    <p:cViewPr>
      <p:scale>
        <a:sx n="1" d="1"/>
        <a:sy n="1" d="1"/>
      </p:scale>
      <p:origin x="0" y="0"/>
    </p:cViewPr>
  </p:notesTextViewPr>
  <p:sorterViewPr>
    <p:cViewPr>
      <p:scale>
        <a:sx n="150" d="100"/>
        <a:sy n="150" d="100"/>
      </p:scale>
      <p:origin x="0" y="0"/>
    </p:cViewPr>
  </p:sorter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3" Type="http://schemas.openxmlformats.org/officeDocument/2006/relationships/slideMaster" Target="slideMasters/slideMaster3.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41"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notesMaster" Target="notesMasters/notesMaster1.xml"/><Relationship Id="rId48" Type="http://schemas.openxmlformats.org/officeDocument/2006/relationships/viewProps" Target="viewProps.xml"/><Relationship Id="rId8" Type="http://schemas.openxmlformats.org/officeDocument/2006/relationships/slideMaster" Target="slideMasters/slideMaster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66500FB0-F6F2-4B4A-9096-17B3605B0E97}" type="datetimeFigureOut">
              <a:rPr lang="en-US" smtClean="0"/>
              <a:t>6/14/2016</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B980E9FE-A570-4397-BE09-E697643851CB}" type="slidenum">
              <a:rPr lang="en-US" smtClean="0"/>
              <a:t>‹#›</a:t>
            </a:fld>
            <a:endParaRPr lang="en-US" dirty="0"/>
          </a:p>
        </p:txBody>
      </p:sp>
    </p:spTree>
    <p:extLst>
      <p:ext uri="{BB962C8B-B14F-4D97-AF65-F5344CB8AC3E}">
        <p14:creationId xmlns:p14="http://schemas.microsoft.com/office/powerpoint/2010/main" val="831738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49BFFEF-A871-4A48-8379-86545547C51A}" type="datetimeFigureOut">
              <a:rPr lang="en-US" smtClean="0"/>
              <a:t>6/14/2016</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E518765-A850-4243-8AAD-84B5754B233F}" type="slidenum">
              <a:rPr lang="en-US" smtClean="0"/>
              <a:t>‹#›</a:t>
            </a:fld>
            <a:endParaRPr lang="en-US" dirty="0"/>
          </a:p>
        </p:txBody>
      </p:sp>
    </p:spTree>
    <p:extLst>
      <p:ext uri="{BB962C8B-B14F-4D97-AF65-F5344CB8AC3E}">
        <p14:creationId xmlns:p14="http://schemas.microsoft.com/office/powerpoint/2010/main" val="337601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518765-A850-4243-8AAD-84B5754B233F}" type="slidenum">
              <a:rPr lang="en-US" smtClean="0"/>
              <a:t>1</a:t>
            </a:fld>
            <a:endParaRPr lang="en-US" dirty="0"/>
          </a:p>
        </p:txBody>
      </p:sp>
    </p:spTree>
    <p:extLst>
      <p:ext uri="{BB962C8B-B14F-4D97-AF65-F5344CB8AC3E}">
        <p14:creationId xmlns:p14="http://schemas.microsoft.com/office/powerpoint/2010/main" val="4288642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oleObject" Target="../embeddings/oleObject12.bin"/></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4.xml"/><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oleObject" Target="../embeddings/oleObject14.bin"/></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n-U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36495" y="6360358"/>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0" y="6565745"/>
            <a:ext cx="1747658" cy="323165"/>
          </a:xfrm>
          <a:prstGeom prst="rect">
            <a:avLst/>
          </a:prstGeom>
        </p:spPr>
        <p:txBody>
          <a:bodyPr wrap="square" anchor="ctr">
            <a:spAutoFit/>
          </a:bodyPr>
          <a:lstStyle/>
          <a:p>
            <a:r>
              <a:rPr lang="en-US" sz="1500" b="1" baseline="30000" dirty="0" smtClean="0">
                <a:solidFill>
                  <a:srgbClr val="000000"/>
                </a:solidFill>
                <a:cs typeface="Arial" panose="020B0604020202020204" pitchFamily="34" charset="0"/>
              </a:rPr>
              <a:t>Santander Holdings USA</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14115633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eaLnBrk="0" fontAlgn="base" hangingPunct="0">
              <a:spcBef>
                <a:spcPct val="0"/>
              </a:spcBef>
              <a:spcAft>
                <a:spcPct val="0"/>
              </a:spcAft>
            </a:pPr>
            <a:fld id="{1E813EBC-6254-4636-A430-8D1645FF8896}" type="datetimeFigureOut">
              <a:rPr lang="en-US" sz="2400" smtClean="0">
                <a:solidFill>
                  <a:prstClr val="black">
                    <a:tint val="75000"/>
                  </a:prstClr>
                </a:solidFill>
                <a:latin typeface="Arial" charset="0"/>
                <a:ea typeface="MS PGothic" pitchFamily="34" charset="-128"/>
              </a:rPr>
              <a:pPr eaLnBrk="0" fontAlgn="base" hangingPunct="0">
                <a:spcBef>
                  <a:spcPct val="0"/>
                </a:spcBef>
                <a:spcAft>
                  <a:spcPct val="0"/>
                </a:spcAft>
              </a:pPr>
              <a:t>6/14/2016</a:t>
            </a:fld>
            <a:endParaRPr lang="en-US" sz="2400" dirty="0">
              <a:solidFill>
                <a:prstClr val="black">
                  <a:tint val="75000"/>
                </a:prstClr>
              </a:solidFill>
              <a:latin typeface="Arial" charset="0"/>
              <a:ea typeface="MS PGothic" pitchFamily="34" charset="-128"/>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eaLnBrk="0" fontAlgn="base" hangingPunct="0">
              <a:spcBef>
                <a:spcPct val="0"/>
              </a:spcBef>
              <a:spcAft>
                <a:spcPct val="0"/>
              </a:spcAft>
            </a:pPr>
            <a:endParaRPr lang="en-US" sz="2400" dirty="0">
              <a:solidFill>
                <a:prstClr val="black">
                  <a:tint val="75000"/>
                </a:prstClr>
              </a:solidFill>
              <a:latin typeface="Arial" charset="0"/>
              <a:ea typeface="MS PGothic" pitchFamily="34" charset="-128"/>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pPr eaLnBrk="0" fontAlgn="base" hangingPunct="0">
              <a:spcBef>
                <a:spcPct val="0"/>
              </a:spcBef>
              <a:spcAft>
                <a:spcPct val="0"/>
              </a:spcAft>
            </a:pPr>
            <a:fld id="{397D5A69-1A72-4D6E-9754-6F270199B8B7}" type="slidenum">
              <a:rPr lang="en-US" sz="2400" smtClean="0">
                <a:solidFill>
                  <a:prstClr val="black">
                    <a:tint val="75000"/>
                  </a:prstClr>
                </a:solidFill>
                <a:latin typeface="Arial" charset="0"/>
                <a:ea typeface="MS PGothic" pitchFamily="34" charset="-128"/>
              </a:rPr>
              <a:pPr eaLnBrk="0" fontAlgn="base" hangingPunct="0">
                <a:spcBef>
                  <a:spcPct val="0"/>
                </a:spcBef>
                <a:spcAft>
                  <a:spcPct val="0"/>
                </a:spcAft>
              </a:pPr>
              <a:t>‹#›</a:t>
            </a:fld>
            <a:endParaRPr lang="en-US" sz="2400" dirty="0">
              <a:solidFill>
                <a:prstClr val="black">
                  <a:tint val="75000"/>
                </a:prstClr>
              </a:solidFill>
              <a:latin typeface="Arial" charset="0"/>
              <a:ea typeface="MS PGothic" pitchFamily="34" charset="-128"/>
            </a:endParaRPr>
          </a:p>
        </p:txBody>
      </p:sp>
    </p:spTree>
    <p:extLst>
      <p:ext uri="{BB962C8B-B14F-4D97-AF65-F5344CB8AC3E}">
        <p14:creationId xmlns:p14="http://schemas.microsoft.com/office/powerpoint/2010/main" val="4232258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381000" y="363582"/>
            <a:ext cx="8382000" cy="457200"/>
          </a:xfrm>
          <a:prstGeom prst="rect">
            <a:avLst/>
          </a:prstGeom>
          <a:noFill/>
          <a:ln w="9525">
            <a:noFill/>
            <a:miter lim="800000"/>
            <a:headEnd/>
            <a:tailEnd/>
          </a:ln>
        </p:spPr>
        <p:txBody>
          <a:bodyPr/>
          <a:lstStyle/>
          <a:p>
            <a:pPr lvl="0"/>
            <a:r>
              <a:rPr lang="en-US" dirty="0" smtClean="0"/>
              <a:t>Click to edit Master title style</a:t>
            </a:r>
          </a:p>
        </p:txBody>
      </p:sp>
    </p:spTree>
    <p:extLst>
      <p:ext uri="{BB962C8B-B14F-4D97-AF65-F5344CB8AC3E}">
        <p14:creationId xmlns:p14="http://schemas.microsoft.com/office/powerpoint/2010/main" val="360805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n-U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010400" y="633116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457199" y="6418400"/>
            <a:ext cx="1747658" cy="323165"/>
          </a:xfrm>
          <a:prstGeom prst="rect">
            <a:avLst/>
          </a:prstGeom>
        </p:spPr>
        <p:txBody>
          <a:bodyPr wrap="square" anchor="ctr">
            <a:spAutoFit/>
          </a:bodyPr>
          <a:lstStyle/>
          <a:p>
            <a:r>
              <a:rPr lang="en-US" sz="1500" b="1" baseline="30000" dirty="0" smtClean="0">
                <a:solidFill>
                  <a:srgbClr val="000000"/>
                </a:solidFill>
                <a:ea typeface="MS PGothic" pitchFamily="34" charset="-128"/>
                <a:cs typeface="Arial" panose="020B0604020202020204" pitchFamily="34" charset="0"/>
              </a:rPr>
              <a:t>Santander Holdings USA</a:t>
            </a:r>
            <a:endParaRPr lang="en-US" sz="1500" b="1" dirty="0">
              <a:solidFill>
                <a:srgbClr val="000000"/>
              </a:solidFill>
              <a:ea typeface="MS PGothic" pitchFamily="34" charset="-128"/>
              <a:cs typeface="Arial" panose="020B0604020202020204" pitchFamily="34" charset="0"/>
            </a:endParaRPr>
          </a:p>
        </p:txBody>
      </p:sp>
    </p:spTree>
    <p:extLst>
      <p:ext uri="{BB962C8B-B14F-4D97-AF65-F5344CB8AC3E}">
        <p14:creationId xmlns:p14="http://schemas.microsoft.com/office/powerpoint/2010/main" val="250944746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ea typeface="MS PGothic" pitchFamily="34" charset="-128"/>
              </a:rPr>
              <a:pPr algn="r" eaLnBrk="0" fontAlgn="base" hangingPunct="0">
                <a:spcBef>
                  <a:spcPct val="0"/>
                </a:spcBef>
                <a:spcAft>
                  <a:spcPct val="0"/>
                </a:spcAft>
              </a:pPr>
              <a:t>‹#›</a:t>
            </a:fld>
            <a:endParaRPr lang="en-US" sz="1400" b="1" dirty="0">
              <a:solidFill>
                <a:srgbClr val="FF0000"/>
              </a:solidFill>
              <a:ea typeface="MS PGothic" pitchFamily="34" charset="-128"/>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ea typeface="MS PGothic" pitchFamily="34" charset="-128"/>
                <a:cs typeface="Arial" panose="020B0604020202020204" pitchFamily="34" charset="0"/>
              </a:rPr>
              <a:t>Santander Holdings USA</a:t>
            </a:r>
            <a:r>
              <a:rPr lang="en-US" sz="1500" b="1" dirty="0" smtClean="0">
                <a:solidFill>
                  <a:srgbClr val="000000"/>
                </a:solidFill>
                <a:ea typeface="MS PGothic" pitchFamily="34" charset="-128"/>
                <a:cs typeface="Arial" panose="020B0604020202020204" pitchFamily="34" charset="0"/>
              </a:rPr>
              <a:t> </a:t>
            </a:r>
            <a:endParaRPr lang="en-US" sz="1500" b="1" dirty="0">
              <a:solidFill>
                <a:srgbClr val="000000"/>
              </a:solidFill>
              <a:ea typeface="MS PGothic" pitchFamily="34" charset="-128"/>
              <a:cs typeface="Arial" panose="020B0604020202020204" pitchFamily="34" charset="0"/>
            </a:endParaRPr>
          </a:p>
        </p:txBody>
      </p:sp>
    </p:spTree>
    <p:extLst>
      <p:ext uri="{BB962C8B-B14F-4D97-AF65-F5344CB8AC3E}">
        <p14:creationId xmlns:p14="http://schemas.microsoft.com/office/powerpoint/2010/main" val="323319117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ea typeface="MS PGothic" pitchFamily="34" charset="-128"/>
              </a:rPr>
              <a:pPr algn="r" eaLnBrk="0" fontAlgn="base" hangingPunct="0">
                <a:spcBef>
                  <a:spcPct val="0"/>
                </a:spcBef>
                <a:spcAft>
                  <a:spcPct val="0"/>
                </a:spcAft>
              </a:pPr>
              <a:t>‹#›</a:t>
            </a:fld>
            <a:endParaRPr lang="en-US" sz="1400" b="1" dirty="0">
              <a:solidFill>
                <a:srgbClr val="FF0000"/>
              </a:solidFill>
              <a:ea typeface="MS PGothic" pitchFamily="34" charset="-128"/>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ea typeface="MS PGothic" pitchFamily="34" charset="-128"/>
                <a:cs typeface="Arial" panose="020B0604020202020204" pitchFamily="34" charset="0"/>
              </a:rPr>
              <a:t>Santander Holdings USA</a:t>
            </a:r>
            <a:r>
              <a:rPr lang="en-US" sz="1500" b="1" dirty="0" smtClean="0">
                <a:solidFill>
                  <a:srgbClr val="000000"/>
                </a:solidFill>
                <a:ea typeface="MS PGothic" pitchFamily="34" charset="-128"/>
                <a:cs typeface="Arial" panose="020B0604020202020204" pitchFamily="34" charset="0"/>
              </a:rPr>
              <a:t> </a:t>
            </a:r>
            <a:endParaRPr lang="en-US" sz="1500" b="1" dirty="0">
              <a:solidFill>
                <a:srgbClr val="000000"/>
              </a:solidFill>
              <a:ea typeface="MS PGothic" pitchFamily="34" charset="-128"/>
              <a:cs typeface="Arial" panose="020B0604020202020204" pitchFamily="34" charset="0"/>
            </a:endParaRPr>
          </a:p>
        </p:txBody>
      </p:sp>
    </p:spTree>
    <p:extLst>
      <p:ext uri="{BB962C8B-B14F-4D97-AF65-F5344CB8AC3E}">
        <p14:creationId xmlns:p14="http://schemas.microsoft.com/office/powerpoint/2010/main" val="284431153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208980642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72788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525789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eaLnBrk="0" fontAlgn="base" hangingPunct="0">
              <a:spcBef>
                <a:spcPct val="0"/>
              </a:spcBef>
              <a:spcAft>
                <a:spcPct val="0"/>
              </a:spcAft>
            </a:pPr>
            <a:fld id="{1E813EBC-6254-4636-A430-8D1645FF8896}" type="datetimeFigureOut">
              <a:rPr lang="en-US" sz="2400" smtClean="0">
                <a:solidFill>
                  <a:prstClr val="black">
                    <a:tint val="75000"/>
                  </a:prstClr>
                </a:solidFill>
                <a:latin typeface="Arial" charset="0"/>
                <a:ea typeface="MS PGothic" pitchFamily="34" charset="-128"/>
              </a:rPr>
              <a:pPr eaLnBrk="0" fontAlgn="base" hangingPunct="0">
                <a:spcBef>
                  <a:spcPct val="0"/>
                </a:spcBef>
                <a:spcAft>
                  <a:spcPct val="0"/>
                </a:spcAft>
              </a:pPr>
              <a:t>6/14/2016</a:t>
            </a:fld>
            <a:endParaRPr lang="en-US" sz="2400" dirty="0">
              <a:solidFill>
                <a:prstClr val="black">
                  <a:tint val="75000"/>
                </a:prstClr>
              </a:solidFill>
              <a:latin typeface="Arial" charset="0"/>
              <a:ea typeface="MS PGothic" pitchFamily="34" charset="-128"/>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eaLnBrk="0" fontAlgn="base" hangingPunct="0">
              <a:spcBef>
                <a:spcPct val="0"/>
              </a:spcBef>
              <a:spcAft>
                <a:spcPct val="0"/>
              </a:spcAft>
            </a:pPr>
            <a:endParaRPr lang="en-US" sz="2400" dirty="0">
              <a:solidFill>
                <a:prstClr val="black">
                  <a:tint val="75000"/>
                </a:prstClr>
              </a:solidFill>
              <a:latin typeface="Arial" charset="0"/>
              <a:ea typeface="MS PGothic" pitchFamily="34" charset="-128"/>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pPr eaLnBrk="0" fontAlgn="base" hangingPunct="0">
              <a:spcBef>
                <a:spcPct val="0"/>
              </a:spcBef>
              <a:spcAft>
                <a:spcPct val="0"/>
              </a:spcAft>
            </a:pPr>
            <a:fld id="{397D5A69-1A72-4D6E-9754-6F270199B8B7}" type="slidenum">
              <a:rPr lang="en-US" sz="2400" smtClean="0">
                <a:solidFill>
                  <a:prstClr val="black">
                    <a:tint val="75000"/>
                  </a:prstClr>
                </a:solidFill>
                <a:latin typeface="Arial" charset="0"/>
                <a:ea typeface="MS PGothic" pitchFamily="34" charset="-128"/>
              </a:rPr>
              <a:pPr eaLnBrk="0" fontAlgn="base" hangingPunct="0">
                <a:spcBef>
                  <a:spcPct val="0"/>
                </a:spcBef>
                <a:spcAft>
                  <a:spcPct val="0"/>
                </a:spcAft>
              </a:pPr>
              <a:t>‹#›</a:t>
            </a:fld>
            <a:endParaRPr lang="en-US" sz="2400" dirty="0">
              <a:solidFill>
                <a:prstClr val="black">
                  <a:tint val="75000"/>
                </a:prstClr>
              </a:solidFill>
              <a:latin typeface="Arial" charset="0"/>
              <a:ea typeface="MS PGothic" pitchFamily="34" charset="-128"/>
            </a:endParaRPr>
          </a:p>
        </p:txBody>
      </p:sp>
    </p:spTree>
    <p:extLst>
      <p:ext uri="{BB962C8B-B14F-4D97-AF65-F5344CB8AC3E}">
        <p14:creationId xmlns:p14="http://schemas.microsoft.com/office/powerpoint/2010/main" val="1537040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381000" y="363582"/>
            <a:ext cx="8382000" cy="457200"/>
          </a:xfrm>
          <a:prstGeom prst="rect">
            <a:avLst/>
          </a:prstGeom>
          <a:noFill/>
          <a:ln w="9525">
            <a:noFill/>
            <a:miter lim="800000"/>
            <a:headEnd/>
            <a:tailEnd/>
          </a:ln>
        </p:spPr>
        <p:txBody>
          <a:bodyPr/>
          <a:lstStyle/>
          <a:p>
            <a:pPr lvl="0"/>
            <a:r>
              <a:rPr lang="en-US" dirty="0" smtClean="0"/>
              <a:t>Click to edit Master title style</a:t>
            </a:r>
          </a:p>
        </p:txBody>
      </p:sp>
    </p:spTree>
    <p:extLst>
      <p:ext uri="{BB962C8B-B14F-4D97-AF65-F5344CB8AC3E}">
        <p14:creationId xmlns:p14="http://schemas.microsoft.com/office/powerpoint/2010/main" val="2660238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
        <p:nvSpPr>
          <p:cNvPr id="9" name="Text Placeholder 14"/>
          <p:cNvSpPr>
            <a:spLocks noGrp="1"/>
          </p:cNvSpPr>
          <p:nvPr>
            <p:ph type="body" sz="quarter" idx="14" hasCustomPrompt="1"/>
          </p:nvPr>
        </p:nvSpPr>
        <p:spPr>
          <a:xfrm>
            <a:off x="3499958" y="6625529"/>
            <a:ext cx="1691489" cy="230832"/>
          </a:xfrm>
          <a:prstGeom prst="rect">
            <a:avLst/>
          </a:prstGeom>
        </p:spPr>
        <p:txBody>
          <a:bodyPr wrap="none">
            <a:spAutoFit/>
          </a:bodyPr>
          <a:lstStyle>
            <a:lvl1pPr marL="0" indent="0" algn="r">
              <a:buNone/>
              <a:defRPr sz="900" b="1">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Tree>
    <p:extLst>
      <p:ext uri="{BB962C8B-B14F-4D97-AF65-F5344CB8AC3E}">
        <p14:creationId xmlns:p14="http://schemas.microsoft.com/office/powerpoint/2010/main" val="131854636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n-U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010400" y="633116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457199" y="6418400"/>
            <a:ext cx="1747658" cy="323165"/>
          </a:xfrm>
          <a:prstGeom prst="rect">
            <a:avLst/>
          </a:prstGeom>
        </p:spPr>
        <p:txBody>
          <a:bodyPr wrap="square" anchor="ctr">
            <a:spAutoFit/>
          </a:bodyPr>
          <a:lstStyle/>
          <a:p>
            <a:r>
              <a:rPr lang="en-US" sz="1500" b="1" baseline="30000" dirty="0" smtClean="0">
                <a:solidFill>
                  <a:srgbClr val="000000"/>
                </a:solidFill>
                <a:ea typeface="MS PGothic" pitchFamily="34" charset="-128"/>
                <a:cs typeface="Arial" panose="020B0604020202020204" pitchFamily="34" charset="0"/>
              </a:rPr>
              <a:t>Santander Holdings USA</a:t>
            </a:r>
            <a:endParaRPr lang="en-US" sz="1500" b="1" dirty="0">
              <a:solidFill>
                <a:srgbClr val="000000"/>
              </a:solidFill>
              <a:ea typeface="MS PGothic" pitchFamily="34" charset="-128"/>
              <a:cs typeface="Arial" panose="020B0604020202020204" pitchFamily="34" charset="0"/>
            </a:endParaRPr>
          </a:p>
        </p:txBody>
      </p:sp>
    </p:spTree>
    <p:extLst>
      <p:ext uri="{BB962C8B-B14F-4D97-AF65-F5344CB8AC3E}">
        <p14:creationId xmlns:p14="http://schemas.microsoft.com/office/powerpoint/2010/main" val="413083171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ea typeface="MS PGothic" pitchFamily="34" charset="-128"/>
              </a:rPr>
              <a:pPr algn="r" eaLnBrk="0" fontAlgn="base" hangingPunct="0">
                <a:spcBef>
                  <a:spcPct val="0"/>
                </a:spcBef>
                <a:spcAft>
                  <a:spcPct val="0"/>
                </a:spcAft>
              </a:pPr>
              <a:t>‹#›</a:t>
            </a:fld>
            <a:endParaRPr lang="en-US" sz="1400" b="1" dirty="0">
              <a:solidFill>
                <a:srgbClr val="FF0000"/>
              </a:solidFill>
              <a:ea typeface="MS PGothic" pitchFamily="34" charset="-128"/>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ea typeface="MS PGothic" pitchFamily="34" charset="-128"/>
                <a:cs typeface="Arial" panose="020B0604020202020204" pitchFamily="34" charset="0"/>
              </a:rPr>
              <a:t>Santander Holdings USA</a:t>
            </a:r>
            <a:r>
              <a:rPr lang="en-US" sz="1500" b="1" dirty="0" smtClean="0">
                <a:solidFill>
                  <a:srgbClr val="000000"/>
                </a:solidFill>
                <a:ea typeface="MS PGothic" pitchFamily="34" charset="-128"/>
                <a:cs typeface="Arial" panose="020B0604020202020204" pitchFamily="34" charset="0"/>
              </a:rPr>
              <a:t> </a:t>
            </a:r>
            <a:endParaRPr lang="en-US" sz="1500" b="1" dirty="0">
              <a:solidFill>
                <a:srgbClr val="000000"/>
              </a:solidFill>
              <a:ea typeface="MS PGothic" pitchFamily="34" charset="-128"/>
              <a:cs typeface="Arial" panose="020B0604020202020204" pitchFamily="34" charset="0"/>
            </a:endParaRPr>
          </a:p>
        </p:txBody>
      </p:sp>
    </p:spTree>
    <p:extLst>
      <p:ext uri="{BB962C8B-B14F-4D97-AF65-F5344CB8AC3E}">
        <p14:creationId xmlns:p14="http://schemas.microsoft.com/office/powerpoint/2010/main" val="108233007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ea typeface="MS PGothic" pitchFamily="34" charset="-128"/>
              </a:rPr>
              <a:pPr algn="r" eaLnBrk="0" fontAlgn="base" hangingPunct="0">
                <a:spcBef>
                  <a:spcPct val="0"/>
                </a:spcBef>
                <a:spcAft>
                  <a:spcPct val="0"/>
                </a:spcAft>
              </a:pPr>
              <a:t>‹#›</a:t>
            </a:fld>
            <a:endParaRPr lang="en-US" sz="1400" b="1" dirty="0">
              <a:solidFill>
                <a:srgbClr val="FF0000"/>
              </a:solidFill>
              <a:ea typeface="MS PGothic" pitchFamily="34" charset="-128"/>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ea typeface="MS PGothic" pitchFamily="34" charset="-128"/>
                <a:cs typeface="Arial" panose="020B0604020202020204" pitchFamily="34" charset="0"/>
              </a:rPr>
              <a:t>Santander Holdings USA</a:t>
            </a:r>
            <a:r>
              <a:rPr lang="en-US" sz="1500" b="1" dirty="0" smtClean="0">
                <a:solidFill>
                  <a:srgbClr val="000000"/>
                </a:solidFill>
                <a:ea typeface="MS PGothic" pitchFamily="34" charset="-128"/>
                <a:cs typeface="Arial" panose="020B0604020202020204" pitchFamily="34" charset="0"/>
              </a:rPr>
              <a:t> </a:t>
            </a:r>
            <a:endParaRPr lang="en-US" sz="1500" b="1" dirty="0">
              <a:solidFill>
                <a:srgbClr val="000000"/>
              </a:solidFill>
              <a:ea typeface="MS PGothic" pitchFamily="34" charset="-128"/>
              <a:cs typeface="Arial" panose="020B0604020202020204" pitchFamily="34" charset="0"/>
            </a:endParaRPr>
          </a:p>
        </p:txBody>
      </p:sp>
    </p:spTree>
    <p:extLst>
      <p:ext uri="{BB962C8B-B14F-4D97-AF65-F5344CB8AC3E}">
        <p14:creationId xmlns:p14="http://schemas.microsoft.com/office/powerpoint/2010/main" val="90941063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n-U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36495" y="6360358"/>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0" y="6565745"/>
            <a:ext cx="1747658" cy="323165"/>
          </a:xfrm>
          <a:prstGeom prst="rect">
            <a:avLst/>
          </a:prstGeom>
        </p:spPr>
        <p:txBody>
          <a:bodyPr wrap="square" anchor="ctr">
            <a:spAutoFit/>
          </a:bodyPr>
          <a:lstStyle/>
          <a:p>
            <a:r>
              <a:rPr lang="en-US" sz="1500" b="1" baseline="30000" dirty="0" smtClean="0">
                <a:solidFill>
                  <a:srgbClr val="000000"/>
                </a:solidFill>
                <a:cs typeface="Arial" panose="020B0604020202020204" pitchFamily="34" charset="0"/>
              </a:rPr>
              <a:t>Santander Holdings USA</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31411482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
        <p:nvSpPr>
          <p:cNvPr id="9" name="Text Placeholder 14"/>
          <p:cNvSpPr>
            <a:spLocks noGrp="1"/>
          </p:cNvSpPr>
          <p:nvPr>
            <p:ph type="body" sz="quarter" idx="14" hasCustomPrompt="1"/>
          </p:nvPr>
        </p:nvSpPr>
        <p:spPr>
          <a:xfrm>
            <a:off x="3499958" y="6625529"/>
            <a:ext cx="1691489" cy="230832"/>
          </a:xfrm>
          <a:prstGeom prst="rect">
            <a:avLst/>
          </a:prstGeom>
        </p:spPr>
        <p:txBody>
          <a:bodyPr wrap="none">
            <a:spAutoFit/>
          </a:bodyPr>
          <a:lstStyle>
            <a:lvl1pPr marL="0" indent="0" algn="r">
              <a:buNone/>
              <a:defRPr sz="900" b="1">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Tree>
    <p:extLst>
      <p:ext uri="{BB962C8B-B14F-4D97-AF65-F5344CB8AC3E}">
        <p14:creationId xmlns:p14="http://schemas.microsoft.com/office/powerpoint/2010/main" val="226709880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93737464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1294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n-U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36495" y="6360358"/>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0" y="6565745"/>
            <a:ext cx="1747658" cy="323165"/>
          </a:xfrm>
          <a:prstGeom prst="rect">
            <a:avLst/>
          </a:prstGeom>
        </p:spPr>
        <p:txBody>
          <a:bodyPr wrap="square" anchor="ctr">
            <a:spAutoFit/>
          </a:bodyPr>
          <a:lstStyle/>
          <a:p>
            <a:r>
              <a:rPr lang="en-US" sz="1500" b="1" baseline="30000" dirty="0" smtClean="0">
                <a:solidFill>
                  <a:srgbClr val="000000"/>
                </a:solidFill>
                <a:cs typeface="Arial" panose="020B0604020202020204" pitchFamily="34" charset="0"/>
              </a:rPr>
              <a:t>Santander Holdings USA</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273192138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
        <p:nvSpPr>
          <p:cNvPr id="9" name="Text Placeholder 14"/>
          <p:cNvSpPr>
            <a:spLocks noGrp="1"/>
          </p:cNvSpPr>
          <p:nvPr>
            <p:ph type="body" sz="quarter" idx="14" hasCustomPrompt="1"/>
          </p:nvPr>
        </p:nvSpPr>
        <p:spPr>
          <a:xfrm>
            <a:off x="3499958" y="6625529"/>
            <a:ext cx="1691489" cy="230832"/>
          </a:xfrm>
          <a:prstGeom prst="rect">
            <a:avLst/>
          </a:prstGeom>
        </p:spPr>
        <p:txBody>
          <a:bodyPr wrap="none">
            <a:spAutoFit/>
          </a:bodyPr>
          <a:lstStyle>
            <a:lvl1pPr marL="0" indent="0" algn="r">
              <a:buNone/>
              <a:defRPr sz="900" b="1">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Tree>
    <p:extLst>
      <p:ext uri="{BB962C8B-B14F-4D97-AF65-F5344CB8AC3E}">
        <p14:creationId xmlns:p14="http://schemas.microsoft.com/office/powerpoint/2010/main" val="260339965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37036349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368000384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02861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n-U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36495" y="6360358"/>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0" y="6565745"/>
            <a:ext cx="1747658" cy="323165"/>
          </a:xfrm>
          <a:prstGeom prst="rect">
            <a:avLst/>
          </a:prstGeom>
        </p:spPr>
        <p:txBody>
          <a:bodyPr wrap="square" anchor="ctr">
            <a:spAutoFit/>
          </a:bodyPr>
          <a:lstStyle/>
          <a:p>
            <a:r>
              <a:rPr lang="en-US" sz="1500" b="1" baseline="30000" dirty="0" smtClean="0">
                <a:solidFill>
                  <a:srgbClr val="000000"/>
                </a:solidFill>
                <a:cs typeface="Arial" panose="020B0604020202020204" pitchFamily="34" charset="0"/>
              </a:rPr>
              <a:t>Santander Holdings USA</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3277046883"/>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
        <p:nvSpPr>
          <p:cNvPr id="9" name="Text Placeholder 14"/>
          <p:cNvSpPr>
            <a:spLocks noGrp="1"/>
          </p:cNvSpPr>
          <p:nvPr>
            <p:ph type="body" sz="quarter" idx="14" hasCustomPrompt="1"/>
          </p:nvPr>
        </p:nvSpPr>
        <p:spPr>
          <a:xfrm>
            <a:off x="3499958" y="6625529"/>
            <a:ext cx="1691489" cy="230832"/>
          </a:xfrm>
          <a:prstGeom prst="rect">
            <a:avLst/>
          </a:prstGeom>
        </p:spPr>
        <p:txBody>
          <a:bodyPr wrap="none">
            <a:spAutoFit/>
          </a:bodyPr>
          <a:lstStyle>
            <a:lvl1pPr marL="0" indent="0" algn="r">
              <a:buNone/>
              <a:defRPr sz="900" b="1">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Tree>
    <p:extLst>
      <p:ext uri="{BB962C8B-B14F-4D97-AF65-F5344CB8AC3E}">
        <p14:creationId xmlns:p14="http://schemas.microsoft.com/office/powerpoint/2010/main" val="368549304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383721940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60505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n-U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36495" y="6360358"/>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0" y="6565745"/>
            <a:ext cx="1747658" cy="323165"/>
          </a:xfrm>
          <a:prstGeom prst="rect">
            <a:avLst/>
          </a:prstGeom>
        </p:spPr>
        <p:txBody>
          <a:bodyPr wrap="square" anchor="ctr">
            <a:spAutoFit/>
          </a:bodyPr>
          <a:lstStyle/>
          <a:p>
            <a:r>
              <a:rPr lang="en-US" sz="1500" b="1" baseline="30000" dirty="0" smtClean="0">
                <a:solidFill>
                  <a:srgbClr val="000000"/>
                </a:solidFill>
                <a:cs typeface="Arial" panose="020B0604020202020204" pitchFamily="34" charset="0"/>
              </a:rPr>
              <a:t>Santander Holdings USA</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109559346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
        <p:nvSpPr>
          <p:cNvPr id="9" name="Text Placeholder 14"/>
          <p:cNvSpPr>
            <a:spLocks noGrp="1"/>
          </p:cNvSpPr>
          <p:nvPr>
            <p:ph type="body" sz="quarter" idx="14" hasCustomPrompt="1"/>
          </p:nvPr>
        </p:nvSpPr>
        <p:spPr>
          <a:xfrm>
            <a:off x="3499958" y="6625529"/>
            <a:ext cx="1691489" cy="230832"/>
          </a:xfrm>
          <a:prstGeom prst="rect">
            <a:avLst/>
          </a:prstGeom>
        </p:spPr>
        <p:txBody>
          <a:bodyPr wrap="none">
            <a:spAutoFit/>
          </a:bodyPr>
          <a:lstStyle>
            <a:lvl1pPr marL="0" indent="0" algn="r">
              <a:buNone/>
              <a:defRPr sz="900" b="1">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Tree>
    <p:extLst>
      <p:ext uri="{BB962C8B-B14F-4D97-AF65-F5344CB8AC3E}">
        <p14:creationId xmlns:p14="http://schemas.microsoft.com/office/powerpoint/2010/main" val="322320787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32713708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4768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n-U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36495" y="6360358"/>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0" y="6565745"/>
            <a:ext cx="1747658" cy="323165"/>
          </a:xfrm>
          <a:prstGeom prst="rect">
            <a:avLst/>
          </a:prstGeom>
        </p:spPr>
        <p:txBody>
          <a:bodyPr wrap="square" anchor="ctr">
            <a:spAutoFit/>
          </a:bodyPr>
          <a:lstStyle/>
          <a:p>
            <a:r>
              <a:rPr lang="en-US" sz="1500" b="1" baseline="30000" dirty="0" smtClean="0">
                <a:solidFill>
                  <a:srgbClr val="000000"/>
                </a:solidFill>
                <a:cs typeface="Arial" panose="020B0604020202020204" pitchFamily="34" charset="0"/>
              </a:rPr>
              <a:t>Santander Holdings USA</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37244160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8423675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
        <p:nvSpPr>
          <p:cNvPr id="9" name="Text Placeholder 14"/>
          <p:cNvSpPr>
            <a:spLocks noGrp="1"/>
          </p:cNvSpPr>
          <p:nvPr>
            <p:ph type="body" sz="quarter" idx="14" hasCustomPrompt="1"/>
          </p:nvPr>
        </p:nvSpPr>
        <p:spPr>
          <a:xfrm>
            <a:off x="3499958" y="6625529"/>
            <a:ext cx="1691489" cy="230832"/>
          </a:xfrm>
          <a:prstGeom prst="rect">
            <a:avLst/>
          </a:prstGeom>
        </p:spPr>
        <p:txBody>
          <a:bodyPr wrap="none">
            <a:spAutoFit/>
          </a:bodyPr>
          <a:lstStyle>
            <a:lvl1pPr marL="0" indent="0" algn="r">
              <a:buNone/>
              <a:defRPr sz="900" b="1">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Tree>
    <p:extLst>
      <p:ext uri="{BB962C8B-B14F-4D97-AF65-F5344CB8AC3E}">
        <p14:creationId xmlns:p14="http://schemas.microsoft.com/office/powerpoint/2010/main" val="242332185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66525766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6970429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n-U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36495" y="6360358"/>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0" y="6565745"/>
            <a:ext cx="1747658" cy="323165"/>
          </a:xfrm>
          <a:prstGeom prst="rect">
            <a:avLst/>
          </a:prstGeom>
        </p:spPr>
        <p:txBody>
          <a:bodyPr wrap="square" anchor="ctr">
            <a:spAutoFit/>
          </a:bodyPr>
          <a:lstStyle/>
          <a:p>
            <a:r>
              <a:rPr lang="en-US" sz="1500" b="1" baseline="30000" dirty="0" smtClean="0">
                <a:solidFill>
                  <a:srgbClr val="000000"/>
                </a:solidFill>
                <a:cs typeface="Arial" panose="020B0604020202020204" pitchFamily="34" charset="0"/>
              </a:rPr>
              <a:t>Santander Holdings USA</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391222740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
        <p:nvSpPr>
          <p:cNvPr id="9" name="Text Placeholder 14"/>
          <p:cNvSpPr>
            <a:spLocks noGrp="1"/>
          </p:cNvSpPr>
          <p:nvPr>
            <p:ph type="body" sz="quarter" idx="14" hasCustomPrompt="1"/>
          </p:nvPr>
        </p:nvSpPr>
        <p:spPr>
          <a:xfrm>
            <a:off x="3499958" y="6625529"/>
            <a:ext cx="1691489" cy="230832"/>
          </a:xfrm>
          <a:prstGeom prst="rect">
            <a:avLst/>
          </a:prstGeom>
        </p:spPr>
        <p:txBody>
          <a:bodyPr wrap="none">
            <a:spAutoFit/>
          </a:bodyPr>
          <a:lstStyle>
            <a:lvl1pPr marL="0" indent="0" algn="r">
              <a:buNone/>
              <a:defRPr sz="900" b="1">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Tree>
    <p:extLst>
      <p:ext uri="{BB962C8B-B14F-4D97-AF65-F5344CB8AC3E}">
        <p14:creationId xmlns:p14="http://schemas.microsoft.com/office/powerpoint/2010/main" val="247794010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323563300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9357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n-U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36495" y="6360358"/>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0" y="6565745"/>
            <a:ext cx="1747658" cy="323165"/>
          </a:xfrm>
          <a:prstGeom prst="rect">
            <a:avLst/>
          </a:prstGeom>
        </p:spPr>
        <p:txBody>
          <a:bodyPr wrap="square" anchor="ctr">
            <a:spAutoFit/>
          </a:bodyPr>
          <a:lstStyle/>
          <a:p>
            <a:r>
              <a:rPr lang="en-US" sz="1500" b="1" baseline="30000" dirty="0">
                <a:solidFill>
                  <a:srgbClr val="000000"/>
                </a:solidFill>
                <a:cs typeface="Arial" panose="020B0604020202020204" pitchFamily="34" charset="0"/>
              </a:rPr>
              <a:t>Santander Holdings USA</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416032937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a:solidFill>
                  <a:srgbClr val="FF0000"/>
                </a:solidFill>
              </a:rPr>
              <a:pPr algn="r" eaLnBrk="0" fontAlgn="base" hangingPunct="0">
                <a:spcBef>
                  <a:spcPct val="0"/>
                </a:spcBef>
                <a:spcAft>
                  <a:spcPct val="0"/>
                </a:spcAft>
              </a:pPr>
              <a:t>‹#›</a:t>
            </a:fld>
            <a:endParaRPr lang="en-US" sz="1400" b="1" dirty="0">
              <a:solidFill>
                <a:srgbClr val="FF0000"/>
              </a:solidFill>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r>
              <a:rPr lang="en-US" sz="1500" b="1" baseline="30000" dirty="0">
                <a:solidFill>
                  <a:srgbClr val="000000"/>
                </a:solidFill>
                <a:cs typeface="Arial" panose="020B0604020202020204" pitchFamily="34" charset="0"/>
              </a:rPr>
              <a:t>Santander Holdings USA</a:t>
            </a:r>
            <a:r>
              <a:rPr lang="en-US" sz="1500" b="1" dirty="0">
                <a:solidFill>
                  <a:srgbClr val="000000"/>
                </a:solidFill>
                <a:cs typeface="Arial" panose="020B0604020202020204" pitchFamily="34" charset="0"/>
              </a:rPr>
              <a:t> </a:t>
            </a:r>
          </a:p>
        </p:txBody>
      </p:sp>
      <p:sp>
        <p:nvSpPr>
          <p:cNvPr id="9" name="Text Placeholder 14"/>
          <p:cNvSpPr>
            <a:spLocks noGrp="1"/>
          </p:cNvSpPr>
          <p:nvPr>
            <p:ph type="body" sz="quarter" idx="14" hasCustomPrompt="1"/>
          </p:nvPr>
        </p:nvSpPr>
        <p:spPr>
          <a:xfrm>
            <a:off x="3499958" y="6625529"/>
            <a:ext cx="1691489" cy="230832"/>
          </a:xfrm>
          <a:prstGeom prst="rect">
            <a:avLst/>
          </a:prstGeom>
        </p:spPr>
        <p:txBody>
          <a:bodyPr wrap="none">
            <a:spAutoFit/>
          </a:bodyPr>
          <a:lstStyle>
            <a:lvl1pPr marL="0" indent="0" algn="r">
              <a:buNone/>
              <a:defRPr sz="900" b="1">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Tree>
    <p:extLst>
      <p:ext uri="{BB962C8B-B14F-4D97-AF65-F5344CB8AC3E}">
        <p14:creationId xmlns:p14="http://schemas.microsoft.com/office/powerpoint/2010/main" val="187027106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a:solidFill>
                  <a:srgbClr val="FF0000"/>
                </a:solidFill>
              </a:rPr>
              <a:pPr algn="r" eaLnBrk="0" fontAlgn="base" hangingPunct="0">
                <a:spcBef>
                  <a:spcPct val="0"/>
                </a:spcBef>
                <a:spcAft>
                  <a:spcPct val="0"/>
                </a:spcAft>
              </a:pPr>
              <a:t>‹#›</a:t>
            </a:fld>
            <a:endParaRPr lang="en-US" sz="1400" b="1" dirty="0">
              <a:solidFill>
                <a:srgbClr val="FF0000"/>
              </a:solidFill>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r>
              <a:rPr lang="en-US" sz="1500" b="1" baseline="30000" dirty="0">
                <a:solidFill>
                  <a:srgbClr val="000000"/>
                </a:solidFill>
                <a:cs typeface="Arial" panose="020B0604020202020204" pitchFamily="34" charset="0"/>
              </a:rPr>
              <a:t>Santander Holdings USA</a:t>
            </a:r>
            <a:r>
              <a:rPr lang="en-US" sz="1500" b="1" dirty="0">
                <a:solidFill>
                  <a:srgbClr val="000000"/>
                </a:solidFill>
                <a:cs typeface="Arial" panose="020B0604020202020204" pitchFamily="34" charset="0"/>
              </a:rPr>
              <a:t> </a:t>
            </a:r>
          </a:p>
        </p:txBody>
      </p:sp>
    </p:spTree>
    <p:extLst>
      <p:ext uri="{BB962C8B-B14F-4D97-AF65-F5344CB8AC3E}">
        <p14:creationId xmlns:p14="http://schemas.microsoft.com/office/powerpoint/2010/main" val="2903520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8"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129315817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72066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a:solidFill>
                  <a:srgbClr val="FF0000"/>
                </a:solidFill>
              </a:rPr>
              <a:pPr algn="r" eaLnBrk="0" fontAlgn="base" hangingPunct="0">
                <a:spcBef>
                  <a:spcPct val="0"/>
                </a:spcBef>
                <a:spcAft>
                  <a:spcPct val="0"/>
                </a:spcAft>
              </a:pPr>
              <a:t>‹#›</a:t>
            </a:fld>
            <a:endParaRPr lang="en-US" sz="1400" b="1" dirty="0">
              <a:solidFill>
                <a:srgbClr val="FF0000"/>
              </a:solidFill>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8"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48427" y="6622486"/>
            <a:ext cx="1747658" cy="323165"/>
          </a:xfrm>
          <a:prstGeom prst="rect">
            <a:avLst/>
          </a:prstGeom>
        </p:spPr>
        <p:txBody>
          <a:bodyPr wrap="none" anchor="ctr">
            <a:spAutoFit/>
          </a:bodyPr>
          <a:lstStyle/>
          <a:p>
            <a:r>
              <a:rPr lang="en-US" sz="1500" b="1" baseline="30000" dirty="0">
                <a:solidFill>
                  <a:srgbClr val="000000"/>
                </a:solidFill>
                <a:cs typeface="Arial" panose="020B0604020202020204" pitchFamily="34" charset="0"/>
              </a:rPr>
              <a:t>Santander Holdings USA</a:t>
            </a:r>
            <a:r>
              <a:rPr lang="en-US" sz="1500" b="1" dirty="0">
                <a:solidFill>
                  <a:srgbClr val="000000"/>
                </a:solidFill>
                <a:cs typeface="Arial" panose="020B0604020202020204" pitchFamily="34" charset="0"/>
              </a:rPr>
              <a:t> </a:t>
            </a:r>
          </a:p>
        </p:txBody>
      </p:sp>
    </p:spTree>
    <p:extLst>
      <p:ext uri="{BB962C8B-B14F-4D97-AF65-F5344CB8AC3E}">
        <p14:creationId xmlns:p14="http://schemas.microsoft.com/office/powerpoint/2010/main" val="209634993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n-U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36495" y="6360358"/>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0" y="6565745"/>
            <a:ext cx="1747658" cy="323165"/>
          </a:xfrm>
          <a:prstGeom prst="rect">
            <a:avLst/>
          </a:prstGeom>
        </p:spPr>
        <p:txBody>
          <a:bodyPr wrap="square" anchor="ctr">
            <a:spAutoFit/>
          </a:bodyPr>
          <a:lstStyle/>
          <a:p>
            <a:r>
              <a:rPr lang="en-US" sz="1500" b="1" baseline="30000" dirty="0" smtClean="0">
                <a:solidFill>
                  <a:srgbClr val="000000"/>
                </a:solidFill>
                <a:cs typeface="Arial" panose="020B0604020202020204" pitchFamily="34" charset="0"/>
              </a:rPr>
              <a:t>Santander Holdings USA</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2710868878"/>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
        <p:nvSpPr>
          <p:cNvPr id="9" name="Text Placeholder 14"/>
          <p:cNvSpPr>
            <a:spLocks noGrp="1"/>
          </p:cNvSpPr>
          <p:nvPr>
            <p:ph type="body" sz="quarter" idx="14" hasCustomPrompt="1"/>
          </p:nvPr>
        </p:nvSpPr>
        <p:spPr>
          <a:xfrm>
            <a:off x="3499958" y="6625529"/>
            <a:ext cx="1691489" cy="230832"/>
          </a:xfrm>
          <a:prstGeom prst="rect">
            <a:avLst/>
          </a:prstGeom>
        </p:spPr>
        <p:txBody>
          <a:bodyPr wrap="none">
            <a:spAutoFit/>
          </a:bodyPr>
          <a:lstStyle>
            <a:lvl1pPr marL="0" indent="0" algn="r">
              <a:buNone/>
              <a:defRPr sz="900" b="1">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Tree>
    <p:extLst>
      <p:ext uri="{BB962C8B-B14F-4D97-AF65-F5344CB8AC3E}">
        <p14:creationId xmlns:p14="http://schemas.microsoft.com/office/powerpoint/2010/main" val="3804778352"/>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1485586846"/>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384972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8"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1285196418"/>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aphicFrame>
        <p:nvGraphicFramePr>
          <p:cNvPr id="4" name="Object 2" hidden="1"/>
          <p:cNvGraphicFramePr>
            <a:graphicFrameLocks noChangeAspect="1"/>
          </p:cNvGraphicFramePr>
          <p:nvPr userDrawn="1">
            <p:custDataLst>
              <p:tags r:id="rId2"/>
            </p:custDataLst>
          </p:nvPr>
        </p:nvGraphicFramePr>
        <p:xfrm>
          <a:off x="1590" y="1592"/>
          <a:ext cx="1587" cy="1587"/>
        </p:xfrm>
        <a:graphic>
          <a:graphicData uri="http://schemas.openxmlformats.org/presentationml/2006/ole">
            <mc:AlternateContent xmlns:mc="http://schemas.openxmlformats.org/markup-compatibility/2006">
              <mc:Choice xmlns:v="urn:schemas-microsoft-com:vml" Requires="v">
                <p:oleObj spid="_x0000_s1215552"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0" y="1592"/>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4" name="Picture 5"/>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701853" y="6038850"/>
            <a:ext cx="2200344"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hasCustomPrompt="1"/>
          </p:nvPr>
        </p:nvSpPr>
        <p:spPr>
          <a:xfrm>
            <a:off x="914400" y="1808487"/>
            <a:ext cx="7373961" cy="2224053"/>
          </a:xfrm>
          <a:prstGeom prst="rect">
            <a:avLst/>
          </a:prstGeom>
        </p:spPr>
        <p:txBody>
          <a:bodyPr vert="horz"/>
          <a:lstStyle>
            <a:lvl1pPr algn="ctr">
              <a:defRPr sz="4000">
                <a:solidFill>
                  <a:srgbClr val="FF0000"/>
                </a:solidFill>
              </a:defRPr>
            </a:lvl1pPr>
          </a:lstStyle>
          <a:p>
            <a:r>
              <a:rPr lang="en-US" dirty="0" smtClean="0"/>
              <a:t>Click to edit title</a:t>
            </a:r>
            <a:endParaRPr lang="en-US" dirty="0"/>
          </a:p>
        </p:txBody>
      </p:sp>
      <p:sp>
        <p:nvSpPr>
          <p:cNvPr id="24" name="Rectangle 23"/>
          <p:cNvSpPr/>
          <p:nvPr userDrawn="1"/>
        </p:nvSpPr>
        <p:spPr>
          <a:xfrm>
            <a:off x="516905" y="6357735"/>
            <a:ext cx="6045951" cy="338554"/>
          </a:xfrm>
          <a:prstGeom prst="rect">
            <a:avLst/>
          </a:prstGeom>
        </p:spPr>
        <p:txBody>
          <a:bodyPr wrap="square">
            <a:spAutoFit/>
          </a:bodyPr>
          <a:lstStyle/>
          <a:p>
            <a:pPr fontAlgn="base">
              <a:spcBef>
                <a:spcPct val="0"/>
              </a:spcBef>
              <a:spcAft>
                <a:spcPct val="0"/>
              </a:spcAft>
            </a:pPr>
            <a:r>
              <a:rPr lang="en-US" sz="800" b="1" dirty="0" smtClean="0">
                <a:solidFill>
                  <a:prstClr val="white">
                    <a:lumMod val="50000"/>
                  </a:prstClr>
                </a:solidFill>
                <a:ea typeface="ＭＳ Ｐゴシック" charset="-128"/>
                <a:cs typeface="Arial"/>
              </a:rPr>
              <a:t>Internal Information </a:t>
            </a:r>
            <a:r>
              <a:rPr lang="en-US" sz="800" dirty="0" smtClean="0">
                <a:solidFill>
                  <a:prstClr val="white">
                    <a:lumMod val="50000"/>
                  </a:prstClr>
                </a:solidFill>
                <a:ea typeface="ＭＳ Ｐゴシック" charset="-128"/>
                <a:cs typeface="Arial"/>
              </a:rPr>
              <a:t>– Defined as information that relates to the operation of business. This information should be limited to access within Santander and to appropriate business partners.</a:t>
            </a:r>
            <a:endParaRPr lang="en-US" sz="800" dirty="0">
              <a:solidFill>
                <a:prstClr val="white">
                  <a:lumMod val="50000"/>
                </a:prstClr>
              </a:solidFill>
              <a:ea typeface="ＭＳ Ｐゴシック" charset="-128"/>
              <a:cs typeface="Arial"/>
            </a:endParaRPr>
          </a:p>
        </p:txBody>
      </p:sp>
      <p:cxnSp>
        <p:nvCxnSpPr>
          <p:cNvPr id="23" name="Straight Connector 22"/>
          <p:cNvCxnSpPr/>
          <p:nvPr userDrawn="1"/>
        </p:nvCxnSpPr>
        <p:spPr>
          <a:xfrm>
            <a:off x="8116539" y="1521493"/>
            <a:ext cx="455961" cy="250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612775" y="4638675"/>
            <a:ext cx="450949"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612775" y="1524000"/>
            <a:ext cx="457396"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V="1">
            <a:off x="8522688" y="1489397"/>
            <a:ext cx="11712" cy="45115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flipV="1">
            <a:off x="8522688" y="4209893"/>
            <a:ext cx="11712" cy="45457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V="1">
            <a:off x="654050" y="4216340"/>
            <a:ext cx="0" cy="45457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V="1">
            <a:off x="654050" y="1499865"/>
            <a:ext cx="0" cy="45357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8123313" y="4638675"/>
            <a:ext cx="450949"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32707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31788" y="-2514783"/>
            <a:ext cx="8469312"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149016" y="99785"/>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smtClean="0">
                <a:solidFill>
                  <a:srgbClr val="FF0000"/>
                </a:solidFill>
                <a:latin typeface="Arial"/>
                <a:cs typeface="Arial"/>
              </a:rPr>
              <a:pPr algn="r"/>
              <a:t>‹#›</a:t>
            </a:fld>
            <a:endParaRPr lang="es-ES_tradnl" sz="1200" dirty="0">
              <a:solidFill>
                <a:srgbClr val="FF0000"/>
              </a:solidFill>
              <a:latin typeface="Arial"/>
              <a:cs typeface="Arial"/>
            </a:endParaRPr>
          </a:p>
        </p:txBody>
      </p:sp>
    </p:spTree>
    <p:extLst>
      <p:ext uri="{BB962C8B-B14F-4D97-AF65-F5344CB8AC3E}">
        <p14:creationId xmlns:p14="http://schemas.microsoft.com/office/powerpoint/2010/main" val="1253207229"/>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56039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31788" y="-2514783"/>
            <a:ext cx="8469312"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49657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476819"/>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5"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24667" y="2803749"/>
            <a:ext cx="3042604" cy="1132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userDrawn="1"/>
        </p:nvSpPr>
        <p:spPr>
          <a:xfrm>
            <a:off x="2153236" y="6327556"/>
            <a:ext cx="4912471" cy="338554"/>
          </a:xfrm>
          <a:prstGeom prst="rect">
            <a:avLst/>
          </a:prstGeom>
        </p:spPr>
        <p:txBody>
          <a:bodyPr wrap="square">
            <a:spAutoFit/>
          </a:bodyPr>
          <a:lstStyle/>
          <a:p>
            <a:pPr algn="ctr" fontAlgn="base">
              <a:spcBef>
                <a:spcPct val="0"/>
              </a:spcBef>
              <a:spcAft>
                <a:spcPct val="0"/>
              </a:spcAft>
            </a:pPr>
            <a:r>
              <a:rPr lang="en-US" sz="800" b="1" dirty="0" smtClean="0">
                <a:solidFill>
                  <a:prstClr val="white">
                    <a:lumMod val="50000"/>
                  </a:prstClr>
                </a:solidFill>
                <a:ea typeface="ＭＳ Ｐゴシック" charset="-128"/>
                <a:cs typeface="Arial"/>
              </a:rPr>
              <a:t>Internal Information </a:t>
            </a:r>
            <a:r>
              <a:rPr lang="en-US" sz="800" dirty="0" smtClean="0">
                <a:solidFill>
                  <a:prstClr val="white">
                    <a:lumMod val="50000"/>
                  </a:prstClr>
                </a:solidFill>
                <a:ea typeface="ＭＳ Ｐゴシック" charset="-128"/>
                <a:cs typeface="Arial"/>
              </a:rPr>
              <a:t>– Defined as information that relates to the operation of business.  This information should be limited to access within Santander and to appropriate business partners.</a:t>
            </a:r>
            <a:endParaRPr lang="en-US" sz="800" dirty="0">
              <a:solidFill>
                <a:prstClr val="white">
                  <a:lumMod val="50000"/>
                </a:prstClr>
              </a:solidFill>
              <a:ea typeface="ＭＳ Ｐゴシック" charset="-128"/>
              <a:cs typeface="Arial"/>
            </a:endParaRPr>
          </a:p>
        </p:txBody>
      </p:sp>
    </p:spTree>
    <p:extLst>
      <p:ext uri="{BB962C8B-B14F-4D97-AF65-F5344CB8AC3E}">
        <p14:creationId xmlns:p14="http://schemas.microsoft.com/office/powerpoint/2010/main" val="23118496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n-U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36495" y="6360358"/>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0" y="6565745"/>
            <a:ext cx="1747658" cy="323165"/>
          </a:xfrm>
          <a:prstGeom prst="rect">
            <a:avLst/>
          </a:prstGeom>
        </p:spPr>
        <p:txBody>
          <a:bodyPr wrap="square" anchor="ctr">
            <a:spAutoFit/>
          </a:bodyPr>
          <a:lstStyle/>
          <a:p>
            <a:r>
              <a:rPr lang="en-US" sz="1500" b="1" baseline="30000" dirty="0" smtClean="0">
                <a:solidFill>
                  <a:srgbClr val="000000"/>
                </a:solidFill>
                <a:cs typeface="Arial" panose="020B0604020202020204" pitchFamily="34" charset="0"/>
              </a:rPr>
              <a:t>Santander Holdings USA</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1749328502"/>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
        <p:nvSpPr>
          <p:cNvPr id="9" name="Text Placeholder 14"/>
          <p:cNvSpPr>
            <a:spLocks noGrp="1"/>
          </p:cNvSpPr>
          <p:nvPr>
            <p:ph type="body" sz="quarter" idx="14" hasCustomPrompt="1"/>
          </p:nvPr>
        </p:nvSpPr>
        <p:spPr>
          <a:xfrm>
            <a:off x="3499958" y="6625529"/>
            <a:ext cx="1691489" cy="230832"/>
          </a:xfrm>
          <a:prstGeom prst="rect">
            <a:avLst/>
          </a:prstGeom>
        </p:spPr>
        <p:txBody>
          <a:bodyPr wrap="none">
            <a:spAutoFit/>
          </a:bodyPr>
          <a:lstStyle>
            <a:lvl1pPr marL="0" indent="0" algn="r">
              <a:buNone/>
              <a:defRPr sz="900" b="1">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Tree>
    <p:extLst>
      <p:ext uri="{BB962C8B-B14F-4D97-AF65-F5344CB8AC3E}">
        <p14:creationId xmlns:p14="http://schemas.microsoft.com/office/powerpoint/2010/main" val="962831958"/>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884514864"/>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93985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eaLnBrk="0" fontAlgn="base" hangingPunct="0">
              <a:spcBef>
                <a:spcPct val="0"/>
              </a:spcBef>
              <a:spcAft>
                <a:spcPct val="0"/>
              </a:spcAft>
            </a:pPr>
            <a:fld id="{2D8B0233-CF1E-4A07-AA92-9855D3C83DDA}" type="slidenum">
              <a:rPr lang="en-US" sz="1400" b="1" smtClean="0">
                <a:solidFill>
                  <a:srgbClr val="FF0000"/>
                </a:solidFill>
              </a:rPr>
              <a:pPr algn="r" eaLnBrk="0" fontAlgn="base" hangingPunct="0">
                <a:spcBef>
                  <a:spcPct val="0"/>
                </a:spcBef>
                <a:spcAft>
                  <a:spcPct val="0"/>
                </a:spcAft>
              </a:pPr>
              <a:t>‹#›</a:t>
            </a:fld>
            <a:endParaRPr lang="en-US" sz="1400" b="1" dirty="0">
              <a:solidFill>
                <a:srgbClr val="FF0000"/>
              </a:solidFill>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8"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48427" y="6622486"/>
            <a:ext cx="1747658" cy="323165"/>
          </a:xfrm>
          <a:prstGeom prst="rect">
            <a:avLst/>
          </a:prstGeom>
        </p:spPr>
        <p:txBody>
          <a:bodyPr wrap="none" anchor="ctr">
            <a:spAutoFit/>
          </a:bodyPr>
          <a:lstStyle/>
          <a:p>
            <a:r>
              <a:rPr lang="en-US" sz="1500" b="1" baseline="30000" dirty="0" smtClean="0">
                <a:solidFill>
                  <a:srgbClr val="000000"/>
                </a:solidFill>
                <a:cs typeface="Arial" panose="020B0604020202020204" pitchFamily="34" charset="0"/>
              </a:rPr>
              <a:t>Santander Holdings USA</a:t>
            </a:r>
            <a:r>
              <a:rPr lang="en-US" sz="1500" b="1" dirty="0" smtClean="0">
                <a:solidFill>
                  <a:srgbClr val="000000"/>
                </a:solidFill>
                <a:cs typeface="Arial" panose="020B0604020202020204" pitchFamily="34" charset="0"/>
              </a:rPr>
              <a:t> </a:t>
            </a:r>
            <a:endParaRPr lang="en-US" sz="1500" b="1" dirty="0">
              <a:solidFill>
                <a:srgbClr val="000000"/>
              </a:solidFill>
              <a:cs typeface="Arial" panose="020B0604020202020204" pitchFamily="34" charset="0"/>
            </a:endParaRPr>
          </a:p>
        </p:txBody>
      </p:sp>
    </p:spTree>
    <p:extLst>
      <p:ext uri="{BB962C8B-B14F-4D97-AF65-F5344CB8AC3E}">
        <p14:creationId xmlns:p14="http://schemas.microsoft.com/office/powerpoint/2010/main" val="3572971389"/>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aphicFrame>
        <p:nvGraphicFramePr>
          <p:cNvPr id="4" name="Object 2" hidden="1"/>
          <p:cNvGraphicFramePr>
            <a:graphicFrameLocks noChangeAspect="1"/>
          </p:cNvGraphicFramePr>
          <p:nvPr userDrawn="1">
            <p:custDataLst>
              <p:tags r:id="rId2"/>
            </p:custDataLst>
          </p:nvPr>
        </p:nvGraphicFramePr>
        <p:xfrm>
          <a:off x="1590" y="1592"/>
          <a:ext cx="1587" cy="1587"/>
        </p:xfrm>
        <a:graphic>
          <a:graphicData uri="http://schemas.openxmlformats.org/presentationml/2006/ole">
            <mc:AlternateContent xmlns:mc="http://schemas.openxmlformats.org/markup-compatibility/2006">
              <mc:Choice xmlns:v="urn:schemas-microsoft-com:vml" Requires="v">
                <p:oleObj spid="_x0000_s122369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0" y="1592"/>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4" name="Picture 5"/>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701853" y="6038850"/>
            <a:ext cx="2200344"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hasCustomPrompt="1"/>
          </p:nvPr>
        </p:nvSpPr>
        <p:spPr>
          <a:xfrm>
            <a:off x="914400" y="1808487"/>
            <a:ext cx="7373961" cy="2224053"/>
          </a:xfrm>
          <a:prstGeom prst="rect">
            <a:avLst/>
          </a:prstGeom>
        </p:spPr>
        <p:txBody>
          <a:bodyPr vert="horz"/>
          <a:lstStyle>
            <a:lvl1pPr algn="ctr">
              <a:defRPr sz="4000">
                <a:solidFill>
                  <a:srgbClr val="FF0000"/>
                </a:solidFill>
              </a:defRPr>
            </a:lvl1pPr>
          </a:lstStyle>
          <a:p>
            <a:r>
              <a:rPr lang="en-US" dirty="0" smtClean="0"/>
              <a:t>Click to edit title</a:t>
            </a:r>
            <a:endParaRPr lang="en-US" dirty="0"/>
          </a:p>
        </p:txBody>
      </p:sp>
      <p:sp>
        <p:nvSpPr>
          <p:cNvPr id="24" name="Rectangle 23"/>
          <p:cNvSpPr/>
          <p:nvPr userDrawn="1"/>
        </p:nvSpPr>
        <p:spPr>
          <a:xfrm>
            <a:off x="516905" y="6357735"/>
            <a:ext cx="6045951" cy="338554"/>
          </a:xfrm>
          <a:prstGeom prst="rect">
            <a:avLst/>
          </a:prstGeom>
        </p:spPr>
        <p:txBody>
          <a:bodyPr wrap="square">
            <a:spAutoFit/>
          </a:bodyPr>
          <a:lstStyle/>
          <a:p>
            <a:pPr fontAlgn="base">
              <a:spcBef>
                <a:spcPct val="0"/>
              </a:spcBef>
              <a:spcAft>
                <a:spcPct val="0"/>
              </a:spcAft>
            </a:pPr>
            <a:r>
              <a:rPr lang="en-US" sz="800" b="1" dirty="0" smtClean="0">
                <a:solidFill>
                  <a:prstClr val="white">
                    <a:lumMod val="50000"/>
                  </a:prstClr>
                </a:solidFill>
                <a:ea typeface="ＭＳ Ｐゴシック" charset="-128"/>
                <a:cs typeface="Arial"/>
              </a:rPr>
              <a:t>Internal Information </a:t>
            </a:r>
            <a:r>
              <a:rPr lang="en-US" sz="800" dirty="0" smtClean="0">
                <a:solidFill>
                  <a:prstClr val="white">
                    <a:lumMod val="50000"/>
                  </a:prstClr>
                </a:solidFill>
                <a:ea typeface="ＭＳ Ｐゴシック" charset="-128"/>
                <a:cs typeface="Arial"/>
              </a:rPr>
              <a:t>– Defined as information that relates to the operation of business. This information should be limited to access within Santander and to appropriate business partners.</a:t>
            </a:r>
            <a:endParaRPr lang="en-US" sz="800" dirty="0">
              <a:solidFill>
                <a:prstClr val="white">
                  <a:lumMod val="50000"/>
                </a:prstClr>
              </a:solidFill>
              <a:ea typeface="ＭＳ Ｐゴシック" charset="-128"/>
              <a:cs typeface="Arial"/>
            </a:endParaRPr>
          </a:p>
        </p:txBody>
      </p:sp>
      <p:cxnSp>
        <p:nvCxnSpPr>
          <p:cNvPr id="23" name="Straight Connector 22"/>
          <p:cNvCxnSpPr/>
          <p:nvPr userDrawn="1"/>
        </p:nvCxnSpPr>
        <p:spPr>
          <a:xfrm>
            <a:off x="8116539" y="1521493"/>
            <a:ext cx="455961" cy="250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612775" y="4638675"/>
            <a:ext cx="450949"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612775" y="1524000"/>
            <a:ext cx="457396"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V="1">
            <a:off x="8522688" y="1489397"/>
            <a:ext cx="11712" cy="45115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flipV="1">
            <a:off x="8522688" y="4209893"/>
            <a:ext cx="11712" cy="45457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V="1">
            <a:off x="654050" y="4216340"/>
            <a:ext cx="0" cy="45457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V="1">
            <a:off x="654050" y="1499865"/>
            <a:ext cx="0" cy="45357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8123313" y="4638675"/>
            <a:ext cx="450949"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75225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31788" y="-2514783"/>
            <a:ext cx="8469312"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149016" y="99785"/>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smtClean="0">
                <a:solidFill>
                  <a:srgbClr val="FF0000"/>
                </a:solidFill>
                <a:latin typeface="Arial"/>
                <a:cs typeface="Arial"/>
              </a:rPr>
              <a:pPr algn="r"/>
              <a:t>‹#›</a:t>
            </a:fld>
            <a:endParaRPr lang="es-ES_tradnl" sz="1200" dirty="0">
              <a:solidFill>
                <a:srgbClr val="FF0000"/>
              </a:solidFill>
              <a:latin typeface="Arial"/>
              <a:cs typeface="Arial"/>
            </a:endParaRPr>
          </a:p>
        </p:txBody>
      </p:sp>
    </p:spTree>
    <p:extLst>
      <p:ext uri="{BB962C8B-B14F-4D97-AF65-F5344CB8AC3E}">
        <p14:creationId xmlns:p14="http://schemas.microsoft.com/office/powerpoint/2010/main" val="57224165"/>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08801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710196001"/>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4421450"/>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5"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24667" y="2803749"/>
            <a:ext cx="3042604" cy="1132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userDrawn="1"/>
        </p:nvSpPr>
        <p:spPr>
          <a:xfrm>
            <a:off x="2153236" y="6327556"/>
            <a:ext cx="4912471" cy="338554"/>
          </a:xfrm>
          <a:prstGeom prst="rect">
            <a:avLst/>
          </a:prstGeom>
        </p:spPr>
        <p:txBody>
          <a:bodyPr wrap="square">
            <a:spAutoFit/>
          </a:bodyPr>
          <a:lstStyle/>
          <a:p>
            <a:pPr algn="ctr" fontAlgn="base">
              <a:spcBef>
                <a:spcPct val="0"/>
              </a:spcBef>
              <a:spcAft>
                <a:spcPct val="0"/>
              </a:spcAft>
            </a:pPr>
            <a:r>
              <a:rPr lang="en-US" sz="800" b="1" dirty="0" smtClean="0">
                <a:solidFill>
                  <a:prstClr val="white">
                    <a:lumMod val="50000"/>
                  </a:prstClr>
                </a:solidFill>
                <a:ea typeface="ＭＳ Ｐゴシック" charset="-128"/>
                <a:cs typeface="Arial"/>
              </a:rPr>
              <a:t>Internal Information </a:t>
            </a:r>
            <a:r>
              <a:rPr lang="en-US" sz="800" dirty="0" smtClean="0">
                <a:solidFill>
                  <a:prstClr val="white">
                    <a:lumMod val="50000"/>
                  </a:prstClr>
                </a:solidFill>
                <a:ea typeface="ＭＳ Ｐゴシック" charset="-128"/>
                <a:cs typeface="Arial"/>
              </a:rPr>
              <a:t>– Defined as information that relates to the operation of business.  This information should be limited to access within Santander and to appropriate business partners.</a:t>
            </a:r>
            <a:endParaRPr lang="en-US" sz="800" dirty="0">
              <a:solidFill>
                <a:prstClr val="white">
                  <a:lumMod val="50000"/>
                </a:prstClr>
              </a:solidFill>
              <a:ea typeface="ＭＳ Ｐゴシック" charset="-128"/>
              <a:cs typeface="Arial"/>
            </a:endParaRPr>
          </a:p>
        </p:txBody>
      </p:sp>
    </p:spTree>
    <p:extLst>
      <p:ext uri="{BB962C8B-B14F-4D97-AF65-F5344CB8AC3E}">
        <p14:creationId xmlns:p14="http://schemas.microsoft.com/office/powerpoint/2010/main" val="2457373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9999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15450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10.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slideLayout" Target="../slideLayouts/slideLayout41.xml"/><Relationship Id="rId7" Type="http://schemas.openxmlformats.org/officeDocument/2006/relationships/tags" Target="../tags/tag9.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vmlDrawing" Target="../drawings/vmlDrawing8.vml"/><Relationship Id="rId5" Type="http://schemas.openxmlformats.org/officeDocument/2006/relationships/theme" Target="../theme/theme10.xml"/><Relationship Id="rId4" Type="http://schemas.openxmlformats.org/officeDocument/2006/relationships/slideLayout" Target="../slideLayouts/slideLayout42.xml"/><Relationship Id="rId9" Type="http://schemas.openxmlformats.org/officeDocument/2006/relationships/image" Target="../media/image1.emf"/></Relationships>
</file>

<file path=ppt/slideMasters/_rels/slideMaster11.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slideLayout" Target="../slideLayouts/slideLayout45.xml"/><Relationship Id="rId7" Type="http://schemas.openxmlformats.org/officeDocument/2006/relationships/tags" Target="../tags/tag10.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vmlDrawing" Target="../drawings/vmlDrawing9.vml"/><Relationship Id="rId5" Type="http://schemas.openxmlformats.org/officeDocument/2006/relationships/theme" Target="../theme/theme11.xml"/><Relationship Id="rId4" Type="http://schemas.openxmlformats.org/officeDocument/2006/relationships/slideLayout" Target="../slideLayouts/slideLayout46.xml"/><Relationship Id="rId9" Type="http://schemas.openxmlformats.org/officeDocument/2006/relationships/image" Target="../media/image1.emf"/></Relationships>
</file>

<file path=ppt/slideMasters/_rels/slideMaster12.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slideLayout" Target="../slideLayouts/slideLayout49.xml"/><Relationship Id="rId7" Type="http://schemas.openxmlformats.org/officeDocument/2006/relationships/vmlDrawing" Target="../drawings/vmlDrawing10.v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theme" Target="../theme/theme12.xml"/><Relationship Id="rId5" Type="http://schemas.openxmlformats.org/officeDocument/2006/relationships/slideLayout" Target="../slideLayouts/slideLayout51.xml"/><Relationship Id="rId10" Type="http://schemas.openxmlformats.org/officeDocument/2006/relationships/image" Target="../media/image1.emf"/><Relationship Id="rId4" Type="http://schemas.openxmlformats.org/officeDocument/2006/relationships/slideLayout" Target="../slideLayouts/slideLayout50.xml"/><Relationship Id="rId9" Type="http://schemas.openxmlformats.org/officeDocument/2006/relationships/oleObject" Target="../embeddings/oleObject10.bin"/></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tags" Target="../tags/tag12.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vmlDrawing" Target="../drawings/vmlDrawing11.v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theme" Target="../theme/theme13.xml"/><Relationship Id="rId5" Type="http://schemas.openxmlformats.org/officeDocument/2006/relationships/slideLayout" Target="../slideLayouts/slideLayout56.xml"/><Relationship Id="rId15" Type="http://schemas.openxmlformats.org/officeDocument/2006/relationships/image" Target="../media/image1.emf"/><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oleObject" Target="../embeddings/oleObject11.bin"/></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tags" Target="../tags/tag14.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vmlDrawing" Target="../drawings/vmlDrawing13.v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theme" Target="../theme/theme14.xml"/><Relationship Id="rId5" Type="http://schemas.openxmlformats.org/officeDocument/2006/relationships/slideLayout" Target="../slideLayouts/slideLayout66.xml"/><Relationship Id="rId15" Type="http://schemas.openxmlformats.org/officeDocument/2006/relationships/image" Target="../media/image1.emf"/><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oleObject" Target="../embeddings/oleObject13.bin"/></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2.jpe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4.xml"/><Relationship Id="rId7"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ags" Target="../tags/tag3.xml"/><Relationship Id="rId5" Type="http://schemas.openxmlformats.org/officeDocument/2006/relationships/vmlDrawing" Target="../drawings/vmlDrawing2.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2.jpe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4.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2.xml"/><Relationship Id="rId7" Type="http://schemas.openxmlformats.org/officeDocument/2006/relationships/oleObject" Target="../embeddings/oleObject3.bin"/><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tags" Target="../tags/tag4.xml"/><Relationship Id="rId5" Type="http://schemas.openxmlformats.org/officeDocument/2006/relationships/vmlDrawing" Target="../drawings/vmlDrawing3.v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slideLayout" Target="../slideLayouts/slideLayout25.xml"/><Relationship Id="rId7" Type="http://schemas.openxmlformats.org/officeDocument/2006/relationships/tags" Target="../tags/tag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vmlDrawing" Target="../drawings/vmlDrawing4.vml"/><Relationship Id="rId5" Type="http://schemas.openxmlformats.org/officeDocument/2006/relationships/theme" Target="../theme/theme6.xml"/><Relationship Id="rId4" Type="http://schemas.openxmlformats.org/officeDocument/2006/relationships/slideLayout" Target="../slideLayouts/slideLayout26.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29.xml"/><Relationship Id="rId7" Type="http://schemas.openxmlformats.org/officeDocument/2006/relationships/tags" Target="../tags/tag6.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vmlDrawing" Target="../drawings/vmlDrawing5.vml"/><Relationship Id="rId5" Type="http://schemas.openxmlformats.org/officeDocument/2006/relationships/theme" Target="../theme/theme7.xml"/><Relationship Id="rId4" Type="http://schemas.openxmlformats.org/officeDocument/2006/relationships/slideLayout" Target="../slideLayouts/slideLayout30.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slideLayout" Target="../slideLayouts/slideLayout33.xml"/><Relationship Id="rId7" Type="http://schemas.openxmlformats.org/officeDocument/2006/relationships/tags" Target="../tags/tag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vmlDrawing" Target="../drawings/vmlDrawing6.vml"/><Relationship Id="rId5" Type="http://schemas.openxmlformats.org/officeDocument/2006/relationships/theme" Target="../theme/theme8.xml"/><Relationship Id="rId4" Type="http://schemas.openxmlformats.org/officeDocument/2006/relationships/slideLayout" Target="../slideLayouts/slideLayout34.xml"/><Relationship Id="rId9" Type="http://schemas.openxmlformats.org/officeDocument/2006/relationships/image" Target="../media/image1.emf"/></Relationships>
</file>

<file path=ppt/slideMasters/_rels/slideMaster9.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slideLayout" Target="../slideLayouts/slideLayout37.xml"/><Relationship Id="rId7" Type="http://schemas.openxmlformats.org/officeDocument/2006/relationships/tags" Target="../tags/tag8.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vmlDrawing" Target="../drawings/vmlDrawing7.vml"/><Relationship Id="rId5" Type="http://schemas.openxmlformats.org/officeDocument/2006/relationships/theme" Target="../theme/theme9.xml"/><Relationship Id="rId4" Type="http://schemas.openxmlformats.org/officeDocument/2006/relationships/slideLayout" Target="../slideLayouts/slideLayout38.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9"/>
            </p:custDataLst>
            <p:extLst>
              <p:ext uri="{D42A27DB-BD31-4B8C-83A1-F6EECF244321}">
                <p14:modId xmlns:p14="http://schemas.microsoft.com/office/powerpoint/2010/main" val="28541701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79194"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06954120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91" r:id="rId4"/>
    <p:sldLayoutId id="2147483692" r:id="rId5"/>
    <p:sldLayoutId id="2147483771" r:id="rId6"/>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ext uri="{D42A27DB-BD31-4B8C-83A1-F6EECF244321}">
                <p14:modId xmlns:p14="http://schemas.microsoft.com/office/powerpoint/2010/main" val="24623408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97135"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651953817"/>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ext uri="{D42A27DB-BD31-4B8C-83A1-F6EECF244321}">
                <p14:modId xmlns:p14="http://schemas.microsoft.com/office/powerpoint/2010/main" val="3199995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98159"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414904799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8"/>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10434"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52888280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3"/>
            </p:custDataLst>
            <p:extLst>
              <p:ext uri="{D42A27DB-BD31-4B8C-83A1-F6EECF244321}">
                <p14:modId xmlns:p14="http://schemas.microsoft.com/office/powerpoint/2010/main" val="9481042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14528"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427336150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3"/>
            </p:custDataLst>
            <p:extLst>
              <p:ext uri="{D42A27DB-BD31-4B8C-83A1-F6EECF244321}">
                <p14:modId xmlns:p14="http://schemas.microsoft.com/office/powerpoint/2010/main" val="77319370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2669"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4070395215"/>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7056664" y="5904868"/>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smtClean="0">
                <a:solidFill>
                  <a:prstClr val="black"/>
                </a:solidFill>
                <a:latin typeface="Arial" charset="0"/>
                <a:ea typeface="MS PGothic" pitchFamily="34" charset="-128"/>
              </a:rPr>
              <a:t>Santander Holdings USA</a:t>
            </a:r>
            <a:r>
              <a:rPr lang="en-US" sz="1500" b="1" dirty="0" smtClean="0">
                <a:solidFill>
                  <a:prstClr val="black"/>
                </a:solidFill>
                <a:latin typeface="Arial" charset="0"/>
                <a:ea typeface="MS PGothic" pitchFamily="34" charset="-128"/>
              </a:rPr>
              <a:t> </a:t>
            </a:r>
            <a:endParaRPr lang="en-US" sz="1500" b="1" dirty="0">
              <a:solidFill>
                <a:prstClr val="black"/>
              </a:solidFill>
              <a:latin typeface="Arial" charset="0"/>
              <a:ea typeface="MS PGothic" pitchFamily="34" charset="-128"/>
            </a:endParaRPr>
          </a:p>
        </p:txBody>
      </p:sp>
    </p:spTree>
    <p:extLst>
      <p:ext uri="{BB962C8B-B14F-4D97-AF65-F5344CB8AC3E}">
        <p14:creationId xmlns:p14="http://schemas.microsoft.com/office/powerpoint/2010/main" val="14422227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extLst>
              <p:ext uri="{D42A27DB-BD31-4B8C-83A1-F6EECF244321}">
                <p14:modId xmlns:p14="http://schemas.microsoft.com/office/powerpoint/2010/main" val="353876460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8178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98882226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7056664" y="5904868"/>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smtClean="0">
                <a:solidFill>
                  <a:prstClr val="black"/>
                </a:solidFill>
                <a:latin typeface="Arial" charset="0"/>
                <a:ea typeface="MS PGothic" pitchFamily="34" charset="-128"/>
              </a:rPr>
              <a:t>Santander Holdings USA</a:t>
            </a:r>
            <a:r>
              <a:rPr lang="en-US" sz="1500" b="1" dirty="0" smtClean="0">
                <a:solidFill>
                  <a:prstClr val="black"/>
                </a:solidFill>
                <a:latin typeface="Arial" charset="0"/>
                <a:ea typeface="MS PGothic" pitchFamily="34" charset="-128"/>
              </a:rPr>
              <a:t> </a:t>
            </a:r>
            <a:endParaRPr lang="en-US" sz="1500" b="1" dirty="0">
              <a:solidFill>
                <a:prstClr val="black"/>
              </a:solidFill>
              <a:latin typeface="Arial" charset="0"/>
              <a:ea typeface="MS PGothic" pitchFamily="34" charset="-128"/>
            </a:endParaRPr>
          </a:p>
        </p:txBody>
      </p:sp>
    </p:spTree>
    <p:extLst>
      <p:ext uri="{BB962C8B-B14F-4D97-AF65-F5344CB8AC3E}">
        <p14:creationId xmlns:p14="http://schemas.microsoft.com/office/powerpoint/2010/main" val="12557331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extLst>
              <p:ext uri="{D42A27DB-BD31-4B8C-83A1-F6EECF244321}">
                <p14:modId xmlns:p14="http://schemas.microsoft.com/office/powerpoint/2010/main" val="608338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8587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51175523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ext uri="{D42A27DB-BD31-4B8C-83A1-F6EECF244321}">
                <p14:modId xmlns:p14="http://schemas.microsoft.com/office/powerpoint/2010/main" val="3037592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93040"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75151569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ext uri="{D42A27DB-BD31-4B8C-83A1-F6EECF244321}">
                <p14:modId xmlns:p14="http://schemas.microsoft.com/office/powerpoint/2010/main" val="464520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94063"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50485664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ext uri="{D42A27DB-BD31-4B8C-83A1-F6EECF244321}">
                <p14:modId xmlns:p14="http://schemas.microsoft.com/office/powerpoint/2010/main" val="386916147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95087"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44651773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ext uri="{D42A27DB-BD31-4B8C-83A1-F6EECF244321}">
                <p14:modId xmlns:p14="http://schemas.microsoft.com/office/powerpoint/2010/main" val="41973771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96111"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798407204"/>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file:///\\corpormabop3\docs\CPPLN\19R1\CCB\P19FinanceInputFiles\Loan%20Roll%20SP%2019.xlsx!AnnualbyLOB!R52C2:R61C18" TargetMode="External"/><Relationship Id="rId2" Type="http://schemas.openxmlformats.org/officeDocument/2006/relationships/slideLayout" Target="../slideLayouts/slideLayout48.xml"/><Relationship Id="rId1" Type="http://schemas.openxmlformats.org/officeDocument/2006/relationships/vmlDrawing" Target="../drawings/vmlDrawing21.v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oleObject" Target="file:///\\corpormabop3\docs\CPPLN\19R1\CCB\P19%20MBRs\CREB%20P19%20presentation%20template%20060816_v1.xlsx!Summary_2_YIELDS!R7C10:R26C15" TargetMode="External"/><Relationship Id="rId2" Type="http://schemas.openxmlformats.org/officeDocument/2006/relationships/slideLayout" Target="../slideLayouts/slideLayout48.xml"/><Relationship Id="rId1" Type="http://schemas.openxmlformats.org/officeDocument/2006/relationships/vmlDrawing" Target="../drawings/vmlDrawing22.v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18" Type="http://schemas.openxmlformats.org/officeDocument/2006/relationships/tags" Target="../tags/tag54.xml"/><Relationship Id="rId3" Type="http://schemas.openxmlformats.org/officeDocument/2006/relationships/tags" Target="../tags/tag39.xml"/><Relationship Id="rId21" Type="http://schemas.openxmlformats.org/officeDocument/2006/relationships/image" Target="../media/image1.emf"/><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tags" Target="../tags/tag53.xml"/><Relationship Id="rId2" Type="http://schemas.openxmlformats.org/officeDocument/2006/relationships/tags" Target="../tags/tag38.xml"/><Relationship Id="rId16" Type="http://schemas.openxmlformats.org/officeDocument/2006/relationships/tags" Target="../tags/tag52.xml"/><Relationship Id="rId20" Type="http://schemas.openxmlformats.org/officeDocument/2006/relationships/oleObject" Target="../embeddings/oleObject19.bin"/><Relationship Id="rId1" Type="http://schemas.openxmlformats.org/officeDocument/2006/relationships/vmlDrawing" Target="../drawings/vmlDrawing23.v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5" Type="http://schemas.openxmlformats.org/officeDocument/2006/relationships/tags" Target="../tags/tag51.xml"/><Relationship Id="rId23" Type="http://schemas.openxmlformats.org/officeDocument/2006/relationships/image" Target="../media/image14.emf"/><Relationship Id="rId10" Type="http://schemas.openxmlformats.org/officeDocument/2006/relationships/tags" Target="../tags/tag46.xml"/><Relationship Id="rId19" Type="http://schemas.openxmlformats.org/officeDocument/2006/relationships/slideLayout" Target="../slideLayouts/slideLayout28.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tags" Target="../tags/tag50.xml"/><Relationship Id="rId22" Type="http://schemas.openxmlformats.org/officeDocument/2006/relationships/oleObject" Target="../embeddings/oleObject20.bin"/></Relationships>
</file>

<file path=ppt/slides/_rels/slide13.xml.rels><?xml version="1.0" encoding="UTF-8" standalone="yes"?>
<Relationships xmlns="http://schemas.openxmlformats.org/package/2006/relationships"><Relationship Id="rId3" Type="http://schemas.openxmlformats.org/officeDocument/2006/relationships/oleObject" Target="file:///\\corpormabop3\docs\CPPLN\19R1\CCB\P19%20MBRs\CREB%20P19%20presentation%20template%20060816_v1.xlsx!Deposit%20Fcst%20by%20Prod!R3C1:R33C8" TargetMode="External"/><Relationship Id="rId2" Type="http://schemas.openxmlformats.org/officeDocument/2006/relationships/slideLayout" Target="../slideLayouts/slideLayout32.xml"/><Relationship Id="rId1" Type="http://schemas.openxmlformats.org/officeDocument/2006/relationships/vmlDrawing" Target="../drawings/vmlDrawing24.vml"/><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3" Type="http://schemas.openxmlformats.org/officeDocument/2006/relationships/oleObject" Target="file:///\\corpormabop3\docs\CPPLN\19R1\CCB\P19%20MBRs\CREB%20P19%20presentation%20template%20060816_v1.xlsx!Fee%20Fcst!R2C2:R14C8" TargetMode="External"/><Relationship Id="rId2" Type="http://schemas.openxmlformats.org/officeDocument/2006/relationships/slideLayout" Target="../slideLayouts/slideLayout36.xml"/><Relationship Id="rId1" Type="http://schemas.openxmlformats.org/officeDocument/2006/relationships/vmlDrawing" Target="../drawings/vmlDrawing25.vml"/><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3" Type="http://schemas.openxmlformats.org/officeDocument/2006/relationships/oleObject" Target="file:///\\corpormabop3\docs\CPPLN\19R1\CCB\P19%20MBRs\CREB%20P19%20presentation%20template%20060816_v1.xlsx!Expense%20Fcst!R2C2:R20C8" TargetMode="External"/><Relationship Id="rId2" Type="http://schemas.openxmlformats.org/officeDocument/2006/relationships/slideLayout" Target="../slideLayouts/slideLayout40.xml"/><Relationship Id="rId1" Type="http://schemas.openxmlformats.org/officeDocument/2006/relationships/vmlDrawing" Target="../drawings/vmlDrawing26.vml"/><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3" Type="http://schemas.openxmlformats.org/officeDocument/2006/relationships/oleObject" Target="file:///\\corpormabop3\docs\CPPLN\19R1\CCB\P19%20MBRs\CREB%20P19%20presentation%20template%20060816_v1.xlsx!FTE%20Fcst!R2C2:R4C8" TargetMode="External"/><Relationship Id="rId2" Type="http://schemas.openxmlformats.org/officeDocument/2006/relationships/slideLayout" Target="../slideLayouts/slideLayout44.xml"/><Relationship Id="rId1" Type="http://schemas.openxmlformats.org/officeDocument/2006/relationships/vmlDrawing" Target="../drawings/vmlDrawing27.vml"/><Relationship Id="rId5" Type="http://schemas.openxmlformats.org/officeDocument/2006/relationships/image" Target="../media/image19.emf"/><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3" Type="http://schemas.openxmlformats.org/officeDocument/2006/relationships/oleObject" Target="file:///\\corpormabop3\docs\CPPLN\19R1\CCB\P19%20MBRs\CREB%20P19%20presentation%20template%20060816_v1.xlsx!provision!R3C3:R25C8" TargetMode="External"/><Relationship Id="rId2" Type="http://schemas.openxmlformats.org/officeDocument/2006/relationships/slideLayout" Target="../slideLayouts/slideLayout48.xml"/><Relationship Id="rId1" Type="http://schemas.openxmlformats.org/officeDocument/2006/relationships/vmlDrawing" Target="../drawings/vmlDrawing28.vml"/><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3" Type="http://schemas.openxmlformats.org/officeDocument/2006/relationships/oleObject" Target="file:///\\corpormabop3\docs\CPPLN\19R1\CCB\P19%20MBRs\CREB%20P19%20presentation%20template%20060816_v1.xlsx!provision!R27C3:R55C8" TargetMode="External"/><Relationship Id="rId2" Type="http://schemas.openxmlformats.org/officeDocument/2006/relationships/slideLayout" Target="../slideLayouts/slideLayout48.xml"/><Relationship Id="rId1" Type="http://schemas.openxmlformats.org/officeDocument/2006/relationships/vmlDrawing" Target="../drawings/vmlDrawing29.vml"/><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56.xml"/><Relationship Id="rId7" Type="http://schemas.openxmlformats.org/officeDocument/2006/relationships/oleObject" Target="../embeddings/oleObject21.bin"/><Relationship Id="rId2" Type="http://schemas.openxmlformats.org/officeDocument/2006/relationships/tags" Target="../tags/tag55.xml"/><Relationship Id="rId1" Type="http://schemas.openxmlformats.org/officeDocument/2006/relationships/vmlDrawing" Target="../drawings/vmlDrawing30.vml"/><Relationship Id="rId6" Type="http://schemas.openxmlformats.org/officeDocument/2006/relationships/slideLayout" Target="../slideLayouts/slideLayout2.xml"/><Relationship Id="rId5" Type="http://schemas.openxmlformats.org/officeDocument/2006/relationships/tags" Target="../tags/tag58.xml"/><Relationship Id="rId4" Type="http://schemas.openxmlformats.org/officeDocument/2006/relationships/tags" Target="../tags/tag57.xml"/><Relationship Id="rId9" Type="http://schemas.openxmlformats.org/officeDocument/2006/relationships/slide" Target="slide2.xml"/></Relationships>
</file>

<file path=ppt/slides/_rels/slide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7.xml"/><Relationship Id="rId7" Type="http://schemas.openxmlformats.org/officeDocument/2006/relationships/oleObject" Target="../embeddings/oleObject15.bin"/><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slideLayout" Target="../slideLayouts/slideLayout53.xml"/><Relationship Id="rId5" Type="http://schemas.openxmlformats.org/officeDocument/2006/relationships/tags" Target="../tags/tag19.xml"/><Relationship Id="rId4" Type="http://schemas.openxmlformats.org/officeDocument/2006/relationships/tags" Target="../tags/tag18.xml"/><Relationship Id="rId9" Type="http://schemas.openxmlformats.org/officeDocument/2006/relationships/slide" Target="slide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9.xml"/><Relationship Id="rId1" Type="http://schemas.openxmlformats.org/officeDocument/2006/relationships/vmlDrawing" Target="../drawings/vmlDrawing31.vml"/><Relationship Id="rId6" Type="http://schemas.openxmlformats.org/officeDocument/2006/relationships/image" Target="../media/image22.emf"/><Relationship Id="rId5" Type="http://schemas.openxmlformats.org/officeDocument/2006/relationships/image" Target="../media/image5.emf"/><Relationship Id="rId4" Type="http://schemas.openxmlformats.org/officeDocument/2006/relationships/oleObject" Target="../embeddings/oleObject22.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file:///\\corpormabop3\docs\CPPLN\19R1\CCB\P19%20MBRs\CREB%20P19%20presentation%20template%20060816_v1.xlsx!Exp%20vs%20Bdgt!R2C1:R17C8" TargetMode="External"/><Relationship Id="rId2" Type="http://schemas.openxmlformats.org/officeDocument/2006/relationships/slideLayout" Target="../slideLayouts/slideLayout48.xml"/><Relationship Id="rId1" Type="http://schemas.openxmlformats.org/officeDocument/2006/relationships/vmlDrawing" Target="../drawings/vmlDrawing32.vml"/><Relationship Id="rId4" Type="http://schemas.openxmlformats.org/officeDocument/2006/relationships/image" Target="../media/image23.emf"/></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8.xml"/></Relationships>
</file>

<file path=ppt/slides/_rels/slide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20.xml"/><Relationship Id="rId1" Type="http://schemas.openxmlformats.org/officeDocument/2006/relationships/vmlDrawing" Target="../drawings/vmlDrawing16.vml"/><Relationship Id="rId5" Type="http://schemas.openxmlformats.org/officeDocument/2006/relationships/image" Target="../media/image7.emf"/><Relationship Id="rId4" Type="http://schemas.openxmlformats.org/officeDocument/2006/relationships/oleObject" Target="../embeddings/oleObject16.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file:///\\corpormabop3\docs\CPPLN\19R1\CCB\P19%20MBRs\CREB%20P19%20presentation%20template%20060816_v1.xlsx!FS-CREB!R4C2:R45C13" TargetMode="External"/><Relationship Id="rId2" Type="http://schemas.openxmlformats.org/officeDocument/2006/relationships/slideLayout" Target="../slideLayouts/slideLayout48.xml"/><Relationship Id="rId1" Type="http://schemas.openxmlformats.org/officeDocument/2006/relationships/vmlDrawing" Target="../drawings/vmlDrawing17.v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oleObject" Target="file:///\\corpormabop3\docs\CPPLN\19R1\CCB\P19%20MBRs\CREB%20P19%20presentation%20template%20060816_v1.xlsx!FS-CRE!R4C2:R45C13" TargetMode="External"/><Relationship Id="rId2" Type="http://schemas.openxmlformats.org/officeDocument/2006/relationships/slideLayout" Target="../slideLayouts/slideLayout48.xml"/><Relationship Id="rId1" Type="http://schemas.openxmlformats.org/officeDocument/2006/relationships/vmlDrawing" Target="../drawings/vmlDrawing18.v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oleObject" Target="file:///\\corpormabop3\docs\CPPLN\19R1\CCB\P19%20MBRs\CREB%20P19%20presentation%20template%20060816_v1.xlsx!FS-MF!R4C2:R45C13" TargetMode="External"/><Relationship Id="rId2" Type="http://schemas.openxmlformats.org/officeDocument/2006/relationships/slideLayout" Target="../slideLayouts/slideLayout48.xml"/><Relationship Id="rId1" Type="http://schemas.openxmlformats.org/officeDocument/2006/relationships/vmlDrawing" Target="../drawings/vmlDrawing19.v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18" Type="http://schemas.openxmlformats.org/officeDocument/2006/relationships/tags" Target="../tags/tag37.xml"/><Relationship Id="rId3" Type="http://schemas.openxmlformats.org/officeDocument/2006/relationships/tags" Target="../tags/tag22.xml"/><Relationship Id="rId21" Type="http://schemas.openxmlformats.org/officeDocument/2006/relationships/image" Target="../media/image1.emf"/><Relationship Id="rId7" Type="http://schemas.openxmlformats.org/officeDocument/2006/relationships/tags" Target="../tags/tag26.xml"/><Relationship Id="rId12" Type="http://schemas.openxmlformats.org/officeDocument/2006/relationships/tags" Target="../tags/tag31.xml"/><Relationship Id="rId17" Type="http://schemas.openxmlformats.org/officeDocument/2006/relationships/tags" Target="../tags/tag36.xml"/><Relationship Id="rId2" Type="http://schemas.openxmlformats.org/officeDocument/2006/relationships/tags" Target="../tags/tag21.xml"/><Relationship Id="rId16" Type="http://schemas.openxmlformats.org/officeDocument/2006/relationships/tags" Target="../tags/tag35.xml"/><Relationship Id="rId20" Type="http://schemas.openxmlformats.org/officeDocument/2006/relationships/oleObject" Target="../embeddings/oleObject17.bin"/><Relationship Id="rId1" Type="http://schemas.openxmlformats.org/officeDocument/2006/relationships/vmlDrawing" Target="../drawings/vmlDrawing20.vml"/><Relationship Id="rId6" Type="http://schemas.openxmlformats.org/officeDocument/2006/relationships/tags" Target="../tags/tag25.xml"/><Relationship Id="rId11" Type="http://schemas.openxmlformats.org/officeDocument/2006/relationships/tags" Target="../tags/tag30.xml"/><Relationship Id="rId5" Type="http://schemas.openxmlformats.org/officeDocument/2006/relationships/tags" Target="../tags/tag24.xml"/><Relationship Id="rId15" Type="http://schemas.openxmlformats.org/officeDocument/2006/relationships/tags" Target="../tags/tag34.xml"/><Relationship Id="rId23" Type="http://schemas.openxmlformats.org/officeDocument/2006/relationships/image" Target="../media/image11.emf"/><Relationship Id="rId10" Type="http://schemas.openxmlformats.org/officeDocument/2006/relationships/tags" Target="../tags/tag29.xml"/><Relationship Id="rId19" Type="http://schemas.openxmlformats.org/officeDocument/2006/relationships/slideLayout" Target="../slideLayouts/slideLayout24.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 Id="rId22" Type="http://schemas.openxmlformats.org/officeDocument/2006/relationships/oleObject" Target="../embeddings/oleObject1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91440" tIns="45720" rIns="91440" bIns="45720" rtlCol="0" anchor="t">
            <a:spAutoFit/>
          </a:bodyPr>
          <a:lstStyle/>
          <a:p>
            <a:r>
              <a:rPr lang="en-US" dirty="0" smtClean="0"/>
              <a:t>Santander US P19</a:t>
            </a:r>
            <a:endParaRPr lang="en-US" dirty="0"/>
          </a:p>
        </p:txBody>
      </p:sp>
      <p:sp>
        <p:nvSpPr>
          <p:cNvPr id="5" name="Text Placeholder 4"/>
          <p:cNvSpPr>
            <a:spLocks noGrp="1"/>
          </p:cNvSpPr>
          <p:nvPr>
            <p:ph type="body" sz="quarter" idx="10"/>
          </p:nvPr>
        </p:nvSpPr>
        <p:spPr>
          <a:xfrm>
            <a:off x="457200" y="3440652"/>
            <a:ext cx="8229600" cy="400110"/>
          </a:xfrm>
        </p:spPr>
        <p:txBody>
          <a:bodyPr/>
          <a:lstStyle/>
          <a:p>
            <a:r>
              <a:rPr lang="en-US" dirty="0" smtClean="0"/>
              <a:t>Commercial Real Estate Banking</a:t>
            </a:r>
            <a:endParaRPr lang="en-US" dirty="0"/>
          </a:p>
        </p:txBody>
      </p:sp>
      <p:sp>
        <p:nvSpPr>
          <p:cNvPr id="2" name="Text Placeholder 1"/>
          <p:cNvSpPr>
            <a:spLocks noGrp="1"/>
          </p:cNvSpPr>
          <p:nvPr>
            <p:ph type="body" sz="quarter" idx="12"/>
          </p:nvPr>
        </p:nvSpPr>
        <p:spPr>
          <a:xfrm>
            <a:off x="457199" y="4027060"/>
            <a:ext cx="5039959" cy="307777"/>
          </a:xfrm>
        </p:spPr>
        <p:txBody>
          <a:bodyPr/>
          <a:lstStyle/>
          <a:p>
            <a:r>
              <a:rPr lang="en-GB" dirty="0" smtClean="0"/>
              <a:t>June 2016</a:t>
            </a:r>
            <a:endParaRPr lang="en-GB" dirty="0"/>
          </a:p>
        </p:txBody>
      </p:sp>
      <p:sp>
        <p:nvSpPr>
          <p:cNvPr id="9" name="Text Placeholder 8"/>
          <p:cNvSpPr>
            <a:spLocks noGrp="1"/>
          </p:cNvSpPr>
          <p:nvPr>
            <p:ph type="body" sz="quarter" idx="13"/>
          </p:nvPr>
        </p:nvSpPr>
        <p:spPr>
          <a:xfrm>
            <a:off x="2963434" y="6541660"/>
            <a:ext cx="2403222" cy="307777"/>
          </a:xfrm>
        </p:spPr>
        <p:txBody>
          <a:bodyPr/>
          <a:lstStyle/>
          <a:p>
            <a:r>
              <a:rPr lang="en-US" dirty="0" smtClean="0"/>
              <a:t>Proprietary &amp; Confidential</a:t>
            </a:r>
            <a:endParaRPr lang="en-US" dirty="0"/>
          </a:p>
        </p:txBody>
      </p:sp>
      <p:sp>
        <p:nvSpPr>
          <p:cNvPr id="3" name="Text Placeholder 2"/>
          <p:cNvSpPr>
            <a:spLocks noGrp="1"/>
          </p:cNvSpPr>
          <p:nvPr>
            <p:ph type="body" sz="quarter" idx="11"/>
          </p:nvPr>
        </p:nvSpPr>
        <p:spPr>
          <a:xfrm>
            <a:off x="457200" y="4560966"/>
            <a:ext cx="8229600" cy="400110"/>
          </a:xfrm>
        </p:spPr>
        <p:txBody>
          <a:bodyPr/>
          <a:lstStyle/>
          <a:p>
            <a:r>
              <a:rPr lang="en-US" dirty="0" smtClean="0"/>
              <a:t>Michael A. Lee, Managing Director</a:t>
            </a:r>
            <a:endParaRPr lang="en-US" dirty="0"/>
          </a:p>
        </p:txBody>
      </p:sp>
    </p:spTree>
    <p:extLst>
      <p:ext uri="{BB962C8B-B14F-4D97-AF65-F5344CB8AC3E}">
        <p14:creationId xmlns:p14="http://schemas.microsoft.com/office/powerpoint/2010/main" val="1460359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 Roll Detail</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40579888"/>
              </p:ext>
            </p:extLst>
          </p:nvPr>
        </p:nvGraphicFramePr>
        <p:xfrm>
          <a:off x="152400" y="1143000"/>
          <a:ext cx="8691336" cy="1371600"/>
        </p:xfrm>
        <a:graphic>
          <a:graphicData uri="http://schemas.openxmlformats.org/presentationml/2006/ole">
            <mc:AlternateContent xmlns:mc="http://schemas.openxmlformats.org/markup-compatibility/2006">
              <mc:Choice xmlns:v="urn:schemas-microsoft-com:vml" Requires="v">
                <p:oleObj spid="_x0000_s1211458" name="Worksheet" r:id="rId3" imgW="10496651" imgH="1657392" progId="Excel.Sheet.12">
                  <p:link updateAutomatic="1"/>
                </p:oleObj>
              </mc:Choice>
              <mc:Fallback>
                <p:oleObj name="Worksheet" r:id="rId3" imgW="10496651" imgH="1657392" progId="Excel.Sheet.12">
                  <p:link updateAutomatic="1"/>
                  <p:pic>
                    <p:nvPicPr>
                      <p:cNvPr id="0" name=""/>
                      <p:cNvPicPr/>
                      <p:nvPr/>
                    </p:nvPicPr>
                    <p:blipFill>
                      <a:blip r:embed="rId4"/>
                      <a:stretch>
                        <a:fillRect/>
                      </a:stretch>
                    </p:blipFill>
                    <p:spPr>
                      <a:xfrm>
                        <a:off x="152400" y="1143000"/>
                        <a:ext cx="8691336" cy="1371600"/>
                      </a:xfrm>
                      <a:prstGeom prst="rect">
                        <a:avLst/>
                      </a:prstGeom>
                    </p:spPr>
                  </p:pic>
                </p:oleObj>
              </mc:Fallback>
            </mc:AlternateContent>
          </a:graphicData>
        </a:graphic>
      </p:graphicFrame>
      <p:sp>
        <p:nvSpPr>
          <p:cNvPr id="4" name="TextBox 3"/>
          <p:cNvSpPr txBox="1"/>
          <p:nvPr/>
        </p:nvSpPr>
        <p:spPr>
          <a:xfrm>
            <a:off x="389106" y="3560323"/>
            <a:ext cx="8454630" cy="523220"/>
          </a:xfrm>
          <a:prstGeom prst="rect">
            <a:avLst/>
          </a:prstGeom>
          <a:noFill/>
        </p:spPr>
        <p:txBody>
          <a:bodyPr wrap="square" rtlCol="0">
            <a:spAutoFit/>
          </a:bodyPr>
          <a:lstStyle/>
          <a:p>
            <a:r>
              <a:rPr lang="en-US" sz="1400" dirty="0" smtClean="0"/>
              <a:t>Assume consistent production levels, key component of the plan is the selective sales of MF assets at a 1% average premium.</a:t>
            </a:r>
            <a:endParaRPr lang="en-US" sz="1400" dirty="0"/>
          </a:p>
        </p:txBody>
      </p:sp>
    </p:spTree>
    <p:extLst>
      <p:ext uri="{BB962C8B-B14F-4D97-AF65-F5344CB8AC3E}">
        <p14:creationId xmlns:p14="http://schemas.microsoft.com/office/powerpoint/2010/main" val="386979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 Yield Analysis</a:t>
            </a:r>
            <a:endParaRPr lang="en-US" dirty="0"/>
          </a:p>
        </p:txBody>
      </p:sp>
      <p:sp>
        <p:nvSpPr>
          <p:cNvPr id="4" name="Text Placeholder 3"/>
          <p:cNvSpPr>
            <a:spLocks noGrp="1"/>
          </p:cNvSpPr>
          <p:nvPr>
            <p:ph type="body" sz="quarter" idx="10"/>
          </p:nvPr>
        </p:nvSpPr>
        <p:spPr>
          <a:xfrm>
            <a:off x="457201" y="6468978"/>
            <a:ext cx="8221080" cy="246221"/>
          </a:xfrm>
        </p:spPr>
        <p:txBody>
          <a:bodyPr/>
          <a:lstStyle/>
          <a:p>
            <a:endParaRPr lang="en-US" dirty="0">
              <a:solidFill>
                <a:prstClr val="black"/>
              </a:solidFill>
              <a:latin typeface="Arial" panose="020B0604020202020204" pitchFamily="34" charset="0"/>
              <a:cs typeface="Arial" panose="020B0604020202020204"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816917456"/>
              </p:ext>
            </p:extLst>
          </p:nvPr>
        </p:nvGraphicFramePr>
        <p:xfrm>
          <a:off x="609600" y="914400"/>
          <a:ext cx="7581140" cy="4114800"/>
        </p:xfrm>
        <a:graphic>
          <a:graphicData uri="http://schemas.openxmlformats.org/presentationml/2006/ole">
            <mc:AlternateContent xmlns:mc="http://schemas.openxmlformats.org/markup-compatibility/2006">
              <mc:Choice xmlns:v="urn:schemas-microsoft-com:vml" Requires="v">
                <p:oleObj spid="_x0000_s1213506" name="Worksheet" r:id="rId3" imgW="6124688" imgH="3324232" progId="Excel.Sheet.12">
                  <p:link updateAutomatic="1"/>
                </p:oleObj>
              </mc:Choice>
              <mc:Fallback>
                <p:oleObj name="Worksheet" r:id="rId3" imgW="6124688" imgH="3324232" progId="Excel.Sheet.12">
                  <p:link updateAutomatic="1"/>
                  <p:pic>
                    <p:nvPicPr>
                      <p:cNvPr id="0" name=""/>
                      <p:cNvPicPr/>
                      <p:nvPr/>
                    </p:nvPicPr>
                    <p:blipFill>
                      <a:blip r:embed="rId4"/>
                      <a:stretch>
                        <a:fillRect/>
                      </a:stretch>
                    </p:blipFill>
                    <p:spPr>
                      <a:xfrm>
                        <a:off x="609600" y="914400"/>
                        <a:ext cx="7581140" cy="4114800"/>
                      </a:xfrm>
                      <a:prstGeom prst="rect">
                        <a:avLst/>
                      </a:prstGeom>
                    </p:spPr>
                  </p:pic>
                </p:oleObj>
              </mc:Fallback>
            </mc:AlternateContent>
          </a:graphicData>
        </a:graphic>
      </p:graphicFrame>
    </p:spTree>
    <p:extLst>
      <p:ext uri="{BB962C8B-B14F-4D97-AF65-F5344CB8AC3E}">
        <p14:creationId xmlns:p14="http://schemas.microsoft.com/office/powerpoint/2010/main" val="1574232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Object 22" hidden="1"/>
          <p:cNvGraphicFramePr>
            <a:graphicFrameLocks noChangeAspect="1"/>
          </p:cNvGraphicFramePr>
          <p:nvPr>
            <p:custDataLst>
              <p:tags r:id="rId2"/>
            </p:custDataLst>
            <p:extLst>
              <p:ext uri="{D42A27DB-BD31-4B8C-83A1-F6EECF244321}">
                <p14:modId xmlns:p14="http://schemas.microsoft.com/office/powerpoint/2010/main" val="38597008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00296" name="think-cell Slide" r:id="rId20" imgW="270" imgH="270" progId="TCLayout.ActiveDocument.1">
                  <p:embed/>
                </p:oleObj>
              </mc:Choice>
              <mc:Fallback>
                <p:oleObj name="think-cell Slide" r:id="rId20" imgW="270" imgH="270" progId="TCLayout.ActiveDocument.1">
                  <p:embed/>
                  <p:pic>
                    <p:nvPicPr>
                      <p:cNvPr id="0" name=""/>
                      <p:cNvPicPr/>
                      <p:nvPr/>
                    </p:nvPicPr>
                    <p:blipFill>
                      <a:blip r:embed="rId21"/>
                      <a:stretch>
                        <a:fillRect/>
                      </a:stretch>
                    </p:blipFill>
                    <p:spPr>
                      <a:xfrm>
                        <a:off x="1588" y="1588"/>
                        <a:ext cx="1587" cy="1587"/>
                      </a:xfrm>
                      <a:prstGeom prst="rect">
                        <a:avLst/>
                      </a:prstGeom>
                    </p:spPr>
                  </p:pic>
                </p:oleObj>
              </mc:Fallback>
            </mc:AlternateContent>
          </a:graphicData>
        </a:graphic>
      </p:graphicFrame>
      <p:sp>
        <p:nvSpPr>
          <p:cNvPr id="14" name="Rectangle 13" hidden="1"/>
          <p:cNvSpPr/>
          <p:nvPr>
            <p:custDataLst>
              <p:tags r:id="rId3"/>
            </p:custDataLst>
          </p:nvPr>
        </p:nvSpPr>
        <p:spPr bwMode="auto">
          <a:xfrm>
            <a:off x="0" y="0"/>
            <a:ext cx="158750" cy="158750"/>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tileRect/>
          </a:gradFill>
          <a:effectLst/>
          <a:extLs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1400" b="1" dirty="0">
              <a:solidFill>
                <a:prstClr val="white"/>
              </a:solidFill>
              <a:latin typeface="Arial"/>
              <a:sym typeface="Arial"/>
            </a:endParaRPr>
          </a:p>
        </p:txBody>
      </p:sp>
      <p:sp>
        <p:nvSpPr>
          <p:cNvPr id="2" name="Title 1"/>
          <p:cNvSpPr>
            <a:spLocks noGrp="1"/>
          </p:cNvSpPr>
          <p:nvPr>
            <p:ph type="title"/>
          </p:nvPr>
        </p:nvSpPr>
        <p:spPr/>
        <p:txBody>
          <a:bodyPr/>
          <a:lstStyle/>
          <a:p>
            <a:r>
              <a:rPr lang="en-US" dirty="0" smtClean="0"/>
              <a:t>Deposits by line of business</a:t>
            </a:r>
            <a:endParaRPr lang="en-US" dirty="0"/>
          </a:p>
        </p:txBody>
      </p:sp>
      <p:sp>
        <p:nvSpPr>
          <p:cNvPr id="4" name="Text Placeholder 3"/>
          <p:cNvSpPr>
            <a:spLocks noGrp="1"/>
          </p:cNvSpPr>
          <p:nvPr>
            <p:ph type="body" sz="quarter" idx="10"/>
          </p:nvPr>
        </p:nvSpPr>
        <p:spPr/>
        <p:txBody>
          <a:bodyPr/>
          <a:lstStyle/>
          <a:p>
            <a:endParaRPr lang="en-US" dirty="0"/>
          </a:p>
        </p:txBody>
      </p:sp>
      <p:grpSp>
        <p:nvGrpSpPr>
          <p:cNvPr id="7" name="Group 6"/>
          <p:cNvGrpSpPr/>
          <p:nvPr/>
        </p:nvGrpSpPr>
        <p:grpSpPr>
          <a:xfrm>
            <a:off x="2289176" y="2123105"/>
            <a:ext cx="4419599" cy="412484"/>
            <a:chOff x="457201" y="1110343"/>
            <a:chExt cx="3230545" cy="412484"/>
          </a:xfrm>
        </p:grpSpPr>
        <p:sp>
          <p:nvSpPr>
            <p:cNvPr id="8" name="TextBox 7"/>
            <p:cNvSpPr txBox="1"/>
            <p:nvPr/>
          </p:nvSpPr>
          <p:spPr>
            <a:xfrm>
              <a:off x="457201" y="1110343"/>
              <a:ext cx="3230545" cy="369332"/>
            </a:xfrm>
            <a:prstGeom prst="rect">
              <a:avLst/>
            </a:prstGeom>
            <a:noFill/>
          </p:spPr>
          <p:txBody>
            <a:bodyPr wrap="square" rtlCol="0">
              <a:spAutoFit/>
            </a:bodyPr>
            <a:lstStyle/>
            <a:p>
              <a:pPr algn="ctr"/>
              <a:r>
                <a:rPr lang="en-US" b="1" dirty="0" smtClean="0">
                  <a:solidFill>
                    <a:srgbClr val="000000"/>
                  </a:solidFill>
                </a:rPr>
                <a:t>Deposit composition growth ($ mm)</a:t>
              </a:r>
              <a:endParaRPr lang="en-US" b="1" dirty="0">
                <a:solidFill>
                  <a:srgbClr val="000000"/>
                </a:solidFill>
              </a:endParaRPr>
            </a:p>
          </p:txBody>
        </p:sp>
        <p:cxnSp>
          <p:nvCxnSpPr>
            <p:cNvPr id="9" name="Straight Connector 8"/>
            <p:cNvCxnSpPr/>
            <p:nvPr/>
          </p:nvCxnSpPr>
          <p:spPr>
            <a:xfrm>
              <a:off x="457201" y="1522827"/>
              <a:ext cx="3230545"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457201" y="979713"/>
            <a:ext cx="1208313" cy="100584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prstClr val="white"/>
                </a:solidFill>
              </a:rPr>
              <a:t>Key drivers</a:t>
            </a:r>
            <a:endParaRPr lang="en-US" b="1" dirty="0">
              <a:solidFill>
                <a:prstClr val="white"/>
              </a:solidFill>
            </a:endParaRPr>
          </a:p>
        </p:txBody>
      </p:sp>
      <p:sp>
        <p:nvSpPr>
          <p:cNvPr id="24" name="Rectangle 23"/>
          <p:cNvSpPr/>
          <p:nvPr/>
        </p:nvSpPr>
        <p:spPr>
          <a:xfrm>
            <a:off x="1665514" y="979713"/>
            <a:ext cx="7021286" cy="100584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smtClean="0">
                <a:solidFill>
                  <a:schemeClr val="tx1"/>
                </a:solidFill>
              </a:rPr>
              <a:t>Modest deposit revenue growth projected as loan balances decline</a:t>
            </a:r>
            <a:endParaRPr lang="en-US" sz="1200" dirty="0">
              <a:solidFill>
                <a:schemeClr val="tx1"/>
              </a:solidFill>
            </a:endParaRPr>
          </a:p>
        </p:txBody>
      </p:sp>
      <p:graphicFrame>
        <p:nvGraphicFramePr>
          <p:cNvPr id="11" name="Object 10"/>
          <p:cNvGraphicFramePr>
            <a:graphicFrameLocks/>
          </p:cNvGraphicFramePr>
          <p:nvPr>
            <p:custDataLst>
              <p:tags r:id="rId4"/>
            </p:custDataLst>
            <p:extLst>
              <p:ext uri="{D42A27DB-BD31-4B8C-83A1-F6EECF244321}">
                <p14:modId xmlns:p14="http://schemas.microsoft.com/office/powerpoint/2010/main" val="3452694207"/>
              </p:ext>
            </p:extLst>
          </p:nvPr>
        </p:nvGraphicFramePr>
        <p:xfrm>
          <a:off x="1028700" y="2933699"/>
          <a:ext cx="5295967" cy="3038476"/>
        </p:xfrm>
        <a:graphic>
          <a:graphicData uri="http://schemas.openxmlformats.org/presentationml/2006/ole">
            <mc:AlternateContent xmlns:mc="http://schemas.openxmlformats.org/markup-compatibility/2006">
              <mc:Choice xmlns:v="urn:schemas-microsoft-com:vml" Requires="v">
                <p:oleObj spid="_x0000_s1200297" name="Chart" r:id="rId22" imgW="5295967" imgH="3038476" progId="MSGraph.Chart.8">
                  <p:embed followColorScheme="full"/>
                </p:oleObj>
              </mc:Choice>
              <mc:Fallback>
                <p:oleObj name="Chart" r:id="rId22" imgW="5295967" imgH="3038476" progId="MSGraph.Chart.8">
                  <p:embed followColorScheme="full"/>
                  <p:pic>
                    <p:nvPicPr>
                      <p:cNvPr id="0" name=""/>
                      <p:cNvPicPr/>
                      <p:nvPr/>
                    </p:nvPicPr>
                    <p:blipFill>
                      <a:blip r:embed="rId23"/>
                      <a:stretch>
                        <a:fillRect/>
                      </a:stretch>
                    </p:blipFill>
                    <p:spPr>
                      <a:xfrm>
                        <a:off x="1028700" y="2933699"/>
                        <a:ext cx="5295967" cy="3038476"/>
                      </a:xfrm>
                      <a:prstGeom prst="rect">
                        <a:avLst/>
                      </a:prstGeom>
                    </p:spPr>
                  </p:pic>
                </p:oleObj>
              </mc:Fallback>
            </mc:AlternateContent>
          </a:graphicData>
        </a:graphic>
      </p:graphicFrame>
      <p:cxnSp>
        <p:nvCxnSpPr>
          <p:cNvPr id="54" name="Straight Connector 53"/>
          <p:cNvCxnSpPr/>
          <p:nvPr>
            <p:custDataLst>
              <p:tags r:id="rId5"/>
            </p:custDataLst>
          </p:nvPr>
        </p:nvCxnSpPr>
        <p:spPr bwMode="auto">
          <a:xfrm flipV="1">
            <a:off x="1771650" y="2708275"/>
            <a:ext cx="3810000" cy="409575"/>
          </a:xfrm>
          <a:prstGeom prst="line">
            <a:avLst/>
          </a:prstGeom>
          <a:ln w="25400">
            <a:solidFill>
              <a:schemeClr val="tx1"/>
            </a:solidFill>
            <a:headEnd type="none"/>
            <a:tailEnd type="triangle" w="med" len="med"/>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44" name="Rectangle 43"/>
          <p:cNvSpPr/>
          <p:nvPr>
            <p:custDataLst>
              <p:tags r:id="rId6"/>
            </p:custDataLst>
          </p:nvPr>
        </p:nvSpPr>
        <p:spPr bwMode="auto">
          <a:xfrm>
            <a:off x="5378450" y="5961063"/>
            <a:ext cx="406400" cy="21272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spcBef>
                <a:spcPct val="0"/>
              </a:spcBef>
              <a:spcAft>
                <a:spcPct val="0"/>
              </a:spcAft>
            </a:pPr>
            <a:fld id="{A665314A-98FD-4440-8519-28639E6A3EF1}" type="datetime'''''''2''''''''''''''''''''0''''''''1''''''''9'''">
              <a:rPr lang="en-US" altLang="en-US" sz="1400" smtClean="0">
                <a:solidFill>
                  <a:schemeClr val="tx1"/>
                </a:solidFill>
              </a:rPr>
              <a:pPr/>
              <a:t>2019</a:t>
            </a:fld>
            <a:endParaRPr lang="en-US" sz="1400" dirty="0">
              <a:solidFill>
                <a:schemeClr val="tx1"/>
              </a:solidFill>
              <a:sym typeface="+mn-lt"/>
            </a:endParaRPr>
          </a:p>
        </p:txBody>
      </p:sp>
      <p:sp>
        <p:nvSpPr>
          <p:cNvPr id="52" name="Rectangle 51"/>
          <p:cNvSpPr/>
          <p:nvPr>
            <p:custDataLst>
              <p:tags r:id="rId7"/>
            </p:custDataLst>
          </p:nvPr>
        </p:nvSpPr>
        <p:spPr bwMode="gray">
          <a:xfrm>
            <a:off x="5408613" y="2828925"/>
            <a:ext cx="346075" cy="21272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none" lIns="25400" tIns="0" rIns="25400" bIns="0" rtlCol="0" anchor="b"/>
          <a:lstStyle/>
          <a:p>
            <a:pPr algn="ctr">
              <a:spcBef>
                <a:spcPct val="0"/>
              </a:spcBef>
              <a:spcAft>
                <a:spcPct val="0"/>
              </a:spcAft>
            </a:pPr>
            <a:fld id="{CF1FB408-F7F1-4D28-BB47-2AE193BB28BD}" type="datetime'''''''''''''''''''9''''''''''''03'''">
              <a:rPr lang="en-US" altLang="en-US" sz="1400" smtClean="0">
                <a:solidFill>
                  <a:schemeClr val="tx1"/>
                </a:solidFill>
                <a:sym typeface="+mn-lt"/>
              </a:rPr>
              <a:pPr algn="ctr">
                <a:spcBef>
                  <a:spcPct val="0"/>
                </a:spcBef>
                <a:spcAft>
                  <a:spcPct val="0"/>
                </a:spcAft>
              </a:pPr>
              <a:t>903</a:t>
            </a:fld>
            <a:endParaRPr lang="en-US" sz="1400" dirty="0">
              <a:solidFill>
                <a:schemeClr val="tx1"/>
              </a:solidFill>
              <a:sym typeface="+mn-lt"/>
            </a:endParaRPr>
          </a:p>
        </p:txBody>
      </p:sp>
      <p:sp>
        <p:nvSpPr>
          <p:cNvPr id="43" name="Rectangle 42"/>
          <p:cNvSpPr/>
          <p:nvPr>
            <p:custDataLst>
              <p:tags r:id="rId8"/>
            </p:custDataLst>
          </p:nvPr>
        </p:nvSpPr>
        <p:spPr bwMode="auto">
          <a:xfrm>
            <a:off x="4111625" y="5961063"/>
            <a:ext cx="406400" cy="21272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spcBef>
                <a:spcPct val="0"/>
              </a:spcBef>
              <a:spcAft>
                <a:spcPct val="0"/>
              </a:spcAft>
            </a:pPr>
            <a:fld id="{5C74F406-DB25-44BA-B87F-EE7BE96AE269}" type="datetime'''''''''''''2''''''''0''''''''''1''''8'''''''''''''''''">
              <a:rPr lang="en-US" altLang="en-US" sz="1400" smtClean="0">
                <a:solidFill>
                  <a:schemeClr val="tx1"/>
                </a:solidFill>
              </a:rPr>
              <a:pPr/>
              <a:t>2018</a:t>
            </a:fld>
            <a:endParaRPr lang="en-US" sz="1400" dirty="0">
              <a:solidFill>
                <a:schemeClr val="tx1"/>
              </a:solidFill>
              <a:sym typeface="+mn-lt"/>
            </a:endParaRPr>
          </a:p>
        </p:txBody>
      </p:sp>
      <p:sp>
        <p:nvSpPr>
          <p:cNvPr id="51" name="Rectangle 50"/>
          <p:cNvSpPr/>
          <p:nvPr>
            <p:custDataLst>
              <p:tags r:id="rId9"/>
            </p:custDataLst>
          </p:nvPr>
        </p:nvSpPr>
        <p:spPr bwMode="gray">
          <a:xfrm>
            <a:off x="4141788" y="2981325"/>
            <a:ext cx="346075" cy="21272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none" lIns="25400" tIns="0" rIns="25400" bIns="0" rtlCol="0" anchor="b"/>
          <a:lstStyle/>
          <a:p>
            <a:pPr algn="ctr">
              <a:spcBef>
                <a:spcPct val="0"/>
              </a:spcBef>
              <a:spcAft>
                <a:spcPct val="0"/>
              </a:spcAft>
            </a:pPr>
            <a:fld id="{9ADAACD4-6220-4FE6-9116-368EA653D3A2}" type="datetime'''''''''8''5''''''''3'''''''''''''''''''''''''''''''''''''">
              <a:rPr lang="en-US" altLang="en-US" sz="1400" smtClean="0">
                <a:solidFill>
                  <a:schemeClr val="tx1"/>
                </a:solidFill>
                <a:sym typeface="+mn-lt"/>
              </a:rPr>
              <a:pPr algn="ctr">
                <a:spcBef>
                  <a:spcPct val="0"/>
                </a:spcBef>
                <a:spcAft>
                  <a:spcPct val="0"/>
                </a:spcAft>
              </a:pPr>
              <a:t>853</a:t>
            </a:fld>
            <a:endParaRPr lang="en-US" sz="1400" dirty="0">
              <a:solidFill>
                <a:schemeClr val="tx1"/>
              </a:solidFill>
              <a:sym typeface="+mn-lt"/>
            </a:endParaRPr>
          </a:p>
        </p:txBody>
      </p:sp>
      <p:sp>
        <p:nvSpPr>
          <p:cNvPr id="15" name="Rectangle 14"/>
          <p:cNvSpPr/>
          <p:nvPr>
            <p:custDataLst>
              <p:tags r:id="rId10"/>
            </p:custDataLst>
          </p:nvPr>
        </p:nvSpPr>
        <p:spPr bwMode="auto">
          <a:xfrm>
            <a:off x="2840038" y="5961063"/>
            <a:ext cx="406400" cy="21272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spcBef>
                <a:spcPct val="0"/>
              </a:spcBef>
              <a:spcAft>
                <a:spcPct val="0"/>
              </a:spcAft>
            </a:pPr>
            <a:fld id="{AC27F87D-6C2D-4233-BD59-18AC48CC0106}" type="datetime'''''''''''''2''''''''01''''''7'''''''''''''''''''''''">
              <a:rPr lang="en-US" altLang="en-US" sz="1400" smtClean="0">
                <a:solidFill>
                  <a:schemeClr val="tx1"/>
                </a:solidFill>
              </a:rPr>
              <a:pPr/>
              <a:t>2017</a:t>
            </a:fld>
            <a:endParaRPr lang="en-US" sz="1400" dirty="0">
              <a:solidFill>
                <a:schemeClr val="tx1"/>
              </a:solidFill>
              <a:sym typeface="+mn-lt"/>
            </a:endParaRPr>
          </a:p>
        </p:txBody>
      </p:sp>
      <p:sp>
        <p:nvSpPr>
          <p:cNvPr id="42" name="Rectangle 41"/>
          <p:cNvSpPr/>
          <p:nvPr>
            <p:custDataLst>
              <p:tags r:id="rId11"/>
            </p:custDataLst>
          </p:nvPr>
        </p:nvSpPr>
        <p:spPr bwMode="gray">
          <a:xfrm>
            <a:off x="2870200" y="3143250"/>
            <a:ext cx="346075" cy="21272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none" lIns="25400" tIns="0" rIns="25400" bIns="0" rtlCol="0" anchor="b"/>
          <a:lstStyle/>
          <a:p>
            <a:pPr algn="ctr">
              <a:spcBef>
                <a:spcPct val="0"/>
              </a:spcBef>
              <a:spcAft>
                <a:spcPct val="0"/>
              </a:spcAft>
            </a:pPr>
            <a:fld id="{F4E4FD08-96A4-441D-92EA-AC0A0B69D90C}" type="datetime'8''''''''''''''0''''''''''''''''''''''''''''0'''''''''''''''">
              <a:rPr lang="en-US" altLang="en-US" sz="1400" smtClean="0">
                <a:solidFill>
                  <a:schemeClr val="tx1"/>
                </a:solidFill>
              </a:rPr>
              <a:pPr/>
              <a:t>800</a:t>
            </a:fld>
            <a:endParaRPr lang="en-US" sz="1400" dirty="0">
              <a:solidFill>
                <a:schemeClr val="tx1"/>
              </a:solidFill>
              <a:sym typeface="+mn-lt"/>
            </a:endParaRPr>
          </a:p>
        </p:txBody>
      </p:sp>
      <p:sp>
        <p:nvSpPr>
          <p:cNvPr id="13" name="Rectangle 12"/>
          <p:cNvSpPr/>
          <p:nvPr>
            <p:custDataLst>
              <p:tags r:id="rId12"/>
            </p:custDataLst>
          </p:nvPr>
        </p:nvSpPr>
        <p:spPr bwMode="auto">
          <a:xfrm>
            <a:off x="1568450" y="5961063"/>
            <a:ext cx="406400" cy="21272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spcBef>
                <a:spcPct val="0"/>
              </a:spcBef>
              <a:spcAft>
                <a:spcPct val="0"/>
              </a:spcAft>
            </a:pPr>
            <a:fld id="{C1590C4C-81F2-41FB-9FC9-8122C4DFE1FD}" type="datetime'''2''''''''''''''''''''''0''''16'''''''''''">
              <a:rPr lang="en-US" altLang="en-US" sz="1400" smtClean="0">
                <a:solidFill>
                  <a:schemeClr val="tx1"/>
                </a:solidFill>
              </a:rPr>
              <a:pPr/>
              <a:t>2016</a:t>
            </a:fld>
            <a:endParaRPr lang="en-US" sz="1400" dirty="0">
              <a:solidFill>
                <a:schemeClr val="tx1"/>
              </a:solidFill>
              <a:sym typeface="+mn-lt"/>
            </a:endParaRPr>
          </a:p>
        </p:txBody>
      </p:sp>
      <p:sp>
        <p:nvSpPr>
          <p:cNvPr id="41" name="Rectangle 40"/>
          <p:cNvSpPr/>
          <p:nvPr>
            <p:custDataLst>
              <p:tags r:id="rId13"/>
            </p:custDataLst>
          </p:nvPr>
        </p:nvSpPr>
        <p:spPr bwMode="gray">
          <a:xfrm>
            <a:off x="1598613" y="3238500"/>
            <a:ext cx="346075" cy="21272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none" lIns="25400" tIns="0" rIns="25400" bIns="0" rtlCol="0" anchor="b"/>
          <a:lstStyle/>
          <a:p>
            <a:pPr algn="ctr">
              <a:spcBef>
                <a:spcPct val="0"/>
              </a:spcBef>
              <a:spcAft>
                <a:spcPct val="0"/>
              </a:spcAft>
            </a:pPr>
            <a:fld id="{CFCE20A3-D4ED-4EB8-A27A-318D5A78615A}" type="datetime'''''''''''''''''''''''''''''''''''''''''772'''''''">
              <a:rPr lang="en-US" altLang="en-US" sz="1400" smtClean="0">
                <a:solidFill>
                  <a:schemeClr val="tx1"/>
                </a:solidFill>
              </a:rPr>
              <a:pPr/>
              <a:t>772</a:t>
            </a:fld>
            <a:endParaRPr lang="en-US" sz="1400" dirty="0">
              <a:solidFill>
                <a:schemeClr val="tx1"/>
              </a:solidFill>
              <a:sym typeface="+mn-lt"/>
            </a:endParaRPr>
          </a:p>
        </p:txBody>
      </p:sp>
      <p:sp>
        <p:nvSpPr>
          <p:cNvPr id="53" name="Oval 52"/>
          <p:cNvSpPr/>
          <p:nvPr>
            <p:custDataLst>
              <p:tags r:id="rId14"/>
            </p:custDataLst>
          </p:nvPr>
        </p:nvSpPr>
        <p:spPr bwMode="auto">
          <a:xfrm>
            <a:off x="3421063" y="2776538"/>
            <a:ext cx="511175" cy="273050"/>
          </a:xfrm>
          <a:prstGeom prst="ellipse">
            <a:avLst/>
          </a:prstGeom>
          <a:solidFill>
            <a:schemeClr val="bg1"/>
          </a:solidFill>
          <a:ln w="9525">
            <a:solidFill>
              <a:schemeClr val="tx1"/>
            </a:solidFill>
          </a:ln>
          <a:effectLst/>
          <a:extLs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lnSpc>
                <a:spcPct val="90000"/>
              </a:lnSpc>
              <a:spcBef>
                <a:spcPct val="0"/>
              </a:spcBef>
              <a:spcAft>
                <a:spcPct val="0"/>
              </a:spcAft>
            </a:pPr>
            <a:fld id="{ACBE0E17-CC7C-46D0-9D48-7E4C0A7948C2}" type="datetime'''''+''5''''''''''''''''''''''''''%'''''''''''''''''''''''''''">
              <a:rPr lang="en-US" altLang="en-US" sz="1400" b="1">
                <a:solidFill>
                  <a:schemeClr val="tx1"/>
                </a:solidFill>
              </a:rPr>
              <a:pPr/>
              <a:t>+5%</a:t>
            </a:fld>
            <a:endParaRPr lang="en-US" sz="1400" b="1" dirty="0">
              <a:solidFill>
                <a:schemeClr val="tx1"/>
              </a:solidFill>
              <a:sym typeface="+mn-lt"/>
            </a:endParaRPr>
          </a:p>
        </p:txBody>
      </p:sp>
      <p:sp>
        <p:nvSpPr>
          <p:cNvPr id="76" name="Rectangle 75"/>
          <p:cNvSpPr/>
          <p:nvPr>
            <p:custDataLst>
              <p:tags r:id="rId15"/>
            </p:custDataLst>
          </p:nvPr>
        </p:nvSpPr>
        <p:spPr bwMode="auto">
          <a:xfrm>
            <a:off x="6457950" y="4194175"/>
            <a:ext cx="250825" cy="187325"/>
          </a:xfrm>
          <a:prstGeom prst="rect">
            <a:avLst/>
          </a:prstGeom>
          <a:solidFill>
            <a:schemeClr val="accent2"/>
          </a:solidFill>
          <a:ln w="9525" cap="flat" cmpd="sng" algn="ctr">
            <a:noFill/>
            <a:prstDash val="solid"/>
          </a:ln>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5" name="Rectangle 74"/>
          <p:cNvSpPr/>
          <p:nvPr>
            <p:custDataLst>
              <p:tags r:id="rId16"/>
            </p:custDataLst>
          </p:nvPr>
        </p:nvSpPr>
        <p:spPr bwMode="auto">
          <a:xfrm>
            <a:off x="6457950" y="3930650"/>
            <a:ext cx="250825" cy="187325"/>
          </a:xfrm>
          <a:prstGeom prst="rect">
            <a:avLst/>
          </a:prstGeom>
          <a:solidFill>
            <a:srgbClr val="C0C0C0"/>
          </a:solidFill>
          <a:ln w="9525" cap="flat" cmpd="sng" algn="ctr">
            <a:noFill/>
            <a:prstDash val="solid"/>
          </a:ln>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3" name="Rectangle 72"/>
          <p:cNvSpPr/>
          <p:nvPr>
            <p:custDataLst>
              <p:tags r:id="rId17"/>
            </p:custDataLst>
          </p:nvPr>
        </p:nvSpPr>
        <p:spPr bwMode="auto">
          <a:xfrm>
            <a:off x="6759575" y="4189413"/>
            <a:ext cx="376238" cy="21272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spcBef>
                <a:spcPct val="0"/>
              </a:spcBef>
              <a:spcAft>
                <a:spcPct val="0"/>
              </a:spcAft>
            </a:pPr>
            <a:fld id="{DE5E4F14-F06B-4E16-BB98-BECFF88C1148}" type="datetime'''''''''''''C''''''''''''R''''''''''''''''''''''''''''''''E'''">
              <a:rPr lang="en-US" altLang="en-US" sz="1400" smtClean="0">
                <a:solidFill>
                  <a:schemeClr val="tx1"/>
                </a:solidFill>
                <a:sym typeface="+mn-lt"/>
              </a:rPr>
              <a:pPr>
                <a:spcBef>
                  <a:spcPct val="0"/>
                </a:spcBef>
                <a:spcAft>
                  <a:spcPct val="0"/>
                </a:spcAft>
              </a:pPr>
              <a:t>CRE</a:t>
            </a:fld>
            <a:endParaRPr lang="en-US" sz="1400" dirty="0">
              <a:solidFill>
                <a:schemeClr val="tx1"/>
              </a:solidFill>
              <a:sym typeface="+mn-lt"/>
            </a:endParaRPr>
          </a:p>
        </p:txBody>
      </p:sp>
      <p:sp>
        <p:nvSpPr>
          <p:cNvPr id="74" name="Rectangle 73"/>
          <p:cNvSpPr/>
          <p:nvPr>
            <p:custDataLst>
              <p:tags r:id="rId18"/>
            </p:custDataLst>
          </p:nvPr>
        </p:nvSpPr>
        <p:spPr bwMode="auto">
          <a:xfrm>
            <a:off x="6759575" y="3925888"/>
            <a:ext cx="255588" cy="21272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spcBef>
                <a:spcPct val="0"/>
              </a:spcBef>
              <a:spcAft>
                <a:spcPct val="0"/>
              </a:spcAft>
            </a:pPr>
            <a:fld id="{21FAF886-152A-46B4-B037-977936063205}" type="datetime'''M''''''''''F'">
              <a:rPr lang="en-US" altLang="en-US" sz="1400" smtClean="0">
                <a:solidFill>
                  <a:schemeClr val="tx1"/>
                </a:solidFill>
                <a:sym typeface="+mn-lt"/>
              </a:rPr>
              <a:pPr>
                <a:spcBef>
                  <a:spcPct val="0"/>
                </a:spcBef>
                <a:spcAft>
                  <a:spcPct val="0"/>
                </a:spcAft>
              </a:pPr>
              <a:t>MF</a:t>
            </a:fld>
            <a:endParaRPr lang="en-US" sz="1400" dirty="0">
              <a:solidFill>
                <a:schemeClr val="tx1"/>
              </a:solidFill>
              <a:sym typeface="+mn-lt"/>
            </a:endParaRPr>
          </a:p>
        </p:txBody>
      </p:sp>
      <p:sp>
        <p:nvSpPr>
          <p:cNvPr id="77" name="TextBox 76"/>
          <p:cNvSpPr txBox="1"/>
          <p:nvPr/>
        </p:nvSpPr>
        <p:spPr>
          <a:xfrm>
            <a:off x="7442931" y="3013126"/>
            <a:ext cx="636714" cy="461665"/>
          </a:xfrm>
          <a:prstGeom prst="rect">
            <a:avLst/>
          </a:prstGeom>
          <a:noFill/>
        </p:spPr>
        <p:txBody>
          <a:bodyPr wrap="none" rtlCol="0">
            <a:spAutoFit/>
          </a:bodyPr>
          <a:lstStyle/>
          <a:p>
            <a:pPr algn="ctr"/>
            <a:r>
              <a:rPr lang="en-US" sz="1200" b="1" dirty="0" smtClean="0">
                <a:solidFill>
                  <a:srgbClr val="000000"/>
                </a:solidFill>
              </a:rPr>
              <a:t>CAGR</a:t>
            </a:r>
          </a:p>
          <a:p>
            <a:pPr algn="ctr"/>
            <a:r>
              <a:rPr lang="en-US" sz="1200" b="1" dirty="0" smtClean="0">
                <a:solidFill>
                  <a:srgbClr val="000000"/>
                </a:solidFill>
              </a:rPr>
              <a:t>16-19</a:t>
            </a:r>
            <a:endParaRPr lang="en-US" sz="1200" b="1" dirty="0">
              <a:solidFill>
                <a:srgbClr val="000000"/>
              </a:solidFill>
            </a:endParaRPr>
          </a:p>
        </p:txBody>
      </p:sp>
      <p:cxnSp>
        <p:nvCxnSpPr>
          <p:cNvPr id="78" name="Straight Connector 77"/>
          <p:cNvCxnSpPr/>
          <p:nvPr/>
        </p:nvCxnSpPr>
        <p:spPr>
          <a:xfrm>
            <a:off x="7473262" y="3494158"/>
            <a:ext cx="636714" cy="0"/>
          </a:xfrm>
          <a:prstGeom prst="line">
            <a:avLst/>
          </a:prstGeom>
        </p:spPr>
        <p:style>
          <a:lnRef idx="2">
            <a:schemeClr val="accent1"/>
          </a:lnRef>
          <a:fillRef idx="0">
            <a:schemeClr val="accent1"/>
          </a:fillRef>
          <a:effectRef idx="1">
            <a:schemeClr val="accent1"/>
          </a:effectRef>
          <a:fontRef idx="minor">
            <a:schemeClr val="tx1"/>
          </a:fontRef>
        </p:style>
      </p:cxnSp>
      <p:sp>
        <p:nvSpPr>
          <p:cNvPr id="79" name="Text Placeholder 11"/>
          <p:cNvSpPr>
            <a:spLocks noGrp="1"/>
          </p:cNvSpPr>
          <p:nvPr/>
        </p:nvSpPr>
        <p:spPr bwMode="auto">
          <a:xfrm>
            <a:off x="7137401" y="4194175"/>
            <a:ext cx="1373188" cy="2127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ct val="0"/>
              </a:spcBef>
              <a:spcAft>
                <a:spcPct val="0"/>
              </a:spcAft>
              <a:buFont typeface="Arial"/>
              <a:buNone/>
            </a:pPr>
            <a:r>
              <a:rPr lang="en-US" sz="1400" dirty="0" smtClean="0">
                <a:solidFill>
                  <a:srgbClr val="000000"/>
                </a:solidFill>
              </a:rPr>
              <a:t>+5%</a:t>
            </a:r>
            <a:endParaRPr lang="en-US" sz="1400" dirty="0">
              <a:solidFill>
                <a:srgbClr val="000000"/>
              </a:solidFill>
              <a:sym typeface="+mn-lt"/>
            </a:endParaRPr>
          </a:p>
        </p:txBody>
      </p:sp>
      <p:sp>
        <p:nvSpPr>
          <p:cNvPr id="80" name="Text Placeholder 10"/>
          <p:cNvSpPr>
            <a:spLocks noGrp="1"/>
          </p:cNvSpPr>
          <p:nvPr/>
        </p:nvSpPr>
        <p:spPr bwMode="auto">
          <a:xfrm>
            <a:off x="7137401" y="3930650"/>
            <a:ext cx="1373188" cy="2127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ct val="0"/>
              </a:spcBef>
              <a:spcAft>
                <a:spcPct val="0"/>
              </a:spcAft>
              <a:buFont typeface="Arial"/>
              <a:buNone/>
            </a:pPr>
            <a:r>
              <a:rPr lang="en-US" sz="1400" dirty="0" smtClean="0">
                <a:solidFill>
                  <a:srgbClr val="000000"/>
                </a:solidFill>
              </a:rPr>
              <a:t>+6%</a:t>
            </a:r>
            <a:endParaRPr lang="en-US" sz="1400" dirty="0">
              <a:solidFill>
                <a:srgbClr val="000000"/>
              </a:solidFill>
              <a:sym typeface="+mn-lt"/>
            </a:endParaRPr>
          </a:p>
        </p:txBody>
      </p:sp>
    </p:spTree>
    <p:extLst>
      <p:ext uri="{BB962C8B-B14F-4D97-AF65-F5344CB8AC3E}">
        <p14:creationId xmlns:p14="http://schemas.microsoft.com/office/powerpoint/2010/main" val="953231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Deposit forecast by product – balances and rates</a:t>
            </a:r>
            <a:endParaRPr lang="en-US" dirty="0"/>
          </a:p>
        </p:txBody>
      </p:sp>
      <p:sp>
        <p:nvSpPr>
          <p:cNvPr id="4" name="Text Placeholder 3"/>
          <p:cNvSpPr>
            <a:spLocks noGrp="1"/>
          </p:cNvSpPr>
          <p:nvPr>
            <p:ph type="body" sz="quarter" idx="10"/>
          </p:nvPr>
        </p:nvSpPr>
        <p:spPr>
          <a:xfrm>
            <a:off x="457201" y="6468978"/>
            <a:ext cx="8221080" cy="246221"/>
          </a:xfrm>
        </p:spPr>
        <p:txBody>
          <a:bodyPr/>
          <a:lstStyle/>
          <a:p>
            <a:endParaRPr lang="en-US" dirty="0">
              <a:solidFill>
                <a:prstClr val="black"/>
              </a:solidFill>
              <a:latin typeface="Arial" panose="020B0604020202020204" pitchFamily="34" charset="0"/>
              <a:cs typeface="Arial" panose="020B0604020202020204"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482037238"/>
              </p:ext>
            </p:extLst>
          </p:nvPr>
        </p:nvGraphicFramePr>
        <p:xfrm>
          <a:off x="846138" y="887690"/>
          <a:ext cx="7451725" cy="5456237"/>
        </p:xfrm>
        <a:graphic>
          <a:graphicData uri="http://schemas.openxmlformats.org/presentationml/2006/ole">
            <mc:AlternateContent xmlns:mc="http://schemas.openxmlformats.org/markup-compatibility/2006">
              <mc:Choice xmlns:v="urn:schemas-microsoft-com:vml" Requires="v">
                <p:oleObj spid="_x0000_s1201235" name="Worksheet" r:id="rId3" imgW="10601376" imgH="7762893" progId="Excel.Sheet.12">
                  <p:link updateAutomatic="1"/>
                </p:oleObj>
              </mc:Choice>
              <mc:Fallback>
                <p:oleObj name="Worksheet" r:id="rId3" imgW="10601376" imgH="7762893" progId="Excel.Sheet.12">
                  <p:link updateAutomatic="1"/>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138" y="887690"/>
                        <a:ext cx="7451725" cy="545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655280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 income forecast</a:t>
            </a:r>
            <a:endParaRPr lang="en-US" dirty="0"/>
          </a:p>
        </p:txBody>
      </p:sp>
      <p:sp>
        <p:nvSpPr>
          <p:cNvPr id="4" name="Text Placeholder 3"/>
          <p:cNvSpPr>
            <a:spLocks noGrp="1"/>
          </p:cNvSpPr>
          <p:nvPr>
            <p:ph type="body" sz="quarter" idx="10"/>
          </p:nvPr>
        </p:nvSpPr>
        <p:spPr>
          <a:xfrm>
            <a:off x="282102" y="5945756"/>
            <a:ext cx="8396178" cy="400110"/>
          </a:xfrm>
        </p:spPr>
        <p:txBody>
          <a:bodyPr/>
          <a:lstStyle/>
          <a:p>
            <a:r>
              <a:rPr lang="en-US" dirty="0" smtClean="0">
                <a:latin typeface="Arial" panose="020B0604020202020204" pitchFamily="34" charset="0"/>
                <a:cs typeface="Arial" panose="020B0604020202020204" pitchFamily="34" charset="0"/>
              </a:rPr>
              <a:t>SAN has a $25MM Aggregate Support Obligation (ASO) stemming from the sale of assets to FNMA. There is a negotiated true up of the ASO in 2017 in which we expect a $13MM</a:t>
            </a:r>
            <a:r>
              <a:rPr lang="en-US" dirty="0" smtClean="0">
                <a:solidFill>
                  <a:schemeClr val="tx2"/>
                </a:solidFill>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reduction. Accounted for at 1250% RW, results in a projected reduction $160MM in risk weighted assets.</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457201" y="979713"/>
            <a:ext cx="1208313" cy="100584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prstClr val="white"/>
                </a:solidFill>
              </a:rPr>
              <a:t>Key drivers</a:t>
            </a:r>
            <a:endParaRPr lang="en-US" b="1" dirty="0">
              <a:solidFill>
                <a:prstClr val="white"/>
              </a:solidFill>
            </a:endParaRPr>
          </a:p>
        </p:txBody>
      </p:sp>
      <p:sp>
        <p:nvSpPr>
          <p:cNvPr id="8" name="Rectangle 7"/>
          <p:cNvSpPr/>
          <p:nvPr/>
        </p:nvSpPr>
        <p:spPr>
          <a:xfrm>
            <a:off x="1665514" y="979713"/>
            <a:ext cx="7021286" cy="100584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smtClean="0">
                <a:solidFill>
                  <a:schemeClr val="tx1"/>
                </a:solidFill>
              </a:rPr>
              <a:t>Focus on non-credit based revenue generation centered in syndications</a:t>
            </a:r>
            <a:r>
              <a:rPr lang="en-US" sz="1200" dirty="0">
                <a:solidFill>
                  <a:schemeClr val="tx1"/>
                </a:solidFill>
              </a:rPr>
              <a:t> </a:t>
            </a:r>
            <a:r>
              <a:rPr lang="en-US" sz="1200" dirty="0" smtClean="0">
                <a:solidFill>
                  <a:schemeClr val="tx1"/>
                </a:solidFill>
              </a:rPr>
              <a:t>and swaps</a:t>
            </a:r>
          </a:p>
          <a:p>
            <a:pPr marL="171450" indent="-171450">
              <a:buFont typeface="Arial" panose="020B0604020202020204" pitchFamily="34" charset="0"/>
              <a:buChar char="•"/>
            </a:pPr>
            <a:r>
              <a:rPr lang="en-US" sz="1200" dirty="0" smtClean="0">
                <a:solidFill>
                  <a:schemeClr val="tx1"/>
                </a:solidFill>
              </a:rPr>
              <a:t>Significant ASO fee in 2015 was a one time gain stemming from the FNMA portfolio acquisition </a:t>
            </a:r>
          </a:p>
          <a:p>
            <a:pPr marL="171450" indent="-171450">
              <a:buFont typeface="Arial" panose="020B0604020202020204" pitchFamily="34" charset="0"/>
              <a:buChar char="•"/>
            </a:pPr>
            <a:r>
              <a:rPr lang="en-US" sz="1200" dirty="0" smtClean="0">
                <a:solidFill>
                  <a:schemeClr val="tx1"/>
                </a:solidFill>
              </a:rPr>
              <a:t>Gain on sale projected at 101% of par</a:t>
            </a:r>
          </a:p>
        </p:txBody>
      </p:sp>
      <p:graphicFrame>
        <p:nvGraphicFramePr>
          <p:cNvPr id="6" name="Object 5"/>
          <p:cNvGraphicFramePr>
            <a:graphicFrameLocks noChangeAspect="1"/>
          </p:cNvGraphicFramePr>
          <p:nvPr>
            <p:extLst>
              <p:ext uri="{D42A27DB-BD31-4B8C-83A1-F6EECF244321}">
                <p14:modId xmlns:p14="http://schemas.microsoft.com/office/powerpoint/2010/main" val="71571132"/>
              </p:ext>
            </p:extLst>
          </p:nvPr>
        </p:nvGraphicFramePr>
        <p:xfrm>
          <a:off x="1171575" y="2038253"/>
          <a:ext cx="6800850" cy="3867150"/>
        </p:xfrm>
        <a:graphic>
          <a:graphicData uri="http://schemas.openxmlformats.org/presentationml/2006/ole">
            <mc:AlternateContent xmlns:mc="http://schemas.openxmlformats.org/markup-compatibility/2006">
              <mc:Choice xmlns:v="urn:schemas-microsoft-com:vml" Requires="v">
                <p:oleObj spid="_x0000_s1202267" name="Worksheet" r:id="rId3" imgW="6800816" imgH="3867127" progId="Excel.Sheet.12">
                  <p:link updateAutomatic="1"/>
                </p:oleObj>
              </mc:Choice>
              <mc:Fallback>
                <p:oleObj name="Worksheet" r:id="rId3" imgW="6800816" imgH="3867127" progId="Excel.Sheet.12">
                  <p:link updateAutomatic="1"/>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575" y="2038253"/>
                        <a:ext cx="6800850"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216501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Expense forecast</a:t>
            </a:r>
            <a:endParaRPr lang="en-US" dirty="0"/>
          </a:p>
        </p:txBody>
      </p:sp>
      <p:sp>
        <p:nvSpPr>
          <p:cNvPr id="4" name="Text Placeholder 3"/>
          <p:cNvSpPr>
            <a:spLocks noGrp="1"/>
          </p:cNvSpPr>
          <p:nvPr>
            <p:ph type="body" sz="quarter" idx="10"/>
          </p:nvPr>
        </p:nvSpPr>
        <p:spPr>
          <a:xfrm>
            <a:off x="457201" y="6468978"/>
            <a:ext cx="8221080" cy="246221"/>
          </a:xfrm>
        </p:spPr>
        <p:txBody>
          <a:bodyPr/>
          <a:lstStyle/>
          <a:p>
            <a:endParaRPr lang="en-US" dirty="0">
              <a:solidFill>
                <a:prstClr val="black"/>
              </a:solidFill>
              <a:latin typeface="Arial" panose="020B0604020202020204" pitchFamily="34" charset="0"/>
              <a:cs typeface="Arial" panose="020B0604020202020204" pitchFamily="34" charset="0"/>
            </a:endParaRPr>
          </a:p>
        </p:txBody>
      </p:sp>
      <p:sp>
        <p:nvSpPr>
          <p:cNvPr id="7" name="Rectangle 6"/>
          <p:cNvSpPr/>
          <p:nvPr/>
        </p:nvSpPr>
        <p:spPr>
          <a:xfrm>
            <a:off x="1665514" y="979713"/>
            <a:ext cx="7021286" cy="100584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smtClean="0">
                <a:solidFill>
                  <a:srgbClr val="000000"/>
                </a:solidFill>
              </a:rPr>
              <a:t>Staffing levels flat through 2019</a:t>
            </a:r>
          </a:p>
          <a:p>
            <a:pPr marL="171450" indent="-171450">
              <a:buFont typeface="Arial" panose="020B0604020202020204" pitchFamily="34" charset="0"/>
              <a:buChar char="•"/>
            </a:pPr>
            <a:r>
              <a:rPr lang="en-US" sz="1200" dirty="0">
                <a:solidFill>
                  <a:srgbClr val="000000"/>
                </a:solidFill>
              </a:rPr>
              <a:t>C</a:t>
            </a:r>
            <a:r>
              <a:rPr lang="en-US" sz="1200" dirty="0" smtClean="0">
                <a:solidFill>
                  <a:srgbClr val="000000"/>
                </a:solidFill>
              </a:rPr>
              <a:t>ompensation plan will be focused on retaining top talent and prudent risk management</a:t>
            </a:r>
          </a:p>
        </p:txBody>
      </p:sp>
      <p:sp>
        <p:nvSpPr>
          <p:cNvPr id="8" name="Rectangle 7"/>
          <p:cNvSpPr/>
          <p:nvPr/>
        </p:nvSpPr>
        <p:spPr>
          <a:xfrm>
            <a:off x="457201" y="979713"/>
            <a:ext cx="1208313" cy="100584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prstClr val="white"/>
                </a:solidFill>
              </a:rPr>
              <a:t>Key drivers</a:t>
            </a:r>
            <a:endParaRPr lang="en-US" b="1" dirty="0">
              <a:solidFill>
                <a:prstClr val="white"/>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985334870"/>
              </p:ext>
            </p:extLst>
          </p:nvPr>
        </p:nvGraphicFramePr>
        <p:xfrm>
          <a:off x="1410494" y="2060575"/>
          <a:ext cx="6323013" cy="4419600"/>
        </p:xfrm>
        <a:graphic>
          <a:graphicData uri="http://schemas.openxmlformats.org/presentationml/2006/ole">
            <mc:AlternateContent xmlns:mc="http://schemas.openxmlformats.org/markup-compatibility/2006">
              <mc:Choice xmlns:v="urn:schemas-microsoft-com:vml" Requires="v">
                <p:oleObj spid="_x0000_s1203287" name="Worksheet" r:id="rId3" imgW="6419951" imgH="4486386" progId="Excel.Sheet.12">
                  <p:link updateAutomatic="1"/>
                </p:oleObj>
              </mc:Choice>
              <mc:Fallback>
                <p:oleObj name="Worksheet" r:id="rId3" imgW="6419951" imgH="4486386" progId="Excel.Sheet.12">
                  <p:link updateAutomatic="1"/>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0494" y="2060575"/>
                        <a:ext cx="6323013"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281946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FTE forecast</a:t>
            </a:r>
            <a:endParaRPr lang="en-US" dirty="0"/>
          </a:p>
        </p:txBody>
      </p:sp>
      <p:sp>
        <p:nvSpPr>
          <p:cNvPr id="4" name="Text Placeholder 3"/>
          <p:cNvSpPr>
            <a:spLocks noGrp="1"/>
          </p:cNvSpPr>
          <p:nvPr>
            <p:ph type="body" sz="quarter" idx="10"/>
          </p:nvPr>
        </p:nvSpPr>
        <p:spPr>
          <a:xfrm>
            <a:off x="490642" y="6207368"/>
            <a:ext cx="8221080" cy="261610"/>
          </a:xfrm>
        </p:spPr>
        <p:txBody>
          <a:bodyPr/>
          <a:lstStyle/>
          <a:p>
            <a:r>
              <a:rPr lang="en-US" sz="1100" dirty="0" smtClean="0">
                <a:solidFill>
                  <a:prstClr val="black"/>
                </a:solidFill>
                <a:latin typeface="Arial" panose="020B0604020202020204" pitchFamily="34" charset="0"/>
                <a:cs typeface="Arial" panose="020B0604020202020204" pitchFamily="34" charset="0"/>
              </a:rPr>
              <a:t>2015 Incentive comp was recorded in CCB Admin</a:t>
            </a:r>
            <a:endParaRPr lang="en-US" sz="1100" dirty="0">
              <a:solidFill>
                <a:prstClr val="black"/>
              </a:solidFill>
              <a:latin typeface="Arial" panose="020B0604020202020204" pitchFamily="34" charset="0"/>
              <a:cs typeface="Arial" panose="020B0604020202020204" pitchFamily="34" charset="0"/>
            </a:endParaRPr>
          </a:p>
        </p:txBody>
      </p:sp>
      <p:sp>
        <p:nvSpPr>
          <p:cNvPr id="7" name="Isosceles Triangle 6"/>
          <p:cNvSpPr/>
          <p:nvPr/>
        </p:nvSpPr>
        <p:spPr>
          <a:xfrm rot="10800000">
            <a:off x="457199" y="4718244"/>
            <a:ext cx="8137858" cy="231113"/>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5" name="TextBox 4"/>
          <p:cNvSpPr txBox="1"/>
          <p:nvPr/>
        </p:nvSpPr>
        <p:spPr>
          <a:xfrm>
            <a:off x="400008" y="940749"/>
            <a:ext cx="2489721" cy="307777"/>
          </a:xfrm>
          <a:prstGeom prst="rect">
            <a:avLst/>
          </a:prstGeom>
          <a:noFill/>
        </p:spPr>
        <p:txBody>
          <a:bodyPr wrap="none" rtlCol="0">
            <a:spAutoFit/>
          </a:bodyPr>
          <a:lstStyle/>
          <a:p>
            <a:r>
              <a:rPr lang="en-US" sz="1400" dirty="0" smtClean="0"/>
              <a:t>Overall flat staffing projection</a:t>
            </a:r>
            <a:endParaRPr lang="en-US" sz="1400" dirty="0"/>
          </a:p>
        </p:txBody>
      </p:sp>
      <p:graphicFrame>
        <p:nvGraphicFramePr>
          <p:cNvPr id="3" name="Object 2"/>
          <p:cNvGraphicFramePr>
            <a:graphicFrameLocks noChangeAspect="1"/>
          </p:cNvGraphicFramePr>
          <p:nvPr>
            <p:extLst>
              <p:ext uri="{D42A27DB-BD31-4B8C-83A1-F6EECF244321}">
                <p14:modId xmlns:p14="http://schemas.microsoft.com/office/powerpoint/2010/main" val="2380126400"/>
              </p:ext>
            </p:extLst>
          </p:nvPr>
        </p:nvGraphicFramePr>
        <p:xfrm>
          <a:off x="1344447" y="5165709"/>
          <a:ext cx="6419850" cy="704850"/>
        </p:xfrm>
        <a:graphic>
          <a:graphicData uri="http://schemas.openxmlformats.org/presentationml/2006/ole">
            <mc:AlternateContent xmlns:mc="http://schemas.openxmlformats.org/markup-compatibility/2006">
              <mc:Choice xmlns:v="urn:schemas-microsoft-com:vml" Requires="v">
                <p:oleObj spid="_x0000_s1204319" name="Worksheet" r:id="rId3" imgW="6419951" imgH="704907" progId="Excel.Sheet.12">
                  <p:link updateAutomatic="1"/>
                </p:oleObj>
              </mc:Choice>
              <mc:Fallback>
                <p:oleObj name="Worksheet" r:id="rId3" imgW="6419951" imgH="704907" progId="Excel.Sheet.12">
                  <p:link updateAutomatic="1"/>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447" y="5165709"/>
                        <a:ext cx="64198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04291" name="Picture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171" y="1248526"/>
            <a:ext cx="8839311" cy="3097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4603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Provision/ALLL/NCO metrics for CREB</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226641006"/>
              </p:ext>
            </p:extLst>
          </p:nvPr>
        </p:nvGraphicFramePr>
        <p:xfrm>
          <a:off x="535786" y="1219201"/>
          <a:ext cx="8072428" cy="4419600"/>
        </p:xfrm>
        <a:graphic>
          <a:graphicData uri="http://schemas.openxmlformats.org/presentationml/2006/ole">
            <mc:AlternateContent xmlns:mc="http://schemas.openxmlformats.org/markup-compatibility/2006">
              <mc:Choice xmlns:v="urn:schemas-microsoft-com:vml" Requires="v">
                <p:oleObj spid="_x0000_s1220638" name="Worksheet" r:id="rId3" imgW="7219984" imgH="3952775" progId="Excel.Sheet.12">
                  <p:link updateAutomatic="1"/>
                </p:oleObj>
              </mc:Choice>
              <mc:Fallback>
                <p:oleObj name="Worksheet" r:id="rId3" imgW="7219984" imgH="3952775" progId="Excel.Sheet.12">
                  <p:link updateAutomatic="1"/>
                  <p:pic>
                    <p:nvPicPr>
                      <p:cNvPr id="0" name=""/>
                      <p:cNvPicPr/>
                      <p:nvPr/>
                    </p:nvPicPr>
                    <p:blipFill>
                      <a:blip r:embed="rId4"/>
                      <a:stretch>
                        <a:fillRect/>
                      </a:stretch>
                    </p:blipFill>
                    <p:spPr>
                      <a:xfrm>
                        <a:off x="535786" y="1219201"/>
                        <a:ext cx="8072428" cy="4419600"/>
                      </a:xfrm>
                      <a:prstGeom prst="rect">
                        <a:avLst/>
                      </a:prstGeom>
                    </p:spPr>
                  </p:pic>
                </p:oleObj>
              </mc:Fallback>
            </mc:AlternateContent>
          </a:graphicData>
        </a:graphic>
      </p:graphicFrame>
    </p:spTree>
    <p:extLst>
      <p:ext uri="{BB962C8B-B14F-4D97-AF65-F5344CB8AC3E}">
        <p14:creationId xmlns:p14="http://schemas.microsoft.com/office/powerpoint/2010/main" val="33048120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Provision/ALLL/NCO metrics for CREB</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525996246"/>
              </p:ext>
            </p:extLst>
          </p:nvPr>
        </p:nvGraphicFramePr>
        <p:xfrm>
          <a:off x="609600" y="990600"/>
          <a:ext cx="7657522" cy="5334000"/>
        </p:xfrm>
        <a:graphic>
          <a:graphicData uri="http://schemas.openxmlformats.org/presentationml/2006/ole">
            <mc:AlternateContent xmlns:mc="http://schemas.openxmlformats.org/markup-compatibility/2006">
              <mc:Choice xmlns:v="urn:schemas-microsoft-com:vml" Requires="v">
                <p:oleObj spid="_x0000_s1221662" name="Worksheet" r:id="rId3" imgW="7219984" imgH="5029183" progId="Excel.Sheet.12">
                  <p:link updateAutomatic="1"/>
                </p:oleObj>
              </mc:Choice>
              <mc:Fallback>
                <p:oleObj name="Worksheet" r:id="rId3" imgW="7219984" imgH="5029183" progId="Excel.Sheet.12">
                  <p:link updateAutomatic="1"/>
                  <p:pic>
                    <p:nvPicPr>
                      <p:cNvPr id="0" name=""/>
                      <p:cNvPicPr/>
                      <p:nvPr/>
                    </p:nvPicPr>
                    <p:blipFill>
                      <a:blip r:embed="rId4"/>
                      <a:stretch>
                        <a:fillRect/>
                      </a:stretch>
                    </p:blipFill>
                    <p:spPr>
                      <a:xfrm>
                        <a:off x="609600" y="990600"/>
                        <a:ext cx="7657522" cy="5334000"/>
                      </a:xfrm>
                      <a:prstGeom prst="rect">
                        <a:avLst/>
                      </a:prstGeom>
                    </p:spPr>
                  </p:pic>
                </p:oleObj>
              </mc:Fallback>
            </mc:AlternateContent>
          </a:graphicData>
        </a:graphic>
      </p:graphicFrame>
    </p:spTree>
    <p:extLst>
      <p:ext uri="{BB962C8B-B14F-4D97-AF65-F5344CB8AC3E}">
        <p14:creationId xmlns:p14="http://schemas.microsoft.com/office/powerpoint/2010/main" val="30506313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7440360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6749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4" name="Rectangle 3" hidden="1"/>
          <p:cNvSpPr/>
          <p:nvPr>
            <p:custDataLst>
              <p:tags r:id="rId3"/>
            </p:custDataLst>
          </p:nvPr>
        </p:nvSpPr>
        <p:spPr bwMode="auto">
          <a:xfrm>
            <a:off x="0" y="0"/>
            <a:ext cx="158750" cy="158750"/>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tileRect/>
          </a:gradFill>
          <a:effectLst/>
          <a:extLs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2600" dirty="0">
              <a:latin typeface="Arial"/>
              <a:sym typeface="Arial"/>
            </a:endParaRPr>
          </a:p>
        </p:txBody>
      </p:sp>
      <p:sp>
        <p:nvSpPr>
          <p:cNvPr id="2" name="Title 1"/>
          <p:cNvSpPr>
            <a:spLocks noGrp="1"/>
          </p:cNvSpPr>
          <p:nvPr>
            <p:ph type="title"/>
          </p:nvPr>
        </p:nvSpPr>
        <p:spPr/>
        <p:txBody>
          <a:bodyPr/>
          <a:lstStyle/>
          <a:p>
            <a:r>
              <a:rPr lang="en-US" dirty="0" smtClean="0"/>
              <a:t>Agenda</a:t>
            </a:r>
            <a:endParaRPr lang="en-US" dirty="0"/>
          </a:p>
        </p:txBody>
      </p:sp>
      <p:sp>
        <p:nvSpPr>
          <p:cNvPr id="7" name="Text Placeholder 6"/>
          <p:cNvSpPr>
            <a:spLocks noGrp="1"/>
          </p:cNvSpPr>
          <p:nvPr>
            <p:ph type="body" sz="quarter" idx="10"/>
          </p:nvPr>
        </p:nvSpPr>
        <p:spPr/>
        <p:txBody>
          <a:bodyPr/>
          <a:lstStyle/>
          <a:p>
            <a:endParaRPr lang="en-US" dirty="0"/>
          </a:p>
        </p:txBody>
      </p:sp>
      <p:sp>
        <p:nvSpPr>
          <p:cNvPr id="12" name="Text Placeholder 2">
            <a:hlinkClick r:id="rId9" action="ppaction://hlinksldjump"/>
          </p:cNvPr>
          <p:cNvSpPr>
            <a:spLocks noGrp="1"/>
          </p:cNvSpPr>
          <p:nvPr>
            <p:custDataLst>
              <p:tags r:id="rId4"/>
            </p:custDataLst>
          </p:nvPr>
        </p:nvSpPr>
        <p:spPr bwMode="gray">
          <a:xfrm>
            <a:off x="457200" y="2768600"/>
            <a:ext cx="8229600" cy="660400"/>
          </a:xfrm>
          <a:prstGeom prst="rect">
            <a:avLst/>
          </a:prstGeom>
          <a:noFill/>
          <a:ln w="9525">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14:hiddenLine>
            </a:ext>
          </a:extLst>
        </p:spPr>
        <p:txBody>
          <a:bodyPr wrap="square" lIns="131763" tIns="131763" rIns="0" bIns="131763"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ct val="0"/>
              </a:spcBef>
              <a:spcAft>
                <a:spcPct val="0"/>
              </a:spcAft>
              <a:buFont typeface="Arial"/>
              <a:buNone/>
            </a:pPr>
            <a:r>
              <a:rPr lang="en-US" sz="2600" dirty="0" smtClean="0"/>
              <a:t>Commercial Real Estate Banking Summary</a:t>
            </a:r>
            <a:endParaRPr lang="en-US" sz="2600" dirty="0"/>
          </a:p>
        </p:txBody>
      </p:sp>
      <p:sp>
        <p:nvSpPr>
          <p:cNvPr id="15" name="Text Placeholder 2"/>
          <p:cNvSpPr>
            <a:spLocks noGrp="1"/>
          </p:cNvSpPr>
          <p:nvPr>
            <p:custDataLst>
              <p:tags r:id="rId5"/>
            </p:custDataLst>
          </p:nvPr>
        </p:nvSpPr>
        <p:spPr bwMode="gray">
          <a:xfrm>
            <a:off x="457200" y="3429000"/>
            <a:ext cx="8229600" cy="660400"/>
          </a:xfrm>
          <a:prstGeom prst="rect">
            <a:avLst/>
          </a:prstGeom>
          <a:solidFill>
            <a:schemeClr val="accent1"/>
          </a:solidFill>
          <a:ln w="9525">
            <a:noFill/>
          </a:ln>
          <a:extLst>
            <a:ext uri="{91240B29-F687-4F45-9708-019B960494DF}">
              <a14:hiddenLine xmlns:a14="http://schemas.microsoft.com/office/drawing/2010/main" w="9525">
                <a:solidFill>
                  <a:schemeClr val="tx1"/>
                </a:solidFill>
              </a14:hiddenLine>
            </a:ext>
          </a:extLst>
        </p:spPr>
        <p:txBody>
          <a:bodyPr wrap="square" lIns="131763" tIns="131763" rIns="0" bIns="131763"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ct val="0"/>
              </a:spcBef>
              <a:spcAft>
                <a:spcPct val="0"/>
              </a:spcAft>
              <a:buNone/>
            </a:pPr>
            <a:r>
              <a:rPr lang="en-US" sz="2600" b="1" dirty="0" smtClean="0">
                <a:solidFill>
                  <a:schemeClr val="bg1"/>
                </a:solidFill>
              </a:rPr>
              <a:t>Appendix</a:t>
            </a:r>
            <a:endParaRPr lang="en-US" sz="2600" b="1" dirty="0">
              <a:solidFill>
                <a:schemeClr val="bg1"/>
              </a:solidFill>
            </a:endParaRPr>
          </a:p>
        </p:txBody>
      </p:sp>
    </p:spTree>
    <p:extLst>
      <p:ext uri="{BB962C8B-B14F-4D97-AF65-F5344CB8AC3E}">
        <p14:creationId xmlns:p14="http://schemas.microsoft.com/office/powerpoint/2010/main" val="1942180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7861576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1657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4" name="Rectangle 3" hidden="1"/>
          <p:cNvSpPr/>
          <p:nvPr>
            <p:custDataLst>
              <p:tags r:id="rId3"/>
            </p:custDataLst>
          </p:nvPr>
        </p:nvSpPr>
        <p:spPr bwMode="auto">
          <a:xfrm>
            <a:off x="0" y="0"/>
            <a:ext cx="158750" cy="158750"/>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tileRect/>
          </a:gradFill>
          <a:effectLst/>
          <a:extLs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2600" b="1" dirty="0">
              <a:solidFill>
                <a:prstClr val="white"/>
              </a:solidFill>
              <a:latin typeface="Arial"/>
              <a:sym typeface="Arial"/>
            </a:endParaRPr>
          </a:p>
        </p:txBody>
      </p:sp>
      <p:sp>
        <p:nvSpPr>
          <p:cNvPr id="2" name="Title 1"/>
          <p:cNvSpPr>
            <a:spLocks noGrp="1"/>
          </p:cNvSpPr>
          <p:nvPr>
            <p:ph type="title"/>
          </p:nvPr>
        </p:nvSpPr>
        <p:spPr/>
        <p:txBody>
          <a:bodyPr/>
          <a:lstStyle/>
          <a:p>
            <a:r>
              <a:rPr lang="en-US" dirty="0" smtClean="0"/>
              <a:t>Agenda</a:t>
            </a:r>
            <a:endParaRPr lang="en-US" dirty="0"/>
          </a:p>
        </p:txBody>
      </p:sp>
      <p:sp>
        <p:nvSpPr>
          <p:cNvPr id="7" name="Text Placeholder 6"/>
          <p:cNvSpPr>
            <a:spLocks noGrp="1"/>
          </p:cNvSpPr>
          <p:nvPr>
            <p:ph type="body" sz="quarter" idx="10"/>
          </p:nvPr>
        </p:nvSpPr>
        <p:spPr/>
        <p:txBody>
          <a:bodyPr/>
          <a:lstStyle/>
          <a:p>
            <a:endParaRPr lang="en-US" dirty="0"/>
          </a:p>
        </p:txBody>
      </p:sp>
      <p:sp>
        <p:nvSpPr>
          <p:cNvPr id="51" name="Text Placeholder 2"/>
          <p:cNvSpPr>
            <a:spLocks noGrp="1"/>
          </p:cNvSpPr>
          <p:nvPr>
            <p:custDataLst>
              <p:tags r:id="rId4"/>
            </p:custDataLst>
          </p:nvPr>
        </p:nvSpPr>
        <p:spPr bwMode="gray">
          <a:xfrm>
            <a:off x="457200" y="2768600"/>
            <a:ext cx="8229600" cy="660400"/>
          </a:xfrm>
          <a:prstGeom prst="rect">
            <a:avLst/>
          </a:prstGeom>
          <a:solidFill>
            <a:schemeClr val="accent1"/>
          </a:solidFill>
          <a:ln w="9525">
            <a:noFill/>
          </a:ln>
          <a:extLst>
            <a:ext uri="{91240B29-F687-4F45-9708-019B960494DF}">
              <a14:hiddenLine xmlns:a14="http://schemas.microsoft.com/office/drawing/2010/main" w="9525">
                <a:solidFill>
                  <a:schemeClr val="tx1"/>
                </a:solidFill>
              </a14:hiddenLine>
            </a:ext>
          </a:extLst>
        </p:spPr>
        <p:txBody>
          <a:bodyPr wrap="square" lIns="131763" tIns="131763" rIns="0" bIns="131763"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ct val="0"/>
              </a:spcBef>
              <a:spcAft>
                <a:spcPct val="0"/>
              </a:spcAft>
              <a:buFont typeface="Arial"/>
              <a:buNone/>
            </a:pPr>
            <a:r>
              <a:rPr lang="en-US" sz="2600" b="1" dirty="0" smtClean="0">
                <a:solidFill>
                  <a:prstClr val="white"/>
                </a:solidFill>
              </a:rPr>
              <a:t>Commercial Real Estate Banking Summary</a:t>
            </a:r>
            <a:endParaRPr lang="en-US" sz="2600" b="1" dirty="0">
              <a:solidFill>
                <a:prstClr val="white"/>
              </a:solidFill>
            </a:endParaRPr>
          </a:p>
        </p:txBody>
      </p:sp>
      <p:sp>
        <p:nvSpPr>
          <p:cNvPr id="8" name="Text Placeholder 2">
            <a:hlinkClick r:id="rId9" action="ppaction://hlinksldjump"/>
          </p:cNvPr>
          <p:cNvSpPr>
            <a:spLocks noGrp="1"/>
          </p:cNvSpPr>
          <p:nvPr>
            <p:custDataLst>
              <p:tags r:id="rId5"/>
            </p:custDataLst>
          </p:nvPr>
        </p:nvSpPr>
        <p:spPr bwMode="gray">
          <a:xfrm>
            <a:off x="457200" y="3429000"/>
            <a:ext cx="8229600" cy="660400"/>
          </a:xfrm>
          <a:prstGeom prst="rect">
            <a:avLst/>
          </a:prstGeom>
          <a:noFill/>
          <a:ln w="9525">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14:hiddenLine>
            </a:ext>
          </a:extLst>
        </p:spPr>
        <p:txBody>
          <a:bodyPr wrap="square" lIns="131763" tIns="131763" rIns="0" bIns="131763"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ct val="0"/>
              </a:spcBef>
              <a:spcAft>
                <a:spcPct val="0"/>
              </a:spcAft>
              <a:buNone/>
            </a:pPr>
            <a:r>
              <a:rPr lang="en-US" sz="2600" dirty="0" smtClean="0"/>
              <a:t>Appendix</a:t>
            </a:r>
            <a:endParaRPr lang="en-US" sz="2600" dirty="0"/>
          </a:p>
        </p:txBody>
      </p:sp>
    </p:spTree>
    <p:extLst>
      <p:ext uri="{BB962C8B-B14F-4D97-AF65-F5344CB8AC3E}">
        <p14:creationId xmlns:p14="http://schemas.microsoft.com/office/powerpoint/2010/main" val="33064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P19 to P18</a:t>
            </a:r>
            <a:endParaRPr lang="en-US" dirty="0"/>
          </a:p>
        </p:txBody>
      </p:sp>
      <p:sp>
        <p:nvSpPr>
          <p:cNvPr id="4" name="Text Placeholder 3"/>
          <p:cNvSpPr>
            <a:spLocks noGrp="1"/>
          </p:cNvSpPr>
          <p:nvPr>
            <p:ph type="body" sz="quarter" idx="10"/>
          </p:nvPr>
        </p:nvSpPr>
        <p:spPr/>
        <p:txBody>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988552958"/>
              </p:ext>
            </p:extLst>
          </p:nvPr>
        </p:nvGraphicFramePr>
        <p:xfrm>
          <a:off x="457200" y="1534878"/>
          <a:ext cx="4419601" cy="4005944"/>
        </p:xfrm>
        <a:graphic>
          <a:graphicData uri="http://schemas.openxmlformats.org/drawingml/2006/table">
            <a:tbl>
              <a:tblPr/>
              <a:tblGrid>
                <a:gridCol w="1262188"/>
                <a:gridCol w="1052471"/>
                <a:gridCol w="1052471"/>
                <a:gridCol w="1052471"/>
              </a:tblGrid>
              <a:tr h="500743">
                <a:tc>
                  <a:txBody>
                    <a:bodyPr/>
                    <a:lstStyle/>
                    <a:p>
                      <a:pPr algn="ctr" fontAlgn="b"/>
                      <a:endParaRPr lang="en-US" sz="1600" b="0" i="0" u="none" strike="noStrike" dirty="0">
                        <a:solidFill>
                          <a:schemeClr val="bg1"/>
                        </a:solidFill>
                        <a:effectLst/>
                        <a:latin typeface="Calibri"/>
                      </a:endParaRPr>
                    </a:p>
                  </a:txBody>
                  <a:tcPr marL="9525" marR="9525" marT="9525" marB="0" anchor="ctr">
                    <a:lnL>
                      <a:noFill/>
                    </a:lnL>
                    <a:lnR>
                      <a:noFill/>
                    </a:lnR>
                    <a:lnT>
                      <a:noFill/>
                    </a:lnT>
                    <a:lnB w="6350" cap="flat" cmpd="sng" algn="ctr">
                      <a:solidFill>
                        <a:srgbClr val="FF0000"/>
                      </a:solidFill>
                      <a:prstDash val="solid"/>
                      <a:round/>
                      <a:headEnd type="none" w="med" len="med"/>
                      <a:tailEnd type="none" w="med" len="med"/>
                    </a:lnB>
                    <a:solidFill>
                      <a:srgbClr val="FF0000"/>
                    </a:solidFill>
                  </a:tcPr>
                </a:tc>
                <a:tc>
                  <a:txBody>
                    <a:bodyPr/>
                    <a:lstStyle/>
                    <a:p>
                      <a:pPr algn="ctr" fontAlgn="b"/>
                      <a:r>
                        <a:rPr lang="en-US" sz="1600" b="1" i="0" u="none" strike="noStrike" dirty="0" smtClean="0">
                          <a:solidFill>
                            <a:schemeClr val="bg1"/>
                          </a:solidFill>
                          <a:effectLst/>
                          <a:latin typeface="Calibri"/>
                        </a:rPr>
                        <a:t>2016</a:t>
                      </a:r>
                      <a:endParaRPr lang="en-US" sz="1600" b="1" i="0" u="none" strike="noStrike" dirty="0">
                        <a:solidFill>
                          <a:schemeClr val="bg1"/>
                        </a:solidFill>
                        <a:effectLst/>
                        <a:latin typeface="Calibri"/>
                      </a:endParaRPr>
                    </a:p>
                  </a:txBody>
                  <a:tcPr marL="9525" marR="9525" marT="9525" marB="0" anchor="ctr">
                    <a:lnL>
                      <a:noFill/>
                    </a:lnL>
                    <a:lnR>
                      <a:noFill/>
                    </a:lnR>
                    <a:lnT>
                      <a:noFill/>
                    </a:lnT>
                    <a:lnB w="6350" cap="flat" cmpd="sng" algn="ctr">
                      <a:solidFill>
                        <a:srgbClr val="FF0000"/>
                      </a:solidFill>
                      <a:prstDash val="solid"/>
                      <a:round/>
                      <a:headEnd type="none" w="med" len="med"/>
                      <a:tailEnd type="none" w="med" len="med"/>
                    </a:lnB>
                    <a:solidFill>
                      <a:srgbClr val="FF0000"/>
                    </a:solidFill>
                  </a:tcPr>
                </a:tc>
                <a:tc>
                  <a:txBody>
                    <a:bodyPr/>
                    <a:lstStyle/>
                    <a:p>
                      <a:pPr algn="ctr" fontAlgn="b"/>
                      <a:r>
                        <a:rPr lang="en-US" sz="1600" b="1" i="0" u="none" strike="noStrike" dirty="0" smtClean="0">
                          <a:solidFill>
                            <a:schemeClr val="bg1"/>
                          </a:solidFill>
                          <a:effectLst/>
                          <a:latin typeface="Calibri"/>
                        </a:rPr>
                        <a:t>2017</a:t>
                      </a:r>
                      <a:endParaRPr lang="en-US" sz="1600" b="1" i="0" u="none" strike="noStrike" dirty="0">
                        <a:solidFill>
                          <a:schemeClr val="bg1"/>
                        </a:solidFill>
                        <a:effectLst/>
                        <a:latin typeface="Calibri"/>
                      </a:endParaRPr>
                    </a:p>
                  </a:txBody>
                  <a:tcPr marL="9525" marR="9525" marT="9525" marB="0" anchor="ctr">
                    <a:lnL>
                      <a:noFill/>
                    </a:lnL>
                    <a:lnR>
                      <a:noFill/>
                    </a:lnR>
                    <a:lnT>
                      <a:noFill/>
                    </a:lnT>
                    <a:lnB w="6350" cap="flat" cmpd="sng" algn="ctr">
                      <a:solidFill>
                        <a:srgbClr val="FF0000"/>
                      </a:solidFill>
                      <a:prstDash val="solid"/>
                      <a:round/>
                      <a:headEnd type="none" w="med" len="med"/>
                      <a:tailEnd type="none" w="med" len="med"/>
                    </a:lnB>
                    <a:solidFill>
                      <a:srgbClr val="FF0000"/>
                    </a:solidFill>
                  </a:tcPr>
                </a:tc>
                <a:tc>
                  <a:txBody>
                    <a:bodyPr/>
                    <a:lstStyle/>
                    <a:p>
                      <a:pPr algn="ctr" fontAlgn="b"/>
                      <a:r>
                        <a:rPr lang="en-US" sz="1600" b="1" i="0" u="none" strike="noStrike" dirty="0" smtClean="0">
                          <a:solidFill>
                            <a:schemeClr val="bg1"/>
                          </a:solidFill>
                          <a:effectLst/>
                          <a:latin typeface="Calibri"/>
                        </a:rPr>
                        <a:t>2018</a:t>
                      </a:r>
                      <a:endParaRPr lang="en-US" sz="1600" b="1" i="0" u="none" strike="noStrike" dirty="0">
                        <a:solidFill>
                          <a:schemeClr val="bg1"/>
                        </a:solidFill>
                        <a:effectLst/>
                        <a:latin typeface="Calibri"/>
                      </a:endParaRPr>
                    </a:p>
                  </a:txBody>
                  <a:tcPr marL="9525" marR="9525" marT="9525" marB="0" anchor="ctr">
                    <a:lnL>
                      <a:noFill/>
                    </a:lnL>
                    <a:lnR>
                      <a:noFill/>
                    </a:lnR>
                    <a:lnT>
                      <a:noFill/>
                    </a:lnT>
                    <a:lnB w="6350" cap="flat" cmpd="sng" algn="ctr">
                      <a:solidFill>
                        <a:srgbClr val="FF0000"/>
                      </a:solidFill>
                      <a:prstDash val="solid"/>
                      <a:round/>
                      <a:headEnd type="none" w="med" len="med"/>
                      <a:tailEnd type="none" w="med" len="med"/>
                    </a:lnB>
                    <a:solidFill>
                      <a:srgbClr val="FF0000"/>
                    </a:solidFill>
                  </a:tcPr>
                </a:tc>
              </a:tr>
              <a:tr h="500743">
                <a:tc>
                  <a:txBody>
                    <a:bodyPr/>
                    <a:lstStyle/>
                    <a:p>
                      <a:pPr algn="l" fontAlgn="b"/>
                      <a:r>
                        <a:rPr lang="en-US" sz="1600" b="1" i="0" u="none" strike="noStrike" dirty="0" smtClean="0">
                          <a:solidFill>
                            <a:srgbClr val="000000"/>
                          </a:solidFill>
                          <a:effectLst/>
                          <a:latin typeface="Calibri"/>
                        </a:rPr>
                        <a:t>Loans</a:t>
                      </a:r>
                      <a:endParaRPr lang="en-US" sz="1600" b="1" i="0" u="none" strike="noStrike" dirty="0">
                        <a:solidFill>
                          <a:srgbClr val="000000"/>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effectLst/>
                          <a:latin typeface="Calibri"/>
                        </a:rPr>
                        <a:t>+947</a:t>
                      </a:r>
                    </a:p>
                    <a:p>
                      <a:pPr algn="ctr" fontAlgn="b"/>
                      <a:r>
                        <a:rPr lang="en-US" sz="1600" b="0" i="0" u="none" strike="noStrike" dirty="0" smtClean="0">
                          <a:solidFill>
                            <a:srgbClr val="000000"/>
                          </a:solidFill>
                          <a:effectLst/>
                          <a:latin typeface="Calibri"/>
                        </a:rPr>
                        <a:t>+7%</a:t>
                      </a:r>
                      <a:endParaRPr lang="en-US" sz="1600" b="0" i="0" u="none" strike="noStrike" dirty="0">
                        <a:solidFill>
                          <a:srgbClr val="000000"/>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effectLst/>
                          <a:latin typeface="Calibri"/>
                        </a:rPr>
                        <a:t>+48</a:t>
                      </a:r>
                    </a:p>
                    <a:p>
                      <a:pPr algn="ctr" fontAlgn="b"/>
                      <a:r>
                        <a:rPr lang="en-US" sz="1600" b="0" i="0" u="none" strike="noStrike" dirty="0" smtClean="0">
                          <a:solidFill>
                            <a:srgbClr val="000000"/>
                          </a:solidFill>
                          <a:effectLst/>
                          <a:latin typeface="Calibri"/>
                        </a:rPr>
                        <a:t>0%</a:t>
                      </a:r>
                      <a:endParaRPr lang="en-US" sz="1600" b="0" i="0" u="none" strike="noStrike" dirty="0">
                        <a:solidFill>
                          <a:srgbClr val="000000"/>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effectLst/>
                          <a:latin typeface="Calibri"/>
                        </a:rPr>
                        <a:t>&lt;479&gt;</a:t>
                      </a:r>
                    </a:p>
                    <a:p>
                      <a:pPr algn="ctr" fontAlgn="b"/>
                      <a:r>
                        <a:rPr lang="en-US" sz="1600" b="0" i="0" u="none" strike="noStrike" dirty="0" smtClean="0">
                          <a:solidFill>
                            <a:srgbClr val="000000"/>
                          </a:solidFill>
                          <a:effectLst/>
                          <a:latin typeface="Calibri"/>
                        </a:rPr>
                        <a:t>&lt;4%&gt;</a:t>
                      </a:r>
                      <a:endParaRPr lang="en-US" sz="1600" b="0" i="0" u="none" strike="noStrike" dirty="0">
                        <a:solidFill>
                          <a:srgbClr val="000000"/>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r>
              <a:tr h="500743">
                <a:tc>
                  <a:txBody>
                    <a:bodyPr/>
                    <a:lstStyle/>
                    <a:p>
                      <a:pPr algn="l" fontAlgn="b"/>
                      <a:r>
                        <a:rPr lang="en-US" sz="1600" b="1" i="0" u="none" strike="noStrike" dirty="0">
                          <a:solidFill>
                            <a:srgbClr val="000000"/>
                          </a:solidFill>
                          <a:effectLst/>
                          <a:latin typeface="Calibri"/>
                        </a:rPr>
                        <a:t>Deposits</a:t>
                      </a: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effectLst/>
                          <a:latin typeface="Calibri"/>
                        </a:rPr>
                        <a:t>&lt;180&gt;</a:t>
                      </a:r>
                    </a:p>
                    <a:p>
                      <a:pPr algn="ctr" fontAlgn="b"/>
                      <a:r>
                        <a:rPr lang="en-US" sz="1600" b="0" i="0" u="none" strike="noStrike" dirty="0" smtClean="0">
                          <a:solidFill>
                            <a:srgbClr val="000000"/>
                          </a:solidFill>
                          <a:effectLst/>
                          <a:latin typeface="Calibri"/>
                        </a:rPr>
                        <a:t>&lt;19%&gt;</a:t>
                      </a:r>
                      <a:endParaRPr lang="en-US" sz="1600" b="0" i="0" u="none" strike="noStrike" dirty="0">
                        <a:solidFill>
                          <a:srgbClr val="000000"/>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effectLst/>
                          <a:latin typeface="Calibri"/>
                        </a:rPr>
                        <a:t>&lt;207&gt;</a:t>
                      </a:r>
                    </a:p>
                    <a:p>
                      <a:pPr algn="ctr" fontAlgn="b"/>
                      <a:r>
                        <a:rPr lang="en-US" sz="1600" b="0" i="0" u="none" strike="noStrike" dirty="0" smtClean="0">
                          <a:solidFill>
                            <a:srgbClr val="000000"/>
                          </a:solidFill>
                          <a:effectLst/>
                          <a:latin typeface="Calibri"/>
                        </a:rPr>
                        <a:t>&lt;21%&gt;</a:t>
                      </a:r>
                      <a:endParaRPr lang="en-US" sz="1600" b="0" i="0" u="none" strike="noStrike" dirty="0">
                        <a:solidFill>
                          <a:srgbClr val="000000"/>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effectLst/>
                          <a:latin typeface="Calibri"/>
                        </a:rPr>
                        <a:t>&lt;268&gt;</a:t>
                      </a:r>
                    </a:p>
                    <a:p>
                      <a:pPr algn="ctr" fontAlgn="b"/>
                      <a:r>
                        <a:rPr lang="en-US" sz="1600" b="0" i="0" u="none" strike="noStrike" dirty="0" smtClean="0">
                          <a:solidFill>
                            <a:srgbClr val="000000"/>
                          </a:solidFill>
                          <a:effectLst/>
                          <a:latin typeface="Calibri"/>
                        </a:rPr>
                        <a:t>&lt;24%&gt;</a:t>
                      </a:r>
                      <a:endParaRPr lang="en-US" sz="1600" b="0" i="0" u="none" strike="noStrike" dirty="0">
                        <a:solidFill>
                          <a:srgbClr val="000000"/>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r>
              <a:tr h="500743">
                <a:tc>
                  <a:txBody>
                    <a:bodyPr/>
                    <a:lstStyle/>
                    <a:p>
                      <a:pPr algn="l" fontAlgn="b"/>
                      <a:r>
                        <a:rPr lang="en-US" sz="1600" b="1" i="0" u="none" strike="noStrike" dirty="0">
                          <a:solidFill>
                            <a:srgbClr val="000000"/>
                          </a:solidFill>
                          <a:effectLst/>
                          <a:latin typeface="Calibri"/>
                        </a:rPr>
                        <a:t>NII</a:t>
                      </a: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effectLst/>
                          <a:latin typeface="Calibri"/>
                        </a:rPr>
                        <a:t>+14.0</a:t>
                      </a:r>
                      <a:endParaRPr lang="en-US" sz="1600" b="0" i="0" u="none" strike="noStrike" dirty="0">
                        <a:solidFill>
                          <a:srgbClr val="000000"/>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effectLst/>
                          <a:latin typeface="Calibri"/>
                        </a:rPr>
                        <a:t>+6.1</a:t>
                      </a:r>
                      <a:endParaRPr lang="en-US" sz="1600" b="0" i="0" u="none" strike="noStrike" dirty="0">
                        <a:solidFill>
                          <a:srgbClr val="000000"/>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effectLst/>
                          <a:latin typeface="Calibri"/>
                        </a:rPr>
                        <a:t>&lt;0.1&gt;</a:t>
                      </a:r>
                      <a:endParaRPr lang="en-US" sz="1600" b="0" i="0" u="none" strike="noStrike" dirty="0">
                        <a:solidFill>
                          <a:srgbClr val="000000"/>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r>
              <a:tr h="500743">
                <a:tc>
                  <a:txBody>
                    <a:bodyPr/>
                    <a:lstStyle/>
                    <a:p>
                      <a:pPr algn="l" fontAlgn="b"/>
                      <a:r>
                        <a:rPr lang="en-US" sz="1600" b="1" i="0" u="none" strike="noStrike" dirty="0" smtClean="0">
                          <a:solidFill>
                            <a:srgbClr val="000000"/>
                          </a:solidFill>
                          <a:effectLst/>
                          <a:latin typeface="Calibri"/>
                        </a:rPr>
                        <a:t>Net</a:t>
                      </a:r>
                      <a:r>
                        <a:rPr lang="en-US" sz="1600" b="1" i="0" u="none" strike="noStrike" baseline="0" dirty="0" smtClean="0">
                          <a:solidFill>
                            <a:srgbClr val="000000"/>
                          </a:solidFill>
                          <a:effectLst/>
                          <a:latin typeface="Calibri"/>
                        </a:rPr>
                        <a:t> Income</a:t>
                      </a:r>
                      <a:endParaRPr lang="en-US" sz="1600" b="1" i="0" u="none" strike="noStrike" dirty="0">
                        <a:solidFill>
                          <a:srgbClr val="000000"/>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effectLst/>
                          <a:latin typeface="Calibri"/>
                        </a:rPr>
                        <a:t>+21.3</a:t>
                      </a:r>
                      <a:endParaRPr lang="en-US" sz="1600" b="0" i="0" u="none" strike="noStrike" dirty="0">
                        <a:solidFill>
                          <a:srgbClr val="000000"/>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effectLst/>
                          <a:latin typeface="Calibri"/>
                        </a:rPr>
                        <a:t>+8.7</a:t>
                      </a:r>
                      <a:endParaRPr lang="en-US" sz="1600" b="0" i="0" u="none" strike="noStrike" dirty="0">
                        <a:solidFill>
                          <a:srgbClr val="000000"/>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effectLst/>
                          <a:latin typeface="Calibri"/>
                        </a:rPr>
                        <a:t>+2.9</a:t>
                      </a:r>
                      <a:endParaRPr lang="en-US" sz="1600" b="0" i="0" u="none" strike="noStrike" dirty="0">
                        <a:solidFill>
                          <a:srgbClr val="000000"/>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r>
              <a:tr h="500743">
                <a:tc>
                  <a:txBody>
                    <a:bodyPr/>
                    <a:lstStyle/>
                    <a:p>
                      <a:pPr algn="l" fontAlgn="b"/>
                      <a:r>
                        <a:rPr lang="en-US" sz="1600" b="1" i="0" u="none" strike="noStrike" dirty="0" smtClean="0">
                          <a:solidFill>
                            <a:srgbClr val="000000"/>
                          </a:solidFill>
                          <a:effectLst/>
                          <a:latin typeface="Calibri"/>
                        </a:rPr>
                        <a:t>Capital Credit</a:t>
                      </a:r>
                      <a:endParaRPr lang="en-US" sz="1600" b="1" i="0" u="none" strike="noStrike" dirty="0">
                        <a:solidFill>
                          <a:srgbClr val="000000"/>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effectLst/>
                          <a:latin typeface="Calibri"/>
                        </a:rPr>
                        <a:t>+18.8</a:t>
                      </a:r>
                      <a:endParaRPr lang="en-US" sz="1600" b="0" i="0" u="none" strike="noStrike" dirty="0">
                        <a:solidFill>
                          <a:srgbClr val="000000"/>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effectLst/>
                          <a:latin typeface="Calibri"/>
                        </a:rPr>
                        <a:t>+33.0</a:t>
                      </a:r>
                      <a:endParaRPr lang="en-US" sz="1600" b="0" i="0" u="none" strike="noStrike" dirty="0">
                        <a:solidFill>
                          <a:srgbClr val="000000"/>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effectLst/>
                          <a:latin typeface="Calibri"/>
                        </a:rPr>
                        <a:t>+44.8</a:t>
                      </a:r>
                      <a:endParaRPr lang="en-US" sz="1600" b="0" i="0" u="none" strike="noStrike" dirty="0">
                        <a:solidFill>
                          <a:srgbClr val="000000"/>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r>
              <a:tr h="500743">
                <a:tc>
                  <a:txBody>
                    <a:bodyPr/>
                    <a:lstStyle/>
                    <a:p>
                      <a:pPr algn="l" fontAlgn="b"/>
                      <a:r>
                        <a:rPr lang="en-US" sz="1600" b="1" i="0" u="none" strike="noStrike" dirty="0" smtClean="0">
                          <a:solidFill>
                            <a:srgbClr val="000000"/>
                          </a:solidFill>
                          <a:effectLst/>
                          <a:latin typeface="Calibri"/>
                        </a:rPr>
                        <a:t>Loan Spread $</a:t>
                      </a:r>
                      <a:endParaRPr lang="en-US" sz="1600" b="1" i="0" u="none" strike="noStrike" dirty="0">
                        <a:solidFill>
                          <a:srgbClr val="000000"/>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effectLst/>
                          <a:latin typeface="Calibri"/>
                        </a:rPr>
                        <a:t>&lt;1.4&gt;</a:t>
                      </a:r>
                      <a:endParaRPr lang="en-US" sz="1600" b="0" i="0" u="none" strike="noStrike" dirty="0">
                        <a:solidFill>
                          <a:srgbClr val="000000"/>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effectLst/>
                          <a:latin typeface="Calibri"/>
                        </a:rPr>
                        <a:t>&lt;25.0&gt;</a:t>
                      </a:r>
                      <a:endParaRPr lang="en-US" sz="1600" b="0" i="0" u="none" strike="noStrike" dirty="0">
                        <a:solidFill>
                          <a:srgbClr val="000000"/>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effectLst/>
                          <a:latin typeface="Calibri"/>
                        </a:rPr>
                        <a:t>&lt;45.3&gt;</a:t>
                      </a:r>
                      <a:endParaRPr lang="en-US" sz="1600" b="0" i="0" u="none" strike="noStrike" dirty="0">
                        <a:solidFill>
                          <a:srgbClr val="000000"/>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r>
              <a:tr h="500743">
                <a:tc>
                  <a:txBody>
                    <a:bodyPr/>
                    <a:lstStyle/>
                    <a:p>
                      <a:pPr algn="l" fontAlgn="b"/>
                      <a:r>
                        <a:rPr lang="en-US" sz="1600" b="1" i="0" u="none" strike="noStrike" dirty="0" smtClean="0">
                          <a:solidFill>
                            <a:srgbClr val="000000"/>
                          </a:solidFill>
                          <a:effectLst/>
                          <a:latin typeface="Calibri"/>
                        </a:rPr>
                        <a:t>Loan Spread %</a:t>
                      </a:r>
                      <a:endParaRPr lang="en-US" sz="1600" b="1" i="0" u="none" strike="noStrike" dirty="0">
                        <a:solidFill>
                          <a:srgbClr val="000000"/>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effectLst/>
                          <a:latin typeface="Calibri"/>
                        </a:rPr>
                        <a:t>&lt;.12%&gt;</a:t>
                      </a:r>
                      <a:endParaRPr lang="en-US" sz="1600" b="0" i="0" u="none" strike="noStrike" dirty="0">
                        <a:solidFill>
                          <a:srgbClr val="000000"/>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effectLst/>
                          <a:latin typeface="Calibri"/>
                        </a:rPr>
                        <a:t>&lt;.19%&gt;</a:t>
                      </a:r>
                      <a:endParaRPr lang="en-US" sz="1600" b="0" i="0" u="none" strike="noStrike" dirty="0">
                        <a:solidFill>
                          <a:srgbClr val="000000"/>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effectLst/>
                          <a:latin typeface="Calibri"/>
                        </a:rPr>
                        <a:t>&lt;.28%&gt;</a:t>
                      </a:r>
                      <a:endParaRPr lang="en-US" sz="1600" b="0" i="0" u="none" strike="noStrike" dirty="0">
                        <a:solidFill>
                          <a:srgbClr val="000000"/>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r>
            </a:tbl>
          </a:graphicData>
        </a:graphic>
      </p:graphicFrame>
      <p:grpSp>
        <p:nvGrpSpPr>
          <p:cNvPr id="10" name="Group 9"/>
          <p:cNvGrpSpPr/>
          <p:nvPr/>
        </p:nvGrpSpPr>
        <p:grpSpPr>
          <a:xfrm>
            <a:off x="457201" y="870851"/>
            <a:ext cx="4419599" cy="412484"/>
            <a:chOff x="457201" y="1110343"/>
            <a:chExt cx="3230545" cy="412484"/>
          </a:xfrm>
        </p:grpSpPr>
        <p:sp>
          <p:nvSpPr>
            <p:cNvPr id="6" name="TextBox 5"/>
            <p:cNvSpPr txBox="1"/>
            <p:nvPr/>
          </p:nvSpPr>
          <p:spPr>
            <a:xfrm>
              <a:off x="457201" y="1110343"/>
              <a:ext cx="3230545" cy="369332"/>
            </a:xfrm>
            <a:prstGeom prst="rect">
              <a:avLst/>
            </a:prstGeom>
            <a:noFill/>
          </p:spPr>
          <p:txBody>
            <a:bodyPr wrap="square" rtlCol="0">
              <a:spAutoFit/>
            </a:bodyPr>
            <a:lstStyle/>
            <a:p>
              <a:pPr algn="ctr"/>
              <a:r>
                <a:rPr lang="en-US" b="1" dirty="0" smtClean="0">
                  <a:solidFill>
                    <a:srgbClr val="000000"/>
                  </a:solidFill>
                </a:rPr>
                <a:t>P19 vs. P18 ($mm &amp; % change)</a:t>
              </a:r>
              <a:endParaRPr lang="en-US" b="1" dirty="0">
                <a:solidFill>
                  <a:srgbClr val="000000"/>
                </a:solidFill>
              </a:endParaRPr>
            </a:p>
          </p:txBody>
        </p:sp>
        <p:cxnSp>
          <p:nvCxnSpPr>
            <p:cNvPr id="8" name="Straight Connector 7"/>
            <p:cNvCxnSpPr/>
            <p:nvPr/>
          </p:nvCxnSpPr>
          <p:spPr>
            <a:xfrm>
              <a:off x="457201" y="1522827"/>
              <a:ext cx="3230545"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5279571" y="870851"/>
            <a:ext cx="3398710" cy="412484"/>
            <a:chOff x="4114392" y="1110343"/>
            <a:chExt cx="4563889" cy="412484"/>
          </a:xfrm>
        </p:grpSpPr>
        <p:sp>
          <p:nvSpPr>
            <p:cNvPr id="7" name="TextBox 6"/>
            <p:cNvSpPr txBox="1"/>
            <p:nvPr/>
          </p:nvSpPr>
          <p:spPr>
            <a:xfrm>
              <a:off x="4114392" y="1110343"/>
              <a:ext cx="4563889" cy="369332"/>
            </a:xfrm>
            <a:prstGeom prst="rect">
              <a:avLst/>
            </a:prstGeom>
            <a:noFill/>
          </p:spPr>
          <p:txBody>
            <a:bodyPr wrap="square" rtlCol="0">
              <a:spAutoFit/>
            </a:bodyPr>
            <a:lstStyle/>
            <a:p>
              <a:pPr algn="ctr"/>
              <a:r>
                <a:rPr lang="en-US" b="1" dirty="0" smtClean="0">
                  <a:solidFill>
                    <a:srgbClr val="000000"/>
                  </a:solidFill>
                </a:rPr>
                <a:t>Main drivers</a:t>
              </a:r>
              <a:endParaRPr lang="en-US" b="1" dirty="0">
                <a:solidFill>
                  <a:srgbClr val="000000"/>
                </a:solidFill>
              </a:endParaRPr>
            </a:p>
          </p:txBody>
        </p:sp>
        <p:cxnSp>
          <p:nvCxnSpPr>
            <p:cNvPr id="9" name="Straight Connector 8"/>
            <p:cNvCxnSpPr/>
            <p:nvPr/>
          </p:nvCxnSpPr>
          <p:spPr>
            <a:xfrm>
              <a:off x="4114392" y="1522827"/>
              <a:ext cx="4563889"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2" name="TextBox 11"/>
          <p:cNvSpPr txBox="1"/>
          <p:nvPr/>
        </p:nvSpPr>
        <p:spPr>
          <a:xfrm>
            <a:off x="5279571" y="1534878"/>
            <a:ext cx="3398710" cy="4154984"/>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400" b="1" dirty="0" smtClean="0">
                <a:solidFill>
                  <a:srgbClr val="000000"/>
                </a:solidFill>
              </a:rPr>
              <a:t>Balance sheet is lower as SP19 has MF portfolio sales to generate fee income (gains)</a:t>
            </a:r>
          </a:p>
          <a:p>
            <a:pPr marL="285750" indent="-285750">
              <a:spcAft>
                <a:spcPts val="1200"/>
              </a:spcAft>
              <a:buFont typeface="Arial" panose="020B0604020202020204" pitchFamily="34" charset="0"/>
              <a:buChar char="•"/>
            </a:pPr>
            <a:r>
              <a:rPr lang="en-US" sz="1400" b="1" dirty="0" smtClean="0">
                <a:solidFill>
                  <a:srgbClr val="000000"/>
                </a:solidFill>
              </a:rPr>
              <a:t>In short-term the benefit of receiving capital credit on the full portfolio generates a lift in NII</a:t>
            </a:r>
          </a:p>
          <a:p>
            <a:pPr marL="285750" indent="-285750">
              <a:spcAft>
                <a:spcPts val="1200"/>
              </a:spcAft>
              <a:buFont typeface="Arial" panose="020B0604020202020204" pitchFamily="34" charset="0"/>
              <a:buChar char="•"/>
            </a:pPr>
            <a:r>
              <a:rPr lang="en-US" sz="1400" b="1" dirty="0" smtClean="0">
                <a:solidFill>
                  <a:srgbClr val="000000"/>
                </a:solidFill>
              </a:rPr>
              <a:t>By 2018 the effect of higher liquidity premiums on originations/renewals lowers loan spreads to offset lift from capital credit</a:t>
            </a:r>
          </a:p>
          <a:p>
            <a:pPr marL="285750" indent="-285750">
              <a:spcAft>
                <a:spcPts val="1200"/>
              </a:spcAft>
              <a:buFont typeface="Arial" panose="020B0604020202020204" pitchFamily="34" charset="0"/>
              <a:buChar char="•"/>
            </a:pPr>
            <a:r>
              <a:rPr lang="en-US" sz="1400" b="1" dirty="0" smtClean="0">
                <a:solidFill>
                  <a:srgbClr val="000000"/>
                </a:solidFill>
              </a:rPr>
              <a:t>Expenses are lower due to efficiencies in business line and support areas</a:t>
            </a:r>
          </a:p>
          <a:p>
            <a:pPr marL="285750" indent="-285750">
              <a:spcAft>
                <a:spcPts val="1200"/>
              </a:spcAft>
              <a:buFont typeface="Arial" panose="020B0604020202020204" pitchFamily="34" charset="0"/>
              <a:buChar char="•"/>
            </a:pPr>
            <a:r>
              <a:rPr lang="en-US" sz="1400" b="1" dirty="0" smtClean="0">
                <a:solidFill>
                  <a:srgbClr val="000000"/>
                </a:solidFill>
              </a:rPr>
              <a:t>Provisions are relatively consistent</a:t>
            </a:r>
          </a:p>
        </p:txBody>
      </p:sp>
    </p:spTree>
    <p:extLst>
      <p:ext uri="{BB962C8B-B14F-4D97-AF65-F5344CB8AC3E}">
        <p14:creationId xmlns:p14="http://schemas.microsoft.com/office/powerpoint/2010/main" val="306061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0958029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880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51477098"/>
              </p:ext>
            </p:extLst>
          </p:nvPr>
        </p:nvGraphicFramePr>
        <p:xfrm>
          <a:off x="235865" y="6258560"/>
          <a:ext cx="2895600" cy="370840"/>
        </p:xfrm>
        <a:graphic>
          <a:graphicData uri="http://schemas.openxmlformats.org/drawingml/2006/table">
            <a:tbl>
              <a:tblPr firstRow="1" bandRow="1">
                <a:tableStyleId>{5C22544A-7EE6-4342-B048-85BDC9FD1C3A}</a:tableStyleId>
              </a:tblPr>
              <a:tblGrid>
                <a:gridCol w="2895600"/>
              </a:tblGrid>
              <a:tr h="370840">
                <a:tc>
                  <a:txBody>
                    <a:bodyPr/>
                    <a:lstStyle/>
                    <a:p>
                      <a:r>
                        <a:rPr lang="en-US" sz="1200" b="1" dirty="0" smtClean="0">
                          <a:solidFill>
                            <a:schemeClr val="tx1"/>
                          </a:solidFill>
                        </a:rPr>
                        <a:t>Santander</a:t>
                      </a:r>
                      <a:r>
                        <a:rPr lang="en-US" sz="1200" b="1" baseline="0" dirty="0" smtClean="0">
                          <a:solidFill>
                            <a:schemeClr val="tx1"/>
                          </a:solidFill>
                        </a:rPr>
                        <a:t> Bank, N.A.</a:t>
                      </a:r>
                      <a:endParaRPr lang="en-US" sz="1200"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bl>
          </a:graphicData>
        </a:graphic>
      </p:graphicFrame>
      <p:sp>
        <p:nvSpPr>
          <p:cNvPr id="3" name="TextBox 2"/>
          <p:cNvSpPr txBox="1"/>
          <p:nvPr/>
        </p:nvSpPr>
        <p:spPr>
          <a:xfrm>
            <a:off x="208548" y="215611"/>
            <a:ext cx="8983134" cy="461665"/>
          </a:xfrm>
          <a:prstGeom prst="rect">
            <a:avLst/>
          </a:prstGeom>
          <a:noFill/>
        </p:spPr>
        <p:txBody>
          <a:bodyPr wrap="square" rtlCol="0">
            <a:spAutoFit/>
          </a:bodyPr>
          <a:lstStyle/>
          <a:p>
            <a:pPr eaLnBrk="1" fontAlgn="auto" hangingPunct="1">
              <a:spcBef>
                <a:spcPts val="0"/>
              </a:spcBef>
              <a:spcAft>
                <a:spcPts val="0"/>
              </a:spcAft>
            </a:pPr>
            <a:r>
              <a:rPr lang="en-US" b="1" dirty="0">
                <a:solidFill>
                  <a:prstClr val="black"/>
                </a:solidFill>
                <a:latin typeface="Arial" panose="020B0604020202020204" pitchFamily="34" charset="0"/>
                <a:ea typeface="+mn-ea"/>
                <a:cs typeface="Arial" panose="020B0604020202020204" pitchFamily="34" charset="0"/>
              </a:rPr>
              <a:t>US Commercial Bank Positioning </a:t>
            </a:r>
          </a:p>
        </p:txBody>
      </p:sp>
      <p:pic>
        <p:nvPicPr>
          <p:cNvPr id="6"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27" y="838200"/>
            <a:ext cx="9082346" cy="556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2284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Commercial Real Estate Banking Flow</a:t>
            </a:r>
          </a:p>
        </p:txBody>
      </p:sp>
      <p:sp>
        <p:nvSpPr>
          <p:cNvPr id="5" name="TextBox 4"/>
          <p:cNvSpPr txBox="1"/>
          <p:nvPr/>
        </p:nvSpPr>
        <p:spPr>
          <a:xfrm>
            <a:off x="342900" y="852864"/>
            <a:ext cx="8503920" cy="276999"/>
          </a:xfrm>
          <a:prstGeom prst="rect">
            <a:avLst/>
          </a:prstGeom>
          <a:noFill/>
        </p:spPr>
        <p:txBody>
          <a:bodyPr wrap="square" lIns="0" rtlCol="0">
            <a:spAutoFit/>
          </a:bodyPr>
          <a:lstStyle/>
          <a:p>
            <a:pPr>
              <a:spcAft>
                <a:spcPts val="600"/>
              </a:spcAft>
            </a:pPr>
            <a:r>
              <a:rPr lang="en-US" sz="1200" dirty="0" smtClean="0">
                <a:solidFill>
                  <a:prstClr val="black"/>
                </a:solidFill>
                <a:latin typeface="Arial" panose="020B0604020202020204" pitchFamily="34" charset="0"/>
                <a:cs typeface="Arial" panose="020B0604020202020204" pitchFamily="34" charset="0"/>
              </a:rPr>
              <a:t>Below is a representation of activities in a typical loan life cycle </a:t>
            </a:r>
            <a:endParaRPr lang="en-US" sz="1200" dirty="0">
              <a:solidFill>
                <a:prstClr val="black"/>
              </a:solidFill>
              <a:latin typeface="Arial" panose="020B0604020202020204" pitchFamily="34" charset="0"/>
              <a:cs typeface="Arial" panose="020B0604020202020204" pitchFamily="34" charset="0"/>
            </a:endParaRPr>
          </a:p>
        </p:txBody>
      </p:sp>
      <p:grpSp>
        <p:nvGrpSpPr>
          <p:cNvPr id="6" name="Group 5"/>
          <p:cNvGrpSpPr/>
          <p:nvPr/>
        </p:nvGrpSpPr>
        <p:grpSpPr>
          <a:xfrm>
            <a:off x="91318" y="1474775"/>
            <a:ext cx="8961365" cy="4686222"/>
            <a:chOff x="91318" y="1327295"/>
            <a:chExt cx="8961365" cy="4686222"/>
          </a:xfrm>
        </p:grpSpPr>
        <p:sp>
          <p:nvSpPr>
            <p:cNvPr id="7" name="Rectangle 6"/>
            <p:cNvSpPr/>
            <p:nvPr/>
          </p:nvSpPr>
          <p:spPr>
            <a:xfrm>
              <a:off x="91318" y="1740207"/>
              <a:ext cx="4054204" cy="4164197"/>
            </a:xfrm>
            <a:prstGeom prst="rect">
              <a:avLst/>
            </a:prstGeom>
            <a:solidFill>
              <a:schemeClr val="bg1">
                <a:lumMod val="75000"/>
              </a:schemeClr>
            </a:solidFill>
            <a:ln w="19050">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Pentagon 7"/>
            <p:cNvSpPr/>
            <p:nvPr/>
          </p:nvSpPr>
          <p:spPr>
            <a:xfrm>
              <a:off x="137985" y="1985851"/>
              <a:ext cx="1115823" cy="472903"/>
            </a:xfrm>
            <a:prstGeom prst="homePlate">
              <a:avLst/>
            </a:prstGeom>
            <a:solidFill>
              <a:srgbClr val="FF0000"/>
            </a:solidFill>
            <a:ln w="9525" algn="ctr">
              <a:noFill/>
              <a:miter lim="800000"/>
              <a:headEnd/>
              <a:tailEnd/>
            </a:ln>
          </p:spPr>
          <p:txBody>
            <a:bodyPr lIns="0" tIns="0" rIns="0" bIns="0" anchor="ctr"/>
            <a:lstStyle/>
            <a:p>
              <a:pPr marL="4763" algn="ctr">
                <a:defRPr/>
              </a:pPr>
              <a:r>
                <a:rPr lang="en-US" sz="800" b="1" dirty="0">
                  <a:solidFill>
                    <a:srgbClr val="FFFFFF"/>
                  </a:solidFill>
                  <a:latin typeface="Arial" panose="020B0604020202020204" pitchFamily="34" charset="0"/>
                  <a:cs typeface="Arial" panose="020B0604020202020204" pitchFamily="34" charset="0"/>
                </a:rPr>
                <a:t>Prospecting &amp; Selling</a:t>
              </a:r>
            </a:p>
          </p:txBody>
        </p:sp>
        <p:sp>
          <p:nvSpPr>
            <p:cNvPr id="9" name="Chevron 8"/>
            <p:cNvSpPr/>
            <p:nvPr/>
          </p:nvSpPr>
          <p:spPr>
            <a:xfrm>
              <a:off x="2065795" y="1985851"/>
              <a:ext cx="1115823" cy="472903"/>
            </a:xfrm>
            <a:prstGeom prst="chevron">
              <a:avLst/>
            </a:prstGeom>
            <a:solidFill>
              <a:srgbClr val="FF0000"/>
            </a:solidFill>
            <a:ln w="9525" algn="ctr">
              <a:noFill/>
              <a:miter lim="800000"/>
              <a:headEnd/>
              <a:tailEnd/>
            </a:ln>
          </p:spPr>
          <p:txBody>
            <a:bodyPr lIns="0" tIns="0" rIns="0" bIns="0" anchor="ctr"/>
            <a:lstStyle/>
            <a:p>
              <a:pPr marL="4763" algn="ctr"/>
              <a:r>
                <a:rPr lang="en-US" sz="800" b="1" dirty="0">
                  <a:solidFill>
                    <a:srgbClr val="FFFFFF"/>
                  </a:solidFill>
                  <a:latin typeface="Arial" panose="020B0604020202020204" pitchFamily="34" charset="0"/>
                  <a:cs typeface="Arial" pitchFamily="34" charset="0"/>
                </a:rPr>
                <a:t>Closing &amp; Funding</a:t>
              </a:r>
            </a:p>
          </p:txBody>
        </p:sp>
        <p:sp>
          <p:nvSpPr>
            <p:cNvPr id="10" name="Chevron 9"/>
            <p:cNvSpPr/>
            <p:nvPr/>
          </p:nvSpPr>
          <p:spPr>
            <a:xfrm>
              <a:off x="1101890" y="1985851"/>
              <a:ext cx="1115823" cy="472903"/>
            </a:xfrm>
            <a:prstGeom prst="chevron">
              <a:avLst/>
            </a:prstGeom>
            <a:solidFill>
              <a:srgbClr val="FF0000"/>
            </a:solidFill>
            <a:ln w="9525" algn="ctr">
              <a:noFill/>
              <a:miter lim="800000"/>
              <a:headEnd/>
              <a:tailEnd/>
            </a:ln>
          </p:spPr>
          <p:txBody>
            <a:bodyPr lIns="0" tIns="0" rIns="0" bIns="0" anchor="ctr"/>
            <a:lstStyle/>
            <a:p>
              <a:pPr marL="4763" algn="ctr">
                <a:defRPr/>
              </a:pPr>
              <a:r>
                <a:rPr lang="en-US" sz="800" b="1" dirty="0">
                  <a:solidFill>
                    <a:srgbClr val="FFFFFF"/>
                  </a:solidFill>
                  <a:latin typeface="Arial" panose="020B0604020202020204" pitchFamily="34" charset="0"/>
                  <a:cs typeface="Arial" panose="020B0604020202020204" pitchFamily="34" charset="0"/>
                </a:rPr>
                <a:t>Underwriting &amp; Credit Approval</a:t>
              </a:r>
            </a:p>
          </p:txBody>
        </p:sp>
        <p:sp>
          <p:nvSpPr>
            <p:cNvPr id="11" name="Chevron 10"/>
            <p:cNvSpPr/>
            <p:nvPr/>
          </p:nvSpPr>
          <p:spPr>
            <a:xfrm>
              <a:off x="3029701" y="1985851"/>
              <a:ext cx="1115823" cy="472903"/>
            </a:xfrm>
            <a:prstGeom prst="chevron">
              <a:avLst/>
            </a:prstGeom>
            <a:solidFill>
              <a:srgbClr val="FF0000"/>
            </a:solidFill>
            <a:ln w="9525" algn="ctr">
              <a:noFill/>
              <a:miter lim="800000"/>
              <a:headEnd/>
              <a:tailEnd/>
            </a:ln>
          </p:spPr>
          <p:txBody>
            <a:bodyPr lIns="0" tIns="0" rIns="0" bIns="0" anchor="ctr"/>
            <a:lstStyle/>
            <a:p>
              <a:pPr marL="4763" algn="ctr">
                <a:defRPr/>
              </a:pPr>
              <a:endParaRPr lang="en-US" sz="800" b="1" dirty="0">
                <a:solidFill>
                  <a:prstClr val="white"/>
                </a:solidFill>
                <a:latin typeface="Arial" panose="020B0604020202020204" pitchFamily="34" charset="0"/>
                <a:cs typeface="Arial" panose="020B0604020202020204" pitchFamily="34" charset="0"/>
              </a:endParaRPr>
            </a:p>
            <a:p>
              <a:pPr marL="4763" algn="ctr">
                <a:defRPr/>
              </a:pPr>
              <a:r>
                <a:rPr lang="en-US" sz="800" b="1" dirty="0">
                  <a:solidFill>
                    <a:prstClr val="white"/>
                  </a:solidFill>
                  <a:latin typeface="Arial" panose="020B0604020202020204" pitchFamily="34" charset="0"/>
                  <a:cs typeface="Arial" panose="020B0604020202020204" pitchFamily="34" charset="0"/>
                </a:rPr>
                <a:t>Loan Boarding</a:t>
              </a:r>
            </a:p>
            <a:p>
              <a:pPr marL="4763" algn="ctr">
                <a:defRPr/>
              </a:pPr>
              <a:endParaRPr lang="en-US" sz="800" b="1" dirty="0">
                <a:solidFill>
                  <a:prstClr val="white"/>
                </a:solidFill>
                <a:latin typeface="Arial" panose="020B0604020202020204" pitchFamily="34" charset="0"/>
                <a:cs typeface="Arial" panose="020B0604020202020204" pitchFamily="34" charset="0"/>
              </a:endParaRPr>
            </a:p>
          </p:txBody>
        </p:sp>
        <p:sp>
          <p:nvSpPr>
            <p:cNvPr id="12" name="Rectangle 70"/>
            <p:cNvSpPr>
              <a:spLocks noChangeArrowheads="1"/>
            </p:cNvSpPr>
            <p:nvPr/>
          </p:nvSpPr>
          <p:spPr bwMode="blackWhite">
            <a:xfrm>
              <a:off x="2063970" y="3005754"/>
              <a:ext cx="877824" cy="457200"/>
            </a:xfrm>
            <a:prstGeom prst="rect">
              <a:avLst/>
            </a:prstGeom>
            <a:solidFill>
              <a:schemeClr val="bg1">
                <a:lumMod val="95000"/>
              </a:schemeClr>
            </a:solidFill>
            <a:ln w="9525" algn="ctr">
              <a:solidFill>
                <a:schemeClr val="bg1">
                  <a:lumMod val="75000"/>
                </a:schemeClr>
              </a:solidFill>
              <a:prstDash val="solid"/>
              <a:miter lim="800000"/>
              <a:headEnd/>
              <a:tailEnd/>
            </a:ln>
            <a:effectLst/>
          </p:spPr>
          <p:txBody>
            <a:bodyPr lIns="18288" tIns="0" rIns="18288" bIns="0" anchor="ctr"/>
            <a:lstStyle/>
            <a:p>
              <a:pPr algn="ctr">
                <a:lnSpc>
                  <a:spcPct val="90000"/>
                </a:lnSpc>
                <a:defRPr/>
              </a:pPr>
              <a:r>
                <a:rPr lang="en-US" sz="750" kern="0" dirty="0">
                  <a:solidFill>
                    <a:prstClr val="black"/>
                  </a:solidFill>
                  <a:latin typeface="Arial" panose="020B0604020202020204" pitchFamily="34" charset="0"/>
                  <a:cs typeface="Arial" panose="020B0604020202020204" pitchFamily="34" charset="0"/>
                </a:rPr>
                <a:t>Security Registration</a:t>
              </a:r>
            </a:p>
          </p:txBody>
        </p:sp>
        <p:sp>
          <p:nvSpPr>
            <p:cNvPr id="13" name="Rectangle 72"/>
            <p:cNvSpPr>
              <a:spLocks noChangeArrowheads="1"/>
            </p:cNvSpPr>
            <p:nvPr/>
          </p:nvSpPr>
          <p:spPr bwMode="blackWhite">
            <a:xfrm>
              <a:off x="2063970" y="3514127"/>
              <a:ext cx="877824" cy="457200"/>
            </a:xfrm>
            <a:prstGeom prst="rect">
              <a:avLst/>
            </a:prstGeom>
            <a:solidFill>
              <a:schemeClr val="bg1">
                <a:lumMod val="95000"/>
              </a:schemeClr>
            </a:solidFill>
            <a:ln w="9525">
              <a:solidFill>
                <a:schemeClr val="bg1">
                  <a:lumMod val="75000"/>
                </a:schemeClr>
              </a:solidFill>
              <a:prstDash val="solid"/>
              <a:miter lim="800000"/>
              <a:headEnd/>
              <a:tailEnd/>
            </a:ln>
            <a:effectLst/>
          </p:spPr>
          <p:txBody>
            <a:bodyPr lIns="18288" tIns="0" rIns="18288" bIns="0" anchor="ctr"/>
            <a:lstStyle/>
            <a:p>
              <a:pPr algn="ctr">
                <a:lnSpc>
                  <a:spcPct val="90000"/>
                </a:lnSpc>
                <a:defRPr/>
              </a:pPr>
              <a:r>
                <a:rPr lang="en-US" sz="750" kern="0" dirty="0">
                  <a:solidFill>
                    <a:prstClr val="black"/>
                  </a:solidFill>
                  <a:latin typeface="Arial" panose="020B0604020202020204" pitchFamily="34" charset="0"/>
                  <a:cs typeface="Arial" panose="020B0604020202020204" pitchFamily="34" charset="0"/>
                </a:rPr>
                <a:t>Loan Data Preparation / Funds Disbursement</a:t>
              </a:r>
            </a:p>
          </p:txBody>
        </p:sp>
        <p:sp>
          <p:nvSpPr>
            <p:cNvPr id="14" name="Rectangle 45"/>
            <p:cNvSpPr>
              <a:spLocks noChangeArrowheads="1"/>
            </p:cNvSpPr>
            <p:nvPr/>
          </p:nvSpPr>
          <p:spPr bwMode="blackWhite">
            <a:xfrm>
              <a:off x="1101890" y="2510828"/>
              <a:ext cx="877824" cy="457200"/>
            </a:xfrm>
            <a:prstGeom prst="rect">
              <a:avLst/>
            </a:prstGeom>
            <a:solidFill>
              <a:schemeClr val="bg1">
                <a:lumMod val="95000"/>
              </a:schemeClr>
            </a:solidFill>
            <a:ln w="9525" algn="ctr">
              <a:solidFill>
                <a:schemeClr val="bg1">
                  <a:lumMod val="75000"/>
                </a:schemeClr>
              </a:solidFill>
              <a:prstDash val="solid"/>
              <a:miter lim="800000"/>
              <a:headEnd/>
              <a:tailEnd/>
            </a:ln>
            <a:effectLst/>
          </p:spPr>
          <p:txBody>
            <a:bodyPr lIns="18288" tIns="0" rIns="18288" bIns="0" anchor="ctr"/>
            <a:lstStyle/>
            <a:p>
              <a:pPr algn="ctr">
                <a:lnSpc>
                  <a:spcPct val="90000"/>
                </a:lnSpc>
                <a:defRPr/>
              </a:pPr>
              <a:r>
                <a:rPr lang="en-US" sz="750" kern="0" dirty="0">
                  <a:solidFill>
                    <a:prstClr val="black"/>
                  </a:solidFill>
                  <a:latin typeface="Arial" panose="020B0604020202020204" pitchFamily="34" charset="0"/>
                  <a:cs typeface="Arial" panose="020B0604020202020204" pitchFamily="34" charset="0"/>
                </a:rPr>
                <a:t>Critical Data Gathering  &amp; Analysis</a:t>
              </a:r>
            </a:p>
          </p:txBody>
        </p:sp>
        <p:sp>
          <p:nvSpPr>
            <p:cNvPr id="15" name="Rectangle 45"/>
            <p:cNvSpPr>
              <a:spLocks noChangeArrowheads="1"/>
            </p:cNvSpPr>
            <p:nvPr/>
          </p:nvSpPr>
          <p:spPr bwMode="blackWhite">
            <a:xfrm>
              <a:off x="1101890" y="4014185"/>
              <a:ext cx="877824" cy="457200"/>
            </a:xfrm>
            <a:prstGeom prst="rect">
              <a:avLst/>
            </a:prstGeom>
            <a:solidFill>
              <a:schemeClr val="bg1">
                <a:lumMod val="95000"/>
              </a:schemeClr>
            </a:solidFill>
            <a:ln w="9525" algn="ctr">
              <a:solidFill>
                <a:schemeClr val="bg1">
                  <a:lumMod val="75000"/>
                </a:schemeClr>
              </a:solidFill>
              <a:prstDash val="solid"/>
              <a:miter lim="800000"/>
              <a:headEnd/>
              <a:tailEnd/>
            </a:ln>
            <a:effectLst/>
          </p:spPr>
          <p:txBody>
            <a:bodyPr lIns="18288" tIns="0" rIns="18288" bIns="0" anchor="ctr"/>
            <a:lstStyle/>
            <a:p>
              <a:pPr algn="ctr">
                <a:lnSpc>
                  <a:spcPct val="90000"/>
                </a:lnSpc>
                <a:defRPr/>
              </a:pPr>
              <a:r>
                <a:rPr lang="en-US" sz="750" kern="0" dirty="0">
                  <a:solidFill>
                    <a:prstClr val="black"/>
                  </a:solidFill>
                  <a:latin typeface="Arial" panose="020B0604020202020204" pitchFamily="34" charset="0"/>
                  <a:cs typeface="Arial" panose="020B0604020202020204" pitchFamily="34" charset="0"/>
                </a:rPr>
                <a:t>Credit</a:t>
              </a:r>
            </a:p>
            <a:p>
              <a:pPr algn="ctr">
                <a:lnSpc>
                  <a:spcPct val="90000"/>
                </a:lnSpc>
                <a:defRPr/>
              </a:pPr>
              <a:r>
                <a:rPr lang="en-US" sz="750" kern="0" dirty="0" smtClean="0">
                  <a:solidFill>
                    <a:prstClr val="black"/>
                  </a:solidFill>
                  <a:latin typeface="Arial" panose="020B0604020202020204" pitchFamily="34" charset="0"/>
                  <a:cs typeface="Arial" panose="020B0604020202020204" pitchFamily="34" charset="0"/>
                </a:rPr>
                <a:t>Approval</a:t>
              </a:r>
              <a:endParaRPr lang="en-US" sz="750" kern="0" dirty="0">
                <a:solidFill>
                  <a:prstClr val="black"/>
                </a:solidFill>
                <a:latin typeface="Arial" panose="020B0604020202020204" pitchFamily="34" charset="0"/>
                <a:cs typeface="Arial" panose="020B0604020202020204" pitchFamily="34" charset="0"/>
              </a:endParaRPr>
            </a:p>
          </p:txBody>
        </p:sp>
        <p:sp>
          <p:nvSpPr>
            <p:cNvPr id="16" name="Rectangle 43"/>
            <p:cNvSpPr>
              <a:spLocks noChangeArrowheads="1"/>
            </p:cNvSpPr>
            <p:nvPr/>
          </p:nvSpPr>
          <p:spPr bwMode="blackWhite">
            <a:xfrm>
              <a:off x="1110817" y="3008525"/>
              <a:ext cx="877824" cy="457200"/>
            </a:xfrm>
            <a:prstGeom prst="rect">
              <a:avLst/>
            </a:prstGeom>
            <a:solidFill>
              <a:schemeClr val="bg1">
                <a:lumMod val="95000"/>
              </a:schemeClr>
            </a:solidFill>
            <a:ln w="9525" algn="ctr">
              <a:solidFill>
                <a:schemeClr val="bg1">
                  <a:lumMod val="75000"/>
                </a:schemeClr>
              </a:solidFill>
              <a:prstDash val="solid"/>
              <a:miter lim="800000"/>
              <a:headEnd/>
              <a:tailEnd/>
            </a:ln>
            <a:effectLst/>
          </p:spPr>
          <p:txBody>
            <a:bodyPr lIns="18288" tIns="0" rIns="18288" bIns="0" anchor="ctr"/>
            <a:lstStyle/>
            <a:p>
              <a:pPr algn="ctr">
                <a:lnSpc>
                  <a:spcPct val="90000"/>
                </a:lnSpc>
                <a:defRPr/>
              </a:pPr>
              <a:r>
                <a:rPr lang="en-US" sz="750" kern="0" dirty="0">
                  <a:solidFill>
                    <a:prstClr val="black"/>
                  </a:solidFill>
                  <a:latin typeface="Arial" panose="020B0604020202020204" pitchFamily="34" charset="0"/>
                  <a:cs typeface="Arial" panose="020B0604020202020204" pitchFamily="34" charset="0"/>
                </a:rPr>
                <a:t>Risk Evaluation &amp; Assign Risk Rating</a:t>
              </a:r>
            </a:p>
          </p:txBody>
        </p:sp>
        <p:sp>
          <p:nvSpPr>
            <p:cNvPr id="17" name="Rectangle 69"/>
            <p:cNvSpPr>
              <a:spLocks noChangeArrowheads="1"/>
            </p:cNvSpPr>
            <p:nvPr/>
          </p:nvSpPr>
          <p:spPr bwMode="blackWhite">
            <a:xfrm>
              <a:off x="2063970" y="2510828"/>
              <a:ext cx="877824" cy="457200"/>
            </a:xfrm>
            <a:prstGeom prst="rect">
              <a:avLst/>
            </a:prstGeom>
            <a:solidFill>
              <a:schemeClr val="bg1">
                <a:lumMod val="95000"/>
              </a:schemeClr>
            </a:solidFill>
            <a:ln w="9525">
              <a:solidFill>
                <a:schemeClr val="bg1">
                  <a:lumMod val="75000"/>
                </a:schemeClr>
              </a:solidFill>
              <a:prstDash val="solid"/>
              <a:miter lim="800000"/>
              <a:headEnd/>
              <a:tailEnd/>
            </a:ln>
            <a:effectLst/>
          </p:spPr>
          <p:txBody>
            <a:bodyPr lIns="18288" tIns="0" rIns="18288" bIns="0" anchor="ctr"/>
            <a:lstStyle/>
            <a:p>
              <a:pPr algn="ctr">
                <a:lnSpc>
                  <a:spcPct val="90000"/>
                </a:lnSpc>
                <a:defRPr/>
              </a:pPr>
              <a:r>
                <a:rPr lang="en-US" sz="750" kern="0" dirty="0">
                  <a:solidFill>
                    <a:prstClr val="black"/>
                  </a:solidFill>
                  <a:latin typeface="Arial" panose="020B0604020202020204" pitchFamily="34" charset="0"/>
                  <a:cs typeface="Arial" panose="020B0604020202020204" pitchFamily="34" charset="0"/>
                </a:rPr>
                <a:t>Document Preparation, Distribution &amp; Collection</a:t>
              </a:r>
            </a:p>
          </p:txBody>
        </p:sp>
        <p:sp>
          <p:nvSpPr>
            <p:cNvPr id="18" name="Text Box 74"/>
            <p:cNvSpPr txBox="1">
              <a:spLocks noChangeArrowheads="1"/>
            </p:cNvSpPr>
            <p:nvPr/>
          </p:nvSpPr>
          <p:spPr bwMode="blackWhite">
            <a:xfrm>
              <a:off x="151882" y="2517831"/>
              <a:ext cx="874679" cy="457200"/>
            </a:xfrm>
            <a:prstGeom prst="rect">
              <a:avLst/>
            </a:prstGeom>
            <a:solidFill>
              <a:schemeClr val="bg1">
                <a:lumMod val="95000"/>
              </a:schemeClr>
            </a:solidFill>
            <a:ln w="9525" algn="ctr">
              <a:solidFill>
                <a:schemeClr val="bg1">
                  <a:lumMod val="75000"/>
                </a:schemeClr>
              </a:solidFill>
              <a:prstDash val="solid"/>
              <a:miter lim="800000"/>
              <a:headEnd/>
              <a:tailEnd/>
            </a:ln>
            <a:effectLst/>
          </p:spPr>
          <p:txBody>
            <a:bodyPr lIns="18288" tIns="0" rIns="18288" bIns="0" anchor="ctr"/>
            <a:lstStyle>
              <a:defPPr>
                <a:defRPr lang="en-US"/>
              </a:defPPr>
              <a:lvl1pPr algn="ctr">
                <a:lnSpc>
                  <a:spcPct val="90000"/>
                </a:lnSpc>
                <a:defRPr sz="700" kern="0">
                  <a:solidFill>
                    <a:srgbClr val="003366"/>
                  </a:solidFill>
                </a:defRPr>
              </a:lvl1pPr>
            </a:lstStyle>
            <a:p>
              <a:pPr>
                <a:defRPr/>
              </a:pPr>
              <a:r>
                <a:rPr lang="en-US" sz="750" dirty="0">
                  <a:solidFill>
                    <a:prstClr val="black"/>
                  </a:solidFill>
                  <a:latin typeface="Arial" panose="020B0604020202020204" pitchFamily="34" charset="0"/>
                  <a:cs typeface="Arial" panose="020B0604020202020204" pitchFamily="34" charset="0"/>
                </a:rPr>
                <a:t>Target Customer Solicitation &amp; Credit Deals</a:t>
              </a:r>
            </a:p>
          </p:txBody>
        </p:sp>
        <p:sp>
          <p:nvSpPr>
            <p:cNvPr id="19" name="Text Box 74"/>
            <p:cNvSpPr txBox="1">
              <a:spLocks noChangeArrowheads="1"/>
            </p:cNvSpPr>
            <p:nvPr/>
          </p:nvSpPr>
          <p:spPr bwMode="blackWhite">
            <a:xfrm>
              <a:off x="158983" y="4537876"/>
              <a:ext cx="874679" cy="457200"/>
            </a:xfrm>
            <a:prstGeom prst="rect">
              <a:avLst/>
            </a:prstGeom>
            <a:solidFill>
              <a:schemeClr val="bg1">
                <a:lumMod val="95000"/>
              </a:schemeClr>
            </a:solidFill>
            <a:ln w="9525" algn="ctr">
              <a:solidFill>
                <a:schemeClr val="bg1">
                  <a:lumMod val="75000"/>
                </a:schemeClr>
              </a:solidFill>
              <a:miter lim="800000"/>
              <a:headEnd/>
              <a:tailEnd/>
            </a:ln>
          </p:spPr>
          <p:txBody>
            <a:bodyPr lIns="18288" rIns="18288" anchor="ctr"/>
            <a:lstStyle/>
            <a:p>
              <a:pPr algn="ctr">
                <a:defRPr/>
              </a:pPr>
              <a:r>
                <a:rPr lang="en-US" sz="750" kern="0" dirty="0" smtClean="0">
                  <a:solidFill>
                    <a:prstClr val="black"/>
                  </a:solidFill>
                  <a:latin typeface="Arial" panose="020B0604020202020204" pitchFamily="34" charset="0"/>
                  <a:cs typeface="Arial" panose="020B0604020202020204" pitchFamily="34" charset="0"/>
                </a:rPr>
                <a:t>Term Sheet Preparation</a:t>
              </a:r>
              <a:endParaRPr lang="en-US" sz="750" kern="0" dirty="0">
                <a:solidFill>
                  <a:prstClr val="black"/>
                </a:solidFill>
                <a:latin typeface="Arial" panose="020B0604020202020204" pitchFamily="34" charset="0"/>
                <a:cs typeface="Arial" panose="020B0604020202020204" pitchFamily="34" charset="0"/>
              </a:endParaRPr>
            </a:p>
          </p:txBody>
        </p:sp>
        <p:sp>
          <p:nvSpPr>
            <p:cNvPr id="20" name="Text Box 74"/>
            <p:cNvSpPr txBox="1">
              <a:spLocks noChangeArrowheads="1"/>
            </p:cNvSpPr>
            <p:nvPr/>
          </p:nvSpPr>
          <p:spPr bwMode="blackWhite">
            <a:xfrm>
              <a:off x="151882" y="3015528"/>
              <a:ext cx="874679" cy="457200"/>
            </a:xfrm>
            <a:prstGeom prst="rect">
              <a:avLst/>
            </a:prstGeom>
            <a:solidFill>
              <a:schemeClr val="bg1">
                <a:lumMod val="95000"/>
              </a:schemeClr>
            </a:solidFill>
            <a:ln w="9525" algn="ctr">
              <a:solidFill>
                <a:schemeClr val="bg1">
                  <a:lumMod val="75000"/>
                </a:schemeClr>
              </a:solidFill>
              <a:prstDash val="solid"/>
              <a:miter lim="800000"/>
              <a:headEnd/>
              <a:tailEnd/>
            </a:ln>
            <a:effectLst/>
          </p:spPr>
          <p:txBody>
            <a:bodyPr lIns="18288" tIns="0" rIns="18288" bIns="0" anchor="ctr"/>
            <a:lstStyle>
              <a:defPPr>
                <a:defRPr lang="en-US"/>
              </a:defPPr>
              <a:lvl1pPr algn="ctr" eaLnBrk="0" fontAlgn="base" hangingPunct="0">
                <a:lnSpc>
                  <a:spcPct val="90000"/>
                </a:lnSpc>
                <a:spcBef>
                  <a:spcPct val="0"/>
                </a:spcBef>
                <a:spcAft>
                  <a:spcPct val="0"/>
                </a:spcAft>
                <a:defRPr sz="700" kern="0">
                  <a:solidFill>
                    <a:srgbClr val="000000"/>
                  </a:solidFill>
                </a:defRPr>
              </a:lvl1pPr>
            </a:lstStyle>
            <a:p>
              <a:r>
                <a:rPr lang="en-US" sz="750" dirty="0">
                  <a:solidFill>
                    <a:prstClr val="black"/>
                  </a:solidFill>
                  <a:latin typeface="Arial" panose="020B0604020202020204" pitchFamily="34" charset="0"/>
                  <a:cs typeface="Arial" panose="020B0604020202020204" pitchFamily="34" charset="0"/>
                </a:rPr>
                <a:t>Customer Need Identification</a:t>
              </a:r>
            </a:p>
          </p:txBody>
        </p:sp>
        <p:sp>
          <p:nvSpPr>
            <p:cNvPr id="21" name="Rectangle 48"/>
            <p:cNvSpPr>
              <a:spLocks noChangeArrowheads="1"/>
            </p:cNvSpPr>
            <p:nvPr/>
          </p:nvSpPr>
          <p:spPr bwMode="blackWhite">
            <a:xfrm>
              <a:off x="158983" y="5052882"/>
              <a:ext cx="877824" cy="457200"/>
            </a:xfrm>
            <a:prstGeom prst="rect">
              <a:avLst/>
            </a:prstGeom>
            <a:solidFill>
              <a:schemeClr val="bg1">
                <a:lumMod val="95000"/>
              </a:schemeClr>
            </a:solidFill>
            <a:ln w="9525">
              <a:solidFill>
                <a:schemeClr val="bg1">
                  <a:lumMod val="75000"/>
                </a:schemeClr>
              </a:solidFill>
              <a:prstDash val="solid"/>
              <a:miter lim="800000"/>
              <a:headEnd/>
              <a:tailEnd/>
            </a:ln>
            <a:effectLst/>
          </p:spPr>
          <p:txBody>
            <a:bodyPr lIns="18288" tIns="0" rIns="18288" bIns="0" anchor="ctr"/>
            <a:lstStyle/>
            <a:p>
              <a:pPr algn="ctr" eaLnBrk="0" hangingPunct="0">
                <a:lnSpc>
                  <a:spcPct val="90000"/>
                </a:lnSpc>
              </a:pPr>
              <a:r>
                <a:rPr lang="en-US" sz="750" kern="0" dirty="0">
                  <a:solidFill>
                    <a:prstClr val="black"/>
                  </a:solidFill>
                  <a:latin typeface="Arial" panose="020B0604020202020204" pitchFamily="34" charset="0"/>
                  <a:cs typeface="Arial" panose="020B0604020202020204" pitchFamily="34" charset="0"/>
                </a:rPr>
                <a:t>Deal</a:t>
              </a:r>
            </a:p>
            <a:p>
              <a:pPr algn="ctr" eaLnBrk="0" hangingPunct="0">
                <a:lnSpc>
                  <a:spcPct val="90000"/>
                </a:lnSpc>
              </a:pPr>
              <a:r>
                <a:rPr lang="en-US" sz="750" kern="0" dirty="0">
                  <a:solidFill>
                    <a:prstClr val="black"/>
                  </a:solidFill>
                  <a:latin typeface="Arial" panose="020B0604020202020204" pitchFamily="34" charset="0"/>
                  <a:cs typeface="Arial" panose="020B0604020202020204" pitchFamily="34" charset="0"/>
                </a:rPr>
                <a:t> Structuring &amp; Pricing</a:t>
              </a:r>
            </a:p>
          </p:txBody>
        </p:sp>
        <p:sp>
          <p:nvSpPr>
            <p:cNvPr id="22" name="Text Box 74"/>
            <p:cNvSpPr txBox="1">
              <a:spLocks noChangeArrowheads="1"/>
            </p:cNvSpPr>
            <p:nvPr/>
          </p:nvSpPr>
          <p:spPr bwMode="blackWhite">
            <a:xfrm>
              <a:off x="151882" y="3523901"/>
              <a:ext cx="874679" cy="457200"/>
            </a:xfrm>
            <a:prstGeom prst="rect">
              <a:avLst/>
            </a:prstGeom>
            <a:solidFill>
              <a:schemeClr val="bg1">
                <a:lumMod val="95000"/>
              </a:schemeClr>
            </a:solidFill>
            <a:ln w="9525">
              <a:solidFill>
                <a:schemeClr val="bg1">
                  <a:lumMod val="75000"/>
                </a:schemeClr>
              </a:solidFill>
              <a:prstDash val="solid"/>
              <a:miter lim="800000"/>
              <a:headEnd/>
              <a:tailEnd/>
            </a:ln>
            <a:effectLst/>
          </p:spPr>
          <p:txBody>
            <a:bodyPr lIns="18288" tIns="0" rIns="18288" bIns="0" anchor="ctr"/>
            <a:lstStyle>
              <a:defPPr>
                <a:defRPr lang="en-US"/>
              </a:defPPr>
              <a:lvl1pPr algn="ctr" eaLnBrk="0" fontAlgn="base" hangingPunct="0">
                <a:lnSpc>
                  <a:spcPct val="90000"/>
                </a:lnSpc>
                <a:spcBef>
                  <a:spcPct val="0"/>
                </a:spcBef>
                <a:spcAft>
                  <a:spcPct val="0"/>
                </a:spcAft>
                <a:defRPr sz="700" kern="0">
                  <a:solidFill>
                    <a:srgbClr val="000000"/>
                  </a:solidFill>
                </a:defRPr>
              </a:lvl1pPr>
            </a:lstStyle>
            <a:p>
              <a:r>
                <a:rPr lang="en-US" sz="750" dirty="0">
                  <a:solidFill>
                    <a:prstClr val="black"/>
                  </a:solidFill>
                  <a:latin typeface="Arial" panose="020B0604020202020204" pitchFamily="34" charset="0"/>
                  <a:cs typeface="Arial" panose="020B0604020202020204" pitchFamily="34" charset="0"/>
                </a:rPr>
                <a:t>Credit Risk Identification &amp; Customer Data Requisition</a:t>
              </a:r>
            </a:p>
          </p:txBody>
        </p:sp>
        <p:sp>
          <p:nvSpPr>
            <p:cNvPr id="23" name="Text Box 74"/>
            <p:cNvSpPr txBox="1">
              <a:spLocks noChangeArrowheads="1"/>
            </p:cNvSpPr>
            <p:nvPr/>
          </p:nvSpPr>
          <p:spPr bwMode="blackWhite">
            <a:xfrm>
              <a:off x="151882" y="4032274"/>
              <a:ext cx="874679" cy="457200"/>
            </a:xfrm>
            <a:prstGeom prst="rect">
              <a:avLst/>
            </a:prstGeom>
            <a:solidFill>
              <a:schemeClr val="bg1">
                <a:lumMod val="95000"/>
              </a:schemeClr>
            </a:solidFill>
            <a:ln w="9525" algn="ctr">
              <a:solidFill>
                <a:schemeClr val="bg1">
                  <a:lumMod val="75000"/>
                </a:schemeClr>
              </a:solidFill>
              <a:prstDash val="solid"/>
              <a:miter lim="800000"/>
              <a:headEnd/>
              <a:tailEnd/>
            </a:ln>
            <a:effectLst/>
          </p:spPr>
          <p:txBody>
            <a:bodyPr lIns="18288" tIns="0" rIns="18288" bIns="0" anchor="ctr"/>
            <a:lstStyle>
              <a:defPPr>
                <a:defRPr lang="en-US"/>
              </a:defPPr>
              <a:lvl1pPr algn="ctr">
                <a:lnSpc>
                  <a:spcPct val="90000"/>
                </a:lnSpc>
                <a:defRPr sz="750" kern="0">
                  <a:solidFill>
                    <a:srgbClr val="003366"/>
                  </a:solidFill>
                </a:defRPr>
              </a:lvl1pPr>
            </a:lstStyle>
            <a:p>
              <a:r>
                <a:rPr lang="en-US" dirty="0" smtClean="0">
                  <a:solidFill>
                    <a:prstClr val="black"/>
                  </a:solidFill>
                  <a:latin typeface="Arial" panose="020B0604020202020204" pitchFamily="34" charset="0"/>
                  <a:cs typeface="Arial" panose="020B0604020202020204" pitchFamily="34" charset="0"/>
                </a:rPr>
                <a:t>Deal Screen</a:t>
              </a:r>
              <a:endParaRPr lang="en-US" dirty="0">
                <a:solidFill>
                  <a:prstClr val="black"/>
                </a:solidFill>
                <a:latin typeface="Arial" panose="020B0604020202020204" pitchFamily="34" charset="0"/>
                <a:cs typeface="Arial" panose="020B0604020202020204" pitchFamily="34" charset="0"/>
              </a:endParaRPr>
            </a:p>
          </p:txBody>
        </p:sp>
        <p:sp>
          <p:nvSpPr>
            <p:cNvPr id="24" name="Text Box 74"/>
            <p:cNvSpPr txBox="1">
              <a:spLocks noChangeArrowheads="1"/>
            </p:cNvSpPr>
            <p:nvPr/>
          </p:nvSpPr>
          <p:spPr bwMode="blackWhite">
            <a:xfrm>
              <a:off x="1101890" y="3511355"/>
              <a:ext cx="877824" cy="457200"/>
            </a:xfrm>
            <a:prstGeom prst="rect">
              <a:avLst/>
            </a:prstGeom>
            <a:solidFill>
              <a:schemeClr val="bg1">
                <a:lumMod val="95000"/>
              </a:schemeClr>
            </a:solidFill>
            <a:ln w="9525" algn="ctr">
              <a:solidFill>
                <a:schemeClr val="bg1">
                  <a:lumMod val="75000"/>
                </a:schemeClr>
              </a:solidFill>
              <a:prstDash val="solid"/>
              <a:miter lim="800000"/>
              <a:headEnd/>
              <a:tailEnd/>
            </a:ln>
            <a:effectLst/>
          </p:spPr>
          <p:txBody>
            <a:bodyPr lIns="18288" tIns="0" rIns="18288" bIns="0" anchor="ctr"/>
            <a:lstStyle>
              <a:defPPr>
                <a:defRPr lang="en-US"/>
              </a:defPPr>
              <a:lvl1pPr algn="ctr">
                <a:lnSpc>
                  <a:spcPct val="90000"/>
                </a:lnSpc>
                <a:defRPr sz="750" kern="0">
                  <a:solidFill>
                    <a:srgbClr val="003366"/>
                  </a:solidFill>
                </a:defRPr>
              </a:lvl1pPr>
            </a:lstStyle>
            <a:p>
              <a:r>
                <a:rPr lang="en-US" dirty="0">
                  <a:solidFill>
                    <a:prstClr val="black"/>
                  </a:solidFill>
                  <a:latin typeface="Arial" panose="020B0604020202020204" pitchFamily="34" charset="0"/>
                  <a:cs typeface="Arial" panose="020B0604020202020204" pitchFamily="34" charset="0"/>
                </a:rPr>
                <a:t>Credit Write-up Preparation</a:t>
              </a:r>
            </a:p>
          </p:txBody>
        </p:sp>
        <p:sp>
          <p:nvSpPr>
            <p:cNvPr id="25" name="Rectangle 24"/>
            <p:cNvSpPr>
              <a:spLocks noChangeArrowheads="1"/>
            </p:cNvSpPr>
            <p:nvPr/>
          </p:nvSpPr>
          <p:spPr bwMode="blackWhite">
            <a:xfrm>
              <a:off x="2063970" y="4022500"/>
              <a:ext cx="877824" cy="457200"/>
            </a:xfrm>
            <a:prstGeom prst="rect">
              <a:avLst/>
            </a:prstGeom>
            <a:solidFill>
              <a:schemeClr val="bg1">
                <a:lumMod val="95000"/>
              </a:schemeClr>
            </a:solidFill>
            <a:ln w="9525" algn="ctr">
              <a:solidFill>
                <a:schemeClr val="bg1">
                  <a:lumMod val="75000"/>
                </a:schemeClr>
              </a:solidFill>
              <a:prstDash val="solid"/>
              <a:miter lim="800000"/>
              <a:headEnd/>
              <a:tailEnd/>
            </a:ln>
            <a:effectLst/>
          </p:spPr>
          <p:txBody>
            <a:bodyPr lIns="18288" tIns="0" rIns="18288" bIns="0" anchor="ctr"/>
            <a:lstStyle/>
            <a:p>
              <a:pPr algn="ctr">
                <a:lnSpc>
                  <a:spcPct val="90000"/>
                </a:lnSpc>
                <a:defRPr/>
              </a:pPr>
              <a:r>
                <a:rPr lang="en-US" sz="750" kern="0" dirty="0">
                  <a:solidFill>
                    <a:prstClr val="black"/>
                  </a:solidFill>
                  <a:latin typeface="Arial" panose="020B0604020202020204" pitchFamily="34" charset="0"/>
                  <a:cs typeface="Arial" panose="020B0604020202020204" pitchFamily="34" charset="0"/>
                </a:rPr>
                <a:t>QA Check</a:t>
              </a:r>
            </a:p>
          </p:txBody>
        </p:sp>
        <p:sp>
          <p:nvSpPr>
            <p:cNvPr id="26" name="Rectangle 48"/>
            <p:cNvSpPr>
              <a:spLocks noChangeArrowheads="1"/>
            </p:cNvSpPr>
            <p:nvPr/>
          </p:nvSpPr>
          <p:spPr bwMode="blackWhite">
            <a:xfrm>
              <a:off x="2063970" y="4530873"/>
              <a:ext cx="877824" cy="457200"/>
            </a:xfrm>
            <a:prstGeom prst="rect">
              <a:avLst/>
            </a:prstGeom>
            <a:solidFill>
              <a:schemeClr val="bg1">
                <a:lumMod val="95000"/>
              </a:schemeClr>
            </a:solidFill>
            <a:ln w="9525">
              <a:solidFill>
                <a:schemeClr val="bg1">
                  <a:lumMod val="75000"/>
                </a:schemeClr>
              </a:solidFill>
              <a:prstDash val="solid"/>
              <a:miter lim="800000"/>
              <a:headEnd/>
              <a:tailEnd/>
            </a:ln>
            <a:effectLst/>
          </p:spPr>
          <p:txBody>
            <a:bodyPr lIns="18288" tIns="0" rIns="18288" bIns="0" anchor="ctr"/>
            <a:lstStyle/>
            <a:p>
              <a:pPr algn="ctr" eaLnBrk="0" hangingPunct="0">
                <a:lnSpc>
                  <a:spcPct val="90000"/>
                </a:lnSpc>
              </a:pPr>
              <a:r>
                <a:rPr lang="en-US" sz="750" kern="0" dirty="0">
                  <a:solidFill>
                    <a:prstClr val="black"/>
                  </a:solidFill>
                  <a:latin typeface="Arial" panose="020B0604020202020204" pitchFamily="34" charset="0"/>
                  <a:cs typeface="Arial" panose="020B0604020202020204" pitchFamily="34" charset="0"/>
                </a:rPr>
                <a:t>Document Filing</a:t>
              </a:r>
            </a:p>
          </p:txBody>
        </p:sp>
        <p:sp>
          <p:nvSpPr>
            <p:cNvPr id="27" name="Rectangle 70"/>
            <p:cNvSpPr>
              <a:spLocks noChangeArrowheads="1"/>
            </p:cNvSpPr>
            <p:nvPr/>
          </p:nvSpPr>
          <p:spPr bwMode="blackWhite">
            <a:xfrm>
              <a:off x="3035533" y="3004859"/>
              <a:ext cx="877824" cy="457200"/>
            </a:xfrm>
            <a:prstGeom prst="rect">
              <a:avLst/>
            </a:prstGeom>
            <a:solidFill>
              <a:schemeClr val="bg1">
                <a:lumMod val="95000"/>
              </a:schemeClr>
            </a:solidFill>
            <a:ln w="9525" algn="ctr">
              <a:solidFill>
                <a:schemeClr val="bg1">
                  <a:lumMod val="75000"/>
                </a:schemeClr>
              </a:solidFill>
              <a:prstDash val="solid"/>
              <a:miter lim="800000"/>
              <a:headEnd/>
              <a:tailEnd/>
            </a:ln>
            <a:effectLst/>
          </p:spPr>
          <p:txBody>
            <a:bodyPr lIns="18288" tIns="0" rIns="18288" bIns="0" anchor="ctr"/>
            <a:lstStyle/>
            <a:p>
              <a:pPr algn="ctr">
                <a:lnSpc>
                  <a:spcPct val="90000"/>
                </a:lnSpc>
                <a:defRPr/>
              </a:pPr>
              <a:r>
                <a:rPr lang="en-US" sz="750" kern="0" dirty="0" smtClean="0">
                  <a:solidFill>
                    <a:prstClr val="black"/>
                  </a:solidFill>
                  <a:latin typeface="Arial" panose="020B0604020202020204" pitchFamily="34" charset="0"/>
                  <a:cs typeface="Arial" panose="020B0604020202020204" pitchFamily="34" charset="0"/>
                </a:rPr>
                <a:t>Document Imaging</a:t>
              </a:r>
              <a:endParaRPr lang="en-US" sz="750" kern="0" dirty="0">
                <a:solidFill>
                  <a:prstClr val="black"/>
                </a:solidFill>
                <a:latin typeface="Arial" panose="020B0604020202020204" pitchFamily="34" charset="0"/>
                <a:cs typeface="Arial" panose="020B0604020202020204" pitchFamily="34" charset="0"/>
              </a:endParaRPr>
            </a:p>
          </p:txBody>
        </p:sp>
        <p:sp>
          <p:nvSpPr>
            <p:cNvPr id="28" name="Rectangle 69"/>
            <p:cNvSpPr>
              <a:spLocks noChangeArrowheads="1"/>
            </p:cNvSpPr>
            <p:nvPr/>
          </p:nvSpPr>
          <p:spPr bwMode="blackWhite">
            <a:xfrm>
              <a:off x="3035533" y="2509933"/>
              <a:ext cx="877824" cy="457200"/>
            </a:xfrm>
            <a:prstGeom prst="rect">
              <a:avLst/>
            </a:prstGeom>
            <a:solidFill>
              <a:schemeClr val="bg1">
                <a:lumMod val="95000"/>
              </a:schemeClr>
            </a:solidFill>
            <a:ln w="9525">
              <a:solidFill>
                <a:schemeClr val="bg1">
                  <a:lumMod val="75000"/>
                </a:schemeClr>
              </a:solidFill>
              <a:prstDash val="solid"/>
              <a:miter lim="800000"/>
              <a:headEnd/>
              <a:tailEnd/>
            </a:ln>
            <a:effectLst/>
          </p:spPr>
          <p:txBody>
            <a:bodyPr lIns="18288" tIns="0" rIns="18288" bIns="0" anchor="ctr"/>
            <a:lstStyle/>
            <a:p>
              <a:pPr algn="ctr">
                <a:lnSpc>
                  <a:spcPct val="90000"/>
                </a:lnSpc>
                <a:defRPr/>
              </a:pPr>
              <a:r>
                <a:rPr lang="en-US" sz="750" kern="0" dirty="0" smtClean="0">
                  <a:solidFill>
                    <a:prstClr val="black"/>
                  </a:solidFill>
                  <a:latin typeface="Arial" panose="020B0604020202020204" pitchFamily="34" charset="0"/>
                  <a:cs typeface="Arial" panose="020B0604020202020204" pitchFamily="34" charset="0"/>
                </a:rPr>
                <a:t>QA Check</a:t>
              </a:r>
              <a:endParaRPr lang="en-US" sz="750" kern="0" dirty="0">
                <a:solidFill>
                  <a:prstClr val="black"/>
                </a:solidFill>
                <a:latin typeface="Arial" panose="020B0604020202020204" pitchFamily="34" charset="0"/>
                <a:cs typeface="Arial" panose="020B0604020202020204" pitchFamily="34" charset="0"/>
              </a:endParaRPr>
            </a:p>
          </p:txBody>
        </p:sp>
        <p:sp>
          <p:nvSpPr>
            <p:cNvPr id="29" name="Rectangle 70"/>
            <p:cNvSpPr>
              <a:spLocks noChangeArrowheads="1"/>
            </p:cNvSpPr>
            <p:nvPr/>
          </p:nvSpPr>
          <p:spPr bwMode="blackWhite">
            <a:xfrm>
              <a:off x="3026050" y="3511355"/>
              <a:ext cx="877824" cy="457200"/>
            </a:xfrm>
            <a:prstGeom prst="rect">
              <a:avLst/>
            </a:prstGeom>
            <a:solidFill>
              <a:schemeClr val="bg1">
                <a:lumMod val="95000"/>
              </a:schemeClr>
            </a:solidFill>
            <a:ln w="9525" algn="ctr">
              <a:solidFill>
                <a:schemeClr val="bg1">
                  <a:lumMod val="75000"/>
                </a:schemeClr>
              </a:solidFill>
              <a:prstDash val="solid"/>
              <a:miter lim="800000"/>
              <a:headEnd/>
              <a:tailEnd/>
            </a:ln>
            <a:effectLst/>
          </p:spPr>
          <p:txBody>
            <a:bodyPr lIns="18288" tIns="0" rIns="18288" bIns="0" anchor="ctr"/>
            <a:lstStyle/>
            <a:p>
              <a:pPr algn="ctr">
                <a:lnSpc>
                  <a:spcPct val="90000"/>
                </a:lnSpc>
                <a:defRPr/>
              </a:pPr>
              <a:r>
                <a:rPr lang="en-US" sz="750" kern="0" dirty="0" smtClean="0">
                  <a:solidFill>
                    <a:prstClr val="black"/>
                  </a:solidFill>
                  <a:latin typeface="Arial" panose="020B0604020202020204" pitchFamily="34" charset="0"/>
                  <a:cs typeface="Arial" panose="020B0604020202020204" pitchFamily="34" charset="0"/>
                </a:rPr>
                <a:t>Booking on Loan Accounting Systems</a:t>
              </a:r>
              <a:endParaRPr lang="en-US" sz="750" kern="0" dirty="0">
                <a:solidFill>
                  <a:prstClr val="black"/>
                </a:solidFill>
                <a:latin typeface="Arial" panose="020B0604020202020204" pitchFamily="34" charset="0"/>
                <a:cs typeface="Arial" panose="020B0604020202020204" pitchFamily="34" charset="0"/>
              </a:endParaRPr>
            </a:p>
          </p:txBody>
        </p:sp>
        <p:sp>
          <p:nvSpPr>
            <p:cNvPr id="30" name="Chevron 29"/>
            <p:cNvSpPr/>
            <p:nvPr/>
          </p:nvSpPr>
          <p:spPr>
            <a:xfrm>
              <a:off x="4254518" y="1985851"/>
              <a:ext cx="1115823" cy="472903"/>
            </a:xfrm>
            <a:prstGeom prst="chevron">
              <a:avLst/>
            </a:prstGeom>
            <a:solidFill>
              <a:schemeClr val="bg1">
                <a:lumMod val="50000"/>
              </a:schemeClr>
            </a:solidFill>
            <a:ln w="9525" algn="ctr">
              <a:noFill/>
              <a:miter lim="800000"/>
              <a:headEnd/>
              <a:tailEnd/>
            </a:ln>
          </p:spPr>
          <p:txBody>
            <a:bodyPr lIns="0" tIns="0" rIns="0" bIns="0" anchor="ctr"/>
            <a:lstStyle/>
            <a:p>
              <a:pPr marL="4763" algn="ctr"/>
              <a:r>
                <a:rPr lang="en-US" sz="800" b="1" dirty="0">
                  <a:solidFill>
                    <a:prstClr val="white"/>
                  </a:solidFill>
                  <a:latin typeface="Arial" panose="020B0604020202020204" pitchFamily="34" charset="0"/>
                  <a:cs typeface="Arial" panose="020B0604020202020204" pitchFamily="34" charset="0"/>
                </a:rPr>
                <a:t>Customer Service</a:t>
              </a:r>
            </a:p>
          </p:txBody>
        </p:sp>
        <p:sp>
          <p:nvSpPr>
            <p:cNvPr id="31" name="Rectangle 30"/>
            <p:cNvSpPr/>
            <p:nvPr/>
          </p:nvSpPr>
          <p:spPr>
            <a:xfrm>
              <a:off x="4222628" y="1740207"/>
              <a:ext cx="1179603" cy="4164197"/>
            </a:xfrm>
            <a:prstGeom prst="rect">
              <a:avLst/>
            </a:prstGeom>
            <a:noFill/>
            <a:ln w="19050">
              <a:solidFill>
                <a:schemeClr val="bg1">
                  <a:lumMod val="6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2" name="Rectangle 67"/>
            <p:cNvSpPr>
              <a:spLocks noChangeArrowheads="1"/>
            </p:cNvSpPr>
            <p:nvPr/>
          </p:nvSpPr>
          <p:spPr bwMode="blackWhite">
            <a:xfrm>
              <a:off x="4373517" y="4075393"/>
              <a:ext cx="877824" cy="457200"/>
            </a:xfrm>
            <a:prstGeom prst="rect">
              <a:avLst/>
            </a:prstGeom>
            <a:solidFill>
              <a:schemeClr val="bg1">
                <a:lumMod val="95000"/>
              </a:schemeClr>
            </a:solidFill>
            <a:ln w="9525" algn="ctr">
              <a:solidFill>
                <a:schemeClr val="bg1">
                  <a:lumMod val="65000"/>
                </a:schemeClr>
              </a:solidFill>
              <a:prstDash val="solid"/>
              <a:miter lim="800000"/>
              <a:headEnd/>
              <a:tailEnd/>
            </a:ln>
            <a:effectLst/>
          </p:spPr>
          <p:txBody>
            <a:bodyPr lIns="18288" tIns="0" rIns="18288" bIns="0" anchor="ctr"/>
            <a:lstStyle/>
            <a:p>
              <a:pPr algn="ctr">
                <a:lnSpc>
                  <a:spcPct val="90000"/>
                </a:lnSpc>
              </a:pPr>
              <a:r>
                <a:rPr lang="en-US" sz="750" kern="0" dirty="0">
                  <a:solidFill>
                    <a:prstClr val="black"/>
                  </a:solidFill>
                  <a:latin typeface="Arial" panose="020B0604020202020204" pitchFamily="34" charset="0"/>
                  <a:cs typeface="Arial" panose="020B0604020202020204" pitchFamily="34" charset="0"/>
                </a:rPr>
                <a:t>Loan Advance Processing</a:t>
              </a:r>
            </a:p>
          </p:txBody>
        </p:sp>
        <p:sp>
          <p:nvSpPr>
            <p:cNvPr id="33" name="Rectangle 76"/>
            <p:cNvSpPr>
              <a:spLocks noChangeArrowheads="1"/>
            </p:cNvSpPr>
            <p:nvPr/>
          </p:nvSpPr>
          <p:spPr bwMode="blackWhite">
            <a:xfrm>
              <a:off x="4373517" y="3031753"/>
              <a:ext cx="877824" cy="457200"/>
            </a:xfrm>
            <a:prstGeom prst="rect">
              <a:avLst/>
            </a:prstGeom>
            <a:solidFill>
              <a:schemeClr val="bg1">
                <a:lumMod val="95000"/>
              </a:schemeClr>
            </a:solidFill>
            <a:ln w="9525" algn="ctr">
              <a:solidFill>
                <a:schemeClr val="bg1">
                  <a:lumMod val="65000"/>
                </a:schemeClr>
              </a:solidFill>
              <a:prstDash val="solid"/>
              <a:miter lim="800000"/>
              <a:headEnd/>
              <a:tailEnd/>
            </a:ln>
            <a:effectLst/>
          </p:spPr>
          <p:txBody>
            <a:bodyPr lIns="18288" tIns="0" rIns="18288" bIns="0" anchor="ctr"/>
            <a:lstStyle/>
            <a:p>
              <a:pPr algn="ctr">
                <a:lnSpc>
                  <a:spcPct val="90000"/>
                </a:lnSpc>
              </a:pPr>
              <a:r>
                <a:rPr lang="en-US" sz="750" kern="0" dirty="0">
                  <a:solidFill>
                    <a:prstClr val="black"/>
                  </a:solidFill>
                  <a:latin typeface="Arial" panose="020B0604020202020204" pitchFamily="34" charset="0"/>
                  <a:cs typeface="Arial" panose="020B0604020202020204" pitchFamily="34" charset="0"/>
                </a:rPr>
                <a:t>Transaction Processing</a:t>
              </a:r>
            </a:p>
          </p:txBody>
        </p:sp>
        <p:sp>
          <p:nvSpPr>
            <p:cNvPr id="34" name="Rectangle 77"/>
            <p:cNvSpPr>
              <a:spLocks noChangeArrowheads="1"/>
            </p:cNvSpPr>
            <p:nvPr/>
          </p:nvSpPr>
          <p:spPr bwMode="blackWhite">
            <a:xfrm>
              <a:off x="4373517" y="3553573"/>
              <a:ext cx="877824" cy="457200"/>
            </a:xfrm>
            <a:prstGeom prst="rect">
              <a:avLst/>
            </a:prstGeom>
            <a:solidFill>
              <a:schemeClr val="bg1">
                <a:lumMod val="95000"/>
              </a:schemeClr>
            </a:solidFill>
            <a:ln w="9525" algn="ctr">
              <a:solidFill>
                <a:schemeClr val="bg1">
                  <a:lumMod val="65000"/>
                </a:schemeClr>
              </a:solidFill>
              <a:prstDash val="solid"/>
              <a:miter lim="800000"/>
              <a:headEnd/>
              <a:tailEnd/>
            </a:ln>
            <a:effectLst/>
          </p:spPr>
          <p:txBody>
            <a:bodyPr lIns="18288" tIns="0" rIns="18288" bIns="0" anchor="ctr"/>
            <a:lstStyle/>
            <a:p>
              <a:pPr algn="ctr">
                <a:lnSpc>
                  <a:spcPct val="90000"/>
                </a:lnSpc>
              </a:pPr>
              <a:r>
                <a:rPr lang="en-US" sz="750" kern="0" dirty="0">
                  <a:solidFill>
                    <a:prstClr val="black"/>
                  </a:solidFill>
                  <a:latin typeface="Arial" panose="020B0604020202020204" pitchFamily="34" charset="0"/>
                  <a:cs typeface="Arial" panose="020B0604020202020204" pitchFamily="34" charset="0"/>
                </a:rPr>
                <a:t>Customer Issue </a:t>
              </a:r>
              <a:r>
                <a:rPr lang="en-US" sz="750" kern="0" dirty="0" smtClean="0">
                  <a:solidFill>
                    <a:prstClr val="black"/>
                  </a:solidFill>
                  <a:latin typeface="Arial" panose="020B0604020202020204" pitchFamily="34" charset="0"/>
                  <a:cs typeface="Arial" panose="020B0604020202020204" pitchFamily="34" charset="0"/>
                </a:rPr>
                <a:t>Investigation</a:t>
              </a:r>
              <a:endParaRPr lang="en-US" sz="750" kern="0" dirty="0">
                <a:solidFill>
                  <a:prstClr val="black"/>
                </a:solidFill>
                <a:latin typeface="Arial" panose="020B0604020202020204" pitchFamily="34" charset="0"/>
                <a:cs typeface="Arial" panose="020B0604020202020204" pitchFamily="34" charset="0"/>
              </a:endParaRPr>
            </a:p>
          </p:txBody>
        </p:sp>
        <p:sp>
          <p:nvSpPr>
            <p:cNvPr id="35" name="Rectangle 34"/>
            <p:cNvSpPr>
              <a:spLocks noChangeArrowheads="1"/>
            </p:cNvSpPr>
            <p:nvPr/>
          </p:nvSpPr>
          <p:spPr bwMode="blackWhite">
            <a:xfrm>
              <a:off x="4373517" y="2509933"/>
              <a:ext cx="877824" cy="457200"/>
            </a:xfrm>
            <a:prstGeom prst="rect">
              <a:avLst/>
            </a:prstGeom>
            <a:solidFill>
              <a:schemeClr val="bg1">
                <a:lumMod val="95000"/>
              </a:schemeClr>
            </a:solidFill>
            <a:ln w="9525" algn="ctr">
              <a:solidFill>
                <a:schemeClr val="bg1">
                  <a:lumMod val="65000"/>
                </a:schemeClr>
              </a:solidFill>
              <a:prstDash val="solid"/>
              <a:miter lim="800000"/>
              <a:headEnd/>
              <a:tailEnd/>
            </a:ln>
            <a:effectLst/>
          </p:spPr>
          <p:txBody>
            <a:bodyPr lIns="18288" tIns="0" rIns="18288" bIns="0" anchor="ctr"/>
            <a:lstStyle/>
            <a:p>
              <a:pPr algn="ctr">
                <a:lnSpc>
                  <a:spcPct val="90000"/>
                </a:lnSpc>
              </a:pPr>
              <a:r>
                <a:rPr lang="en-US" sz="750" kern="0" dirty="0">
                  <a:solidFill>
                    <a:prstClr val="black"/>
                  </a:solidFill>
                  <a:latin typeface="Arial" panose="020B0604020202020204" pitchFamily="34" charset="0"/>
                  <a:cs typeface="Arial" panose="020B0604020202020204" pitchFamily="34" charset="0"/>
                </a:rPr>
                <a:t>Customer </a:t>
              </a:r>
              <a:r>
                <a:rPr lang="en-US" sz="750" kern="0" dirty="0" smtClean="0">
                  <a:solidFill>
                    <a:prstClr val="black"/>
                  </a:solidFill>
                  <a:latin typeface="Arial" panose="020B0604020202020204" pitchFamily="34" charset="0"/>
                  <a:cs typeface="Arial" panose="020B0604020202020204" pitchFamily="34" charset="0"/>
                </a:rPr>
                <a:t>Inquiries</a:t>
              </a:r>
              <a:endParaRPr lang="en-US" sz="750" kern="0" dirty="0">
                <a:solidFill>
                  <a:prstClr val="black"/>
                </a:solidFill>
                <a:latin typeface="Arial" panose="020B0604020202020204" pitchFamily="34" charset="0"/>
                <a:cs typeface="Arial" panose="020B0604020202020204" pitchFamily="34" charset="0"/>
              </a:endParaRPr>
            </a:p>
          </p:txBody>
        </p:sp>
        <p:sp>
          <p:nvSpPr>
            <p:cNvPr id="36" name="Chevron 35"/>
            <p:cNvSpPr/>
            <p:nvPr/>
          </p:nvSpPr>
          <p:spPr>
            <a:xfrm>
              <a:off x="5484708" y="1985851"/>
              <a:ext cx="1115823" cy="472903"/>
            </a:xfrm>
            <a:prstGeom prst="chevron">
              <a:avLst/>
            </a:prstGeom>
            <a:solidFill>
              <a:schemeClr val="bg1">
                <a:lumMod val="50000"/>
              </a:schemeClr>
            </a:solidFill>
            <a:ln w="9525" algn="ctr">
              <a:noFill/>
              <a:miter lim="800000"/>
              <a:headEnd/>
              <a:tailEnd/>
            </a:ln>
          </p:spPr>
          <p:txBody>
            <a:bodyPr lIns="0" tIns="0" rIns="0" bIns="0" anchor="ctr"/>
            <a:lstStyle/>
            <a:p>
              <a:pPr marL="4763" algn="ctr">
                <a:defRPr/>
              </a:pPr>
              <a:endParaRPr lang="en-US" sz="800" b="1" dirty="0">
                <a:solidFill>
                  <a:prstClr val="white"/>
                </a:solidFill>
                <a:latin typeface="Arial" panose="020B0604020202020204" pitchFamily="34" charset="0"/>
                <a:cs typeface="Arial" panose="020B0604020202020204" pitchFamily="34" charset="0"/>
              </a:endParaRPr>
            </a:p>
            <a:p>
              <a:pPr marL="4763" algn="ctr">
                <a:defRPr/>
              </a:pPr>
              <a:r>
                <a:rPr lang="en-US" sz="800" b="1" dirty="0">
                  <a:solidFill>
                    <a:prstClr val="white"/>
                  </a:solidFill>
                  <a:latin typeface="Arial" panose="020B0604020202020204" pitchFamily="34" charset="0"/>
                  <a:cs typeface="Arial" panose="020B0604020202020204" pitchFamily="34" charset="0"/>
                </a:rPr>
                <a:t>Monitoring</a:t>
              </a:r>
            </a:p>
            <a:p>
              <a:pPr marL="4763" algn="ctr">
                <a:defRPr/>
              </a:pPr>
              <a:endParaRPr lang="en-US" sz="800" b="1" dirty="0">
                <a:solidFill>
                  <a:prstClr val="white"/>
                </a:solidFill>
                <a:latin typeface="Arial" panose="020B0604020202020204" pitchFamily="34" charset="0"/>
                <a:cs typeface="Arial" panose="020B0604020202020204" pitchFamily="34" charset="0"/>
              </a:endParaRPr>
            </a:p>
          </p:txBody>
        </p:sp>
        <p:sp>
          <p:nvSpPr>
            <p:cNvPr id="37" name="Rectangle 36"/>
            <p:cNvSpPr/>
            <p:nvPr/>
          </p:nvSpPr>
          <p:spPr>
            <a:xfrm>
              <a:off x="5466190" y="1740207"/>
              <a:ext cx="1152858" cy="4164197"/>
            </a:xfrm>
            <a:prstGeom prst="rect">
              <a:avLst/>
            </a:prstGeom>
            <a:noFill/>
            <a:ln w="19050">
              <a:solidFill>
                <a:schemeClr val="bg1">
                  <a:lumMod val="6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8" name="Rectangle 15"/>
            <p:cNvSpPr>
              <a:spLocks noChangeArrowheads="1"/>
            </p:cNvSpPr>
            <p:nvPr/>
          </p:nvSpPr>
          <p:spPr bwMode="blackWhite">
            <a:xfrm>
              <a:off x="5603707" y="3039651"/>
              <a:ext cx="877824" cy="457200"/>
            </a:xfrm>
            <a:prstGeom prst="rect">
              <a:avLst/>
            </a:prstGeom>
            <a:solidFill>
              <a:schemeClr val="bg1">
                <a:lumMod val="95000"/>
              </a:schemeClr>
            </a:solidFill>
            <a:ln w="9525" algn="ctr">
              <a:solidFill>
                <a:schemeClr val="bg1">
                  <a:lumMod val="65000"/>
                </a:schemeClr>
              </a:solidFill>
              <a:prstDash val="solid"/>
              <a:miter lim="800000"/>
              <a:headEnd/>
              <a:tailEnd/>
            </a:ln>
            <a:effectLst/>
          </p:spPr>
          <p:txBody>
            <a:bodyPr lIns="18288" tIns="0" rIns="18288" bIns="0" anchor="ctr"/>
            <a:lstStyle/>
            <a:p>
              <a:pPr algn="ctr">
                <a:lnSpc>
                  <a:spcPct val="90000"/>
                </a:lnSpc>
              </a:pPr>
              <a:r>
                <a:rPr lang="en-US" sz="750" kern="0" dirty="0">
                  <a:solidFill>
                    <a:prstClr val="black"/>
                  </a:solidFill>
                  <a:latin typeface="Arial" panose="020B0604020202020204" pitchFamily="34" charset="0"/>
                  <a:cs typeface="Arial" panose="020B0604020202020204" pitchFamily="34" charset="0"/>
                </a:rPr>
                <a:t>Interim Risk Rating Data Compilation and Analysis</a:t>
              </a:r>
            </a:p>
          </p:txBody>
        </p:sp>
        <p:sp>
          <p:nvSpPr>
            <p:cNvPr id="39" name="Rectangle 16"/>
            <p:cNvSpPr>
              <a:spLocks noChangeArrowheads="1"/>
            </p:cNvSpPr>
            <p:nvPr/>
          </p:nvSpPr>
          <p:spPr bwMode="blackWhite">
            <a:xfrm>
              <a:off x="5603707" y="3561471"/>
              <a:ext cx="877824" cy="457200"/>
            </a:xfrm>
            <a:prstGeom prst="rect">
              <a:avLst/>
            </a:prstGeom>
            <a:solidFill>
              <a:schemeClr val="bg1">
                <a:lumMod val="95000"/>
              </a:schemeClr>
            </a:solidFill>
            <a:ln w="9525" algn="ctr">
              <a:solidFill>
                <a:schemeClr val="bg1">
                  <a:lumMod val="65000"/>
                </a:schemeClr>
              </a:solidFill>
              <a:prstDash val="solid"/>
              <a:miter lim="800000"/>
              <a:headEnd/>
              <a:tailEnd/>
            </a:ln>
            <a:effectLst/>
          </p:spPr>
          <p:txBody>
            <a:bodyPr lIns="18288" tIns="0" rIns="18288" bIns="0" anchor="ctr"/>
            <a:lstStyle/>
            <a:p>
              <a:pPr algn="ctr">
                <a:lnSpc>
                  <a:spcPct val="90000"/>
                </a:lnSpc>
              </a:pPr>
              <a:r>
                <a:rPr lang="en-US" sz="750" kern="0" dirty="0">
                  <a:solidFill>
                    <a:prstClr val="black"/>
                  </a:solidFill>
                  <a:latin typeface="Arial" panose="020B0604020202020204" pitchFamily="34" charset="0"/>
                  <a:cs typeface="Arial" panose="020B0604020202020204" pitchFamily="34" charset="0"/>
                </a:rPr>
                <a:t>Client Meeting to Determine Changes</a:t>
              </a:r>
            </a:p>
          </p:txBody>
        </p:sp>
        <p:sp>
          <p:nvSpPr>
            <p:cNvPr id="40" name="Rectangle 40"/>
            <p:cNvSpPr>
              <a:spLocks noChangeArrowheads="1"/>
            </p:cNvSpPr>
            <p:nvPr/>
          </p:nvSpPr>
          <p:spPr bwMode="blackWhite">
            <a:xfrm>
              <a:off x="5603707" y="4083291"/>
              <a:ext cx="877824" cy="457200"/>
            </a:xfrm>
            <a:prstGeom prst="rect">
              <a:avLst/>
            </a:prstGeom>
            <a:solidFill>
              <a:schemeClr val="bg1">
                <a:lumMod val="95000"/>
              </a:schemeClr>
            </a:solidFill>
            <a:ln w="9525" algn="ctr">
              <a:solidFill>
                <a:schemeClr val="bg1">
                  <a:lumMod val="65000"/>
                </a:schemeClr>
              </a:solidFill>
              <a:prstDash val="solid"/>
              <a:miter lim="800000"/>
              <a:headEnd/>
              <a:tailEnd/>
            </a:ln>
            <a:effectLst/>
          </p:spPr>
          <p:txBody>
            <a:bodyPr lIns="18288" tIns="0" rIns="18288" bIns="0" anchor="ctr"/>
            <a:lstStyle/>
            <a:p>
              <a:pPr algn="ctr">
                <a:lnSpc>
                  <a:spcPct val="90000"/>
                </a:lnSpc>
              </a:pPr>
              <a:r>
                <a:rPr lang="en-US" sz="750" kern="0" dirty="0">
                  <a:solidFill>
                    <a:prstClr val="black"/>
                  </a:solidFill>
                  <a:latin typeface="Arial" panose="020B0604020202020204" pitchFamily="34" charset="0"/>
                  <a:cs typeface="Arial" panose="020B0604020202020204" pitchFamily="34" charset="0"/>
                </a:rPr>
                <a:t>Client</a:t>
              </a:r>
            </a:p>
            <a:p>
              <a:pPr algn="ctr">
                <a:lnSpc>
                  <a:spcPct val="90000"/>
                </a:lnSpc>
              </a:pPr>
              <a:r>
                <a:rPr lang="en-US" sz="750" kern="0" dirty="0">
                  <a:solidFill>
                    <a:prstClr val="black"/>
                  </a:solidFill>
                  <a:latin typeface="Arial" panose="020B0604020202020204" pitchFamily="34" charset="0"/>
                  <a:cs typeface="Arial" panose="020B0604020202020204" pitchFamily="34" charset="0"/>
                </a:rPr>
                <a:t> &amp; Deal Risk Rating Updation</a:t>
              </a:r>
            </a:p>
          </p:txBody>
        </p:sp>
        <p:sp>
          <p:nvSpPr>
            <p:cNvPr id="41" name="Rectangle 28"/>
            <p:cNvSpPr>
              <a:spLocks noChangeArrowheads="1"/>
            </p:cNvSpPr>
            <p:nvPr/>
          </p:nvSpPr>
          <p:spPr bwMode="blackWhite">
            <a:xfrm>
              <a:off x="5603707" y="2517831"/>
              <a:ext cx="877824" cy="457200"/>
            </a:xfrm>
            <a:prstGeom prst="rect">
              <a:avLst/>
            </a:prstGeom>
            <a:solidFill>
              <a:schemeClr val="bg1">
                <a:lumMod val="95000"/>
              </a:schemeClr>
            </a:solidFill>
            <a:ln w="9525" algn="ctr">
              <a:solidFill>
                <a:schemeClr val="bg1">
                  <a:lumMod val="65000"/>
                </a:schemeClr>
              </a:solidFill>
              <a:prstDash val="solid"/>
              <a:miter lim="800000"/>
              <a:headEnd/>
              <a:tailEnd/>
            </a:ln>
            <a:effectLst/>
          </p:spPr>
          <p:txBody>
            <a:bodyPr lIns="18288" tIns="0" rIns="18288" bIns="0" anchor="ctr"/>
            <a:lstStyle/>
            <a:p>
              <a:pPr algn="ctr">
                <a:lnSpc>
                  <a:spcPct val="90000"/>
                </a:lnSpc>
              </a:pPr>
              <a:r>
                <a:rPr lang="en-US" sz="750" kern="0" dirty="0">
                  <a:solidFill>
                    <a:prstClr val="black"/>
                  </a:solidFill>
                  <a:latin typeface="Arial" panose="020B0604020202020204" pitchFamily="34" charset="0"/>
                  <a:cs typeface="Arial" panose="020B0604020202020204" pitchFamily="34" charset="0"/>
                </a:rPr>
                <a:t>Client / Credit Files</a:t>
              </a:r>
            </a:p>
            <a:p>
              <a:pPr algn="ctr">
                <a:lnSpc>
                  <a:spcPct val="90000"/>
                </a:lnSpc>
              </a:pPr>
              <a:r>
                <a:rPr lang="en-US" sz="750" kern="0" dirty="0">
                  <a:solidFill>
                    <a:prstClr val="black"/>
                  </a:solidFill>
                  <a:latin typeface="Arial" panose="020B0604020202020204" pitchFamily="34" charset="0"/>
                  <a:cs typeface="Arial" panose="020B0604020202020204" pitchFamily="34" charset="0"/>
                </a:rPr>
                <a:t>Updation &amp; Maintenance</a:t>
              </a:r>
            </a:p>
          </p:txBody>
        </p:sp>
        <p:sp>
          <p:nvSpPr>
            <p:cNvPr id="42" name="Rectangle 41"/>
            <p:cNvSpPr>
              <a:spLocks noChangeArrowheads="1"/>
            </p:cNvSpPr>
            <p:nvPr/>
          </p:nvSpPr>
          <p:spPr bwMode="blackWhite">
            <a:xfrm>
              <a:off x="5603707" y="4605111"/>
              <a:ext cx="877824" cy="457200"/>
            </a:xfrm>
            <a:prstGeom prst="rect">
              <a:avLst/>
            </a:prstGeom>
            <a:solidFill>
              <a:schemeClr val="bg1">
                <a:lumMod val="95000"/>
              </a:schemeClr>
            </a:solidFill>
            <a:ln w="9525" algn="ctr">
              <a:solidFill>
                <a:schemeClr val="bg1">
                  <a:lumMod val="65000"/>
                </a:schemeClr>
              </a:solidFill>
              <a:prstDash val="solid"/>
              <a:miter lim="800000"/>
              <a:headEnd/>
              <a:tailEnd/>
            </a:ln>
            <a:effectLst/>
          </p:spPr>
          <p:txBody>
            <a:bodyPr lIns="18288" tIns="0" rIns="18288" bIns="0" anchor="ctr"/>
            <a:lstStyle/>
            <a:p>
              <a:pPr algn="ctr">
                <a:lnSpc>
                  <a:spcPct val="90000"/>
                </a:lnSpc>
              </a:pPr>
              <a:r>
                <a:rPr lang="en-US" sz="750" kern="0" dirty="0">
                  <a:solidFill>
                    <a:prstClr val="black"/>
                  </a:solidFill>
                  <a:latin typeface="Arial" panose="020B0604020202020204" pitchFamily="34" charset="0"/>
                  <a:cs typeface="Arial" panose="020B0604020202020204" pitchFamily="34" charset="0"/>
                </a:rPr>
                <a:t>Watch List</a:t>
              </a:r>
            </a:p>
          </p:txBody>
        </p:sp>
        <p:sp>
          <p:nvSpPr>
            <p:cNvPr id="43" name="Chevron 42"/>
            <p:cNvSpPr/>
            <p:nvPr/>
          </p:nvSpPr>
          <p:spPr>
            <a:xfrm>
              <a:off x="6701525" y="1985851"/>
              <a:ext cx="1115823" cy="472903"/>
            </a:xfrm>
            <a:prstGeom prst="chevron">
              <a:avLst/>
            </a:prstGeom>
            <a:solidFill>
              <a:schemeClr val="bg1">
                <a:lumMod val="50000"/>
              </a:schemeClr>
            </a:solidFill>
            <a:ln w="9525" algn="ctr">
              <a:noFill/>
              <a:miter lim="800000"/>
              <a:headEnd/>
              <a:tailEnd/>
            </a:ln>
          </p:spPr>
          <p:txBody>
            <a:bodyPr lIns="0" tIns="0" rIns="0" bIns="0" anchor="ctr"/>
            <a:lstStyle/>
            <a:p>
              <a:pPr marL="4763" algn="ctr">
                <a:defRPr/>
              </a:pPr>
              <a:r>
                <a:rPr lang="en-US" sz="800" b="1" dirty="0">
                  <a:solidFill>
                    <a:prstClr val="white"/>
                  </a:solidFill>
                  <a:latin typeface="Arial" panose="020B0604020202020204" pitchFamily="34" charset="0"/>
                  <a:cs typeface="Arial" panose="020B0604020202020204" pitchFamily="34" charset="0"/>
                </a:rPr>
                <a:t>Collections / Workout</a:t>
              </a:r>
            </a:p>
          </p:txBody>
        </p:sp>
        <p:sp>
          <p:nvSpPr>
            <p:cNvPr id="44" name="Rectangle 43"/>
            <p:cNvSpPr/>
            <p:nvPr/>
          </p:nvSpPr>
          <p:spPr>
            <a:xfrm>
              <a:off x="6683007" y="1740207"/>
              <a:ext cx="1152858" cy="4164197"/>
            </a:xfrm>
            <a:prstGeom prst="rect">
              <a:avLst/>
            </a:prstGeom>
            <a:noFill/>
            <a:ln w="19050">
              <a:solidFill>
                <a:schemeClr val="bg1">
                  <a:lumMod val="6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5" name="Rectangle 23"/>
            <p:cNvSpPr>
              <a:spLocks noChangeArrowheads="1"/>
            </p:cNvSpPr>
            <p:nvPr/>
          </p:nvSpPr>
          <p:spPr bwMode="blackWhite">
            <a:xfrm>
              <a:off x="6820524" y="3561471"/>
              <a:ext cx="877824" cy="457200"/>
            </a:xfrm>
            <a:prstGeom prst="rect">
              <a:avLst/>
            </a:prstGeom>
            <a:solidFill>
              <a:schemeClr val="bg1">
                <a:lumMod val="95000"/>
              </a:schemeClr>
            </a:solidFill>
            <a:ln w="9525" algn="ctr">
              <a:solidFill>
                <a:schemeClr val="bg1">
                  <a:lumMod val="65000"/>
                </a:schemeClr>
              </a:solidFill>
              <a:prstDash val="solid"/>
              <a:miter lim="800000"/>
              <a:headEnd/>
              <a:tailEnd/>
            </a:ln>
            <a:effectLst/>
          </p:spPr>
          <p:txBody>
            <a:bodyPr lIns="18288" tIns="0" rIns="18288" bIns="0" anchor="ctr"/>
            <a:lstStyle/>
            <a:p>
              <a:pPr algn="ctr">
                <a:lnSpc>
                  <a:spcPct val="90000"/>
                </a:lnSpc>
                <a:defRPr/>
              </a:pPr>
              <a:r>
                <a:rPr lang="en-US" sz="750" kern="0" dirty="0" smtClean="0">
                  <a:solidFill>
                    <a:prstClr val="black"/>
                  </a:solidFill>
                  <a:latin typeface="Arial" panose="020B0604020202020204" pitchFamily="34" charset="0"/>
                  <a:cs typeface="Arial" panose="020B0604020202020204" pitchFamily="34" charset="0"/>
                </a:rPr>
                <a:t>Loan Restructuring (TDR)</a:t>
              </a:r>
              <a:endParaRPr lang="en-US" sz="750" kern="0" dirty="0">
                <a:solidFill>
                  <a:prstClr val="black"/>
                </a:solidFill>
                <a:latin typeface="Arial" panose="020B0604020202020204" pitchFamily="34" charset="0"/>
                <a:cs typeface="Arial" panose="020B0604020202020204" pitchFamily="34" charset="0"/>
              </a:endParaRPr>
            </a:p>
          </p:txBody>
        </p:sp>
        <p:sp>
          <p:nvSpPr>
            <p:cNvPr id="46" name="Rectangle 32"/>
            <p:cNvSpPr>
              <a:spLocks noChangeArrowheads="1"/>
            </p:cNvSpPr>
            <p:nvPr/>
          </p:nvSpPr>
          <p:spPr bwMode="blackWhite">
            <a:xfrm>
              <a:off x="6820524" y="4083291"/>
              <a:ext cx="877824" cy="457200"/>
            </a:xfrm>
            <a:prstGeom prst="rect">
              <a:avLst/>
            </a:prstGeom>
            <a:solidFill>
              <a:schemeClr val="bg1">
                <a:lumMod val="95000"/>
              </a:schemeClr>
            </a:solidFill>
            <a:ln w="9525" algn="ctr">
              <a:solidFill>
                <a:schemeClr val="bg1">
                  <a:lumMod val="65000"/>
                </a:schemeClr>
              </a:solidFill>
              <a:prstDash val="solid"/>
              <a:miter lim="800000"/>
              <a:headEnd/>
              <a:tailEnd/>
            </a:ln>
            <a:effectLst/>
          </p:spPr>
          <p:txBody>
            <a:bodyPr lIns="18288" tIns="0" rIns="18288" bIns="0" anchor="ctr"/>
            <a:lstStyle/>
            <a:p>
              <a:pPr algn="ctr">
                <a:lnSpc>
                  <a:spcPct val="90000"/>
                </a:lnSpc>
                <a:defRPr/>
              </a:pPr>
              <a:r>
                <a:rPr lang="en-US" sz="750" kern="0" dirty="0" smtClean="0">
                  <a:solidFill>
                    <a:prstClr val="black"/>
                  </a:solidFill>
                  <a:latin typeface="Arial" panose="020B0604020202020204" pitchFamily="34" charset="0"/>
                  <a:cs typeface="Arial" panose="020B0604020202020204" pitchFamily="34" charset="0"/>
                </a:rPr>
                <a:t>Default Management</a:t>
              </a:r>
              <a:endParaRPr lang="en-US" sz="750" kern="0" dirty="0">
                <a:solidFill>
                  <a:prstClr val="black"/>
                </a:solidFill>
                <a:latin typeface="Arial" panose="020B0604020202020204" pitchFamily="34" charset="0"/>
                <a:cs typeface="Arial" panose="020B0604020202020204" pitchFamily="34" charset="0"/>
              </a:endParaRPr>
            </a:p>
          </p:txBody>
        </p:sp>
        <p:sp>
          <p:nvSpPr>
            <p:cNvPr id="47" name="Rectangle 21"/>
            <p:cNvSpPr>
              <a:spLocks noChangeArrowheads="1"/>
            </p:cNvSpPr>
            <p:nvPr/>
          </p:nvSpPr>
          <p:spPr bwMode="blackWhite">
            <a:xfrm>
              <a:off x="6820524" y="2517831"/>
              <a:ext cx="877824" cy="457200"/>
            </a:xfrm>
            <a:prstGeom prst="rect">
              <a:avLst/>
            </a:prstGeom>
            <a:solidFill>
              <a:schemeClr val="bg1">
                <a:lumMod val="95000"/>
              </a:schemeClr>
            </a:solidFill>
            <a:ln w="9525" algn="ctr">
              <a:solidFill>
                <a:schemeClr val="bg1">
                  <a:lumMod val="65000"/>
                </a:schemeClr>
              </a:solidFill>
              <a:prstDash val="solid"/>
              <a:miter lim="800000"/>
              <a:headEnd/>
              <a:tailEnd/>
            </a:ln>
            <a:effectLst/>
          </p:spPr>
          <p:txBody>
            <a:bodyPr lIns="18288" tIns="0" rIns="18288" bIns="0" anchor="ctr"/>
            <a:lstStyle/>
            <a:p>
              <a:pPr algn="ctr">
                <a:lnSpc>
                  <a:spcPct val="90000"/>
                </a:lnSpc>
                <a:defRPr/>
              </a:pPr>
              <a:r>
                <a:rPr lang="en-US" sz="750" kern="0" dirty="0" smtClean="0">
                  <a:solidFill>
                    <a:prstClr val="black"/>
                  </a:solidFill>
                  <a:latin typeface="Arial" panose="020B0604020202020204" pitchFamily="34" charset="0"/>
                  <a:cs typeface="Arial" panose="020B0604020202020204" pitchFamily="34" charset="0"/>
                </a:rPr>
                <a:t>Customer </a:t>
              </a:r>
              <a:r>
                <a:rPr lang="en-US" sz="750" kern="0" dirty="0">
                  <a:solidFill>
                    <a:prstClr val="black"/>
                  </a:solidFill>
                  <a:latin typeface="Arial" panose="020B0604020202020204" pitchFamily="34" charset="0"/>
                  <a:cs typeface="Arial" panose="020B0604020202020204" pitchFamily="34" charset="0"/>
                </a:rPr>
                <a:t>&amp; Mgmt. </a:t>
              </a:r>
              <a:r>
                <a:rPr lang="en-US" sz="750" kern="0" dirty="0" smtClean="0">
                  <a:solidFill>
                    <a:prstClr val="black"/>
                  </a:solidFill>
                  <a:latin typeface="Arial" panose="020B0604020202020204" pitchFamily="34" charset="0"/>
                  <a:cs typeface="Arial" panose="020B0604020202020204" pitchFamily="34" charset="0"/>
                </a:rPr>
                <a:t>Alert to </a:t>
              </a:r>
              <a:r>
                <a:rPr lang="en-US" sz="750" kern="0" dirty="0">
                  <a:solidFill>
                    <a:prstClr val="black"/>
                  </a:solidFill>
                  <a:latin typeface="Arial" panose="020B0604020202020204" pitchFamily="34" charset="0"/>
                  <a:cs typeface="Arial" panose="020B0604020202020204" pitchFamily="34" charset="0"/>
                </a:rPr>
                <a:t>Past Due </a:t>
              </a:r>
              <a:r>
                <a:rPr lang="en-US" sz="750" kern="0" dirty="0" smtClean="0">
                  <a:solidFill>
                    <a:prstClr val="black"/>
                  </a:solidFill>
                  <a:latin typeface="Arial" panose="020B0604020202020204" pitchFamily="34" charset="0"/>
                  <a:cs typeface="Arial" panose="020B0604020202020204" pitchFamily="34" charset="0"/>
                </a:rPr>
                <a:t>Accounts</a:t>
              </a:r>
              <a:endParaRPr lang="en-US" sz="750" kern="0" dirty="0">
                <a:solidFill>
                  <a:prstClr val="black"/>
                </a:solidFill>
                <a:latin typeface="Arial" panose="020B0604020202020204" pitchFamily="34" charset="0"/>
                <a:cs typeface="Arial" panose="020B0604020202020204" pitchFamily="34" charset="0"/>
              </a:endParaRPr>
            </a:p>
          </p:txBody>
        </p:sp>
        <p:sp>
          <p:nvSpPr>
            <p:cNvPr id="48" name="Rectangle 22"/>
            <p:cNvSpPr>
              <a:spLocks noChangeArrowheads="1"/>
            </p:cNvSpPr>
            <p:nvPr/>
          </p:nvSpPr>
          <p:spPr bwMode="blackWhite">
            <a:xfrm>
              <a:off x="6820524" y="3039651"/>
              <a:ext cx="877824" cy="457200"/>
            </a:xfrm>
            <a:prstGeom prst="rect">
              <a:avLst/>
            </a:prstGeom>
            <a:solidFill>
              <a:schemeClr val="bg1">
                <a:lumMod val="95000"/>
              </a:schemeClr>
            </a:solidFill>
            <a:ln w="9525" algn="ctr">
              <a:solidFill>
                <a:schemeClr val="bg1">
                  <a:lumMod val="65000"/>
                </a:schemeClr>
              </a:solidFill>
              <a:prstDash val="solid"/>
              <a:miter lim="800000"/>
              <a:headEnd/>
              <a:tailEnd/>
            </a:ln>
            <a:effectLst/>
          </p:spPr>
          <p:txBody>
            <a:bodyPr lIns="18288" tIns="0" rIns="18288" bIns="0" anchor="ctr"/>
            <a:lstStyle/>
            <a:p>
              <a:pPr algn="ctr">
                <a:lnSpc>
                  <a:spcPct val="90000"/>
                </a:lnSpc>
              </a:pPr>
              <a:r>
                <a:rPr lang="en-US" sz="750" kern="0" dirty="0" smtClean="0">
                  <a:solidFill>
                    <a:prstClr val="black"/>
                  </a:solidFill>
                  <a:latin typeface="Arial" panose="020B0604020202020204" pitchFamily="34" charset="0"/>
                  <a:cs typeface="Arial" panose="020B0604020202020204" pitchFamily="34" charset="0"/>
                </a:rPr>
                <a:t>Arrears Payment Collection</a:t>
              </a:r>
              <a:endParaRPr lang="en-US" sz="750" kern="0" dirty="0">
                <a:solidFill>
                  <a:prstClr val="black"/>
                </a:solidFill>
                <a:latin typeface="Arial" panose="020B0604020202020204" pitchFamily="34" charset="0"/>
                <a:cs typeface="Arial" panose="020B0604020202020204" pitchFamily="34" charset="0"/>
              </a:endParaRPr>
            </a:p>
          </p:txBody>
        </p:sp>
        <p:sp>
          <p:nvSpPr>
            <p:cNvPr id="49" name="Chevron 48"/>
            <p:cNvSpPr/>
            <p:nvPr/>
          </p:nvSpPr>
          <p:spPr>
            <a:xfrm>
              <a:off x="7918343" y="1985851"/>
              <a:ext cx="1115823" cy="472903"/>
            </a:xfrm>
            <a:prstGeom prst="chevron">
              <a:avLst/>
            </a:prstGeom>
            <a:solidFill>
              <a:schemeClr val="bg1">
                <a:lumMod val="50000"/>
              </a:schemeClr>
            </a:solidFill>
            <a:ln w="9525" algn="ctr">
              <a:noFill/>
              <a:miter lim="800000"/>
              <a:headEnd/>
              <a:tailEnd/>
            </a:ln>
          </p:spPr>
          <p:txBody>
            <a:bodyPr lIns="0" tIns="0" rIns="0" bIns="0" anchor="ctr"/>
            <a:lstStyle/>
            <a:p>
              <a:pPr marL="4763" algn="ctr">
                <a:defRPr/>
              </a:pPr>
              <a:r>
                <a:rPr lang="en-US" sz="800" b="1" dirty="0" smtClean="0">
                  <a:solidFill>
                    <a:prstClr val="white"/>
                  </a:solidFill>
                  <a:latin typeface="Arial" panose="020B0604020202020204" pitchFamily="34" charset="0"/>
                  <a:cs typeface="Arial" panose="020B0604020202020204" pitchFamily="34" charset="0"/>
                </a:rPr>
                <a:t>Payoff or Default</a:t>
              </a:r>
              <a:endParaRPr lang="en-US" sz="800" b="1" dirty="0">
                <a:solidFill>
                  <a:prstClr val="white"/>
                </a:solidFill>
                <a:latin typeface="Arial" panose="020B0604020202020204" pitchFamily="34" charset="0"/>
                <a:cs typeface="Arial" panose="020B0604020202020204" pitchFamily="34" charset="0"/>
              </a:endParaRPr>
            </a:p>
          </p:txBody>
        </p:sp>
        <p:sp>
          <p:nvSpPr>
            <p:cNvPr id="50" name="Rectangle 49"/>
            <p:cNvSpPr/>
            <p:nvPr/>
          </p:nvSpPr>
          <p:spPr>
            <a:xfrm>
              <a:off x="7899825" y="1740207"/>
              <a:ext cx="1152858" cy="4164197"/>
            </a:xfrm>
            <a:prstGeom prst="rect">
              <a:avLst/>
            </a:prstGeom>
            <a:noFill/>
            <a:ln w="19050">
              <a:solidFill>
                <a:schemeClr val="bg1">
                  <a:lumMod val="6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51" name="Rectangle 23"/>
            <p:cNvSpPr>
              <a:spLocks noChangeArrowheads="1"/>
            </p:cNvSpPr>
            <p:nvPr/>
          </p:nvSpPr>
          <p:spPr bwMode="blackWhite">
            <a:xfrm>
              <a:off x="8037342" y="3553070"/>
              <a:ext cx="877824" cy="457200"/>
            </a:xfrm>
            <a:prstGeom prst="rect">
              <a:avLst/>
            </a:prstGeom>
            <a:solidFill>
              <a:schemeClr val="bg1">
                <a:lumMod val="95000"/>
              </a:schemeClr>
            </a:solidFill>
            <a:ln w="9525" algn="ctr">
              <a:solidFill>
                <a:schemeClr val="bg1">
                  <a:lumMod val="65000"/>
                </a:schemeClr>
              </a:solidFill>
              <a:prstDash val="solid"/>
              <a:miter lim="800000"/>
              <a:headEnd/>
              <a:tailEnd/>
            </a:ln>
            <a:effectLst/>
          </p:spPr>
          <p:txBody>
            <a:bodyPr lIns="18288" tIns="0" rIns="18288" bIns="0" anchor="ctr"/>
            <a:lstStyle/>
            <a:p>
              <a:pPr algn="ctr">
                <a:lnSpc>
                  <a:spcPct val="90000"/>
                </a:lnSpc>
                <a:defRPr/>
              </a:pPr>
              <a:r>
                <a:rPr lang="en-US" sz="750" kern="0" dirty="0" smtClean="0">
                  <a:solidFill>
                    <a:prstClr val="black"/>
                  </a:solidFill>
                  <a:latin typeface="Arial" panose="020B0604020202020204" pitchFamily="34" charset="0"/>
                  <a:cs typeface="Arial" panose="020B0604020202020204" pitchFamily="34" charset="0"/>
                </a:rPr>
                <a:t>Remove Loan from Loan Accounting System</a:t>
              </a:r>
              <a:endParaRPr lang="en-US" sz="750" kern="0" dirty="0">
                <a:solidFill>
                  <a:prstClr val="black"/>
                </a:solidFill>
                <a:latin typeface="Arial" panose="020B0604020202020204" pitchFamily="34" charset="0"/>
                <a:cs typeface="Arial" panose="020B0604020202020204" pitchFamily="34" charset="0"/>
              </a:endParaRPr>
            </a:p>
          </p:txBody>
        </p:sp>
        <p:sp>
          <p:nvSpPr>
            <p:cNvPr id="52" name="Rectangle 32"/>
            <p:cNvSpPr>
              <a:spLocks noChangeArrowheads="1"/>
            </p:cNvSpPr>
            <p:nvPr/>
          </p:nvSpPr>
          <p:spPr bwMode="blackWhite">
            <a:xfrm>
              <a:off x="8037342" y="4074890"/>
              <a:ext cx="877824" cy="457200"/>
            </a:xfrm>
            <a:prstGeom prst="rect">
              <a:avLst/>
            </a:prstGeom>
            <a:solidFill>
              <a:schemeClr val="bg1">
                <a:lumMod val="95000"/>
              </a:schemeClr>
            </a:solidFill>
            <a:ln w="9525" algn="ctr">
              <a:solidFill>
                <a:schemeClr val="bg1">
                  <a:lumMod val="65000"/>
                </a:schemeClr>
              </a:solidFill>
              <a:prstDash val="solid"/>
              <a:miter lim="800000"/>
              <a:headEnd/>
              <a:tailEnd/>
            </a:ln>
            <a:effectLst/>
          </p:spPr>
          <p:txBody>
            <a:bodyPr lIns="18288" tIns="0" rIns="18288" bIns="0" anchor="ctr"/>
            <a:lstStyle/>
            <a:p>
              <a:pPr algn="ctr">
                <a:lnSpc>
                  <a:spcPct val="90000"/>
                </a:lnSpc>
                <a:defRPr/>
              </a:pPr>
              <a:r>
                <a:rPr lang="en-US" sz="750" kern="0" dirty="0" smtClean="0">
                  <a:solidFill>
                    <a:prstClr val="black"/>
                  </a:solidFill>
                  <a:latin typeface="Arial" panose="020B0604020202020204" pitchFamily="34" charset="0"/>
                  <a:cs typeface="Arial" panose="020B0604020202020204" pitchFamily="34" charset="0"/>
                </a:rPr>
                <a:t>Foreclosure</a:t>
              </a:r>
              <a:endParaRPr lang="en-US" sz="750" kern="0" dirty="0">
                <a:solidFill>
                  <a:prstClr val="black"/>
                </a:solidFill>
                <a:latin typeface="Arial" panose="020B0604020202020204" pitchFamily="34" charset="0"/>
                <a:cs typeface="Arial" panose="020B0604020202020204" pitchFamily="34" charset="0"/>
              </a:endParaRPr>
            </a:p>
          </p:txBody>
        </p:sp>
        <p:sp>
          <p:nvSpPr>
            <p:cNvPr id="53" name="Rectangle 21"/>
            <p:cNvSpPr>
              <a:spLocks noChangeArrowheads="1"/>
            </p:cNvSpPr>
            <p:nvPr/>
          </p:nvSpPr>
          <p:spPr bwMode="blackWhite">
            <a:xfrm>
              <a:off x="8037342" y="2509430"/>
              <a:ext cx="877824" cy="457200"/>
            </a:xfrm>
            <a:prstGeom prst="rect">
              <a:avLst/>
            </a:prstGeom>
            <a:solidFill>
              <a:schemeClr val="bg1">
                <a:lumMod val="95000"/>
              </a:schemeClr>
            </a:solidFill>
            <a:ln w="9525" algn="ctr">
              <a:solidFill>
                <a:schemeClr val="bg1">
                  <a:lumMod val="65000"/>
                </a:schemeClr>
              </a:solidFill>
              <a:prstDash val="solid"/>
              <a:miter lim="800000"/>
              <a:headEnd/>
              <a:tailEnd/>
            </a:ln>
            <a:effectLst/>
          </p:spPr>
          <p:txBody>
            <a:bodyPr lIns="18288" tIns="0" rIns="18288" bIns="0" anchor="ctr"/>
            <a:lstStyle/>
            <a:p>
              <a:pPr algn="ctr">
                <a:lnSpc>
                  <a:spcPct val="90000"/>
                </a:lnSpc>
                <a:defRPr/>
              </a:pPr>
              <a:r>
                <a:rPr lang="en-US" sz="750" kern="0" dirty="0" smtClean="0">
                  <a:solidFill>
                    <a:prstClr val="black"/>
                  </a:solidFill>
                  <a:latin typeface="Arial" panose="020B0604020202020204" pitchFamily="34" charset="0"/>
                  <a:cs typeface="Arial" panose="020B0604020202020204" pitchFamily="34" charset="0"/>
                </a:rPr>
                <a:t>Payoff Statement</a:t>
              </a:r>
              <a:endParaRPr lang="en-US" sz="750" kern="0" dirty="0">
                <a:solidFill>
                  <a:prstClr val="black"/>
                </a:solidFill>
                <a:latin typeface="Arial" panose="020B0604020202020204" pitchFamily="34" charset="0"/>
                <a:cs typeface="Arial" panose="020B0604020202020204" pitchFamily="34" charset="0"/>
              </a:endParaRPr>
            </a:p>
          </p:txBody>
        </p:sp>
        <p:sp>
          <p:nvSpPr>
            <p:cNvPr id="54" name="Rectangle 22"/>
            <p:cNvSpPr>
              <a:spLocks noChangeArrowheads="1"/>
            </p:cNvSpPr>
            <p:nvPr/>
          </p:nvSpPr>
          <p:spPr bwMode="blackWhite">
            <a:xfrm>
              <a:off x="8037342" y="3031250"/>
              <a:ext cx="877824" cy="457200"/>
            </a:xfrm>
            <a:prstGeom prst="rect">
              <a:avLst/>
            </a:prstGeom>
            <a:solidFill>
              <a:schemeClr val="bg1">
                <a:lumMod val="95000"/>
              </a:schemeClr>
            </a:solidFill>
            <a:ln w="9525" algn="ctr">
              <a:solidFill>
                <a:schemeClr val="bg1">
                  <a:lumMod val="65000"/>
                </a:schemeClr>
              </a:solidFill>
              <a:prstDash val="solid"/>
              <a:miter lim="800000"/>
              <a:headEnd/>
              <a:tailEnd/>
            </a:ln>
            <a:effectLst/>
          </p:spPr>
          <p:txBody>
            <a:bodyPr lIns="18288" tIns="0" rIns="18288" bIns="0" anchor="ctr"/>
            <a:lstStyle/>
            <a:p>
              <a:pPr algn="ctr">
                <a:lnSpc>
                  <a:spcPct val="90000"/>
                </a:lnSpc>
              </a:pPr>
              <a:r>
                <a:rPr lang="en-US" sz="750" kern="0" dirty="0" smtClean="0">
                  <a:solidFill>
                    <a:prstClr val="black"/>
                  </a:solidFill>
                  <a:latin typeface="Arial" panose="020B0604020202020204" pitchFamily="34" charset="0"/>
                  <a:cs typeface="Arial" panose="020B0604020202020204" pitchFamily="34" charset="0"/>
                </a:rPr>
                <a:t>Lien Release</a:t>
              </a:r>
              <a:endParaRPr lang="en-US" sz="750" kern="0" dirty="0">
                <a:solidFill>
                  <a:prstClr val="black"/>
                </a:solidFill>
                <a:latin typeface="Arial" panose="020B0604020202020204" pitchFamily="34" charset="0"/>
                <a:cs typeface="Arial" panose="020B0604020202020204" pitchFamily="34" charset="0"/>
              </a:endParaRPr>
            </a:p>
          </p:txBody>
        </p:sp>
        <p:sp>
          <p:nvSpPr>
            <p:cNvPr id="55" name="Left Brace 54"/>
            <p:cNvSpPr/>
            <p:nvPr/>
          </p:nvSpPr>
          <p:spPr>
            <a:xfrm rot="5400000">
              <a:off x="1391280" y="267103"/>
              <a:ext cx="264095" cy="2770687"/>
            </a:xfrm>
            <a:prstGeom prst="leftBrace">
              <a:avLst/>
            </a:prstGeom>
            <a:ln w="952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endParaRPr>
            </a:p>
          </p:txBody>
        </p:sp>
        <p:sp>
          <p:nvSpPr>
            <p:cNvPr id="56" name="Left Brace 55"/>
            <p:cNvSpPr/>
            <p:nvPr/>
          </p:nvSpPr>
          <p:spPr>
            <a:xfrm rot="5400000">
              <a:off x="5857746" y="-1323548"/>
              <a:ext cx="264093" cy="5943600"/>
            </a:xfrm>
            <a:prstGeom prst="leftBrace">
              <a:avLst/>
            </a:prstGeom>
            <a:ln w="952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endParaRPr>
            </a:p>
          </p:txBody>
        </p:sp>
        <p:sp>
          <p:nvSpPr>
            <p:cNvPr id="57" name="TextBox 56"/>
            <p:cNvSpPr txBox="1"/>
            <p:nvPr/>
          </p:nvSpPr>
          <p:spPr>
            <a:xfrm>
              <a:off x="837527" y="1327295"/>
              <a:ext cx="1371600" cy="161583"/>
            </a:xfrm>
            <a:prstGeom prst="rect">
              <a:avLst/>
            </a:prstGeom>
            <a:noFill/>
          </p:spPr>
          <p:txBody>
            <a:bodyPr wrap="square" lIns="0" tIns="0" rIns="0" bIns="0" rtlCol="0">
              <a:spAutoFit/>
            </a:bodyPr>
            <a:lstStyle/>
            <a:p>
              <a:pPr algn="ctr"/>
              <a:r>
                <a:rPr lang="en-US" sz="1050" b="1" i="1" dirty="0" smtClean="0">
                  <a:solidFill>
                    <a:prstClr val="black">
                      <a:lumMod val="65000"/>
                      <a:lumOff val="35000"/>
                    </a:prstClr>
                  </a:solidFill>
                  <a:latin typeface="Arial" panose="020B0604020202020204" pitchFamily="34" charset="0"/>
                  <a:cs typeface="Arial" panose="020B0604020202020204" pitchFamily="34" charset="0"/>
                </a:rPr>
                <a:t>Commercial Banking</a:t>
              </a:r>
              <a:endParaRPr lang="en-US" sz="1050" b="1" i="1" dirty="0">
                <a:solidFill>
                  <a:prstClr val="black">
                    <a:lumMod val="65000"/>
                    <a:lumOff val="35000"/>
                  </a:prstClr>
                </a:solidFill>
                <a:latin typeface="Arial" panose="020B0604020202020204" pitchFamily="34" charset="0"/>
                <a:cs typeface="Arial" panose="020B0604020202020204" pitchFamily="34" charset="0"/>
              </a:endParaRPr>
            </a:p>
          </p:txBody>
        </p:sp>
        <p:sp>
          <p:nvSpPr>
            <p:cNvPr id="58" name="TextBox 57"/>
            <p:cNvSpPr txBox="1"/>
            <p:nvPr/>
          </p:nvSpPr>
          <p:spPr>
            <a:xfrm>
              <a:off x="4995811" y="1328859"/>
              <a:ext cx="1969125" cy="161583"/>
            </a:xfrm>
            <a:prstGeom prst="rect">
              <a:avLst/>
            </a:prstGeom>
            <a:noFill/>
          </p:spPr>
          <p:txBody>
            <a:bodyPr wrap="square" lIns="0" tIns="0" rIns="0" bIns="0" rtlCol="0">
              <a:spAutoFit/>
            </a:bodyPr>
            <a:lstStyle/>
            <a:p>
              <a:pPr algn="ctr"/>
              <a:r>
                <a:rPr lang="en-US" sz="1050" b="1" i="1" dirty="0" smtClean="0">
                  <a:solidFill>
                    <a:prstClr val="black">
                      <a:lumMod val="65000"/>
                      <a:lumOff val="35000"/>
                    </a:prstClr>
                  </a:solidFill>
                  <a:latin typeface="Arial" panose="020B0604020202020204" pitchFamily="34" charset="0"/>
                  <a:cs typeface="Arial" panose="020B0604020202020204" pitchFamily="34" charset="0"/>
                </a:rPr>
                <a:t>Commercial Loan Operations</a:t>
              </a:r>
              <a:endParaRPr lang="en-US" sz="1050" b="1" i="1" dirty="0">
                <a:solidFill>
                  <a:prstClr val="black">
                    <a:lumMod val="65000"/>
                    <a:lumOff val="35000"/>
                  </a:prstClr>
                </a:solidFill>
                <a:latin typeface="Arial" panose="020B0604020202020204" pitchFamily="34" charset="0"/>
                <a:cs typeface="Arial" panose="020B0604020202020204" pitchFamily="34" charset="0"/>
              </a:endParaRPr>
            </a:p>
          </p:txBody>
        </p:sp>
        <p:grpSp>
          <p:nvGrpSpPr>
            <p:cNvPr id="59" name="Group 58"/>
            <p:cNvGrpSpPr/>
            <p:nvPr/>
          </p:nvGrpSpPr>
          <p:grpSpPr>
            <a:xfrm>
              <a:off x="1675191" y="5804511"/>
              <a:ext cx="7244292" cy="209006"/>
              <a:chOff x="1675191" y="5421348"/>
              <a:chExt cx="7244292" cy="209006"/>
            </a:xfrm>
          </p:grpSpPr>
          <p:sp>
            <p:nvSpPr>
              <p:cNvPr id="61" name="Rectangle 60"/>
              <p:cNvSpPr/>
              <p:nvPr/>
            </p:nvSpPr>
            <p:spPr>
              <a:xfrm>
                <a:off x="1675191" y="5421348"/>
                <a:ext cx="886458" cy="209006"/>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prstClr val="white"/>
                    </a:solidFill>
                    <a:latin typeface="Arial" panose="020B0604020202020204" pitchFamily="34" charset="0"/>
                    <a:cs typeface="Arial" panose="020B0604020202020204" pitchFamily="34" charset="0"/>
                  </a:rPr>
                  <a:t>Process Map 1</a:t>
                </a:r>
                <a:endParaRPr lang="en-US" sz="800" dirty="0">
                  <a:solidFill>
                    <a:prstClr val="white"/>
                  </a:solidFill>
                  <a:latin typeface="Arial" panose="020B0604020202020204" pitchFamily="34" charset="0"/>
                  <a:cs typeface="Arial" panose="020B0604020202020204" pitchFamily="34" charset="0"/>
                </a:endParaRPr>
              </a:p>
            </p:txBody>
          </p:sp>
          <p:sp>
            <p:nvSpPr>
              <p:cNvPr id="62" name="Rectangle 61"/>
              <p:cNvSpPr/>
              <p:nvPr/>
            </p:nvSpPr>
            <p:spPr>
              <a:xfrm>
                <a:off x="4367912" y="5421348"/>
                <a:ext cx="886458" cy="209006"/>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prstClr val="white"/>
                    </a:solidFill>
                    <a:latin typeface="Arial" panose="020B0604020202020204" pitchFamily="34" charset="0"/>
                    <a:cs typeface="Arial" panose="020B0604020202020204" pitchFamily="34" charset="0"/>
                  </a:rPr>
                  <a:t>Process Map 2</a:t>
                </a:r>
                <a:endParaRPr lang="en-US" sz="800" dirty="0">
                  <a:solidFill>
                    <a:prstClr val="white"/>
                  </a:solidFill>
                  <a:latin typeface="Arial" panose="020B0604020202020204" pitchFamily="34" charset="0"/>
                  <a:cs typeface="Arial" panose="020B0604020202020204" pitchFamily="34" charset="0"/>
                </a:endParaRPr>
              </a:p>
            </p:txBody>
          </p:sp>
          <p:sp>
            <p:nvSpPr>
              <p:cNvPr id="63" name="Rectangle 62"/>
              <p:cNvSpPr/>
              <p:nvPr/>
            </p:nvSpPr>
            <p:spPr>
              <a:xfrm>
                <a:off x="5551681" y="5421348"/>
                <a:ext cx="886458" cy="209006"/>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prstClr val="white"/>
                    </a:solidFill>
                    <a:latin typeface="Arial" panose="020B0604020202020204" pitchFamily="34" charset="0"/>
                    <a:cs typeface="Arial" panose="020B0604020202020204" pitchFamily="34" charset="0"/>
                  </a:rPr>
                  <a:t>Process Map 3</a:t>
                </a:r>
                <a:endParaRPr lang="en-US" sz="800" dirty="0">
                  <a:solidFill>
                    <a:prstClr val="white"/>
                  </a:solidFill>
                  <a:latin typeface="Arial" panose="020B0604020202020204" pitchFamily="34" charset="0"/>
                  <a:cs typeface="Arial" panose="020B0604020202020204" pitchFamily="34" charset="0"/>
                </a:endParaRPr>
              </a:p>
            </p:txBody>
          </p:sp>
          <p:sp>
            <p:nvSpPr>
              <p:cNvPr id="64" name="Rectangle 63"/>
              <p:cNvSpPr/>
              <p:nvPr/>
            </p:nvSpPr>
            <p:spPr>
              <a:xfrm>
                <a:off x="6799100" y="5421348"/>
                <a:ext cx="886458" cy="209006"/>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prstClr val="white"/>
                    </a:solidFill>
                    <a:latin typeface="Arial" panose="020B0604020202020204" pitchFamily="34" charset="0"/>
                    <a:cs typeface="Arial" panose="020B0604020202020204" pitchFamily="34" charset="0"/>
                  </a:rPr>
                  <a:t>Process Map 4</a:t>
                </a:r>
                <a:endParaRPr lang="en-US" sz="800" dirty="0">
                  <a:solidFill>
                    <a:prstClr val="white"/>
                  </a:solidFill>
                  <a:latin typeface="Arial" panose="020B0604020202020204" pitchFamily="34" charset="0"/>
                  <a:cs typeface="Arial" panose="020B0604020202020204" pitchFamily="34" charset="0"/>
                </a:endParaRPr>
              </a:p>
            </p:txBody>
          </p:sp>
          <p:sp>
            <p:nvSpPr>
              <p:cNvPr id="65" name="Rectangle 64"/>
              <p:cNvSpPr/>
              <p:nvPr/>
            </p:nvSpPr>
            <p:spPr>
              <a:xfrm>
                <a:off x="8033025" y="5421348"/>
                <a:ext cx="886458" cy="209006"/>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prstClr val="white"/>
                    </a:solidFill>
                    <a:latin typeface="Arial" panose="020B0604020202020204" pitchFamily="34" charset="0"/>
                    <a:cs typeface="Arial" panose="020B0604020202020204" pitchFamily="34" charset="0"/>
                  </a:rPr>
                  <a:t>Process Map 5</a:t>
                </a:r>
                <a:endParaRPr lang="en-US" sz="800" dirty="0">
                  <a:solidFill>
                    <a:prstClr val="white"/>
                  </a:solidFill>
                  <a:latin typeface="Arial" panose="020B0604020202020204" pitchFamily="34" charset="0"/>
                  <a:cs typeface="Arial" panose="020B0604020202020204" pitchFamily="34" charset="0"/>
                </a:endParaRPr>
              </a:p>
            </p:txBody>
          </p:sp>
        </p:grpSp>
        <p:sp>
          <p:nvSpPr>
            <p:cNvPr id="60" name="TextBox 59"/>
            <p:cNvSpPr txBox="1"/>
            <p:nvPr/>
          </p:nvSpPr>
          <p:spPr>
            <a:xfrm>
              <a:off x="163593" y="1779889"/>
              <a:ext cx="2551483" cy="153888"/>
            </a:xfrm>
            <a:prstGeom prst="rect">
              <a:avLst/>
            </a:prstGeom>
            <a:noFill/>
          </p:spPr>
          <p:txBody>
            <a:bodyPr wrap="square" lIns="0" tIns="0" rIns="0" bIns="0" rtlCol="0">
              <a:spAutoFit/>
            </a:bodyPr>
            <a:lstStyle/>
            <a:p>
              <a:r>
                <a:rPr lang="en-US" sz="1000" b="1" i="1" dirty="0" smtClean="0">
                  <a:solidFill>
                    <a:prstClr val="black">
                      <a:lumMod val="65000"/>
                      <a:lumOff val="35000"/>
                    </a:prstClr>
                  </a:solidFill>
                  <a:latin typeface="Arial" panose="020B0604020202020204" pitchFamily="34" charset="0"/>
                  <a:cs typeface="Arial" panose="020B0604020202020204" pitchFamily="34" charset="0"/>
                </a:rPr>
                <a:t>Sales &amp; Client Onboarding</a:t>
              </a:r>
              <a:endParaRPr lang="en-US" sz="1000" b="1" i="1" dirty="0">
                <a:solidFill>
                  <a:prstClr val="black">
                    <a:lumMod val="65000"/>
                    <a:lumOff val="35000"/>
                  </a:prst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0492782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2016 Expenses vs Budget</a:t>
            </a:r>
            <a:endParaRPr lang="en-US" dirty="0"/>
          </a:p>
        </p:txBody>
      </p:sp>
      <p:sp>
        <p:nvSpPr>
          <p:cNvPr id="4" name="Text Placeholder 3"/>
          <p:cNvSpPr>
            <a:spLocks noGrp="1"/>
          </p:cNvSpPr>
          <p:nvPr>
            <p:ph type="body" sz="quarter" idx="10"/>
          </p:nvPr>
        </p:nvSpPr>
        <p:spPr>
          <a:xfrm>
            <a:off x="457201" y="6468978"/>
            <a:ext cx="8221080" cy="246221"/>
          </a:xfrm>
        </p:spPr>
        <p:txBody>
          <a:bodyPr/>
          <a:lstStyle/>
          <a:p>
            <a:endParaRPr lang="en-US" dirty="0">
              <a:solidFill>
                <a:prstClr val="black"/>
              </a:solidFill>
              <a:latin typeface="Arial" panose="020B0604020202020204" pitchFamily="34" charset="0"/>
              <a:cs typeface="Arial" panose="020B0604020202020204"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156289773"/>
              </p:ext>
            </p:extLst>
          </p:nvPr>
        </p:nvGraphicFramePr>
        <p:xfrm>
          <a:off x="457200" y="1066800"/>
          <a:ext cx="8409306" cy="3352800"/>
        </p:xfrm>
        <a:graphic>
          <a:graphicData uri="http://schemas.openxmlformats.org/presentationml/2006/ole">
            <mc:AlternateContent xmlns:mc="http://schemas.openxmlformats.org/markup-compatibility/2006">
              <mc:Choice xmlns:v="urn:schemas-microsoft-com:vml" Requires="v">
                <p:oleObj spid="_x0000_s1227782" name="Worksheet" r:id="rId3" imgW="7334351" imgH="2924189" progId="Excel.Sheet.12">
                  <p:link updateAutomatic="1"/>
                </p:oleObj>
              </mc:Choice>
              <mc:Fallback>
                <p:oleObj name="Worksheet" r:id="rId3" imgW="7334351" imgH="2924189" progId="Excel.Sheet.12">
                  <p:link updateAutomatic="1"/>
                  <p:pic>
                    <p:nvPicPr>
                      <p:cNvPr id="0" name=""/>
                      <p:cNvPicPr/>
                      <p:nvPr/>
                    </p:nvPicPr>
                    <p:blipFill>
                      <a:blip r:embed="rId4"/>
                      <a:stretch>
                        <a:fillRect/>
                      </a:stretch>
                    </p:blipFill>
                    <p:spPr>
                      <a:xfrm>
                        <a:off x="457200" y="1066800"/>
                        <a:ext cx="8409306" cy="3352800"/>
                      </a:xfrm>
                      <a:prstGeom prst="rect">
                        <a:avLst/>
                      </a:prstGeom>
                    </p:spPr>
                  </p:pic>
                </p:oleObj>
              </mc:Fallback>
            </mc:AlternateContent>
          </a:graphicData>
        </a:graphic>
      </p:graphicFrame>
    </p:spTree>
    <p:extLst>
      <p:ext uri="{BB962C8B-B14F-4D97-AF65-F5344CB8AC3E}">
        <p14:creationId xmlns:p14="http://schemas.microsoft.com/office/powerpoint/2010/main" val="4354909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Yield  Curve</a:t>
            </a:r>
            <a:endParaRPr lang="en-US" dirty="0"/>
          </a:p>
        </p:txBody>
      </p:sp>
      <p:sp>
        <p:nvSpPr>
          <p:cNvPr id="4" name="Text Placeholder 3"/>
          <p:cNvSpPr>
            <a:spLocks noGrp="1"/>
          </p:cNvSpPr>
          <p:nvPr>
            <p:ph type="body" sz="quarter" idx="10"/>
          </p:nvPr>
        </p:nvSpPr>
        <p:spPr>
          <a:xfrm>
            <a:off x="457201" y="6468978"/>
            <a:ext cx="8221080" cy="246221"/>
          </a:xfrm>
        </p:spPr>
        <p:txBody>
          <a:bodyPr/>
          <a:lstStyle/>
          <a:p>
            <a:endParaRPr lang="en-US" dirty="0">
              <a:solidFill>
                <a:prstClr val="black"/>
              </a:solidFill>
              <a:latin typeface="Arial" panose="020B0604020202020204" pitchFamily="34" charset="0"/>
              <a:cs typeface="Arial" panose="020B0604020202020204" pitchFamily="34"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64" y="1740526"/>
            <a:ext cx="8830200" cy="1042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48564" y="914400"/>
            <a:ext cx="8538236" cy="369332"/>
          </a:xfrm>
          <a:prstGeom prst="rect">
            <a:avLst/>
          </a:prstGeom>
        </p:spPr>
        <p:txBody>
          <a:bodyPr wrap="square">
            <a:spAutoFit/>
          </a:bodyPr>
          <a:lstStyle/>
          <a:p>
            <a:pPr marL="171450" indent="-171450">
              <a:buFont typeface="Arial" panose="020B0604020202020204" pitchFamily="34" charset="0"/>
              <a:buChar char="•"/>
            </a:pPr>
            <a:r>
              <a:rPr lang="en-US" dirty="0">
                <a:solidFill>
                  <a:srgbClr val="000000"/>
                </a:solidFill>
              </a:rPr>
              <a:t>Used yield </a:t>
            </a:r>
            <a:r>
              <a:rPr lang="en-US" dirty="0" smtClean="0">
                <a:solidFill>
                  <a:srgbClr val="000000"/>
                </a:solidFill>
              </a:rPr>
              <a:t>curve </a:t>
            </a:r>
            <a:r>
              <a:rPr lang="en-US" dirty="0">
                <a:solidFill>
                  <a:srgbClr val="000000"/>
                </a:solidFill>
              </a:rPr>
              <a:t>from 5/10/16 Moody’s data provided by Management Control</a:t>
            </a:r>
          </a:p>
        </p:txBody>
      </p:sp>
    </p:spTree>
    <p:extLst>
      <p:ext uri="{BB962C8B-B14F-4D97-AF65-F5344CB8AC3E}">
        <p14:creationId xmlns:p14="http://schemas.microsoft.com/office/powerpoint/2010/main" val="26570504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appetite quantitative limits</a:t>
            </a:r>
            <a:endParaRPr lang="en-US" dirty="0"/>
          </a:p>
        </p:txBody>
      </p:sp>
      <p:sp>
        <p:nvSpPr>
          <p:cNvPr id="4" name="Text Placeholder 3"/>
          <p:cNvSpPr>
            <a:spLocks noGrp="1"/>
          </p:cNvSpPr>
          <p:nvPr>
            <p:ph type="body" sz="quarter" idx="10"/>
          </p:nvPr>
        </p:nvSpPr>
        <p:spPr>
          <a:xfrm>
            <a:off x="457201" y="6468978"/>
            <a:ext cx="8221080" cy="246221"/>
          </a:xfrm>
        </p:spPr>
        <p:txBody>
          <a:bodyPr/>
          <a:lstStyle/>
          <a:p>
            <a:endParaRPr lang="en-US" dirty="0">
              <a:solidFill>
                <a:prstClr val="black"/>
              </a:solidFill>
              <a:latin typeface="Arial" panose="020B0604020202020204" pitchFamily="34" charset="0"/>
              <a:cs typeface="Arial" panose="020B0604020202020204" pitchFamily="34" charset="0"/>
            </a:endParaRPr>
          </a:p>
        </p:txBody>
      </p:sp>
      <p:pic>
        <p:nvPicPr>
          <p:cNvPr id="7" name="Picture 2"/>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865239" y="882688"/>
            <a:ext cx="7193022" cy="4830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65239" y="5771535"/>
            <a:ext cx="7193022"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Growth plan tied to limits set across SBNA</a:t>
            </a:r>
          </a:p>
        </p:txBody>
      </p:sp>
    </p:spTree>
    <p:extLst>
      <p:ext uri="{BB962C8B-B14F-4D97-AF65-F5344CB8AC3E}">
        <p14:creationId xmlns:p14="http://schemas.microsoft.com/office/powerpoint/2010/main" val="11440031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risk assessment 1 of 2</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84302024"/>
              </p:ext>
            </p:extLst>
          </p:nvPr>
        </p:nvGraphicFramePr>
        <p:xfrm>
          <a:off x="234675" y="1264676"/>
          <a:ext cx="8674650" cy="4328648"/>
        </p:xfrm>
        <a:graphic>
          <a:graphicData uri="http://schemas.openxmlformats.org/drawingml/2006/table">
            <a:tbl>
              <a:tblPr/>
              <a:tblGrid>
                <a:gridCol w="616803"/>
                <a:gridCol w="1080173"/>
                <a:gridCol w="3648532"/>
                <a:gridCol w="531563"/>
                <a:gridCol w="2797579"/>
              </a:tblGrid>
              <a:tr h="208684">
                <a:tc>
                  <a:txBody>
                    <a:bodyPr/>
                    <a:lstStyle/>
                    <a:p>
                      <a:pPr algn="ctr" fontAlgn="b"/>
                      <a:r>
                        <a:rPr lang="en-US" sz="850" b="1" i="0" u="none" strike="noStrike" dirty="0">
                          <a:solidFill>
                            <a:schemeClr val="tx1"/>
                          </a:solidFill>
                          <a:effectLst/>
                          <a:latin typeface="+mn-lt"/>
                          <a:cs typeface="Arial" panose="020B0604020202020204" pitchFamily="34" charset="0"/>
                        </a:rPr>
                        <a:t>Risk </a:t>
                      </a:r>
                      <a:r>
                        <a:rPr lang="en-US" sz="850" b="1" i="0" u="none" strike="noStrike" dirty="0" smtClean="0">
                          <a:solidFill>
                            <a:schemeClr val="tx1"/>
                          </a:solidFill>
                          <a:effectLst/>
                          <a:latin typeface="+mn-lt"/>
                          <a:cs typeface="Arial" panose="020B0604020202020204" pitchFamily="34" charset="0"/>
                        </a:rPr>
                        <a:t>Type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50" b="1" i="0" u="none" strike="noStrike" dirty="0">
                          <a:solidFill>
                            <a:schemeClr val="tx1"/>
                          </a:solidFill>
                          <a:effectLst/>
                          <a:latin typeface="+mn-lt"/>
                          <a:cs typeface="Arial" panose="020B0604020202020204" pitchFamily="34" charset="0"/>
                        </a:rPr>
                        <a:t>Risk </a:t>
                      </a:r>
                      <a:r>
                        <a:rPr lang="en-US" sz="850" b="1" i="0" u="none" strike="noStrike" dirty="0" smtClean="0">
                          <a:solidFill>
                            <a:schemeClr val="tx1"/>
                          </a:solidFill>
                          <a:effectLst/>
                          <a:latin typeface="+mn-lt"/>
                          <a:cs typeface="Arial" panose="020B0604020202020204" pitchFamily="34" charset="0"/>
                        </a:rPr>
                        <a:t>Name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50" b="1" i="0" u="none" strike="noStrike" dirty="0" smtClean="0">
                          <a:solidFill>
                            <a:schemeClr val="tx1"/>
                          </a:solidFill>
                          <a:effectLst/>
                          <a:latin typeface="+mn-lt"/>
                          <a:cs typeface="Arial" panose="020B0604020202020204" pitchFamily="34" charset="0"/>
                        </a:rPr>
                        <a:t>Risk Description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50" b="1" i="0" u="none" strike="noStrike" dirty="0" smtClean="0">
                          <a:solidFill>
                            <a:schemeClr val="tx1"/>
                          </a:solidFill>
                          <a:effectLst/>
                          <a:latin typeface="+mn-lt"/>
                          <a:cs typeface="Arial" panose="020B0604020202020204" pitchFamily="34" charset="0"/>
                        </a:rPr>
                        <a:t>Trend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50" b="1" i="0" u="none" strike="noStrike" dirty="0">
                          <a:solidFill>
                            <a:schemeClr val="tx1"/>
                          </a:solidFill>
                          <a:effectLst/>
                          <a:latin typeface="+mn-lt"/>
                          <a:cs typeface="Arial" panose="020B0604020202020204" pitchFamily="34" charset="0"/>
                        </a:rPr>
                        <a:t>Exposure </a:t>
                      </a:r>
                      <a:r>
                        <a:rPr lang="en-US" sz="850" b="1" i="0" u="none" strike="noStrike" dirty="0" smtClean="0">
                          <a:solidFill>
                            <a:schemeClr val="tx1"/>
                          </a:solidFill>
                          <a:effectLst/>
                          <a:latin typeface="+mn-lt"/>
                          <a:cs typeface="Arial" panose="020B0604020202020204" pitchFamily="34" charset="0"/>
                        </a:rPr>
                        <a:t>Update </a:t>
                      </a:r>
                      <a:r>
                        <a:rPr lang="en-US" sz="850" b="1" i="0" u="none" strike="noStrike" dirty="0">
                          <a:solidFill>
                            <a:schemeClr val="tx1"/>
                          </a:solidFill>
                          <a:effectLst/>
                          <a:latin typeface="+mn-lt"/>
                          <a:cs typeface="Arial" panose="020B0604020202020204" pitchFamily="34" charset="0"/>
                        </a:rPr>
                        <a:t>and Mitigating </a:t>
                      </a:r>
                      <a:r>
                        <a:rPr lang="en-US" sz="850" b="1" i="0" u="none" strike="noStrike" dirty="0" smtClean="0">
                          <a:solidFill>
                            <a:schemeClr val="tx1"/>
                          </a:solidFill>
                          <a:effectLst/>
                          <a:latin typeface="+mn-lt"/>
                          <a:cs typeface="Arial" panose="020B0604020202020204" pitchFamily="34" charset="0"/>
                        </a:rPr>
                        <a:t>Actions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8018">
                <a:tc>
                  <a:txBody>
                    <a:bodyPr/>
                    <a:lstStyle/>
                    <a:p>
                      <a:pPr algn="l" fontAlgn="b"/>
                      <a:r>
                        <a:rPr lang="en-US" sz="850" b="0" i="0" u="none" strike="noStrike" dirty="0" smtClean="0">
                          <a:solidFill>
                            <a:srgbClr val="000000"/>
                          </a:solidFill>
                          <a:effectLst/>
                          <a:latin typeface="+mn-lt"/>
                          <a:cs typeface="Arial" panose="020B0604020202020204" pitchFamily="34" charset="0"/>
                        </a:rPr>
                        <a:t>Credit</a:t>
                      </a:r>
                      <a:r>
                        <a:rPr lang="en-US" sz="850" b="0" i="0" u="none" strike="noStrike" baseline="0" dirty="0" smtClean="0">
                          <a:solidFill>
                            <a:srgbClr val="000000"/>
                          </a:solidFill>
                          <a:effectLst/>
                          <a:latin typeface="+mn-lt"/>
                          <a:cs typeface="Arial" panose="020B0604020202020204" pitchFamily="34" charset="0"/>
                        </a:rPr>
                        <a:t> </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Default</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Market pressures exist as the credit cycle is near its peak, which may lead to deterioration of underwriting standards and ultimately elevated charge-offs</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00B050"/>
                          </a:solidFill>
                          <a:latin typeface="+mn-lt"/>
                          <a:sym typeface="Wingdings 3"/>
                        </a:rPr>
                        <a:t> </a:t>
                      </a:r>
                      <a:endParaRPr lang="es-ES" altLang="en-US" sz="1100" b="1" dirty="0" smtClean="0">
                        <a:solidFill>
                          <a:srgbClr val="00B050"/>
                        </a:solidFill>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Low </a:t>
                      </a:r>
                      <a:r>
                        <a:rPr lang="en-US" sz="850" b="1" i="0" u="none" strike="noStrike" dirty="0">
                          <a:solidFill>
                            <a:schemeClr val="tx1"/>
                          </a:solidFill>
                          <a:effectLst/>
                          <a:latin typeface="+mn-lt"/>
                        </a:rPr>
                        <a:t>risk due to tangible collateral with historically low LGDs  Seasoned monitoring teams in place for both CRE and MF.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6693">
                <a:tc>
                  <a:txBody>
                    <a:bodyPr/>
                    <a:lstStyle/>
                    <a:p>
                      <a:pPr algn="l" fontAlgn="b"/>
                      <a:r>
                        <a:rPr lang="en-US" sz="850" b="0" i="0" u="none" strike="noStrike" dirty="0" smtClean="0">
                          <a:solidFill>
                            <a:srgbClr val="000000"/>
                          </a:solidFill>
                          <a:effectLst/>
                          <a:latin typeface="+mn-lt"/>
                          <a:cs typeface="Arial" panose="020B0604020202020204" pitchFamily="34" charset="0"/>
                        </a:rPr>
                        <a:t>Credit</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Credit Concentration (Industry,</a:t>
                      </a:r>
                      <a:r>
                        <a:rPr lang="en-US" sz="850" b="0" i="0" u="none" strike="noStrike" baseline="0" dirty="0" smtClean="0">
                          <a:solidFill>
                            <a:srgbClr val="000000"/>
                          </a:solidFill>
                          <a:effectLst/>
                          <a:latin typeface="+mn-lt"/>
                          <a:cs typeface="Arial" panose="020B0604020202020204" pitchFamily="34" charset="0"/>
                        </a:rPr>
                        <a:t> Geographic, etc.)</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850" b="0" i="0" u="none" strike="noStrike" kern="1200" cap="none" normalizeH="0" baseline="0" dirty="0" smtClean="0">
                          <a:ln>
                            <a:noFill/>
                          </a:ln>
                          <a:solidFill>
                            <a:schemeClr val="tx1"/>
                          </a:solidFill>
                          <a:effectLst/>
                          <a:latin typeface="+mn-lt"/>
                          <a:ea typeface="+mn-lt"/>
                          <a:cs typeface="Arial" panose="020B0604020202020204" pitchFamily="34" charset="0"/>
                        </a:rPr>
                        <a:t>High concentration in real estate ~$19BN primarily in the Northeast</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FFC000"/>
                          </a:solidFill>
                          <a:latin typeface="+mn-lt"/>
                          <a:sym typeface="Wingdings 3"/>
                        </a:rPr>
                        <a:t> </a:t>
                      </a:r>
                      <a:endParaRPr lang="es-ES" altLang="en-US" sz="1100" b="1" dirty="0" smtClean="0">
                        <a:solidFill>
                          <a:srgbClr val="FFC000"/>
                        </a:solidFill>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Appetite </a:t>
                      </a:r>
                      <a:r>
                        <a:rPr lang="en-US" sz="850" b="1" i="0" u="none" strike="noStrike" dirty="0">
                          <a:solidFill>
                            <a:schemeClr val="tx1"/>
                          </a:solidFill>
                          <a:effectLst/>
                          <a:latin typeface="+mn-lt"/>
                        </a:rPr>
                        <a:t>set by board, concentration sub limits managed at the LOB.  Santander high compared to peers.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2380">
                <a:tc>
                  <a:txBody>
                    <a:bodyPr/>
                    <a:lstStyle/>
                    <a:p>
                      <a:pPr algn="l" fontAlgn="b"/>
                      <a:r>
                        <a:rPr lang="en-US" sz="850" b="0" i="0" u="none" strike="noStrike" dirty="0" smtClean="0">
                          <a:solidFill>
                            <a:srgbClr val="000000"/>
                          </a:solidFill>
                          <a:effectLst/>
                          <a:latin typeface="+mn-lt"/>
                          <a:cs typeface="Arial" panose="020B0604020202020204" pitchFamily="34" charset="0"/>
                        </a:rPr>
                        <a:t>Credit</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Risk Rating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Lack</a:t>
                      </a:r>
                      <a:r>
                        <a:rPr lang="en-US" sz="850" baseline="0" dirty="0" smtClean="0">
                          <a:latin typeface="+mn-lt"/>
                          <a:cs typeface="Arial" panose="020B0604020202020204" pitchFamily="34" charset="0"/>
                        </a:rPr>
                        <a:t> automated risk rating model.</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00B050"/>
                          </a:solidFill>
                          <a:latin typeface="+mn-lt"/>
                          <a:sym typeface="Wingdings 3"/>
                        </a:rPr>
                        <a:t> </a:t>
                      </a:r>
                      <a:endParaRPr lang="es-ES" altLang="en-US" sz="1100" b="1" dirty="0" smtClean="0">
                        <a:solidFill>
                          <a:srgbClr val="00B050"/>
                        </a:solidFill>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Risk </a:t>
                      </a:r>
                      <a:r>
                        <a:rPr lang="en-US" sz="850" b="1" i="0" u="none" strike="noStrike" dirty="0">
                          <a:solidFill>
                            <a:schemeClr val="tx1"/>
                          </a:solidFill>
                          <a:effectLst/>
                          <a:latin typeface="+mn-lt"/>
                        </a:rPr>
                        <a:t>Rating model in development for </a:t>
                      </a:r>
                      <a:r>
                        <a:rPr lang="en-US" sz="850" b="1" i="0" u="none" strike="noStrike" dirty="0" smtClean="0">
                          <a:solidFill>
                            <a:schemeClr val="tx1"/>
                          </a:solidFill>
                          <a:effectLst/>
                          <a:latin typeface="+mn-lt"/>
                        </a:rPr>
                        <a:t>80%</a:t>
                      </a:r>
                      <a:r>
                        <a:rPr lang="en-US" sz="850" b="1" i="0" u="none" strike="noStrike" baseline="0" dirty="0" smtClean="0">
                          <a:solidFill>
                            <a:schemeClr val="tx1"/>
                          </a:solidFill>
                          <a:effectLst/>
                          <a:latin typeface="+mn-lt"/>
                        </a:rPr>
                        <a:t> of portfolio. On track for Q2 </a:t>
                      </a:r>
                      <a:r>
                        <a:rPr lang="en-US" sz="850" b="1" i="0" u="none" strike="noStrike" dirty="0" smtClean="0">
                          <a:solidFill>
                            <a:schemeClr val="tx1"/>
                          </a:solidFill>
                          <a:effectLst/>
                          <a:latin typeface="+mn-lt"/>
                        </a:rPr>
                        <a:t>16 rollout. </a:t>
                      </a:r>
                      <a:endParaRPr lang="en-US" sz="850" b="1"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4238">
                <a:tc>
                  <a:txBody>
                    <a:bodyPr/>
                    <a:lstStyle/>
                    <a:p>
                      <a:pPr algn="l" fontAlgn="b"/>
                      <a:r>
                        <a:rPr lang="en-US" sz="850" b="0" i="0" u="none" strike="noStrike" dirty="0">
                          <a:solidFill>
                            <a:srgbClr val="000000"/>
                          </a:solidFill>
                          <a:effectLst/>
                          <a:latin typeface="+mn-lt"/>
                          <a:cs typeface="Arial" panose="020B0604020202020204" pitchFamily="34" charset="0"/>
                        </a:rPr>
                        <a:t>Compliance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BSA/AML</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Heightened regulatory expectations with respect to BSA/AML/OFAC and high-risk clientele and products</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00B050"/>
                          </a:solidFill>
                          <a:latin typeface="+mn-lt"/>
                          <a:sym typeface="Wingdings 3"/>
                        </a:rPr>
                        <a:t>  </a:t>
                      </a:r>
                      <a:endParaRPr lang="es-ES" altLang="en-US" sz="1100" b="1" dirty="0" smtClean="0">
                        <a:solidFill>
                          <a:srgbClr val="00B050"/>
                        </a:solidFill>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Continuous </a:t>
                      </a:r>
                      <a:r>
                        <a:rPr lang="en-US" sz="850" b="1" i="0" u="none" strike="noStrike" dirty="0">
                          <a:solidFill>
                            <a:schemeClr val="tx1"/>
                          </a:solidFill>
                          <a:effectLst/>
                          <a:latin typeface="+mn-lt"/>
                        </a:rPr>
                        <a:t>improvement of KYC refresh </a:t>
                      </a:r>
                      <a:r>
                        <a:rPr lang="en-US" sz="850" b="1" i="0" u="none" strike="noStrike" dirty="0" smtClean="0">
                          <a:solidFill>
                            <a:schemeClr val="tx1"/>
                          </a:solidFill>
                          <a:effectLst/>
                          <a:latin typeface="+mn-lt"/>
                        </a:rPr>
                        <a:t>model, no current findings for Real Estate businesses.</a:t>
                      </a:r>
                      <a:r>
                        <a:rPr lang="en-US" sz="850" b="1" i="0" u="none" strike="noStrike" dirty="0">
                          <a:solidFill>
                            <a:schemeClr val="tx1"/>
                          </a:solidFill>
                          <a:effectLst/>
                          <a:latin typeface="+mn-lt"/>
                        </a:rPr>
                        <a:t/>
                      </a:r>
                      <a:br>
                        <a:rPr lang="en-US" sz="850" b="1" i="0" u="none" strike="noStrike" dirty="0">
                          <a:solidFill>
                            <a:schemeClr val="tx1"/>
                          </a:solidFill>
                          <a:effectLst/>
                          <a:latin typeface="+mn-lt"/>
                        </a:rPr>
                      </a:br>
                      <a:r>
                        <a:rPr lang="en-US" sz="850" b="1" i="0" u="none" strike="noStrike" dirty="0">
                          <a:solidFill>
                            <a:schemeClr val="tx1"/>
                          </a:solidFill>
                          <a:effectLst/>
                          <a:latin typeface="+mn-lt"/>
                        </a:rPr>
                        <a:t/>
                      </a:r>
                      <a:br>
                        <a:rPr lang="en-US" sz="850" b="1" i="0" u="none" strike="noStrike" dirty="0">
                          <a:solidFill>
                            <a:schemeClr val="tx1"/>
                          </a:solidFill>
                          <a:effectLst/>
                          <a:latin typeface="+mn-lt"/>
                        </a:rPr>
                      </a:br>
                      <a:endParaRPr lang="en-US" sz="850" b="1"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6693">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850" b="0" i="0" u="none" strike="noStrike" kern="1200" dirty="0" smtClean="0">
                          <a:solidFill>
                            <a:srgbClr val="000000"/>
                          </a:solidFill>
                          <a:effectLst/>
                          <a:latin typeface="+mn-lt"/>
                          <a:ea typeface="+mn-ea"/>
                          <a:cs typeface="Arial" panose="020B0604020202020204" pitchFamily="34" charset="0"/>
                        </a:rPr>
                        <a:t>Compliance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OFAC</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SBNA offers clients direct access to a wide range of products and services considered by regulators to be higher risk from an OFAC perspective.</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FFC000"/>
                          </a:solidFill>
                          <a:latin typeface="+mn-lt"/>
                          <a:sym typeface="Wingdings 3"/>
                        </a:rPr>
                        <a:t> </a:t>
                      </a:r>
                      <a:endParaRPr lang="es-ES" altLang="en-US" sz="1100" b="1" dirty="0" smtClean="0">
                        <a:solidFill>
                          <a:srgbClr val="FFC000"/>
                        </a:solidFill>
                        <a:latin typeface="+mn-lt"/>
                      </a:endParaRPr>
                    </a:p>
                    <a:p>
                      <a:pPr algn="ctr"/>
                      <a:endParaRPr lang="en-US" sz="1100" dirty="0">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CRE</a:t>
                      </a:r>
                      <a:r>
                        <a:rPr lang="en-US" sz="850" b="1" i="0" u="none" strike="noStrike" baseline="0" dirty="0" smtClean="0">
                          <a:solidFill>
                            <a:schemeClr val="tx1"/>
                          </a:solidFill>
                          <a:effectLst/>
                          <a:latin typeface="+mn-lt"/>
                        </a:rPr>
                        <a:t> client base not active users of high risk products.</a:t>
                      </a:r>
                      <a:endParaRPr lang="en-US" sz="850" b="1"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19996">
                <a:tc>
                  <a:txBody>
                    <a:bodyPr/>
                    <a:lstStyle/>
                    <a:p>
                      <a:pPr algn="l" fontAlgn="b"/>
                      <a:r>
                        <a:rPr lang="en-US" sz="850" b="0" i="0" u="none" strike="noStrike" dirty="0" smtClean="0">
                          <a:solidFill>
                            <a:srgbClr val="000000"/>
                          </a:solidFill>
                          <a:effectLst/>
                          <a:latin typeface="+mn-lt"/>
                          <a:cs typeface="Arial" panose="020B0604020202020204" pitchFamily="34" charset="0"/>
                        </a:rPr>
                        <a:t>Compliance</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Insufficient Processes, Procedures and Controls</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Fundamental deficiencies in governance and risk management (4 enforcement actions)</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altLang="en-US" sz="1100" b="1" dirty="0" smtClean="0">
                          <a:solidFill>
                            <a:srgbClr val="00B050"/>
                          </a:solidFill>
                          <a:latin typeface="+mn-lt"/>
                          <a:sym typeface="Wingdings 3"/>
                        </a:rPr>
                        <a:t></a:t>
                      </a:r>
                      <a:endParaRPr lang="en-US" sz="1100" dirty="0">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Priority </a:t>
                      </a:r>
                      <a:r>
                        <a:rPr lang="en-US" sz="850" b="1" i="0" u="none" strike="noStrike" dirty="0">
                          <a:solidFill>
                            <a:schemeClr val="tx1"/>
                          </a:solidFill>
                          <a:effectLst/>
                          <a:latin typeface="+mn-lt"/>
                        </a:rPr>
                        <a:t>is focus on critical regulations impacting CRE</a:t>
                      </a:r>
                      <a:br>
                        <a:rPr lang="en-US" sz="850" b="1" i="0" u="none" strike="noStrike" dirty="0">
                          <a:solidFill>
                            <a:schemeClr val="tx1"/>
                          </a:solidFill>
                          <a:effectLst/>
                          <a:latin typeface="+mn-lt"/>
                        </a:rPr>
                      </a:br>
                      <a:endParaRPr lang="en-US" sz="850" b="1"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44421">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850" b="0" i="0" u="none" strike="noStrike" kern="1200" dirty="0" smtClean="0">
                          <a:solidFill>
                            <a:srgbClr val="000000"/>
                          </a:solidFill>
                          <a:effectLst/>
                          <a:latin typeface="+mn-lt"/>
                          <a:ea typeface="+mn-ea"/>
                          <a:cs typeface="Arial" panose="020B0604020202020204" pitchFamily="34" charset="0"/>
                        </a:rPr>
                        <a:t>Compliance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Staffing/Skill</a:t>
                      </a:r>
                      <a:r>
                        <a:rPr lang="en-US" sz="850" b="0" i="0" u="none" strike="noStrike" baseline="0" dirty="0" smtClean="0">
                          <a:solidFill>
                            <a:srgbClr val="000000"/>
                          </a:solidFill>
                          <a:effectLst/>
                          <a:latin typeface="+mn-lt"/>
                          <a:cs typeface="Arial" panose="020B0604020202020204" pitchFamily="34" charset="0"/>
                        </a:rPr>
                        <a:t> Set</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Regulatory expectations require all 3 lines of defense to be properly staffed in terms of resources and skills to fully identify, assess, mitigate, and report regulatory compliance risks.</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altLang="en-US" sz="1100" b="1" dirty="0" smtClean="0">
                          <a:solidFill>
                            <a:srgbClr val="00B050"/>
                          </a:solidFill>
                          <a:latin typeface="+mn-lt"/>
                          <a:sym typeface="Wingdings 3"/>
                        </a:rPr>
                        <a:t></a:t>
                      </a:r>
                      <a:endParaRPr lang="en-US" sz="1100" dirty="0">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On </a:t>
                      </a:r>
                      <a:r>
                        <a:rPr lang="en-US" sz="850" b="1" i="0" u="none" strike="noStrike" dirty="0">
                          <a:solidFill>
                            <a:schemeClr val="tx1"/>
                          </a:solidFill>
                          <a:effectLst/>
                          <a:latin typeface="+mn-lt"/>
                        </a:rPr>
                        <a:t>target to complete Staffing Analysis and Skillset Assessment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87125">
                <a:tc>
                  <a:txBody>
                    <a:bodyPr/>
                    <a:lstStyle/>
                    <a:p>
                      <a:pPr algn="l" fontAlgn="b"/>
                      <a:r>
                        <a:rPr lang="en-US" sz="850" b="0" i="0" u="none" strike="noStrike" dirty="0" smtClean="0">
                          <a:solidFill>
                            <a:srgbClr val="000000"/>
                          </a:solidFill>
                          <a:effectLst/>
                          <a:latin typeface="+mn-lt"/>
                          <a:cs typeface="Arial" panose="020B0604020202020204" pitchFamily="34" charset="0"/>
                        </a:rPr>
                        <a:t>Liquidity </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Deposit Run-off</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Large deposit outflows can materially affect the bank's liquidity. This can be driven by any number of factors such as negative company reputational impacts, perceived riskiness, or poor financial heath of the institution.</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FFC000"/>
                          </a:solidFill>
                          <a:latin typeface="+mn-lt"/>
                          <a:sym typeface="Wingdings 3"/>
                        </a:rPr>
                        <a:t> </a:t>
                      </a:r>
                      <a:endParaRPr lang="es-ES" altLang="en-US" sz="1100" b="1" dirty="0" smtClean="0">
                        <a:solidFill>
                          <a:srgbClr val="FFC000"/>
                        </a:solidFill>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Businesses </a:t>
                      </a:r>
                      <a:r>
                        <a:rPr lang="en-US" sz="850" b="1" i="0" u="none" strike="noStrike" dirty="0">
                          <a:solidFill>
                            <a:schemeClr val="tx1"/>
                          </a:solidFill>
                          <a:effectLst/>
                          <a:latin typeface="+mn-lt"/>
                        </a:rPr>
                        <a:t>are concentrated in loans with nominal deposits.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580">
                <a:tc>
                  <a:txBody>
                    <a:bodyPr/>
                    <a:lstStyle/>
                    <a:p>
                      <a:pPr algn="l" fontAlgn="b"/>
                      <a:r>
                        <a:rPr lang="en-US" sz="850" b="0" i="0" u="none" strike="noStrike" dirty="0" smtClean="0">
                          <a:solidFill>
                            <a:srgbClr val="000000"/>
                          </a:solidFill>
                          <a:effectLst/>
                          <a:latin typeface="+mn-lt"/>
                          <a:cs typeface="Arial" panose="020B0604020202020204" pitchFamily="34" charset="0"/>
                        </a:rPr>
                        <a:t>Operational</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IT Systems Failure/Business Disruption</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Outdated technology architecture, lack of recovery testing, and inadequate change controls could lead to errors or outages in key consumer-facing applications</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FFC000"/>
                          </a:solidFill>
                          <a:latin typeface="+mn-lt"/>
                          <a:sym typeface="Wingdings 3"/>
                        </a:rPr>
                        <a:t> </a:t>
                      </a:r>
                      <a:r>
                        <a:rPr lang="es-ES" altLang="en-US" sz="1100" b="1" dirty="0" smtClean="0">
                          <a:solidFill>
                            <a:srgbClr val="FF0000"/>
                          </a:solidFill>
                          <a:latin typeface="Wingdings 3" panose="05040102010807070707" pitchFamily="18" charset="2"/>
                          <a:sym typeface="Wingdings 3"/>
                        </a:rPr>
                        <a:t></a:t>
                      </a:r>
                      <a:endParaRPr lang="es-ES" altLang="en-US" sz="1100" b="1" dirty="0" smtClean="0">
                        <a:solidFill>
                          <a:srgbClr val="FF0000"/>
                        </a:solidFill>
                        <a:latin typeface="Wingdings 3" panose="05040102010807070707" pitchFamily="18" charset="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Enterprise-wide </a:t>
                      </a:r>
                      <a:r>
                        <a:rPr lang="en-US" sz="850" b="1" i="0" u="none" strike="noStrike" dirty="0">
                          <a:solidFill>
                            <a:schemeClr val="tx1"/>
                          </a:solidFill>
                          <a:effectLst/>
                          <a:latin typeface="+mn-lt"/>
                        </a:rPr>
                        <a:t>Risk,</a:t>
                      </a:r>
                      <a:br>
                        <a:rPr lang="en-US" sz="850" b="1" i="0" u="none" strike="noStrike" dirty="0">
                          <a:solidFill>
                            <a:schemeClr val="tx1"/>
                          </a:solidFill>
                          <a:effectLst/>
                          <a:latin typeface="+mn-lt"/>
                        </a:rPr>
                      </a:br>
                      <a:r>
                        <a:rPr lang="en-US" sz="850" b="1" i="0" u="none" strike="noStrike" dirty="0">
                          <a:solidFill>
                            <a:schemeClr val="tx1"/>
                          </a:solidFill>
                          <a:effectLst/>
                          <a:latin typeface="+mn-lt"/>
                        </a:rPr>
                        <a:t>Disruptions on IRIS transactional system</a:t>
                      </a:r>
                      <a:br>
                        <a:rPr lang="en-US" sz="850" b="1" i="0" u="none" strike="noStrike" dirty="0">
                          <a:solidFill>
                            <a:schemeClr val="tx1"/>
                          </a:solidFill>
                          <a:effectLst/>
                          <a:latin typeface="+mn-lt"/>
                        </a:rPr>
                      </a:br>
                      <a:r>
                        <a:rPr lang="en-US" sz="850" b="1" i="0" u="none" strike="noStrike" dirty="0">
                          <a:solidFill>
                            <a:schemeClr val="tx1"/>
                          </a:solidFill>
                          <a:effectLst/>
                          <a:latin typeface="+mn-lt"/>
                        </a:rPr>
                        <a:t> Alternate recovery sites planning underway</a:t>
                      </a:r>
                      <a:br>
                        <a:rPr lang="en-US" sz="850" b="1" i="0" u="none" strike="noStrike" dirty="0">
                          <a:solidFill>
                            <a:schemeClr val="tx1"/>
                          </a:solidFill>
                          <a:effectLst/>
                          <a:latin typeface="+mn-lt"/>
                        </a:rPr>
                      </a:br>
                      <a:endParaRPr lang="en-US" sz="850" b="1"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271098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risk assessment 2 of 2</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77590877"/>
              </p:ext>
            </p:extLst>
          </p:nvPr>
        </p:nvGraphicFramePr>
        <p:xfrm>
          <a:off x="210717" y="907296"/>
          <a:ext cx="8722566" cy="5810304"/>
        </p:xfrm>
        <a:graphic>
          <a:graphicData uri="http://schemas.openxmlformats.org/drawingml/2006/table">
            <a:tbl>
              <a:tblPr/>
              <a:tblGrid>
                <a:gridCol w="620210"/>
                <a:gridCol w="1223065"/>
                <a:gridCol w="3562350"/>
                <a:gridCol w="533400"/>
                <a:gridCol w="2783541"/>
              </a:tblGrid>
              <a:tr h="193532">
                <a:tc>
                  <a:txBody>
                    <a:bodyPr/>
                    <a:lstStyle/>
                    <a:p>
                      <a:pPr algn="ctr" fontAlgn="b"/>
                      <a:r>
                        <a:rPr lang="en-US" sz="850" b="1" i="0" u="none" strike="noStrike" dirty="0">
                          <a:solidFill>
                            <a:schemeClr val="tx1"/>
                          </a:solidFill>
                          <a:effectLst/>
                          <a:latin typeface="+mn-lt"/>
                          <a:cs typeface="Arial" panose="020B0604020202020204" pitchFamily="34" charset="0"/>
                        </a:rPr>
                        <a:t>Risk </a:t>
                      </a:r>
                      <a:r>
                        <a:rPr lang="en-US" sz="850" b="1" i="0" u="none" strike="noStrike" dirty="0" smtClean="0">
                          <a:solidFill>
                            <a:schemeClr val="tx1"/>
                          </a:solidFill>
                          <a:effectLst/>
                          <a:latin typeface="+mn-lt"/>
                          <a:cs typeface="Arial" panose="020B0604020202020204" pitchFamily="34" charset="0"/>
                        </a:rPr>
                        <a:t>Type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50" b="1" i="0" u="none" strike="noStrike" dirty="0">
                          <a:solidFill>
                            <a:schemeClr val="tx1"/>
                          </a:solidFill>
                          <a:effectLst/>
                          <a:latin typeface="+mn-lt"/>
                          <a:cs typeface="Arial" panose="020B0604020202020204" pitchFamily="34" charset="0"/>
                        </a:rPr>
                        <a:t>Risk </a:t>
                      </a:r>
                      <a:r>
                        <a:rPr lang="en-US" sz="850" b="1" i="0" u="none" strike="noStrike" dirty="0" smtClean="0">
                          <a:solidFill>
                            <a:schemeClr val="tx1"/>
                          </a:solidFill>
                          <a:effectLst/>
                          <a:latin typeface="+mn-lt"/>
                          <a:cs typeface="Arial" panose="020B0604020202020204" pitchFamily="34" charset="0"/>
                        </a:rPr>
                        <a:t>Name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50" b="1" i="0" u="none" strike="noStrike" dirty="0" smtClean="0">
                          <a:solidFill>
                            <a:schemeClr val="tx1"/>
                          </a:solidFill>
                          <a:effectLst/>
                          <a:latin typeface="+mn-lt"/>
                          <a:cs typeface="Arial" panose="020B0604020202020204" pitchFamily="34" charset="0"/>
                        </a:rPr>
                        <a:t>Risk Description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50" b="1" i="0" u="none" strike="noStrike" dirty="0" smtClean="0">
                          <a:solidFill>
                            <a:schemeClr val="tx1"/>
                          </a:solidFill>
                          <a:effectLst/>
                          <a:latin typeface="+mn-lt"/>
                          <a:cs typeface="Arial" panose="020B0604020202020204" pitchFamily="34" charset="0"/>
                        </a:rPr>
                        <a:t>Trend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1" i="0" u="none" strike="noStrike" dirty="0">
                          <a:solidFill>
                            <a:schemeClr val="tx1"/>
                          </a:solidFill>
                          <a:effectLst/>
                          <a:latin typeface="+mn-lt"/>
                          <a:cs typeface="Arial" panose="020B0604020202020204" pitchFamily="34" charset="0"/>
                        </a:rPr>
                        <a:t>Exposure </a:t>
                      </a:r>
                      <a:r>
                        <a:rPr lang="en-US" sz="850" b="1" i="0" u="none" strike="noStrike" dirty="0" smtClean="0">
                          <a:solidFill>
                            <a:schemeClr val="tx1"/>
                          </a:solidFill>
                          <a:effectLst/>
                          <a:latin typeface="+mn-lt"/>
                          <a:cs typeface="Arial" panose="020B0604020202020204" pitchFamily="34" charset="0"/>
                        </a:rPr>
                        <a:t>Update </a:t>
                      </a:r>
                      <a:r>
                        <a:rPr lang="en-US" sz="850" b="1" i="0" u="none" strike="noStrike" dirty="0">
                          <a:solidFill>
                            <a:schemeClr val="tx1"/>
                          </a:solidFill>
                          <a:effectLst/>
                          <a:latin typeface="+mn-lt"/>
                          <a:cs typeface="Arial" panose="020B0604020202020204" pitchFamily="34" charset="0"/>
                        </a:rPr>
                        <a:t>and Mitigating </a:t>
                      </a:r>
                      <a:r>
                        <a:rPr lang="en-US" sz="850" b="1" i="0" u="none" strike="noStrike" dirty="0" smtClean="0">
                          <a:solidFill>
                            <a:schemeClr val="tx1"/>
                          </a:solidFill>
                          <a:effectLst/>
                          <a:latin typeface="+mn-lt"/>
                          <a:cs typeface="Arial" panose="020B0604020202020204" pitchFamily="34" charset="0"/>
                        </a:rPr>
                        <a:t>Actions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2529">
                <a:tc>
                  <a:txBody>
                    <a:bodyPr/>
                    <a:lstStyle/>
                    <a:p>
                      <a:pPr algn="l" fontAlgn="b"/>
                      <a:r>
                        <a:rPr lang="en-US" sz="850" b="0" i="0" u="none" strike="noStrike" dirty="0" smtClean="0">
                          <a:solidFill>
                            <a:srgbClr val="000000"/>
                          </a:solidFill>
                          <a:effectLst/>
                          <a:latin typeface="+mn-lt"/>
                          <a:cs typeface="Arial" panose="020B0604020202020204" pitchFamily="34" charset="0"/>
                        </a:rPr>
                        <a:t>Operational</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Cyber</a:t>
                      </a:r>
                      <a:r>
                        <a:rPr lang="en-US" sz="850" b="0" i="0" u="none" strike="noStrike" baseline="0" dirty="0" smtClean="0">
                          <a:solidFill>
                            <a:srgbClr val="000000"/>
                          </a:solidFill>
                          <a:effectLst/>
                          <a:latin typeface="+mn-lt"/>
                          <a:cs typeface="Arial" panose="020B0604020202020204" pitchFamily="34" charset="0"/>
                        </a:rPr>
                        <a:t> Threats</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Material breaches could result in loss of data, service disruption, and significant negative publicity due to high inherent risk for banks with consumer-facing applications</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FFC000"/>
                          </a:solidFill>
                          <a:latin typeface="+mn-lt"/>
                          <a:sym typeface="Wingdings 3"/>
                        </a:rPr>
                        <a:t> </a:t>
                      </a:r>
                      <a:endParaRPr lang="es-ES" altLang="en-US" sz="1100" b="1" dirty="0" smtClean="0">
                        <a:solidFill>
                          <a:srgbClr val="FFC000"/>
                        </a:solidFill>
                        <a:latin typeface="+mn-lt"/>
                      </a:endParaRPr>
                    </a:p>
                    <a:p>
                      <a:pPr algn="ctr"/>
                      <a:endParaRPr lang="en-US" sz="1100" dirty="0">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Stable from CRE perspective on this Enterprise-wide Risk</a:t>
                      </a:r>
                      <a:br>
                        <a:rPr lang="en-US" sz="850" b="1" i="0" u="none" strike="noStrike" dirty="0" smtClean="0">
                          <a:solidFill>
                            <a:schemeClr val="tx1"/>
                          </a:solidFill>
                          <a:effectLst/>
                          <a:latin typeface="+mn-lt"/>
                        </a:rPr>
                      </a:br>
                      <a:endParaRPr lang="en-US" sz="850" b="1"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7646">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850" b="0" i="0" u="none" strike="noStrike" kern="1200" dirty="0" smtClean="0">
                          <a:solidFill>
                            <a:srgbClr val="000000"/>
                          </a:solidFill>
                          <a:effectLst/>
                          <a:latin typeface="+mn-lt"/>
                          <a:ea typeface="+mn-ea"/>
                          <a:cs typeface="Arial" panose="020B0604020202020204" pitchFamily="34" charset="0"/>
                        </a:rPr>
                        <a:t>Operational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Processes, Controls, Governing Documents</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The risk that policies, standards, procedures, processes, or controls are deficient or non-existent, resulting in loss.</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FFC000"/>
                          </a:solidFill>
                          <a:latin typeface="+mn-lt"/>
                          <a:sym typeface="Wingdings 3"/>
                        </a:rPr>
                        <a:t> </a:t>
                      </a:r>
                      <a:endParaRPr lang="es-ES" altLang="en-US" sz="1100" b="1" dirty="0" smtClean="0">
                        <a:solidFill>
                          <a:srgbClr val="FFC000"/>
                        </a:solidFill>
                        <a:latin typeface="+mn-lt"/>
                      </a:endParaRPr>
                    </a:p>
                    <a:p>
                      <a:pPr algn="ctr"/>
                      <a:endParaRPr lang="en-US" sz="1100" dirty="0">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a:solidFill>
                            <a:schemeClr val="tx1"/>
                          </a:solidFill>
                          <a:effectLst/>
                          <a:latin typeface="+mn-lt"/>
                        </a:rPr>
                        <a:t> </a:t>
                      </a:r>
                      <a:r>
                        <a:rPr lang="en-US" sz="850" b="1" i="0" u="none" strike="noStrike" dirty="0" smtClean="0">
                          <a:solidFill>
                            <a:schemeClr val="tx1"/>
                          </a:solidFill>
                          <a:effectLst/>
                          <a:latin typeface="+mn-lt"/>
                        </a:rPr>
                        <a:t>implementation </a:t>
                      </a:r>
                      <a:r>
                        <a:rPr lang="en-US" sz="850" b="1" i="0" u="none" strike="noStrike" dirty="0">
                          <a:solidFill>
                            <a:schemeClr val="tx1"/>
                          </a:solidFill>
                          <a:effectLst/>
                          <a:latin typeface="+mn-lt"/>
                        </a:rPr>
                        <a:t>of Risk Procedures on target, Business Procedures under development</a:t>
                      </a:r>
                      <a:br>
                        <a:rPr lang="en-US" sz="850" b="1" i="0" u="none" strike="noStrike" dirty="0">
                          <a:solidFill>
                            <a:schemeClr val="tx1"/>
                          </a:solidFill>
                          <a:effectLst/>
                          <a:latin typeface="+mn-lt"/>
                        </a:rPr>
                      </a:br>
                      <a:endParaRPr lang="en-US" sz="850" b="1"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9695">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850" b="0" i="0" u="none" strike="noStrike" kern="1200" dirty="0" smtClean="0">
                          <a:solidFill>
                            <a:srgbClr val="000000"/>
                          </a:solidFill>
                          <a:effectLst/>
                          <a:latin typeface="+mn-lt"/>
                          <a:ea typeface="+mn-ea"/>
                          <a:cs typeface="Arial" panose="020B0604020202020204" pitchFamily="34" charset="0"/>
                        </a:rPr>
                        <a:t>Operational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HR/People Risk</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Insufficient talent retention and management strategies, challenges in attracting key talent, high attrition and executive turnover, and cultural issues could lead to failed execution of SBNA’s business strategy and over-reliance on third parties</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FFC000"/>
                          </a:solidFill>
                          <a:latin typeface="+mn-lt"/>
                          <a:sym typeface="Wingdings 3"/>
                        </a:rPr>
                        <a:t> </a:t>
                      </a:r>
                      <a:endParaRPr lang="es-ES" altLang="en-US" sz="1100" b="1" dirty="0" smtClean="0">
                        <a:solidFill>
                          <a:srgbClr val="FFC000"/>
                        </a:solidFill>
                        <a:latin typeface="+mn-lt"/>
                      </a:endParaRPr>
                    </a:p>
                    <a:p>
                      <a:pPr algn="ctr"/>
                      <a:endParaRPr lang="en-US" sz="1100" dirty="0">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Staffing </a:t>
                      </a:r>
                      <a:r>
                        <a:rPr lang="en-US" sz="850" b="1" i="0" u="none" strike="noStrike" dirty="0">
                          <a:solidFill>
                            <a:schemeClr val="tx1"/>
                          </a:solidFill>
                          <a:effectLst/>
                          <a:latin typeface="+mn-lt"/>
                        </a:rPr>
                        <a:t>model stable due to long tenured employees in </a:t>
                      </a:r>
                      <a:r>
                        <a:rPr lang="en-US" sz="850" b="1" i="0" u="none" strike="noStrike" dirty="0" smtClean="0">
                          <a:solidFill>
                            <a:schemeClr val="tx1"/>
                          </a:solidFill>
                          <a:effectLst/>
                          <a:latin typeface="+mn-lt"/>
                        </a:rPr>
                        <a:t>CRE. Asset quality key</a:t>
                      </a:r>
                      <a:r>
                        <a:rPr lang="en-US" sz="850" b="1" i="0" u="none" strike="noStrike" baseline="0" dirty="0" smtClean="0">
                          <a:solidFill>
                            <a:schemeClr val="tx1"/>
                          </a:solidFill>
                          <a:effectLst/>
                          <a:latin typeface="+mn-lt"/>
                        </a:rPr>
                        <a:t> component of compensation plan.</a:t>
                      </a:r>
                      <a:endParaRPr lang="en-US" sz="850" b="1"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27693">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850" b="0" i="0" u="none" strike="noStrike" kern="1200" dirty="0" smtClean="0">
                          <a:solidFill>
                            <a:srgbClr val="000000"/>
                          </a:solidFill>
                          <a:effectLst/>
                          <a:latin typeface="+mn-lt"/>
                          <a:ea typeface="+mn-ea"/>
                          <a:cs typeface="Arial" panose="020B0604020202020204" pitchFamily="34" charset="0"/>
                        </a:rPr>
                        <a:t>Operational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Data Risk</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The risk of misguided business decisions and ultimately financial loss due to errors in data resulting from weak data integrity controls, including the lack of a formalized and structured data control framework</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altLang="en-US" sz="1100" b="1" dirty="0" smtClean="0">
                          <a:solidFill>
                            <a:srgbClr val="FF0000"/>
                          </a:solidFill>
                          <a:latin typeface="Wingdings 3" panose="05040102010807070707" pitchFamily="18" charset="2"/>
                          <a:sym typeface="Wingdings 3"/>
                        </a:rPr>
                        <a:t></a:t>
                      </a:r>
                      <a:endParaRPr lang="en-US" sz="1100" dirty="0">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Enterprise-wide </a:t>
                      </a:r>
                      <a:r>
                        <a:rPr lang="en-US" sz="850" b="1" i="0" u="none" strike="noStrike" dirty="0">
                          <a:solidFill>
                            <a:schemeClr val="tx1"/>
                          </a:solidFill>
                          <a:effectLst/>
                          <a:latin typeface="+mn-lt"/>
                        </a:rPr>
                        <a:t>Risk - Large number of manual controls may lead to data risk exposure. Hierarchy &amp; Segmentation of Data not aligned vertically and horizontally throughout all systems and reporting. Customer Data Fields and Account Status not updated homogenously in core systems. Also heavy reliance on IT partners to implement projects for automated controls.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9922">
                <a:tc>
                  <a:txBody>
                    <a:bodyPr/>
                    <a:lstStyle/>
                    <a:p>
                      <a:pPr algn="l" fontAlgn="b"/>
                      <a:r>
                        <a:rPr lang="en-US" sz="850" b="0" i="0" u="none" strike="noStrike" dirty="0" smtClean="0">
                          <a:solidFill>
                            <a:srgbClr val="000000"/>
                          </a:solidFill>
                          <a:effectLst/>
                          <a:latin typeface="+mn-lt"/>
                          <a:cs typeface="Arial" panose="020B0604020202020204" pitchFamily="34" charset="0"/>
                        </a:rPr>
                        <a:t>Operational</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Third Party Provider Risk</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Significant concentration in Produban and core deficiencies across the third party lifecycle, including lack of ongoing monitoring for SLAs and absence of formally documented exit strategies for highest risk vendors</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FFC000"/>
                          </a:solidFill>
                          <a:latin typeface="+mn-lt"/>
                          <a:sym typeface="Wingdings 3"/>
                        </a:rPr>
                        <a:t> </a:t>
                      </a:r>
                      <a:endParaRPr lang="es-ES" altLang="en-US" sz="1100" b="1" dirty="0" smtClean="0">
                        <a:solidFill>
                          <a:srgbClr val="FFC000"/>
                        </a:solidFill>
                        <a:latin typeface="+mn-lt"/>
                      </a:endParaRPr>
                    </a:p>
                    <a:p>
                      <a:pPr algn="ctr"/>
                      <a:endParaRPr lang="en-US" sz="1100" dirty="0">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3rd </a:t>
                      </a:r>
                      <a:r>
                        <a:rPr lang="en-US" sz="850" b="1" i="0" u="none" strike="noStrike" dirty="0">
                          <a:solidFill>
                            <a:schemeClr val="tx1"/>
                          </a:solidFill>
                          <a:effectLst/>
                          <a:latin typeface="+mn-lt"/>
                        </a:rPr>
                        <a:t>Party Risk Management implemented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9922">
                <a:tc>
                  <a:txBody>
                    <a:bodyPr/>
                    <a:lstStyle/>
                    <a:p>
                      <a:pPr algn="l" fontAlgn="b"/>
                      <a:r>
                        <a:rPr lang="en-US" sz="850" b="0" i="0" u="none" strike="noStrike" dirty="0" smtClean="0">
                          <a:solidFill>
                            <a:srgbClr val="000000"/>
                          </a:solidFill>
                          <a:effectLst/>
                          <a:latin typeface="+mn-lt"/>
                          <a:cs typeface="Arial" panose="020B0604020202020204" pitchFamily="34" charset="0"/>
                        </a:rPr>
                        <a:t>Reputational </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Customer leaving the bank due to bank deficiencies</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The risk is that SBNA will be unable to retain existing customers due to bank's poor business practices, affiliation with SCUSA, and/or failure to pass regulatory exams.</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altLang="en-US" sz="1100" b="1" dirty="0" smtClean="0">
                          <a:solidFill>
                            <a:srgbClr val="FF0000"/>
                          </a:solidFill>
                          <a:latin typeface="Wingdings 3" panose="05040102010807070707" pitchFamily="18" charset="2"/>
                          <a:sym typeface="Wingdings 3"/>
                        </a:rPr>
                        <a:t></a:t>
                      </a:r>
                      <a:endParaRPr lang="en-US" sz="1100" dirty="0">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a:solidFill>
                            <a:schemeClr val="tx1"/>
                          </a:solidFill>
                          <a:effectLst/>
                          <a:latin typeface="+mn-lt"/>
                        </a:rPr>
                        <a:t>Trend - Deteriorating due to negative press on overall performance and challenges within the US market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0995">
                <a:tc>
                  <a:txBody>
                    <a:bodyPr/>
                    <a:lstStyle/>
                    <a:p>
                      <a:pPr algn="l" fontAlgn="b"/>
                      <a:r>
                        <a:rPr lang="en-US" sz="850" b="0" i="0" u="none" strike="noStrike" kern="1200" dirty="0" smtClean="0">
                          <a:solidFill>
                            <a:srgbClr val="000000"/>
                          </a:solidFill>
                          <a:effectLst/>
                          <a:latin typeface="+mn-lt"/>
                          <a:ea typeface="+mn-ea"/>
                          <a:cs typeface="Arial" panose="020B0604020202020204" pitchFamily="34" charset="0"/>
                        </a:rPr>
                        <a:t>Reputational</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Failure to deliver against regulatory commitments (Heightened Standards, CCAR, etc.)</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The risk is negative publicity and impact to the Bank’s image in the case of failure to meet regulatory expectations. The result of failure to meet regulatory expectations could be public regulatory action and a negative impact to the brand. </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FFC000"/>
                          </a:solidFill>
                          <a:latin typeface="+mn-lt"/>
                          <a:sym typeface="Wingdings 3"/>
                        </a:rPr>
                        <a:t> </a:t>
                      </a:r>
                      <a:endParaRPr lang="es-ES" altLang="en-US" sz="1100" b="1" dirty="0" smtClean="0">
                        <a:solidFill>
                          <a:srgbClr val="FFC000"/>
                        </a:solidFill>
                        <a:latin typeface="+mn-lt"/>
                      </a:endParaRPr>
                    </a:p>
                    <a:p>
                      <a:pPr algn="ctr"/>
                      <a:endParaRPr lang="en-US" sz="1100" dirty="0">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CRE </a:t>
                      </a:r>
                      <a:r>
                        <a:rPr lang="en-US" sz="850" b="1" i="0" u="none" strike="noStrike" dirty="0">
                          <a:solidFill>
                            <a:schemeClr val="tx1"/>
                          </a:solidFill>
                          <a:effectLst/>
                          <a:latin typeface="+mn-lt"/>
                        </a:rPr>
                        <a:t>continues to work towards meeting regulatory requirements </a:t>
                      </a:r>
                      <a:r>
                        <a:rPr lang="en-US" sz="850" b="1" i="0" u="none" strike="noStrike" dirty="0" smtClean="0">
                          <a:solidFill>
                            <a:schemeClr val="tx1"/>
                          </a:solidFill>
                          <a:effectLst/>
                          <a:latin typeface="+mn-lt"/>
                        </a:rPr>
                        <a:t>as</a:t>
                      </a:r>
                      <a:r>
                        <a:rPr lang="en-US" sz="850" b="1" i="0" u="none" strike="noStrike" baseline="0" dirty="0" smtClean="0">
                          <a:solidFill>
                            <a:schemeClr val="tx1"/>
                          </a:solidFill>
                          <a:effectLst/>
                          <a:latin typeface="+mn-lt"/>
                        </a:rPr>
                        <a:t> defined in the </a:t>
                      </a:r>
                      <a:r>
                        <a:rPr lang="en-US" sz="850" b="1" i="0" u="none" strike="noStrike" dirty="0" smtClean="0">
                          <a:solidFill>
                            <a:schemeClr val="tx1"/>
                          </a:solidFill>
                          <a:effectLst/>
                          <a:latin typeface="+mn-lt"/>
                        </a:rPr>
                        <a:t>HS </a:t>
                      </a:r>
                      <a:r>
                        <a:rPr lang="en-US" sz="850" b="1" i="0" u="none" strike="noStrike" dirty="0">
                          <a:solidFill>
                            <a:schemeClr val="tx1"/>
                          </a:solidFill>
                          <a:effectLst/>
                          <a:latin typeface="+mn-lt"/>
                        </a:rPr>
                        <a:t>Plan.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4344">
                <a:tc>
                  <a:txBody>
                    <a:bodyPr/>
                    <a:lstStyle/>
                    <a:p>
                      <a:pPr algn="l" fontAlgn="b"/>
                      <a:r>
                        <a:rPr lang="en-US" sz="850" b="0" i="0" u="none" strike="noStrike" dirty="0" smtClean="0">
                          <a:solidFill>
                            <a:srgbClr val="000000"/>
                          </a:solidFill>
                          <a:effectLst/>
                          <a:latin typeface="+mn-lt"/>
                          <a:cs typeface="Arial" panose="020B0604020202020204" pitchFamily="34" charset="0"/>
                        </a:rPr>
                        <a:t>Strategic </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Lack of</a:t>
                      </a:r>
                      <a:r>
                        <a:rPr lang="en-US" sz="850" b="0" i="0" u="none" strike="noStrike" baseline="0" dirty="0" smtClean="0">
                          <a:solidFill>
                            <a:srgbClr val="000000"/>
                          </a:solidFill>
                          <a:effectLst/>
                          <a:latin typeface="+mn-lt"/>
                          <a:cs typeface="Arial" panose="020B0604020202020204" pitchFamily="34" charset="0"/>
                        </a:rPr>
                        <a:t> </a:t>
                      </a:r>
                      <a:r>
                        <a:rPr lang="en-US" sz="850" b="0" i="0" u="none" strike="noStrike" dirty="0" smtClean="0">
                          <a:solidFill>
                            <a:srgbClr val="000000"/>
                          </a:solidFill>
                          <a:effectLst/>
                          <a:latin typeface="+mn-lt"/>
                          <a:cs typeface="Arial" panose="020B0604020202020204" pitchFamily="34" charset="0"/>
                        </a:rPr>
                        <a:t>product/ substandard product mix, not meeting customers expectation for new bank products</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The lack of availability of certain products or the existence of a substandard product mix to meet customer needs could result in negative earnings. For example SBNA lacks a full suite of hedging products such as a T-lock for DCM product, which causes profitable customers to seek business elsewhere. </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FFC000"/>
                          </a:solidFill>
                          <a:latin typeface="+mn-lt"/>
                          <a:sym typeface="Wingdings 3"/>
                        </a:rPr>
                        <a:t> </a:t>
                      </a:r>
                      <a:endParaRPr lang="es-ES" altLang="en-US" sz="1100" b="1" dirty="0" smtClean="0">
                        <a:solidFill>
                          <a:srgbClr val="FFC000"/>
                        </a:solidFill>
                        <a:latin typeface="+mn-lt"/>
                      </a:endParaRPr>
                    </a:p>
                    <a:p>
                      <a:pPr algn="ctr"/>
                      <a:endParaRPr lang="en-US" sz="1100" dirty="0">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CRE has</a:t>
                      </a:r>
                      <a:r>
                        <a:rPr lang="en-US" sz="850" b="1" i="0" u="none" strike="noStrike" baseline="0" dirty="0" smtClean="0">
                          <a:solidFill>
                            <a:schemeClr val="tx1"/>
                          </a:solidFill>
                          <a:effectLst/>
                          <a:latin typeface="+mn-lt"/>
                        </a:rPr>
                        <a:t> no proposed new products planned for 2016.</a:t>
                      </a:r>
                      <a:r>
                        <a:rPr lang="en-US" sz="850" b="1" i="0" u="none" strike="noStrike" dirty="0">
                          <a:solidFill>
                            <a:schemeClr val="tx1"/>
                          </a:solidFill>
                          <a:effectLst/>
                          <a:latin typeface="+mn-lt"/>
                        </a:rPr>
                        <a:t/>
                      </a:r>
                      <a:br>
                        <a:rPr lang="en-US" sz="850" b="1" i="0" u="none" strike="noStrike" dirty="0">
                          <a:solidFill>
                            <a:schemeClr val="tx1"/>
                          </a:solidFill>
                          <a:effectLst/>
                          <a:latin typeface="+mn-lt"/>
                        </a:rPr>
                      </a:br>
                      <a:endParaRPr lang="en-US" sz="850" b="1"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9922">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850" b="0" i="0" u="none" strike="noStrike" kern="1200" dirty="0" smtClean="0">
                          <a:solidFill>
                            <a:srgbClr val="000000"/>
                          </a:solidFill>
                          <a:effectLst/>
                          <a:latin typeface="+mn-lt"/>
                          <a:ea typeface="+mn-ea"/>
                          <a:cs typeface="Arial" panose="020B0604020202020204" pitchFamily="34" charset="0"/>
                        </a:rPr>
                        <a:t>Strategic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Sustained Low Earnings</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Competitive pressures and inability to effectively execute strategic plan leading to continued low profitability at SBNA. </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FFC000"/>
                          </a:solidFill>
                          <a:latin typeface="+mn-lt"/>
                          <a:sym typeface="Wingdings 3"/>
                        </a:rPr>
                        <a:t> </a:t>
                      </a:r>
                      <a:endParaRPr lang="es-ES" altLang="en-US" sz="1100" b="1" dirty="0" smtClean="0">
                        <a:solidFill>
                          <a:srgbClr val="FFC000"/>
                        </a:solidFill>
                        <a:latin typeface="+mn-lt"/>
                      </a:endParaRPr>
                    </a:p>
                    <a:p>
                      <a:pPr algn="ctr"/>
                      <a:endParaRPr lang="en-US" sz="1100" dirty="0">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i="0" u="none" strike="noStrike" dirty="0" smtClean="0">
                          <a:solidFill>
                            <a:schemeClr val="tx1"/>
                          </a:solidFill>
                          <a:effectLst/>
                          <a:latin typeface="+mn-lt"/>
                        </a:rPr>
                        <a:t>Board approved strategy plan,Risk Appetite,</a:t>
                      </a:r>
                      <a:r>
                        <a:rPr lang="en-US" sz="850" b="1" i="0" u="none" strike="noStrike" baseline="0" dirty="0" smtClean="0">
                          <a:solidFill>
                            <a:schemeClr val="tx1"/>
                          </a:solidFill>
                          <a:effectLst/>
                          <a:latin typeface="+mn-lt"/>
                        </a:rPr>
                        <a:t> and </a:t>
                      </a:r>
                      <a:r>
                        <a:rPr lang="en-US" sz="850" b="1" i="0" u="none" strike="noStrike" dirty="0" smtClean="0">
                          <a:solidFill>
                            <a:schemeClr val="tx1"/>
                          </a:solidFill>
                          <a:effectLst/>
                          <a:latin typeface="+mn-lt"/>
                        </a:rPr>
                        <a:t>2016 </a:t>
                      </a:r>
                      <a:r>
                        <a:rPr lang="en-US" sz="850" b="1" i="0" u="none" strike="noStrike" dirty="0">
                          <a:solidFill>
                            <a:schemeClr val="tx1"/>
                          </a:solidFill>
                          <a:effectLst/>
                          <a:latin typeface="+mn-lt"/>
                        </a:rPr>
                        <a:t>Budget, CEO Business Reviews, Financial Reporting, LOB Reports </a:t>
                      </a:r>
                      <a:r>
                        <a:rPr lang="en-US" sz="850" b="1" i="0" u="none" strike="noStrike" dirty="0" smtClean="0">
                          <a:solidFill>
                            <a:schemeClr val="tx1"/>
                          </a:solidFill>
                          <a:effectLst/>
                          <a:latin typeface="+mn-lt"/>
                        </a:rPr>
                        <a:t>prepared</a:t>
                      </a:r>
                      <a:r>
                        <a:rPr lang="en-US" sz="850" b="1" i="0" u="none" strike="noStrike" baseline="0" dirty="0" smtClean="0">
                          <a:solidFill>
                            <a:schemeClr val="tx1"/>
                          </a:solidFill>
                          <a:effectLst/>
                          <a:latin typeface="+mn-lt"/>
                        </a:rPr>
                        <a:t> monthly.</a:t>
                      </a:r>
                      <a:endParaRPr lang="en-US" sz="850" b="1" i="0" u="none" strike="noStrike" dirty="0">
                        <a:solidFill>
                          <a:srgbClr val="FF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9922">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850" b="0" i="0" u="none" strike="noStrike" kern="1200" dirty="0" smtClean="0">
                          <a:solidFill>
                            <a:srgbClr val="000000"/>
                          </a:solidFill>
                          <a:effectLst/>
                          <a:latin typeface="+mn-lt"/>
                          <a:ea typeface="+mn-ea"/>
                          <a:cs typeface="Arial" panose="020B0604020202020204" pitchFamily="34" charset="0"/>
                        </a:rPr>
                        <a:t>Market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Exposure to changes in the interest rate yield</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NII and MVE sensitivity measures the change in NII and market value exposure to changes in interest rate. MVE change is not recognized in current income. The worst case scenario for SBNA is if rates decrease.</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FFC000"/>
                          </a:solidFill>
                          <a:latin typeface="+mn-lt"/>
                          <a:sym typeface="Wingdings 3"/>
                        </a:rPr>
                        <a:t>  </a:t>
                      </a:r>
                      <a:endParaRPr lang="es-ES" altLang="en-US" sz="1100" b="1" dirty="0" smtClean="0">
                        <a:solidFill>
                          <a:srgbClr val="FFC000"/>
                        </a:solidFill>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850" b="1" kern="1200" dirty="0" smtClean="0">
                          <a:solidFill>
                            <a:schemeClr val="tx1"/>
                          </a:solidFill>
                          <a:latin typeface="+mn-lt"/>
                          <a:ea typeface="+mn-ea"/>
                          <a:cs typeface="+mn-cs"/>
                        </a:rPr>
                        <a:t>A</a:t>
                      </a:r>
                      <a:r>
                        <a:rPr lang="en-US" sz="850" b="1" kern="1200" baseline="0" dirty="0" smtClean="0">
                          <a:solidFill>
                            <a:schemeClr val="tx1"/>
                          </a:solidFill>
                          <a:latin typeface="+mn-lt"/>
                          <a:ea typeface="+mn-ea"/>
                          <a:cs typeface="+mn-cs"/>
                        </a:rPr>
                        <a:t> concentration of term loans are fixed or swapped to mitigate interest rate risk.</a:t>
                      </a:r>
                      <a:r>
                        <a:rPr lang="en-US" sz="850" b="1" kern="1200" dirty="0">
                          <a:solidFill>
                            <a:schemeClr val="tx1"/>
                          </a:solidFill>
                          <a:latin typeface="+mn-lt"/>
                          <a:ea typeface="+mn-ea"/>
                          <a:cs typeface="+mn-cs"/>
                        </a:rPr>
                        <a:t/>
                      </a:r>
                      <a:br>
                        <a:rPr lang="en-US" sz="850" b="1" kern="1200" dirty="0">
                          <a:solidFill>
                            <a:schemeClr val="tx1"/>
                          </a:solidFill>
                          <a:latin typeface="+mn-lt"/>
                          <a:ea typeface="+mn-ea"/>
                          <a:cs typeface="+mn-cs"/>
                        </a:rPr>
                      </a:br>
                      <a:r>
                        <a:rPr lang="en-US" sz="850" b="1" kern="1200" dirty="0">
                          <a:solidFill>
                            <a:schemeClr val="tx1"/>
                          </a:solidFill>
                          <a:latin typeface="+mn-lt"/>
                          <a:ea typeface="+mn-ea"/>
                          <a:cs typeface="+mn-cs"/>
                        </a:rPr>
                        <a:t>Cap Rates remain stable, movement subject to rapid spikes in interest rates which are not </a:t>
                      </a:r>
                      <a:r>
                        <a:rPr lang="en-US" sz="850" b="1" kern="1200" dirty="0" smtClean="0">
                          <a:solidFill>
                            <a:schemeClr val="tx1"/>
                          </a:solidFill>
                          <a:latin typeface="+mn-lt"/>
                          <a:ea typeface="+mn-ea"/>
                          <a:cs typeface="+mn-cs"/>
                        </a:rPr>
                        <a:t>expected</a:t>
                      </a:r>
                      <a:endParaRPr lang="en-US" sz="850" b="1" kern="1200" dirty="0">
                        <a:solidFill>
                          <a:schemeClr val="tx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9922">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850" b="0" i="0" u="none" strike="noStrike" kern="1200" dirty="0" smtClean="0">
                          <a:solidFill>
                            <a:srgbClr val="000000"/>
                          </a:solidFill>
                          <a:effectLst/>
                          <a:latin typeface="+mn-lt"/>
                          <a:ea typeface="+mn-ea"/>
                          <a:cs typeface="Arial" panose="020B0604020202020204" pitchFamily="34" charset="0"/>
                        </a:rPr>
                        <a:t>Model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850" b="0" i="0" u="none" strike="noStrike" dirty="0" smtClean="0">
                          <a:solidFill>
                            <a:srgbClr val="000000"/>
                          </a:solidFill>
                          <a:effectLst/>
                          <a:latin typeface="+mn-lt"/>
                          <a:cs typeface="Arial" panose="020B0604020202020204" pitchFamily="34" charset="0"/>
                        </a:rPr>
                        <a:t>Model Risk</a:t>
                      </a:r>
                      <a:endParaRPr lang="en-US" sz="850" b="0" i="0" u="none" strike="noStrike" dirty="0">
                        <a:solidFill>
                          <a:srgbClr val="000000"/>
                        </a:solidFill>
                        <a:effectLst/>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dirty="0" smtClean="0">
                          <a:latin typeface="+mn-lt"/>
                          <a:cs typeface="Arial" panose="020B0604020202020204" pitchFamily="34" charset="0"/>
                        </a:rPr>
                        <a:t>Model risk for SBNA has</a:t>
                      </a:r>
                      <a:r>
                        <a:rPr lang="en-US" sz="850" baseline="0" dirty="0" smtClean="0">
                          <a:latin typeface="+mn-lt"/>
                          <a:cs typeface="Arial" panose="020B0604020202020204" pitchFamily="34" charset="0"/>
                        </a:rPr>
                        <a:t> been challenged</a:t>
                      </a:r>
                      <a:r>
                        <a:rPr lang="en-US" sz="850" dirty="0" smtClean="0">
                          <a:latin typeface="+mn-lt"/>
                          <a:cs typeface="Arial" panose="020B0604020202020204" pitchFamily="34" charset="0"/>
                        </a:rPr>
                        <a:t>, model misuse and data issues</a:t>
                      </a:r>
                      <a:r>
                        <a:rPr lang="en-US" sz="850" baseline="0" dirty="0" smtClean="0">
                          <a:latin typeface="+mn-lt"/>
                          <a:cs typeface="Arial" panose="020B0604020202020204" pitchFamily="34" charset="0"/>
                        </a:rPr>
                        <a:t> as well as maturity and seasoning of the process.</a:t>
                      </a:r>
                      <a:endParaRPr lang="en-US" sz="850" dirty="0">
                        <a:latin typeface="+mn-lt"/>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altLang="en-US" sz="1100" b="1" dirty="0" smtClean="0">
                          <a:solidFill>
                            <a:srgbClr val="FFC000"/>
                          </a:solidFill>
                          <a:latin typeface="+mn-lt"/>
                          <a:sym typeface="Wingdings 3"/>
                        </a:rPr>
                        <a:t> </a:t>
                      </a:r>
                      <a:r>
                        <a:rPr lang="es-ES" altLang="en-US" sz="1100" b="1" baseline="0" dirty="0" smtClean="0">
                          <a:solidFill>
                            <a:srgbClr val="FFC000"/>
                          </a:solidFill>
                          <a:latin typeface="+mn-lt"/>
                          <a:sym typeface="Wingdings 3"/>
                        </a:rPr>
                        <a:t> </a:t>
                      </a:r>
                      <a:r>
                        <a:rPr lang="es-ES" altLang="en-US" sz="1100" b="1" dirty="0" smtClean="0">
                          <a:solidFill>
                            <a:srgbClr val="FFC000"/>
                          </a:solidFill>
                          <a:latin typeface="+mn-lt"/>
                          <a:sym typeface="Wingdings 3"/>
                        </a:rPr>
                        <a:t></a:t>
                      </a:r>
                      <a:endParaRPr lang="es-ES" altLang="en-US" sz="1100" b="1" dirty="0" smtClean="0">
                        <a:solidFill>
                          <a:srgbClr val="FFC000"/>
                        </a:solidFill>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50" b="1" dirty="0" smtClean="0">
                          <a:solidFill>
                            <a:schemeClr val="tx1"/>
                          </a:solidFill>
                          <a:latin typeface="+mn-lt"/>
                        </a:rPr>
                        <a:t>The</a:t>
                      </a:r>
                      <a:r>
                        <a:rPr lang="en-US" sz="850" b="1" baseline="0" dirty="0" smtClean="0">
                          <a:solidFill>
                            <a:schemeClr val="tx1"/>
                          </a:solidFill>
                          <a:latin typeface="+mn-lt"/>
                        </a:rPr>
                        <a:t> Commercial Real Estate lines of businesses have developed a model scheduled for roll out in Q2.</a:t>
                      </a:r>
                      <a:endParaRPr lang="en-US" sz="850" b="1" dirty="0">
                        <a:solidFill>
                          <a:schemeClr val="tx1"/>
                        </a:solidFill>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9295117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CREB Synergies with CCB</a:t>
            </a:r>
            <a:endParaRPr lang="en-US" dirty="0"/>
          </a:p>
        </p:txBody>
      </p:sp>
      <p:sp>
        <p:nvSpPr>
          <p:cNvPr id="4" name="Text Placeholder 3"/>
          <p:cNvSpPr>
            <a:spLocks noGrp="1"/>
          </p:cNvSpPr>
          <p:nvPr>
            <p:ph type="body" sz="quarter" idx="10"/>
          </p:nvPr>
        </p:nvSpPr>
        <p:spPr/>
        <p:txBody>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34683428"/>
              </p:ext>
            </p:extLst>
          </p:nvPr>
        </p:nvGraphicFramePr>
        <p:xfrm>
          <a:off x="457201" y="1868655"/>
          <a:ext cx="8173582" cy="3007286"/>
        </p:xfrm>
        <a:graphic>
          <a:graphicData uri="http://schemas.openxmlformats.org/drawingml/2006/table">
            <a:tbl>
              <a:tblPr/>
              <a:tblGrid>
                <a:gridCol w="8173582"/>
              </a:tblGrid>
              <a:tr h="304976">
                <a:tc>
                  <a:txBody>
                    <a:bodyPr/>
                    <a:lstStyle/>
                    <a:p>
                      <a:pPr algn="l" fontAlgn="ctr"/>
                      <a:r>
                        <a:rPr lang="en-US" sz="1400" b="1" i="0" u="none" strike="noStrike" dirty="0" smtClean="0">
                          <a:solidFill>
                            <a:srgbClr val="FFFFFF"/>
                          </a:solidFill>
                          <a:effectLst/>
                          <a:latin typeface="Calibri"/>
                        </a:rPr>
                        <a:t>CCB Initiatives that</a:t>
                      </a:r>
                      <a:r>
                        <a:rPr lang="en-US" sz="1400" b="1" i="0" u="none" strike="noStrike" baseline="0" dirty="0" smtClean="0">
                          <a:solidFill>
                            <a:srgbClr val="FFFFFF"/>
                          </a:solidFill>
                          <a:effectLst/>
                          <a:latin typeface="Calibri"/>
                        </a:rPr>
                        <a:t> present synergies with CREB</a:t>
                      </a:r>
                      <a:endParaRPr lang="en-US" sz="1400" b="1" i="0" u="none" strike="noStrike" dirty="0">
                        <a:solidFill>
                          <a:srgbClr val="FFFFFF"/>
                        </a:solidFill>
                        <a:effectLst/>
                        <a:latin typeface="Calibri"/>
                      </a:endParaRPr>
                    </a:p>
                  </a:txBody>
                  <a:tcPr marL="9525" marR="9525" marT="9525" marB="0" anchor="ctr">
                    <a:lnL>
                      <a:noFill/>
                    </a:lnL>
                    <a:lnR>
                      <a:noFill/>
                    </a:lnR>
                    <a:lnT>
                      <a:noFill/>
                    </a:lnT>
                    <a:lnB>
                      <a:noFill/>
                    </a:lnB>
                    <a:solidFill>
                      <a:srgbClr val="FF0000"/>
                    </a:solidFill>
                  </a:tcPr>
                </a:tc>
              </a:tr>
              <a:tr h="323882">
                <a:tc>
                  <a:txBody>
                    <a:bodyPr/>
                    <a:lstStyle/>
                    <a:p>
                      <a:pPr algn="l" fontAlgn="ctr"/>
                      <a:r>
                        <a:rPr lang="en-US" sz="1400" b="1" i="0" u="none" strike="noStrike" dirty="0" smtClean="0">
                          <a:solidFill>
                            <a:srgbClr val="000000"/>
                          </a:solidFill>
                          <a:effectLst/>
                          <a:latin typeface="Calibri"/>
                        </a:rPr>
                        <a:t>1. Transactional Banking Product </a:t>
                      </a:r>
                      <a:r>
                        <a:rPr lang="en-US" sz="1400" b="1" i="0" u="none" strike="noStrike" baseline="0" dirty="0" smtClean="0">
                          <a:solidFill>
                            <a:srgbClr val="000000"/>
                          </a:solidFill>
                          <a:effectLst/>
                          <a:latin typeface="Calibri"/>
                        </a:rPr>
                        <a:t>Platform Transformation</a:t>
                      </a:r>
                      <a:endParaRPr lang="en-US" sz="1400" b="1" i="0" u="none" strike="noStrike" dirty="0">
                        <a:solidFill>
                          <a:srgbClr val="000000"/>
                        </a:solidFill>
                        <a:effectLst/>
                        <a:latin typeface="Calibri"/>
                      </a:endParaRPr>
                    </a:p>
                  </a:txBody>
                  <a:tcPr marL="9525" marR="9525" marT="9525" marB="0" anchor="ctr">
                    <a:lnL>
                      <a:noFill/>
                    </a:lnL>
                    <a:lnR>
                      <a:noFill/>
                    </a:lnR>
                    <a:lnT>
                      <a:noFill/>
                    </a:lnT>
                    <a:lnB w="12700" cap="flat" cmpd="sng" algn="ctr">
                      <a:solidFill>
                        <a:schemeClr val="tx2"/>
                      </a:solidFill>
                      <a:prstDash val="solid"/>
                      <a:round/>
                      <a:headEnd type="none" w="med" len="med"/>
                      <a:tailEnd type="none" w="med" len="med"/>
                    </a:lnB>
                    <a:solidFill>
                      <a:schemeClr val="bg1">
                        <a:lumMod val="95000"/>
                      </a:schemeClr>
                    </a:solidFill>
                  </a:tcPr>
                </a:tc>
              </a:tr>
              <a:tr h="323882">
                <a:tc>
                  <a:txBody>
                    <a:bodyPr/>
                    <a:lstStyle/>
                    <a:p>
                      <a:pPr marL="285750" indent="-285750" algn="l" defTabSz="457200" rtl="0" eaLnBrk="1" fontAlgn="ctr" latinLnBrk="0" hangingPunct="1">
                        <a:buFont typeface="Arial" panose="020B0604020202020204" pitchFamily="34" charset="0"/>
                        <a:buChar char="•"/>
                      </a:pPr>
                      <a:r>
                        <a:rPr lang="en-US" sz="1200" b="0" i="0" u="none" strike="noStrike" kern="1200" dirty="0" smtClean="0">
                          <a:solidFill>
                            <a:schemeClr val="tx1"/>
                          </a:solidFill>
                          <a:effectLst/>
                          <a:latin typeface="Calibri"/>
                          <a:ea typeface="+mn-ea"/>
                          <a:cs typeface="+mn-cs"/>
                        </a:rPr>
                        <a:t>Build out of competitive and comprehensive transaction banking product suite</a:t>
                      </a:r>
                      <a:endParaRPr lang="en-US" sz="1200" b="0" i="0" u="none" strike="noStrike" kern="1200" dirty="0">
                        <a:solidFill>
                          <a:schemeClr val="tx1"/>
                        </a:solidFill>
                        <a:effectLst/>
                        <a:latin typeface="Calibri"/>
                        <a:ea typeface="+mn-ea"/>
                        <a:cs typeface="+mn-cs"/>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r h="323882">
                <a:tc>
                  <a:txBody>
                    <a:bodyPr/>
                    <a:lstStyle/>
                    <a:p>
                      <a:pPr algn="l" fontAlgn="ctr"/>
                      <a:r>
                        <a:rPr lang="en-US" sz="1400" b="1" i="0" u="none" strike="noStrike" dirty="0" smtClean="0">
                          <a:solidFill>
                            <a:srgbClr val="000000"/>
                          </a:solidFill>
                          <a:effectLst/>
                          <a:latin typeface="Calibri"/>
                        </a:rPr>
                        <a:t>2. Upgrade of Client</a:t>
                      </a:r>
                      <a:r>
                        <a:rPr lang="en-US" sz="1400" b="1" i="0" u="none" strike="noStrike" baseline="0" dirty="0" smtClean="0">
                          <a:solidFill>
                            <a:srgbClr val="000000"/>
                          </a:solidFill>
                          <a:effectLst/>
                          <a:latin typeface="Calibri"/>
                        </a:rPr>
                        <a:t> and Product Servicing Operating Model</a:t>
                      </a:r>
                      <a:endParaRPr lang="en-US" sz="1400" b="1" i="0" u="none" strike="noStrike" dirty="0">
                        <a:solidFill>
                          <a:srgbClr val="000000"/>
                        </a:solidFill>
                        <a:effectLst/>
                        <a:latin typeface="Calibri"/>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chemeClr val="bg1">
                        <a:lumMod val="95000"/>
                      </a:schemeClr>
                    </a:solidFill>
                  </a:tcPr>
                </a:tc>
              </a:tr>
              <a:tr h="253556">
                <a:tc>
                  <a:txBody>
                    <a:bodyPr/>
                    <a:lstStyle/>
                    <a:p>
                      <a:pPr algn="l" fontAlgn="ctr"/>
                      <a:r>
                        <a:rPr lang="en-US" sz="1200" b="0" i="0" u="none" strike="noStrike" dirty="0" smtClean="0">
                          <a:solidFill>
                            <a:schemeClr val="tx1"/>
                          </a:solidFill>
                          <a:effectLst/>
                          <a:latin typeface="Calibri"/>
                        </a:rPr>
                        <a:t>Appropriate staffing, technology and support</a:t>
                      </a:r>
                      <a:r>
                        <a:rPr lang="en-US" sz="1200" b="0" i="0" u="none" strike="noStrike" baseline="0" dirty="0" smtClean="0">
                          <a:solidFill>
                            <a:schemeClr val="tx1"/>
                          </a:solidFill>
                          <a:effectLst/>
                          <a:latin typeface="Calibri"/>
                        </a:rPr>
                        <a:t> model</a:t>
                      </a:r>
                      <a:r>
                        <a:rPr lang="en-US" sz="1200" b="0" i="0" u="none" strike="noStrike" dirty="0" smtClean="0">
                          <a:solidFill>
                            <a:schemeClr val="tx1"/>
                          </a:solidFill>
                          <a:effectLst/>
                          <a:latin typeface="Calibri"/>
                        </a:rPr>
                        <a:t> to deliver and service new clients and products</a:t>
                      </a:r>
                      <a:endParaRPr lang="en-US" sz="1200" b="0" i="0" u="none" strike="noStrike" dirty="0">
                        <a:solidFill>
                          <a:schemeClr val="tx1"/>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r>
              <a:tr h="304976">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400" b="1" i="0" u="none" strike="noStrike" dirty="0" smtClean="0">
                          <a:solidFill>
                            <a:srgbClr val="000000"/>
                          </a:solidFill>
                          <a:effectLst/>
                          <a:latin typeface="Calibri"/>
                        </a:rPr>
                        <a:t>3. Business Intelligence &amp; Sales</a:t>
                      </a:r>
                      <a:r>
                        <a:rPr lang="en-US" sz="1400" b="1" i="0" u="none" strike="noStrike" baseline="0" dirty="0" smtClean="0">
                          <a:solidFill>
                            <a:srgbClr val="000000"/>
                          </a:solidFill>
                          <a:effectLst/>
                          <a:latin typeface="Calibri"/>
                        </a:rPr>
                        <a:t> Tools Build Out</a:t>
                      </a:r>
                      <a:endParaRPr lang="en-US" sz="1400" b="1" i="0" u="none" strike="noStrike" dirty="0" smtClean="0">
                        <a:solidFill>
                          <a:srgbClr val="000000"/>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95000"/>
                      </a:schemeClr>
                    </a:solidFill>
                  </a:tcPr>
                </a:tc>
              </a:tr>
              <a:tr h="458699">
                <a:tc>
                  <a:txBody>
                    <a:bodyPr/>
                    <a:lstStyle/>
                    <a:p>
                      <a:pPr algn="l" fontAlgn="ctr"/>
                      <a:r>
                        <a:rPr lang="en-US" sz="1200" b="0" i="0" u="none" strike="noStrike" dirty="0" smtClean="0">
                          <a:solidFill>
                            <a:srgbClr val="000000"/>
                          </a:solidFill>
                          <a:effectLst/>
                          <a:latin typeface="Calibri"/>
                        </a:rPr>
                        <a:t>Rollout of sales tools</a:t>
                      </a:r>
                      <a:r>
                        <a:rPr lang="en-US" sz="1200" b="0" i="0" u="none" strike="noStrike" baseline="0" dirty="0" smtClean="0">
                          <a:solidFill>
                            <a:srgbClr val="000000"/>
                          </a:solidFill>
                          <a:effectLst/>
                          <a:latin typeface="Calibri"/>
                        </a:rPr>
                        <a:t> </a:t>
                      </a:r>
                      <a:r>
                        <a:rPr lang="en-US" sz="1200" b="0" i="0" u="none" strike="noStrike" dirty="0" smtClean="0">
                          <a:solidFill>
                            <a:srgbClr val="000000"/>
                          </a:solidFill>
                          <a:effectLst/>
                          <a:latin typeface="Calibri"/>
                        </a:rPr>
                        <a:t>&amp; robust</a:t>
                      </a:r>
                      <a:r>
                        <a:rPr lang="en-US" sz="1200" b="0" i="0" u="none" strike="noStrike" baseline="0" dirty="0" smtClean="0">
                          <a:solidFill>
                            <a:srgbClr val="000000"/>
                          </a:solidFill>
                          <a:effectLst/>
                          <a:latin typeface="Calibri"/>
                        </a:rPr>
                        <a:t> process (</a:t>
                      </a:r>
                      <a:r>
                        <a:rPr lang="en-US" sz="1200" b="0" i="0" u="none" strike="noStrike" dirty="0" smtClean="0">
                          <a:solidFill>
                            <a:srgbClr val="000000"/>
                          </a:solidFill>
                          <a:effectLst/>
                          <a:latin typeface="Calibri"/>
                        </a:rPr>
                        <a:t>Salesforce to replace </a:t>
                      </a:r>
                      <a:r>
                        <a:rPr lang="en-US" sz="1200" b="0" i="0" u="none" strike="noStrike" dirty="0" err="1" smtClean="0">
                          <a:solidFill>
                            <a:srgbClr val="000000"/>
                          </a:solidFill>
                          <a:effectLst/>
                          <a:latin typeface="Calibri"/>
                        </a:rPr>
                        <a:t>Salesnet</a:t>
                      </a:r>
                      <a:r>
                        <a:rPr lang="en-US" sz="1200" b="0" i="0" u="none" strike="noStrike" dirty="0" smtClean="0">
                          <a:solidFill>
                            <a:srgbClr val="000000"/>
                          </a:solidFill>
                          <a:effectLst/>
                          <a:latin typeface="Calibri"/>
                        </a:rPr>
                        <a:t>) </a:t>
                      </a:r>
                      <a:endParaRPr lang="en-US" sz="1200" b="0" i="0" u="none" strike="noStrike" dirty="0">
                        <a:solidFill>
                          <a:srgbClr val="000000"/>
                        </a:solidFill>
                        <a:effectLst/>
                        <a:latin typeface="Calibri"/>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976">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400" b="1" i="0" u="none" strike="noStrike" dirty="0" smtClean="0">
                          <a:solidFill>
                            <a:srgbClr val="000000"/>
                          </a:solidFill>
                          <a:effectLst/>
                          <a:latin typeface="Calibri"/>
                        </a:rPr>
                        <a:t>4. Digitization and streamlining </a:t>
                      </a:r>
                      <a:r>
                        <a:rPr lang="en-US" sz="1400" b="1" i="0" u="none" strike="noStrike" baseline="0" dirty="0" smtClean="0">
                          <a:solidFill>
                            <a:srgbClr val="000000"/>
                          </a:solidFill>
                          <a:effectLst/>
                          <a:latin typeface="Calibri"/>
                        </a:rPr>
                        <a:t>of internal processes</a:t>
                      </a:r>
                      <a:endParaRPr lang="en-US" sz="1400" b="1" i="0" u="none" strike="noStrike" dirty="0" smtClean="0">
                        <a:solidFill>
                          <a:srgbClr val="000000"/>
                        </a:solidFill>
                        <a:effectLst/>
                        <a:latin typeface="Calibri"/>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chemeClr val="bg1">
                        <a:lumMod val="95000"/>
                      </a:schemeClr>
                    </a:solidFill>
                  </a:tcPr>
                </a:tc>
              </a:tr>
              <a:tr h="408457">
                <a:tc>
                  <a:txBody>
                    <a:bodyPr/>
                    <a:lstStyle/>
                    <a:p>
                      <a:pPr algn="l" fontAlgn="ctr"/>
                      <a:r>
                        <a:rPr lang="en-US" sz="1200" b="0" i="0" u="none" strike="noStrike" dirty="0" smtClean="0">
                          <a:solidFill>
                            <a:srgbClr val="000000"/>
                          </a:solidFill>
                          <a:effectLst/>
                          <a:latin typeface="Calibri"/>
                        </a:rPr>
                        <a:t>Digital and integrated E2E client on-boarding work flows enabled through new tools (</a:t>
                      </a:r>
                      <a:r>
                        <a:rPr lang="en-US" sz="1200" b="0" i="0" u="none" strike="noStrike" dirty="0" err="1" smtClean="0">
                          <a:solidFill>
                            <a:srgbClr val="000000"/>
                          </a:solidFill>
                          <a:effectLst/>
                          <a:latin typeface="Calibri"/>
                        </a:rPr>
                        <a:t>nCino</a:t>
                      </a:r>
                      <a:r>
                        <a:rPr lang="en-US" sz="1200" b="0" i="0" u="none" strike="noStrike" dirty="0" smtClean="0">
                          <a:solidFill>
                            <a:srgbClr val="000000"/>
                          </a:solidFill>
                          <a:effectLst/>
                          <a:latin typeface="Calibri"/>
                        </a:rPr>
                        <a:t> to replace NILO)</a:t>
                      </a:r>
                      <a:endParaRPr lang="en-US" sz="1200" b="0" i="0" u="none" strike="noStrike" dirty="0">
                        <a:solidFill>
                          <a:srgbClr val="000000"/>
                        </a:solidFill>
                        <a:effectLst/>
                        <a:latin typeface="Calibri"/>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r>
            </a:tbl>
          </a:graphicData>
        </a:graphic>
      </p:graphicFrame>
      <p:sp>
        <p:nvSpPr>
          <p:cNvPr id="5" name="TextBox 4"/>
          <p:cNvSpPr txBox="1"/>
          <p:nvPr/>
        </p:nvSpPr>
        <p:spPr>
          <a:xfrm>
            <a:off x="504699" y="945325"/>
            <a:ext cx="8046448" cy="5078313"/>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000000"/>
                </a:solidFill>
              </a:rPr>
              <a:t>The following initiatives outlined in CCB’s SP19 presentation will also be leveraged by CREB </a:t>
            </a: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pPr marL="285750" indent="-285750">
              <a:buFont typeface="Arial" panose="020B0604020202020204" pitchFamily="34" charset="0"/>
              <a:buChar char="•"/>
            </a:pPr>
            <a:r>
              <a:rPr lang="en-US" dirty="0" smtClean="0">
                <a:solidFill>
                  <a:srgbClr val="000000"/>
                </a:solidFill>
              </a:rPr>
              <a:t>Additionally, we will be conducting an assessment with T&amp;O to identify alternative loan platforms that are less expensive than current AFS platform (will be built in CCB and CREB book of work).</a:t>
            </a:r>
            <a:endParaRPr lang="en-US" dirty="0">
              <a:solidFill>
                <a:srgbClr val="000000"/>
              </a:solidFill>
            </a:endParaRPr>
          </a:p>
        </p:txBody>
      </p:sp>
    </p:spTree>
    <p:extLst>
      <p:ext uri="{BB962C8B-B14F-4D97-AF65-F5344CB8AC3E}">
        <p14:creationId xmlns:p14="http://schemas.microsoft.com/office/powerpoint/2010/main" val="3512813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06341104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8793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a:xfrm>
            <a:off x="457245" y="308060"/>
            <a:ext cx="8229555" cy="430887"/>
          </a:xfrm>
        </p:spPr>
        <p:txBody>
          <a:bodyPr/>
          <a:lstStyle/>
          <a:p>
            <a:r>
              <a:rPr lang="en-US" dirty="0"/>
              <a:t>Commercial Real Estate </a:t>
            </a:r>
            <a:r>
              <a:rPr lang="en-US" dirty="0" smtClean="0"/>
              <a:t>Banking – Executive Summary</a:t>
            </a:r>
            <a:endParaRPr lang="en-US" dirty="0"/>
          </a:p>
        </p:txBody>
      </p:sp>
      <p:sp>
        <p:nvSpPr>
          <p:cNvPr id="26" name="TextBox 25"/>
          <p:cNvSpPr txBox="1"/>
          <p:nvPr/>
        </p:nvSpPr>
        <p:spPr>
          <a:xfrm>
            <a:off x="410240" y="1035042"/>
            <a:ext cx="8323521" cy="5262979"/>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dirty="0" smtClean="0"/>
              <a:t>SBNA’s Real </a:t>
            </a:r>
            <a:r>
              <a:rPr lang="en-US" sz="1600" dirty="0"/>
              <a:t>E</a:t>
            </a:r>
            <a:r>
              <a:rPr lang="en-US" sz="1600" dirty="0" smtClean="0"/>
              <a:t>state concentration as a percent of capital is high when compared to market peers, particularly in the Multifamily asset type.</a:t>
            </a:r>
          </a:p>
          <a:p>
            <a:pPr marL="285750" indent="-285750">
              <a:spcAft>
                <a:spcPts val="1200"/>
              </a:spcAft>
              <a:buFont typeface="Arial" panose="020B0604020202020204" pitchFamily="34" charset="0"/>
              <a:buChar char="•"/>
            </a:pPr>
            <a:r>
              <a:rPr lang="en-US" sz="1600" dirty="0" smtClean="0"/>
              <a:t>A primary focus of the CREB 2019 plan is to reduce Multifamily exposure while maximizing returns.</a:t>
            </a:r>
          </a:p>
          <a:p>
            <a:pPr marL="285750" indent="-285750">
              <a:spcAft>
                <a:spcPts val="1200"/>
              </a:spcAft>
              <a:buFont typeface="Arial" panose="020B0604020202020204" pitchFamily="34" charset="0"/>
              <a:buChar char="•"/>
            </a:pPr>
            <a:r>
              <a:rPr lang="en-US" sz="1600" dirty="0" smtClean="0"/>
              <a:t>The strategic goals within the plan period are: </a:t>
            </a:r>
          </a:p>
          <a:p>
            <a:pPr marL="800100" lvl="1" indent="-342900">
              <a:spcAft>
                <a:spcPts val="1200"/>
              </a:spcAft>
              <a:buAutoNum type="arabicParenR"/>
            </a:pPr>
            <a:r>
              <a:rPr lang="en-US" sz="1600" dirty="0" smtClean="0"/>
              <a:t>Selective reduction of the multifamily concentration through asset sales and run off.  Assumes extension of Multifamily Marketing Agreement with Meridian in 2018.</a:t>
            </a:r>
          </a:p>
          <a:p>
            <a:pPr marL="800100" lvl="1" indent="-342900">
              <a:spcAft>
                <a:spcPts val="1200"/>
              </a:spcAft>
              <a:buAutoNum type="arabicParenR"/>
            </a:pPr>
            <a:r>
              <a:rPr lang="en-US" sz="1600" dirty="0" smtClean="0"/>
              <a:t>Focus production efforts in higher yielding assets and those that </a:t>
            </a:r>
            <a:r>
              <a:rPr lang="en-US" sz="1600" dirty="0"/>
              <a:t>perform better during economic </a:t>
            </a:r>
            <a:r>
              <a:rPr lang="en-US" sz="1600" dirty="0" smtClean="0"/>
              <a:t>downturns, as well as the generation of non-credit revenues (Syndications &amp; Swaps)</a:t>
            </a:r>
          </a:p>
          <a:p>
            <a:pPr marL="800100" lvl="1" indent="-342900">
              <a:spcAft>
                <a:spcPts val="1200"/>
              </a:spcAft>
              <a:buAutoNum type="arabicParenR"/>
            </a:pPr>
            <a:r>
              <a:rPr lang="en-US" sz="1600" dirty="0" smtClean="0"/>
              <a:t>Continue the implementation </a:t>
            </a:r>
            <a:r>
              <a:rPr lang="en-US" sz="1600" dirty="0"/>
              <a:t>of the Heightened Standards </a:t>
            </a:r>
            <a:r>
              <a:rPr lang="en-US" sz="1600" dirty="0" smtClean="0"/>
              <a:t>plan.</a:t>
            </a:r>
          </a:p>
          <a:p>
            <a:pPr marL="800100" lvl="1" indent="-342900">
              <a:spcAft>
                <a:spcPts val="1200"/>
              </a:spcAft>
              <a:buFontTx/>
              <a:buAutoNum type="arabicParenR"/>
            </a:pPr>
            <a:r>
              <a:rPr lang="en-US" sz="1600" dirty="0" smtClean="0"/>
              <a:t>Further improve efficiencies with automation and technology that will also reduce operational risk.</a:t>
            </a:r>
          </a:p>
          <a:p>
            <a:pPr marL="285750" indent="-285750">
              <a:spcAft>
                <a:spcPts val="1200"/>
              </a:spcAft>
              <a:buFont typeface="Arial" panose="020B0604020202020204" pitchFamily="34" charset="0"/>
              <a:buChar char="•"/>
            </a:pPr>
            <a:r>
              <a:rPr lang="en-US" sz="1600" dirty="0" smtClean="0"/>
              <a:t>These initiatives will improve ROA to 1.00% and ROE to 9.13% by 2019</a:t>
            </a:r>
          </a:p>
          <a:p>
            <a:pPr marL="285750" indent="-285750">
              <a:spcAft>
                <a:spcPts val="1200"/>
              </a:spcAft>
              <a:buFont typeface="Arial" panose="020B0604020202020204" pitchFamily="34" charset="0"/>
              <a:buChar char="•"/>
            </a:pPr>
            <a:r>
              <a:rPr lang="en-US" sz="1600" dirty="0" smtClean="0"/>
              <a:t>The plan does not assume any transfer of legacy CRE assets from other segments</a:t>
            </a:r>
          </a:p>
        </p:txBody>
      </p:sp>
    </p:spTree>
    <p:extLst>
      <p:ext uri="{BB962C8B-B14F-4D97-AF65-F5344CB8AC3E}">
        <p14:creationId xmlns:p14="http://schemas.microsoft.com/office/powerpoint/2010/main" val="2686284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priorities and performance targets</a:t>
            </a:r>
            <a:endParaRPr lang="en-US" dirty="0"/>
          </a:p>
        </p:txBody>
      </p:sp>
      <p:sp>
        <p:nvSpPr>
          <p:cNvPr id="5" name="Rectangle 4"/>
          <p:cNvSpPr/>
          <p:nvPr/>
        </p:nvSpPr>
        <p:spPr>
          <a:xfrm>
            <a:off x="457201" y="979714"/>
            <a:ext cx="8229599" cy="8589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Remain </a:t>
            </a:r>
            <a:r>
              <a:rPr lang="en-US" sz="1600" dirty="0"/>
              <a:t>customer centric with  a simple focus on execution and personal service as well as operating and managing the business in a fair, efficient, and cost conscious manner to achieve </a:t>
            </a:r>
            <a:r>
              <a:rPr lang="en-US" sz="1600" dirty="0" smtClean="0"/>
              <a:t>performance targets</a:t>
            </a:r>
            <a:endParaRPr lang="en-US" sz="1600" dirty="0"/>
          </a:p>
        </p:txBody>
      </p:sp>
      <p:sp>
        <p:nvSpPr>
          <p:cNvPr id="7" name="TextBox 6"/>
          <p:cNvSpPr txBox="1"/>
          <p:nvPr/>
        </p:nvSpPr>
        <p:spPr>
          <a:xfrm>
            <a:off x="462256" y="2002968"/>
            <a:ext cx="4563889" cy="369332"/>
          </a:xfrm>
          <a:prstGeom prst="rect">
            <a:avLst/>
          </a:prstGeom>
          <a:noFill/>
        </p:spPr>
        <p:txBody>
          <a:bodyPr wrap="square" rtlCol="0">
            <a:spAutoFit/>
          </a:bodyPr>
          <a:lstStyle/>
          <a:p>
            <a:pPr algn="ctr"/>
            <a:r>
              <a:rPr lang="en-US" b="1" dirty="0" smtClean="0"/>
              <a:t>2019 performance targets</a:t>
            </a:r>
            <a:endParaRPr lang="en-US" b="1" dirty="0"/>
          </a:p>
        </p:txBody>
      </p:sp>
      <p:cxnSp>
        <p:nvCxnSpPr>
          <p:cNvPr id="9" name="Straight Connector 8"/>
          <p:cNvCxnSpPr/>
          <p:nvPr/>
        </p:nvCxnSpPr>
        <p:spPr>
          <a:xfrm>
            <a:off x="462256" y="2415452"/>
            <a:ext cx="4563889"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4141257844"/>
              </p:ext>
            </p:extLst>
          </p:nvPr>
        </p:nvGraphicFramePr>
        <p:xfrm>
          <a:off x="457200" y="2562380"/>
          <a:ext cx="4563889" cy="3940375"/>
        </p:xfrm>
        <a:graphic>
          <a:graphicData uri="http://schemas.openxmlformats.org/drawingml/2006/table">
            <a:tbl>
              <a:tblPr/>
              <a:tblGrid>
                <a:gridCol w="1319013"/>
                <a:gridCol w="729270"/>
                <a:gridCol w="893168"/>
                <a:gridCol w="811219"/>
                <a:gridCol w="811219"/>
              </a:tblGrid>
              <a:tr h="269686">
                <a:tc>
                  <a:txBody>
                    <a:bodyPr/>
                    <a:lstStyle/>
                    <a:p>
                      <a:pPr marL="0" algn="l" defTabSz="457200" rtl="0" eaLnBrk="1" fontAlgn="b" latinLnBrk="0" hangingPunct="1"/>
                      <a:endParaRPr lang="en-US" sz="1200" b="1" i="0" u="none" strike="noStrike" kern="1200" dirty="0">
                        <a:solidFill>
                          <a:srgbClr val="000000"/>
                        </a:solidFill>
                        <a:effectLst/>
                        <a:latin typeface="Calibri"/>
                        <a:ea typeface="+mn-ea"/>
                        <a:cs typeface="+mn-cs"/>
                      </a:endParaRPr>
                    </a:p>
                  </a:txBody>
                  <a:tcPr marL="9525" marR="9525" marT="9525" marB="0" anchor="ctr">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b"/>
                      <a:r>
                        <a:rPr lang="en-US" sz="1200" b="1" i="0" u="none" strike="noStrike" dirty="0" smtClean="0">
                          <a:solidFill>
                            <a:schemeClr val="tx1"/>
                          </a:solidFill>
                          <a:effectLst/>
                          <a:latin typeface="Calibri"/>
                        </a:rPr>
                        <a:t>CREB Total</a:t>
                      </a:r>
                    </a:p>
                  </a:txBody>
                  <a:tcPr marL="9525" marR="9525" marT="9525" marB="0" anchor="ctr">
                    <a:lnL>
                      <a:noFill/>
                    </a:lnL>
                    <a:lnR w="1270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1200" b="1" i="0" u="none" strike="noStrike" dirty="0" smtClean="0">
                        <a:solidFill>
                          <a:schemeClr val="tx1"/>
                        </a:solidFill>
                        <a:effectLst/>
                        <a:latin typeface="Calibri"/>
                      </a:endParaRPr>
                    </a:p>
                  </a:txBody>
                  <a:tcPr marL="9525" marR="9525" marT="9525" marB="0" anchor="ctr">
                    <a:lnL w="12700" cap="flat" cmpd="sng" algn="ctr">
                      <a:noFill/>
                      <a:prstDash val="solid"/>
                      <a:round/>
                      <a:headEnd type="none" w="med" len="med"/>
                      <a:tailEnd type="none" w="med" len="med"/>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1" i="0" u="none" strike="noStrike" dirty="0" smtClean="0">
                          <a:solidFill>
                            <a:srgbClr val="000000"/>
                          </a:solidFill>
                          <a:effectLst/>
                          <a:latin typeface="Calibri"/>
                        </a:rPr>
                        <a:t>MF</a:t>
                      </a:r>
                    </a:p>
                  </a:txBody>
                  <a:tcPr marL="9525" marR="9525" marT="9525" marB="0" anchor="ctr">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1" i="0" u="none" strike="noStrike" dirty="0" smtClean="0">
                          <a:solidFill>
                            <a:schemeClr val="tx1"/>
                          </a:solidFill>
                          <a:effectLst/>
                          <a:latin typeface="Calibri"/>
                        </a:rPr>
                        <a:t>CRE</a:t>
                      </a:r>
                    </a:p>
                  </a:txBody>
                  <a:tcPr marL="9525" marR="9525" marT="9525" marB="0" anchor="ctr">
                    <a:lnL>
                      <a:noFill/>
                    </a:lnL>
                    <a:lnR w="1270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6700">
                <a:tc>
                  <a:txBody>
                    <a:bodyPr/>
                    <a:lstStyle/>
                    <a:p>
                      <a:pPr marL="0" algn="l" defTabSz="457200" rtl="0" eaLnBrk="1" fontAlgn="b" latinLnBrk="0" hangingPunct="1"/>
                      <a:endParaRPr lang="en-US" sz="1200" b="1" i="0" u="none" strike="noStrike" kern="1200" dirty="0">
                        <a:solidFill>
                          <a:srgbClr val="000000"/>
                        </a:solidFill>
                        <a:effectLst/>
                        <a:latin typeface="Calibri"/>
                        <a:ea typeface="+mn-ea"/>
                        <a:cs typeface="+mn-cs"/>
                      </a:endParaRPr>
                    </a:p>
                  </a:txBody>
                  <a:tcPr marL="9525" marR="9525" marT="9525" marB="0" anchor="ctr">
                    <a:lnL>
                      <a:noFill/>
                    </a:lnL>
                    <a:lnR>
                      <a:noFill/>
                    </a:lnR>
                    <a:lnT w="63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1" i="1" u="none" strike="noStrike" dirty="0" smtClean="0">
                          <a:solidFill>
                            <a:schemeClr val="bg1">
                              <a:lumMod val="50000"/>
                            </a:schemeClr>
                          </a:solidFill>
                          <a:effectLst/>
                          <a:latin typeface="Calibri"/>
                        </a:rPr>
                        <a:t>2016</a:t>
                      </a:r>
                      <a:endParaRPr lang="en-US" sz="1200" b="1" i="1" u="none" strike="noStrike" dirty="0">
                        <a:solidFill>
                          <a:schemeClr val="bg1">
                            <a:lumMod val="50000"/>
                          </a:schemeClr>
                        </a:solidFill>
                        <a:effectLst/>
                        <a:latin typeface="Calibri"/>
                      </a:endParaRPr>
                    </a:p>
                  </a:txBody>
                  <a:tcPr marL="9525" marR="9525" marT="9525" marB="0" anchor="ctr">
                    <a:lnL>
                      <a:noFill/>
                    </a:lnL>
                    <a:lnR w="1270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1" i="0" u="none" strike="noStrike" dirty="0" smtClean="0">
                          <a:solidFill>
                            <a:schemeClr val="tx1"/>
                          </a:solidFill>
                          <a:effectLst/>
                          <a:latin typeface="Calibri"/>
                        </a:rPr>
                        <a:t>2019</a:t>
                      </a:r>
                    </a:p>
                  </a:txBody>
                  <a:tcPr marL="9525" marR="9525" marT="9525" marB="0" anchor="ctr">
                    <a:lnL w="12700" cap="flat" cmpd="sng" algn="ctr">
                      <a:solidFill>
                        <a:schemeClr val="bg2"/>
                      </a:solidFill>
                      <a:prstDash val="solid"/>
                      <a:round/>
                      <a:headEnd type="none" w="med" len="med"/>
                      <a:tailEnd type="none" w="med" len="med"/>
                    </a:lnL>
                    <a:lnR>
                      <a:noFill/>
                    </a:lnR>
                    <a:lnT w="63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1" i="0" u="none" strike="noStrike" dirty="0" smtClean="0">
                          <a:solidFill>
                            <a:srgbClr val="000000"/>
                          </a:solidFill>
                          <a:effectLst/>
                          <a:latin typeface="Calibri"/>
                        </a:rPr>
                        <a:t>2019</a:t>
                      </a:r>
                      <a:endParaRPr lang="en-US" sz="1200" b="1" i="0" u="none" strike="noStrike" dirty="0">
                        <a:solidFill>
                          <a:srgbClr val="000000"/>
                        </a:solidFill>
                        <a:effectLst/>
                        <a:latin typeface="Calibri"/>
                      </a:endParaRPr>
                    </a:p>
                  </a:txBody>
                  <a:tcPr marL="9525" marR="9525" marT="9525" marB="0" anchor="ctr">
                    <a:lnL>
                      <a:noFill/>
                    </a:lnL>
                    <a:lnR>
                      <a:noFill/>
                    </a:lnR>
                    <a:lnT w="63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1" i="0" u="none" strike="noStrike" dirty="0" smtClean="0">
                          <a:solidFill>
                            <a:schemeClr val="tx1"/>
                          </a:solidFill>
                          <a:effectLst/>
                          <a:latin typeface="Calibri"/>
                        </a:rPr>
                        <a:t>2019</a:t>
                      </a:r>
                      <a:endParaRPr lang="en-US" sz="1200" b="1" i="0" u="none" strike="noStrike" dirty="0">
                        <a:solidFill>
                          <a:schemeClr val="tx1"/>
                        </a:solidFill>
                        <a:effectLst/>
                        <a:latin typeface="Calibri"/>
                      </a:endParaRPr>
                    </a:p>
                  </a:txBody>
                  <a:tcPr marL="9525" marR="9525" marT="9525" marB="0" anchor="ctr">
                    <a:lnL>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382335">
                <a:tc>
                  <a:txBody>
                    <a:bodyPr/>
                    <a:lstStyle/>
                    <a:p>
                      <a:pPr marL="0" algn="l" defTabSz="457200" rtl="0" eaLnBrk="1" fontAlgn="b" latinLnBrk="0" hangingPunct="1"/>
                      <a:r>
                        <a:rPr lang="en-US" sz="1200" b="1" i="0" u="none" strike="noStrike" kern="1200" dirty="0" smtClean="0">
                          <a:solidFill>
                            <a:srgbClr val="000000"/>
                          </a:solidFill>
                          <a:effectLst/>
                          <a:latin typeface="Calibri"/>
                          <a:ea typeface="+mn-ea"/>
                          <a:cs typeface="+mn-cs"/>
                        </a:rPr>
                        <a:t>Avg Exposure (Bn)</a:t>
                      </a:r>
                      <a:endParaRPr lang="en-US" sz="1200" b="1"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i="1" u="none" strike="noStrike" kern="1200" dirty="0" smtClean="0">
                          <a:solidFill>
                            <a:schemeClr val="bg1">
                              <a:lumMod val="50000"/>
                            </a:schemeClr>
                          </a:solidFill>
                          <a:effectLst/>
                          <a:latin typeface="Calibri"/>
                          <a:ea typeface="+mn-ea"/>
                          <a:cs typeface="+mn-cs"/>
                        </a:rPr>
                        <a:t>$17.1</a:t>
                      </a:r>
                      <a:endParaRPr lang="en-US" sz="1200" b="1" i="1" u="none" strike="noStrike" kern="1200" dirty="0">
                        <a:solidFill>
                          <a:schemeClr val="bg1">
                            <a:lumMod val="50000"/>
                          </a:schemeClr>
                        </a:solidFill>
                        <a:effectLst/>
                        <a:latin typeface="Calibri"/>
                        <a:ea typeface="+mn-ea"/>
                        <a:cs typeface="+mn-cs"/>
                      </a:endParaRPr>
                    </a:p>
                  </a:txBody>
                  <a:tcPr marL="9525" marR="9525" marT="9525" marB="0" anchor="ctr">
                    <a:lnL>
                      <a:noFill/>
                    </a:lnL>
                    <a:lnR w="12700" cap="flat" cmpd="sng" algn="ctr">
                      <a:solidFill>
                        <a:schemeClr val="bg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1" i="0" u="none" strike="noStrike" dirty="0" smtClean="0">
                          <a:solidFill>
                            <a:srgbClr val="000000"/>
                          </a:solidFill>
                          <a:effectLst/>
                          <a:latin typeface="Calibri"/>
                        </a:rPr>
                        <a:t>$14.6</a:t>
                      </a:r>
                      <a:endParaRPr lang="en-US" sz="1200" b="1" i="0" u="none" strike="noStrike" dirty="0">
                        <a:solidFill>
                          <a:srgbClr val="000000"/>
                        </a:solidFill>
                        <a:effectLst/>
                        <a:latin typeface="Calibri"/>
                      </a:endParaRPr>
                    </a:p>
                  </a:txBody>
                  <a:tcPr marL="9525" marR="9525" marT="9525" marB="0" anchor="ctr">
                    <a:lnL w="12700" cap="flat" cmpd="sng" algn="ctr">
                      <a:solidFill>
                        <a:schemeClr val="bg2"/>
                      </a:solidFill>
                      <a:prstDash val="solid"/>
                      <a:round/>
                      <a:headEnd type="none" w="med" len="med"/>
                      <a:tailEnd type="none" w="med" len="med"/>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Calibri"/>
                        </a:rPr>
                        <a:t>$6.9</a:t>
                      </a:r>
                      <a:endParaRPr lang="en-US" sz="1200" b="0" i="0" u="none" strike="noStrike" dirty="0">
                        <a:solidFill>
                          <a:srgbClr val="000000"/>
                        </a:solidFill>
                        <a:effectLst/>
                        <a:latin typeface="Calibri"/>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Calibri"/>
                        </a:rPr>
                        <a:t>$7.7</a:t>
                      </a:r>
                      <a:endParaRPr lang="en-US" sz="1200" b="0" i="0" u="none" strike="noStrike" dirty="0">
                        <a:solidFill>
                          <a:srgbClr val="000000"/>
                        </a:solidFill>
                        <a:effectLst/>
                        <a:latin typeface="Calibri"/>
                      </a:endParaRPr>
                    </a:p>
                  </a:txBody>
                  <a:tcPr marL="9525" marR="9525" marT="9525" marB="0" anchor="ctr">
                    <a:lnL>
                      <a:noFill/>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382335">
                <a:tc>
                  <a:txBody>
                    <a:bodyPr/>
                    <a:lstStyle/>
                    <a:p>
                      <a:pPr marL="0" algn="l" defTabSz="457200" rtl="0" eaLnBrk="1" fontAlgn="b" latinLnBrk="0" hangingPunct="1"/>
                      <a:r>
                        <a:rPr lang="en-US" sz="1200" b="1" i="0" u="none" strike="noStrike" kern="1200" dirty="0" err="1" smtClean="0">
                          <a:solidFill>
                            <a:srgbClr val="000000"/>
                          </a:solidFill>
                          <a:effectLst/>
                          <a:latin typeface="Calibri"/>
                          <a:ea typeface="+mn-ea"/>
                          <a:cs typeface="+mn-cs"/>
                        </a:rPr>
                        <a:t>Avg</a:t>
                      </a:r>
                      <a:r>
                        <a:rPr lang="en-US" sz="1200" b="1" i="0" u="none" strike="noStrike" kern="1200" dirty="0" smtClean="0">
                          <a:solidFill>
                            <a:srgbClr val="000000"/>
                          </a:solidFill>
                          <a:effectLst/>
                          <a:latin typeface="Calibri"/>
                          <a:ea typeface="+mn-ea"/>
                          <a:cs typeface="+mn-cs"/>
                        </a:rPr>
                        <a:t> Loan </a:t>
                      </a:r>
                      <a:r>
                        <a:rPr lang="en-US" sz="1200" b="1" i="0" u="none" strike="noStrike" kern="1200" dirty="0" err="1" smtClean="0">
                          <a:solidFill>
                            <a:srgbClr val="000000"/>
                          </a:solidFill>
                          <a:effectLst/>
                          <a:latin typeface="Calibri"/>
                          <a:ea typeface="+mn-ea"/>
                          <a:cs typeface="+mn-cs"/>
                        </a:rPr>
                        <a:t>Outstandings</a:t>
                      </a:r>
                      <a:endParaRPr lang="en-US" sz="1200" b="1"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200" b="1" i="1" u="none" strike="noStrike" kern="1200" dirty="0" smtClean="0">
                          <a:solidFill>
                            <a:schemeClr val="bg1">
                              <a:lumMod val="50000"/>
                            </a:schemeClr>
                          </a:solidFill>
                          <a:effectLst/>
                          <a:latin typeface="Calibri"/>
                          <a:ea typeface="+mn-ea"/>
                          <a:cs typeface="+mn-cs"/>
                        </a:rPr>
                        <a:t>$15.0</a:t>
                      </a:r>
                      <a:endParaRPr lang="en-US" sz="1200" b="1" i="1" u="none" strike="noStrike" kern="1200" dirty="0">
                        <a:solidFill>
                          <a:schemeClr val="bg1">
                            <a:lumMod val="50000"/>
                          </a:schemeClr>
                        </a:solidFill>
                        <a:effectLst/>
                        <a:latin typeface="Calibri"/>
                        <a:ea typeface="+mn-ea"/>
                        <a:cs typeface="+mn-cs"/>
                      </a:endParaRPr>
                    </a:p>
                  </a:txBody>
                  <a:tcPr marL="9525" marR="9525" marT="9525" marB="0" anchor="ctr">
                    <a:lnL>
                      <a:noFill/>
                    </a:lnL>
                    <a:lnR w="12700" cap="flat" cmpd="sng" algn="ctr">
                      <a:solidFill>
                        <a:schemeClr val="bg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200" b="1" i="0" u="none" strike="noStrike" kern="1200" dirty="0" smtClean="0">
                          <a:solidFill>
                            <a:srgbClr val="000000"/>
                          </a:solidFill>
                          <a:effectLst/>
                          <a:latin typeface="Calibri"/>
                          <a:ea typeface="+mn-ea"/>
                          <a:cs typeface="+mn-cs"/>
                        </a:rPr>
                        <a:t>$12.3</a:t>
                      </a:r>
                      <a:endParaRPr lang="en-US" sz="1200" b="1" i="0" u="none" strike="noStrike" kern="1200" dirty="0">
                        <a:solidFill>
                          <a:srgbClr val="000000"/>
                        </a:solidFill>
                        <a:effectLst/>
                        <a:latin typeface="Calibri"/>
                        <a:ea typeface="+mn-ea"/>
                        <a:cs typeface="+mn-cs"/>
                      </a:endParaRPr>
                    </a:p>
                  </a:txBody>
                  <a:tcPr marL="9525" marR="9525" marT="9525" marB="0" anchor="ctr">
                    <a:lnL w="12700" cap="flat" cmpd="sng" algn="ctr">
                      <a:solidFill>
                        <a:schemeClr val="bg2"/>
                      </a:solidFill>
                      <a:prstDash val="solid"/>
                      <a:round/>
                      <a:headEnd type="none" w="med" len="med"/>
                      <a:tailEnd type="none" w="med" len="med"/>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200" b="0" i="0" u="none" strike="noStrike" kern="1200" dirty="0" smtClean="0">
                          <a:solidFill>
                            <a:srgbClr val="000000"/>
                          </a:solidFill>
                          <a:effectLst/>
                          <a:latin typeface="Calibri"/>
                          <a:ea typeface="+mn-ea"/>
                          <a:cs typeface="+mn-cs"/>
                        </a:rPr>
                        <a:t>$6.9</a:t>
                      </a:r>
                      <a:endParaRPr lang="en-US" sz="1200" b="0"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200" b="0" i="0" u="none" strike="noStrike" kern="1200" dirty="0" smtClean="0">
                          <a:solidFill>
                            <a:srgbClr val="000000"/>
                          </a:solidFill>
                          <a:effectLst/>
                          <a:latin typeface="Calibri"/>
                          <a:ea typeface="+mn-ea"/>
                          <a:cs typeface="+mn-cs"/>
                        </a:rPr>
                        <a:t>$5.4</a:t>
                      </a:r>
                      <a:endParaRPr lang="en-US" sz="1200" b="0" i="0" u="none" strike="noStrike" kern="1200" dirty="0">
                        <a:solidFill>
                          <a:srgbClr val="000000"/>
                        </a:solidFill>
                        <a:effectLst/>
                        <a:latin typeface="Calibri"/>
                        <a:ea typeface="+mn-ea"/>
                        <a:cs typeface="+mn-cs"/>
                      </a:endParaRPr>
                    </a:p>
                  </a:txBody>
                  <a:tcPr marL="9525" marR="9525" marT="9525" marB="0" anchor="ctr">
                    <a:lnL>
                      <a:noFill/>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r h="382335">
                <a:tc>
                  <a:txBody>
                    <a:bodyPr/>
                    <a:lstStyle/>
                    <a:p>
                      <a:pPr marL="0" algn="l" defTabSz="457200" rtl="0" eaLnBrk="1" fontAlgn="b" latinLnBrk="0" hangingPunct="1"/>
                      <a:r>
                        <a:rPr lang="en-US" sz="1200" b="1" i="0" u="none" strike="noStrike" kern="1200" dirty="0" smtClean="0">
                          <a:solidFill>
                            <a:srgbClr val="000000"/>
                          </a:solidFill>
                          <a:effectLst/>
                          <a:latin typeface="Calibri"/>
                          <a:ea typeface="+mn-ea"/>
                          <a:cs typeface="+mn-cs"/>
                        </a:rPr>
                        <a:t>Loan growth*</a:t>
                      </a:r>
                      <a:endParaRPr lang="en-US" sz="1200" b="1"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i="1" dirty="0">
                        <a:solidFill>
                          <a:schemeClr val="bg1">
                            <a:lumMod val="50000"/>
                          </a:schemeClr>
                        </a:solidFill>
                      </a:endParaRPr>
                    </a:p>
                  </a:txBody>
                  <a:tcPr marL="9525" marR="9525" marT="9525" marB="0" anchor="ctr">
                    <a:lnL>
                      <a:noFill/>
                    </a:lnL>
                    <a:lnR w="12700" cap="flat" cmpd="sng" algn="ctr">
                      <a:solidFill>
                        <a:schemeClr val="bg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1" i="0" u="none" strike="noStrike" dirty="0" smtClean="0">
                          <a:solidFill>
                            <a:srgbClr val="000000"/>
                          </a:solidFill>
                          <a:effectLst/>
                          <a:latin typeface="Calibri"/>
                        </a:rPr>
                        <a:t>-6%</a:t>
                      </a:r>
                      <a:endParaRPr lang="en-US" sz="1200" b="1" i="0" u="none" strike="noStrike" dirty="0">
                        <a:solidFill>
                          <a:srgbClr val="000000"/>
                        </a:solidFill>
                        <a:effectLst/>
                        <a:latin typeface="Calibri"/>
                      </a:endParaRPr>
                    </a:p>
                  </a:txBody>
                  <a:tcPr marL="9525" marR="9525" marT="9525" marB="0" anchor="ctr">
                    <a:lnL w="12700" cap="flat" cmpd="sng" algn="ctr">
                      <a:solidFill>
                        <a:schemeClr val="bg2"/>
                      </a:solidFill>
                      <a:prstDash val="solid"/>
                      <a:round/>
                      <a:headEnd type="none" w="med" len="med"/>
                      <a:tailEnd type="none" w="med" len="med"/>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Calibri"/>
                        </a:rPr>
                        <a:t>-12%</a:t>
                      </a:r>
                      <a:endParaRPr lang="en-US" sz="1200" b="0" i="0" u="none" strike="noStrike" dirty="0">
                        <a:solidFill>
                          <a:srgbClr val="000000"/>
                        </a:solidFill>
                        <a:effectLst/>
                        <a:latin typeface="Calibri"/>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Calibri"/>
                        </a:rPr>
                        <a:t>2%</a:t>
                      </a:r>
                      <a:endParaRPr lang="en-US" sz="1200" b="0" i="0" u="none" strike="noStrike" dirty="0">
                        <a:solidFill>
                          <a:srgbClr val="000000"/>
                        </a:solidFill>
                        <a:effectLst/>
                        <a:latin typeface="Calibri"/>
                      </a:endParaRPr>
                    </a:p>
                  </a:txBody>
                  <a:tcPr marL="9525" marR="9525" marT="9525" marB="0" anchor="ctr">
                    <a:lnL>
                      <a:noFill/>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196098">
                <a:tc>
                  <a:txBody>
                    <a:bodyPr/>
                    <a:lstStyle/>
                    <a:p>
                      <a:pPr marL="0" algn="l" defTabSz="457200" rtl="0" eaLnBrk="1" fontAlgn="b" latinLnBrk="0" hangingPunct="1"/>
                      <a:endParaRPr lang="en-US" sz="300" b="1"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i="1" dirty="0">
                        <a:solidFill>
                          <a:schemeClr val="bg1">
                            <a:lumMod val="50000"/>
                          </a:schemeClr>
                        </a:solidFill>
                      </a:endParaRPr>
                    </a:p>
                  </a:txBody>
                  <a:tcPr marL="9525" marR="9525" marT="9525" marB="0" anchor="ctr">
                    <a:lnL>
                      <a:noFill/>
                    </a:lnL>
                    <a:lnR w="12700" cap="flat" cmpd="sng" algn="ctr">
                      <a:solidFill>
                        <a:schemeClr val="bg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800" b="1" i="0" u="none" strike="noStrike" dirty="0">
                        <a:solidFill>
                          <a:srgbClr val="000000"/>
                        </a:solidFill>
                        <a:effectLst/>
                        <a:latin typeface="Calibri"/>
                      </a:endParaRPr>
                    </a:p>
                  </a:txBody>
                  <a:tcPr marL="9525" marR="9525" marT="9525" marB="0" anchor="ctr">
                    <a:lnL w="12700" cap="flat" cmpd="sng" algn="ctr">
                      <a:solidFill>
                        <a:schemeClr val="bg2"/>
                      </a:solidFill>
                      <a:prstDash val="solid"/>
                      <a:round/>
                      <a:headEnd type="none" w="med" len="med"/>
                      <a:tailEnd type="none" w="med" len="med"/>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800" b="0" i="0" u="none" strike="noStrike" dirty="0">
                        <a:solidFill>
                          <a:srgbClr val="000000"/>
                        </a:solidFill>
                        <a:effectLst/>
                        <a:latin typeface="Calibri"/>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800" b="0" i="0" u="none" strike="noStrike" dirty="0">
                        <a:solidFill>
                          <a:srgbClr val="000000"/>
                        </a:solidFill>
                        <a:effectLst/>
                        <a:latin typeface="Calibri"/>
                      </a:endParaRPr>
                    </a:p>
                  </a:txBody>
                  <a:tcPr marL="9525" marR="9525" marT="9525" marB="0" anchor="ctr">
                    <a:lnL>
                      <a:noFill/>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384861">
                <a:tc>
                  <a:txBody>
                    <a:bodyPr/>
                    <a:lstStyle/>
                    <a:p>
                      <a:pPr marL="0" algn="l" defTabSz="457200" rtl="0" eaLnBrk="1" fontAlgn="b" latinLnBrk="0" hangingPunct="1"/>
                      <a:r>
                        <a:rPr lang="en-US" sz="1200" b="1" i="0" u="none" strike="noStrike" kern="1200" dirty="0" smtClean="0">
                          <a:solidFill>
                            <a:srgbClr val="000000"/>
                          </a:solidFill>
                          <a:effectLst/>
                          <a:latin typeface="Calibri"/>
                          <a:ea typeface="+mn-ea"/>
                          <a:cs typeface="+mn-cs"/>
                        </a:rPr>
                        <a:t>Revenue growth*</a:t>
                      </a:r>
                      <a:endParaRPr lang="en-US" sz="1200" b="1"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i="1" dirty="0">
                        <a:solidFill>
                          <a:schemeClr val="bg1">
                            <a:lumMod val="50000"/>
                          </a:schemeClr>
                        </a:solidFill>
                      </a:endParaRPr>
                    </a:p>
                  </a:txBody>
                  <a:tcPr marL="9525" marR="9525" marT="9525" marB="0" anchor="ctr">
                    <a:lnL>
                      <a:noFill/>
                    </a:lnL>
                    <a:lnR w="12700" cap="flat" cmpd="sng" algn="ctr">
                      <a:solidFill>
                        <a:schemeClr val="bg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1" i="0" u="none" strike="noStrike" dirty="0" smtClean="0">
                          <a:solidFill>
                            <a:srgbClr val="000000"/>
                          </a:solidFill>
                          <a:effectLst/>
                          <a:latin typeface="Calibri"/>
                        </a:rPr>
                        <a:t>-3%</a:t>
                      </a:r>
                      <a:endParaRPr lang="en-US" sz="1200" b="1" i="0" u="none" strike="noStrike" dirty="0">
                        <a:solidFill>
                          <a:srgbClr val="000000"/>
                        </a:solidFill>
                        <a:effectLst/>
                        <a:latin typeface="Calibri"/>
                      </a:endParaRPr>
                    </a:p>
                  </a:txBody>
                  <a:tcPr marL="9525" marR="9525" marT="9525" marB="0" anchor="ctr">
                    <a:lnL w="12700" cap="flat" cmpd="sng" algn="ctr">
                      <a:solidFill>
                        <a:schemeClr val="bg2"/>
                      </a:solidFill>
                      <a:prstDash val="solid"/>
                      <a:round/>
                      <a:headEnd type="none" w="med" len="med"/>
                      <a:tailEnd type="none" w="med" len="med"/>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Calibri"/>
                        </a:rPr>
                        <a:t>-10%</a:t>
                      </a:r>
                      <a:endParaRPr lang="en-US" sz="1200" b="0" i="0" u="none" strike="noStrike" dirty="0">
                        <a:solidFill>
                          <a:srgbClr val="000000"/>
                        </a:solidFill>
                        <a:effectLst/>
                        <a:latin typeface="Calibri"/>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Calibri"/>
                        </a:rPr>
                        <a:t>5%</a:t>
                      </a:r>
                      <a:endParaRPr lang="en-US" sz="1200" b="0" i="0" u="none" strike="noStrike" dirty="0">
                        <a:solidFill>
                          <a:srgbClr val="000000"/>
                        </a:solidFill>
                        <a:effectLst/>
                        <a:latin typeface="Calibri"/>
                      </a:endParaRPr>
                    </a:p>
                  </a:txBody>
                  <a:tcPr marL="9525" marR="9525" marT="9525" marB="0" anchor="ctr">
                    <a:lnL>
                      <a:noFill/>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382335">
                <a:tc>
                  <a:txBody>
                    <a:bodyPr/>
                    <a:lstStyle/>
                    <a:p>
                      <a:pPr marL="0" algn="l" defTabSz="457200" rtl="0" eaLnBrk="1" fontAlgn="b" latinLnBrk="0" hangingPunct="1"/>
                      <a:r>
                        <a:rPr lang="en-US" sz="1200" b="1" i="0" u="none" strike="noStrike" kern="1200" dirty="0" smtClean="0">
                          <a:solidFill>
                            <a:srgbClr val="000000"/>
                          </a:solidFill>
                          <a:effectLst/>
                          <a:latin typeface="Calibri"/>
                          <a:ea typeface="+mn-ea"/>
                          <a:cs typeface="+mn-cs"/>
                        </a:rPr>
                        <a:t>Net income </a:t>
                      </a:r>
                      <a:r>
                        <a:rPr lang="en-US" sz="1050" b="1" i="0" u="none" strike="noStrike" kern="1200" dirty="0" smtClean="0">
                          <a:solidFill>
                            <a:srgbClr val="000000"/>
                          </a:solidFill>
                          <a:effectLst/>
                          <a:latin typeface="Calibri"/>
                          <a:ea typeface="+mn-ea"/>
                          <a:cs typeface="+mn-cs"/>
                        </a:rPr>
                        <a:t>(MM)</a:t>
                      </a:r>
                      <a:endParaRPr lang="en-US" sz="1050" b="1"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200" b="1" i="1" u="none" strike="noStrike" kern="1200" dirty="0" smtClean="0">
                          <a:solidFill>
                            <a:schemeClr val="bg1">
                              <a:lumMod val="50000"/>
                            </a:schemeClr>
                          </a:solidFill>
                          <a:effectLst/>
                          <a:latin typeface="Calibri"/>
                          <a:ea typeface="+mn-ea"/>
                          <a:cs typeface="+mn-cs"/>
                        </a:rPr>
                        <a:t>$134.6</a:t>
                      </a:r>
                      <a:endParaRPr lang="en-US" sz="1200" b="1" i="1" u="none" strike="noStrike" kern="1200" dirty="0">
                        <a:solidFill>
                          <a:schemeClr val="bg1">
                            <a:lumMod val="50000"/>
                          </a:schemeClr>
                        </a:solidFill>
                        <a:effectLst/>
                        <a:latin typeface="Calibri"/>
                        <a:ea typeface="+mn-ea"/>
                        <a:cs typeface="+mn-cs"/>
                      </a:endParaRPr>
                    </a:p>
                  </a:txBody>
                  <a:tcPr marL="9525" marR="9525" marT="9525" marB="0" anchor="ctr">
                    <a:lnL>
                      <a:noFill/>
                    </a:lnL>
                    <a:lnR w="12700" cap="flat" cmpd="sng" algn="ctr">
                      <a:solidFill>
                        <a:schemeClr val="bg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1" i="0" u="none" strike="noStrike" dirty="0" smtClean="0">
                          <a:solidFill>
                            <a:srgbClr val="000000"/>
                          </a:solidFill>
                          <a:effectLst/>
                          <a:latin typeface="Calibri"/>
                        </a:rPr>
                        <a:t>$122.6</a:t>
                      </a:r>
                      <a:endParaRPr lang="en-US" sz="1200" b="1" i="0" u="none" strike="noStrike" dirty="0">
                        <a:solidFill>
                          <a:srgbClr val="000000"/>
                        </a:solidFill>
                        <a:effectLst/>
                        <a:latin typeface="Calibri"/>
                      </a:endParaRPr>
                    </a:p>
                  </a:txBody>
                  <a:tcPr marL="9525" marR="9525" marT="9525" marB="0" anchor="ctr">
                    <a:lnL w="12700" cap="flat" cmpd="sng" algn="ctr">
                      <a:solidFill>
                        <a:schemeClr val="bg2"/>
                      </a:solidFill>
                      <a:prstDash val="solid"/>
                      <a:round/>
                      <a:headEnd type="none" w="med" len="med"/>
                      <a:tailEnd type="none" w="med" len="med"/>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Calibri"/>
                        </a:rPr>
                        <a:t>$59.7</a:t>
                      </a:r>
                      <a:endParaRPr lang="en-US" sz="1200" b="0" i="0" u="none" strike="noStrike" dirty="0">
                        <a:solidFill>
                          <a:srgbClr val="000000"/>
                        </a:solidFill>
                        <a:effectLst/>
                        <a:latin typeface="Calibri"/>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Calibri"/>
                        </a:rPr>
                        <a:t>$62.9</a:t>
                      </a:r>
                      <a:endParaRPr lang="en-US" sz="1200" b="0" i="0" u="none" strike="noStrike" dirty="0">
                        <a:solidFill>
                          <a:srgbClr val="000000"/>
                        </a:solidFill>
                        <a:effectLst/>
                        <a:latin typeface="Calibri"/>
                      </a:endParaRPr>
                    </a:p>
                  </a:txBody>
                  <a:tcPr marL="9525" marR="9525" marT="9525" marB="0" anchor="ctr">
                    <a:lnL>
                      <a:noFill/>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algn="l" defTabSz="457200" rtl="0" eaLnBrk="1" fontAlgn="b" latinLnBrk="0" hangingPunct="1"/>
                      <a:endParaRPr lang="en-US" sz="900" b="1"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endParaRPr lang="en-US" sz="900" b="1" i="1" u="none" strike="noStrike" kern="1200" dirty="0">
                        <a:solidFill>
                          <a:schemeClr val="bg1">
                            <a:lumMod val="50000"/>
                          </a:schemeClr>
                        </a:solidFill>
                        <a:effectLst/>
                        <a:latin typeface="Calibri"/>
                        <a:ea typeface="+mn-ea"/>
                        <a:cs typeface="+mn-cs"/>
                      </a:endParaRPr>
                    </a:p>
                  </a:txBody>
                  <a:tcPr marL="9525" marR="9525" marT="9525" marB="0" anchor="ctr">
                    <a:lnL>
                      <a:noFill/>
                    </a:lnL>
                    <a:lnR w="12700" cap="flat" cmpd="sng" algn="ctr">
                      <a:solidFill>
                        <a:schemeClr val="bg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900" b="1" i="0" u="none" strike="noStrike" dirty="0">
                        <a:solidFill>
                          <a:srgbClr val="000000"/>
                        </a:solidFill>
                        <a:effectLst/>
                        <a:latin typeface="Calibri"/>
                      </a:endParaRPr>
                    </a:p>
                  </a:txBody>
                  <a:tcPr marL="9525" marR="9525" marT="9525" marB="0" anchor="ctr">
                    <a:lnL w="12700" cap="flat" cmpd="sng" algn="ctr">
                      <a:solidFill>
                        <a:schemeClr val="bg2"/>
                      </a:solidFill>
                      <a:prstDash val="solid"/>
                      <a:round/>
                      <a:headEnd type="none" w="med" len="med"/>
                      <a:tailEnd type="none" w="med" len="med"/>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900" b="0" i="0" u="none" strike="noStrike" dirty="0">
                        <a:solidFill>
                          <a:srgbClr val="000000"/>
                        </a:solidFill>
                        <a:effectLst/>
                        <a:latin typeface="Calibri"/>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900" b="0" i="0" u="none" strike="noStrike" dirty="0">
                        <a:solidFill>
                          <a:srgbClr val="000000"/>
                        </a:solidFill>
                        <a:effectLst/>
                        <a:latin typeface="Calibri"/>
                      </a:endParaRPr>
                    </a:p>
                  </a:txBody>
                  <a:tcPr marL="9525" marR="9525" marT="9525" marB="0" anchor="ctr">
                    <a:lnL>
                      <a:noFill/>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382335">
                <a:tc>
                  <a:txBody>
                    <a:bodyPr/>
                    <a:lstStyle/>
                    <a:p>
                      <a:pPr marL="0" algn="l" defTabSz="457200" rtl="0" eaLnBrk="1" fontAlgn="b" latinLnBrk="0" hangingPunct="1"/>
                      <a:r>
                        <a:rPr lang="en-US" sz="1200" b="1" i="0" u="none" strike="noStrike" kern="1200" dirty="0" smtClean="0">
                          <a:solidFill>
                            <a:srgbClr val="000000"/>
                          </a:solidFill>
                          <a:effectLst/>
                          <a:latin typeface="Calibri"/>
                          <a:ea typeface="+mn-ea"/>
                          <a:cs typeface="+mn-cs"/>
                        </a:rPr>
                        <a:t>Efficiency</a:t>
                      </a:r>
                      <a:endParaRPr lang="en-US" sz="1200" b="1"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200" b="1" i="1" u="none" strike="noStrike" kern="1200" dirty="0" smtClean="0">
                          <a:solidFill>
                            <a:schemeClr val="bg1">
                              <a:lumMod val="50000"/>
                            </a:schemeClr>
                          </a:solidFill>
                          <a:effectLst/>
                          <a:latin typeface="Calibri"/>
                          <a:ea typeface="+mn-ea"/>
                          <a:cs typeface="+mn-cs"/>
                        </a:rPr>
                        <a:t>23%</a:t>
                      </a:r>
                      <a:endParaRPr lang="en-US" sz="1200" b="1" i="1" u="none" strike="noStrike" kern="1200" dirty="0">
                        <a:solidFill>
                          <a:schemeClr val="bg1">
                            <a:lumMod val="50000"/>
                          </a:schemeClr>
                        </a:solidFill>
                        <a:effectLst/>
                        <a:latin typeface="Calibri"/>
                        <a:ea typeface="+mn-ea"/>
                        <a:cs typeface="+mn-cs"/>
                      </a:endParaRPr>
                    </a:p>
                  </a:txBody>
                  <a:tcPr marL="9525" marR="9525" marT="9525" marB="0" anchor="ctr">
                    <a:lnL>
                      <a:noFill/>
                    </a:lnL>
                    <a:lnR w="12700" cap="flat" cmpd="sng" algn="ctr">
                      <a:solidFill>
                        <a:schemeClr val="bg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1" i="0" u="none" strike="noStrike" dirty="0" smtClean="0">
                          <a:solidFill>
                            <a:srgbClr val="000000"/>
                          </a:solidFill>
                          <a:effectLst/>
                          <a:latin typeface="Calibri"/>
                        </a:rPr>
                        <a:t>23%</a:t>
                      </a:r>
                      <a:endParaRPr lang="en-US" sz="1200" b="1" i="0" u="none" strike="noStrike" dirty="0">
                        <a:solidFill>
                          <a:srgbClr val="000000"/>
                        </a:solidFill>
                        <a:effectLst/>
                        <a:latin typeface="Calibri"/>
                      </a:endParaRPr>
                    </a:p>
                  </a:txBody>
                  <a:tcPr marL="9525" marR="9525" marT="9525" marB="0" anchor="ctr">
                    <a:lnL w="12700" cap="flat" cmpd="sng" algn="ctr">
                      <a:solidFill>
                        <a:schemeClr val="bg2"/>
                      </a:solidFill>
                      <a:prstDash val="solid"/>
                      <a:round/>
                      <a:headEnd type="none" w="med" len="med"/>
                      <a:tailEnd type="none" w="med" len="med"/>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chemeClr val="tx1"/>
                          </a:solidFill>
                          <a:effectLst/>
                          <a:latin typeface="Calibri"/>
                        </a:rPr>
                        <a:t>22%</a:t>
                      </a:r>
                      <a:endParaRPr lang="en-US" sz="1200" b="0" i="0" u="none" strike="noStrike" dirty="0">
                        <a:solidFill>
                          <a:schemeClr val="tx1"/>
                        </a:solidFill>
                        <a:effectLst/>
                        <a:latin typeface="Calibri"/>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chemeClr val="tx1"/>
                          </a:solidFill>
                          <a:effectLst/>
                          <a:latin typeface="Calibri"/>
                        </a:rPr>
                        <a:t>25%</a:t>
                      </a:r>
                      <a:endParaRPr lang="en-US" sz="1200" b="0" i="0" u="none" strike="noStrike" dirty="0">
                        <a:solidFill>
                          <a:schemeClr val="tx1"/>
                        </a:solidFill>
                        <a:effectLst/>
                        <a:latin typeface="Calibri"/>
                      </a:endParaRPr>
                    </a:p>
                  </a:txBody>
                  <a:tcPr marL="9525" marR="9525" marT="9525" marB="0" anchor="ctr">
                    <a:lnL>
                      <a:noFill/>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382335">
                <a:tc>
                  <a:txBody>
                    <a:bodyPr/>
                    <a:lstStyle/>
                    <a:p>
                      <a:pPr marL="0" algn="l" defTabSz="457200" rtl="0" eaLnBrk="1" fontAlgn="b" latinLnBrk="0" hangingPunct="1"/>
                      <a:r>
                        <a:rPr lang="en-US" sz="1200" b="1" i="0" u="none" strike="noStrike" kern="1200" dirty="0" smtClean="0">
                          <a:solidFill>
                            <a:srgbClr val="000000"/>
                          </a:solidFill>
                          <a:effectLst/>
                          <a:latin typeface="Calibri"/>
                          <a:ea typeface="+mn-ea"/>
                          <a:cs typeface="+mn-cs"/>
                        </a:rPr>
                        <a:t>ROA</a:t>
                      </a:r>
                      <a:endParaRPr lang="en-US" sz="1200" b="1"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200" b="1" i="1" u="none" strike="noStrike" kern="1200" dirty="0" smtClean="0">
                          <a:solidFill>
                            <a:schemeClr val="bg1">
                              <a:lumMod val="50000"/>
                            </a:schemeClr>
                          </a:solidFill>
                          <a:effectLst/>
                          <a:latin typeface="Calibri"/>
                          <a:ea typeface="+mn-ea"/>
                          <a:cs typeface="+mn-cs"/>
                        </a:rPr>
                        <a:t>0.90%</a:t>
                      </a:r>
                      <a:endParaRPr lang="en-US" sz="1200" b="1" i="1" u="none" strike="noStrike" kern="1200" dirty="0">
                        <a:solidFill>
                          <a:schemeClr val="bg1">
                            <a:lumMod val="50000"/>
                          </a:schemeClr>
                        </a:solidFill>
                        <a:effectLst/>
                        <a:latin typeface="Calibri"/>
                        <a:ea typeface="+mn-ea"/>
                        <a:cs typeface="+mn-cs"/>
                      </a:endParaRPr>
                    </a:p>
                  </a:txBody>
                  <a:tcPr marL="9525" marR="9525" marT="9525" marB="0" anchor="ctr">
                    <a:lnL>
                      <a:noFill/>
                    </a:lnL>
                    <a:lnR w="12700" cap="flat" cmpd="sng" algn="ctr">
                      <a:solidFill>
                        <a:schemeClr val="bg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1" i="0" u="none" strike="noStrike" dirty="0" smtClean="0">
                          <a:solidFill>
                            <a:srgbClr val="000000"/>
                          </a:solidFill>
                          <a:effectLst/>
                          <a:latin typeface="Calibri"/>
                        </a:rPr>
                        <a:t>1.00%</a:t>
                      </a:r>
                      <a:endParaRPr lang="en-US" sz="1200" b="1" i="0" u="none" strike="noStrike" dirty="0">
                        <a:solidFill>
                          <a:srgbClr val="000000"/>
                        </a:solidFill>
                        <a:effectLst/>
                        <a:latin typeface="Calibri"/>
                      </a:endParaRPr>
                    </a:p>
                  </a:txBody>
                  <a:tcPr marL="9525" marR="9525" marT="9525" marB="0" anchor="ctr">
                    <a:lnL w="12700" cap="flat" cmpd="sng" algn="ctr">
                      <a:solidFill>
                        <a:schemeClr val="bg2"/>
                      </a:solidFill>
                      <a:prstDash val="solid"/>
                      <a:round/>
                      <a:headEnd type="none" w="med" len="med"/>
                      <a:tailEnd type="none" w="med" len="med"/>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Calibri"/>
                        </a:rPr>
                        <a:t>0.86%</a:t>
                      </a:r>
                      <a:endParaRPr lang="en-US" sz="1200" b="0" i="0" u="none" strike="noStrike" dirty="0">
                        <a:solidFill>
                          <a:srgbClr val="000000"/>
                        </a:solidFill>
                        <a:effectLst/>
                        <a:latin typeface="Calibri"/>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Calibri"/>
                        </a:rPr>
                        <a:t>1.17%</a:t>
                      </a:r>
                      <a:endParaRPr lang="en-US" sz="1200" b="0" i="0" u="none" strike="noStrike" dirty="0">
                        <a:solidFill>
                          <a:srgbClr val="000000"/>
                        </a:solidFill>
                        <a:effectLst/>
                        <a:latin typeface="Calibri"/>
                      </a:endParaRPr>
                    </a:p>
                  </a:txBody>
                  <a:tcPr marL="9525" marR="9525" marT="9525" marB="0" anchor="ctr">
                    <a:lnL>
                      <a:noFill/>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382335">
                <a:tc>
                  <a:txBody>
                    <a:bodyPr/>
                    <a:lstStyle/>
                    <a:p>
                      <a:pPr marL="0" algn="l" defTabSz="457200" rtl="0" eaLnBrk="1" fontAlgn="b" latinLnBrk="0" hangingPunct="1"/>
                      <a:r>
                        <a:rPr lang="en-US" sz="1200" b="1" i="0" u="none" strike="noStrike" kern="1200" dirty="0" smtClean="0">
                          <a:solidFill>
                            <a:srgbClr val="000000"/>
                          </a:solidFill>
                          <a:effectLst/>
                          <a:latin typeface="Calibri"/>
                          <a:ea typeface="+mn-ea"/>
                          <a:cs typeface="+mn-cs"/>
                        </a:rPr>
                        <a:t>ROE</a:t>
                      </a:r>
                      <a:endParaRPr lang="en-US" sz="1200" b="1"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200" b="1" i="1" u="none" strike="noStrike" kern="1200" dirty="0" smtClean="0">
                          <a:solidFill>
                            <a:schemeClr val="bg1">
                              <a:lumMod val="50000"/>
                            </a:schemeClr>
                          </a:solidFill>
                          <a:effectLst/>
                          <a:latin typeface="Calibri"/>
                          <a:ea typeface="+mn-ea"/>
                          <a:cs typeface="+mn-cs"/>
                        </a:rPr>
                        <a:t>8.57%</a:t>
                      </a:r>
                      <a:endParaRPr lang="en-US" sz="1200" b="1" i="1" u="none" strike="noStrike" kern="1200" dirty="0">
                        <a:solidFill>
                          <a:schemeClr val="bg1">
                            <a:lumMod val="50000"/>
                          </a:schemeClr>
                        </a:solidFill>
                        <a:effectLst/>
                        <a:latin typeface="Calibri"/>
                        <a:ea typeface="+mn-ea"/>
                        <a:cs typeface="+mn-cs"/>
                      </a:endParaRPr>
                    </a:p>
                  </a:txBody>
                  <a:tcPr marL="9525" marR="9525" marT="9525" marB="0" anchor="ctr">
                    <a:lnL>
                      <a:noFill/>
                    </a:lnL>
                    <a:lnR w="12700" cap="flat" cmpd="sng" algn="ctr">
                      <a:solidFill>
                        <a:schemeClr val="bg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1" i="0" u="none" strike="noStrike" dirty="0" smtClean="0">
                          <a:solidFill>
                            <a:srgbClr val="000000"/>
                          </a:solidFill>
                          <a:effectLst/>
                          <a:latin typeface="Calibri"/>
                        </a:rPr>
                        <a:t>9.13%</a:t>
                      </a:r>
                      <a:endParaRPr lang="en-US" sz="1200" b="1" i="0" u="none" strike="noStrike" dirty="0">
                        <a:solidFill>
                          <a:srgbClr val="000000"/>
                        </a:solidFill>
                        <a:effectLst/>
                        <a:latin typeface="Calibri"/>
                      </a:endParaRPr>
                    </a:p>
                  </a:txBody>
                  <a:tcPr marL="9525" marR="9525" marT="9525" marB="0" anchor="ctr">
                    <a:lnL w="12700" cap="flat" cmpd="sng" algn="ctr">
                      <a:solidFill>
                        <a:schemeClr val="bg2"/>
                      </a:solidFill>
                      <a:prstDash val="solid"/>
                      <a:round/>
                      <a:headEnd type="none" w="med" len="med"/>
                      <a:tailEnd type="none" w="med" len="med"/>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Calibri"/>
                        </a:rPr>
                        <a:t>9.56%</a:t>
                      </a:r>
                      <a:endParaRPr lang="en-US" sz="1200" b="0" i="0" u="none" strike="noStrike" dirty="0">
                        <a:solidFill>
                          <a:srgbClr val="000000"/>
                        </a:solidFill>
                        <a:effectLst/>
                        <a:latin typeface="Calibri"/>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dirty="0" smtClean="0">
                          <a:solidFill>
                            <a:srgbClr val="000000"/>
                          </a:solidFill>
                          <a:effectLst/>
                          <a:latin typeface="Calibri"/>
                        </a:rPr>
                        <a:t>8.76%</a:t>
                      </a:r>
                      <a:endParaRPr lang="en-US" sz="1200" b="0" i="0" u="none" strike="noStrike" dirty="0">
                        <a:solidFill>
                          <a:srgbClr val="000000"/>
                        </a:solidFill>
                        <a:effectLst/>
                        <a:latin typeface="Calibri"/>
                      </a:endParaRPr>
                    </a:p>
                  </a:txBody>
                  <a:tcPr marL="9525" marR="9525" marT="9525" marB="0" anchor="ctr">
                    <a:lnL>
                      <a:noFill/>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4" name="Text Placeholder 3"/>
          <p:cNvSpPr>
            <a:spLocks noGrp="1"/>
          </p:cNvSpPr>
          <p:nvPr>
            <p:ph type="body" sz="quarter" idx="10"/>
          </p:nvPr>
        </p:nvSpPr>
        <p:spPr>
          <a:xfrm>
            <a:off x="378544" y="6499952"/>
            <a:ext cx="4312758" cy="215444"/>
          </a:xfrm>
        </p:spPr>
        <p:txBody>
          <a:bodyPr/>
          <a:lstStyle/>
          <a:p>
            <a:r>
              <a:rPr lang="en-US" sz="800" dirty="0" smtClean="0"/>
              <a:t>*3 year CAGR (2016-2019)</a:t>
            </a:r>
          </a:p>
        </p:txBody>
      </p:sp>
      <p:cxnSp>
        <p:nvCxnSpPr>
          <p:cNvPr id="12" name="Straight Connector 11"/>
          <p:cNvCxnSpPr/>
          <p:nvPr/>
        </p:nvCxnSpPr>
        <p:spPr>
          <a:xfrm>
            <a:off x="5164977" y="2415450"/>
            <a:ext cx="3553600"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196753" y="2541852"/>
            <a:ext cx="3490047" cy="3323987"/>
          </a:xfrm>
          <a:prstGeom prst="rect">
            <a:avLst/>
          </a:prstGeom>
          <a:noFill/>
        </p:spPr>
        <p:txBody>
          <a:bodyPr wrap="square" rtlCol="0" anchor="ctr">
            <a:spAutoFit/>
          </a:bodyPr>
          <a:lstStyle/>
          <a:p>
            <a:pPr marL="285750" indent="-285750">
              <a:buFont typeface="Arial" panose="020B0604020202020204" pitchFamily="34" charset="0"/>
              <a:buChar char="•"/>
            </a:pPr>
            <a:r>
              <a:rPr lang="en-US" sz="1400" dirty="0"/>
              <a:t>RE concentration managed </a:t>
            </a:r>
            <a:r>
              <a:rPr lang="en-US" sz="1400" dirty="0" smtClean="0"/>
              <a:t>within </a:t>
            </a:r>
            <a:r>
              <a:rPr lang="en-US" sz="1400" dirty="0"/>
              <a:t>risk appetite </a:t>
            </a:r>
            <a:r>
              <a:rPr lang="en-US" sz="1400" dirty="0" smtClean="0"/>
              <a:t>(RE currently </a:t>
            </a:r>
            <a:r>
              <a:rPr lang="en-US" sz="1400" dirty="0"/>
              <a:t>200</a:t>
            </a:r>
            <a:r>
              <a:rPr lang="en-US" sz="1400" dirty="0" smtClean="0"/>
              <a:t>% of T1Capital. MF 105%, CRE 100%)</a:t>
            </a: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Revenue decrease in line with strategic decision to reduce loan balances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Loan balance reduction centered in MF selective asset sales and runoff</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Focus on shifting portfolio mix to higher yielding assets and non-credit revenues, improving ROA to 1.00% by 2019</a:t>
            </a:r>
          </a:p>
        </p:txBody>
      </p:sp>
      <p:sp>
        <p:nvSpPr>
          <p:cNvPr id="15" name="TextBox 14"/>
          <p:cNvSpPr txBox="1"/>
          <p:nvPr/>
        </p:nvSpPr>
        <p:spPr>
          <a:xfrm>
            <a:off x="4769958" y="2049464"/>
            <a:ext cx="4563889" cy="369332"/>
          </a:xfrm>
          <a:prstGeom prst="rect">
            <a:avLst/>
          </a:prstGeom>
          <a:noFill/>
        </p:spPr>
        <p:txBody>
          <a:bodyPr wrap="square" rtlCol="0">
            <a:spAutoFit/>
          </a:bodyPr>
          <a:lstStyle/>
          <a:p>
            <a:pPr algn="ctr"/>
            <a:r>
              <a:rPr lang="en-US" b="1" dirty="0" smtClean="0"/>
              <a:t>Commentary</a:t>
            </a:r>
            <a:endParaRPr lang="en-US" b="1" dirty="0"/>
          </a:p>
        </p:txBody>
      </p:sp>
    </p:spTree>
    <p:extLst>
      <p:ext uri="{BB962C8B-B14F-4D97-AF65-F5344CB8AC3E}">
        <p14:creationId xmlns:p14="http://schemas.microsoft.com/office/powerpoint/2010/main" val="23382245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Commercial Real Estate Banking Consolidated Financials</a:t>
            </a:r>
            <a:endParaRPr lang="en-US" dirty="0"/>
          </a:p>
        </p:txBody>
      </p:sp>
      <p:sp>
        <p:nvSpPr>
          <p:cNvPr id="5" name="Text Placeholder 4"/>
          <p:cNvSpPr>
            <a:spLocks noGrp="1"/>
          </p:cNvSpPr>
          <p:nvPr>
            <p:ph type="body" sz="quarter" idx="10"/>
          </p:nvPr>
        </p:nvSpPr>
        <p:spPr/>
        <p:txBody>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907900529"/>
              </p:ext>
            </p:extLst>
          </p:nvPr>
        </p:nvGraphicFramePr>
        <p:xfrm>
          <a:off x="457200" y="881434"/>
          <a:ext cx="7714033" cy="5522350"/>
        </p:xfrm>
        <a:graphic>
          <a:graphicData uri="http://schemas.openxmlformats.org/presentationml/2006/ole">
            <mc:AlternateContent xmlns:mc="http://schemas.openxmlformats.org/markup-compatibility/2006">
              <mc:Choice xmlns:v="urn:schemas-microsoft-com:vml" Requires="v">
                <p:oleObj spid="_x0000_s1224714" name="Worksheet" r:id="rId3" imgW="9686828" imgH="6934324" progId="Excel.Sheet.12">
                  <p:link updateAutomatic="1"/>
                </p:oleObj>
              </mc:Choice>
              <mc:Fallback>
                <p:oleObj name="Worksheet" r:id="rId3" imgW="9686828" imgH="6934324" progId="Excel.Sheet.12">
                  <p:link updateAutomatic="1"/>
                  <p:pic>
                    <p:nvPicPr>
                      <p:cNvPr id="0" name=""/>
                      <p:cNvPicPr/>
                      <p:nvPr/>
                    </p:nvPicPr>
                    <p:blipFill>
                      <a:blip r:embed="rId4"/>
                      <a:stretch>
                        <a:fillRect/>
                      </a:stretch>
                    </p:blipFill>
                    <p:spPr>
                      <a:xfrm>
                        <a:off x="457200" y="881434"/>
                        <a:ext cx="7714033" cy="5522350"/>
                      </a:xfrm>
                      <a:prstGeom prst="rect">
                        <a:avLst/>
                      </a:prstGeom>
                    </p:spPr>
                  </p:pic>
                </p:oleObj>
              </mc:Fallback>
            </mc:AlternateContent>
          </a:graphicData>
        </a:graphic>
      </p:graphicFrame>
    </p:spTree>
    <p:extLst>
      <p:ext uri="{BB962C8B-B14F-4D97-AF65-F5344CB8AC3E}">
        <p14:creationId xmlns:p14="http://schemas.microsoft.com/office/powerpoint/2010/main" val="36064734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Commercial Real Estate Financials</a:t>
            </a:r>
            <a:endParaRPr lang="en-US" dirty="0"/>
          </a:p>
        </p:txBody>
      </p:sp>
      <p:sp>
        <p:nvSpPr>
          <p:cNvPr id="5" name="Text Placeholder 4"/>
          <p:cNvSpPr>
            <a:spLocks noGrp="1"/>
          </p:cNvSpPr>
          <p:nvPr>
            <p:ph type="body" sz="quarter" idx="10"/>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918869508"/>
              </p:ext>
            </p:extLst>
          </p:nvPr>
        </p:nvGraphicFramePr>
        <p:xfrm>
          <a:off x="537048" y="881434"/>
          <a:ext cx="7682824" cy="5500008"/>
        </p:xfrm>
        <a:graphic>
          <a:graphicData uri="http://schemas.openxmlformats.org/presentationml/2006/ole">
            <mc:AlternateContent xmlns:mc="http://schemas.openxmlformats.org/markup-compatibility/2006">
              <mc:Choice xmlns:v="urn:schemas-microsoft-com:vml" Requires="v">
                <p:oleObj spid="_x0000_s1225738" name="Worksheet" r:id="rId3" imgW="9686828" imgH="6934324" progId="Excel.Sheet.12">
                  <p:link updateAutomatic="1"/>
                </p:oleObj>
              </mc:Choice>
              <mc:Fallback>
                <p:oleObj name="Worksheet" r:id="rId3" imgW="9686828" imgH="6934324" progId="Excel.Sheet.12">
                  <p:link updateAutomatic="1"/>
                  <p:pic>
                    <p:nvPicPr>
                      <p:cNvPr id="0" name=""/>
                      <p:cNvPicPr/>
                      <p:nvPr/>
                    </p:nvPicPr>
                    <p:blipFill>
                      <a:blip r:embed="rId4"/>
                      <a:stretch>
                        <a:fillRect/>
                      </a:stretch>
                    </p:blipFill>
                    <p:spPr>
                      <a:xfrm>
                        <a:off x="537048" y="881434"/>
                        <a:ext cx="7682824" cy="5500008"/>
                      </a:xfrm>
                      <a:prstGeom prst="rect">
                        <a:avLst/>
                      </a:prstGeom>
                    </p:spPr>
                  </p:pic>
                </p:oleObj>
              </mc:Fallback>
            </mc:AlternateContent>
          </a:graphicData>
        </a:graphic>
      </p:graphicFrame>
    </p:spTree>
    <p:extLst>
      <p:ext uri="{BB962C8B-B14F-4D97-AF65-F5344CB8AC3E}">
        <p14:creationId xmlns:p14="http://schemas.microsoft.com/office/powerpoint/2010/main" val="29512631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Multi-Family Financials</a:t>
            </a:r>
            <a:endParaRPr lang="en-US" dirty="0"/>
          </a:p>
        </p:txBody>
      </p:sp>
      <p:sp>
        <p:nvSpPr>
          <p:cNvPr id="5" name="Text Placeholder 4"/>
          <p:cNvSpPr>
            <a:spLocks noGrp="1"/>
          </p:cNvSpPr>
          <p:nvPr>
            <p:ph type="body" sz="quarter" idx="10"/>
          </p:nvPr>
        </p:nvSpPr>
        <p:spPr/>
        <p:txBody>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847368329"/>
              </p:ext>
            </p:extLst>
          </p:nvPr>
        </p:nvGraphicFramePr>
        <p:xfrm>
          <a:off x="457199" y="852251"/>
          <a:ext cx="7811311" cy="5591990"/>
        </p:xfrm>
        <a:graphic>
          <a:graphicData uri="http://schemas.openxmlformats.org/presentationml/2006/ole">
            <mc:AlternateContent xmlns:mc="http://schemas.openxmlformats.org/markup-compatibility/2006">
              <mc:Choice xmlns:v="urn:schemas-microsoft-com:vml" Requires="v">
                <p:oleObj spid="_x0000_s1226762" name="Worksheet" r:id="rId3" imgW="9686828" imgH="6934324" progId="Excel.Sheet.12">
                  <p:link updateAutomatic="1"/>
                </p:oleObj>
              </mc:Choice>
              <mc:Fallback>
                <p:oleObj name="Worksheet" r:id="rId3" imgW="9686828" imgH="6934324" progId="Excel.Sheet.12">
                  <p:link updateAutomatic="1"/>
                  <p:pic>
                    <p:nvPicPr>
                      <p:cNvPr id="0" name=""/>
                      <p:cNvPicPr/>
                      <p:nvPr/>
                    </p:nvPicPr>
                    <p:blipFill>
                      <a:blip r:embed="rId4"/>
                      <a:stretch>
                        <a:fillRect/>
                      </a:stretch>
                    </p:blipFill>
                    <p:spPr>
                      <a:xfrm>
                        <a:off x="457199" y="852251"/>
                        <a:ext cx="7811311" cy="5591990"/>
                      </a:xfrm>
                      <a:prstGeom prst="rect">
                        <a:avLst/>
                      </a:prstGeom>
                    </p:spPr>
                  </p:pic>
                </p:oleObj>
              </mc:Fallback>
            </mc:AlternateContent>
          </a:graphicData>
        </a:graphic>
      </p:graphicFrame>
    </p:spTree>
    <p:extLst>
      <p:ext uri="{BB962C8B-B14F-4D97-AF65-F5344CB8AC3E}">
        <p14:creationId xmlns:p14="http://schemas.microsoft.com/office/powerpoint/2010/main" val="2751274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Commercial Real Estate Banking Customer metrics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312848825"/>
              </p:ext>
            </p:extLst>
          </p:nvPr>
        </p:nvGraphicFramePr>
        <p:xfrm>
          <a:off x="547128" y="938810"/>
          <a:ext cx="6148640" cy="1374941"/>
        </p:xfrm>
        <a:graphic>
          <a:graphicData uri="http://schemas.openxmlformats.org/drawingml/2006/table">
            <a:tbl>
              <a:tblPr/>
              <a:tblGrid>
                <a:gridCol w="947375"/>
                <a:gridCol w="1083119"/>
                <a:gridCol w="2074408"/>
                <a:gridCol w="282867"/>
                <a:gridCol w="1760871"/>
              </a:tblGrid>
              <a:tr h="126745">
                <a:tc gridSpan="2">
                  <a:txBody>
                    <a:bodyPr/>
                    <a:lstStyle/>
                    <a:p>
                      <a:pPr marL="0" algn="l" defTabSz="457200" rtl="0" eaLnBrk="1" fontAlgn="b" latinLnBrk="0" hangingPunct="1"/>
                      <a:r>
                        <a:rPr lang="en-US" sz="1050" b="1" i="0" u="none" strike="noStrike" kern="1200" dirty="0" smtClean="0">
                          <a:solidFill>
                            <a:srgbClr val="FF0000"/>
                          </a:solidFill>
                          <a:effectLst/>
                          <a:latin typeface="Calibri"/>
                          <a:ea typeface="+mn-ea"/>
                          <a:cs typeface="+mn-cs"/>
                        </a:rPr>
                        <a:t>CREB Total</a:t>
                      </a:r>
                      <a:endParaRPr lang="en-US" sz="1050" b="1" i="0" u="none" strike="noStrike" kern="1200" dirty="0">
                        <a:solidFill>
                          <a:srgbClr val="FF0000"/>
                        </a:solidFill>
                        <a:effectLst/>
                        <a:latin typeface="Calibri"/>
                        <a:ea typeface="+mn-ea"/>
                        <a:cs typeface="+mn-cs"/>
                      </a:endParaRPr>
                    </a:p>
                  </a:txBody>
                  <a:tcPr marL="9525" marR="9525" marT="9525" marB="0" anchor="ctr">
                    <a:lnL>
                      <a:noFill/>
                    </a:lnL>
                    <a:lnR>
                      <a:noFill/>
                    </a:lnR>
                    <a:lnT>
                      <a:noFill/>
                    </a:lnT>
                    <a:lnB w="6350" cap="flat" cmpd="sng" algn="ctr">
                      <a:solidFill>
                        <a:srgbClr val="FF0000"/>
                      </a:solidFill>
                      <a:prstDash val="solid"/>
                      <a:round/>
                      <a:headEnd type="none" w="med" len="med"/>
                      <a:tailEnd type="none" w="med" len="med"/>
                    </a:lnB>
                  </a:tcPr>
                </a:tc>
                <a:tc hMerge="1">
                  <a:txBody>
                    <a:bodyPr/>
                    <a:lstStyle/>
                    <a:p>
                      <a:pPr marL="0" algn="l" defTabSz="457200" rtl="0" eaLnBrk="1" fontAlgn="b" latinLnBrk="0" hangingPunct="1"/>
                      <a:endParaRPr lang="en-US" sz="1600" b="1" i="0" u="none" strike="noStrike" kern="1200" dirty="0">
                        <a:solidFill>
                          <a:srgbClr val="000000"/>
                        </a:solidFill>
                        <a:effectLst/>
                        <a:latin typeface="Calibri"/>
                        <a:ea typeface="+mn-ea"/>
                        <a:cs typeface="+mn-cs"/>
                      </a:endParaRPr>
                    </a:p>
                  </a:txBody>
                  <a:tcPr marL="9525" marR="9525" marT="9525" marB="0" anchor="ctr">
                    <a:lnL>
                      <a:noFill/>
                    </a:lnL>
                    <a:lnR>
                      <a:noFill/>
                    </a:lnR>
                    <a:lnT>
                      <a:noFill/>
                    </a:lnT>
                    <a:lnB w="6350" cap="flat" cmpd="sng" algn="ctr">
                      <a:solidFill>
                        <a:srgbClr val="FF0000"/>
                      </a:solidFill>
                      <a:prstDash val="solid"/>
                      <a:round/>
                      <a:headEnd type="none" w="med" len="med"/>
                      <a:tailEnd type="none" w="med" len="med"/>
                    </a:lnB>
                  </a:tcPr>
                </a:tc>
                <a:tc>
                  <a:txBody>
                    <a:bodyPr/>
                    <a:lstStyle/>
                    <a:p>
                      <a:pPr algn="ctr" fontAlgn="b"/>
                      <a:r>
                        <a:rPr lang="en-US" sz="1050" b="1" i="0" u="none" strike="noStrike" dirty="0" smtClean="0">
                          <a:solidFill>
                            <a:srgbClr val="000000"/>
                          </a:solidFill>
                          <a:effectLst/>
                          <a:latin typeface="Calibri"/>
                        </a:rPr>
                        <a:t>2015</a:t>
                      </a:r>
                      <a:endParaRPr lang="en-US" sz="1050" b="1" i="0" u="none" strike="noStrike" dirty="0">
                        <a:solidFill>
                          <a:srgbClr val="000000"/>
                        </a:solidFill>
                        <a:effectLst/>
                        <a:latin typeface="Calibri"/>
                      </a:endParaRPr>
                    </a:p>
                  </a:txBody>
                  <a:tcPr marL="9525" marR="9525" marT="9525" marB="0" anchor="ctr">
                    <a:lnL>
                      <a:noFill/>
                    </a:lnL>
                    <a:lnR>
                      <a:noFill/>
                    </a:lnR>
                    <a:lnT>
                      <a:noFill/>
                    </a:lnT>
                    <a:lnB w="6350" cap="flat" cmpd="sng" algn="ctr">
                      <a:solidFill>
                        <a:srgbClr val="FF0000"/>
                      </a:solidFill>
                      <a:prstDash val="solid"/>
                      <a:round/>
                      <a:headEnd type="none" w="med" len="med"/>
                      <a:tailEnd type="none" w="med" len="med"/>
                    </a:lnB>
                  </a:tcPr>
                </a:tc>
                <a:tc>
                  <a:txBody>
                    <a:bodyPr/>
                    <a:lstStyle/>
                    <a:p>
                      <a:pPr algn="ctr" fontAlgn="b"/>
                      <a:endParaRPr lang="en-US" sz="1050" b="1" i="0" u="none" strike="noStrike" dirty="0">
                        <a:solidFill>
                          <a:srgbClr val="000000"/>
                        </a:solidFill>
                        <a:effectLst/>
                        <a:latin typeface="Calibri"/>
                      </a:endParaRPr>
                    </a:p>
                  </a:txBody>
                  <a:tcPr marL="9525" marR="9525" marT="9525" marB="0" anchor="ctr">
                    <a:lnL>
                      <a:noFill/>
                    </a:lnL>
                    <a:lnR>
                      <a:noFill/>
                    </a:lnR>
                    <a:lnT>
                      <a:noFill/>
                    </a:lnT>
                    <a:lnB w="12700" cap="flat" cmpd="sng" algn="ctr">
                      <a:solidFill>
                        <a:schemeClr val="tx2"/>
                      </a:solidFill>
                      <a:prstDash val="dot"/>
                      <a:round/>
                      <a:headEnd type="none" w="med" len="med"/>
                      <a:tailEnd type="none" w="med" len="med"/>
                    </a:lnB>
                  </a:tcPr>
                </a:tc>
                <a:tc>
                  <a:txBody>
                    <a:bodyPr/>
                    <a:lstStyle/>
                    <a:p>
                      <a:pPr marL="0" algn="ctr" defTabSz="457200" rtl="0" eaLnBrk="1" fontAlgn="b" latinLnBrk="0" hangingPunct="1"/>
                      <a:r>
                        <a:rPr lang="en-US" sz="1050" b="1" i="0" u="none" strike="noStrike" kern="1200" dirty="0" smtClean="0">
                          <a:solidFill>
                            <a:srgbClr val="000000"/>
                          </a:solidFill>
                          <a:effectLst/>
                          <a:latin typeface="Calibri"/>
                          <a:ea typeface="+mn-ea"/>
                          <a:cs typeface="+mn-cs"/>
                        </a:rPr>
                        <a:t>2019 Target</a:t>
                      </a:r>
                      <a:endParaRPr lang="en-US" sz="1050" b="1" i="0" u="none" strike="noStrike" kern="1200" dirty="0">
                        <a:solidFill>
                          <a:srgbClr val="000000"/>
                        </a:solidFill>
                        <a:effectLst/>
                        <a:latin typeface="Calibri"/>
                        <a:ea typeface="+mn-ea"/>
                        <a:cs typeface="+mn-cs"/>
                      </a:endParaRPr>
                    </a:p>
                  </a:txBody>
                  <a:tcPr marL="9525" marR="9525" marT="9525" marB="0" anchor="ctr">
                    <a:lnL>
                      <a:noFill/>
                    </a:lnL>
                    <a:lnR w="12700" cap="flat" cmpd="sng" algn="ctr">
                      <a:solidFill>
                        <a:schemeClr val="bg1"/>
                      </a:solidFill>
                      <a:prstDash val="dot"/>
                      <a:round/>
                      <a:headEnd type="none" w="med" len="med"/>
                      <a:tailEnd type="none" w="med" len="med"/>
                    </a:lnR>
                    <a:lnT>
                      <a:noFill/>
                    </a:lnT>
                    <a:lnB w="6350" cap="flat" cmpd="sng" algn="ctr">
                      <a:solidFill>
                        <a:srgbClr val="FF0000"/>
                      </a:solidFill>
                      <a:prstDash val="solid"/>
                      <a:round/>
                      <a:headEnd type="none" w="med" len="med"/>
                      <a:tailEnd type="none" w="med" len="med"/>
                    </a:lnB>
                  </a:tcPr>
                </a:tc>
              </a:tr>
              <a:tr h="150332">
                <a:tc rowSpan="3">
                  <a:txBody>
                    <a:bodyPr/>
                    <a:lstStyle/>
                    <a:p>
                      <a:pPr marL="0" algn="l" defTabSz="457200" rtl="0" eaLnBrk="1" fontAlgn="b" latinLnBrk="0" hangingPunct="1"/>
                      <a:r>
                        <a:rPr lang="en-US" sz="1050" b="1" i="0" u="none" strike="noStrike" kern="1200" dirty="0" smtClean="0">
                          <a:solidFill>
                            <a:srgbClr val="000000"/>
                          </a:solidFill>
                          <a:effectLst/>
                          <a:latin typeface="Calibri"/>
                          <a:ea typeface="+mn-ea"/>
                          <a:cs typeface="+mn-cs"/>
                        </a:rPr>
                        <a:t>Customer Performance</a:t>
                      </a:r>
                      <a:endParaRPr lang="en-US" sz="1050" b="1" i="0" u="none" strike="noStrike" kern="1200" dirty="0">
                        <a:solidFill>
                          <a:srgbClr val="000000"/>
                        </a:solidFill>
                        <a:effectLst/>
                        <a:latin typeface="Calibri"/>
                        <a:ea typeface="+mn-ea"/>
                        <a:cs typeface="+mn-cs"/>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marL="0" algn="l" defTabSz="457200" rtl="0" eaLnBrk="1" fontAlgn="b" latinLnBrk="0" hangingPunct="1"/>
                      <a:r>
                        <a:rPr lang="en-US" sz="1050" b="0" i="0" u="none" strike="noStrike" kern="1200" dirty="0" smtClean="0">
                          <a:solidFill>
                            <a:srgbClr val="000000"/>
                          </a:solidFill>
                          <a:effectLst/>
                          <a:latin typeface="Calibri"/>
                          <a:ea typeface="+mn-ea"/>
                          <a:cs typeface="+mn-cs"/>
                        </a:rPr>
                        <a:t># Customers</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12700" cap="flat" cmpd="sng" algn="ctr">
                      <a:noFill/>
                      <a:prstDash val="dot"/>
                      <a:round/>
                      <a:headEnd type="none" w="med" len="med"/>
                      <a:tailEnd type="none" w="med" len="med"/>
                    </a:lnB>
                  </a:tcPr>
                </a:tc>
                <a:tc>
                  <a:txBody>
                    <a:bodyPr/>
                    <a:lstStyle/>
                    <a:p>
                      <a:pPr algn="ctr" fontAlgn="b"/>
                      <a:r>
                        <a:rPr lang="en-US" sz="1050" b="0" i="0" u="none" strike="noStrike" dirty="0" smtClean="0">
                          <a:solidFill>
                            <a:srgbClr val="000000"/>
                          </a:solidFill>
                          <a:effectLst/>
                          <a:latin typeface="Calibri"/>
                        </a:rPr>
                        <a:t>3,481</a:t>
                      </a:r>
                    </a:p>
                  </a:txBody>
                  <a:tcPr marL="9525" marR="9525" marT="9525" marB="0" anchor="ctr">
                    <a:lnL>
                      <a:noFill/>
                    </a:lnL>
                    <a:lnR>
                      <a:noFill/>
                    </a:lnR>
                    <a:lnT w="6350" cap="flat" cmpd="sng" algn="ctr">
                      <a:solidFill>
                        <a:srgbClr val="FF0000"/>
                      </a:solidFill>
                      <a:prstDash val="solid"/>
                      <a:round/>
                      <a:headEnd type="none" w="med" len="med"/>
                      <a:tailEnd type="none" w="med" len="med"/>
                    </a:lnT>
                    <a:lnB w="12700" cap="flat" cmpd="sng" algn="ctr">
                      <a:noFill/>
                      <a:prstDash val="dot"/>
                      <a:round/>
                      <a:headEnd type="none" w="med" len="med"/>
                      <a:tailEnd type="none" w="med" len="med"/>
                    </a:lnB>
                    <a:noFill/>
                  </a:tcPr>
                </a:tc>
                <a:tc>
                  <a:txBody>
                    <a:bodyPr/>
                    <a:lstStyle/>
                    <a:p>
                      <a:pPr algn="ctr" fontAlgn="b"/>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solidFill>
                        <a:schemeClr val="tx2"/>
                      </a:solidFill>
                      <a:prstDash val="dot"/>
                      <a:round/>
                      <a:headEnd type="none" w="med" len="med"/>
                      <a:tailEnd type="none" w="med" len="med"/>
                    </a:lnT>
                    <a:lnB w="12700" cap="flat" cmpd="sng" algn="ctr">
                      <a:noFill/>
                      <a:prstDash val="dot"/>
                      <a:round/>
                      <a:headEnd type="none" w="med" len="med"/>
                      <a:tailEnd type="none" w="med" len="med"/>
                    </a:lnB>
                    <a:noFill/>
                  </a:tcPr>
                </a:tc>
                <a:tc>
                  <a:txBody>
                    <a:bodyPr/>
                    <a:lstStyle/>
                    <a:p>
                      <a:pPr marL="0" algn="ctr" defTabSz="457200" rtl="0" eaLnBrk="1" fontAlgn="b" latinLnBrk="0" hangingPunct="1"/>
                      <a:r>
                        <a:rPr lang="en-US" sz="1050" b="0" i="0" u="none" strike="noStrike" kern="1200" dirty="0" smtClean="0">
                          <a:solidFill>
                            <a:srgbClr val="000000"/>
                          </a:solidFill>
                          <a:effectLst/>
                          <a:latin typeface="Calibri"/>
                          <a:ea typeface="+mn-ea"/>
                          <a:cs typeface="+mn-cs"/>
                        </a:rPr>
                        <a:t>2,695</a:t>
                      </a:r>
                    </a:p>
                  </a:txBody>
                  <a:tcPr marL="9525" marR="9525" marT="9525" marB="0" anchor="ctr">
                    <a:lnL>
                      <a:noFill/>
                    </a:lnL>
                    <a:lnR w="12700" cap="flat" cmpd="sng" algn="ctr">
                      <a:solidFill>
                        <a:schemeClr val="bg1"/>
                      </a:solidFill>
                      <a:prstDash val="dot"/>
                      <a:round/>
                      <a:headEnd type="none" w="med" len="med"/>
                      <a:tailEnd type="none" w="med" len="med"/>
                    </a:lnR>
                    <a:lnT w="6350" cap="flat" cmpd="sng" algn="ctr">
                      <a:solidFill>
                        <a:srgbClr val="FF0000"/>
                      </a:solidFill>
                      <a:prstDash val="solid"/>
                      <a:round/>
                      <a:headEnd type="none" w="med" len="med"/>
                      <a:tailEnd type="none" w="med" len="med"/>
                    </a:lnT>
                    <a:lnB w="12700" cap="flat" cmpd="sng" algn="ctr">
                      <a:noFill/>
                      <a:prstDash val="dot"/>
                      <a:round/>
                      <a:headEnd type="none" w="med" len="med"/>
                      <a:tailEnd type="none" w="med" len="med"/>
                    </a:lnB>
                    <a:noFill/>
                  </a:tcPr>
                </a:tc>
              </a:tr>
              <a:tr h="204021">
                <a:tc vMerge="1">
                  <a:txBody>
                    <a:bodyPr/>
                    <a:lstStyle/>
                    <a:p>
                      <a:endParaRPr lang="en-US"/>
                    </a:p>
                  </a:txBody>
                  <a:tcPr/>
                </a:tc>
                <a:tc>
                  <a:txBody>
                    <a:bodyPr/>
                    <a:lstStyle/>
                    <a:p>
                      <a:pPr marL="0" algn="l" defTabSz="457200" rtl="0" eaLnBrk="1" fontAlgn="b" latinLnBrk="0" hangingPunct="1"/>
                      <a:r>
                        <a:rPr lang="en-US" sz="1050" b="0" i="0" u="none" strike="noStrike" kern="1200" dirty="0" smtClean="0">
                          <a:solidFill>
                            <a:srgbClr val="000000"/>
                          </a:solidFill>
                          <a:effectLst/>
                          <a:latin typeface="Calibri"/>
                          <a:ea typeface="+mn-ea"/>
                          <a:cs typeface="+mn-cs"/>
                        </a:rPr>
                        <a:t>Rev/Customer</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tcPr>
                </a:tc>
                <a:tc>
                  <a:txBody>
                    <a:bodyPr/>
                    <a:lstStyle/>
                    <a:p>
                      <a:pPr algn="ctr" fontAlgn="b"/>
                      <a:r>
                        <a:rPr lang="en-US" sz="1050" b="0" i="0" u="none" strike="noStrike" dirty="0" smtClean="0">
                          <a:solidFill>
                            <a:srgbClr val="000000"/>
                          </a:solidFill>
                          <a:effectLst/>
                          <a:latin typeface="Calibri"/>
                        </a:rPr>
                        <a:t>$91K</a:t>
                      </a:r>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tcPr>
                </a:tc>
                <a:tc>
                  <a:txBody>
                    <a:bodyPr/>
                    <a:lstStyle/>
                    <a:p>
                      <a:pPr algn="ctr" fontAlgn="b"/>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tcPr>
                </a:tc>
                <a:tc>
                  <a:txBody>
                    <a:bodyPr/>
                    <a:lstStyle/>
                    <a:p>
                      <a:pPr marL="0" algn="ctr" defTabSz="457200" rtl="0" eaLnBrk="1" fontAlgn="b" latinLnBrk="0" hangingPunct="1"/>
                      <a:r>
                        <a:rPr lang="en-US" sz="1050" b="0" i="0" u="none" strike="noStrike" kern="1200" dirty="0" smtClean="0">
                          <a:solidFill>
                            <a:srgbClr val="000000"/>
                          </a:solidFill>
                          <a:effectLst/>
                          <a:latin typeface="Calibri"/>
                          <a:ea typeface="+mn-ea"/>
                          <a:cs typeface="+mn-cs"/>
                        </a:rPr>
                        <a:t>$101K</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w="12700" cap="flat" cmpd="sng" algn="ctr">
                      <a:solidFill>
                        <a:schemeClr val="bg1"/>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tcPr>
                </a:tc>
              </a:tr>
              <a:tr h="172700">
                <a:tc vMerge="1">
                  <a:txBody>
                    <a:bodyPr/>
                    <a:lstStyle/>
                    <a:p>
                      <a:pPr marL="0" algn="l" defTabSz="457200" rtl="0" eaLnBrk="1" fontAlgn="b" latinLnBrk="0" hangingPunct="1"/>
                      <a:endParaRPr lang="en-US" sz="1600" b="1" i="0" u="none" strike="noStrike" kern="1200" dirty="0">
                        <a:solidFill>
                          <a:srgbClr val="000000"/>
                        </a:solidFill>
                        <a:effectLst/>
                        <a:latin typeface="Calibri"/>
                        <a:ea typeface="+mn-ea"/>
                        <a:cs typeface="+mn-cs"/>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marL="0" algn="l" defTabSz="457200" rtl="0" eaLnBrk="1" fontAlgn="b" latinLnBrk="0" hangingPunct="1"/>
                      <a:r>
                        <a:rPr lang="en-US" sz="1050" b="0" i="0" u="none" strike="noStrike" kern="1200" dirty="0" smtClean="0">
                          <a:solidFill>
                            <a:srgbClr val="000000"/>
                          </a:solidFill>
                          <a:effectLst/>
                          <a:latin typeface="Calibri"/>
                          <a:ea typeface="+mn-ea"/>
                          <a:cs typeface="+mn-cs"/>
                        </a:rPr>
                        <a:t>Assets/Customer</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noFill/>
                      <a:prstDash val="dot"/>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b="0" i="0" u="none" strike="noStrike" dirty="0" smtClean="0">
                          <a:solidFill>
                            <a:srgbClr val="000000"/>
                          </a:solidFill>
                          <a:effectLst/>
                          <a:latin typeface="Calibri"/>
                        </a:rPr>
                        <a:t>$4.2MM</a:t>
                      </a:r>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050" b="0" i="0" u="none" strike="noStrike" kern="1200" dirty="0" smtClean="0">
                          <a:solidFill>
                            <a:srgbClr val="000000"/>
                          </a:solidFill>
                          <a:effectLst/>
                          <a:latin typeface="Calibri"/>
                          <a:ea typeface="+mn-ea"/>
                          <a:cs typeface="+mn-cs"/>
                        </a:rPr>
                        <a:t>$4.7MM</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206587">
                <a:tc>
                  <a:txBody>
                    <a:bodyPr/>
                    <a:lstStyle/>
                    <a:p>
                      <a:pPr marL="0" algn="l" defTabSz="457200" rtl="0" eaLnBrk="1" fontAlgn="b" latinLnBrk="0" hangingPunct="1"/>
                      <a:r>
                        <a:rPr lang="en-US" sz="1050" b="1" i="0" u="none" strike="noStrike" kern="1200" dirty="0" smtClean="0">
                          <a:solidFill>
                            <a:srgbClr val="000000"/>
                          </a:solidFill>
                          <a:effectLst/>
                          <a:latin typeface="Calibri"/>
                          <a:ea typeface="+mn-ea"/>
                          <a:cs typeface="+mn-cs"/>
                        </a:rPr>
                        <a:t>RM </a:t>
                      </a:r>
                    </a:p>
                    <a:p>
                      <a:pPr marL="0" algn="l" defTabSz="457200" rtl="0" eaLnBrk="1" fontAlgn="b" latinLnBrk="0" hangingPunct="1"/>
                      <a:r>
                        <a:rPr lang="en-US" sz="1050" b="1" i="0" u="none" strike="noStrike" kern="1200" dirty="0" smtClean="0">
                          <a:solidFill>
                            <a:srgbClr val="000000"/>
                          </a:solidFill>
                          <a:effectLst/>
                          <a:latin typeface="Calibri"/>
                          <a:ea typeface="+mn-ea"/>
                          <a:cs typeface="+mn-cs"/>
                        </a:rPr>
                        <a:t>Performance</a:t>
                      </a:r>
                      <a:endParaRPr lang="en-US" sz="1050" b="1" i="0" u="none" strike="noStrike" kern="1200" dirty="0">
                        <a:solidFill>
                          <a:srgbClr val="000000"/>
                        </a:solidFill>
                        <a:effectLst/>
                        <a:latin typeface="Calibri"/>
                        <a:ea typeface="+mn-ea"/>
                        <a:cs typeface="+mn-cs"/>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marL="0" algn="l" defTabSz="457200" rtl="0" eaLnBrk="1" fontAlgn="b" latinLnBrk="0" hangingPunct="1"/>
                      <a:r>
                        <a:rPr lang="en-US" sz="1050" b="0" i="0" u="none" strike="noStrike" kern="1200" dirty="0" smtClean="0">
                          <a:solidFill>
                            <a:srgbClr val="000000"/>
                          </a:solidFill>
                          <a:effectLst/>
                          <a:latin typeface="Calibri"/>
                          <a:ea typeface="+mn-ea"/>
                          <a:cs typeface="+mn-cs"/>
                        </a:rPr>
                        <a:t>Rev/RM</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b="0" i="0" u="none" strike="noStrike" dirty="0" smtClean="0">
                          <a:solidFill>
                            <a:schemeClr val="tx1"/>
                          </a:solidFill>
                          <a:effectLst/>
                          <a:latin typeface="Calibri"/>
                        </a:rPr>
                        <a:t>$12.7MM</a:t>
                      </a:r>
                      <a:endParaRPr lang="en-US" sz="1050" b="0" i="0" u="none" strike="noStrike" dirty="0">
                        <a:solidFill>
                          <a:schemeClr val="tx1"/>
                        </a:solidFill>
                        <a:effectLst/>
                        <a:latin typeface="Calibri"/>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50" b="0" i="0" u="none" strike="noStrike" dirty="0">
                        <a:solidFill>
                          <a:schemeClr val="tx1"/>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050" b="0" i="0" u="none" strike="noStrike" kern="1200" dirty="0" smtClean="0">
                          <a:solidFill>
                            <a:schemeClr val="tx1"/>
                          </a:solidFill>
                          <a:effectLst/>
                          <a:latin typeface="Calibri"/>
                          <a:ea typeface="+mn-ea"/>
                          <a:cs typeface="+mn-cs"/>
                        </a:rPr>
                        <a:t>$9.7MM</a:t>
                      </a:r>
                      <a:endParaRPr lang="en-US" sz="1050" b="0" i="0" u="none" strike="noStrike" kern="1200" dirty="0">
                        <a:solidFill>
                          <a:schemeClr val="tx1"/>
                        </a:solidFill>
                        <a:effectLst/>
                        <a:latin typeface="Calibri"/>
                        <a:ea typeface="+mn-ea"/>
                        <a:cs typeface="+mn-cs"/>
                      </a:endParaRPr>
                    </a:p>
                  </a:txBody>
                  <a:tcPr marL="9525" marR="9525" marT="9525" marB="0" anchor="ctr">
                    <a:lnL>
                      <a:noFill/>
                    </a:lnL>
                    <a:lnR w="12700" cap="flat" cmpd="sng" algn="ctr">
                      <a:noFill/>
                      <a:prstDash val="dot"/>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206587">
                <a:tc>
                  <a:txBody>
                    <a:bodyPr/>
                    <a:lstStyle/>
                    <a:p>
                      <a:pPr marL="0" algn="l" defTabSz="457200" rtl="0" eaLnBrk="1" fontAlgn="b" latinLnBrk="0" hangingPunct="1"/>
                      <a:r>
                        <a:rPr lang="en-US" sz="1050" b="1" i="0" u="none" strike="noStrike" kern="1200" dirty="0" smtClean="0">
                          <a:solidFill>
                            <a:srgbClr val="000000"/>
                          </a:solidFill>
                          <a:effectLst/>
                          <a:latin typeface="Calibri"/>
                          <a:ea typeface="+mn-ea"/>
                          <a:cs typeface="+mn-cs"/>
                        </a:rPr>
                        <a:t>FTE </a:t>
                      </a:r>
                    </a:p>
                    <a:p>
                      <a:pPr marL="0" algn="l" defTabSz="457200" rtl="0" eaLnBrk="1" fontAlgn="b" latinLnBrk="0" hangingPunct="1"/>
                      <a:r>
                        <a:rPr lang="en-US" sz="1050" b="1" i="0" u="none" strike="noStrike" kern="1200" dirty="0" smtClean="0">
                          <a:solidFill>
                            <a:srgbClr val="000000"/>
                          </a:solidFill>
                          <a:effectLst/>
                          <a:latin typeface="Calibri"/>
                          <a:ea typeface="+mn-ea"/>
                          <a:cs typeface="+mn-cs"/>
                        </a:rPr>
                        <a:t>Performance</a:t>
                      </a:r>
                      <a:endParaRPr lang="en-US" sz="1050" b="1" i="0" u="none" strike="noStrike" kern="1200" dirty="0">
                        <a:solidFill>
                          <a:srgbClr val="000000"/>
                        </a:solidFill>
                        <a:effectLst/>
                        <a:latin typeface="Calibri"/>
                        <a:ea typeface="+mn-ea"/>
                        <a:cs typeface="+mn-cs"/>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marL="0" algn="l" defTabSz="457200" rtl="0" eaLnBrk="1" fontAlgn="b" latinLnBrk="0" hangingPunct="1"/>
                      <a:r>
                        <a:rPr lang="en-US" sz="1050" b="0" i="0" u="none" strike="noStrike" kern="1200" dirty="0" smtClean="0">
                          <a:solidFill>
                            <a:srgbClr val="000000"/>
                          </a:solidFill>
                          <a:effectLst/>
                          <a:latin typeface="Calibri"/>
                          <a:ea typeface="+mn-ea"/>
                          <a:cs typeface="+mn-cs"/>
                        </a:rPr>
                        <a:t>Rev/FTE</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50" b="0" i="0" u="none" strike="noStrike" dirty="0" smtClean="0">
                          <a:solidFill>
                            <a:schemeClr val="tx1"/>
                          </a:solidFill>
                          <a:effectLst/>
                          <a:latin typeface="Calibri"/>
                        </a:rPr>
                        <a:t>$2.8MM</a:t>
                      </a: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050" b="0" i="0" u="none" strike="noStrike" kern="1200" dirty="0" smtClean="0">
                          <a:solidFill>
                            <a:schemeClr val="tx1"/>
                          </a:solidFill>
                          <a:effectLst/>
                          <a:latin typeface="Calibri"/>
                          <a:ea typeface="+mn-ea"/>
                          <a:cs typeface="+mn-cs"/>
                        </a:rPr>
                        <a:t>$2.6MM</a:t>
                      </a:r>
                    </a:p>
                  </a:txBody>
                  <a:tcPr marL="9525" marR="9525" marT="9525" marB="0" anchor="ctr">
                    <a:lnL>
                      <a:noFill/>
                    </a:lnL>
                    <a:lnR w="12700" cap="flat" cmpd="sng" algn="ctr">
                      <a:noFill/>
                      <a:prstDash val="dot"/>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35217472"/>
              </p:ext>
            </p:extLst>
          </p:nvPr>
        </p:nvGraphicFramePr>
        <p:xfrm>
          <a:off x="547128" y="2960908"/>
          <a:ext cx="6148639" cy="1414925"/>
        </p:xfrm>
        <a:graphic>
          <a:graphicData uri="http://schemas.openxmlformats.org/drawingml/2006/table">
            <a:tbl>
              <a:tblPr/>
              <a:tblGrid>
                <a:gridCol w="967040"/>
                <a:gridCol w="1063454"/>
                <a:gridCol w="2074408"/>
                <a:gridCol w="282867"/>
                <a:gridCol w="1760870"/>
              </a:tblGrid>
              <a:tr h="148115">
                <a:tc gridSpan="2">
                  <a:txBody>
                    <a:bodyPr/>
                    <a:lstStyle/>
                    <a:p>
                      <a:pPr marL="0" algn="l" defTabSz="457200" rtl="0" eaLnBrk="1" fontAlgn="b" latinLnBrk="0" hangingPunct="1"/>
                      <a:r>
                        <a:rPr lang="en-US" sz="1050" b="1" i="0" u="none" strike="noStrike" kern="1200" dirty="0" smtClean="0">
                          <a:solidFill>
                            <a:srgbClr val="FF0000"/>
                          </a:solidFill>
                          <a:effectLst/>
                          <a:latin typeface="Calibri"/>
                          <a:ea typeface="+mn-ea"/>
                          <a:cs typeface="+mn-cs"/>
                        </a:rPr>
                        <a:t>MF Unit</a:t>
                      </a:r>
                      <a:endParaRPr lang="en-US" sz="1050" b="1" i="0" u="none" strike="noStrike" kern="1200" dirty="0">
                        <a:solidFill>
                          <a:srgbClr val="FF0000"/>
                        </a:solidFill>
                        <a:effectLst/>
                        <a:latin typeface="Calibri"/>
                        <a:ea typeface="+mn-ea"/>
                        <a:cs typeface="+mn-cs"/>
                      </a:endParaRPr>
                    </a:p>
                  </a:txBody>
                  <a:tcPr marL="9525" marR="9525" marT="9525" marB="0" anchor="ctr">
                    <a:lnL>
                      <a:noFill/>
                    </a:lnL>
                    <a:lnR>
                      <a:noFill/>
                    </a:lnR>
                    <a:lnT>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algn="l" defTabSz="457200" rtl="0" eaLnBrk="1" fontAlgn="b" latinLnBrk="0" hangingPunct="1"/>
                      <a:endParaRPr lang="en-US" sz="1600" b="1" i="0" u="none" strike="noStrike" kern="1200" dirty="0">
                        <a:solidFill>
                          <a:srgbClr val="000000"/>
                        </a:solidFill>
                        <a:effectLst/>
                        <a:latin typeface="Calibri"/>
                        <a:ea typeface="+mn-ea"/>
                        <a:cs typeface="+mn-cs"/>
                      </a:endParaRPr>
                    </a:p>
                  </a:txBody>
                  <a:tcPr marL="9525" marR="9525" marT="9525" marB="0" anchor="ctr">
                    <a:lnL>
                      <a:noFill/>
                    </a:lnL>
                    <a:lnR>
                      <a:noFill/>
                    </a:lnR>
                    <a:lnT>
                      <a:noFill/>
                    </a:lnT>
                    <a:lnB w="6350" cap="flat" cmpd="sng" algn="ctr">
                      <a:solidFill>
                        <a:srgbClr val="FF0000"/>
                      </a:solidFill>
                      <a:prstDash val="solid"/>
                      <a:round/>
                      <a:headEnd type="none" w="med" len="med"/>
                      <a:tailEnd type="none" w="med" len="med"/>
                    </a:lnB>
                  </a:tcPr>
                </a:tc>
                <a:tc>
                  <a:txBody>
                    <a:bodyPr/>
                    <a:lstStyle/>
                    <a:p>
                      <a:pPr algn="ctr" fontAlgn="b"/>
                      <a:r>
                        <a:rPr lang="en-US" sz="1050" b="1" i="0" u="none" strike="noStrike" dirty="0" smtClean="0">
                          <a:solidFill>
                            <a:srgbClr val="000000"/>
                          </a:solidFill>
                          <a:effectLst/>
                          <a:latin typeface="Calibri"/>
                        </a:rPr>
                        <a:t>2015</a:t>
                      </a:r>
                      <a:endParaRPr lang="en-US" sz="1050" b="1" i="0" u="none" strike="noStrike" dirty="0">
                        <a:solidFill>
                          <a:srgbClr val="000000"/>
                        </a:solidFill>
                        <a:effectLst/>
                        <a:latin typeface="Calibri"/>
                      </a:endParaRPr>
                    </a:p>
                  </a:txBody>
                  <a:tcPr marL="9525" marR="9525" marT="9525" marB="0" anchor="ctr">
                    <a:lnL>
                      <a:noFill/>
                    </a:lnL>
                    <a:lnR>
                      <a:noFill/>
                    </a:lnR>
                    <a:lnT>
                      <a:noFill/>
                    </a:lnT>
                    <a:lnB w="6350" cap="flat" cmpd="sng" algn="ctr">
                      <a:solidFill>
                        <a:srgbClr val="FF0000"/>
                      </a:solidFill>
                      <a:prstDash val="solid"/>
                      <a:round/>
                      <a:headEnd type="none" w="med" len="med"/>
                      <a:tailEnd type="none" w="med" len="med"/>
                    </a:lnB>
                  </a:tcPr>
                </a:tc>
                <a:tc>
                  <a:txBody>
                    <a:bodyPr/>
                    <a:lstStyle/>
                    <a:p>
                      <a:pPr algn="ctr" fontAlgn="b"/>
                      <a:endParaRPr lang="en-US" sz="1050" b="1" i="0" u="none" strike="noStrike" dirty="0">
                        <a:solidFill>
                          <a:srgbClr val="000000"/>
                        </a:solidFill>
                        <a:effectLst/>
                        <a:latin typeface="Calibri"/>
                      </a:endParaRPr>
                    </a:p>
                  </a:txBody>
                  <a:tcPr marL="9525" marR="9525" marT="9525" marB="0" anchor="ctr">
                    <a:lnL>
                      <a:noFill/>
                    </a:lnL>
                    <a:lnR>
                      <a:noFill/>
                    </a:lnR>
                    <a:lnT>
                      <a:noFill/>
                    </a:lnT>
                    <a:lnB w="12700" cap="flat" cmpd="sng" algn="ctr">
                      <a:solidFill>
                        <a:schemeClr val="tx2"/>
                      </a:solidFill>
                      <a:prstDash val="dot"/>
                      <a:round/>
                      <a:headEnd type="none" w="med" len="med"/>
                      <a:tailEnd type="none" w="med" len="med"/>
                    </a:lnB>
                  </a:tcPr>
                </a:tc>
                <a:tc>
                  <a:txBody>
                    <a:bodyPr/>
                    <a:lstStyle/>
                    <a:p>
                      <a:pPr marL="0" algn="ctr" defTabSz="457200" rtl="0" eaLnBrk="1" fontAlgn="b" latinLnBrk="0" hangingPunct="1"/>
                      <a:r>
                        <a:rPr lang="en-US" sz="1050" b="1" i="0" u="none" strike="noStrike" kern="1200" dirty="0" smtClean="0">
                          <a:solidFill>
                            <a:srgbClr val="000000"/>
                          </a:solidFill>
                          <a:effectLst/>
                          <a:latin typeface="Calibri"/>
                          <a:ea typeface="+mn-ea"/>
                          <a:cs typeface="+mn-cs"/>
                        </a:rPr>
                        <a:t>2019 Target</a:t>
                      </a:r>
                      <a:endParaRPr lang="en-US" sz="1050" b="1" i="0" u="none" strike="noStrike" kern="1200" dirty="0">
                        <a:solidFill>
                          <a:srgbClr val="000000"/>
                        </a:solidFill>
                        <a:effectLst/>
                        <a:latin typeface="Calibri"/>
                        <a:ea typeface="+mn-ea"/>
                        <a:cs typeface="+mn-cs"/>
                      </a:endParaRPr>
                    </a:p>
                  </a:txBody>
                  <a:tcPr marL="9525" marR="9525" marT="9525" marB="0" anchor="ctr">
                    <a:lnL>
                      <a:noFill/>
                    </a:lnL>
                    <a:lnR w="12700" cap="flat" cmpd="sng" algn="ctr">
                      <a:solidFill>
                        <a:schemeClr val="bg1"/>
                      </a:solidFill>
                      <a:prstDash val="dot"/>
                      <a:round/>
                      <a:headEnd type="none" w="med" len="med"/>
                      <a:tailEnd type="none" w="med" len="med"/>
                    </a:lnR>
                    <a:lnT>
                      <a:noFill/>
                    </a:lnT>
                    <a:lnB w="6350" cap="flat" cmpd="sng" algn="ctr">
                      <a:solidFill>
                        <a:srgbClr val="FF0000"/>
                      </a:solidFill>
                      <a:prstDash val="solid"/>
                      <a:round/>
                      <a:headEnd type="none" w="med" len="med"/>
                      <a:tailEnd type="none" w="med" len="med"/>
                    </a:lnB>
                  </a:tcPr>
                </a:tc>
              </a:tr>
              <a:tr h="163332">
                <a:tc rowSpan="3">
                  <a:txBody>
                    <a:bodyPr/>
                    <a:lstStyle/>
                    <a:p>
                      <a:pPr marL="0" algn="l" defTabSz="457200" rtl="0" eaLnBrk="1" fontAlgn="b" latinLnBrk="0" hangingPunct="1"/>
                      <a:r>
                        <a:rPr lang="en-US" sz="1050" b="1" i="0" u="none" strike="noStrike" kern="1200" dirty="0" smtClean="0">
                          <a:solidFill>
                            <a:srgbClr val="000000"/>
                          </a:solidFill>
                          <a:effectLst/>
                          <a:latin typeface="Calibri"/>
                          <a:ea typeface="+mn-ea"/>
                          <a:cs typeface="+mn-cs"/>
                        </a:rPr>
                        <a:t>Customer Performance</a:t>
                      </a:r>
                      <a:endParaRPr lang="en-US" sz="1050" b="1"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457200" rtl="0" eaLnBrk="1" fontAlgn="b" latinLnBrk="0" hangingPunct="1"/>
                      <a:r>
                        <a:rPr lang="en-US" sz="1050" b="0" i="0" u="none" strike="noStrike" kern="1200" dirty="0" smtClean="0">
                          <a:solidFill>
                            <a:srgbClr val="000000"/>
                          </a:solidFill>
                          <a:effectLst/>
                          <a:latin typeface="Calibri"/>
                          <a:ea typeface="+mn-ea"/>
                          <a:cs typeface="+mn-cs"/>
                        </a:rPr>
                        <a:t># Customers</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solidFill>
                        <a:srgbClr val="FF0000"/>
                      </a:solidFill>
                      <a:prstDash val="solid"/>
                      <a:round/>
                      <a:headEnd type="none" w="med" len="med"/>
                      <a:tailEnd type="none" w="med" len="med"/>
                    </a:lnT>
                    <a:lnB w="12700" cap="flat" cmpd="sng" algn="ctr">
                      <a:noFill/>
                      <a:prstDash val="dot"/>
                      <a:round/>
                      <a:headEnd type="none" w="med" len="med"/>
                      <a:tailEnd type="none" w="med" len="med"/>
                    </a:lnB>
                    <a:noFill/>
                  </a:tcPr>
                </a:tc>
                <a:tc>
                  <a:txBody>
                    <a:bodyPr/>
                    <a:lstStyle/>
                    <a:p>
                      <a:pPr algn="ctr" fontAlgn="b"/>
                      <a:r>
                        <a:rPr lang="en-US" sz="1050" b="0" i="0" u="none" strike="noStrike" dirty="0" smtClean="0">
                          <a:solidFill>
                            <a:srgbClr val="000000"/>
                          </a:solidFill>
                          <a:effectLst/>
                          <a:latin typeface="Calibri"/>
                        </a:rPr>
                        <a:t>3,103</a:t>
                      </a:r>
                    </a:p>
                  </a:txBody>
                  <a:tcPr marL="9525" marR="9525" marT="9525" marB="0" anchor="ctr">
                    <a:lnL>
                      <a:noFill/>
                    </a:lnL>
                    <a:lnR>
                      <a:noFill/>
                    </a:lnR>
                    <a:lnT w="6350" cap="flat" cmpd="sng" algn="ctr">
                      <a:solidFill>
                        <a:srgbClr val="FF0000"/>
                      </a:solidFill>
                      <a:prstDash val="solid"/>
                      <a:round/>
                      <a:headEnd type="none" w="med" len="med"/>
                      <a:tailEnd type="none" w="med" len="med"/>
                    </a:lnT>
                    <a:lnB w="12700" cap="flat" cmpd="sng" algn="ctr">
                      <a:noFill/>
                      <a:prstDash val="dot"/>
                      <a:round/>
                      <a:headEnd type="none" w="med" len="med"/>
                      <a:tailEnd type="none" w="med" len="med"/>
                    </a:lnB>
                    <a:noFill/>
                  </a:tcPr>
                </a:tc>
                <a:tc>
                  <a:txBody>
                    <a:bodyPr/>
                    <a:lstStyle/>
                    <a:p>
                      <a:pPr algn="ctr" fontAlgn="b"/>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solidFill>
                        <a:schemeClr val="tx2"/>
                      </a:solidFill>
                      <a:prstDash val="dot"/>
                      <a:round/>
                      <a:headEnd type="none" w="med" len="med"/>
                      <a:tailEnd type="none" w="med" len="med"/>
                    </a:lnT>
                    <a:lnB w="12700" cap="flat" cmpd="sng" algn="ctr">
                      <a:noFill/>
                      <a:prstDash val="dot"/>
                      <a:round/>
                      <a:headEnd type="none" w="med" len="med"/>
                      <a:tailEnd type="none" w="med" len="med"/>
                    </a:lnB>
                    <a:noFill/>
                  </a:tcPr>
                </a:tc>
                <a:tc>
                  <a:txBody>
                    <a:bodyPr/>
                    <a:lstStyle/>
                    <a:p>
                      <a:pPr marL="0" algn="ctr" defTabSz="457200" rtl="0" eaLnBrk="1" fontAlgn="b" latinLnBrk="0" hangingPunct="1"/>
                      <a:r>
                        <a:rPr lang="en-US" sz="1050" b="0" i="0" u="none" strike="noStrike" kern="1200" dirty="0" smtClean="0">
                          <a:solidFill>
                            <a:srgbClr val="000000"/>
                          </a:solidFill>
                          <a:effectLst/>
                          <a:latin typeface="Calibri"/>
                          <a:ea typeface="+mn-ea"/>
                          <a:cs typeface="+mn-cs"/>
                        </a:rPr>
                        <a:t>2,232</a:t>
                      </a:r>
                    </a:p>
                  </a:txBody>
                  <a:tcPr marL="9525" marR="9525" marT="9525" marB="0" anchor="ctr">
                    <a:lnL>
                      <a:noFill/>
                    </a:lnL>
                    <a:lnR w="12700" cap="flat" cmpd="sng" algn="ctr">
                      <a:solidFill>
                        <a:schemeClr val="bg1"/>
                      </a:solidFill>
                      <a:prstDash val="dot"/>
                      <a:round/>
                      <a:headEnd type="none" w="med" len="med"/>
                      <a:tailEnd type="none" w="med" len="med"/>
                    </a:lnR>
                    <a:lnT w="6350" cap="flat" cmpd="sng" algn="ctr">
                      <a:solidFill>
                        <a:srgbClr val="FF0000"/>
                      </a:solidFill>
                      <a:prstDash val="solid"/>
                      <a:round/>
                      <a:headEnd type="none" w="med" len="med"/>
                      <a:tailEnd type="none" w="med" len="med"/>
                    </a:lnT>
                    <a:lnB w="12700" cap="flat" cmpd="sng" algn="ctr">
                      <a:noFill/>
                      <a:prstDash val="dot"/>
                      <a:round/>
                      <a:headEnd type="none" w="med" len="med"/>
                      <a:tailEnd type="none" w="med" len="med"/>
                    </a:lnB>
                    <a:noFill/>
                  </a:tcPr>
                </a:tc>
              </a:tr>
              <a:tr h="221662">
                <a:tc vMerge="1">
                  <a:txBody>
                    <a:bodyPr/>
                    <a:lstStyle/>
                    <a:p>
                      <a:endParaRPr lang="en-US" dirty="0"/>
                    </a:p>
                  </a:txBody>
                  <a:tcPr/>
                </a:tc>
                <a:tc>
                  <a:txBody>
                    <a:bodyPr/>
                    <a:lstStyle/>
                    <a:p>
                      <a:pPr marL="0" algn="l" defTabSz="457200" rtl="0" eaLnBrk="1" fontAlgn="b" latinLnBrk="0" hangingPunct="1"/>
                      <a:r>
                        <a:rPr lang="en-US" sz="1050" b="0" i="0" u="none" strike="noStrike" kern="1200" dirty="0" smtClean="0">
                          <a:solidFill>
                            <a:srgbClr val="000000"/>
                          </a:solidFill>
                          <a:effectLst/>
                          <a:latin typeface="Calibri"/>
                          <a:ea typeface="+mn-ea"/>
                          <a:cs typeface="+mn-cs"/>
                        </a:rPr>
                        <a:t>Rev/Customer</a:t>
                      </a:r>
                      <a:endParaRPr lang="en-US" sz="1050" b="0" i="0" u="none" strike="noStrike" kern="1200" dirty="0">
                        <a:solidFill>
                          <a:srgbClr val="000000"/>
                        </a:solidFill>
                        <a:effectLst/>
                        <a:latin typeface="Calibri"/>
                        <a:ea typeface="+mn-ea"/>
                        <a:cs typeface="+mn-cs"/>
                      </a:endParaRPr>
                    </a:p>
                  </a:txBody>
                  <a:tcPr marL="9525" marR="9525" marT="9525" marB="0" anchor="ctr">
                    <a:lnL w="12700" cmpd="sng">
                      <a:noFill/>
                      <a:prstDash val="solid"/>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tcPr>
                </a:tc>
                <a:tc>
                  <a:txBody>
                    <a:bodyPr/>
                    <a:lstStyle/>
                    <a:p>
                      <a:pPr algn="ctr" fontAlgn="b"/>
                      <a:r>
                        <a:rPr lang="en-US" sz="1050" b="0" i="0" u="none" strike="noStrike" dirty="0" smtClean="0">
                          <a:solidFill>
                            <a:srgbClr val="000000"/>
                          </a:solidFill>
                          <a:effectLst/>
                          <a:latin typeface="Calibri"/>
                        </a:rPr>
                        <a:t>$66K</a:t>
                      </a:r>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tcPr>
                </a:tc>
                <a:tc>
                  <a:txBody>
                    <a:bodyPr/>
                    <a:lstStyle/>
                    <a:p>
                      <a:pPr algn="ctr" fontAlgn="b"/>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tcPr>
                </a:tc>
                <a:tc>
                  <a:txBody>
                    <a:bodyPr/>
                    <a:lstStyle/>
                    <a:p>
                      <a:pPr marL="0" algn="ctr" defTabSz="457200" rtl="0" eaLnBrk="1" fontAlgn="b" latinLnBrk="0" hangingPunct="1"/>
                      <a:r>
                        <a:rPr lang="en-US" sz="1050" b="0" i="0" u="none" strike="noStrike" kern="1200" dirty="0" smtClean="0">
                          <a:solidFill>
                            <a:srgbClr val="000000"/>
                          </a:solidFill>
                          <a:effectLst/>
                          <a:latin typeface="Calibri"/>
                          <a:ea typeface="+mn-ea"/>
                          <a:cs typeface="+mn-cs"/>
                        </a:rPr>
                        <a:t>$55K</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w="12700" cap="flat" cmpd="sng" algn="ctr">
                      <a:solidFill>
                        <a:schemeClr val="bg1"/>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tcPr>
                </a:tc>
              </a:tr>
              <a:tr h="195043">
                <a:tc vMerge="1">
                  <a:txBody>
                    <a:bodyPr/>
                    <a:lstStyle/>
                    <a:p>
                      <a:pPr marL="0" algn="l" defTabSz="457200" rtl="0" eaLnBrk="1" fontAlgn="b" latinLnBrk="0" hangingPunct="1"/>
                      <a:endParaRPr lang="en-US" sz="1600" b="1" i="0" u="none" strike="noStrike" kern="1200" dirty="0">
                        <a:solidFill>
                          <a:srgbClr val="000000"/>
                        </a:solidFill>
                        <a:effectLst/>
                        <a:latin typeface="Calibri"/>
                        <a:ea typeface="+mn-ea"/>
                        <a:cs typeface="+mn-cs"/>
                      </a:endParaRPr>
                    </a:p>
                  </a:txBody>
                  <a:tcPr marL="9525" marR="9525" marT="9525" marB="0" anchor="ctr">
                    <a:lnL>
                      <a:noFill/>
                    </a:lnL>
                    <a:lnR>
                      <a:noFill/>
                    </a:lnR>
                    <a:lnT w="6350" cap="flat" cmpd="sng" algn="ctr">
                      <a:no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marL="0" algn="l" defTabSz="457200" rtl="0" eaLnBrk="1" fontAlgn="b" latinLnBrk="0" hangingPunct="1"/>
                      <a:r>
                        <a:rPr lang="en-US" sz="1050" b="0" i="0" u="none" strike="noStrike" kern="1200" dirty="0" smtClean="0">
                          <a:solidFill>
                            <a:srgbClr val="000000"/>
                          </a:solidFill>
                          <a:effectLst/>
                          <a:latin typeface="Calibri"/>
                          <a:ea typeface="+mn-ea"/>
                          <a:cs typeface="+mn-cs"/>
                        </a:rPr>
                        <a:t>Assets/Customer</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noFill/>
                      <a:prstDash val="dot"/>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b="0" i="0" u="none" strike="noStrike" dirty="0" smtClean="0">
                          <a:solidFill>
                            <a:srgbClr val="000000"/>
                          </a:solidFill>
                          <a:effectLst/>
                          <a:latin typeface="Calibri"/>
                        </a:rPr>
                        <a:t>$3.3MM</a:t>
                      </a:r>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050" b="0" i="0" u="none" strike="noStrike" kern="1200" dirty="0" smtClean="0">
                          <a:solidFill>
                            <a:srgbClr val="000000"/>
                          </a:solidFill>
                          <a:effectLst/>
                          <a:latin typeface="Calibri"/>
                          <a:ea typeface="+mn-ea"/>
                          <a:cs typeface="+mn-cs"/>
                        </a:rPr>
                        <a:t>$3.1MM</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253703">
                <a:tc>
                  <a:txBody>
                    <a:bodyPr/>
                    <a:lstStyle/>
                    <a:p>
                      <a:pPr marL="0" algn="l" defTabSz="457200" rtl="0" eaLnBrk="1" fontAlgn="b" latinLnBrk="0" hangingPunct="1"/>
                      <a:r>
                        <a:rPr lang="en-US" sz="1050" b="1" i="0" u="none" strike="noStrike" kern="1200" dirty="0" smtClean="0">
                          <a:solidFill>
                            <a:srgbClr val="000000"/>
                          </a:solidFill>
                          <a:effectLst/>
                          <a:latin typeface="Calibri"/>
                          <a:ea typeface="+mn-ea"/>
                          <a:cs typeface="+mn-cs"/>
                        </a:rPr>
                        <a:t>RM </a:t>
                      </a:r>
                    </a:p>
                    <a:p>
                      <a:pPr marL="0" algn="l" defTabSz="457200" rtl="0" eaLnBrk="1" fontAlgn="b" latinLnBrk="0" hangingPunct="1"/>
                      <a:r>
                        <a:rPr lang="en-US" sz="1050" b="1" i="0" u="none" strike="noStrike" kern="1200" dirty="0" smtClean="0">
                          <a:solidFill>
                            <a:srgbClr val="000000"/>
                          </a:solidFill>
                          <a:effectLst/>
                          <a:latin typeface="Calibri"/>
                          <a:ea typeface="+mn-ea"/>
                          <a:cs typeface="+mn-cs"/>
                        </a:rPr>
                        <a:t>Performance</a:t>
                      </a:r>
                      <a:endParaRPr lang="en-US" sz="1050" b="1" i="0" u="none" strike="noStrike" kern="1200" dirty="0">
                        <a:solidFill>
                          <a:srgbClr val="000000"/>
                        </a:solidFill>
                        <a:effectLst/>
                        <a:latin typeface="Calibri"/>
                        <a:ea typeface="+mn-ea"/>
                        <a:cs typeface="+mn-cs"/>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marL="0" algn="l" defTabSz="457200" rtl="0" eaLnBrk="1" fontAlgn="b" latinLnBrk="0" hangingPunct="1"/>
                      <a:r>
                        <a:rPr lang="en-US" sz="1050" b="0" i="0" u="none" strike="noStrike" kern="1200" dirty="0" smtClean="0">
                          <a:solidFill>
                            <a:srgbClr val="000000"/>
                          </a:solidFill>
                          <a:effectLst/>
                          <a:latin typeface="Calibri"/>
                          <a:ea typeface="+mn-ea"/>
                          <a:cs typeface="+mn-cs"/>
                        </a:rPr>
                        <a:t>Rev/RM</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b="0" i="0" u="none" strike="noStrike" dirty="0" smtClean="0">
                          <a:solidFill>
                            <a:schemeClr val="tx1"/>
                          </a:solidFill>
                          <a:effectLst/>
                          <a:latin typeface="Calibri"/>
                        </a:rPr>
                        <a:t>$25.4MM</a:t>
                      </a:r>
                      <a:endParaRPr lang="en-US" sz="1050" b="0" i="0" u="none" strike="noStrike" dirty="0">
                        <a:solidFill>
                          <a:schemeClr val="tx1"/>
                        </a:solidFill>
                        <a:effectLst/>
                        <a:latin typeface="Calibri"/>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50" b="0" i="0" u="none" strike="noStrike" dirty="0">
                        <a:solidFill>
                          <a:schemeClr val="tx1"/>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050" b="0" i="0" u="none" strike="noStrike" kern="1200" dirty="0" smtClean="0">
                          <a:solidFill>
                            <a:schemeClr val="tx1"/>
                          </a:solidFill>
                          <a:effectLst/>
                          <a:latin typeface="Calibri"/>
                          <a:ea typeface="+mn-ea"/>
                          <a:cs typeface="+mn-cs"/>
                        </a:rPr>
                        <a:t>$15.4MM</a:t>
                      </a:r>
                      <a:endParaRPr lang="en-US" sz="1050" b="0" i="0" u="none" strike="noStrike" kern="1200" dirty="0">
                        <a:solidFill>
                          <a:schemeClr val="tx1"/>
                        </a:solidFill>
                        <a:effectLst/>
                        <a:latin typeface="Calibri"/>
                        <a:ea typeface="+mn-ea"/>
                        <a:cs typeface="+mn-cs"/>
                      </a:endParaRPr>
                    </a:p>
                  </a:txBody>
                  <a:tcPr marL="9525" marR="9525" marT="9525" marB="0" anchor="ctr">
                    <a:lnL>
                      <a:noFill/>
                    </a:lnL>
                    <a:lnR w="12700" cap="flat" cmpd="sng" algn="ctr">
                      <a:noFill/>
                      <a:prstDash val="dot"/>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253703">
                <a:tc>
                  <a:txBody>
                    <a:bodyPr/>
                    <a:lstStyle/>
                    <a:p>
                      <a:pPr marL="0" algn="l" defTabSz="457200" rtl="0" eaLnBrk="1" fontAlgn="b" latinLnBrk="0" hangingPunct="1"/>
                      <a:r>
                        <a:rPr lang="en-US" sz="1050" b="1" i="0" u="none" strike="noStrike" kern="1200" dirty="0" smtClean="0">
                          <a:solidFill>
                            <a:srgbClr val="000000"/>
                          </a:solidFill>
                          <a:effectLst/>
                          <a:latin typeface="Calibri"/>
                          <a:ea typeface="+mn-ea"/>
                          <a:cs typeface="+mn-cs"/>
                        </a:rPr>
                        <a:t>FTE </a:t>
                      </a:r>
                    </a:p>
                    <a:p>
                      <a:pPr marL="0" algn="l" defTabSz="457200" rtl="0" eaLnBrk="1" fontAlgn="b" latinLnBrk="0" hangingPunct="1"/>
                      <a:r>
                        <a:rPr lang="en-US" sz="1050" b="1" i="0" u="none" strike="noStrike" kern="1200" dirty="0" smtClean="0">
                          <a:solidFill>
                            <a:srgbClr val="000000"/>
                          </a:solidFill>
                          <a:effectLst/>
                          <a:latin typeface="Calibri"/>
                          <a:ea typeface="+mn-ea"/>
                          <a:cs typeface="+mn-cs"/>
                        </a:rPr>
                        <a:t>Performance</a:t>
                      </a:r>
                      <a:endParaRPr lang="en-US" sz="1050" b="1" i="0" u="none" strike="noStrike" kern="1200" dirty="0">
                        <a:solidFill>
                          <a:srgbClr val="000000"/>
                        </a:solidFill>
                        <a:effectLst/>
                        <a:latin typeface="Calibri"/>
                        <a:ea typeface="+mn-ea"/>
                        <a:cs typeface="+mn-cs"/>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marL="0" algn="l" defTabSz="457200" rtl="0" eaLnBrk="1" fontAlgn="b" latinLnBrk="0" hangingPunct="1"/>
                      <a:r>
                        <a:rPr lang="en-US" sz="1050" b="0" i="0" u="none" strike="noStrike" kern="1200" dirty="0" smtClean="0">
                          <a:solidFill>
                            <a:srgbClr val="000000"/>
                          </a:solidFill>
                          <a:effectLst/>
                          <a:latin typeface="Calibri"/>
                          <a:ea typeface="+mn-ea"/>
                          <a:cs typeface="+mn-cs"/>
                        </a:rPr>
                        <a:t>Rev/FTE</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b="0" i="0" u="none" strike="noStrike" dirty="0" smtClean="0">
                          <a:solidFill>
                            <a:srgbClr val="000000"/>
                          </a:solidFill>
                          <a:effectLst/>
                          <a:latin typeface="Calibri"/>
                        </a:rPr>
                        <a:t>$3.2MM</a:t>
                      </a:r>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050" b="0" i="0" u="none" strike="noStrike" kern="1200" dirty="0" smtClean="0">
                          <a:solidFill>
                            <a:srgbClr val="000000"/>
                          </a:solidFill>
                          <a:effectLst/>
                          <a:latin typeface="Calibri"/>
                          <a:ea typeface="+mn-ea"/>
                          <a:cs typeface="+mn-cs"/>
                        </a:rPr>
                        <a:t>$2.2MM</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w="12700" cap="flat" cmpd="sng" algn="ctr">
                      <a:noFill/>
                      <a:prstDash val="dot"/>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200071718"/>
              </p:ext>
            </p:extLst>
          </p:nvPr>
        </p:nvGraphicFramePr>
        <p:xfrm>
          <a:off x="547128" y="4907561"/>
          <a:ext cx="6121598" cy="1360758"/>
        </p:xfrm>
        <a:graphic>
          <a:graphicData uri="http://schemas.openxmlformats.org/drawingml/2006/table">
            <a:tbl>
              <a:tblPr/>
              <a:tblGrid>
                <a:gridCol w="937543"/>
                <a:gridCol w="1084020"/>
                <a:gridCol w="2065285"/>
                <a:gridCol w="281623"/>
                <a:gridCol w="1753127"/>
              </a:tblGrid>
              <a:tr h="155630">
                <a:tc gridSpan="2">
                  <a:txBody>
                    <a:bodyPr/>
                    <a:lstStyle/>
                    <a:p>
                      <a:pPr marL="0" algn="l" defTabSz="457200" rtl="0" eaLnBrk="1" fontAlgn="b" latinLnBrk="0" hangingPunct="1"/>
                      <a:r>
                        <a:rPr lang="en-US" sz="1050" b="1" i="0" u="none" strike="noStrike" kern="1200" dirty="0" smtClean="0">
                          <a:solidFill>
                            <a:srgbClr val="FF0000"/>
                          </a:solidFill>
                          <a:effectLst/>
                          <a:latin typeface="Calibri"/>
                          <a:ea typeface="+mn-ea"/>
                          <a:cs typeface="+mn-cs"/>
                        </a:rPr>
                        <a:t>CRE Unit</a:t>
                      </a:r>
                      <a:endParaRPr lang="en-US" sz="1050" b="1" i="0" u="none" strike="noStrike" kern="1200" dirty="0">
                        <a:solidFill>
                          <a:srgbClr val="FF0000"/>
                        </a:solidFill>
                        <a:effectLst/>
                        <a:latin typeface="Calibri"/>
                        <a:ea typeface="+mn-ea"/>
                        <a:cs typeface="+mn-cs"/>
                      </a:endParaRPr>
                    </a:p>
                  </a:txBody>
                  <a:tcPr marL="9525" marR="9525" marT="9525" marB="0" anchor="ctr">
                    <a:lnL>
                      <a:noFill/>
                    </a:lnL>
                    <a:lnR>
                      <a:noFill/>
                    </a:lnR>
                    <a:lnT>
                      <a:noFill/>
                    </a:lnT>
                    <a:lnB w="12700" cap="flat" cmpd="sng" algn="ctr">
                      <a:solidFill>
                        <a:srgbClr val="FF0000"/>
                      </a:solidFill>
                      <a:prstDash val="solid"/>
                      <a:round/>
                      <a:headEnd type="none" w="med" len="med"/>
                      <a:tailEnd type="none" w="med" len="med"/>
                    </a:lnB>
                  </a:tcPr>
                </a:tc>
                <a:tc hMerge="1">
                  <a:txBody>
                    <a:bodyPr/>
                    <a:lstStyle/>
                    <a:p>
                      <a:pPr marL="0" algn="l" defTabSz="457200" rtl="0" eaLnBrk="1" fontAlgn="b" latinLnBrk="0" hangingPunct="1"/>
                      <a:endParaRPr lang="en-US" sz="1600" b="1" i="0" u="none" strike="noStrike" kern="1200" dirty="0">
                        <a:solidFill>
                          <a:srgbClr val="000000"/>
                        </a:solidFill>
                        <a:effectLst/>
                        <a:latin typeface="Calibri"/>
                        <a:ea typeface="+mn-ea"/>
                        <a:cs typeface="+mn-cs"/>
                      </a:endParaRPr>
                    </a:p>
                  </a:txBody>
                  <a:tcPr marL="9525" marR="9525" marT="9525" marB="0" anchor="ctr">
                    <a:lnL>
                      <a:noFill/>
                    </a:lnL>
                    <a:lnR>
                      <a:noFill/>
                    </a:lnR>
                    <a:lnT>
                      <a:noFill/>
                    </a:lnT>
                    <a:lnB w="6350" cap="flat" cmpd="sng" algn="ctr">
                      <a:solidFill>
                        <a:srgbClr val="FF0000"/>
                      </a:solidFill>
                      <a:prstDash val="solid"/>
                      <a:round/>
                      <a:headEnd type="none" w="med" len="med"/>
                      <a:tailEnd type="none" w="med" len="med"/>
                    </a:lnB>
                  </a:tcPr>
                </a:tc>
                <a:tc>
                  <a:txBody>
                    <a:bodyPr/>
                    <a:lstStyle/>
                    <a:p>
                      <a:pPr algn="ctr" fontAlgn="b"/>
                      <a:r>
                        <a:rPr lang="en-US" sz="1050" b="1" i="0" u="none" strike="noStrike" dirty="0" smtClean="0">
                          <a:solidFill>
                            <a:srgbClr val="000000"/>
                          </a:solidFill>
                          <a:effectLst/>
                          <a:latin typeface="Calibri"/>
                        </a:rPr>
                        <a:t>2015</a:t>
                      </a:r>
                      <a:endParaRPr lang="en-US" sz="1050" b="1" i="0" u="none" strike="noStrike" dirty="0">
                        <a:solidFill>
                          <a:srgbClr val="000000"/>
                        </a:solidFill>
                        <a:effectLst/>
                        <a:latin typeface="Calibri"/>
                      </a:endParaRPr>
                    </a:p>
                  </a:txBody>
                  <a:tcPr marL="9525" marR="9525" marT="9525" marB="0" anchor="ctr">
                    <a:lnL>
                      <a:noFill/>
                    </a:lnL>
                    <a:lnR>
                      <a:noFill/>
                    </a:lnR>
                    <a:lnT>
                      <a:noFill/>
                    </a:lnT>
                    <a:lnB w="6350" cap="flat" cmpd="sng" algn="ctr">
                      <a:solidFill>
                        <a:srgbClr val="FF0000"/>
                      </a:solidFill>
                      <a:prstDash val="solid"/>
                      <a:round/>
                      <a:headEnd type="none" w="med" len="med"/>
                      <a:tailEnd type="none" w="med" len="med"/>
                    </a:lnB>
                  </a:tcPr>
                </a:tc>
                <a:tc>
                  <a:txBody>
                    <a:bodyPr/>
                    <a:lstStyle/>
                    <a:p>
                      <a:pPr algn="ctr" fontAlgn="b"/>
                      <a:endParaRPr lang="en-US" sz="1050" b="1" i="0" u="none" strike="noStrike" dirty="0">
                        <a:solidFill>
                          <a:srgbClr val="000000"/>
                        </a:solidFill>
                        <a:effectLst/>
                        <a:latin typeface="Calibri"/>
                      </a:endParaRPr>
                    </a:p>
                  </a:txBody>
                  <a:tcPr marL="9525" marR="9525" marT="9525" marB="0" anchor="ctr">
                    <a:lnL>
                      <a:noFill/>
                    </a:lnL>
                    <a:lnR>
                      <a:noFill/>
                    </a:lnR>
                    <a:lnT>
                      <a:noFill/>
                    </a:lnT>
                    <a:lnB w="12700" cap="flat" cmpd="sng" algn="ctr">
                      <a:solidFill>
                        <a:schemeClr val="tx2"/>
                      </a:solidFill>
                      <a:prstDash val="dot"/>
                      <a:round/>
                      <a:headEnd type="none" w="med" len="med"/>
                      <a:tailEnd type="none" w="med" len="med"/>
                    </a:lnB>
                  </a:tcPr>
                </a:tc>
                <a:tc>
                  <a:txBody>
                    <a:bodyPr/>
                    <a:lstStyle/>
                    <a:p>
                      <a:pPr marL="0" algn="ctr" defTabSz="457200" rtl="0" eaLnBrk="1" fontAlgn="b" latinLnBrk="0" hangingPunct="1"/>
                      <a:r>
                        <a:rPr lang="en-US" sz="1050" b="1" i="0" u="none" strike="noStrike" kern="1200" dirty="0" smtClean="0">
                          <a:solidFill>
                            <a:srgbClr val="000000"/>
                          </a:solidFill>
                          <a:effectLst/>
                          <a:latin typeface="Calibri"/>
                          <a:ea typeface="+mn-ea"/>
                          <a:cs typeface="+mn-cs"/>
                        </a:rPr>
                        <a:t>2019 Target</a:t>
                      </a:r>
                      <a:endParaRPr lang="en-US" sz="1050" b="1" i="0" u="none" strike="noStrike" kern="1200" dirty="0">
                        <a:solidFill>
                          <a:srgbClr val="000000"/>
                        </a:solidFill>
                        <a:effectLst/>
                        <a:latin typeface="Calibri"/>
                        <a:ea typeface="+mn-ea"/>
                        <a:cs typeface="+mn-cs"/>
                      </a:endParaRPr>
                    </a:p>
                  </a:txBody>
                  <a:tcPr marL="9525" marR="9525" marT="9525" marB="0" anchor="ctr">
                    <a:lnL>
                      <a:noFill/>
                    </a:lnL>
                    <a:lnR w="12700" cap="flat" cmpd="sng" algn="ctr">
                      <a:solidFill>
                        <a:schemeClr val="bg1"/>
                      </a:solidFill>
                      <a:prstDash val="dot"/>
                      <a:round/>
                      <a:headEnd type="none" w="med" len="med"/>
                      <a:tailEnd type="none" w="med" len="med"/>
                    </a:lnR>
                    <a:lnT>
                      <a:noFill/>
                    </a:lnT>
                    <a:lnB w="6350" cap="flat" cmpd="sng" algn="ctr">
                      <a:solidFill>
                        <a:srgbClr val="FF0000"/>
                      </a:solidFill>
                      <a:prstDash val="solid"/>
                      <a:round/>
                      <a:headEnd type="none" w="med" len="med"/>
                      <a:tailEnd type="none" w="med" len="med"/>
                    </a:lnB>
                  </a:tcPr>
                </a:tc>
              </a:tr>
              <a:tr h="143303">
                <a:tc rowSpan="3">
                  <a:txBody>
                    <a:bodyPr/>
                    <a:lstStyle/>
                    <a:p>
                      <a:pPr marL="0" algn="l" defTabSz="457200" rtl="0" eaLnBrk="1" fontAlgn="b" latinLnBrk="0" hangingPunct="1"/>
                      <a:r>
                        <a:rPr lang="en-US" sz="1050" b="1" i="0" u="none" strike="noStrike" kern="1200" dirty="0" smtClean="0">
                          <a:solidFill>
                            <a:srgbClr val="000000"/>
                          </a:solidFill>
                          <a:effectLst/>
                          <a:latin typeface="Calibri"/>
                          <a:ea typeface="+mn-ea"/>
                          <a:cs typeface="+mn-cs"/>
                        </a:rPr>
                        <a:t>Customer Performance</a:t>
                      </a:r>
                      <a:endParaRPr lang="en-US" sz="1050" b="1"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457200" rtl="0" eaLnBrk="1" fontAlgn="b" latinLnBrk="0" hangingPunct="1"/>
                      <a:r>
                        <a:rPr lang="en-US" sz="1050" b="0" i="0" u="none" strike="noStrike" kern="1200" dirty="0" smtClean="0">
                          <a:solidFill>
                            <a:srgbClr val="000000"/>
                          </a:solidFill>
                          <a:effectLst/>
                          <a:latin typeface="Calibri"/>
                          <a:ea typeface="+mn-ea"/>
                          <a:cs typeface="+mn-cs"/>
                        </a:rPr>
                        <a:t># Customers</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solidFill>
                        <a:srgbClr val="FF0000"/>
                      </a:solidFill>
                      <a:prstDash val="solid"/>
                      <a:round/>
                      <a:headEnd type="none" w="med" len="med"/>
                      <a:tailEnd type="none" w="med" len="med"/>
                    </a:lnT>
                    <a:lnB w="12700" cap="flat" cmpd="sng" algn="ctr">
                      <a:noFill/>
                      <a:prstDash val="dot"/>
                      <a:round/>
                      <a:headEnd type="none" w="med" len="med"/>
                      <a:tailEnd type="none" w="med" len="med"/>
                    </a:lnB>
                  </a:tcPr>
                </a:tc>
                <a:tc>
                  <a:txBody>
                    <a:bodyPr/>
                    <a:lstStyle/>
                    <a:p>
                      <a:pPr algn="ctr" fontAlgn="b"/>
                      <a:r>
                        <a:rPr lang="en-US" sz="1050" b="0" i="0" u="none" strike="noStrike" dirty="0" smtClean="0">
                          <a:solidFill>
                            <a:srgbClr val="000000"/>
                          </a:solidFill>
                          <a:effectLst/>
                          <a:latin typeface="Calibri"/>
                        </a:rPr>
                        <a:t>378</a:t>
                      </a:r>
                    </a:p>
                  </a:txBody>
                  <a:tcPr marL="9525" marR="9525" marT="9525" marB="0" anchor="ctr">
                    <a:lnL>
                      <a:noFill/>
                    </a:lnL>
                    <a:lnR>
                      <a:noFill/>
                    </a:lnR>
                    <a:lnT w="6350" cap="flat" cmpd="sng" algn="ctr">
                      <a:solidFill>
                        <a:srgbClr val="FF0000"/>
                      </a:solidFill>
                      <a:prstDash val="solid"/>
                      <a:round/>
                      <a:headEnd type="none" w="med" len="med"/>
                      <a:tailEnd type="none" w="med" len="med"/>
                    </a:lnT>
                    <a:lnB w="12700" cap="flat" cmpd="sng" algn="ctr">
                      <a:noFill/>
                      <a:prstDash val="dot"/>
                      <a:round/>
                      <a:headEnd type="none" w="med" len="med"/>
                      <a:tailEnd type="none" w="med" len="med"/>
                    </a:lnB>
                  </a:tcPr>
                </a:tc>
                <a:tc>
                  <a:txBody>
                    <a:bodyPr/>
                    <a:lstStyle/>
                    <a:p>
                      <a:pPr algn="ctr" fontAlgn="b"/>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solidFill>
                        <a:schemeClr val="tx2"/>
                      </a:solidFill>
                      <a:prstDash val="dot"/>
                      <a:round/>
                      <a:headEnd type="none" w="med" len="med"/>
                      <a:tailEnd type="none" w="med" len="med"/>
                    </a:lnT>
                    <a:lnB w="12700" cap="flat" cmpd="sng" algn="ctr">
                      <a:noFill/>
                      <a:prstDash val="dot"/>
                      <a:round/>
                      <a:headEnd type="none" w="med" len="med"/>
                      <a:tailEnd type="none" w="med" len="med"/>
                    </a:lnB>
                  </a:tcPr>
                </a:tc>
                <a:tc>
                  <a:txBody>
                    <a:bodyPr/>
                    <a:lstStyle/>
                    <a:p>
                      <a:pPr marL="0" algn="ctr" defTabSz="457200" rtl="0" eaLnBrk="1" fontAlgn="b" latinLnBrk="0" hangingPunct="1"/>
                      <a:r>
                        <a:rPr lang="en-US" sz="1050" b="0" i="0" u="none" strike="noStrike" kern="1200" dirty="0" smtClean="0">
                          <a:solidFill>
                            <a:srgbClr val="000000"/>
                          </a:solidFill>
                          <a:effectLst/>
                          <a:latin typeface="Calibri"/>
                          <a:ea typeface="+mn-ea"/>
                          <a:cs typeface="+mn-cs"/>
                        </a:rPr>
                        <a:t>463</a:t>
                      </a:r>
                    </a:p>
                  </a:txBody>
                  <a:tcPr marL="9525" marR="9525" marT="9525" marB="0" anchor="ctr">
                    <a:lnL>
                      <a:noFill/>
                    </a:lnL>
                    <a:lnR w="12700" cap="flat" cmpd="sng" algn="ctr">
                      <a:solidFill>
                        <a:schemeClr val="bg1"/>
                      </a:solidFill>
                      <a:prstDash val="dot"/>
                      <a:round/>
                      <a:headEnd type="none" w="med" len="med"/>
                      <a:tailEnd type="none" w="med" len="med"/>
                    </a:lnR>
                    <a:lnT w="6350" cap="flat" cmpd="sng" algn="ctr">
                      <a:solidFill>
                        <a:srgbClr val="FF0000"/>
                      </a:solidFill>
                      <a:prstDash val="solid"/>
                      <a:round/>
                      <a:headEnd type="none" w="med" len="med"/>
                      <a:tailEnd type="none" w="med" len="med"/>
                    </a:lnT>
                    <a:lnB w="12700" cap="flat" cmpd="sng" algn="ctr">
                      <a:noFill/>
                      <a:prstDash val="dot"/>
                      <a:round/>
                      <a:headEnd type="none" w="med" len="med"/>
                      <a:tailEnd type="none" w="med" len="med"/>
                    </a:lnB>
                  </a:tcPr>
                </a:tc>
              </a:tr>
              <a:tr h="192993">
                <a:tc vMerge="1">
                  <a:txBody>
                    <a:bodyPr/>
                    <a:lstStyle/>
                    <a:p>
                      <a:endParaRPr lang="en-US" sz="1400" dirty="0"/>
                    </a:p>
                  </a:txBody>
                  <a:tcPr/>
                </a:tc>
                <a:tc>
                  <a:txBody>
                    <a:bodyPr/>
                    <a:lstStyle/>
                    <a:p>
                      <a:pPr marL="0" algn="l" defTabSz="457200" rtl="0" eaLnBrk="1" fontAlgn="b" latinLnBrk="0" hangingPunct="1"/>
                      <a:r>
                        <a:rPr lang="en-US" sz="1050" b="0" i="0" u="none" strike="noStrike" kern="1200" dirty="0" smtClean="0">
                          <a:solidFill>
                            <a:srgbClr val="000000"/>
                          </a:solidFill>
                          <a:effectLst/>
                          <a:latin typeface="Calibri"/>
                          <a:ea typeface="+mn-ea"/>
                          <a:cs typeface="+mn-cs"/>
                        </a:rPr>
                        <a:t>Rev/Customer</a:t>
                      </a:r>
                      <a:endParaRPr lang="en-US" sz="1050" b="0" i="0" u="none" strike="noStrike" kern="1200" dirty="0">
                        <a:solidFill>
                          <a:srgbClr val="000000"/>
                        </a:solidFill>
                        <a:effectLst/>
                        <a:latin typeface="Calibri"/>
                        <a:ea typeface="+mn-ea"/>
                        <a:cs typeface="+mn-cs"/>
                      </a:endParaRPr>
                    </a:p>
                  </a:txBody>
                  <a:tcPr marL="9525" marR="9525" marT="9525" marB="0" anchor="ctr">
                    <a:lnL w="12700" cmpd="sng">
                      <a:noFill/>
                      <a:prstDash val="solid"/>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tcPr>
                </a:tc>
                <a:tc>
                  <a:txBody>
                    <a:bodyPr/>
                    <a:lstStyle/>
                    <a:p>
                      <a:pPr algn="ctr" fontAlgn="b"/>
                      <a:r>
                        <a:rPr lang="en-US" sz="1050" b="0" i="0" u="none" strike="noStrike" dirty="0" smtClean="0">
                          <a:solidFill>
                            <a:srgbClr val="000000"/>
                          </a:solidFill>
                          <a:effectLst/>
                          <a:latin typeface="Calibri"/>
                        </a:rPr>
                        <a:t>$300K</a:t>
                      </a:r>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tcPr>
                </a:tc>
                <a:tc>
                  <a:txBody>
                    <a:bodyPr/>
                    <a:lstStyle/>
                    <a:p>
                      <a:pPr algn="ctr" fontAlgn="b"/>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tcPr>
                </a:tc>
                <a:tc>
                  <a:txBody>
                    <a:bodyPr/>
                    <a:lstStyle/>
                    <a:p>
                      <a:pPr marL="0" algn="ctr" defTabSz="457200" rtl="0" eaLnBrk="1" fontAlgn="b" latinLnBrk="0" hangingPunct="1"/>
                      <a:r>
                        <a:rPr lang="en-US" sz="1050" b="0" i="0" u="none" strike="noStrike" kern="1200" dirty="0" smtClean="0">
                          <a:solidFill>
                            <a:srgbClr val="000000"/>
                          </a:solidFill>
                          <a:effectLst/>
                          <a:latin typeface="Calibri"/>
                          <a:ea typeface="+mn-ea"/>
                          <a:cs typeface="+mn-cs"/>
                        </a:rPr>
                        <a:t>$319K</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w="12700" cap="flat" cmpd="sng" algn="ctr">
                      <a:solidFill>
                        <a:schemeClr val="bg1"/>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tcPr>
                </a:tc>
              </a:tr>
              <a:tr h="163365">
                <a:tc vMerge="1">
                  <a:txBody>
                    <a:bodyPr/>
                    <a:lstStyle/>
                    <a:p>
                      <a:pPr marL="0" algn="l" defTabSz="457200" rtl="0" eaLnBrk="1" fontAlgn="b" latinLnBrk="0" hangingPunct="1"/>
                      <a:endParaRPr lang="en-US" sz="1200" b="1" i="0" u="none" strike="noStrike" kern="1200" dirty="0">
                        <a:solidFill>
                          <a:srgbClr val="000000"/>
                        </a:solidFill>
                        <a:effectLst/>
                        <a:latin typeface="Calibri"/>
                        <a:ea typeface="+mn-ea"/>
                        <a:cs typeface="+mn-cs"/>
                      </a:endParaRPr>
                    </a:p>
                  </a:txBody>
                  <a:tcPr marL="9525" marR="9525" marT="9525" marB="0" anchor="ctr">
                    <a:lnL>
                      <a:noFill/>
                    </a:lnL>
                    <a:lnR>
                      <a:noFill/>
                    </a:lnR>
                    <a:lnT w="6350" cap="flat" cmpd="sng" algn="ctr">
                      <a:no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marL="0" algn="l" defTabSz="457200" rtl="0" eaLnBrk="1" fontAlgn="b" latinLnBrk="0" hangingPunct="1"/>
                      <a:r>
                        <a:rPr lang="en-US" sz="1050" b="0" i="0" u="none" strike="noStrike" kern="1200" dirty="0" smtClean="0">
                          <a:solidFill>
                            <a:srgbClr val="000000"/>
                          </a:solidFill>
                          <a:effectLst/>
                          <a:latin typeface="Calibri"/>
                          <a:ea typeface="+mn-ea"/>
                          <a:cs typeface="+mn-cs"/>
                        </a:rPr>
                        <a:t>Assets/Customer</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noFill/>
                      <a:prstDash val="dot"/>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b="0" i="0" u="none" strike="noStrike" dirty="0" smtClean="0">
                          <a:solidFill>
                            <a:srgbClr val="000000"/>
                          </a:solidFill>
                          <a:effectLst/>
                          <a:latin typeface="Calibri"/>
                        </a:rPr>
                        <a:t>$11.6MM</a:t>
                      </a:r>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050" b="0" i="0" u="none" strike="noStrike" kern="1200" dirty="0" smtClean="0">
                          <a:solidFill>
                            <a:srgbClr val="000000"/>
                          </a:solidFill>
                          <a:effectLst/>
                          <a:latin typeface="Calibri"/>
                          <a:ea typeface="+mn-ea"/>
                          <a:cs typeface="+mn-cs"/>
                        </a:rPr>
                        <a:t>$11.6MM</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266574">
                <a:tc>
                  <a:txBody>
                    <a:bodyPr/>
                    <a:lstStyle/>
                    <a:p>
                      <a:pPr marL="0" algn="l" defTabSz="457200" rtl="0" eaLnBrk="1" fontAlgn="b" latinLnBrk="0" hangingPunct="1"/>
                      <a:r>
                        <a:rPr lang="en-US" sz="1050" b="1" i="0" u="none" strike="noStrike" kern="1200" dirty="0" smtClean="0">
                          <a:solidFill>
                            <a:srgbClr val="000000"/>
                          </a:solidFill>
                          <a:effectLst/>
                          <a:latin typeface="Calibri"/>
                          <a:ea typeface="+mn-ea"/>
                          <a:cs typeface="+mn-cs"/>
                        </a:rPr>
                        <a:t>RM </a:t>
                      </a:r>
                    </a:p>
                    <a:p>
                      <a:pPr marL="0" algn="l" defTabSz="457200" rtl="0" eaLnBrk="1" fontAlgn="b" latinLnBrk="0" hangingPunct="1"/>
                      <a:r>
                        <a:rPr lang="en-US" sz="1050" b="1" i="0" u="none" strike="noStrike" kern="1200" dirty="0" smtClean="0">
                          <a:solidFill>
                            <a:srgbClr val="000000"/>
                          </a:solidFill>
                          <a:effectLst/>
                          <a:latin typeface="Calibri"/>
                          <a:ea typeface="+mn-ea"/>
                          <a:cs typeface="+mn-cs"/>
                        </a:rPr>
                        <a:t>Performance</a:t>
                      </a:r>
                      <a:endParaRPr lang="en-US" sz="1050" b="1" i="0" u="none" strike="noStrike" kern="1200" dirty="0">
                        <a:solidFill>
                          <a:srgbClr val="000000"/>
                        </a:solidFill>
                        <a:effectLst/>
                        <a:latin typeface="Calibri"/>
                        <a:ea typeface="+mn-ea"/>
                        <a:cs typeface="+mn-cs"/>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marL="0" algn="l" defTabSz="457200" rtl="0" eaLnBrk="1" fontAlgn="b" latinLnBrk="0" hangingPunct="1"/>
                      <a:r>
                        <a:rPr lang="en-US" sz="1050" b="0" i="0" u="none" strike="noStrike" kern="1200" dirty="0" smtClean="0">
                          <a:solidFill>
                            <a:srgbClr val="000000"/>
                          </a:solidFill>
                          <a:effectLst/>
                          <a:latin typeface="Calibri"/>
                          <a:ea typeface="+mn-ea"/>
                          <a:cs typeface="+mn-cs"/>
                        </a:rPr>
                        <a:t>Rev/RM</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b="0" i="0" u="none" strike="noStrike" dirty="0" smtClean="0">
                          <a:solidFill>
                            <a:schemeClr val="tx1"/>
                          </a:solidFill>
                          <a:effectLst/>
                          <a:latin typeface="Calibri"/>
                        </a:rPr>
                        <a:t>$6.7MM</a:t>
                      </a:r>
                      <a:endParaRPr lang="en-US" sz="1050" b="0" i="0" u="none" strike="noStrike" dirty="0">
                        <a:solidFill>
                          <a:schemeClr val="tx1"/>
                        </a:solidFill>
                        <a:effectLst/>
                        <a:latin typeface="Calibri"/>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50" b="0" i="0" u="none" strike="noStrike" dirty="0">
                        <a:solidFill>
                          <a:schemeClr val="tx1"/>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050" b="0" i="0" u="none" strike="noStrike" kern="1200" dirty="0" smtClean="0">
                          <a:solidFill>
                            <a:schemeClr val="tx1"/>
                          </a:solidFill>
                          <a:effectLst/>
                          <a:latin typeface="Calibri"/>
                          <a:ea typeface="+mn-ea"/>
                          <a:cs typeface="+mn-cs"/>
                        </a:rPr>
                        <a:t>$7.4MM</a:t>
                      </a:r>
                      <a:endParaRPr lang="en-US" sz="1050" b="0" i="0" u="none" strike="noStrike" kern="1200" dirty="0">
                        <a:solidFill>
                          <a:schemeClr val="tx1"/>
                        </a:solidFill>
                        <a:effectLst/>
                        <a:latin typeface="Calibri"/>
                        <a:ea typeface="+mn-ea"/>
                        <a:cs typeface="+mn-cs"/>
                      </a:endParaRPr>
                    </a:p>
                  </a:txBody>
                  <a:tcPr marL="9525" marR="9525" marT="9525" marB="0" anchor="ctr">
                    <a:lnL>
                      <a:noFill/>
                    </a:lnL>
                    <a:lnR w="12700" cap="flat" cmpd="sng" algn="ctr">
                      <a:noFill/>
                      <a:prstDash val="dot"/>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266574">
                <a:tc>
                  <a:txBody>
                    <a:bodyPr/>
                    <a:lstStyle/>
                    <a:p>
                      <a:pPr marL="0" algn="l" defTabSz="457200" rtl="0" eaLnBrk="1" fontAlgn="b" latinLnBrk="0" hangingPunct="1"/>
                      <a:r>
                        <a:rPr lang="en-US" sz="1050" b="1" i="0" u="none" strike="noStrike" kern="1200" dirty="0" smtClean="0">
                          <a:solidFill>
                            <a:srgbClr val="000000"/>
                          </a:solidFill>
                          <a:effectLst/>
                          <a:latin typeface="Calibri"/>
                          <a:ea typeface="+mn-ea"/>
                          <a:cs typeface="+mn-cs"/>
                        </a:rPr>
                        <a:t>FTE </a:t>
                      </a:r>
                    </a:p>
                    <a:p>
                      <a:pPr marL="0" algn="l" defTabSz="457200" rtl="0" eaLnBrk="1" fontAlgn="b" latinLnBrk="0" hangingPunct="1"/>
                      <a:r>
                        <a:rPr lang="en-US" sz="1050" b="1" i="0" u="none" strike="noStrike" kern="1200" dirty="0" smtClean="0">
                          <a:solidFill>
                            <a:srgbClr val="000000"/>
                          </a:solidFill>
                          <a:effectLst/>
                          <a:latin typeface="Calibri"/>
                          <a:ea typeface="+mn-ea"/>
                          <a:cs typeface="+mn-cs"/>
                        </a:rPr>
                        <a:t>Performance</a:t>
                      </a:r>
                      <a:endParaRPr lang="en-US" sz="1050" b="1" i="0" u="none" strike="noStrike" kern="1200" dirty="0">
                        <a:solidFill>
                          <a:srgbClr val="000000"/>
                        </a:solidFill>
                        <a:effectLst/>
                        <a:latin typeface="Calibri"/>
                        <a:ea typeface="+mn-ea"/>
                        <a:cs typeface="+mn-cs"/>
                      </a:endParaRPr>
                    </a:p>
                  </a:txBody>
                  <a:tcPr marL="9525" marR="9525" marT="9525" marB="0" anchor="ctr">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tc>
                  <a:txBody>
                    <a:bodyPr/>
                    <a:lstStyle/>
                    <a:p>
                      <a:pPr marL="0" algn="l" defTabSz="457200" rtl="0" eaLnBrk="1" fontAlgn="b" latinLnBrk="0" hangingPunct="1"/>
                      <a:r>
                        <a:rPr lang="en-US" sz="1050" b="0" i="0" u="none" strike="noStrike" kern="1200" dirty="0" smtClean="0">
                          <a:solidFill>
                            <a:srgbClr val="000000"/>
                          </a:solidFill>
                          <a:effectLst/>
                          <a:latin typeface="Calibri"/>
                          <a:ea typeface="+mn-ea"/>
                          <a:cs typeface="+mn-cs"/>
                        </a:rPr>
                        <a:t>Rev/FTE</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50" b="0" i="0" u="none" strike="noStrike" dirty="0" smtClean="0">
                          <a:solidFill>
                            <a:srgbClr val="000000"/>
                          </a:solidFill>
                          <a:effectLst/>
                          <a:latin typeface="Calibri"/>
                        </a:rPr>
                        <a:t>$2.6MM</a:t>
                      </a:r>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50" b="0" i="0" u="none" strike="noStrike" dirty="0">
                        <a:solidFill>
                          <a:srgbClr val="000000"/>
                        </a:solidFill>
                        <a:effectLst/>
                        <a:latin typeface="Calibri"/>
                      </a:endParaRPr>
                    </a:p>
                  </a:txBody>
                  <a:tcPr marL="9525" marR="9525" marT="9525" marB="0" anchor="ctr">
                    <a:lnL>
                      <a:noFill/>
                    </a:lnL>
                    <a:lnR>
                      <a:noFill/>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050" b="0" i="0" u="none" strike="noStrike" kern="1200" dirty="0" smtClean="0">
                          <a:solidFill>
                            <a:srgbClr val="000000"/>
                          </a:solidFill>
                          <a:effectLst/>
                          <a:latin typeface="Calibri"/>
                          <a:ea typeface="+mn-ea"/>
                          <a:cs typeface="+mn-cs"/>
                        </a:rPr>
                        <a:t>$3.4MM</a:t>
                      </a:r>
                      <a:endParaRPr lang="en-US" sz="1050" b="0" i="0" u="none" strike="noStrike" kern="1200" dirty="0">
                        <a:solidFill>
                          <a:srgbClr val="000000"/>
                        </a:solidFill>
                        <a:effectLst/>
                        <a:latin typeface="Calibri"/>
                        <a:ea typeface="+mn-ea"/>
                        <a:cs typeface="+mn-cs"/>
                      </a:endParaRPr>
                    </a:p>
                  </a:txBody>
                  <a:tcPr marL="9525" marR="9525" marT="9525" marB="0" anchor="ctr">
                    <a:lnL>
                      <a:noFill/>
                    </a:lnL>
                    <a:lnR w="12700" cap="flat" cmpd="sng" algn="ctr">
                      <a:noFill/>
                      <a:prstDash val="dot"/>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4" name="Straight Connector 3"/>
          <p:cNvCxnSpPr/>
          <p:nvPr/>
        </p:nvCxnSpPr>
        <p:spPr>
          <a:xfrm>
            <a:off x="464576" y="2697348"/>
            <a:ext cx="8229600" cy="0"/>
          </a:xfrm>
          <a:prstGeom prst="line">
            <a:avLst/>
          </a:prstGeom>
          <a:ln w="254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64576" y="4649004"/>
            <a:ext cx="8229600" cy="0"/>
          </a:xfrm>
          <a:prstGeom prst="line">
            <a:avLst/>
          </a:prstGeom>
          <a:ln w="254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930141" y="4993762"/>
            <a:ext cx="1806107" cy="1223412"/>
          </a:xfrm>
          <a:prstGeom prst="rect">
            <a:avLst/>
          </a:prstGeom>
          <a:noFill/>
        </p:spPr>
        <p:txBody>
          <a:bodyPr wrap="square" rtlCol="0">
            <a:spAutoFit/>
          </a:bodyPr>
          <a:lstStyle/>
          <a:p>
            <a:pPr lvl="0"/>
            <a:r>
              <a:rPr lang="en-US" sz="1050" b="1" dirty="0" smtClean="0">
                <a:cs typeface="Arial" pitchFamily="34" charset="0"/>
              </a:rPr>
              <a:t>The CRE Unit is a relationship driven, direct </a:t>
            </a:r>
            <a:r>
              <a:rPr lang="en-US" sz="1050" b="1" dirty="0">
                <a:cs typeface="Arial" pitchFamily="34" charset="0"/>
              </a:rPr>
              <a:t>origination channel with a concentration in project based construction and interim </a:t>
            </a:r>
            <a:r>
              <a:rPr lang="en-US" sz="1050" b="1" dirty="0" smtClean="0">
                <a:cs typeface="Arial" pitchFamily="34" charset="0"/>
              </a:rPr>
              <a:t>lending</a:t>
            </a:r>
            <a:endParaRPr lang="en-US" sz="1050" b="1" dirty="0">
              <a:cs typeface="Arial" pitchFamily="34" charset="0"/>
            </a:endParaRPr>
          </a:p>
        </p:txBody>
      </p:sp>
      <p:sp>
        <p:nvSpPr>
          <p:cNvPr id="13" name="TextBox 12"/>
          <p:cNvSpPr txBox="1"/>
          <p:nvPr/>
        </p:nvSpPr>
        <p:spPr>
          <a:xfrm>
            <a:off x="6845995" y="3217898"/>
            <a:ext cx="1890253" cy="1061829"/>
          </a:xfrm>
          <a:prstGeom prst="rect">
            <a:avLst/>
          </a:prstGeom>
          <a:noFill/>
        </p:spPr>
        <p:txBody>
          <a:bodyPr wrap="square" rtlCol="0">
            <a:spAutoFit/>
          </a:bodyPr>
          <a:lstStyle/>
          <a:p>
            <a:r>
              <a:rPr lang="en-US" sz="1050" b="1" dirty="0" smtClean="0"/>
              <a:t>The Multifamily Unit is a </a:t>
            </a:r>
            <a:r>
              <a:rPr lang="en-US" sz="1050" b="1" dirty="0"/>
              <a:t>broker driven channel providing term lending, primarily fixed rate, on stabilized </a:t>
            </a:r>
            <a:r>
              <a:rPr lang="en-US" sz="1050" b="1" dirty="0" smtClean="0"/>
              <a:t>assets and is transactional in nature</a:t>
            </a:r>
          </a:p>
        </p:txBody>
      </p:sp>
      <p:sp>
        <p:nvSpPr>
          <p:cNvPr id="5" name="Rectangle 4"/>
          <p:cNvSpPr/>
          <p:nvPr/>
        </p:nvSpPr>
        <p:spPr>
          <a:xfrm>
            <a:off x="517632" y="6373125"/>
            <a:ext cx="5701109" cy="230832"/>
          </a:xfrm>
          <a:prstGeom prst="rect">
            <a:avLst/>
          </a:prstGeom>
        </p:spPr>
        <p:txBody>
          <a:bodyPr wrap="square">
            <a:spAutoFit/>
          </a:bodyPr>
          <a:lstStyle/>
          <a:p>
            <a:r>
              <a:rPr lang="en-US" sz="900" i="1" dirty="0" smtClean="0">
                <a:latin typeface="Arial" panose="020B0604020202020204" pitchFamily="34" charset="0"/>
                <a:cs typeface="Arial" panose="020B0604020202020204" pitchFamily="34" charset="0"/>
              </a:rPr>
              <a:t>Revenue ratios do not include $7.7MM in collaboration revenue</a:t>
            </a:r>
            <a:endParaRPr lang="en-US" sz="9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7093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Object 22" hidden="1"/>
          <p:cNvGraphicFramePr>
            <a:graphicFrameLocks noChangeAspect="1"/>
          </p:cNvGraphicFramePr>
          <p:nvPr>
            <p:custDataLst>
              <p:tags r:id="rId2"/>
            </p:custDataLst>
            <p:extLst>
              <p:ext uri="{D42A27DB-BD31-4B8C-83A1-F6EECF244321}">
                <p14:modId xmlns:p14="http://schemas.microsoft.com/office/powerpoint/2010/main" val="142665032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99273" name="think-cell Slide" r:id="rId20" imgW="270" imgH="270" progId="TCLayout.ActiveDocument.1">
                  <p:embed/>
                </p:oleObj>
              </mc:Choice>
              <mc:Fallback>
                <p:oleObj name="think-cell Slide" r:id="rId20" imgW="270" imgH="270" progId="TCLayout.ActiveDocument.1">
                  <p:embed/>
                  <p:pic>
                    <p:nvPicPr>
                      <p:cNvPr id="0" name=""/>
                      <p:cNvPicPr/>
                      <p:nvPr/>
                    </p:nvPicPr>
                    <p:blipFill>
                      <a:blip r:embed="rId21"/>
                      <a:stretch>
                        <a:fillRect/>
                      </a:stretch>
                    </p:blipFill>
                    <p:spPr>
                      <a:xfrm>
                        <a:off x="1588" y="1588"/>
                        <a:ext cx="1587" cy="1587"/>
                      </a:xfrm>
                      <a:prstGeom prst="rect">
                        <a:avLst/>
                      </a:prstGeom>
                    </p:spPr>
                  </p:pic>
                </p:oleObj>
              </mc:Fallback>
            </mc:AlternateContent>
          </a:graphicData>
        </a:graphic>
      </p:graphicFrame>
      <p:sp>
        <p:nvSpPr>
          <p:cNvPr id="14" name="Rectangle 13" hidden="1"/>
          <p:cNvSpPr/>
          <p:nvPr>
            <p:custDataLst>
              <p:tags r:id="rId3"/>
            </p:custDataLst>
          </p:nvPr>
        </p:nvSpPr>
        <p:spPr bwMode="auto">
          <a:xfrm>
            <a:off x="0" y="0"/>
            <a:ext cx="158750" cy="158750"/>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tileRect/>
          </a:gradFill>
          <a:effectLst/>
          <a:extLs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400" dirty="0">
              <a:solidFill>
                <a:prstClr val="white"/>
              </a:solidFill>
              <a:latin typeface="Arial"/>
              <a:sym typeface="Arial"/>
            </a:endParaRPr>
          </a:p>
        </p:txBody>
      </p:sp>
      <p:sp>
        <p:nvSpPr>
          <p:cNvPr id="2" name="Title 1"/>
          <p:cNvSpPr>
            <a:spLocks noGrp="1"/>
          </p:cNvSpPr>
          <p:nvPr>
            <p:ph type="title"/>
          </p:nvPr>
        </p:nvSpPr>
        <p:spPr/>
        <p:txBody>
          <a:bodyPr/>
          <a:lstStyle/>
          <a:p>
            <a:r>
              <a:rPr lang="en-US" dirty="0" smtClean="0"/>
              <a:t>Loan activity by line of business</a:t>
            </a:r>
            <a:endParaRPr lang="en-US" dirty="0"/>
          </a:p>
        </p:txBody>
      </p:sp>
      <p:sp>
        <p:nvSpPr>
          <p:cNvPr id="4" name="Text Placeholder 3"/>
          <p:cNvSpPr>
            <a:spLocks noGrp="1"/>
          </p:cNvSpPr>
          <p:nvPr>
            <p:ph type="body" sz="quarter" idx="10"/>
          </p:nvPr>
        </p:nvSpPr>
        <p:spPr/>
        <p:txBody>
          <a:bodyPr/>
          <a:lstStyle/>
          <a:p>
            <a:endParaRPr lang="en-US" dirty="0"/>
          </a:p>
        </p:txBody>
      </p:sp>
      <p:sp>
        <p:nvSpPr>
          <p:cNvPr id="5" name="Rectangle 4"/>
          <p:cNvSpPr/>
          <p:nvPr/>
        </p:nvSpPr>
        <p:spPr>
          <a:xfrm>
            <a:off x="457201" y="979713"/>
            <a:ext cx="1208313" cy="100584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prstClr val="white"/>
                </a:solidFill>
              </a:rPr>
              <a:t>Key drivers</a:t>
            </a:r>
            <a:endParaRPr lang="en-US" b="1" dirty="0">
              <a:solidFill>
                <a:prstClr val="white"/>
              </a:solidFill>
            </a:endParaRPr>
          </a:p>
        </p:txBody>
      </p:sp>
      <p:grpSp>
        <p:nvGrpSpPr>
          <p:cNvPr id="7" name="Group 6"/>
          <p:cNvGrpSpPr/>
          <p:nvPr/>
        </p:nvGrpSpPr>
        <p:grpSpPr>
          <a:xfrm>
            <a:off x="2560454" y="2157682"/>
            <a:ext cx="3991342" cy="403873"/>
            <a:chOff x="1517854" y="1136310"/>
            <a:chExt cx="3230545" cy="403873"/>
          </a:xfrm>
        </p:grpSpPr>
        <p:sp>
          <p:nvSpPr>
            <p:cNvPr id="8" name="TextBox 7"/>
            <p:cNvSpPr txBox="1"/>
            <p:nvPr/>
          </p:nvSpPr>
          <p:spPr>
            <a:xfrm>
              <a:off x="1517854" y="1136310"/>
              <a:ext cx="3230545" cy="369332"/>
            </a:xfrm>
            <a:prstGeom prst="rect">
              <a:avLst/>
            </a:prstGeom>
            <a:noFill/>
          </p:spPr>
          <p:txBody>
            <a:bodyPr wrap="square" rtlCol="0">
              <a:spAutoFit/>
            </a:bodyPr>
            <a:lstStyle/>
            <a:p>
              <a:pPr algn="ctr"/>
              <a:r>
                <a:rPr lang="en-US" b="1" dirty="0" smtClean="0">
                  <a:solidFill>
                    <a:srgbClr val="000000"/>
                  </a:solidFill>
                </a:rPr>
                <a:t>Loan composition by LOB ($ bn)</a:t>
              </a:r>
              <a:endParaRPr lang="en-US" b="1" dirty="0">
                <a:solidFill>
                  <a:srgbClr val="000000"/>
                </a:solidFill>
              </a:endParaRPr>
            </a:p>
          </p:txBody>
        </p:sp>
        <p:cxnSp>
          <p:nvCxnSpPr>
            <p:cNvPr id="9" name="Straight Connector 8"/>
            <p:cNvCxnSpPr/>
            <p:nvPr/>
          </p:nvCxnSpPr>
          <p:spPr>
            <a:xfrm>
              <a:off x="1517854" y="1540183"/>
              <a:ext cx="3230545"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30" name="TextBox 29"/>
          <p:cNvSpPr txBox="1"/>
          <p:nvPr/>
        </p:nvSpPr>
        <p:spPr>
          <a:xfrm>
            <a:off x="6502417" y="3418185"/>
            <a:ext cx="636714" cy="461665"/>
          </a:xfrm>
          <a:prstGeom prst="rect">
            <a:avLst/>
          </a:prstGeom>
          <a:noFill/>
        </p:spPr>
        <p:txBody>
          <a:bodyPr wrap="none" rtlCol="0">
            <a:spAutoFit/>
          </a:bodyPr>
          <a:lstStyle/>
          <a:p>
            <a:pPr algn="ctr"/>
            <a:r>
              <a:rPr lang="en-US" sz="1200" b="1" dirty="0" smtClean="0">
                <a:solidFill>
                  <a:srgbClr val="000000"/>
                </a:solidFill>
              </a:rPr>
              <a:t>CAGR</a:t>
            </a:r>
          </a:p>
          <a:p>
            <a:pPr algn="ctr"/>
            <a:r>
              <a:rPr lang="en-US" sz="1200" b="1" dirty="0" smtClean="0">
                <a:solidFill>
                  <a:srgbClr val="000000"/>
                </a:solidFill>
              </a:rPr>
              <a:t>16-19</a:t>
            </a:r>
            <a:endParaRPr lang="en-US" sz="1200" b="1" dirty="0">
              <a:solidFill>
                <a:srgbClr val="000000"/>
              </a:solidFill>
            </a:endParaRPr>
          </a:p>
        </p:txBody>
      </p:sp>
      <p:cxnSp>
        <p:nvCxnSpPr>
          <p:cNvPr id="32" name="Straight Connector 31"/>
          <p:cNvCxnSpPr/>
          <p:nvPr/>
        </p:nvCxnSpPr>
        <p:spPr>
          <a:xfrm>
            <a:off x="6532748" y="3899217"/>
            <a:ext cx="636714" cy="0"/>
          </a:xfrm>
          <a:prstGeom prst="line">
            <a:avLst/>
          </a:prstGeom>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1665514" y="979713"/>
            <a:ext cx="7021286" cy="100584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smtClean="0">
                <a:solidFill>
                  <a:schemeClr val="tx1"/>
                </a:solidFill>
              </a:rPr>
              <a:t>Loan balances forecast to decline through 2019 </a:t>
            </a:r>
          </a:p>
          <a:p>
            <a:pPr marL="171450" indent="-171450">
              <a:buFont typeface="Arial" panose="020B0604020202020204" pitchFamily="34" charset="0"/>
              <a:buChar char="•"/>
            </a:pPr>
            <a:r>
              <a:rPr lang="en-US" sz="1200" dirty="0" smtClean="0">
                <a:solidFill>
                  <a:schemeClr val="tx1"/>
                </a:solidFill>
              </a:rPr>
              <a:t>$3Bn of planned reduction from MF asset sales and run off</a:t>
            </a:r>
          </a:p>
          <a:p>
            <a:pPr marL="171450" indent="-171450">
              <a:buFont typeface="Arial" panose="020B0604020202020204" pitchFamily="34" charset="0"/>
              <a:buChar char="•"/>
            </a:pPr>
            <a:r>
              <a:rPr lang="en-US" sz="1200" dirty="0" smtClean="0">
                <a:solidFill>
                  <a:schemeClr val="tx1"/>
                </a:solidFill>
              </a:rPr>
              <a:t>Modest organic growth centered in higher yielding CRE assets</a:t>
            </a:r>
            <a:endParaRPr lang="en-US" sz="1200" dirty="0">
              <a:solidFill>
                <a:schemeClr val="tx1"/>
              </a:solidFill>
            </a:endParaRPr>
          </a:p>
        </p:txBody>
      </p:sp>
      <p:graphicFrame>
        <p:nvGraphicFramePr>
          <p:cNvPr id="3" name="Object 2"/>
          <p:cNvGraphicFramePr>
            <a:graphicFrameLocks/>
          </p:cNvGraphicFramePr>
          <p:nvPr>
            <p:custDataLst>
              <p:tags r:id="rId4"/>
            </p:custDataLst>
            <p:extLst>
              <p:ext uri="{D42A27DB-BD31-4B8C-83A1-F6EECF244321}">
                <p14:modId xmlns:p14="http://schemas.microsoft.com/office/powerpoint/2010/main" val="2343252303"/>
              </p:ext>
            </p:extLst>
          </p:nvPr>
        </p:nvGraphicFramePr>
        <p:xfrm>
          <a:off x="342900" y="3352801"/>
          <a:ext cx="6048257" cy="2590783"/>
        </p:xfrm>
        <a:graphic>
          <a:graphicData uri="http://schemas.openxmlformats.org/presentationml/2006/ole">
            <mc:AlternateContent xmlns:mc="http://schemas.openxmlformats.org/markup-compatibility/2006">
              <mc:Choice xmlns:v="urn:schemas-microsoft-com:vml" Requires="v">
                <p:oleObj spid="_x0000_s1199274" name="Chart" r:id="rId22" imgW="6048257" imgH="2590783" progId="MSGraph.Chart.8">
                  <p:embed followColorScheme="full"/>
                </p:oleObj>
              </mc:Choice>
              <mc:Fallback>
                <p:oleObj name="Chart" r:id="rId22" imgW="6048257" imgH="2590783" progId="MSGraph.Chart.8">
                  <p:embed followColorScheme="full"/>
                  <p:pic>
                    <p:nvPicPr>
                      <p:cNvPr id="0" name=""/>
                      <p:cNvPicPr/>
                      <p:nvPr/>
                    </p:nvPicPr>
                    <p:blipFill>
                      <a:blip r:embed="rId23"/>
                      <a:stretch>
                        <a:fillRect/>
                      </a:stretch>
                    </p:blipFill>
                    <p:spPr>
                      <a:xfrm>
                        <a:off x="342900" y="3352801"/>
                        <a:ext cx="6048257" cy="2590783"/>
                      </a:xfrm>
                      <a:prstGeom prst="rect">
                        <a:avLst/>
                      </a:prstGeom>
                    </p:spPr>
                  </p:pic>
                </p:oleObj>
              </mc:Fallback>
            </mc:AlternateContent>
          </a:graphicData>
        </a:graphic>
      </p:graphicFrame>
      <p:cxnSp>
        <p:nvCxnSpPr>
          <p:cNvPr id="47" name="Straight Connector 46"/>
          <p:cNvCxnSpPr/>
          <p:nvPr>
            <p:custDataLst>
              <p:tags r:id="rId5"/>
            </p:custDataLst>
          </p:nvPr>
        </p:nvCxnSpPr>
        <p:spPr bwMode="gray">
          <a:xfrm>
            <a:off x="1185863" y="3117850"/>
            <a:ext cx="4381500" cy="428625"/>
          </a:xfrm>
          <a:prstGeom prst="line">
            <a:avLst/>
          </a:prstGeom>
          <a:ln w="25400">
            <a:solidFill>
              <a:schemeClr val="accent1"/>
            </a:solidFill>
            <a:headEnd type="none"/>
            <a:tailEnd type="triangle" w="med" len="med"/>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37" name="Rectangle 36"/>
          <p:cNvSpPr/>
          <p:nvPr>
            <p:custDataLst>
              <p:tags r:id="rId6"/>
            </p:custDataLst>
          </p:nvPr>
        </p:nvSpPr>
        <p:spPr bwMode="auto">
          <a:xfrm>
            <a:off x="5364163" y="6000750"/>
            <a:ext cx="406400" cy="21272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algn="ctr">
              <a:spcBef>
                <a:spcPct val="0"/>
              </a:spcBef>
              <a:spcAft>
                <a:spcPct val="0"/>
              </a:spcAft>
            </a:pPr>
            <a:fld id="{38F48BA4-0C8E-482E-9329-69989C543D40}" type="datetime'20''''''''''''''1''''''''''''''''''''''''''''''''9'''''''''">
              <a:rPr lang="en-US" altLang="en-US" sz="1400">
                <a:solidFill>
                  <a:schemeClr val="tx1"/>
                </a:solidFill>
              </a:rPr>
              <a:pPr/>
              <a:t>2019</a:t>
            </a:fld>
            <a:endParaRPr lang="en-US" sz="1400" dirty="0">
              <a:solidFill>
                <a:schemeClr val="tx1"/>
              </a:solidFill>
              <a:sym typeface="+mn-lt"/>
            </a:endParaRPr>
          </a:p>
        </p:txBody>
      </p:sp>
      <p:sp>
        <p:nvSpPr>
          <p:cNvPr id="29" name="Rectangle 28"/>
          <p:cNvSpPr/>
          <p:nvPr>
            <p:custDataLst>
              <p:tags r:id="rId7"/>
            </p:custDataLst>
          </p:nvPr>
        </p:nvSpPr>
        <p:spPr bwMode="gray">
          <a:xfrm>
            <a:off x="989013" y="3238500"/>
            <a:ext cx="395288" cy="21272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none" lIns="25400" tIns="0" rIns="25400" bIns="0" rtlCol="0" anchor="b"/>
          <a:lstStyle/>
          <a:p>
            <a:pPr algn="ctr">
              <a:spcBef>
                <a:spcPct val="0"/>
              </a:spcBef>
              <a:spcAft>
                <a:spcPct val="0"/>
              </a:spcAft>
            </a:pPr>
            <a:fld id="{4B48166C-22A8-48F4-8C42-ADBEC54B8FF5}" type="datetime'''''''1''''''''''''''5''''''.''''''''''''''''''0'">
              <a:rPr lang="en-US" altLang="en-US" sz="1400">
                <a:solidFill>
                  <a:schemeClr val="tx1"/>
                </a:solidFill>
              </a:rPr>
              <a:pPr/>
              <a:t>15.0</a:t>
            </a:fld>
            <a:endParaRPr lang="en-US" sz="1400" dirty="0">
              <a:solidFill>
                <a:schemeClr val="tx1"/>
              </a:solidFill>
              <a:sym typeface="+mn-lt"/>
            </a:endParaRPr>
          </a:p>
        </p:txBody>
      </p:sp>
      <p:sp>
        <p:nvSpPr>
          <p:cNvPr id="11" name="Rectangle 10"/>
          <p:cNvSpPr/>
          <p:nvPr>
            <p:custDataLst>
              <p:tags r:id="rId8"/>
            </p:custDataLst>
          </p:nvPr>
        </p:nvSpPr>
        <p:spPr bwMode="auto">
          <a:xfrm>
            <a:off x="982663" y="6000750"/>
            <a:ext cx="406400" cy="21272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algn="ctr">
              <a:spcBef>
                <a:spcPct val="0"/>
              </a:spcBef>
              <a:spcAft>
                <a:spcPct val="0"/>
              </a:spcAft>
            </a:pPr>
            <a:fld id="{E04FC833-912A-4052-AC97-B43450F71E0F}" type="datetime'''''''''''''''''''''''''''''''''''''20''''16'">
              <a:rPr lang="en-US" altLang="en-US" sz="1400">
                <a:solidFill>
                  <a:schemeClr val="tx1"/>
                </a:solidFill>
              </a:rPr>
              <a:pPr/>
              <a:t>2016</a:t>
            </a:fld>
            <a:endParaRPr lang="en-US" sz="1400" dirty="0">
              <a:solidFill>
                <a:schemeClr val="tx1"/>
              </a:solidFill>
              <a:sym typeface="+mn-lt"/>
            </a:endParaRPr>
          </a:p>
        </p:txBody>
      </p:sp>
      <p:sp>
        <p:nvSpPr>
          <p:cNvPr id="33" name="Rectangle 32"/>
          <p:cNvSpPr/>
          <p:nvPr>
            <p:custDataLst>
              <p:tags r:id="rId9"/>
            </p:custDataLst>
          </p:nvPr>
        </p:nvSpPr>
        <p:spPr bwMode="gray">
          <a:xfrm>
            <a:off x="3913188" y="3571875"/>
            <a:ext cx="395288" cy="21272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none" lIns="25400" tIns="0" rIns="25400" bIns="0" rtlCol="0" anchor="b"/>
          <a:lstStyle/>
          <a:p>
            <a:pPr algn="ctr">
              <a:spcBef>
                <a:spcPct val="0"/>
              </a:spcBef>
              <a:spcAft>
                <a:spcPct val="0"/>
              </a:spcAft>
            </a:pPr>
            <a:fld id="{590EB084-E34F-4303-A7F7-3F8AD33FF266}" type="datetime'1''2''''.9'''''''''">
              <a:rPr lang="en-US" altLang="en-US" sz="1400">
                <a:solidFill>
                  <a:schemeClr val="tx1"/>
                </a:solidFill>
              </a:rPr>
              <a:pPr/>
              <a:t>12.9</a:t>
            </a:fld>
            <a:endParaRPr lang="en-US" sz="1400" dirty="0">
              <a:solidFill>
                <a:schemeClr val="tx1"/>
              </a:solidFill>
              <a:sym typeface="+mn-lt"/>
            </a:endParaRPr>
          </a:p>
        </p:txBody>
      </p:sp>
      <p:sp>
        <p:nvSpPr>
          <p:cNvPr id="35" name="Rectangle 34"/>
          <p:cNvSpPr/>
          <p:nvPr>
            <p:custDataLst>
              <p:tags r:id="rId10"/>
            </p:custDataLst>
          </p:nvPr>
        </p:nvSpPr>
        <p:spPr bwMode="auto">
          <a:xfrm>
            <a:off x="3906838" y="6000750"/>
            <a:ext cx="406400" cy="21272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algn="ctr">
              <a:spcBef>
                <a:spcPct val="0"/>
              </a:spcBef>
              <a:spcAft>
                <a:spcPct val="0"/>
              </a:spcAft>
            </a:pPr>
            <a:fld id="{CEE1E237-4FEE-464B-96DE-44A1D464F290}" type="datetime'''''''''''''''''''''''20''''''1''''''''''''''''8'''">
              <a:rPr lang="en-US" altLang="en-US" sz="1400">
                <a:solidFill>
                  <a:schemeClr val="tx1"/>
                </a:solidFill>
              </a:rPr>
              <a:pPr/>
              <a:t>2018</a:t>
            </a:fld>
            <a:endParaRPr lang="en-US" sz="1400" dirty="0">
              <a:solidFill>
                <a:schemeClr val="tx1"/>
              </a:solidFill>
              <a:sym typeface="+mn-lt"/>
            </a:endParaRPr>
          </a:p>
        </p:txBody>
      </p:sp>
      <p:sp>
        <p:nvSpPr>
          <p:cNvPr id="12" name="Rectangle 11"/>
          <p:cNvSpPr/>
          <p:nvPr>
            <p:custDataLst>
              <p:tags r:id="rId11"/>
            </p:custDataLst>
          </p:nvPr>
        </p:nvSpPr>
        <p:spPr bwMode="auto">
          <a:xfrm>
            <a:off x="2444750" y="6000750"/>
            <a:ext cx="406400" cy="21272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square" lIns="0" tIns="0" rIns="0" bIns="0" rtlCol="0" anchor="t"/>
          <a:lstStyle/>
          <a:p>
            <a:pPr algn="ctr">
              <a:spcBef>
                <a:spcPct val="0"/>
              </a:spcBef>
              <a:spcAft>
                <a:spcPct val="0"/>
              </a:spcAft>
            </a:pPr>
            <a:fld id="{B8D30B0C-D787-40CB-8FCE-11313B37AEC3}" type="datetime'''''''''''2''''0''''''''''''''''''1''''''''7'">
              <a:rPr lang="en-US" altLang="en-US" sz="1400">
                <a:solidFill>
                  <a:schemeClr val="tx1"/>
                </a:solidFill>
              </a:rPr>
              <a:pPr/>
              <a:t>2017</a:t>
            </a:fld>
            <a:endParaRPr lang="en-US" sz="1400" dirty="0">
              <a:solidFill>
                <a:schemeClr val="tx1"/>
              </a:solidFill>
              <a:sym typeface="+mn-lt"/>
            </a:endParaRPr>
          </a:p>
        </p:txBody>
      </p:sp>
      <p:sp>
        <p:nvSpPr>
          <p:cNvPr id="31" name="Rectangle 30"/>
          <p:cNvSpPr/>
          <p:nvPr>
            <p:custDataLst>
              <p:tags r:id="rId12"/>
            </p:custDataLst>
          </p:nvPr>
        </p:nvSpPr>
        <p:spPr bwMode="gray">
          <a:xfrm>
            <a:off x="2451100" y="3400425"/>
            <a:ext cx="395288" cy="21272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none" lIns="25400" tIns="0" rIns="25400" bIns="0" rtlCol="0" anchor="b"/>
          <a:lstStyle/>
          <a:p>
            <a:pPr algn="ctr">
              <a:spcBef>
                <a:spcPct val="0"/>
              </a:spcBef>
              <a:spcAft>
                <a:spcPct val="0"/>
              </a:spcAft>
            </a:pPr>
            <a:fld id="{CDC54AAD-4A67-4574-9806-31195DDD4061}" type="datetime'''''''''1''4''''''''''''''''''.''''''''''''''''''0'''''''">
              <a:rPr lang="en-US" altLang="en-US" sz="1400">
                <a:solidFill>
                  <a:schemeClr val="tx1"/>
                </a:solidFill>
              </a:rPr>
              <a:pPr/>
              <a:t>14.0</a:t>
            </a:fld>
            <a:endParaRPr lang="en-US" sz="1400" dirty="0">
              <a:solidFill>
                <a:schemeClr val="tx1"/>
              </a:solidFill>
              <a:sym typeface="+mn-lt"/>
            </a:endParaRPr>
          </a:p>
        </p:txBody>
      </p:sp>
      <p:sp>
        <p:nvSpPr>
          <p:cNvPr id="39" name="Rectangle 38"/>
          <p:cNvSpPr/>
          <p:nvPr>
            <p:custDataLst>
              <p:tags r:id="rId13"/>
            </p:custDataLst>
          </p:nvPr>
        </p:nvSpPr>
        <p:spPr bwMode="gray">
          <a:xfrm>
            <a:off x="5370513" y="3667125"/>
            <a:ext cx="395288" cy="21272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none" lIns="25400" tIns="0" rIns="25400" bIns="0" rtlCol="0" anchor="b"/>
          <a:lstStyle/>
          <a:p>
            <a:pPr algn="ctr">
              <a:spcBef>
                <a:spcPct val="0"/>
              </a:spcBef>
              <a:spcAft>
                <a:spcPct val="0"/>
              </a:spcAft>
            </a:pPr>
            <a:fld id="{2C8D51C3-7471-485E-8D17-78C92A807BF0}" type="datetime'''1''2''''''.3'''''''''''''''''''''''''''''''''''">
              <a:rPr lang="en-US" altLang="en-US" sz="1400">
                <a:solidFill>
                  <a:schemeClr val="tx1"/>
                </a:solidFill>
              </a:rPr>
              <a:pPr/>
              <a:t>12.3</a:t>
            </a:fld>
            <a:endParaRPr lang="en-US" sz="1400" dirty="0">
              <a:solidFill>
                <a:schemeClr val="tx1"/>
              </a:solidFill>
              <a:sym typeface="+mn-lt"/>
            </a:endParaRPr>
          </a:p>
        </p:txBody>
      </p:sp>
      <p:sp>
        <p:nvSpPr>
          <p:cNvPr id="46" name="Oval 45"/>
          <p:cNvSpPr/>
          <p:nvPr>
            <p:custDataLst>
              <p:tags r:id="rId14"/>
            </p:custDataLst>
          </p:nvPr>
        </p:nvSpPr>
        <p:spPr bwMode="auto">
          <a:xfrm>
            <a:off x="3152775" y="3195638"/>
            <a:ext cx="447675" cy="273050"/>
          </a:xfrm>
          <a:prstGeom prst="ellipse">
            <a:avLst/>
          </a:prstGeom>
          <a:solidFill>
            <a:schemeClr val="bg1"/>
          </a:solidFill>
          <a:ln w="9525">
            <a:solidFill>
              <a:schemeClr val="accent1"/>
            </a:solidFill>
          </a:ln>
          <a:effectLst/>
          <a:extLs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lnSpc>
                <a:spcPct val="90000"/>
              </a:lnSpc>
              <a:spcBef>
                <a:spcPct val="0"/>
              </a:spcBef>
              <a:spcAft>
                <a:spcPct val="0"/>
              </a:spcAft>
            </a:pPr>
            <a:fld id="{E0CFD552-192D-4CF4-AB25-2A1EE7031F4F}" type="datetime'''''''''''''''''-''''''''''''''''''''''''''6''%'''''''''''''">
              <a:rPr lang="en-US" altLang="en-US" sz="1400" b="1">
                <a:solidFill>
                  <a:schemeClr val="tx1"/>
                </a:solidFill>
                <a:sym typeface="+mn-lt"/>
              </a:rPr>
              <a:pPr algn="ctr">
                <a:lnSpc>
                  <a:spcPct val="90000"/>
                </a:lnSpc>
                <a:spcBef>
                  <a:spcPct val="0"/>
                </a:spcBef>
                <a:spcAft>
                  <a:spcPct val="0"/>
                </a:spcAft>
              </a:pPr>
              <a:t>-6%</a:t>
            </a:fld>
            <a:endParaRPr lang="en-US" sz="1400" b="1" dirty="0">
              <a:solidFill>
                <a:schemeClr val="tx1"/>
              </a:solidFill>
              <a:sym typeface="+mn-lt"/>
            </a:endParaRPr>
          </a:p>
        </p:txBody>
      </p:sp>
      <p:sp>
        <p:nvSpPr>
          <p:cNvPr id="42" name="Rectangle 41"/>
          <p:cNvSpPr/>
          <p:nvPr>
            <p:custDataLst>
              <p:tags r:id="rId15"/>
            </p:custDataLst>
          </p:nvPr>
        </p:nvSpPr>
        <p:spPr bwMode="auto">
          <a:xfrm>
            <a:off x="7350125" y="4368800"/>
            <a:ext cx="250825" cy="187325"/>
          </a:xfrm>
          <a:prstGeom prst="rect">
            <a:avLst/>
          </a:prstGeom>
          <a:solidFill>
            <a:srgbClr val="C0C0C0"/>
          </a:solidFill>
          <a:ln w="9525" cap="flat" cmpd="sng" algn="ctr">
            <a:noFill/>
            <a:prstDash val="solid"/>
          </a:ln>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Rectangle 42"/>
          <p:cNvSpPr/>
          <p:nvPr>
            <p:custDataLst>
              <p:tags r:id="rId16"/>
            </p:custDataLst>
          </p:nvPr>
        </p:nvSpPr>
        <p:spPr bwMode="auto">
          <a:xfrm>
            <a:off x="7350125" y="4632325"/>
            <a:ext cx="250825" cy="187325"/>
          </a:xfrm>
          <a:prstGeom prst="rect">
            <a:avLst/>
          </a:prstGeom>
          <a:solidFill>
            <a:schemeClr val="accent2"/>
          </a:solidFill>
          <a:ln w="9525" cap="flat" cmpd="sng" algn="ctr">
            <a:noFill/>
            <a:prstDash val="solid"/>
          </a:ln>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p:cNvSpPr/>
          <p:nvPr>
            <p:custDataLst>
              <p:tags r:id="rId17"/>
            </p:custDataLst>
          </p:nvPr>
        </p:nvSpPr>
        <p:spPr bwMode="auto">
          <a:xfrm>
            <a:off x="7651750" y="4364038"/>
            <a:ext cx="255588" cy="21272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spcBef>
                <a:spcPct val="0"/>
              </a:spcBef>
              <a:spcAft>
                <a:spcPct val="0"/>
              </a:spcAft>
            </a:pPr>
            <a:fld id="{90B0B57E-7866-4ED9-8287-55EFDA5F2EF6}" type="datetime'''''M''''''''''''''''''''''''''''''''''''F'''''''''''''''''">
              <a:rPr lang="en-US" altLang="en-US" sz="1400">
                <a:solidFill>
                  <a:schemeClr val="tx1"/>
                </a:solidFill>
              </a:rPr>
              <a:pPr/>
              <a:t>MF</a:t>
            </a:fld>
            <a:endParaRPr lang="en-US" sz="1400" dirty="0">
              <a:solidFill>
                <a:schemeClr val="tx1"/>
              </a:solidFill>
              <a:sym typeface="+mn-lt"/>
            </a:endParaRPr>
          </a:p>
        </p:txBody>
      </p:sp>
      <p:sp>
        <p:nvSpPr>
          <p:cNvPr id="41" name="Rectangle 40"/>
          <p:cNvSpPr/>
          <p:nvPr>
            <p:custDataLst>
              <p:tags r:id="rId18"/>
            </p:custDataLst>
          </p:nvPr>
        </p:nvSpPr>
        <p:spPr bwMode="auto">
          <a:xfrm>
            <a:off x="7651750" y="4627563"/>
            <a:ext cx="376238" cy="212725"/>
          </a:xfrm>
          <a:prstGeom prst="rect">
            <a:avLst/>
          </a:prstGeom>
          <a:noFill/>
          <a:ln w="9525" cap="flat" cmpd="sng" algn="ctr">
            <a:noFill/>
            <a:prstDash val="solid"/>
          </a:ln>
          <a:effectLst/>
          <a:extLst>
            <a:ext uri="{909E8E84-426E-40DD-AFC4-6F175D3DCCD1}">
              <a14:hiddenFill xmlns:a14="http://schemas.microsoft.com/office/drawing/2010/main">
                <a:solidFill>
                  <a:schemeClr val="accent1">
                    <a:shade val="51000"/>
                    <a:satMod val="130000"/>
                  </a:schemeClr>
                </a:soli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spcBef>
                <a:spcPct val="0"/>
              </a:spcBef>
              <a:spcAft>
                <a:spcPct val="0"/>
              </a:spcAft>
            </a:pPr>
            <a:fld id="{5DDFFF8F-19D1-43D9-91F7-3AE86A8C3418}" type="datetime'''''''''''''''''''''''''''C''''R''''E'">
              <a:rPr lang="en-US" altLang="en-US" sz="1400">
                <a:solidFill>
                  <a:schemeClr val="tx1"/>
                </a:solidFill>
              </a:rPr>
              <a:pPr/>
              <a:t>CRE</a:t>
            </a:fld>
            <a:endParaRPr lang="en-US" sz="1400" dirty="0">
              <a:solidFill>
                <a:schemeClr val="tx1"/>
              </a:solidFill>
              <a:sym typeface="+mn-lt"/>
            </a:endParaRPr>
          </a:p>
        </p:txBody>
      </p:sp>
      <p:sp>
        <p:nvSpPr>
          <p:cNvPr id="44" name="Text Placeholder 11"/>
          <p:cNvSpPr>
            <a:spLocks noGrp="1"/>
          </p:cNvSpPr>
          <p:nvPr/>
        </p:nvSpPr>
        <p:spPr bwMode="auto">
          <a:xfrm>
            <a:off x="6188434" y="4593768"/>
            <a:ext cx="1373188" cy="2127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ct val="0"/>
              </a:spcBef>
              <a:spcAft>
                <a:spcPct val="0"/>
              </a:spcAft>
              <a:buFont typeface="Arial"/>
              <a:buNone/>
            </a:pPr>
            <a:r>
              <a:rPr lang="en-US" sz="1400" dirty="0" smtClean="0">
                <a:solidFill>
                  <a:srgbClr val="000000"/>
                </a:solidFill>
              </a:rPr>
              <a:t>+2%</a:t>
            </a:r>
            <a:endParaRPr lang="en-US" sz="1400" dirty="0">
              <a:solidFill>
                <a:srgbClr val="000000"/>
              </a:solidFill>
              <a:sym typeface="+mn-lt"/>
            </a:endParaRPr>
          </a:p>
        </p:txBody>
      </p:sp>
      <p:sp>
        <p:nvSpPr>
          <p:cNvPr id="45" name="Text Placeholder 10"/>
          <p:cNvSpPr>
            <a:spLocks noGrp="1"/>
          </p:cNvSpPr>
          <p:nvPr/>
        </p:nvSpPr>
        <p:spPr bwMode="auto">
          <a:xfrm>
            <a:off x="6157330" y="4292391"/>
            <a:ext cx="1373188" cy="212725"/>
          </a:xfrm>
          <a:prstGeom prst="rect">
            <a:avLst/>
          </a:prstGeom>
          <a:noFill/>
          <a:extLst>
            <a:ext uri="{909E8E84-426E-40DD-AFC4-6F175D3DCCD1}">
              <a14:hiddenFill xmlns:a14="http://schemas.microsoft.com/office/drawing/2010/main">
                <a:solidFill>
                  <a:scrgbClr r="0" g="0" b="0"/>
                </a:solidFill>
              </a14:hiddenFill>
            </a:ext>
          </a:extLst>
        </p:spPr>
        <p:txBody>
          <a:bodyPr wrap="none" lIns="0" tIns="0" rIns="0" bIns="0" numCol="1" spcCol="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ct val="0"/>
              </a:spcBef>
              <a:spcAft>
                <a:spcPct val="0"/>
              </a:spcAft>
              <a:buFont typeface="Arial"/>
              <a:buNone/>
            </a:pPr>
            <a:r>
              <a:rPr lang="en-US" sz="1400" dirty="0">
                <a:solidFill>
                  <a:srgbClr val="000000"/>
                </a:solidFill>
              </a:rPr>
              <a:t>-</a:t>
            </a:r>
            <a:r>
              <a:rPr lang="en-US" sz="1400" dirty="0" smtClean="0">
                <a:solidFill>
                  <a:srgbClr val="000000"/>
                </a:solidFill>
              </a:rPr>
              <a:t>12%</a:t>
            </a:r>
            <a:endParaRPr lang="en-US" sz="1400" dirty="0">
              <a:solidFill>
                <a:srgbClr val="000000"/>
              </a:solidFill>
              <a:sym typeface="+mn-lt"/>
            </a:endParaRPr>
          </a:p>
        </p:txBody>
      </p:sp>
    </p:spTree>
    <p:extLst>
      <p:ext uri="{BB962C8B-B14F-4D97-AF65-F5344CB8AC3E}">
        <p14:creationId xmlns:p14="http://schemas.microsoft.com/office/powerpoint/2010/main" val="257712745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NEWSLIDENUMBER" val="True"/>
  <p:tag name="PREVIOUSNAME" val="C:\Users\Zvetelina Stantcheva\Documents\Santander\Santander\160125-Board strategy discussion v21.pptx"/>
  <p:tag name="THINKCELLPRESENTATIONDONOTDELETE" val="&lt;?xml version=&quot;1.0&quot; encoding=&quot;UTF-16&quot; standalone=&quot;yes&quot;?&gt;&#10;&lt;root reqver=&quot;21047&quot;&gt;&lt;version val=&quot;23267&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bNumberIsYear val=&quot;0&quot;/&gt;&lt;m_strFormatTime&gt;%d.&lt;/m_strFormatTime&gt;&lt;/m_precDefaultWeek&gt;&lt;m_precDefaultDay&gt;&lt;m_bNumberIsYear val=&quot;0&quot;/&gt;&lt;m_strFormatTime&gt;%#d&lt;/m_strFormatTime&gt;&lt;/m_precDefaultDay&gt;&lt;m_mruColor&gt;&lt;m_vecMRU length=&quot;8&quot;&gt;&lt;elem m_fUsage=&quot;6.24057573003117390000E+000&quot;&gt;&lt;m_msothmcolidx val=&quot;0&quot;/&gt;&lt;m_rgb r=&quot;ff&quot; g=&quot;4&quot; b=&quot;b&quot;/&gt;&lt;m_ppcolschidx tagver0=&quot;23004&quot; tagname0=&quot;m_ppcolschidxUNRECOGNIZED&quot; val=&quot;0&quot;/&gt;&lt;m_nBrightness val=&quot;0&quot;/&gt;&lt;/elem&gt;&lt;elem m_fUsage=&quot;9.26066213007529780000E-001&quot;&gt;&lt;m_msothmcolidx val=&quot;0&quot;/&gt;&lt;m_rgb r=&quot;ff&quot; g=&quot;9d&quot; b=&quot;aa&quot;/&gt;&lt;m_ppcolschidx tagver0=&quot;23004&quot; tagname0=&quot;m_ppcolschidxUNRECOGNIZED&quot; val=&quot;0&quot;/&gt;&lt;m_nBrightness val=&quot;0&quot;/&gt;&lt;/elem&gt;&lt;elem m_fUsage=&quot;8.67199606444600700000E-001&quot;&gt;&lt;m_msothmcolidx val=&quot;0&quot;/&gt;&lt;m_rgb r=&quot;60&quot; g=&quot;60&quot; b=&quot;60&quot;/&gt;&lt;m_ppcolschidx tagver0=&quot;23004&quot; tagname0=&quot;m_ppcolschidxUNRECOGNIZED&quot; val=&quot;0&quot;/&gt;&lt;m_nBrightness val=&quot;0&quot;/&gt;&lt;/elem&gt;&lt;elem m_fUsage=&quot;8.53387076713922440000E-001&quot;&gt;&lt;m_msothmcolidx val=&quot;0&quot;/&gt;&lt;m_rgb r=&quot;ff&quot; g=&quot;0&quot; b=&quot;0&quot;/&gt;&lt;m_ppcolschidx tagver0=&quot;23004&quot; tagname0=&quot;m_ppcolschidxUNRECOGNIZED&quot; val=&quot;0&quot;/&gt;&lt;m_nBrightness val=&quot;0&quot;/&gt;&lt;/elem&gt;&lt;elem m_fUsage=&quot;6.29078102608675250000E-001&quot;&gt;&lt;m_msothmcolidx val=&quot;0&quot;/&gt;&lt;m_rgb r=&quot;c&quot; g=&quot;be&quot; b=&quot;10&quot;/&gt;&lt;m_ppcolschidx tagver0=&quot;23004&quot; tagname0=&quot;m_ppcolschidxUNRECOGNIZED&quot; val=&quot;0&quot;/&gt;&lt;m_nBrightness val=&quot;0&quot;/&gt;&lt;/elem&gt;&lt;elem m_fUsage=&quot;2.05891132094649100000E-001&quot;&gt;&lt;m_msothmcolidx val=&quot;0&quot;/&gt;&lt;m_rgb r=&quot;fe&quot; g=&quot;c0&quot; b=&quot;ca&quot;/&gt;&lt;m_ppcolschidx tagver0=&quot;23004&quot; tagname0=&quot;m_ppcolschidxUNRECOGNIZED&quot; val=&quot;0&quot;/&gt;&lt;m_nBrightness val=&quot;0&quot;/&gt;&lt;/elem&gt;&lt;elem m_fUsage=&quot;2.00082901826618840000E-001&quot;&gt;&lt;m_msothmcolidx val=&quot;0&quot;/&gt;&lt;m_rgb r=&quot;e0&quot; g=&quot;e0&quot; b=&quot;e0&quot;/&gt;&lt;m_ppcolschidx tagver0=&quot;23004&quot; tagname0=&quot;m_ppcolschidxUNRECOGNIZED&quot; val=&quot;0&quot;/&gt;&lt;m_nBrightness val=&quot;0&quot;/&gt;&lt;/elem&gt;&lt;elem m_fUsage=&quot;6.31634538435251890000E-002&quot;&gt;&lt;m_msothmcolidx val=&quot;0&quot;/&gt;&lt;m_rgb r=&quot;d9&quot; g=&quot;d9&quot; b=&quot;d9&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JWA53pK1UEeHw0.aiabYq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esU0hx8WOEypWRtXJIICO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dJsa.ROdQQWF2i0pTHlNR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SkdnMfCB3kCni4VjMSmoS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XXsXJUhLTM239sLItVezE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S_NwJHW_RvmI0K1MxSqC0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y5BEPw9mRRuWgXLuyLFNw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aOPJdUG8QKiu_jo_bVapE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Q1xLNqVaRyiMQCndlsdk.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YarbqnUzQ7GhdUypFIfEY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vB4fVHTPOBgR_oN2Fg9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RcSBomX6Ss26LnkHXRhyX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QZ8dh1yjQwyrkzbnZLuEB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pDwSDp4CQx236jkQ8Z8BD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StI2YwUlRL6TiSfA4W_zR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eodwcvOxTKKl5KF3gOYmr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FicnCpyrRuiPbtONX8hdx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o5b6NXbtSsymGQT0UYoyM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bE81ubT7QPKuuC2.v11Gh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SkdnMfCB3kCni4VjMSmoS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J0Om5ARMSgG3dgC.wJ47X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vuE5xXgQRmiTalr7MbApB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yZ2eVXswSTu0tefdWW5v6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t.K5DL7SSgKy.sFnCvZsp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mJy455TOSgqsTwu4zTzOm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vLlpZdBfR_6Jug8jeYeE1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61DS3eQHSjeKTB99G.07s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Cj1BbZ5.T.K7e1omb19q9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e.Rp_Fs5T2a5Nn.29Ylht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RmYKnvd8SpG_g0YosKxzh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2yYb.oqQRH6zAYybz2_Yw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YAnMZKpET_65_pKyp7E0j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RRpIdFf1RTWNcGalblPf1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MioemsvFTpGs4Wed7Vpv2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EQ1gz2QGTLWmr6TaK0Ula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JWA53pK1UEeHw0.aiabYq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tFOt0rWKTpScUREUS.NEC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f2SXFMI3RG.zjuaq9xCPi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8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9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10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11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12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sz="1400" dirty="0" smtClean="0">
            <a:solidFill>
              <a:schemeClr val="tx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sz="1400" dirty="0" smtClean="0">
            <a:solidFill>
              <a:schemeClr val="tx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4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5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6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7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Strategic_Planning_Template v02</Template>
  <TotalTime>17089</TotalTime>
  <Words>2412</Words>
  <Application>Microsoft Office PowerPoint</Application>
  <PresentationFormat>On-screen Show (4:3)</PresentationFormat>
  <Paragraphs>462</Paragraphs>
  <Slides>28</Slides>
  <Notes>1</Notes>
  <HiddenSlides>0</HiddenSlides>
  <MMClips>0</MMClips>
  <ScaleCrop>false</ScaleCrop>
  <HeadingPairs>
    <vt:vector size="8" baseType="variant">
      <vt:variant>
        <vt:lpstr>Theme</vt:lpstr>
      </vt:variant>
      <vt:variant>
        <vt:i4>14</vt:i4>
      </vt:variant>
      <vt:variant>
        <vt:lpstr>Links</vt:lpstr>
      </vt:variant>
      <vt:variant>
        <vt:i4>12</vt:i4>
      </vt:variant>
      <vt:variant>
        <vt:lpstr>Embedded OLE Servers</vt:lpstr>
      </vt:variant>
      <vt:variant>
        <vt:i4>2</vt:i4>
      </vt:variant>
      <vt:variant>
        <vt:lpstr>Slide Titles</vt:lpstr>
      </vt:variant>
      <vt:variant>
        <vt:i4>28</vt:i4>
      </vt:variant>
    </vt:vector>
  </HeadingPairs>
  <TitlesOfParts>
    <vt:vector size="56" baseType="lpstr">
      <vt:lpstr>1_PowerPointTemplate vTA</vt:lpstr>
      <vt:lpstr>Body Slide</vt:lpstr>
      <vt:lpstr>2_PowerPointTemplate vTA</vt:lpstr>
      <vt:lpstr>1_Body Slide</vt:lpstr>
      <vt:lpstr>3_PowerPointTemplate vTA</vt:lpstr>
      <vt:lpstr>4_PowerPointTemplate vTA</vt:lpstr>
      <vt:lpstr>5_PowerPointTemplate vTA</vt:lpstr>
      <vt:lpstr>6_PowerPointTemplate vTA</vt:lpstr>
      <vt:lpstr>7_PowerPointTemplate vTA</vt:lpstr>
      <vt:lpstr>8_PowerPointTemplate vTA</vt:lpstr>
      <vt:lpstr>9_PowerPointTemplate vTA</vt:lpstr>
      <vt:lpstr>10_PowerPointTemplate vTA</vt:lpstr>
      <vt:lpstr>11_PowerPointTemplate vTA</vt:lpstr>
      <vt:lpstr>12_PowerPointTemplate vTA</vt:lpstr>
      <vt:lpstr>\\corpormabop3\docs\CPPLN\19R1\CCB\P19 MBRs\CREB P19 presentation template 060816_v1.xlsx!FS-CREB!R4C2:R45C13</vt:lpstr>
      <vt:lpstr>\\corpormabop3\docs\CPPLN\19R1\CCB\P19 MBRs\CREB P19 presentation template 060816_v1.xlsx!FS-CRE!R4C2:R45C13</vt:lpstr>
      <vt:lpstr>\\corpormabop3\docs\CPPLN\19R1\CCB\P19 MBRs\CREB P19 presentation template 060816_v1.xlsx!FS-MF!R4C2:R45C13</vt:lpstr>
      <vt:lpstr>\\corpormabop3\docs\CPPLN\19R1\CCB\P19FinanceInputFiles\Loan Roll SP 19.xlsx!AnnualbyLOB!R52C2:R61C18</vt:lpstr>
      <vt:lpstr>\\corpormabop3\docs\CPPLN\19R1\CCB\P19 MBRs\CREB P19 presentation template 060816_v1.xlsx!Summary_2_YIELDS!R7C10:R26C15</vt:lpstr>
      <vt:lpstr>\\corpormabop3\docs\CPPLN\19R1\CCB\P19 MBRs\CREB P19 presentation template 060816_v1.xlsx!Deposit Fcst by Prod!R3C1:R33C8</vt:lpstr>
      <vt:lpstr>\\corpormabop3\docs\CPPLN\19R1\CCB\P19 MBRs\CREB P19 presentation template 060816_v1.xlsx!Fee Fcst!R2C2:R14C8</vt:lpstr>
      <vt:lpstr>\\corpormabop3\docs\CPPLN\19R1\CCB\P19 MBRs\CREB P19 presentation template 060816_v1.xlsx!Expense Fcst!R2C2:R20C8</vt:lpstr>
      <vt:lpstr>\\corpormabop3\docs\CPPLN\19R1\CCB\P19 MBRs\CREB P19 presentation template 060816_v1.xlsx!FTE Fcst!R2C2:R4C8</vt:lpstr>
      <vt:lpstr>\\corpormabop3\docs\CPPLN\19R1\CCB\P19 MBRs\CREB P19 presentation template 060816_v1.xlsx!provision!R3C3:R25C8</vt:lpstr>
      <vt:lpstr>\\corpormabop3\docs\CPPLN\19R1\CCB\P19 MBRs\CREB P19 presentation template 060816_v1.xlsx!provision!R27C3:R55C8</vt:lpstr>
      <vt:lpstr>\\corpormabop3\docs\CPPLN\19R1\CCB\P19 MBRs\CREB P19 presentation template 060816_v1.xlsx!Exp vs Bdgt!R2C1:R17C8</vt:lpstr>
      <vt:lpstr>think-cell Slide</vt:lpstr>
      <vt:lpstr>Chart</vt:lpstr>
      <vt:lpstr>Santander US P19</vt:lpstr>
      <vt:lpstr>Agenda</vt:lpstr>
      <vt:lpstr>Commercial Real Estate Banking – Executive Summary</vt:lpstr>
      <vt:lpstr>Key priorities and performance targets</vt:lpstr>
      <vt:lpstr>Commercial Real Estate Banking Consolidated Financials</vt:lpstr>
      <vt:lpstr>Commercial Real Estate Financials</vt:lpstr>
      <vt:lpstr>Multi-Family Financials</vt:lpstr>
      <vt:lpstr>Commercial Real Estate Banking Customer metrics</vt:lpstr>
      <vt:lpstr>Loan activity by line of business</vt:lpstr>
      <vt:lpstr>Loan Roll Detail</vt:lpstr>
      <vt:lpstr>Loan Yield Analysis</vt:lpstr>
      <vt:lpstr>Deposits by line of business</vt:lpstr>
      <vt:lpstr>Deposit forecast by product – balances and rates</vt:lpstr>
      <vt:lpstr>Fee income forecast</vt:lpstr>
      <vt:lpstr>Expense forecast</vt:lpstr>
      <vt:lpstr>FTE forecast</vt:lpstr>
      <vt:lpstr>Provision/ALLL/NCO metrics for CREB</vt:lpstr>
      <vt:lpstr>Provision/ALLL/NCO metrics for CREB</vt:lpstr>
      <vt:lpstr>Agenda</vt:lpstr>
      <vt:lpstr>Comparison of P19 to P18</vt:lpstr>
      <vt:lpstr>PowerPoint Presentation</vt:lpstr>
      <vt:lpstr>Commercial Real Estate Banking Flow</vt:lpstr>
      <vt:lpstr>2016 Expenses vs Budget</vt:lpstr>
      <vt:lpstr>Yield  Curve</vt:lpstr>
      <vt:lpstr>Risk appetite quantitative limits</vt:lpstr>
      <vt:lpstr>Qualitative risk assessment 1 of 2</vt:lpstr>
      <vt:lpstr>Qualitative risk assessment 2 of 2</vt:lpstr>
      <vt:lpstr>CREB Synergies with CCB</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Alonso Martinez, Tomas</dc:creator>
  <cp:lastModifiedBy>Michael A Lee</cp:lastModifiedBy>
  <cp:revision>2615</cp:revision>
  <cp:lastPrinted>2016-06-14T16:32:56Z</cp:lastPrinted>
  <dcterms:created xsi:type="dcterms:W3CDTF">2016-01-06T19:06:42Z</dcterms:created>
  <dcterms:modified xsi:type="dcterms:W3CDTF">2016-06-14T17:09:55Z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MSOLanguageID">
    <vt:lpwstr>msoLanguageIDEnglishUK</vt:lpwstr>
  </property>
</Properties>
</file>