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28" r:id="rId2"/>
  </p:sldMasterIdLst>
  <p:notesMasterIdLst>
    <p:notesMasterId r:id="rId37"/>
  </p:notesMasterIdLst>
  <p:handoutMasterIdLst>
    <p:handoutMasterId r:id="rId38"/>
  </p:handoutMasterIdLst>
  <p:sldIdLst>
    <p:sldId id="256" r:id="rId3"/>
    <p:sldId id="795" r:id="rId4"/>
    <p:sldId id="771" r:id="rId5"/>
    <p:sldId id="804" r:id="rId6"/>
    <p:sldId id="796" r:id="rId7"/>
    <p:sldId id="788" r:id="rId8"/>
    <p:sldId id="780" r:id="rId9"/>
    <p:sldId id="797" r:id="rId10"/>
    <p:sldId id="769" r:id="rId11"/>
    <p:sldId id="770" r:id="rId12"/>
    <p:sldId id="773" r:id="rId13"/>
    <p:sldId id="808" r:id="rId14"/>
    <p:sldId id="809" r:id="rId15"/>
    <p:sldId id="783" r:id="rId16"/>
    <p:sldId id="803" r:id="rId17"/>
    <p:sldId id="777" r:id="rId18"/>
    <p:sldId id="798" r:id="rId19"/>
    <p:sldId id="737" r:id="rId20"/>
    <p:sldId id="801" r:id="rId21"/>
    <p:sldId id="815" r:id="rId22"/>
    <p:sldId id="802" r:id="rId23"/>
    <p:sldId id="814" r:id="rId24"/>
    <p:sldId id="805" r:id="rId25"/>
    <p:sldId id="739" r:id="rId26"/>
    <p:sldId id="799" r:id="rId27"/>
    <p:sldId id="807" r:id="rId28"/>
    <p:sldId id="740" r:id="rId29"/>
    <p:sldId id="800" r:id="rId30"/>
    <p:sldId id="806" r:id="rId31"/>
    <p:sldId id="810" r:id="rId32"/>
    <p:sldId id="789" r:id="rId33"/>
    <p:sldId id="781" r:id="rId34"/>
    <p:sldId id="811" r:id="rId35"/>
    <p:sldId id="727" r:id="rId36"/>
  </p:sldIdLst>
  <p:sldSz cx="9144000" cy="6858000" type="screen4x3"/>
  <p:notesSz cx="7010400" cy="9296400"/>
  <p:custDataLst>
    <p:tags r:id="rId39"/>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ra Karakaya" initials="EK" lastIdx="2" clrIdx="0">
    <p:extLst/>
  </p:cmAuthor>
  <p:cmAuthor id="2" name="Dustin Bishop" initials="DB"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C25552"/>
    <a:srgbClr val="333333"/>
    <a:srgbClr val="FFFF00"/>
    <a:srgbClr val="FF0000"/>
    <a:srgbClr val="E60000"/>
    <a:srgbClr val="999999"/>
    <a:srgbClr val="CBCBCB"/>
    <a:srgbClr val="00FF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0053" autoAdjust="0"/>
  </p:normalViewPr>
  <p:slideViewPr>
    <p:cSldViewPr snapToGrid="0" snapToObjects="1">
      <p:cViewPr varScale="1">
        <p:scale>
          <a:sx n="116" d="100"/>
          <a:sy n="116" d="100"/>
        </p:scale>
        <p:origin x="1848" y="108"/>
      </p:cViewPr>
      <p:guideLst>
        <p:guide orient="horz" pos="4074"/>
        <p:guide orient="horz" pos="866"/>
        <p:guide orient="horz" pos="156"/>
        <p:guide pos="248"/>
        <p:guide pos="5505"/>
        <p:guide pos="2778"/>
        <p:guide pos="2987"/>
        <p:guide orient="horz" pos="4150"/>
        <p:guide orient="horz" pos="662"/>
        <p:guide orient="horz" pos="132"/>
        <p:guide orient="horz" pos="266"/>
        <p:guide pos="5403"/>
        <p:guide pos="2796"/>
        <p:guide pos="2941"/>
        <p:guide pos="351"/>
        <p:guide pos="209"/>
        <p:guide pos="5544"/>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5328"/>
    </p:cViewPr>
  </p:sorterViewPr>
  <p:notesViewPr>
    <p:cSldViewPr snapToGrid="0" snapToObjects="1">
      <p:cViewPr varScale="1">
        <p:scale>
          <a:sx n="66" d="100"/>
          <a:sy n="66" d="100"/>
        </p:scale>
        <p:origin x="32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6725"/>
          </a:xfrm>
          <a:prstGeom prst="rect">
            <a:avLst/>
          </a:prstGeom>
        </p:spPr>
        <p:txBody>
          <a:bodyPr vert="horz" lIns="91430" tIns="45715" rIns="91430" bIns="45715" rtlCol="0"/>
          <a:lstStyle>
            <a:lvl1pPr algn="l">
              <a:defRPr sz="1200"/>
            </a:lvl1pPr>
          </a:lstStyle>
          <a:p>
            <a:endParaRPr lang="en-US" dirty="0"/>
          </a:p>
        </p:txBody>
      </p:sp>
      <p:sp>
        <p:nvSpPr>
          <p:cNvPr id="3" name="Date Placeholder 2"/>
          <p:cNvSpPr>
            <a:spLocks noGrp="1"/>
          </p:cNvSpPr>
          <p:nvPr>
            <p:ph type="dt" sz="quarter" idx="1"/>
          </p:nvPr>
        </p:nvSpPr>
        <p:spPr>
          <a:xfrm>
            <a:off x="3970338" y="1"/>
            <a:ext cx="3038475" cy="466725"/>
          </a:xfrm>
          <a:prstGeom prst="rect">
            <a:avLst/>
          </a:prstGeom>
        </p:spPr>
        <p:txBody>
          <a:bodyPr vert="horz" lIns="91430" tIns="45715" rIns="91430" bIns="45715" rtlCol="0"/>
          <a:lstStyle>
            <a:lvl1pPr algn="r">
              <a:defRPr sz="1200"/>
            </a:lvl1pPr>
          </a:lstStyle>
          <a:p>
            <a:fld id="{01E61413-BEF4-4992-9060-ACA2C7532E71}" type="datetimeFigureOut">
              <a:rPr lang="en-US" smtClean="0"/>
              <a:t>6/16/2016</a:t>
            </a:fld>
            <a:endParaRPr lang="en-US" dirty="0"/>
          </a:p>
        </p:txBody>
      </p:sp>
      <p:sp>
        <p:nvSpPr>
          <p:cNvPr id="4" name="Footer Placeholder 3"/>
          <p:cNvSpPr>
            <a:spLocks noGrp="1"/>
          </p:cNvSpPr>
          <p:nvPr>
            <p:ph type="ftr" sz="quarter" idx="2"/>
          </p:nvPr>
        </p:nvSpPr>
        <p:spPr>
          <a:xfrm>
            <a:off x="1" y="8829675"/>
            <a:ext cx="3038475" cy="466725"/>
          </a:xfrm>
          <a:prstGeom prst="rect">
            <a:avLst/>
          </a:prstGeom>
        </p:spPr>
        <p:txBody>
          <a:bodyPr vert="horz" lIns="91430" tIns="45715" rIns="91430" bIns="457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30" tIns="45715" rIns="91430" bIns="45715"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67" tIns="46584" rIns="93167" bIns="46584"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67" tIns="46584" rIns="93167" bIns="46584"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67" tIns="46584" rIns="93167"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67" tIns="46584" rIns="93167" bIns="46584"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67" tIns="46584" rIns="93167" bIns="46584"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13</a:t>
            </a:fld>
            <a:endParaRPr lang="en-US" dirty="0"/>
          </a:p>
        </p:txBody>
      </p:sp>
    </p:spTree>
    <p:extLst>
      <p:ext uri="{BB962C8B-B14F-4D97-AF65-F5344CB8AC3E}">
        <p14:creationId xmlns:p14="http://schemas.microsoft.com/office/powerpoint/2010/main" val="58079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14</a:t>
            </a:fld>
            <a:endParaRPr lang="en-US" dirty="0"/>
          </a:p>
        </p:txBody>
      </p:sp>
    </p:spTree>
    <p:extLst>
      <p:ext uri="{BB962C8B-B14F-4D97-AF65-F5344CB8AC3E}">
        <p14:creationId xmlns:p14="http://schemas.microsoft.com/office/powerpoint/2010/main" val="237666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15</a:t>
            </a:fld>
            <a:endParaRPr lang="en-US" dirty="0"/>
          </a:p>
        </p:txBody>
      </p:sp>
    </p:spTree>
    <p:extLst>
      <p:ext uri="{BB962C8B-B14F-4D97-AF65-F5344CB8AC3E}">
        <p14:creationId xmlns:p14="http://schemas.microsoft.com/office/powerpoint/2010/main" val="1607612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16</a:t>
            </a:fld>
            <a:endParaRPr lang="en-US" dirty="0"/>
          </a:p>
        </p:txBody>
      </p:sp>
    </p:spTree>
    <p:extLst>
      <p:ext uri="{BB962C8B-B14F-4D97-AF65-F5344CB8AC3E}">
        <p14:creationId xmlns:p14="http://schemas.microsoft.com/office/powerpoint/2010/main" val="1566502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18</a:t>
            </a:fld>
            <a:endParaRPr lang="en-US" dirty="0"/>
          </a:p>
        </p:txBody>
      </p:sp>
    </p:spTree>
    <p:extLst>
      <p:ext uri="{BB962C8B-B14F-4D97-AF65-F5344CB8AC3E}">
        <p14:creationId xmlns:p14="http://schemas.microsoft.com/office/powerpoint/2010/main" val="4079624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19</a:t>
            </a:fld>
            <a:endParaRPr lang="en-US" dirty="0"/>
          </a:p>
        </p:txBody>
      </p:sp>
    </p:spTree>
    <p:extLst>
      <p:ext uri="{BB962C8B-B14F-4D97-AF65-F5344CB8AC3E}">
        <p14:creationId xmlns:p14="http://schemas.microsoft.com/office/powerpoint/2010/main" val="205887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20</a:t>
            </a:fld>
            <a:endParaRPr lang="en-US" dirty="0"/>
          </a:p>
        </p:txBody>
      </p:sp>
    </p:spTree>
    <p:extLst>
      <p:ext uri="{BB962C8B-B14F-4D97-AF65-F5344CB8AC3E}">
        <p14:creationId xmlns:p14="http://schemas.microsoft.com/office/powerpoint/2010/main" val="4197432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21</a:t>
            </a:fld>
            <a:endParaRPr lang="en-US" dirty="0"/>
          </a:p>
        </p:txBody>
      </p:sp>
    </p:spTree>
    <p:extLst>
      <p:ext uri="{BB962C8B-B14F-4D97-AF65-F5344CB8AC3E}">
        <p14:creationId xmlns:p14="http://schemas.microsoft.com/office/powerpoint/2010/main" val="2972427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22</a:t>
            </a:fld>
            <a:endParaRPr lang="en-US" dirty="0"/>
          </a:p>
        </p:txBody>
      </p:sp>
    </p:spTree>
    <p:extLst>
      <p:ext uri="{BB962C8B-B14F-4D97-AF65-F5344CB8AC3E}">
        <p14:creationId xmlns:p14="http://schemas.microsoft.com/office/powerpoint/2010/main" val="175366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23</a:t>
            </a:fld>
            <a:endParaRPr lang="en-US" dirty="0"/>
          </a:p>
        </p:txBody>
      </p:sp>
    </p:spTree>
    <p:extLst>
      <p:ext uri="{BB962C8B-B14F-4D97-AF65-F5344CB8AC3E}">
        <p14:creationId xmlns:p14="http://schemas.microsoft.com/office/powerpoint/2010/main" val="267639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a:t>
            </a:fld>
            <a:endParaRPr lang="en-US" dirty="0"/>
          </a:p>
        </p:txBody>
      </p:sp>
    </p:spTree>
    <p:extLst>
      <p:ext uri="{BB962C8B-B14F-4D97-AF65-F5344CB8AC3E}">
        <p14:creationId xmlns:p14="http://schemas.microsoft.com/office/powerpoint/2010/main" val="16032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24</a:t>
            </a:fld>
            <a:endParaRPr lang="en-US" dirty="0"/>
          </a:p>
        </p:txBody>
      </p:sp>
    </p:spTree>
    <p:extLst>
      <p:ext uri="{BB962C8B-B14F-4D97-AF65-F5344CB8AC3E}">
        <p14:creationId xmlns:p14="http://schemas.microsoft.com/office/powerpoint/2010/main" val="3807344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26</a:t>
            </a:fld>
            <a:endParaRPr lang="en-US" dirty="0"/>
          </a:p>
        </p:txBody>
      </p:sp>
    </p:spTree>
    <p:extLst>
      <p:ext uri="{BB962C8B-B14F-4D97-AF65-F5344CB8AC3E}">
        <p14:creationId xmlns:p14="http://schemas.microsoft.com/office/powerpoint/2010/main" val="3008704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27</a:t>
            </a:fld>
            <a:endParaRPr lang="en-US" dirty="0"/>
          </a:p>
        </p:txBody>
      </p:sp>
    </p:spTree>
    <p:extLst>
      <p:ext uri="{BB962C8B-B14F-4D97-AF65-F5344CB8AC3E}">
        <p14:creationId xmlns:p14="http://schemas.microsoft.com/office/powerpoint/2010/main" val="3848767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29</a:t>
            </a:fld>
            <a:endParaRPr lang="en-US" dirty="0"/>
          </a:p>
        </p:txBody>
      </p:sp>
    </p:spTree>
    <p:extLst>
      <p:ext uri="{BB962C8B-B14F-4D97-AF65-F5344CB8AC3E}">
        <p14:creationId xmlns:p14="http://schemas.microsoft.com/office/powerpoint/2010/main" val="1159690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30</a:t>
            </a:fld>
            <a:endParaRPr lang="en-US" dirty="0"/>
          </a:p>
        </p:txBody>
      </p:sp>
    </p:spTree>
    <p:extLst>
      <p:ext uri="{BB962C8B-B14F-4D97-AF65-F5344CB8AC3E}">
        <p14:creationId xmlns:p14="http://schemas.microsoft.com/office/powerpoint/2010/main" val="2154394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31</a:t>
            </a:fld>
            <a:endParaRPr lang="en-US" dirty="0"/>
          </a:p>
        </p:txBody>
      </p:sp>
    </p:spTree>
    <p:extLst>
      <p:ext uri="{BB962C8B-B14F-4D97-AF65-F5344CB8AC3E}">
        <p14:creationId xmlns:p14="http://schemas.microsoft.com/office/powerpoint/2010/main" val="1115994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32</a:t>
            </a:fld>
            <a:endParaRPr lang="en-US" dirty="0"/>
          </a:p>
        </p:txBody>
      </p:sp>
    </p:spTree>
    <p:extLst>
      <p:ext uri="{BB962C8B-B14F-4D97-AF65-F5344CB8AC3E}">
        <p14:creationId xmlns:p14="http://schemas.microsoft.com/office/powerpoint/2010/main" val="2888369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33</a:t>
            </a:fld>
            <a:endParaRPr lang="en-US" dirty="0"/>
          </a:p>
        </p:txBody>
      </p:sp>
    </p:spTree>
    <p:extLst>
      <p:ext uri="{BB962C8B-B14F-4D97-AF65-F5344CB8AC3E}">
        <p14:creationId xmlns:p14="http://schemas.microsoft.com/office/powerpoint/2010/main" val="215986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4</a:t>
            </a:fld>
            <a:endParaRPr lang="en-US" dirty="0"/>
          </a:p>
        </p:txBody>
      </p:sp>
    </p:spTree>
    <p:extLst>
      <p:ext uri="{BB962C8B-B14F-4D97-AF65-F5344CB8AC3E}">
        <p14:creationId xmlns:p14="http://schemas.microsoft.com/office/powerpoint/2010/main" val="183458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6</a:t>
            </a:fld>
            <a:endParaRPr lang="en-US" dirty="0"/>
          </a:p>
        </p:txBody>
      </p:sp>
    </p:spTree>
    <p:extLst>
      <p:ext uri="{BB962C8B-B14F-4D97-AF65-F5344CB8AC3E}">
        <p14:creationId xmlns:p14="http://schemas.microsoft.com/office/powerpoint/2010/main" val="191374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7</a:t>
            </a:fld>
            <a:endParaRPr lang="en-US" dirty="0"/>
          </a:p>
        </p:txBody>
      </p:sp>
    </p:spTree>
    <p:extLst>
      <p:ext uri="{BB962C8B-B14F-4D97-AF65-F5344CB8AC3E}">
        <p14:creationId xmlns:p14="http://schemas.microsoft.com/office/powerpoint/2010/main" val="405277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9</a:t>
            </a:fld>
            <a:endParaRPr lang="en-US" dirty="0"/>
          </a:p>
        </p:txBody>
      </p:sp>
    </p:spTree>
    <p:extLst>
      <p:ext uri="{BB962C8B-B14F-4D97-AF65-F5344CB8AC3E}">
        <p14:creationId xmlns:p14="http://schemas.microsoft.com/office/powerpoint/2010/main" val="155743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10</a:t>
            </a:fld>
            <a:endParaRPr lang="en-US" dirty="0"/>
          </a:p>
        </p:txBody>
      </p:sp>
    </p:spTree>
    <p:extLst>
      <p:ext uri="{BB962C8B-B14F-4D97-AF65-F5344CB8AC3E}">
        <p14:creationId xmlns:p14="http://schemas.microsoft.com/office/powerpoint/2010/main" val="215822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11</a:t>
            </a:fld>
            <a:endParaRPr lang="en-US" dirty="0"/>
          </a:p>
        </p:txBody>
      </p:sp>
    </p:spTree>
    <p:extLst>
      <p:ext uri="{BB962C8B-B14F-4D97-AF65-F5344CB8AC3E}">
        <p14:creationId xmlns:p14="http://schemas.microsoft.com/office/powerpoint/2010/main" val="167629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pPr/>
              <a:t>12</a:t>
            </a:fld>
            <a:endParaRPr lang="en-US" dirty="0"/>
          </a:p>
        </p:txBody>
      </p:sp>
    </p:spTree>
    <p:extLst>
      <p:ext uri="{BB962C8B-B14F-4D97-AF65-F5344CB8AC3E}">
        <p14:creationId xmlns:p14="http://schemas.microsoft.com/office/powerpoint/2010/main" val="33342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8689340" y="2453638"/>
            <a:ext cx="0" cy="1289299"/>
          </a:xfrm>
          <a:prstGeom prst="line">
            <a:avLst/>
          </a:prstGeom>
          <a:noFill/>
          <a:ln w="9525"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541988"/>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019733" y="114825"/>
            <a:ext cx="86995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chemeClr val="tx1">
                    <a:lumMod val="65000"/>
                    <a:lumOff val="35000"/>
                  </a:schemeClr>
                </a:solidFill>
                <a:latin typeface="Arial"/>
                <a:cs typeface="Arial"/>
              </a:rPr>
              <a:pPr algn="r"/>
              <a:t>‹#›</a:t>
            </a:fld>
            <a:endParaRPr lang="es-ES_tradnl" sz="1800" dirty="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337863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portant Information">
    <p:spTree>
      <p:nvGrpSpPr>
        <p:cNvPr id="1" name=""/>
        <p:cNvGrpSpPr/>
        <p:nvPr/>
      </p:nvGrpSpPr>
      <p:grpSpPr>
        <a:xfrm>
          <a:off x="0" y="0"/>
          <a:ext cx="0" cy="0"/>
          <a:chOff x="0" y="0"/>
          <a:chExt cx="0" cy="0"/>
        </a:xfrm>
      </p:grpSpPr>
      <p:cxnSp>
        <p:nvCxnSpPr>
          <p:cNvPr id="3" name="Straight Connector 2"/>
          <p:cNvCxnSpPr/>
          <p:nvPr userDrawn="1"/>
        </p:nvCxnSpPr>
        <p:spPr>
          <a:xfrm>
            <a:off x="331788" y="541988"/>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txBox="1">
            <a:spLocks/>
          </p:cNvSpPr>
          <p:nvPr userDrawn="1"/>
        </p:nvSpPr>
        <p:spPr>
          <a:xfrm>
            <a:off x="8019733" y="114825"/>
            <a:ext cx="86995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chemeClr val="tx1">
                    <a:lumMod val="65000"/>
                    <a:lumOff val="35000"/>
                  </a:schemeClr>
                </a:solidFill>
                <a:latin typeface="Arial"/>
                <a:cs typeface="Arial"/>
              </a:rPr>
              <a:pPr algn="r"/>
              <a:t>‹#›</a:t>
            </a:fld>
            <a:endParaRPr lang="es-ES_tradnl" sz="1800" dirty="0">
              <a:solidFill>
                <a:schemeClr val="tx1">
                  <a:lumMod val="65000"/>
                  <a:lumOff val="35000"/>
                </a:schemeClr>
              </a:solidFill>
              <a:latin typeface="Arial"/>
              <a:cs typeface="Arial"/>
            </a:endParaRPr>
          </a:p>
        </p:txBody>
      </p:sp>
      <p:sp>
        <p:nvSpPr>
          <p:cNvPr id="5" name="TextBox 4"/>
          <p:cNvSpPr txBox="1"/>
          <p:nvPr userDrawn="1"/>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IMPORTANT INFORMATION</a:t>
            </a:r>
            <a:endParaRPr lang="en-US" sz="2200" b="1" dirty="0">
              <a:solidFill>
                <a:srgbClr val="5F5F5F"/>
              </a:solidFill>
              <a:latin typeface="Arial"/>
              <a:cs typeface="Arial"/>
            </a:endParaRPr>
          </a:p>
        </p:txBody>
      </p:sp>
      <p:sp>
        <p:nvSpPr>
          <p:cNvPr id="6" name="TextBox 5"/>
          <p:cNvSpPr txBox="1"/>
          <p:nvPr userDrawn="1"/>
        </p:nvSpPr>
        <p:spPr>
          <a:xfrm>
            <a:off x="325437" y="1050925"/>
            <a:ext cx="8467344" cy="4893647"/>
          </a:xfrm>
          <a:prstGeom prst="rect">
            <a:avLst/>
          </a:prstGeom>
          <a:noFill/>
        </p:spPr>
        <p:txBody>
          <a:bodyPr wrap="square" rtlCol="0">
            <a:spAutoFit/>
          </a:bodyPr>
          <a:lstStyle/>
          <a:p>
            <a:pPr algn="just"/>
            <a:r>
              <a:rPr lang="en-US" sz="1200" dirty="0">
                <a:latin typeface="Arial" panose="020B0604020202020204" pitchFamily="34" charset="0"/>
                <a:cs typeface="Arial" panose="020B0604020202020204" pitchFamily="34" charset="0"/>
              </a:rPr>
              <a:t>This presentation may </a:t>
            </a:r>
            <a:r>
              <a:rPr lang="en-US" sz="1200" dirty="0" smtClean="0">
                <a:latin typeface="Arial" panose="020B0604020202020204" pitchFamily="34" charset="0"/>
                <a:cs typeface="Arial" panose="020B0604020202020204" pitchFamily="34" charset="0"/>
              </a:rPr>
              <a:t>contain </a:t>
            </a:r>
            <a:r>
              <a:rPr lang="en-US" sz="1200" dirty="0">
                <a:latin typeface="Arial" panose="020B0604020202020204" pitchFamily="34" charset="0"/>
                <a:cs typeface="Arial" panose="020B0604020202020204" pitchFamily="34" charset="0"/>
              </a:rPr>
              <a:t>forward-looking statements. Any statements about our expectations, beliefs, plans, predictions, forecasts, objectives, assumptions, or future events or performance are not historical facts and may be forward-looking. These statements are often, but not always, made through the use of words or phrases such as “anticipate,” “believes,” “can,” “could,” “may,” “predicts,” “potential,” “should,” “will,” “estimate,” “plans,” “projects,” “continuing,” “ongoing,” “expects,” “intends,” and similar words or phrases. Accordingly, these statements are only predictions and involve estimates, known and unknown risks, assumptions, and uncertainties that could cause actual results to differ materially from those expressed in them. Our actual results could differ materially from those anticipated in such forward-looking statements as a result of several factors more fully described under the caption “Risk Factors” and elsewhere in the registration statement on Form S-1 filed by us with the Securities and Exchange Commission. Any or all of our forward-looking statements in this presentation may turn out to be inaccurate. The inclusion of this forward-looking information should not be regarded as a representation that the future plans, estimates, or expectations contemplated by us will be achieved. We have based these forward-looking statements largely on our current expectations and projections about future events and financial trends that we believe may affect our financial condition, results of operations, business strategy, and financial needs. There are important factors that could cause our actual results, level of activity, performance, or achievements to differ materially from the results, level of activity, performance, or achievements expressed or implied by the forward-looking statements, including, but not limited to, the following: (1) adverse economic conditions in the United States and worldwide may negatively impact our results; (2) our business could suffer if our access to funding is reduced; (3) we face significant risks implementing our growth strategy, some of which are outside our control; (4) our recent agreement with Chrysler Group LLC may not result in currently anticipated levels of growth and is subject to certain performance conditions that could result in termination of the agreement; (5) our business could suffer if we are unsuccessful in developing and maintaining relationships with automobile dealerships; (6) our financial condition, liquidity, and results of operations depend on the credit performance of our loans; (7) loss of our key management or other personnel, or an inability to attract such management and personnel, could negatively impact our business; (8) future changes in our relationship with Banco Santander, S.A. could adversely affect our operations; and (9) we operate in a highly regulated industry and continually changing federal, state, and local laws and regulations could materially adversely affect our business. </a:t>
            </a:r>
            <a:endParaRPr lang="en-US"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30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7" name="Picture 6" descr="sant_consumer-USA_positivo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44240" y="3069270"/>
            <a:ext cx="2255520" cy="651388"/>
          </a:xfrm>
          <a:prstGeom prst="rect">
            <a:avLst/>
          </a:prstGeom>
        </p:spPr>
      </p:pic>
    </p:spTree>
    <p:extLst>
      <p:ext uri="{BB962C8B-B14F-4D97-AF65-F5344CB8AC3E}">
        <p14:creationId xmlns:p14="http://schemas.microsoft.com/office/powerpoint/2010/main" val="407312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05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sant_consumer-USA_positivo_RGB.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494207" y="6155979"/>
            <a:ext cx="1408176" cy="536326"/>
          </a:xfrm>
          <a:prstGeom prst="rect">
            <a:avLst/>
          </a:prstGeom>
        </p:spPr>
      </p:pic>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992010"/>
      </p:ext>
    </p:extLst>
  </p:cSld>
  <p:clrMap bg1="lt1" tx1="dk1" bg2="lt2" tx2="dk2" accent1="accent1" accent2="accent2" accent3="accent3" accent4="accent4" accent5="accent5" accent6="accent6" hlink="hlink" folHlink="folHlink"/>
  <p:sldLayoutIdLst>
    <p:sldLayoutId id="2147483830" r:id="rId1"/>
    <p:sldLayoutId id="214748382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4923154" y="3429603"/>
            <a:ext cx="3744913" cy="307777"/>
          </a:xfrm>
          <a:prstGeom prst="rect">
            <a:avLst/>
          </a:prstGeom>
          <a:noFill/>
        </p:spPr>
        <p:txBody>
          <a:bodyPr>
            <a:spAutoFit/>
          </a:bodyPr>
          <a:lstStyle/>
          <a:p>
            <a:pPr algn="r" fontAlgn="auto">
              <a:spcBef>
                <a:spcPts val="0"/>
              </a:spcBef>
              <a:spcAft>
                <a:spcPts val="0"/>
              </a:spcAft>
              <a:defRPr/>
            </a:pPr>
            <a:r>
              <a:rPr lang="en-US" sz="1400" dirty="0" smtClean="0">
                <a:solidFill>
                  <a:schemeClr val="bg1">
                    <a:lumMod val="50000"/>
                  </a:schemeClr>
                </a:solidFill>
                <a:latin typeface="Arial" panose="020B0604020202020204" pitchFamily="34" charset="0"/>
                <a:cs typeface="Arial" panose="020B0604020202020204" pitchFamily="34" charset="0"/>
              </a:rPr>
              <a:t>6.15.2016</a:t>
            </a:r>
            <a:endParaRPr lang="en-US" sz="1400" dirty="0">
              <a:solidFill>
                <a:schemeClr val="bg1">
                  <a:lumMod val="50000"/>
                </a:schemeClr>
              </a:solidFill>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454660" y="2492571"/>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fontAlgn="auto">
              <a:lnSpc>
                <a:spcPts val="2700"/>
              </a:lnSpc>
              <a:spcAft>
                <a:spcPts val="600"/>
              </a:spcAft>
            </a:pPr>
            <a:r>
              <a:rPr lang="it-IT" dirty="0" smtClean="0">
                <a:solidFill>
                  <a:srgbClr val="FF0000"/>
                </a:solidFill>
                <a:latin typeface="Arial" panose="020B0604020202020204" pitchFamily="34" charset="0"/>
                <a:cs typeface="Arial" panose="020B0604020202020204" pitchFamily="34" charset="0"/>
              </a:rPr>
              <a:t>SCUSA </a:t>
            </a:r>
            <a:r>
              <a:rPr lang="it-IT" dirty="0">
                <a:solidFill>
                  <a:srgbClr val="FF0000"/>
                </a:solidFill>
                <a:latin typeface="Arial" panose="020B0604020202020204" pitchFamily="34" charset="0"/>
                <a:cs typeface="Arial" panose="020B0604020202020204" pitchFamily="34" charset="0"/>
              </a:rPr>
              <a:t>Strategic Plan </a:t>
            </a:r>
            <a:r>
              <a:rPr lang="it-IT" dirty="0" smtClean="0">
                <a:solidFill>
                  <a:srgbClr val="FF0000"/>
                </a:solidFill>
                <a:latin typeface="Arial" panose="020B0604020202020204" pitchFamily="34" charset="0"/>
                <a:cs typeface="Arial" panose="020B0604020202020204" pitchFamily="34" charset="0"/>
              </a:rPr>
              <a:t>2016 </a:t>
            </a:r>
            <a:r>
              <a:rPr lang="it-IT" dirty="0">
                <a:solidFill>
                  <a:srgbClr val="FF0000"/>
                </a:solidFill>
                <a:latin typeface="Arial" panose="020B0604020202020204" pitchFamily="34" charset="0"/>
                <a:cs typeface="Arial" panose="020B0604020202020204" pitchFamily="34" charset="0"/>
              </a:rPr>
              <a:t>(</a:t>
            </a:r>
            <a:r>
              <a:rPr lang="it-IT" dirty="0" smtClean="0">
                <a:solidFill>
                  <a:srgbClr val="FF0000"/>
                </a:solidFill>
                <a:latin typeface="Arial" panose="020B0604020202020204" pitchFamily="34" charset="0"/>
                <a:cs typeface="Arial" panose="020B0604020202020204" pitchFamily="34" charset="0"/>
              </a:rPr>
              <a:t>P-19)</a:t>
            </a:r>
            <a:endParaRPr lang="it-IT" dirty="0">
              <a:solidFill>
                <a:srgbClr val="FF0000"/>
              </a:solidFill>
              <a:latin typeface="Arial" panose="020B0604020202020204" pitchFamily="34" charset="0"/>
              <a:cs typeface="Arial" panose="020B0604020202020204" pitchFamily="34" charset="0"/>
            </a:endParaRPr>
          </a:p>
          <a:p>
            <a:pPr algn="r" fontAlgn="auto">
              <a:lnSpc>
                <a:spcPts val="2700"/>
              </a:lnSpc>
              <a:spcAft>
                <a:spcPts val="600"/>
              </a:spcAft>
            </a:pPr>
            <a:endParaRPr lang="en-US" dirty="0">
              <a:solidFill>
                <a:srgbClr val="FF0000"/>
              </a:solidFill>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444500" y="2791786"/>
            <a:ext cx="814228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fontAlgn="auto">
              <a:lnSpc>
                <a:spcPts val="2700"/>
              </a:lnSpc>
              <a:spcAft>
                <a:spcPts val="600"/>
              </a:spcAft>
            </a:pPr>
            <a:r>
              <a:rPr lang="en-US" sz="1700" dirty="0" smtClean="0">
                <a:solidFill>
                  <a:schemeClr val="bg1">
                    <a:lumMod val="50000"/>
                  </a:schemeClr>
                </a:solidFill>
                <a:latin typeface="Arial" panose="020B0604020202020204" pitchFamily="34" charset="0"/>
                <a:cs typeface="Arial" panose="020B0604020202020204" pitchFamily="34" charset="0"/>
              </a:rPr>
              <a:t>3-year Business Strategy and Financial Projections</a:t>
            </a:r>
            <a:endParaRPr lang="en-US" sz="1700"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Asset Sales Forecast</a:t>
            </a:r>
            <a:endParaRPr lang="en-US" sz="2200" b="1" dirty="0">
              <a:solidFill>
                <a:srgbClr val="5F5F5F"/>
              </a:solidFill>
              <a:latin typeface="Arial" panose="020B0604020202020204" pitchFamily="34" charset="0"/>
              <a:cs typeface="Arial" panose="020B0604020202020204" pitchFamily="34" charset="0"/>
            </a:endParaRPr>
          </a:p>
        </p:txBody>
      </p:sp>
      <p:sp>
        <p:nvSpPr>
          <p:cNvPr id="6" name="TextBox 5"/>
          <p:cNvSpPr txBox="1"/>
          <p:nvPr/>
        </p:nvSpPr>
        <p:spPr>
          <a:xfrm>
            <a:off x="224178" y="1171901"/>
            <a:ext cx="525464" cy="215444"/>
          </a:xfrm>
          <a:prstGeom prst="rect">
            <a:avLst/>
          </a:prstGeom>
          <a:noFill/>
        </p:spPr>
        <p:txBody>
          <a:bodyPr wrap="square" rtlCol="0">
            <a:spAutoFit/>
          </a:bodyPr>
          <a:lstStyle/>
          <a:p>
            <a:pPr marL="0" lvl="1"/>
            <a:r>
              <a:rPr lang="en-US" sz="800" dirty="0" smtClean="0">
                <a:solidFill>
                  <a:schemeClr val="tx1">
                    <a:lumMod val="50000"/>
                    <a:lumOff val="50000"/>
                  </a:schemeClr>
                </a:solidFill>
                <a:latin typeface="Arial" panose="020B0604020202020204" pitchFamily="34" charset="0"/>
                <a:cs typeface="Arial" panose="020B0604020202020204" pitchFamily="34" charset="0"/>
              </a:rPr>
              <a:t>($MM)</a:t>
            </a:r>
            <a:endParaRPr lang="en-US" sz="8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 name="Rectangle 6"/>
          <p:cNvSpPr/>
          <p:nvPr/>
        </p:nvSpPr>
        <p:spPr>
          <a:xfrm>
            <a:off x="334507" y="655355"/>
            <a:ext cx="8467344" cy="516546"/>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808080"/>
                </a:solidFill>
                <a:latin typeface="Arial" panose="020B0604020202020204" pitchFamily="34" charset="0"/>
                <a:cs typeface="Arial" panose="020B0604020202020204" pitchFamily="34" charset="0"/>
              </a:rPr>
              <a:t>Flow and portfolio sales grow from $7.3B to $9.4B with no gain or loss on sale.  Growth primarily driven by US Bank lease agreement.</a:t>
            </a:r>
            <a:endParaRPr lang="en-US" sz="1600" dirty="0">
              <a:solidFill>
                <a:srgbClr val="808080"/>
              </a:solidFill>
              <a:latin typeface="Arial" panose="020B0604020202020204" pitchFamily="34" charset="0"/>
              <a:cs typeface="Arial" panose="020B0604020202020204" pitchFamily="34" charset="0"/>
            </a:endParaRPr>
          </a:p>
        </p:txBody>
      </p:sp>
      <p:sp>
        <p:nvSpPr>
          <p:cNvPr id="9" name="Rectangle 8"/>
          <p:cNvSpPr/>
          <p:nvPr/>
        </p:nvSpPr>
        <p:spPr>
          <a:xfrm>
            <a:off x="5033319" y="1448666"/>
            <a:ext cx="4006772" cy="4799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Bluestem sale as of Oct 1</a:t>
            </a:r>
            <a:r>
              <a:rPr lang="en-US" sz="1400" baseline="30000" dirty="0" smtClean="0">
                <a:solidFill>
                  <a:srgbClr val="808080"/>
                </a:solidFill>
                <a:latin typeface="Arial" panose="020B0604020202020204" pitchFamily="34" charset="0"/>
                <a:cs typeface="Arial" panose="020B0604020202020204" pitchFamily="34" charset="0"/>
              </a:rPr>
              <a:t>st</a:t>
            </a:r>
            <a:r>
              <a:rPr lang="en-US" sz="1400" dirty="0" smtClean="0">
                <a:solidFill>
                  <a:srgbClr val="808080"/>
                </a:solidFill>
                <a:latin typeface="Arial" panose="020B0604020202020204" pitchFamily="34" charset="0"/>
                <a:cs typeface="Arial" panose="020B0604020202020204" pitchFamily="34" charset="0"/>
              </a:rPr>
              <a:t>. Proceeds consistent with anticipated discount</a:t>
            </a:r>
          </a:p>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$300mm commercial pool sold in Aug-16 with no gain or loss</a:t>
            </a:r>
          </a:p>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Flow sales continue with BANA and Citizens flow sales end early 2017</a:t>
            </a:r>
          </a:p>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All CCARTs structured in 2016 to be classified as HFS, and sold within 6-9 months. Starting 2017, markets assumed to recover and residuals to be sold simultaneously to achieve off-balance sheet treatment</a:t>
            </a:r>
          </a:p>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Discussions ongoing with SBNA for flow as well as residual sale, </a:t>
            </a:r>
            <a:r>
              <a:rPr lang="en-US" sz="1400" b="1" u="sng" dirty="0" smtClean="0">
                <a:solidFill>
                  <a:srgbClr val="808080"/>
                </a:solidFill>
                <a:latin typeface="Arial" panose="020B0604020202020204" pitchFamily="34" charset="0"/>
                <a:cs typeface="Arial" panose="020B0604020202020204" pitchFamily="34" charset="0"/>
              </a:rPr>
              <a:t>but not incorporated in P19 Round 1</a:t>
            </a:r>
            <a:endParaRPr lang="en-US" sz="1400" b="1" u="sng" dirty="0">
              <a:solidFill>
                <a:srgbClr val="80808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US Bank lease sale starts at 20% of production in Sep-16, and ramps up to 40% by Jan-17. SC fee assumption of 50bps on US Bank flow</a:t>
            </a:r>
          </a:p>
          <a:p>
            <a:pPr marL="285750" indent="-285750">
              <a:buFont typeface="Wingdings" panose="05000000000000000000" pitchFamily="2" charset="2"/>
              <a:buChar char="§"/>
            </a:pPr>
            <a:endParaRPr lang="en-US" sz="1400" dirty="0" smtClean="0">
              <a:solidFill>
                <a:srgbClr val="808080"/>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329443" y="1387345"/>
            <a:ext cx="4703876" cy="2177472"/>
          </a:xfrm>
          <a:prstGeom prst="rect">
            <a:avLst/>
          </a:prstGeom>
        </p:spPr>
      </p:pic>
      <p:pic>
        <p:nvPicPr>
          <p:cNvPr id="2" name="Picture 1"/>
          <p:cNvPicPr>
            <a:picLocks noChangeAspect="1"/>
          </p:cNvPicPr>
          <p:nvPr/>
        </p:nvPicPr>
        <p:blipFill>
          <a:blip r:embed="rId4"/>
          <a:stretch>
            <a:fillRect/>
          </a:stretch>
        </p:blipFill>
        <p:spPr>
          <a:xfrm>
            <a:off x="392916" y="3627931"/>
            <a:ext cx="4576930" cy="2556669"/>
          </a:xfrm>
          <a:prstGeom prst="rect">
            <a:avLst/>
          </a:prstGeom>
        </p:spPr>
      </p:pic>
    </p:spTree>
    <p:extLst>
      <p:ext uri="{BB962C8B-B14F-4D97-AF65-F5344CB8AC3E}">
        <p14:creationId xmlns:p14="http://schemas.microsoft.com/office/powerpoint/2010/main" val="1413580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6871" y="4353886"/>
            <a:ext cx="8467344" cy="1845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Owned auto loans portfolio steady in 2017 primarily driven by lower yielding </a:t>
            </a:r>
            <a:r>
              <a:rPr lang="en-US" sz="1600" dirty="0">
                <a:solidFill>
                  <a:srgbClr val="808080"/>
                </a:solidFill>
                <a:latin typeface="Arial" panose="020B0604020202020204" pitchFamily="34" charset="0"/>
                <a:cs typeface="Arial" panose="020B0604020202020204" pitchFamily="34" charset="0"/>
              </a:rPr>
              <a:t>prime </a:t>
            </a:r>
            <a:r>
              <a:rPr lang="en-US" sz="1600" dirty="0" smtClean="0">
                <a:solidFill>
                  <a:srgbClr val="808080"/>
                </a:solidFill>
                <a:latin typeface="Arial" panose="020B0604020202020204" pitchFamily="34" charset="0"/>
                <a:cs typeface="Arial" panose="020B0604020202020204" pitchFamily="34" charset="0"/>
              </a:rPr>
              <a:t>loans</a:t>
            </a:r>
          </a:p>
          <a:p>
            <a:pPr marL="742950" lvl="1"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7.5% </a:t>
            </a:r>
            <a:r>
              <a:rPr lang="en-US" sz="1600" dirty="0">
                <a:solidFill>
                  <a:srgbClr val="808080"/>
                </a:solidFill>
                <a:latin typeface="Arial" panose="020B0604020202020204" pitchFamily="34" charset="0"/>
                <a:cs typeface="Arial" panose="020B0604020202020204" pitchFamily="34" charset="0"/>
              </a:rPr>
              <a:t>of </a:t>
            </a:r>
            <a:r>
              <a:rPr lang="en-US" sz="1600" dirty="0" smtClean="0">
                <a:solidFill>
                  <a:srgbClr val="808080"/>
                </a:solidFill>
                <a:latin typeface="Arial" panose="020B0604020202020204" pitchFamily="34" charset="0"/>
                <a:cs typeface="Arial" panose="020B0604020202020204" pitchFamily="34" charset="0"/>
              </a:rPr>
              <a:t>assets </a:t>
            </a:r>
            <a:r>
              <a:rPr lang="en-US" sz="1600" dirty="0">
                <a:solidFill>
                  <a:srgbClr val="808080"/>
                </a:solidFill>
                <a:latin typeface="Arial" panose="020B0604020202020204" pitchFamily="34" charset="0"/>
                <a:cs typeface="Arial" panose="020B0604020202020204" pitchFamily="34" charset="0"/>
              </a:rPr>
              <a:t>to </a:t>
            </a:r>
            <a:r>
              <a:rPr lang="en-US" sz="1600" dirty="0" smtClean="0">
                <a:solidFill>
                  <a:srgbClr val="808080"/>
                </a:solidFill>
                <a:latin typeface="Arial" panose="020B0604020202020204" pitchFamily="34" charset="0"/>
                <a:cs typeface="Arial" panose="020B0604020202020204" pitchFamily="34" charset="0"/>
              </a:rPr>
              <a:t>10.5% </a:t>
            </a:r>
            <a:r>
              <a:rPr lang="en-US" sz="1600" dirty="0">
                <a:solidFill>
                  <a:srgbClr val="808080"/>
                </a:solidFill>
                <a:latin typeface="Arial" panose="020B0604020202020204" pitchFamily="34" charset="0"/>
                <a:cs typeface="Arial" panose="020B0604020202020204" pitchFamily="34" charset="0"/>
              </a:rPr>
              <a:t>of </a:t>
            </a:r>
            <a:r>
              <a:rPr lang="en-US" sz="1600" dirty="0" smtClean="0">
                <a:solidFill>
                  <a:srgbClr val="808080"/>
                </a:solidFill>
                <a:latin typeface="Arial" panose="020B0604020202020204" pitchFamily="34" charset="0"/>
                <a:cs typeface="Arial" panose="020B0604020202020204" pitchFamily="34" charset="0"/>
              </a:rPr>
              <a:t>assets over P19 horizon (vs. P-18 at 4.3% in 2018)</a:t>
            </a:r>
          </a:p>
          <a:p>
            <a:pPr marL="742950" lvl="1"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Negligible growth in non-prime assets (1%)</a:t>
            </a:r>
          </a:p>
          <a:p>
            <a:pPr marL="742950" lvl="1"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$4B lower non-prime balance</a:t>
            </a:r>
          </a:p>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Lease portfolio at $9.4B by Dec-16, and steadily reaches $6.5bn by 2019 as US Bank absorbs 40% of production</a:t>
            </a:r>
          </a:p>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Serviced for others book to grow moderately at $0.6 to $1.0bn every year or 6% - Well below P-18 levels</a:t>
            </a:r>
          </a:p>
        </p:txBody>
      </p:sp>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Owned &amp; Serviced Assets vs. P-18</a:t>
            </a:r>
            <a:endParaRPr lang="en-US" sz="2200" b="1" dirty="0">
              <a:solidFill>
                <a:srgbClr val="5F5F5F"/>
              </a:solidFill>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28" y="649323"/>
            <a:ext cx="8628847" cy="3375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712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6871" y="5397798"/>
            <a:ext cx="8467344" cy="1086240"/>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350" dirty="0" smtClean="0">
                <a:solidFill>
                  <a:srgbClr val="808080"/>
                </a:solidFill>
                <a:latin typeface="Arial" panose="020B0604020202020204" pitchFamily="34" charset="0"/>
                <a:cs typeface="Arial" panose="020B0604020202020204" pitchFamily="34" charset="0"/>
              </a:rPr>
              <a:t>Orderly increase in rates (3 month LIBOR at 3.5% at end of 2019), with longer term spreads across tenors narrowing</a:t>
            </a:r>
          </a:p>
          <a:p>
            <a:pPr marL="285750" indent="-285750">
              <a:buFont typeface="Wingdings" panose="05000000000000000000" pitchFamily="2" charset="2"/>
              <a:buChar char="§"/>
            </a:pPr>
            <a:r>
              <a:rPr lang="en-US" sz="1350" dirty="0" smtClean="0">
                <a:solidFill>
                  <a:srgbClr val="808080"/>
                </a:solidFill>
                <a:latin typeface="Arial" panose="020B0604020202020204" pitchFamily="34" charset="0"/>
                <a:cs typeface="Arial" panose="020B0604020202020204" pitchFamily="34" charset="0"/>
              </a:rPr>
              <a:t>For future deals, spreads prevailing in Sep/Oct-15 assumed that were somewhat higher than the May-16 transactions but lower than Q1 2016</a:t>
            </a:r>
          </a:p>
          <a:p>
            <a:pPr marL="285750" indent="-285750">
              <a:buFont typeface="Wingdings" panose="05000000000000000000" pitchFamily="2" charset="2"/>
              <a:buChar char="§"/>
            </a:pPr>
            <a:r>
              <a:rPr lang="en-US" sz="1350" dirty="0" smtClean="0">
                <a:solidFill>
                  <a:srgbClr val="808080"/>
                </a:solidFill>
                <a:latin typeface="Arial" panose="020B0604020202020204" pitchFamily="34" charset="0"/>
                <a:cs typeface="Arial" panose="020B0604020202020204" pitchFamily="34" charset="0"/>
              </a:rPr>
              <a:t>Warehouse on loans and CCMARF price at 30bps higher spreads on renewal</a:t>
            </a:r>
          </a:p>
        </p:txBody>
      </p:sp>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P-19 Yield Curve &amp; Credit Spread Assumptions</a:t>
            </a:r>
          </a:p>
        </p:txBody>
      </p:sp>
      <p:sp>
        <p:nvSpPr>
          <p:cNvPr id="2" name="Rectangle 1"/>
          <p:cNvSpPr/>
          <p:nvPr/>
        </p:nvSpPr>
        <p:spPr>
          <a:xfrm>
            <a:off x="2171700" y="3683000"/>
            <a:ext cx="127000" cy="9525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3"/>
          <a:stretch>
            <a:fillRect/>
          </a:stretch>
        </p:blipFill>
        <p:spPr>
          <a:xfrm>
            <a:off x="582812" y="599161"/>
            <a:ext cx="3926252" cy="2411232"/>
          </a:xfrm>
          <a:prstGeom prst="rect">
            <a:avLst/>
          </a:prstGeom>
        </p:spPr>
      </p:pic>
      <p:pic>
        <p:nvPicPr>
          <p:cNvPr id="5" name="Picture 4"/>
          <p:cNvPicPr>
            <a:picLocks noChangeAspect="1"/>
          </p:cNvPicPr>
          <p:nvPr/>
        </p:nvPicPr>
        <p:blipFill>
          <a:blip r:embed="rId4"/>
          <a:stretch>
            <a:fillRect/>
          </a:stretch>
        </p:blipFill>
        <p:spPr>
          <a:xfrm>
            <a:off x="582812" y="3116029"/>
            <a:ext cx="3926252" cy="2236400"/>
          </a:xfrm>
          <a:prstGeom prst="rect">
            <a:avLst/>
          </a:prstGeom>
        </p:spPr>
      </p:pic>
      <p:pic>
        <p:nvPicPr>
          <p:cNvPr id="7" name="Picture 6"/>
          <p:cNvPicPr>
            <a:picLocks noChangeAspect="1"/>
          </p:cNvPicPr>
          <p:nvPr/>
        </p:nvPicPr>
        <p:blipFill>
          <a:blip r:embed="rId5"/>
          <a:stretch>
            <a:fillRect/>
          </a:stretch>
        </p:blipFill>
        <p:spPr>
          <a:xfrm>
            <a:off x="4649283" y="601362"/>
            <a:ext cx="3852172" cy="2400887"/>
          </a:xfrm>
          <a:prstGeom prst="rect">
            <a:avLst/>
          </a:prstGeom>
        </p:spPr>
      </p:pic>
      <p:pic>
        <p:nvPicPr>
          <p:cNvPr id="9" name="Picture 8"/>
          <p:cNvPicPr>
            <a:picLocks noChangeAspect="1"/>
          </p:cNvPicPr>
          <p:nvPr/>
        </p:nvPicPr>
        <p:blipFill>
          <a:blip r:embed="rId6"/>
          <a:stretch>
            <a:fillRect/>
          </a:stretch>
        </p:blipFill>
        <p:spPr>
          <a:xfrm>
            <a:off x="4649283" y="3116028"/>
            <a:ext cx="3852172" cy="2236401"/>
          </a:xfrm>
          <a:prstGeom prst="rect">
            <a:avLst/>
          </a:prstGeom>
        </p:spPr>
      </p:pic>
    </p:spTree>
    <p:extLst>
      <p:ext uri="{BB962C8B-B14F-4D97-AF65-F5344CB8AC3E}">
        <p14:creationId xmlns:p14="http://schemas.microsoft.com/office/powerpoint/2010/main" val="1294055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Funding Plan &amp; Cost of Fund</a:t>
            </a:r>
          </a:p>
        </p:txBody>
      </p:sp>
      <p:sp>
        <p:nvSpPr>
          <p:cNvPr id="2" name="Rectangle 1"/>
          <p:cNvSpPr/>
          <p:nvPr/>
        </p:nvSpPr>
        <p:spPr>
          <a:xfrm>
            <a:off x="2171700" y="3683000"/>
            <a:ext cx="127000" cy="9525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6"/>
          <p:cNvSpPr/>
          <p:nvPr/>
        </p:nvSpPr>
        <p:spPr>
          <a:xfrm>
            <a:off x="5658366" y="680129"/>
            <a:ext cx="3213514" cy="4752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$1.3B unsecured debt issuance by Dec-16, to increase to $3.3B in 2017 and stay flat at that level</a:t>
            </a:r>
          </a:p>
          <a:p>
            <a:pPr marL="742950" lvl="1" indent="-285750">
              <a:buFont typeface="Wingdings" panose="05000000000000000000" pitchFamily="2" charset="2"/>
              <a:buChar char="§"/>
            </a:pPr>
            <a:r>
              <a:rPr lang="en-US" sz="1400" dirty="0" smtClean="0">
                <a:solidFill>
                  <a:schemeClr val="tx1">
                    <a:lumMod val="50000"/>
                    <a:lumOff val="50000"/>
                  </a:schemeClr>
                </a:solidFill>
                <a:latin typeface="Arial" panose="020B0604020202020204" pitchFamily="34" charset="0"/>
                <a:cs typeface="Arial" panose="020B0604020202020204" pitchFamily="34" charset="0"/>
              </a:rPr>
              <a:t>Unsecured issuance to cost incremental 150bps</a:t>
            </a:r>
          </a:p>
          <a:p>
            <a:pPr lvl="1"/>
            <a:endParaRPr lang="en-US" sz="1600" dirty="0" smtClean="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About $10-14B in yearly new issuances through ABS and amortizers consistent with prior years</a:t>
            </a:r>
          </a:p>
          <a:p>
            <a:endParaRPr lang="en-US" sz="1600" dirty="0" smtClean="0">
              <a:solidFill>
                <a:srgbClr val="80808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Interest cost by facility to increase as yield curve rises</a:t>
            </a:r>
          </a:p>
          <a:p>
            <a:endParaRPr lang="en-US" sz="1600" dirty="0" smtClean="0">
              <a:solidFill>
                <a:srgbClr val="80808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Liquidity buffer incorporated $35mm vs $70mm for P-18</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79" y="667249"/>
            <a:ext cx="5424456" cy="542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321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Yields</a:t>
            </a:r>
          </a:p>
        </p:txBody>
      </p:sp>
      <p:sp>
        <p:nvSpPr>
          <p:cNvPr id="2" name="Rectangle 1"/>
          <p:cNvSpPr/>
          <p:nvPr/>
        </p:nvSpPr>
        <p:spPr>
          <a:xfrm>
            <a:off x="2171700" y="3683000"/>
            <a:ext cx="127000" cy="9525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ectangle 4"/>
          <p:cNvSpPr/>
          <p:nvPr/>
        </p:nvSpPr>
        <p:spPr>
          <a:xfrm>
            <a:off x="330128" y="3790836"/>
            <a:ext cx="8467344" cy="200728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New originations yields in line with rate increase but portfolio yields will </a:t>
            </a:r>
            <a:r>
              <a:rPr lang="en-US" sz="1600" dirty="0" smtClean="0">
                <a:solidFill>
                  <a:schemeClr val="tx1">
                    <a:lumMod val="65000"/>
                    <a:lumOff val="35000"/>
                  </a:schemeClr>
                </a:solidFill>
                <a:latin typeface="Arial" panose="020B0604020202020204" pitchFamily="34" charset="0"/>
                <a:cs typeface="Arial" panose="020B0604020202020204" pitchFamily="34" charset="0"/>
              </a:rPr>
              <a:t>lag</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Funding pass-through based on 2-year swap rates at 75% transfer to customer on Core, CC </a:t>
            </a:r>
            <a:r>
              <a:rPr lang="en-US" sz="1400" dirty="0" smtClean="0">
                <a:solidFill>
                  <a:schemeClr val="tx1">
                    <a:lumMod val="65000"/>
                    <a:lumOff val="35000"/>
                  </a:schemeClr>
                </a:solidFill>
                <a:latin typeface="Arial" panose="020B0604020202020204" pitchFamily="34" charset="0"/>
                <a:cs typeface="Arial" panose="020B0604020202020204" pitchFamily="34" charset="0"/>
              </a:rPr>
              <a:t>NonPrime </a:t>
            </a:r>
            <a:r>
              <a:rPr lang="en-US" sz="1400" dirty="0">
                <a:solidFill>
                  <a:schemeClr val="tx1">
                    <a:lumMod val="65000"/>
                    <a:lumOff val="35000"/>
                  </a:schemeClr>
                </a:solidFill>
                <a:latin typeface="Arial" panose="020B0604020202020204" pitchFamily="34" charset="0"/>
                <a:cs typeface="Arial" panose="020B0604020202020204" pitchFamily="34" charset="0"/>
              </a:rPr>
              <a:t>and CC Lease, and 85% for CC </a:t>
            </a:r>
            <a:r>
              <a:rPr lang="en-US" sz="1400" dirty="0" smtClean="0">
                <a:solidFill>
                  <a:schemeClr val="tx1">
                    <a:lumMod val="65000"/>
                    <a:lumOff val="35000"/>
                  </a:schemeClr>
                </a:solidFill>
                <a:latin typeface="Arial" panose="020B0604020202020204" pitchFamily="34" charset="0"/>
                <a:cs typeface="Arial" panose="020B0604020202020204" pitchFamily="34" charset="0"/>
              </a:rPr>
              <a:t>Prime</a:t>
            </a:r>
          </a:p>
          <a:p>
            <a:pPr lvl="1"/>
            <a:endParaRPr lang="en-US" sz="14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Portfolio yield increasing by 15-70 bps based on </a:t>
            </a:r>
            <a:r>
              <a:rPr lang="en-US" sz="1600" dirty="0" smtClean="0">
                <a:solidFill>
                  <a:schemeClr val="tx1">
                    <a:lumMod val="65000"/>
                    <a:lumOff val="35000"/>
                  </a:schemeClr>
                </a:solidFill>
                <a:latin typeface="Arial" panose="020B0604020202020204" pitchFamily="34" charset="0"/>
                <a:cs typeface="Arial" panose="020B0604020202020204" pitchFamily="34" charset="0"/>
              </a:rPr>
              <a:t>channel</a:t>
            </a:r>
          </a:p>
          <a:p>
            <a:endParaRPr lang="en-US" sz="1600" dirty="0" smtClean="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smtClean="0">
                <a:solidFill>
                  <a:schemeClr val="tx1">
                    <a:lumMod val="65000"/>
                    <a:lumOff val="35000"/>
                  </a:schemeClr>
                </a:solidFill>
                <a:latin typeface="Arial" panose="020B0604020202020204" pitchFamily="34" charset="0"/>
                <a:cs typeface="Arial" panose="020B0604020202020204" pitchFamily="34" charset="0"/>
              </a:rPr>
              <a:t>Dealer participation audit and compliance findings captured at $14mm in 2016, $46mm in 2017 and growing to $70mm</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17358" y="946305"/>
            <a:ext cx="8468943" cy="2437656"/>
          </a:xfrm>
          <a:prstGeom prst="rect">
            <a:avLst/>
          </a:prstGeom>
        </p:spPr>
      </p:pic>
    </p:spTree>
    <p:extLst>
      <p:ext uri="{BB962C8B-B14F-4D97-AF65-F5344CB8AC3E}">
        <p14:creationId xmlns:p14="http://schemas.microsoft.com/office/powerpoint/2010/main" val="1063386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72458" y="2846841"/>
            <a:ext cx="3111969" cy="2886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dirty="0">
                <a:solidFill>
                  <a:schemeClr val="tx1">
                    <a:lumMod val="50000"/>
                    <a:lumOff val="50000"/>
                  </a:schemeClr>
                </a:solidFill>
                <a:latin typeface="Arial" panose="020B0604020202020204" pitchFamily="34" charset="0"/>
                <a:cs typeface="Arial" panose="020B0604020202020204" pitchFamily="34" charset="0"/>
              </a:rPr>
              <a:t>Net credit losses rise slightly in 2017 and decline in subsequent periods but favorable to </a:t>
            </a:r>
            <a:r>
              <a:rPr lang="en-US" sz="1400" dirty="0" smtClean="0">
                <a:solidFill>
                  <a:schemeClr val="tx1">
                    <a:lumMod val="50000"/>
                    <a:lumOff val="50000"/>
                  </a:schemeClr>
                </a:solidFill>
                <a:latin typeface="Arial" panose="020B0604020202020204" pitchFamily="34" charset="0"/>
                <a:cs typeface="Arial" panose="020B0604020202020204" pitchFamily="34" charset="0"/>
              </a:rPr>
              <a:t>P-18</a:t>
            </a:r>
          </a:p>
          <a:p>
            <a:endParaRPr lang="en-US" sz="1400"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400" dirty="0">
                <a:solidFill>
                  <a:srgbClr val="808080"/>
                </a:solidFill>
                <a:latin typeface="Arial" panose="020B0604020202020204" pitchFamily="34" charset="0"/>
                <a:cs typeface="Arial" panose="020B0604020202020204" pitchFamily="34" charset="0"/>
              </a:rPr>
              <a:t>ALLL ratio at 12.6% in April-16, to remain close to 12.5%  in 2017 but unfavorable to </a:t>
            </a:r>
            <a:r>
              <a:rPr lang="en-US" sz="1400" dirty="0" smtClean="0">
                <a:solidFill>
                  <a:srgbClr val="808080"/>
                </a:solidFill>
                <a:latin typeface="Arial" panose="020B0604020202020204" pitchFamily="34" charset="0"/>
                <a:cs typeface="Arial" panose="020B0604020202020204" pitchFamily="34" charset="0"/>
              </a:rPr>
              <a:t>P-18</a:t>
            </a:r>
          </a:p>
          <a:p>
            <a:endParaRPr lang="en-US" sz="1400" dirty="0">
              <a:solidFill>
                <a:srgbClr val="FF0000"/>
              </a:solidFill>
              <a:latin typeface="Arial" panose="020B0604020202020204" pitchFamily="34" charset="0"/>
              <a:cs typeface="Arial" panose="020B0604020202020204" pitchFamily="34" charset="0"/>
            </a:endParaRPr>
          </a:p>
          <a:p>
            <a:pPr marL="285750" indent="-285750">
              <a:buFont typeface="Wingdings" charset="2"/>
              <a:buChar char="§"/>
            </a:pPr>
            <a:r>
              <a:rPr lang="en-US" sz="1400" dirty="0">
                <a:solidFill>
                  <a:srgbClr val="808080"/>
                </a:solidFill>
                <a:latin typeface="Arial" panose="020B0604020202020204" pitchFamily="34" charset="0"/>
                <a:cs typeface="Arial" panose="020B0604020202020204" pitchFamily="34" charset="0"/>
              </a:rPr>
              <a:t>Gross Charge-Off ratio on Core between 15%-17% for 2016. For 2017/18, ratio to decline as 2015 vintages mature. See Appendix for Gross Charge-Off ratio.</a:t>
            </a:r>
          </a:p>
        </p:txBody>
      </p:sp>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Net Credit Losses </a:t>
            </a:r>
            <a:r>
              <a:rPr lang="en-US" sz="2200" b="1" dirty="0">
                <a:solidFill>
                  <a:srgbClr val="5F5F5F"/>
                </a:solidFill>
                <a:latin typeface="Arial" panose="020B0604020202020204" pitchFamily="34" charset="0"/>
                <a:cs typeface="Arial" panose="020B0604020202020204" pitchFamily="34" charset="0"/>
              </a:rPr>
              <a:t>&amp; </a:t>
            </a:r>
            <a:r>
              <a:rPr lang="en-US" sz="2200" b="1" dirty="0" smtClean="0">
                <a:solidFill>
                  <a:srgbClr val="5F5F5F"/>
                </a:solidFill>
                <a:latin typeface="Arial" panose="020B0604020202020204" pitchFamily="34" charset="0"/>
                <a:cs typeface="Arial" panose="020B0604020202020204" pitchFamily="34" charset="0"/>
              </a:rPr>
              <a:t>Loan Loss Reserves</a:t>
            </a:r>
            <a:endParaRPr lang="en-US" sz="2200" b="1" dirty="0">
              <a:solidFill>
                <a:srgbClr val="5F5F5F"/>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772457" y="719292"/>
            <a:ext cx="3111970" cy="1990888"/>
          </a:xfrm>
          <a:prstGeom prst="rect">
            <a:avLst/>
          </a:prstGeom>
        </p:spPr>
      </p:pic>
      <p:pic>
        <p:nvPicPr>
          <p:cNvPr id="2" name="Picture 1"/>
          <p:cNvPicPr>
            <a:picLocks noChangeAspect="1"/>
          </p:cNvPicPr>
          <p:nvPr/>
        </p:nvPicPr>
        <p:blipFill>
          <a:blip r:embed="rId4"/>
          <a:stretch>
            <a:fillRect/>
          </a:stretch>
        </p:blipFill>
        <p:spPr>
          <a:xfrm>
            <a:off x="123568" y="607599"/>
            <a:ext cx="5648889" cy="5056921"/>
          </a:xfrm>
          <a:prstGeom prst="rect">
            <a:avLst/>
          </a:prstGeom>
        </p:spPr>
      </p:pic>
    </p:spTree>
    <p:extLst>
      <p:ext uri="{BB962C8B-B14F-4D97-AF65-F5344CB8AC3E}">
        <p14:creationId xmlns:p14="http://schemas.microsoft.com/office/powerpoint/2010/main" val="732641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a:t>
            </a:r>
            <a:r>
              <a:rPr lang="en-US" sz="2200" b="1" dirty="0">
                <a:solidFill>
                  <a:srgbClr val="5F5F5F"/>
                </a:solidFill>
                <a:latin typeface="Arial" panose="020B0604020202020204" pitchFamily="34" charset="0"/>
                <a:cs typeface="Arial" panose="020B0604020202020204" pitchFamily="34" charset="0"/>
              </a:rPr>
              <a:t>Operating </a:t>
            </a:r>
            <a:r>
              <a:rPr lang="en-US" sz="2200" b="1" dirty="0" smtClean="0">
                <a:solidFill>
                  <a:srgbClr val="5F5F5F"/>
                </a:solidFill>
                <a:latin typeface="Arial" panose="020B0604020202020204" pitchFamily="34" charset="0"/>
                <a:cs typeface="Arial" panose="020B0604020202020204" pitchFamily="34" charset="0"/>
              </a:rPr>
              <a:t>Expenses</a:t>
            </a:r>
            <a:endParaRPr lang="en-US" sz="2200" b="1" dirty="0">
              <a:solidFill>
                <a:srgbClr val="5F5F5F"/>
              </a:solidFill>
              <a:latin typeface="Arial" panose="020B0604020202020204" pitchFamily="34" charset="0"/>
              <a:cs typeface="Arial" panose="020B0604020202020204" pitchFamily="34" charset="0"/>
            </a:endParaRPr>
          </a:p>
        </p:txBody>
      </p:sp>
      <p:sp>
        <p:nvSpPr>
          <p:cNvPr id="5" name="Rectangle 4"/>
          <p:cNvSpPr/>
          <p:nvPr/>
        </p:nvSpPr>
        <p:spPr>
          <a:xfrm>
            <a:off x="317612" y="639841"/>
            <a:ext cx="8467344" cy="54996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808080"/>
                </a:solidFill>
                <a:latin typeface="Arial" panose="020B0604020202020204" pitchFamily="34" charset="0"/>
                <a:cs typeface="Arial" panose="020B0604020202020204" pitchFamily="34" charset="0"/>
              </a:rPr>
              <a:t>Expense ratio of 2.2% in 2016, and remaining at 2.2% in future years.</a:t>
            </a:r>
            <a:endParaRPr lang="en-US" sz="1800" dirty="0">
              <a:solidFill>
                <a:srgbClr val="808080"/>
              </a:solidFill>
              <a:latin typeface="Arial" panose="020B0604020202020204" pitchFamily="34" charset="0"/>
              <a:cs typeface="Arial" panose="020B0604020202020204" pitchFamily="34" charset="0"/>
            </a:endParaRPr>
          </a:p>
        </p:txBody>
      </p:sp>
      <p:sp>
        <p:nvSpPr>
          <p:cNvPr id="7" name="Rectangle 6"/>
          <p:cNvSpPr/>
          <p:nvPr/>
        </p:nvSpPr>
        <p:spPr>
          <a:xfrm>
            <a:off x="1808389" y="4748003"/>
            <a:ext cx="99786" cy="77107"/>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Rectangle 7"/>
          <p:cNvSpPr/>
          <p:nvPr/>
        </p:nvSpPr>
        <p:spPr>
          <a:xfrm>
            <a:off x="2170339" y="4748003"/>
            <a:ext cx="99786" cy="77107"/>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Rectangle 9"/>
          <p:cNvSpPr/>
          <p:nvPr/>
        </p:nvSpPr>
        <p:spPr>
          <a:xfrm>
            <a:off x="2487839" y="4751178"/>
            <a:ext cx="99786" cy="77107"/>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Rectangle 10"/>
          <p:cNvSpPr/>
          <p:nvPr/>
        </p:nvSpPr>
        <p:spPr>
          <a:xfrm>
            <a:off x="2805339" y="4751178"/>
            <a:ext cx="99786" cy="77107"/>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 name="Rectangle 17"/>
          <p:cNvSpPr/>
          <p:nvPr/>
        </p:nvSpPr>
        <p:spPr>
          <a:xfrm>
            <a:off x="1402215" y="4751178"/>
            <a:ext cx="99786" cy="77107"/>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ectangle 14"/>
          <p:cNvSpPr/>
          <p:nvPr/>
        </p:nvSpPr>
        <p:spPr>
          <a:xfrm>
            <a:off x="354220" y="3549910"/>
            <a:ext cx="8313008" cy="2340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300" dirty="0">
                <a:solidFill>
                  <a:schemeClr val="tx1">
                    <a:lumMod val="50000"/>
                    <a:lumOff val="50000"/>
                  </a:schemeClr>
                </a:solidFill>
                <a:latin typeface="Arial" panose="020B0604020202020204" pitchFamily="34" charset="0"/>
                <a:cs typeface="Arial" panose="020B0604020202020204" pitchFamily="34" charset="0"/>
              </a:rPr>
              <a:t>Flat expense to managed assets ratio as investments in VIP program, additional BOD legal costs, finance systems, compliance, cyber-security and material weakness captured appropriately and offset by expense management efforts</a:t>
            </a:r>
          </a:p>
          <a:p>
            <a:pPr marL="285750" indent="-285750">
              <a:buFont typeface="Wingdings" panose="05000000000000000000" pitchFamily="2" charset="2"/>
              <a:buChar char="§"/>
            </a:pPr>
            <a:endParaRPr lang="en-US" sz="1300"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300" dirty="0">
                <a:solidFill>
                  <a:schemeClr val="tx1">
                    <a:lumMod val="50000"/>
                    <a:lumOff val="50000"/>
                  </a:schemeClr>
                </a:solidFill>
                <a:latin typeface="Arial" panose="020B0604020202020204" pitchFamily="34" charset="0"/>
                <a:cs typeface="Arial" panose="020B0604020202020204" pitchFamily="34" charset="0"/>
              </a:rPr>
              <a:t>Expenses reflect SC achieving target expense reductions of $53mm and $71mm </a:t>
            </a:r>
          </a:p>
          <a:p>
            <a:endParaRPr lang="en-US" sz="1300" dirty="0">
              <a:solidFill>
                <a:schemeClr val="tx1">
                  <a:lumMod val="50000"/>
                  <a:lumOff val="50000"/>
                </a:schemeClr>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1300" dirty="0">
                <a:solidFill>
                  <a:schemeClr val="tx1">
                    <a:lumMod val="50000"/>
                    <a:lumOff val="50000"/>
                  </a:schemeClr>
                </a:solidFill>
                <a:latin typeface="Arial" panose="020B0604020202020204" pitchFamily="34" charset="0"/>
                <a:cs typeface="Arial" panose="020B0604020202020204" pitchFamily="34" charset="0"/>
              </a:rPr>
              <a:t>Loan Servicing area only expenses based on drivers</a:t>
            </a:r>
          </a:p>
          <a:p>
            <a:pPr marL="742950" lvl="1" indent="-285750">
              <a:buFont typeface="Wingdings" panose="05000000000000000000" pitchFamily="2" charset="2"/>
              <a:buChar char="§"/>
            </a:pPr>
            <a:r>
              <a:rPr lang="en-US" sz="1300" dirty="0">
                <a:solidFill>
                  <a:schemeClr val="tx1">
                    <a:lumMod val="50000"/>
                    <a:lumOff val="50000"/>
                  </a:schemeClr>
                </a:solidFill>
                <a:latin typeface="Arial" panose="020B0604020202020204" pitchFamily="34" charset="0"/>
                <a:cs typeface="Arial" panose="020B0604020202020204" pitchFamily="34" charset="0"/>
              </a:rPr>
              <a:t>3% inflationary on personal costs incorporated</a:t>
            </a:r>
          </a:p>
          <a:p>
            <a:endParaRPr lang="en-US" sz="1300"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300" dirty="0">
                <a:solidFill>
                  <a:schemeClr val="tx1">
                    <a:lumMod val="50000"/>
                    <a:lumOff val="50000"/>
                  </a:schemeClr>
                </a:solidFill>
                <a:latin typeface="Arial" panose="020B0604020202020204" pitchFamily="34" charset="0"/>
                <a:cs typeface="Arial" panose="020B0604020202020204" pitchFamily="34" charset="0"/>
              </a:rPr>
              <a:t>Higher repo costs also captured reflecting higher loss expectations – tail off in second half of 2017</a:t>
            </a:r>
          </a:p>
        </p:txBody>
      </p:sp>
      <p:pic>
        <p:nvPicPr>
          <p:cNvPr id="9" name="Picture 8"/>
          <p:cNvPicPr>
            <a:picLocks noChangeAspect="1"/>
          </p:cNvPicPr>
          <p:nvPr/>
        </p:nvPicPr>
        <p:blipFill>
          <a:blip r:embed="rId3"/>
          <a:stretch>
            <a:fillRect/>
          </a:stretch>
        </p:blipFill>
        <p:spPr>
          <a:xfrm>
            <a:off x="321401" y="2504302"/>
            <a:ext cx="5165000" cy="822432"/>
          </a:xfrm>
          <a:prstGeom prst="rect">
            <a:avLst/>
          </a:prstGeom>
        </p:spPr>
      </p:pic>
      <p:pic>
        <p:nvPicPr>
          <p:cNvPr id="13" name="Picture 12"/>
          <p:cNvPicPr>
            <a:picLocks noChangeAspect="1"/>
          </p:cNvPicPr>
          <p:nvPr/>
        </p:nvPicPr>
        <p:blipFill>
          <a:blip r:embed="rId4"/>
          <a:stretch>
            <a:fillRect/>
          </a:stretch>
        </p:blipFill>
        <p:spPr>
          <a:xfrm>
            <a:off x="5556707" y="1366146"/>
            <a:ext cx="3228250" cy="1960588"/>
          </a:xfrm>
          <a:prstGeom prst="rect">
            <a:avLst/>
          </a:prstGeom>
        </p:spPr>
      </p:pic>
      <p:pic>
        <p:nvPicPr>
          <p:cNvPr id="2" name="Picture 1"/>
          <p:cNvPicPr>
            <a:picLocks noChangeAspect="1"/>
          </p:cNvPicPr>
          <p:nvPr/>
        </p:nvPicPr>
        <p:blipFill>
          <a:blip r:embed="rId5"/>
          <a:stretch>
            <a:fillRect/>
          </a:stretch>
        </p:blipFill>
        <p:spPr>
          <a:xfrm>
            <a:off x="354220" y="1320693"/>
            <a:ext cx="5132181" cy="1026942"/>
          </a:xfrm>
          <a:prstGeom prst="rect">
            <a:avLst/>
          </a:prstGeom>
        </p:spPr>
      </p:pic>
    </p:spTree>
    <p:extLst>
      <p:ext uri="{BB962C8B-B14F-4D97-AF65-F5344CB8AC3E}">
        <p14:creationId xmlns:p14="http://schemas.microsoft.com/office/powerpoint/2010/main" val="2840279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AGENDA</a:t>
            </a:r>
            <a:endParaRPr lang="en-US" sz="2200" b="1" dirty="0">
              <a:solidFill>
                <a:srgbClr val="5F5F5F"/>
              </a:solidFill>
              <a:latin typeface="Arial"/>
              <a:cs typeface="Arial"/>
            </a:endParaRPr>
          </a:p>
        </p:txBody>
      </p:sp>
      <p:sp>
        <p:nvSpPr>
          <p:cNvPr id="3" name="TextBox 2"/>
          <p:cNvSpPr txBox="1"/>
          <p:nvPr/>
        </p:nvSpPr>
        <p:spPr>
          <a:xfrm>
            <a:off x="1491668" y="1069975"/>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a:cs typeface="Arial"/>
              </a:rPr>
              <a:t>Executive Summary					 3</a:t>
            </a:r>
            <a:endParaRPr lang="en-US" dirty="0">
              <a:solidFill>
                <a:schemeClr val="tx1">
                  <a:lumMod val="65000"/>
                  <a:lumOff val="35000"/>
                </a:schemeClr>
              </a:solidFill>
              <a:latin typeface="Arial"/>
              <a:cs typeface="Arial"/>
            </a:endParaRPr>
          </a:p>
        </p:txBody>
      </p:sp>
      <p:sp>
        <p:nvSpPr>
          <p:cNvPr id="4" name="TextBox 3"/>
          <p:cNvSpPr txBox="1"/>
          <p:nvPr/>
        </p:nvSpPr>
        <p:spPr>
          <a:xfrm>
            <a:off x="1491668" y="2193141"/>
            <a:ext cx="6171459" cy="276999"/>
          </a:xfrm>
          <a:prstGeom prst="rect">
            <a:avLst/>
          </a:prstGeom>
          <a:solidFill>
            <a:schemeClr val="bg1">
              <a:lumMod val="8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Key Assumptions					</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9</a:t>
            </a:r>
            <a:endParaRPr lang="en-US" b="1" dirty="0">
              <a:solidFill>
                <a:schemeClr val="tx1">
                  <a:lumMod val="65000"/>
                  <a:lumOff val="35000"/>
                </a:schemeClr>
              </a:solidFill>
              <a:latin typeface="Arial"/>
              <a:cs typeface="Arial"/>
            </a:endParaRPr>
          </a:p>
        </p:txBody>
      </p:sp>
      <p:sp>
        <p:nvSpPr>
          <p:cNvPr id="5" name="TextBox 4"/>
          <p:cNvSpPr txBox="1"/>
          <p:nvPr/>
        </p:nvSpPr>
        <p:spPr>
          <a:xfrm>
            <a:off x="1491668" y="2754723"/>
            <a:ext cx="6171459" cy="276999"/>
          </a:xfrm>
          <a:prstGeom prst="rect">
            <a:avLst/>
          </a:prstGeom>
          <a:solidFill>
            <a:schemeClr val="tx1">
              <a:lumMod val="65000"/>
              <a:lumOff val="3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bg1"/>
                </a:solidFill>
                <a:latin typeface="Arial"/>
                <a:cs typeface="Arial"/>
              </a:rPr>
              <a:t>Financials  	</a:t>
            </a:r>
            <a:r>
              <a:rPr lang="en-US" b="1" dirty="0">
                <a:solidFill>
                  <a:schemeClr val="bg1"/>
                </a:solidFill>
                <a:latin typeface="Arial"/>
                <a:cs typeface="Arial"/>
              </a:rPr>
              <a:t>					</a:t>
            </a:r>
            <a:r>
              <a:rPr lang="en-US" b="1" dirty="0" smtClean="0">
                <a:solidFill>
                  <a:schemeClr val="bg1"/>
                </a:solidFill>
                <a:latin typeface="Arial"/>
                <a:cs typeface="Arial"/>
              </a:rPr>
              <a:t>18</a:t>
            </a:r>
            <a:endParaRPr lang="en-US" b="1" dirty="0">
              <a:solidFill>
                <a:schemeClr val="bg1"/>
              </a:solidFill>
              <a:latin typeface="Arial"/>
              <a:cs typeface="Arial"/>
            </a:endParaRPr>
          </a:p>
        </p:txBody>
      </p:sp>
      <p:sp>
        <p:nvSpPr>
          <p:cNvPr id="6" name="TextBox 5"/>
          <p:cNvSpPr txBox="1"/>
          <p:nvPr/>
        </p:nvSpPr>
        <p:spPr>
          <a:xfrm>
            <a:off x="1491668" y="1631558"/>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a:cs typeface="Arial"/>
              </a:rPr>
              <a:t>Economic Outlook					 6</a:t>
            </a:r>
            <a:endParaRPr lang="en-US" dirty="0">
              <a:solidFill>
                <a:schemeClr val="tx1">
                  <a:lumMod val="65000"/>
                  <a:lumOff val="35000"/>
                </a:schemeClr>
              </a:solidFill>
              <a:latin typeface="Arial"/>
              <a:cs typeface="Arial"/>
            </a:endParaRPr>
          </a:p>
        </p:txBody>
      </p:sp>
      <p:sp>
        <p:nvSpPr>
          <p:cNvPr id="7" name="TextBox 6"/>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Appendix</a:t>
            </a:r>
            <a:endParaRPr lang="en-US" b="1" dirty="0">
              <a:solidFill>
                <a:srgbClr val="5F5F5F"/>
              </a:solidFill>
              <a:latin typeface="Arial"/>
              <a:cs typeface="Arial"/>
            </a:endParaRPr>
          </a:p>
        </p:txBody>
      </p:sp>
      <p:sp>
        <p:nvSpPr>
          <p:cNvPr id="8" name="TextBox 7"/>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Risks &amp; Opportunities</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26</a:t>
            </a:r>
            <a:endParaRPr lang="en-US" b="1" dirty="0">
              <a:solidFill>
                <a:srgbClr val="5F5F5F"/>
              </a:solidFill>
              <a:latin typeface="Arial"/>
              <a:cs typeface="Arial"/>
            </a:endParaRPr>
          </a:p>
        </p:txBody>
      </p:sp>
      <p:sp>
        <p:nvSpPr>
          <p:cNvPr id="9" name="TextBox 8"/>
          <p:cNvSpPr txBox="1"/>
          <p:nvPr/>
        </p:nvSpPr>
        <p:spPr>
          <a:xfrm>
            <a:off x="1491667" y="387537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Appendix	</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29</a:t>
            </a:r>
            <a:endParaRPr lang="en-US" b="1" dirty="0">
              <a:solidFill>
                <a:srgbClr val="5F5F5F"/>
              </a:solidFill>
              <a:latin typeface="Arial"/>
              <a:cs typeface="Arial"/>
            </a:endParaRPr>
          </a:p>
        </p:txBody>
      </p:sp>
    </p:spTree>
    <p:extLst>
      <p:ext uri="{BB962C8B-B14F-4D97-AF65-F5344CB8AC3E}">
        <p14:creationId xmlns:p14="http://schemas.microsoft.com/office/powerpoint/2010/main" val="297553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6604" y="1749505"/>
            <a:ext cx="8475486" cy="3623952"/>
          </a:xfrm>
          <a:prstGeom prst="rect">
            <a:avLst/>
          </a:prstGeom>
        </p:spPr>
      </p:pic>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2016 Quarterly Outlook</a:t>
            </a:r>
            <a:endParaRPr lang="en-US" sz="2200" b="1" dirty="0">
              <a:solidFill>
                <a:srgbClr val="5F5F5F"/>
              </a:solidFill>
              <a:latin typeface="Arial" panose="020B0604020202020204" pitchFamily="34" charset="0"/>
              <a:cs typeface="Arial" panose="020B0604020202020204" pitchFamily="34" charset="0"/>
            </a:endParaRPr>
          </a:p>
        </p:txBody>
      </p:sp>
      <p:sp>
        <p:nvSpPr>
          <p:cNvPr id="7" name="Rectangle 6"/>
          <p:cNvSpPr/>
          <p:nvPr/>
        </p:nvSpPr>
        <p:spPr>
          <a:xfrm>
            <a:off x="346603" y="690639"/>
            <a:ext cx="8545193" cy="89962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80" dirty="0" smtClean="0">
                <a:solidFill>
                  <a:srgbClr val="808080"/>
                </a:solidFill>
                <a:latin typeface="Arial" panose="020B0604020202020204" pitchFamily="34" charset="0"/>
                <a:cs typeface="Arial" panose="020B0604020202020204" pitchFamily="34" charset="0"/>
              </a:rPr>
              <a:t>Full year results negatively impacted by seasonally higher credit losses and lower gains from CCART and asset sales. Net income of $</a:t>
            </a:r>
            <a:r>
              <a:rPr lang="en-US" sz="1780" dirty="0" smtClean="0">
                <a:solidFill>
                  <a:schemeClr val="tx1">
                    <a:lumMod val="50000"/>
                    <a:lumOff val="50000"/>
                  </a:schemeClr>
                </a:solidFill>
                <a:latin typeface="Arial" panose="020B0604020202020204" pitchFamily="34" charset="0"/>
                <a:cs typeface="Arial" panose="020B0604020202020204" pitchFamily="34" charset="0"/>
              </a:rPr>
              <a:t>700m</a:t>
            </a:r>
            <a:r>
              <a:rPr lang="en-US" sz="1780" dirty="0" smtClean="0">
                <a:solidFill>
                  <a:srgbClr val="808080"/>
                </a:solidFill>
                <a:latin typeface="Arial" panose="020B0604020202020204" pitchFamily="34" charset="0"/>
                <a:cs typeface="Arial" panose="020B0604020202020204" pitchFamily="34" charset="0"/>
              </a:rPr>
              <a:t>m vs. budget of $775mm. </a:t>
            </a:r>
            <a:endParaRPr lang="en-US" sz="1780" dirty="0">
              <a:solidFill>
                <a:srgbClr val="808080"/>
              </a:solidFill>
              <a:latin typeface="Arial" panose="020B0604020202020204" pitchFamily="34" charset="0"/>
              <a:cs typeface="Arial" panose="020B0604020202020204" pitchFamily="34" charset="0"/>
            </a:endParaRPr>
          </a:p>
        </p:txBody>
      </p:sp>
      <p:sp>
        <p:nvSpPr>
          <p:cNvPr id="5" name="Oval 4"/>
          <p:cNvSpPr/>
          <p:nvPr/>
        </p:nvSpPr>
        <p:spPr>
          <a:xfrm>
            <a:off x="8479681" y="2818980"/>
            <a:ext cx="412116" cy="182555"/>
          </a:xfrm>
          <a:prstGeom prst="ellipse">
            <a:avLst/>
          </a:prstGeom>
          <a:noFill/>
          <a:ln w="952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p:nvPr/>
        </p:nvSpPr>
        <p:spPr>
          <a:xfrm>
            <a:off x="8473325" y="3561481"/>
            <a:ext cx="412116" cy="310303"/>
          </a:xfrm>
          <a:prstGeom prst="ellipse">
            <a:avLst/>
          </a:prstGeom>
          <a:noFill/>
          <a:ln w="952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539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P-19 </a:t>
            </a:r>
            <a:r>
              <a:rPr lang="en-US" sz="2200" b="1" dirty="0">
                <a:solidFill>
                  <a:srgbClr val="5F5F5F"/>
                </a:solidFill>
                <a:latin typeface="Arial"/>
                <a:cs typeface="Arial"/>
              </a:rPr>
              <a:t>Income Statement (2016 – 2019)</a:t>
            </a:r>
          </a:p>
        </p:txBody>
      </p:sp>
      <p:sp>
        <p:nvSpPr>
          <p:cNvPr id="6" name="Rectangle 5"/>
          <p:cNvSpPr/>
          <p:nvPr/>
        </p:nvSpPr>
        <p:spPr>
          <a:xfrm>
            <a:off x="346604" y="617373"/>
            <a:ext cx="8467344" cy="106376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rgbClr val="808080"/>
                </a:solidFill>
                <a:latin typeface="Arial" panose="020B0604020202020204" pitchFamily="34" charset="0"/>
                <a:cs typeface="Arial" panose="020B0604020202020204" pitchFamily="34" charset="0"/>
              </a:rPr>
              <a:t>Net incomes in P-19 at lower levels than P-18, primarily due to lower yields (growth of prime assets and yield compression with rising rates), lower gains on assets sales and lower size of serviced-for-others book. NIM impact is materially offset by lower losses and lower provisioning.</a:t>
            </a:r>
            <a:endParaRPr lang="en-US" sz="1700" dirty="0">
              <a:solidFill>
                <a:srgbClr val="80808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77263" y="1772009"/>
            <a:ext cx="7990088" cy="4511575"/>
          </a:xfrm>
          <a:prstGeom prst="rect">
            <a:avLst/>
          </a:prstGeom>
        </p:spPr>
      </p:pic>
    </p:spTree>
    <p:extLst>
      <p:ext uri="{BB962C8B-B14F-4D97-AF65-F5344CB8AC3E}">
        <p14:creationId xmlns:p14="http://schemas.microsoft.com/office/powerpoint/2010/main" val="726980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AGENDA</a:t>
            </a:r>
            <a:endParaRPr lang="en-US" sz="2200" b="1" dirty="0">
              <a:solidFill>
                <a:srgbClr val="5F5F5F"/>
              </a:solidFill>
              <a:latin typeface="Arial" panose="020B0604020202020204" pitchFamily="34" charset="0"/>
              <a:cs typeface="Arial" panose="020B0604020202020204" pitchFamily="34" charset="0"/>
            </a:endParaRPr>
          </a:p>
        </p:txBody>
      </p:sp>
      <p:sp>
        <p:nvSpPr>
          <p:cNvPr id="3" name="TextBox 2"/>
          <p:cNvSpPr txBox="1"/>
          <p:nvPr/>
        </p:nvSpPr>
        <p:spPr>
          <a:xfrm>
            <a:off x="1491668" y="1069975"/>
            <a:ext cx="6171459" cy="276999"/>
          </a:xfrm>
          <a:prstGeom prst="rect">
            <a:avLst/>
          </a:prstGeom>
          <a:solidFill>
            <a:schemeClr val="tx1">
              <a:lumMod val="65000"/>
              <a:lumOff val="3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bg1"/>
                </a:solidFill>
                <a:latin typeface="Arial" panose="020B0604020202020204" pitchFamily="34" charset="0"/>
                <a:cs typeface="Arial" panose="020B0604020202020204" pitchFamily="34" charset="0"/>
              </a:rPr>
              <a:t>Executive Summary					 3</a:t>
            </a:r>
            <a:endParaRPr lang="en-US"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1491668" y="2193141"/>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Key Assumptions					 9</a:t>
            </a:r>
            <a:endParaRPr lang="en-US" b="1" dirty="0">
              <a:solidFill>
                <a:srgbClr val="5F5F5F"/>
              </a:solidFill>
              <a:latin typeface="Arial" panose="020B0604020202020204" pitchFamily="34" charset="0"/>
              <a:cs typeface="Arial" panose="020B0604020202020204" pitchFamily="34" charset="0"/>
            </a:endParaRPr>
          </a:p>
        </p:txBody>
      </p:sp>
      <p:sp>
        <p:nvSpPr>
          <p:cNvPr id="5" name="TextBox 4"/>
          <p:cNvSpPr txBox="1"/>
          <p:nvPr/>
        </p:nvSpPr>
        <p:spPr>
          <a:xfrm>
            <a:off x="1491668" y="2754723"/>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Financials  	</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18</a:t>
            </a:r>
            <a:endParaRPr lang="en-US" b="1" dirty="0">
              <a:solidFill>
                <a:srgbClr val="5F5F5F"/>
              </a:solidFill>
              <a:latin typeface="Arial" panose="020B0604020202020204" pitchFamily="34" charset="0"/>
              <a:cs typeface="Arial" panose="020B0604020202020204" pitchFamily="34" charset="0"/>
            </a:endParaRPr>
          </a:p>
        </p:txBody>
      </p:sp>
      <p:sp>
        <p:nvSpPr>
          <p:cNvPr id="6" name="TextBox 5"/>
          <p:cNvSpPr txBox="1"/>
          <p:nvPr/>
        </p:nvSpPr>
        <p:spPr>
          <a:xfrm>
            <a:off x="1491668" y="1631558"/>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panose="020B0604020202020204" pitchFamily="34" charset="0"/>
                <a:cs typeface="Arial" panose="020B0604020202020204" pitchFamily="34" charset="0"/>
              </a:rPr>
              <a:t>Economic Outlook					 6</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TextBox 6"/>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Appendix</a:t>
            </a:r>
            <a:endParaRPr lang="en-US" b="1" dirty="0">
              <a:solidFill>
                <a:srgbClr val="5F5F5F"/>
              </a:solidFill>
              <a:latin typeface="Arial" panose="020B0604020202020204" pitchFamily="34" charset="0"/>
              <a:cs typeface="Arial" panose="020B0604020202020204" pitchFamily="34" charset="0"/>
            </a:endParaRPr>
          </a:p>
        </p:txBody>
      </p:sp>
      <p:sp>
        <p:nvSpPr>
          <p:cNvPr id="8" name="TextBox 7"/>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Risks &amp; Opportunities</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26</a:t>
            </a:r>
            <a:endParaRPr lang="en-US" b="1" dirty="0">
              <a:solidFill>
                <a:srgbClr val="5F5F5F"/>
              </a:solidFill>
              <a:latin typeface="Arial" panose="020B0604020202020204" pitchFamily="34" charset="0"/>
              <a:cs typeface="Arial" panose="020B0604020202020204" pitchFamily="34" charset="0"/>
            </a:endParaRPr>
          </a:p>
        </p:txBody>
      </p:sp>
      <p:sp>
        <p:nvSpPr>
          <p:cNvPr id="9" name="TextBox 8"/>
          <p:cNvSpPr txBox="1"/>
          <p:nvPr/>
        </p:nvSpPr>
        <p:spPr>
          <a:xfrm>
            <a:off x="1491667" y="387537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Appendix	</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29</a:t>
            </a:r>
            <a:endParaRPr lang="en-US" b="1" dirty="0">
              <a:solidFill>
                <a:srgbClr val="5F5F5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8840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2017 P-19 vs. P-18 Walk</a:t>
            </a:r>
            <a:endParaRPr lang="en-US" sz="2200" b="1" dirty="0">
              <a:solidFill>
                <a:srgbClr val="5F5F5F"/>
              </a:solidFill>
              <a:latin typeface="Arial" panose="020B0604020202020204" pitchFamily="34" charset="0"/>
              <a:cs typeface="Arial" panose="020B0604020202020204" pitchFamily="34" charset="0"/>
            </a:endParaRPr>
          </a:p>
        </p:txBody>
      </p:sp>
      <p:sp>
        <p:nvSpPr>
          <p:cNvPr id="8" name="Rectangle 7"/>
          <p:cNvSpPr/>
          <p:nvPr/>
        </p:nvSpPr>
        <p:spPr>
          <a:xfrm>
            <a:off x="4733925" y="1898650"/>
            <a:ext cx="231775" cy="5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356" y="1085185"/>
            <a:ext cx="8358058" cy="4389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110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P-19 </a:t>
            </a:r>
            <a:r>
              <a:rPr lang="en-US" sz="2200" b="1" dirty="0">
                <a:solidFill>
                  <a:srgbClr val="5F5F5F"/>
                </a:solidFill>
                <a:latin typeface="Arial"/>
                <a:cs typeface="Arial"/>
              </a:rPr>
              <a:t>Income Statement – </a:t>
            </a:r>
            <a:r>
              <a:rPr lang="en-US" sz="2200" b="1" dirty="0">
                <a:solidFill>
                  <a:schemeClr val="tx1">
                    <a:lumMod val="65000"/>
                    <a:lumOff val="35000"/>
                  </a:schemeClr>
                </a:solidFill>
                <a:latin typeface="Arial"/>
                <a:cs typeface="Arial"/>
              </a:rPr>
              <a:t>YoY</a:t>
            </a:r>
          </a:p>
        </p:txBody>
      </p:sp>
      <p:sp>
        <p:nvSpPr>
          <p:cNvPr id="6" name="Rectangle 5"/>
          <p:cNvSpPr/>
          <p:nvPr/>
        </p:nvSpPr>
        <p:spPr>
          <a:xfrm>
            <a:off x="346604" y="690639"/>
            <a:ext cx="8467344" cy="89962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808080"/>
                </a:solidFill>
                <a:latin typeface="Arial" panose="020B0604020202020204" pitchFamily="34" charset="0"/>
                <a:cs typeface="Arial" panose="020B0604020202020204" pitchFamily="34" charset="0"/>
              </a:rPr>
              <a:t>P-19 net income shows declining income due to continued yield compression in a rising rate environment, declining fee income (sale of personal lending business) and lower investment gains.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83" y="1647755"/>
            <a:ext cx="7899504" cy="4577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626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a:t>
            </a:r>
            <a:r>
              <a:rPr lang="en-US" sz="2200" b="1" dirty="0" err="1" smtClean="0">
                <a:solidFill>
                  <a:srgbClr val="5F5F5F"/>
                </a:solidFill>
                <a:latin typeface="Arial" panose="020B0604020202020204" pitchFamily="34" charset="0"/>
                <a:cs typeface="Arial" panose="020B0604020202020204" pitchFamily="34" charset="0"/>
              </a:rPr>
              <a:t>YoY</a:t>
            </a:r>
            <a:r>
              <a:rPr lang="en-US" sz="2200" b="1" dirty="0">
                <a:solidFill>
                  <a:srgbClr val="5F5F5F"/>
                </a:solidFill>
                <a:latin typeface="Arial" panose="020B0604020202020204" pitchFamily="34" charset="0"/>
                <a:cs typeface="Arial" panose="020B0604020202020204" pitchFamily="34" charset="0"/>
              </a:rPr>
              <a:t> </a:t>
            </a:r>
            <a:r>
              <a:rPr lang="en-US" sz="2200" b="1" dirty="0" smtClean="0">
                <a:solidFill>
                  <a:srgbClr val="5F5F5F"/>
                </a:solidFill>
                <a:latin typeface="Arial" panose="020B0604020202020204" pitchFamily="34" charset="0"/>
                <a:cs typeface="Arial" panose="020B0604020202020204" pitchFamily="34" charset="0"/>
              </a:rPr>
              <a:t>Walk (2016 – 2018)</a:t>
            </a:r>
            <a:endParaRPr lang="en-US" sz="2200" b="1" dirty="0">
              <a:solidFill>
                <a:srgbClr val="5F5F5F"/>
              </a:solidFill>
              <a:latin typeface="Arial" panose="020B0604020202020204" pitchFamily="34" charset="0"/>
              <a:cs typeface="Arial" panose="020B0604020202020204" pitchFamily="34" charset="0"/>
            </a:endParaRPr>
          </a:p>
        </p:txBody>
      </p:sp>
      <p:sp>
        <p:nvSpPr>
          <p:cNvPr id="8" name="Rectangle 7"/>
          <p:cNvSpPr/>
          <p:nvPr/>
        </p:nvSpPr>
        <p:spPr>
          <a:xfrm>
            <a:off x="4733925" y="1898650"/>
            <a:ext cx="231775" cy="5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 y="1168307"/>
            <a:ext cx="8380672" cy="440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777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smtClean="0">
                <a:solidFill>
                  <a:schemeClr val="tx1">
                    <a:lumMod val="65000"/>
                    <a:lumOff val="35000"/>
                  </a:schemeClr>
                </a:solidFill>
                <a:latin typeface="Arial" panose="020B0604020202020204" pitchFamily="34" charset="0"/>
                <a:cs typeface="Arial" panose="020B0604020202020204" pitchFamily="34" charset="0"/>
              </a:rPr>
              <a:t>P-19 Key Stats – YoY </a:t>
            </a:r>
            <a:endParaRPr lang="en-US" sz="22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Rectangle 7"/>
          <p:cNvSpPr/>
          <p:nvPr/>
        </p:nvSpPr>
        <p:spPr>
          <a:xfrm>
            <a:off x="4733925" y="1898650"/>
            <a:ext cx="231775" cy="5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523929" y="6198162"/>
            <a:ext cx="6733309" cy="215444"/>
          </a:xfrm>
          <a:prstGeom prst="rect">
            <a:avLst/>
          </a:prstGeom>
          <a:noFill/>
        </p:spPr>
        <p:txBody>
          <a:bodyPr wrap="square" rtlCol="0">
            <a:spAutoFit/>
          </a:bodyPr>
          <a:lstStyle>
            <a:defPPr>
              <a:defRPr lang="en-US"/>
            </a:defPPr>
            <a:lvl1pPr>
              <a:defRPr sz="800">
                <a:solidFill>
                  <a:srgbClr val="5F5F5F"/>
                </a:solidFill>
              </a:defRPr>
            </a:lvl1pPr>
          </a:lstStyle>
          <a:p>
            <a:r>
              <a:rPr lang="en-US" i="1" dirty="0" smtClean="0">
                <a:latin typeface="Arial" panose="020B0604020202020204" pitchFamily="34" charset="0"/>
                <a:cs typeface="Arial" panose="020B0604020202020204" pitchFamily="34" charset="0"/>
              </a:rPr>
              <a:t>*Puerto Rico initiative – Diversify and relocate portfolio servicing to a new subsidiary based in the lower tax jurisdiction of Puerto Rico</a:t>
            </a:r>
            <a:endParaRPr lang="en-US" i="1" dirty="0">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00" y="813550"/>
            <a:ext cx="7747718" cy="481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897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P-19 Balance Sheet</a:t>
            </a:r>
            <a:endParaRPr lang="en-US" sz="2200" b="1" dirty="0">
              <a:solidFill>
                <a:srgbClr val="5F5F5F"/>
              </a:solidFill>
              <a:latin typeface="Arial"/>
              <a:cs typeface="Arial"/>
            </a:endParaRPr>
          </a:p>
        </p:txBody>
      </p:sp>
      <p:pic>
        <p:nvPicPr>
          <p:cNvPr id="2" name="Picture 1"/>
          <p:cNvPicPr>
            <a:picLocks noChangeAspect="1"/>
          </p:cNvPicPr>
          <p:nvPr/>
        </p:nvPicPr>
        <p:blipFill>
          <a:blip r:embed="rId3"/>
          <a:stretch>
            <a:fillRect/>
          </a:stretch>
        </p:blipFill>
        <p:spPr>
          <a:xfrm>
            <a:off x="914481" y="644235"/>
            <a:ext cx="7325513" cy="5542487"/>
          </a:xfrm>
          <a:prstGeom prst="rect">
            <a:avLst/>
          </a:prstGeom>
        </p:spPr>
      </p:pic>
    </p:spTree>
    <p:extLst>
      <p:ext uri="{BB962C8B-B14F-4D97-AF65-F5344CB8AC3E}">
        <p14:creationId xmlns:p14="http://schemas.microsoft.com/office/powerpoint/2010/main" val="3956455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AGENDA</a:t>
            </a:r>
            <a:endParaRPr lang="en-US" sz="2200" b="1" dirty="0">
              <a:solidFill>
                <a:srgbClr val="5F5F5F"/>
              </a:solidFill>
              <a:latin typeface="Arial"/>
              <a:cs typeface="Arial"/>
            </a:endParaRPr>
          </a:p>
        </p:txBody>
      </p:sp>
      <p:sp>
        <p:nvSpPr>
          <p:cNvPr id="3" name="TextBox 2"/>
          <p:cNvSpPr txBox="1"/>
          <p:nvPr/>
        </p:nvSpPr>
        <p:spPr>
          <a:xfrm>
            <a:off x="1491668" y="1069975"/>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a:cs typeface="Arial"/>
              </a:rPr>
              <a:t>Executive Summary					 3</a:t>
            </a:r>
            <a:endParaRPr lang="en-US" dirty="0">
              <a:solidFill>
                <a:schemeClr val="tx1">
                  <a:lumMod val="65000"/>
                  <a:lumOff val="35000"/>
                </a:schemeClr>
              </a:solidFill>
              <a:latin typeface="Arial"/>
              <a:cs typeface="Arial"/>
            </a:endParaRPr>
          </a:p>
        </p:txBody>
      </p:sp>
      <p:sp>
        <p:nvSpPr>
          <p:cNvPr id="4" name="TextBox 3"/>
          <p:cNvSpPr txBox="1"/>
          <p:nvPr/>
        </p:nvSpPr>
        <p:spPr>
          <a:xfrm>
            <a:off x="1491668" y="2193141"/>
            <a:ext cx="6171459" cy="276999"/>
          </a:xfrm>
          <a:prstGeom prst="rect">
            <a:avLst/>
          </a:prstGeom>
          <a:solidFill>
            <a:schemeClr val="bg1">
              <a:lumMod val="8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Key Assumptions					</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9</a:t>
            </a:r>
            <a:endParaRPr lang="en-US" b="1" dirty="0">
              <a:solidFill>
                <a:schemeClr val="tx1">
                  <a:lumMod val="65000"/>
                  <a:lumOff val="35000"/>
                </a:schemeClr>
              </a:solidFill>
              <a:latin typeface="Arial"/>
              <a:cs typeface="Arial"/>
            </a:endParaRPr>
          </a:p>
        </p:txBody>
      </p:sp>
      <p:sp>
        <p:nvSpPr>
          <p:cNvPr id="5" name="TextBox 4"/>
          <p:cNvSpPr txBox="1"/>
          <p:nvPr/>
        </p:nvSpPr>
        <p:spPr>
          <a:xfrm>
            <a:off x="1491668" y="2754723"/>
            <a:ext cx="6171459" cy="276999"/>
          </a:xfrm>
          <a:prstGeom prst="rect">
            <a:avLst/>
          </a:prstGeom>
          <a:solidFill>
            <a:schemeClr val="bg1">
              <a:lumMod val="8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Financials  	</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18</a:t>
            </a:r>
            <a:endParaRPr lang="en-US" b="1" dirty="0">
              <a:solidFill>
                <a:schemeClr val="tx1">
                  <a:lumMod val="65000"/>
                  <a:lumOff val="35000"/>
                </a:schemeClr>
              </a:solidFill>
              <a:latin typeface="Arial"/>
              <a:cs typeface="Arial"/>
            </a:endParaRPr>
          </a:p>
        </p:txBody>
      </p:sp>
      <p:sp>
        <p:nvSpPr>
          <p:cNvPr id="6" name="TextBox 5"/>
          <p:cNvSpPr txBox="1"/>
          <p:nvPr/>
        </p:nvSpPr>
        <p:spPr>
          <a:xfrm>
            <a:off x="1491668" y="1631558"/>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a:cs typeface="Arial"/>
              </a:rPr>
              <a:t>Economic Outlook					 6</a:t>
            </a:r>
            <a:endParaRPr lang="en-US" dirty="0">
              <a:solidFill>
                <a:schemeClr val="tx1">
                  <a:lumMod val="65000"/>
                  <a:lumOff val="35000"/>
                </a:schemeClr>
              </a:solidFill>
              <a:latin typeface="Arial"/>
              <a:cs typeface="Arial"/>
            </a:endParaRPr>
          </a:p>
        </p:txBody>
      </p:sp>
      <p:sp>
        <p:nvSpPr>
          <p:cNvPr id="7" name="TextBox 6"/>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Appendix</a:t>
            </a:r>
            <a:endParaRPr lang="en-US" b="1" dirty="0">
              <a:solidFill>
                <a:srgbClr val="5F5F5F"/>
              </a:solidFill>
              <a:latin typeface="Arial"/>
              <a:cs typeface="Arial"/>
            </a:endParaRPr>
          </a:p>
        </p:txBody>
      </p:sp>
      <p:sp>
        <p:nvSpPr>
          <p:cNvPr id="8" name="TextBox 7"/>
          <p:cNvSpPr txBox="1"/>
          <p:nvPr/>
        </p:nvSpPr>
        <p:spPr>
          <a:xfrm>
            <a:off x="1491668" y="3316305"/>
            <a:ext cx="6171459" cy="276999"/>
          </a:xfrm>
          <a:prstGeom prst="rect">
            <a:avLst/>
          </a:prstGeom>
          <a:solidFill>
            <a:schemeClr val="tx1">
              <a:lumMod val="65000"/>
              <a:lumOff val="3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bg1"/>
                </a:solidFill>
                <a:latin typeface="Arial"/>
                <a:cs typeface="Arial"/>
              </a:rPr>
              <a:t>Risks &amp; Opportunities</a:t>
            </a:r>
            <a:r>
              <a:rPr lang="en-US" b="1" dirty="0">
                <a:solidFill>
                  <a:schemeClr val="bg1"/>
                </a:solidFill>
                <a:latin typeface="Arial"/>
                <a:cs typeface="Arial"/>
              </a:rPr>
              <a:t>					</a:t>
            </a:r>
            <a:r>
              <a:rPr lang="en-US" b="1" dirty="0" smtClean="0">
                <a:solidFill>
                  <a:schemeClr val="bg1"/>
                </a:solidFill>
                <a:latin typeface="Arial"/>
                <a:cs typeface="Arial"/>
              </a:rPr>
              <a:t>26</a:t>
            </a:r>
            <a:endParaRPr lang="en-US" b="1" dirty="0">
              <a:solidFill>
                <a:schemeClr val="bg1"/>
              </a:solidFill>
              <a:latin typeface="Arial"/>
              <a:cs typeface="Arial"/>
            </a:endParaRPr>
          </a:p>
        </p:txBody>
      </p:sp>
      <p:sp>
        <p:nvSpPr>
          <p:cNvPr id="9" name="TextBox 8"/>
          <p:cNvSpPr txBox="1"/>
          <p:nvPr/>
        </p:nvSpPr>
        <p:spPr>
          <a:xfrm>
            <a:off x="1491667" y="387537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Appendix	</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29</a:t>
            </a:r>
            <a:endParaRPr lang="en-US" b="1" dirty="0">
              <a:solidFill>
                <a:srgbClr val="5F5F5F"/>
              </a:solidFill>
              <a:latin typeface="Arial"/>
              <a:cs typeface="Arial"/>
            </a:endParaRPr>
          </a:p>
        </p:txBody>
      </p:sp>
    </p:spTree>
    <p:extLst>
      <p:ext uri="{BB962C8B-B14F-4D97-AF65-F5344CB8AC3E}">
        <p14:creationId xmlns:p14="http://schemas.microsoft.com/office/powerpoint/2010/main" val="3946993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Key Sensitivities</a:t>
            </a:r>
            <a:endParaRPr lang="en-US" sz="2200" b="1" dirty="0">
              <a:solidFill>
                <a:srgbClr val="5F5F5F"/>
              </a:solidFill>
              <a:latin typeface="Arial"/>
              <a:cs typeface="Arial"/>
            </a:endParaRPr>
          </a:p>
        </p:txBody>
      </p:sp>
      <p:pic>
        <p:nvPicPr>
          <p:cNvPr id="5" name="Picture 4"/>
          <p:cNvPicPr>
            <a:picLocks noChangeAspect="1"/>
          </p:cNvPicPr>
          <p:nvPr/>
        </p:nvPicPr>
        <p:blipFill>
          <a:blip r:embed="rId3"/>
          <a:stretch>
            <a:fillRect/>
          </a:stretch>
        </p:blipFill>
        <p:spPr>
          <a:xfrm>
            <a:off x="323924" y="805344"/>
            <a:ext cx="8484516" cy="4206586"/>
          </a:xfrm>
          <a:prstGeom prst="rect">
            <a:avLst/>
          </a:prstGeom>
        </p:spPr>
      </p:pic>
    </p:spTree>
    <p:extLst>
      <p:ext uri="{BB962C8B-B14F-4D97-AF65-F5344CB8AC3E}">
        <p14:creationId xmlns:p14="http://schemas.microsoft.com/office/powerpoint/2010/main" val="1834205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P-19 Risks </a:t>
            </a:r>
            <a:r>
              <a:rPr lang="en-US" sz="2200" b="1" dirty="0">
                <a:solidFill>
                  <a:srgbClr val="5F5F5F"/>
                </a:solidFill>
                <a:latin typeface="Arial"/>
                <a:cs typeface="Arial"/>
              </a:rPr>
              <a:t>&amp; </a:t>
            </a:r>
            <a:r>
              <a:rPr lang="en-US" sz="2200" b="1" dirty="0" smtClean="0">
                <a:solidFill>
                  <a:srgbClr val="5F5F5F"/>
                </a:solidFill>
                <a:latin typeface="Arial"/>
                <a:cs typeface="Arial"/>
              </a:rPr>
              <a:t>Opportunities</a:t>
            </a:r>
            <a:endParaRPr lang="en-US" sz="2200" b="1" dirty="0">
              <a:solidFill>
                <a:srgbClr val="5F5F5F"/>
              </a:solidFill>
              <a:latin typeface="Arial"/>
              <a:cs typeface="Arial"/>
            </a:endParaRPr>
          </a:p>
        </p:txBody>
      </p:sp>
      <p:sp>
        <p:nvSpPr>
          <p:cNvPr id="5" name="TextBox 4"/>
          <p:cNvSpPr txBox="1"/>
          <p:nvPr/>
        </p:nvSpPr>
        <p:spPr>
          <a:xfrm>
            <a:off x="644236" y="691856"/>
            <a:ext cx="7385657" cy="6494085"/>
          </a:xfrm>
          <a:prstGeom prst="rect">
            <a:avLst/>
          </a:prstGeom>
          <a:noFill/>
        </p:spPr>
        <p:txBody>
          <a:bodyPr wrap="square" rtlCol="0">
            <a:spAutoFit/>
          </a:bodyPr>
          <a:lstStyle/>
          <a:p>
            <a:r>
              <a:rPr lang="en-US" sz="2000" b="1" u="sng" dirty="0" smtClean="0">
                <a:solidFill>
                  <a:schemeClr val="bg1">
                    <a:lumMod val="50000"/>
                  </a:schemeClr>
                </a:solidFill>
              </a:rPr>
              <a:t>Risks</a:t>
            </a:r>
          </a:p>
          <a:p>
            <a:endParaRPr lang="en-US" sz="1200" dirty="0" smtClean="0">
              <a:solidFill>
                <a:schemeClr val="bg1">
                  <a:lumMod val="50000"/>
                </a:schemeClr>
              </a:solidFill>
            </a:endParaRPr>
          </a:p>
          <a:p>
            <a:pPr marL="342900" indent="-342900">
              <a:buFont typeface="Wingdings" panose="05000000000000000000" pitchFamily="2" charset="2"/>
              <a:buChar char="§"/>
            </a:pPr>
            <a:r>
              <a:rPr lang="en-US" sz="2000" dirty="0" smtClean="0">
                <a:solidFill>
                  <a:schemeClr val="bg1">
                    <a:lumMod val="50000"/>
                  </a:schemeClr>
                </a:solidFill>
              </a:rPr>
              <a:t>Gross origination volumes</a:t>
            </a:r>
          </a:p>
          <a:p>
            <a:pPr marL="342900" indent="-342900">
              <a:buFont typeface="Wingdings" panose="05000000000000000000" pitchFamily="2" charset="2"/>
              <a:buChar char="§"/>
            </a:pPr>
            <a:r>
              <a:rPr lang="en-US" sz="2000" dirty="0" smtClean="0">
                <a:solidFill>
                  <a:schemeClr val="bg1">
                    <a:lumMod val="50000"/>
                  </a:schemeClr>
                </a:solidFill>
              </a:rPr>
              <a:t>Puerto Rico tax opinions and execution risk</a:t>
            </a:r>
          </a:p>
          <a:p>
            <a:pPr marL="342900" indent="-342900">
              <a:buFont typeface="Wingdings" panose="05000000000000000000" pitchFamily="2" charset="2"/>
              <a:buChar char="§"/>
            </a:pPr>
            <a:r>
              <a:rPr lang="en-US" sz="2000" dirty="0" smtClean="0">
                <a:solidFill>
                  <a:schemeClr val="bg1">
                    <a:lumMod val="50000"/>
                  </a:schemeClr>
                </a:solidFill>
              </a:rPr>
              <a:t>BlueStem discount on sale</a:t>
            </a:r>
          </a:p>
          <a:p>
            <a:pPr marL="342900" indent="-342900">
              <a:buFont typeface="Wingdings" panose="05000000000000000000" pitchFamily="2" charset="2"/>
              <a:buChar char="§"/>
            </a:pPr>
            <a:r>
              <a:rPr lang="en-US" sz="2000" dirty="0" smtClean="0">
                <a:solidFill>
                  <a:schemeClr val="bg1">
                    <a:lumMod val="50000"/>
                  </a:schemeClr>
                </a:solidFill>
              </a:rPr>
              <a:t>Pricing on flow volume and CCART transactions</a:t>
            </a:r>
          </a:p>
          <a:p>
            <a:pPr marL="342900" indent="-342900">
              <a:buFont typeface="Wingdings" panose="05000000000000000000" pitchFamily="2" charset="2"/>
              <a:buChar char="§"/>
            </a:pPr>
            <a:r>
              <a:rPr lang="en-US" sz="2000" dirty="0" smtClean="0">
                <a:solidFill>
                  <a:schemeClr val="bg1">
                    <a:lumMod val="50000"/>
                  </a:schemeClr>
                </a:solidFill>
              </a:rPr>
              <a:t>Used car </a:t>
            </a:r>
            <a:r>
              <a:rPr lang="en-US" sz="2000" dirty="0" smtClean="0">
                <a:solidFill>
                  <a:schemeClr val="bg1">
                    <a:lumMod val="50000"/>
                  </a:schemeClr>
                </a:solidFill>
              </a:rPr>
              <a:t>prices &amp; impact on recoveries</a:t>
            </a:r>
          </a:p>
          <a:p>
            <a:pPr marL="342900" indent="-342900">
              <a:buFont typeface="Wingdings" panose="05000000000000000000" pitchFamily="2" charset="2"/>
              <a:buChar char="§"/>
            </a:pPr>
            <a:r>
              <a:rPr lang="en-US" sz="2000" dirty="0" smtClean="0">
                <a:solidFill>
                  <a:schemeClr val="bg1">
                    <a:lumMod val="50000"/>
                  </a:schemeClr>
                </a:solidFill>
              </a:rPr>
              <a:t>Unassailability initiatives</a:t>
            </a:r>
            <a:endParaRPr lang="en-US" sz="2000" dirty="0" smtClean="0">
              <a:solidFill>
                <a:schemeClr val="bg1">
                  <a:lumMod val="50000"/>
                </a:schemeClr>
              </a:solidFill>
            </a:endParaRPr>
          </a:p>
          <a:p>
            <a:pPr marL="342900" indent="-342900">
              <a:buFont typeface="Wingdings" panose="05000000000000000000" pitchFamily="2" charset="2"/>
              <a:buChar char="§"/>
            </a:pPr>
            <a:r>
              <a:rPr lang="en-US" sz="2000" dirty="0" smtClean="0">
                <a:solidFill>
                  <a:schemeClr val="bg1">
                    <a:lumMod val="50000"/>
                  </a:schemeClr>
                </a:solidFill>
              </a:rPr>
              <a:t>Accounting restatement and policy alignment</a:t>
            </a:r>
          </a:p>
          <a:p>
            <a:pPr marL="800100" lvl="1" indent="-342900">
              <a:buFont typeface="Wingdings" panose="05000000000000000000" pitchFamily="2" charset="2"/>
              <a:buChar char="§"/>
            </a:pPr>
            <a:r>
              <a:rPr lang="en-US" sz="2000" dirty="0" smtClean="0">
                <a:solidFill>
                  <a:schemeClr val="bg1">
                    <a:lumMod val="50000"/>
                  </a:schemeClr>
                </a:solidFill>
              </a:rPr>
              <a:t>Dealer discount accretion (max exposure $240mm)</a:t>
            </a:r>
          </a:p>
          <a:p>
            <a:pPr marL="800100" lvl="1" indent="-342900">
              <a:buFont typeface="Wingdings" panose="05000000000000000000" pitchFamily="2" charset="2"/>
              <a:buChar char="§"/>
            </a:pPr>
            <a:r>
              <a:rPr lang="en-US" sz="2000" dirty="0" smtClean="0">
                <a:solidFill>
                  <a:schemeClr val="bg1">
                    <a:lumMod val="50000"/>
                  </a:schemeClr>
                </a:solidFill>
              </a:rPr>
              <a:t>TDR discount rate ($50-115mm)</a:t>
            </a:r>
          </a:p>
          <a:p>
            <a:pPr marL="800100" lvl="1" indent="-342900">
              <a:buFont typeface="Wingdings" panose="05000000000000000000" pitchFamily="2" charset="2"/>
              <a:buChar char="§"/>
            </a:pPr>
            <a:r>
              <a:rPr lang="en-US" sz="2000" dirty="0" smtClean="0">
                <a:solidFill>
                  <a:schemeClr val="bg1">
                    <a:lumMod val="50000"/>
                  </a:schemeClr>
                </a:solidFill>
              </a:rPr>
              <a:t>Treatment of partial payments and return to accrual ($100mm) </a:t>
            </a:r>
            <a:endParaRPr lang="en-US" sz="2000" dirty="0">
              <a:solidFill>
                <a:schemeClr val="bg1">
                  <a:lumMod val="50000"/>
                </a:schemeClr>
              </a:solidFill>
            </a:endParaRPr>
          </a:p>
          <a:p>
            <a:endParaRPr lang="en-US" sz="2000" dirty="0" smtClean="0">
              <a:solidFill>
                <a:schemeClr val="bg1">
                  <a:lumMod val="50000"/>
                </a:schemeClr>
              </a:solidFill>
            </a:endParaRPr>
          </a:p>
          <a:p>
            <a:r>
              <a:rPr lang="en-US" sz="2000" b="1" u="sng" dirty="0" smtClean="0">
                <a:solidFill>
                  <a:schemeClr val="bg1">
                    <a:lumMod val="50000"/>
                  </a:schemeClr>
                </a:solidFill>
              </a:rPr>
              <a:t>Opportunities</a:t>
            </a:r>
          </a:p>
          <a:p>
            <a:endParaRPr lang="en-US" sz="1200" b="1" u="sng" dirty="0" smtClean="0">
              <a:solidFill>
                <a:schemeClr val="bg1">
                  <a:lumMod val="50000"/>
                </a:schemeClr>
              </a:solidFill>
            </a:endParaRPr>
          </a:p>
          <a:p>
            <a:pPr marL="342900" indent="-342900">
              <a:buFont typeface="Wingdings" panose="05000000000000000000" pitchFamily="2" charset="2"/>
              <a:buChar char="§"/>
            </a:pPr>
            <a:r>
              <a:rPr lang="en-US" sz="2000" dirty="0" smtClean="0">
                <a:solidFill>
                  <a:schemeClr val="bg1">
                    <a:lumMod val="50000"/>
                  </a:schemeClr>
                </a:solidFill>
              </a:rPr>
              <a:t>Ability to address risk margin pressures on new originations</a:t>
            </a:r>
          </a:p>
          <a:p>
            <a:pPr marL="342900" indent="-342900">
              <a:buFont typeface="Wingdings" panose="05000000000000000000" pitchFamily="2" charset="2"/>
              <a:buChar char="§"/>
            </a:pPr>
            <a:r>
              <a:rPr lang="en-US" sz="2000" dirty="0" smtClean="0">
                <a:solidFill>
                  <a:schemeClr val="bg1">
                    <a:lumMod val="50000"/>
                  </a:schemeClr>
                </a:solidFill>
              </a:rPr>
              <a:t>Rate increase is slower than forecasted</a:t>
            </a:r>
          </a:p>
          <a:p>
            <a:pPr marL="342900" indent="-342900">
              <a:buFont typeface="Wingdings" panose="05000000000000000000" pitchFamily="2" charset="2"/>
              <a:buChar char="§"/>
            </a:pPr>
            <a:r>
              <a:rPr lang="en-US" sz="2000" dirty="0" smtClean="0">
                <a:solidFill>
                  <a:schemeClr val="bg1">
                    <a:lumMod val="50000"/>
                  </a:schemeClr>
                </a:solidFill>
              </a:rPr>
              <a:t>Losses &amp; ALLL Coverage ratio</a:t>
            </a:r>
            <a:endParaRPr lang="en-US" sz="2000" dirty="0" smtClean="0">
              <a:solidFill>
                <a:schemeClr val="bg1">
                  <a:lumMod val="50000"/>
                </a:schemeClr>
              </a:solidFill>
            </a:endParaRPr>
          </a:p>
          <a:p>
            <a:pPr marL="342900" indent="-342900">
              <a:buFont typeface="Wingdings" panose="05000000000000000000" pitchFamily="2" charset="2"/>
              <a:buChar char="§"/>
            </a:pPr>
            <a:endParaRPr lang="en-US" sz="2000" dirty="0" smtClean="0">
              <a:solidFill>
                <a:schemeClr val="bg1">
                  <a:lumMod val="50000"/>
                </a:schemeClr>
              </a:solidFill>
            </a:endParaRPr>
          </a:p>
          <a:p>
            <a:pPr marL="342900" indent="-342900">
              <a:buFont typeface="Wingdings" panose="05000000000000000000" pitchFamily="2" charset="2"/>
              <a:buChar char="§"/>
            </a:pPr>
            <a:endParaRPr lang="en-US" sz="2000" b="1" u="sng" dirty="0" smtClean="0">
              <a:solidFill>
                <a:schemeClr val="bg1">
                  <a:lumMod val="50000"/>
                </a:schemeClr>
              </a:solidFill>
            </a:endParaRPr>
          </a:p>
          <a:p>
            <a:endParaRPr lang="en-US" sz="1200" dirty="0" smtClean="0">
              <a:solidFill>
                <a:schemeClr val="bg1">
                  <a:lumMod val="50000"/>
                </a:schemeClr>
              </a:solidFill>
            </a:endParaRPr>
          </a:p>
        </p:txBody>
      </p:sp>
    </p:spTree>
    <p:extLst>
      <p:ext uri="{BB962C8B-B14F-4D97-AF65-F5344CB8AC3E}">
        <p14:creationId xmlns:p14="http://schemas.microsoft.com/office/powerpoint/2010/main" val="1241079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AGENDA</a:t>
            </a:r>
            <a:endParaRPr lang="en-US" sz="2200" b="1" dirty="0">
              <a:solidFill>
                <a:srgbClr val="5F5F5F"/>
              </a:solidFill>
              <a:latin typeface="Arial"/>
              <a:cs typeface="Arial"/>
            </a:endParaRPr>
          </a:p>
        </p:txBody>
      </p:sp>
      <p:sp>
        <p:nvSpPr>
          <p:cNvPr id="3" name="TextBox 2"/>
          <p:cNvSpPr txBox="1"/>
          <p:nvPr/>
        </p:nvSpPr>
        <p:spPr>
          <a:xfrm>
            <a:off x="1491668" y="1069975"/>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a:cs typeface="Arial"/>
              </a:rPr>
              <a:t>Executive Summary					 3</a:t>
            </a:r>
            <a:endParaRPr lang="en-US" dirty="0">
              <a:solidFill>
                <a:schemeClr val="tx1">
                  <a:lumMod val="65000"/>
                  <a:lumOff val="35000"/>
                </a:schemeClr>
              </a:solidFill>
              <a:latin typeface="Arial"/>
              <a:cs typeface="Arial"/>
            </a:endParaRPr>
          </a:p>
        </p:txBody>
      </p:sp>
      <p:sp>
        <p:nvSpPr>
          <p:cNvPr id="4" name="TextBox 3"/>
          <p:cNvSpPr txBox="1"/>
          <p:nvPr/>
        </p:nvSpPr>
        <p:spPr>
          <a:xfrm>
            <a:off x="1491668" y="2193141"/>
            <a:ext cx="6171459" cy="276999"/>
          </a:xfrm>
          <a:prstGeom prst="rect">
            <a:avLst/>
          </a:prstGeom>
          <a:solidFill>
            <a:schemeClr val="bg1">
              <a:lumMod val="8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Key Assumptions					</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9</a:t>
            </a:r>
            <a:endParaRPr lang="en-US" b="1" dirty="0">
              <a:solidFill>
                <a:schemeClr val="tx1">
                  <a:lumMod val="65000"/>
                  <a:lumOff val="35000"/>
                </a:schemeClr>
              </a:solidFill>
              <a:latin typeface="Arial"/>
              <a:cs typeface="Arial"/>
            </a:endParaRPr>
          </a:p>
        </p:txBody>
      </p:sp>
      <p:sp>
        <p:nvSpPr>
          <p:cNvPr id="5" name="TextBox 4"/>
          <p:cNvSpPr txBox="1"/>
          <p:nvPr/>
        </p:nvSpPr>
        <p:spPr>
          <a:xfrm>
            <a:off x="1491668" y="2754723"/>
            <a:ext cx="6171459" cy="276999"/>
          </a:xfrm>
          <a:prstGeom prst="rect">
            <a:avLst/>
          </a:prstGeom>
          <a:solidFill>
            <a:schemeClr val="bg1">
              <a:lumMod val="8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Financials  	</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18</a:t>
            </a:r>
            <a:endParaRPr lang="en-US" b="1" dirty="0">
              <a:solidFill>
                <a:schemeClr val="tx1">
                  <a:lumMod val="65000"/>
                  <a:lumOff val="35000"/>
                </a:schemeClr>
              </a:solidFill>
              <a:latin typeface="Arial"/>
              <a:cs typeface="Arial"/>
            </a:endParaRPr>
          </a:p>
        </p:txBody>
      </p:sp>
      <p:sp>
        <p:nvSpPr>
          <p:cNvPr id="6" name="TextBox 5"/>
          <p:cNvSpPr txBox="1"/>
          <p:nvPr/>
        </p:nvSpPr>
        <p:spPr>
          <a:xfrm>
            <a:off x="1491668" y="1631558"/>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a:cs typeface="Arial"/>
              </a:rPr>
              <a:t>Economic Outlook					 6</a:t>
            </a:r>
            <a:endParaRPr lang="en-US" dirty="0">
              <a:solidFill>
                <a:schemeClr val="tx1">
                  <a:lumMod val="65000"/>
                  <a:lumOff val="35000"/>
                </a:schemeClr>
              </a:solidFill>
              <a:latin typeface="Arial"/>
              <a:cs typeface="Arial"/>
            </a:endParaRPr>
          </a:p>
        </p:txBody>
      </p:sp>
      <p:sp>
        <p:nvSpPr>
          <p:cNvPr id="7" name="TextBox 6"/>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Appendix</a:t>
            </a:r>
            <a:endParaRPr lang="en-US" b="1" dirty="0">
              <a:solidFill>
                <a:srgbClr val="5F5F5F"/>
              </a:solidFill>
              <a:latin typeface="Arial"/>
              <a:cs typeface="Arial"/>
            </a:endParaRPr>
          </a:p>
        </p:txBody>
      </p:sp>
      <p:sp>
        <p:nvSpPr>
          <p:cNvPr id="8" name="TextBox 7"/>
          <p:cNvSpPr txBox="1"/>
          <p:nvPr/>
        </p:nvSpPr>
        <p:spPr>
          <a:xfrm>
            <a:off x="1491668" y="3316305"/>
            <a:ext cx="6171459" cy="276999"/>
          </a:xfrm>
          <a:prstGeom prst="rect">
            <a:avLst/>
          </a:prstGeom>
          <a:solidFill>
            <a:schemeClr val="bg1">
              <a:lumMod val="8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a:cs typeface="Arial"/>
              </a:rPr>
              <a:t>Risks &amp; Opportunities</a:t>
            </a:r>
            <a:r>
              <a:rPr lang="en-US" b="1" dirty="0">
                <a:solidFill>
                  <a:schemeClr val="tx1">
                    <a:lumMod val="65000"/>
                    <a:lumOff val="35000"/>
                  </a:schemeClr>
                </a:solidFill>
                <a:latin typeface="Arial"/>
                <a:cs typeface="Arial"/>
              </a:rPr>
              <a:t>					</a:t>
            </a:r>
            <a:r>
              <a:rPr lang="en-US" b="1" dirty="0" smtClean="0">
                <a:solidFill>
                  <a:schemeClr val="tx1">
                    <a:lumMod val="65000"/>
                    <a:lumOff val="35000"/>
                  </a:schemeClr>
                </a:solidFill>
                <a:latin typeface="Arial"/>
                <a:cs typeface="Arial"/>
              </a:rPr>
              <a:t>26</a:t>
            </a:r>
            <a:endParaRPr lang="en-US" b="1" dirty="0">
              <a:solidFill>
                <a:schemeClr val="tx1">
                  <a:lumMod val="65000"/>
                  <a:lumOff val="35000"/>
                </a:schemeClr>
              </a:solidFill>
              <a:latin typeface="Arial"/>
              <a:cs typeface="Arial"/>
            </a:endParaRPr>
          </a:p>
        </p:txBody>
      </p:sp>
      <p:sp>
        <p:nvSpPr>
          <p:cNvPr id="9" name="TextBox 8"/>
          <p:cNvSpPr txBox="1"/>
          <p:nvPr/>
        </p:nvSpPr>
        <p:spPr>
          <a:xfrm>
            <a:off x="1491667" y="3875375"/>
            <a:ext cx="6171459" cy="276999"/>
          </a:xfrm>
          <a:prstGeom prst="rect">
            <a:avLst/>
          </a:prstGeom>
          <a:solidFill>
            <a:schemeClr val="tx1">
              <a:lumMod val="65000"/>
              <a:lumOff val="3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bg1"/>
                </a:solidFill>
                <a:latin typeface="Arial"/>
                <a:cs typeface="Arial"/>
              </a:rPr>
              <a:t>Appendix	</a:t>
            </a:r>
            <a:r>
              <a:rPr lang="en-US" b="1" dirty="0">
                <a:solidFill>
                  <a:schemeClr val="bg1"/>
                </a:solidFill>
                <a:latin typeface="Arial"/>
                <a:cs typeface="Arial"/>
              </a:rPr>
              <a:t>					</a:t>
            </a:r>
            <a:r>
              <a:rPr lang="en-US" b="1" dirty="0" smtClean="0">
                <a:solidFill>
                  <a:schemeClr val="bg1"/>
                </a:solidFill>
                <a:latin typeface="Arial"/>
                <a:cs typeface="Arial"/>
              </a:rPr>
              <a:t>29</a:t>
            </a:r>
            <a:endParaRPr lang="en-US" b="1" dirty="0">
              <a:solidFill>
                <a:schemeClr val="bg1"/>
              </a:solidFill>
              <a:latin typeface="Arial"/>
              <a:cs typeface="Arial"/>
            </a:endParaRPr>
          </a:p>
        </p:txBody>
      </p:sp>
    </p:spTree>
    <p:extLst>
      <p:ext uri="{BB962C8B-B14F-4D97-AF65-F5344CB8AC3E}">
        <p14:creationId xmlns:p14="http://schemas.microsoft.com/office/powerpoint/2010/main" val="3538976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P-19 </a:t>
            </a:r>
            <a:r>
              <a:rPr lang="en-US" sz="2200" b="1" dirty="0">
                <a:solidFill>
                  <a:srgbClr val="5F5F5F"/>
                </a:solidFill>
                <a:latin typeface="Arial"/>
                <a:cs typeface="Arial"/>
              </a:rPr>
              <a:t>Income Statement </a:t>
            </a:r>
            <a:r>
              <a:rPr lang="en-US" sz="2200" b="1" dirty="0" smtClean="0">
                <a:solidFill>
                  <a:srgbClr val="5F5F5F"/>
                </a:solidFill>
                <a:latin typeface="Arial"/>
                <a:cs typeface="Arial"/>
              </a:rPr>
              <a:t>(PPNR View)</a:t>
            </a:r>
            <a:endParaRPr lang="en-US" sz="2200" b="1" dirty="0">
              <a:solidFill>
                <a:srgbClr val="5F5F5F"/>
              </a:solidFill>
              <a:latin typeface="Arial"/>
              <a:cs typeface="Aria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5" y="734021"/>
            <a:ext cx="8354934" cy="520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78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p:cNvSpPr txBox="1"/>
          <p:nvPr/>
        </p:nvSpPr>
        <p:spPr>
          <a:xfrm>
            <a:off x="301506" y="615028"/>
            <a:ext cx="8476827" cy="6101670"/>
          </a:xfrm>
          <a:prstGeom prst="rect">
            <a:avLst/>
          </a:prstGeom>
          <a:noFill/>
        </p:spPr>
        <p:txBody>
          <a:bodyPr wrap="square" rtlCol="0">
            <a:spAutoFit/>
          </a:bodyPr>
          <a:lstStyle/>
          <a:p>
            <a:pPr marL="0" lvl="1"/>
            <a:r>
              <a:rPr lang="en-US" sz="1200" b="1" dirty="0">
                <a:solidFill>
                  <a:srgbClr val="5F5F5F"/>
                </a:solidFill>
                <a:latin typeface="Arial" panose="020B0604020202020204" pitchFamily="34" charset="0"/>
                <a:cs typeface="Arial" panose="020B0604020202020204" pitchFamily="34" charset="0"/>
              </a:rPr>
              <a:t>Macroeconomic &amp; U.S. Auto </a:t>
            </a:r>
            <a:r>
              <a:rPr lang="en-US" sz="1200" b="1" dirty="0" smtClean="0">
                <a:solidFill>
                  <a:srgbClr val="5F5F5F"/>
                </a:solidFill>
                <a:latin typeface="Arial" panose="020B0604020202020204" pitchFamily="34" charset="0"/>
                <a:cs typeface="Arial" panose="020B0604020202020204" pitchFamily="34" charset="0"/>
              </a:rPr>
              <a:t>Scenario</a:t>
            </a:r>
            <a:endParaRPr lang="en-US" sz="1200" b="1" dirty="0">
              <a:solidFill>
                <a:srgbClr val="5F5F5F"/>
              </a:solidFill>
              <a:latin typeface="Arial" panose="020B0604020202020204" pitchFamily="34" charset="0"/>
              <a:cs typeface="Arial" panose="020B0604020202020204" pitchFamily="34" charset="0"/>
            </a:endParaRPr>
          </a:p>
          <a:p>
            <a:pPr marL="628650" lvl="2" indent="-171450">
              <a:buFont typeface="Wingdings" panose="05000000000000000000" pitchFamily="2" charset="2"/>
              <a:buChar char="§"/>
            </a:pPr>
            <a:r>
              <a:rPr lang="en-US" sz="1150" dirty="0" smtClean="0">
                <a:solidFill>
                  <a:srgbClr val="5F5F5F"/>
                </a:solidFill>
                <a:latin typeface="Arial" panose="020B0604020202020204" pitchFamily="34" charset="0"/>
                <a:cs typeface="Arial" panose="020B0604020202020204" pitchFamily="34" charset="0"/>
              </a:rPr>
              <a:t>Stable US economy with GDP growing at 2% over the next 4 years</a:t>
            </a:r>
          </a:p>
          <a:p>
            <a:pPr marL="628650" lvl="2" indent="-171450">
              <a:buFont typeface="Wingdings" panose="05000000000000000000" pitchFamily="2" charset="2"/>
              <a:buChar char="§"/>
            </a:pPr>
            <a:r>
              <a:rPr lang="en-US" sz="1150" dirty="0" smtClean="0">
                <a:solidFill>
                  <a:srgbClr val="5F5F5F"/>
                </a:solidFill>
                <a:latin typeface="Arial" panose="020B0604020202020204" pitchFamily="34" charset="0"/>
                <a:cs typeface="Arial" panose="020B0604020202020204" pitchFamily="34" charset="0"/>
              </a:rPr>
              <a:t>Steep yield curve with rate increase and prime reaching 3.5% by 2018 and flattening yield curve</a:t>
            </a:r>
          </a:p>
          <a:p>
            <a:pPr marL="628650" lvl="2" indent="-171450">
              <a:buFont typeface="Wingdings" panose="05000000000000000000" pitchFamily="2" charset="2"/>
              <a:buChar char="§"/>
            </a:pPr>
            <a:r>
              <a:rPr lang="en-US" sz="1150" dirty="0" smtClean="0">
                <a:solidFill>
                  <a:srgbClr val="5F5F5F"/>
                </a:solidFill>
                <a:latin typeface="Arial" panose="020B0604020202020204" pitchFamily="34" charset="0"/>
                <a:cs typeface="Arial" panose="020B0604020202020204" pitchFamily="34" charset="0"/>
              </a:rPr>
              <a:t>U.S. auto market growth expectation tapering to 1-1.5% over the forecast horizon, derived by maturity of auto sales post 2008 recession</a:t>
            </a:r>
          </a:p>
          <a:p>
            <a:pPr marL="457200" lvl="2"/>
            <a:endParaRPr lang="en-US" sz="1150" dirty="0" smtClean="0">
              <a:solidFill>
                <a:srgbClr val="5F5F5F"/>
              </a:solidFill>
              <a:latin typeface="Arial" panose="020B0604020202020204" pitchFamily="34" charset="0"/>
              <a:cs typeface="Arial" panose="020B0604020202020204" pitchFamily="34" charset="0"/>
            </a:endParaRPr>
          </a:p>
          <a:p>
            <a:pPr marL="0" lvl="1"/>
            <a:r>
              <a:rPr lang="en-US" sz="1200" b="1" dirty="0">
                <a:solidFill>
                  <a:srgbClr val="5F5F5F"/>
                </a:solidFill>
                <a:latin typeface="Arial" panose="020B0604020202020204" pitchFamily="34" charset="0"/>
                <a:cs typeface="Arial" panose="020B0604020202020204" pitchFamily="34" charset="0"/>
              </a:rPr>
              <a:t>Key Assumptions</a:t>
            </a:r>
          </a:p>
          <a:p>
            <a:pPr marL="628650" lvl="2" indent="-171450">
              <a:buFont typeface="Wingdings" panose="05000000000000000000" pitchFamily="2" charset="2"/>
              <a:buChar char="§"/>
            </a:pPr>
            <a:r>
              <a:rPr lang="en-US" sz="1200" dirty="0">
                <a:solidFill>
                  <a:srgbClr val="5F5F5F"/>
                </a:solidFill>
                <a:latin typeface="Arial" panose="020B0604020202020204" pitchFamily="34" charset="0"/>
                <a:cs typeface="Arial" panose="020B0604020202020204" pitchFamily="34" charset="0"/>
              </a:rPr>
              <a:t>Originations down 2016 </a:t>
            </a:r>
            <a:r>
              <a:rPr lang="en-US" sz="1200" dirty="0" err="1">
                <a:solidFill>
                  <a:srgbClr val="5F5F5F"/>
                </a:solidFill>
                <a:latin typeface="Arial" panose="020B0604020202020204" pitchFamily="34" charset="0"/>
                <a:cs typeface="Arial" panose="020B0604020202020204" pitchFamily="34" charset="0"/>
              </a:rPr>
              <a:t>vs</a:t>
            </a:r>
            <a:r>
              <a:rPr lang="en-US" sz="1200" dirty="0">
                <a:solidFill>
                  <a:srgbClr val="5F5F5F"/>
                </a:solidFill>
                <a:latin typeface="Arial" panose="020B0604020202020204" pitchFamily="34" charset="0"/>
                <a:cs typeface="Arial" panose="020B0604020202020204" pitchFamily="34" charset="0"/>
              </a:rPr>
              <a:t> 2015 by 13% due to credit actions and implementation of FTP.  Future growth in line with GDP and industry expectations</a:t>
            </a:r>
          </a:p>
          <a:p>
            <a:pPr marL="628650" lvl="2" indent="-171450">
              <a:buFont typeface="Wingdings" panose="05000000000000000000" pitchFamily="2" charset="2"/>
              <a:buChar char="§"/>
            </a:pPr>
            <a:r>
              <a:rPr lang="en-US" sz="1200" dirty="0">
                <a:solidFill>
                  <a:srgbClr val="5F5F5F"/>
                </a:solidFill>
                <a:latin typeface="Arial" panose="020B0604020202020204" pitchFamily="34" charset="0"/>
                <a:cs typeface="Arial" panose="020B0604020202020204" pitchFamily="34" charset="0"/>
              </a:rPr>
              <a:t>Chrysler penetration rate stable at ~26% and not expected to increase and lower than P-18</a:t>
            </a:r>
          </a:p>
          <a:p>
            <a:pPr marL="628650" lvl="2" indent="-171450">
              <a:buFont typeface="Wingdings" panose="05000000000000000000" pitchFamily="2" charset="2"/>
              <a:buChar char="§"/>
            </a:pPr>
            <a:r>
              <a:rPr lang="en-US" sz="1200" dirty="0">
                <a:solidFill>
                  <a:srgbClr val="5F5F5F"/>
                </a:solidFill>
                <a:latin typeface="Arial" panose="020B0604020202020204" pitchFamily="34" charset="0"/>
                <a:cs typeface="Arial" panose="020B0604020202020204" pitchFamily="34" charset="0"/>
              </a:rPr>
              <a:t>Credit spread maintained at current levels seem in recent SDART and Drive transactions.  Unsecured issuance at 350 bps spread with warehouse spreads increasing 30 bps on renewals</a:t>
            </a:r>
          </a:p>
          <a:p>
            <a:pPr marL="628650" lvl="2" indent="-171450">
              <a:buFont typeface="Wingdings" panose="05000000000000000000" pitchFamily="2" charset="2"/>
              <a:buChar char="§"/>
            </a:pPr>
            <a:r>
              <a:rPr lang="en-US" sz="1200" dirty="0">
                <a:solidFill>
                  <a:srgbClr val="5F5F5F"/>
                </a:solidFill>
                <a:latin typeface="Arial" panose="020B0604020202020204" pitchFamily="34" charset="0"/>
                <a:cs typeface="Arial" panose="020B0604020202020204" pitchFamily="34" charset="0"/>
              </a:rPr>
              <a:t>US Bank lease partnership anticipated in September with flow increasing from 20% to 40% - below 80% maximum to ensure LKE benefit is maintained</a:t>
            </a:r>
          </a:p>
          <a:p>
            <a:pPr marL="628650" lvl="2" indent="-171450">
              <a:buFont typeface="Wingdings" panose="05000000000000000000" pitchFamily="2" charset="2"/>
              <a:buChar char="§"/>
            </a:pPr>
            <a:r>
              <a:rPr lang="en-US" sz="1200" dirty="0">
                <a:solidFill>
                  <a:srgbClr val="5F5F5F"/>
                </a:solidFill>
                <a:latin typeface="Arial" panose="020B0604020202020204" pitchFamily="34" charset="0"/>
                <a:cs typeface="Arial" panose="020B0604020202020204" pitchFamily="34" charset="0"/>
              </a:rPr>
              <a:t>Puerto Rico initiative awaiting final tax opinions and anticipated to be fully launch in August 2016 - $70mm tax benefit in 2016 eventually increasing to $160mm once fully executed on 100% of the performing portfolio</a:t>
            </a:r>
          </a:p>
          <a:p>
            <a:pPr marL="457200" lvl="2"/>
            <a:endParaRPr lang="en-US" sz="1150" dirty="0" smtClean="0">
              <a:solidFill>
                <a:srgbClr val="5F5F5F"/>
              </a:solidFill>
              <a:latin typeface="Arial" panose="020B0604020202020204" pitchFamily="34" charset="0"/>
              <a:cs typeface="Arial" panose="020B0604020202020204" pitchFamily="34" charset="0"/>
            </a:endParaRPr>
          </a:p>
          <a:p>
            <a:pPr marL="0" lvl="1"/>
            <a:r>
              <a:rPr lang="en-US" sz="1200" b="1" dirty="0" smtClean="0">
                <a:solidFill>
                  <a:srgbClr val="5F5F5F"/>
                </a:solidFill>
                <a:latin typeface="Arial" panose="020B0604020202020204" pitchFamily="34" charset="0"/>
                <a:cs typeface="Arial" panose="020B0604020202020204" pitchFamily="34" charset="0"/>
              </a:rPr>
              <a:t>Financial </a:t>
            </a:r>
            <a:r>
              <a:rPr lang="en-US" sz="1200" b="1" dirty="0">
                <a:solidFill>
                  <a:srgbClr val="5F5F5F"/>
                </a:solidFill>
                <a:latin typeface="Arial" panose="020B0604020202020204" pitchFamily="34" charset="0"/>
                <a:cs typeface="Arial" panose="020B0604020202020204" pitchFamily="34" charset="0"/>
              </a:rPr>
              <a:t>Performance</a:t>
            </a:r>
          </a:p>
          <a:p>
            <a:pPr marL="628650" lvl="2" indent="-171450">
              <a:buFont typeface="Wingdings" panose="05000000000000000000" pitchFamily="2" charset="2"/>
              <a:buChar char="§"/>
            </a:pPr>
            <a:r>
              <a:rPr lang="en-US" sz="1200" dirty="0">
                <a:solidFill>
                  <a:schemeClr val="tx1">
                    <a:lumMod val="65000"/>
                    <a:lumOff val="35000"/>
                  </a:schemeClr>
                </a:solidFill>
                <a:latin typeface="Arial" panose="020B0604020202020204" pitchFamily="34" charset="0"/>
                <a:cs typeface="Arial" panose="020B0604020202020204" pitchFamily="34" charset="0"/>
              </a:rPr>
              <a:t>2016 net income of $700mm (unfavorable to budget) driven by higher losses and no gain on CCART and asset sales execution partially offset by larger balance sheet and lower compensation expense</a:t>
            </a:r>
          </a:p>
          <a:p>
            <a:pPr marL="628650" lvl="2" indent="-171450">
              <a:buFont typeface="Wingdings" panose="05000000000000000000" pitchFamily="2" charset="2"/>
              <a:buChar char="§"/>
            </a:pPr>
            <a:r>
              <a:rPr lang="en-US" sz="1200" dirty="0">
                <a:solidFill>
                  <a:schemeClr val="tx1">
                    <a:lumMod val="65000"/>
                    <a:lumOff val="35000"/>
                  </a:schemeClr>
                </a:solidFill>
                <a:latin typeface="Arial" panose="020B0604020202020204" pitchFamily="34" charset="0"/>
                <a:cs typeface="Arial" panose="020B0604020202020204" pitchFamily="34" charset="0"/>
              </a:rPr>
              <a:t>Net incomes in P-19 at lower levels than P-18, primarily due to lower yields (growth of prime assets and yield compression with rising rates), lower gains on assets sales and lower size of serviced-for-others book.  NIM impact is materially offset by lower losses and lower provisioning</a:t>
            </a:r>
          </a:p>
          <a:p>
            <a:pPr marL="628650" lvl="2" indent="-171450">
              <a:buFont typeface="Wingdings" panose="05000000000000000000" pitchFamily="2" charset="2"/>
              <a:buChar char="§"/>
            </a:pPr>
            <a:r>
              <a:rPr lang="en-US" sz="1200" dirty="0">
                <a:solidFill>
                  <a:schemeClr val="tx1">
                    <a:lumMod val="65000"/>
                    <a:lumOff val="35000"/>
                  </a:schemeClr>
                </a:solidFill>
                <a:latin typeface="Arial" panose="020B0604020202020204" pitchFamily="34" charset="0"/>
                <a:cs typeface="Arial" panose="020B0604020202020204" pitchFamily="34" charset="0"/>
              </a:rPr>
              <a:t>P-19 net income growth challenged by exit of personal lending business, lower investment gains and yield compression</a:t>
            </a:r>
          </a:p>
          <a:p>
            <a:pPr marL="628650" lvl="2" indent="-171450">
              <a:buFont typeface="Wingdings" panose="05000000000000000000" pitchFamily="2" charset="2"/>
              <a:buChar char="§"/>
            </a:pPr>
            <a:r>
              <a:rPr lang="en-US" sz="1200" dirty="0">
                <a:solidFill>
                  <a:schemeClr val="tx1">
                    <a:lumMod val="65000"/>
                    <a:lumOff val="35000"/>
                  </a:schemeClr>
                </a:solidFill>
                <a:latin typeface="Arial" panose="020B0604020202020204" pitchFamily="34" charset="0"/>
                <a:cs typeface="Arial" panose="020B0604020202020204" pitchFamily="34" charset="0"/>
              </a:rPr>
              <a:t>ALLL coverage ratio of 12.4</a:t>
            </a:r>
            <a:r>
              <a:rPr lang="en-US" sz="1200" dirty="0" smtClean="0">
                <a:solidFill>
                  <a:schemeClr val="tx1">
                    <a:lumMod val="65000"/>
                    <a:lumOff val="35000"/>
                  </a:schemeClr>
                </a:solidFill>
                <a:latin typeface="Arial" panose="020B0604020202020204" pitchFamily="34" charset="0"/>
                <a:cs typeface="Arial" panose="020B0604020202020204" pitchFamily="34" charset="0"/>
              </a:rPr>
              <a:t>% in 2018, 50</a:t>
            </a:r>
            <a:r>
              <a:rPr lang="en-US" sz="1200" dirty="0" smtClean="0">
                <a:solidFill>
                  <a:srgbClr val="5F5F5F"/>
                </a:solidFill>
                <a:latin typeface="Arial" panose="020B0604020202020204" pitchFamily="34" charset="0"/>
                <a:cs typeface="Arial" panose="020B0604020202020204" pitchFamily="34" charset="0"/>
              </a:rPr>
              <a:t>bps </a:t>
            </a:r>
            <a:r>
              <a:rPr lang="en-US" sz="1200" dirty="0">
                <a:solidFill>
                  <a:srgbClr val="5F5F5F"/>
                </a:solidFill>
                <a:latin typeface="Arial" panose="020B0604020202020204" pitchFamily="34" charset="0"/>
                <a:cs typeface="Arial" panose="020B0604020202020204" pitchFamily="34" charset="0"/>
              </a:rPr>
              <a:t>higher</a:t>
            </a:r>
            <a:r>
              <a:rPr lang="en-US" sz="1200" dirty="0">
                <a:solidFill>
                  <a:srgbClr val="FF0000"/>
                </a:solidFill>
                <a:latin typeface="Arial" panose="020B0604020202020204" pitchFamily="34" charset="0"/>
                <a:cs typeface="Arial" panose="020B0604020202020204" pitchFamily="34" charset="0"/>
              </a:rPr>
              <a:t> </a:t>
            </a:r>
            <a:r>
              <a:rPr lang="en-US" sz="1200" dirty="0" smtClean="0">
                <a:solidFill>
                  <a:srgbClr val="5F5F5F"/>
                </a:solidFill>
                <a:latin typeface="Arial" panose="020B0604020202020204" pitchFamily="34" charset="0"/>
                <a:cs typeface="Arial" panose="020B0604020202020204" pitchFamily="34" charset="0"/>
              </a:rPr>
              <a:t>than </a:t>
            </a:r>
            <a:r>
              <a:rPr lang="en-US" sz="1200" dirty="0">
                <a:solidFill>
                  <a:srgbClr val="5F5F5F"/>
                </a:solidFill>
                <a:latin typeface="Arial" panose="020B0604020202020204" pitchFamily="34" charset="0"/>
                <a:cs typeface="Arial" panose="020B0604020202020204" pitchFamily="34" charset="0"/>
              </a:rPr>
              <a:t>P-18 but net losses </a:t>
            </a:r>
            <a:r>
              <a:rPr lang="en-US" sz="1200" dirty="0" smtClean="0">
                <a:solidFill>
                  <a:srgbClr val="5F5F5F"/>
                </a:solidFill>
                <a:latin typeface="Arial" panose="020B0604020202020204" pitchFamily="34" charset="0"/>
                <a:cs typeface="Arial" panose="020B0604020202020204" pitchFamily="34" charset="0"/>
              </a:rPr>
              <a:t>favorable</a:t>
            </a:r>
          </a:p>
          <a:p>
            <a:pPr marL="457200" lvl="2"/>
            <a:endParaRPr lang="en-US" sz="1200" dirty="0" smtClean="0">
              <a:solidFill>
                <a:srgbClr val="5F5F5F"/>
              </a:solidFill>
              <a:latin typeface="Arial" panose="020B0604020202020204" pitchFamily="34" charset="0"/>
              <a:cs typeface="Arial" panose="020B0604020202020204" pitchFamily="34" charset="0"/>
            </a:endParaRPr>
          </a:p>
          <a:p>
            <a:pPr marL="0" lvl="1"/>
            <a:r>
              <a:rPr lang="en-US" sz="1200" b="1" dirty="0" smtClean="0">
                <a:solidFill>
                  <a:srgbClr val="5F5F5F"/>
                </a:solidFill>
                <a:latin typeface="Arial" panose="020B0604020202020204" pitchFamily="34" charset="0"/>
                <a:cs typeface="Arial" panose="020B0604020202020204" pitchFamily="34" charset="0"/>
              </a:rPr>
              <a:t>Key Sensitivities</a:t>
            </a:r>
          </a:p>
          <a:p>
            <a:pPr marL="628650" lvl="2" indent="-171450">
              <a:buFont typeface="Wingdings" panose="05000000000000000000" pitchFamily="2" charset="2"/>
              <a:buChar char="§"/>
            </a:pPr>
            <a:r>
              <a:rPr lang="en-US" sz="1150" dirty="0" smtClean="0">
                <a:solidFill>
                  <a:srgbClr val="5F5F5F"/>
                </a:solidFill>
                <a:latin typeface="Arial" panose="020B0604020202020204" pitchFamily="34" charset="0"/>
                <a:cs typeface="Arial" panose="020B0604020202020204" pitchFamily="34" charset="0"/>
              </a:rPr>
              <a:t>Rate forecast &amp; credit spreads</a:t>
            </a:r>
            <a:endParaRPr lang="en-US" sz="1150" dirty="0" smtClean="0">
              <a:solidFill>
                <a:srgbClr val="5F5F5F"/>
              </a:solidFill>
              <a:latin typeface="Arial" panose="020B0604020202020204" pitchFamily="34" charset="0"/>
              <a:cs typeface="Arial" panose="020B0604020202020204" pitchFamily="34" charset="0"/>
            </a:endParaRPr>
          </a:p>
          <a:p>
            <a:pPr marL="628650" lvl="2" indent="-171450">
              <a:buFont typeface="Wingdings" panose="05000000000000000000" pitchFamily="2" charset="2"/>
              <a:buChar char="§"/>
            </a:pPr>
            <a:r>
              <a:rPr lang="en-US" sz="1150" dirty="0" smtClean="0">
                <a:solidFill>
                  <a:srgbClr val="5F5F5F"/>
                </a:solidFill>
                <a:latin typeface="Arial" panose="020B0604020202020204" pitchFamily="34" charset="0"/>
                <a:cs typeface="Arial" panose="020B0604020202020204" pitchFamily="34" charset="0"/>
              </a:rPr>
              <a:t>Provision build and loss forecast</a:t>
            </a:r>
          </a:p>
          <a:p>
            <a:pPr marL="628650" lvl="2" indent="-171450">
              <a:buFont typeface="Wingdings" panose="05000000000000000000" pitchFamily="2" charset="2"/>
              <a:buChar char="§"/>
            </a:pPr>
            <a:r>
              <a:rPr lang="en-US" sz="1150" dirty="0" smtClean="0">
                <a:solidFill>
                  <a:srgbClr val="5F5F5F"/>
                </a:solidFill>
                <a:latin typeface="Arial" panose="020B0604020202020204" pitchFamily="34" charset="0"/>
                <a:cs typeface="Arial" panose="020B0604020202020204" pitchFamily="34" charset="0"/>
              </a:rPr>
              <a:t>Chrysler penetration</a:t>
            </a:r>
          </a:p>
          <a:p>
            <a:pPr marL="628650" lvl="2" indent="-171450">
              <a:buFont typeface="Wingdings" panose="05000000000000000000" pitchFamily="2" charset="2"/>
              <a:buChar char="§"/>
            </a:pPr>
            <a:r>
              <a:rPr lang="en-US" sz="1150" dirty="0" smtClean="0">
                <a:solidFill>
                  <a:srgbClr val="5F5F5F"/>
                </a:solidFill>
                <a:latin typeface="Arial" panose="020B0604020202020204" pitchFamily="34" charset="0"/>
                <a:cs typeface="Arial" panose="020B0604020202020204" pitchFamily="34" charset="0"/>
              </a:rPr>
              <a:t>Secondary market and asset sale economics</a:t>
            </a:r>
            <a:endParaRPr lang="en-US" sz="1200" dirty="0" smtClean="0">
              <a:solidFill>
                <a:srgbClr val="5F5F5F"/>
              </a:solidFill>
              <a:latin typeface="Arial" panose="020B0604020202020204" pitchFamily="34" charset="0"/>
              <a:cs typeface="Arial" panose="020B0604020202020204" pitchFamily="34" charset="0"/>
            </a:endParaRPr>
          </a:p>
        </p:txBody>
      </p:sp>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a:solidFill>
                  <a:srgbClr val="5F5F5F"/>
                </a:solidFill>
                <a:latin typeface="Arial" panose="020B0604020202020204" pitchFamily="34" charset="0"/>
                <a:cs typeface="Arial" panose="020B0604020202020204" pitchFamily="34" charset="0"/>
              </a:rPr>
              <a:t>Executive Summary</a:t>
            </a:r>
          </a:p>
        </p:txBody>
      </p:sp>
      <p:sp>
        <p:nvSpPr>
          <p:cNvPr id="5" name="TextBox 4"/>
          <p:cNvSpPr txBox="1"/>
          <p:nvPr/>
        </p:nvSpPr>
        <p:spPr>
          <a:xfrm>
            <a:off x="243840" y="6460400"/>
            <a:ext cx="6733309" cy="215444"/>
          </a:xfrm>
          <a:prstGeom prst="rect">
            <a:avLst/>
          </a:prstGeom>
          <a:noFill/>
        </p:spPr>
        <p:txBody>
          <a:bodyPr wrap="square" rtlCol="0">
            <a:spAutoFit/>
          </a:bodyPr>
          <a:lstStyle>
            <a:defPPr>
              <a:defRPr lang="en-US"/>
            </a:defPPr>
            <a:lvl1pPr>
              <a:defRPr sz="800">
                <a:solidFill>
                  <a:srgbClr val="5F5F5F"/>
                </a:solidFill>
              </a:defRPr>
            </a:lvl1pPr>
          </a:lstStyle>
          <a:p>
            <a:r>
              <a:rPr lang="en-US" i="1" dirty="0">
                <a:latin typeface="Arial" panose="020B0604020202020204" pitchFamily="34" charset="0"/>
                <a:cs typeface="Arial" panose="020B0604020202020204" pitchFamily="34" charset="0"/>
              </a:rPr>
              <a:t>*Puerto Rico initiative – Diversify and relocate portfolio servicing to a new subsidiary based in the lower tax jurisdiction of Puerto </a:t>
            </a:r>
            <a:r>
              <a:rPr lang="en-US" i="1" dirty="0" smtClean="0">
                <a:latin typeface="Arial" panose="020B0604020202020204" pitchFamily="34" charset="0"/>
                <a:cs typeface="Arial" panose="020B0604020202020204" pitchFamily="34" charset="0"/>
              </a:rPr>
              <a:t>Rico</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176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Gross Credit Losses</a:t>
            </a:r>
            <a:endParaRPr lang="en-US" sz="2200" b="1" dirty="0">
              <a:solidFill>
                <a:srgbClr val="5F5F5F"/>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347868" y="586035"/>
            <a:ext cx="4530599" cy="5647324"/>
          </a:xfrm>
          <a:prstGeom prst="rect">
            <a:avLst/>
          </a:prstGeom>
        </p:spPr>
      </p:pic>
    </p:spTree>
    <p:extLst>
      <p:ext uri="{BB962C8B-B14F-4D97-AF65-F5344CB8AC3E}">
        <p14:creationId xmlns:p14="http://schemas.microsoft.com/office/powerpoint/2010/main" val="3228982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Monetary &amp; Fiscal Policy – Key Themes</a:t>
            </a:r>
            <a:endParaRPr lang="en-US" sz="2200" b="1" dirty="0">
              <a:solidFill>
                <a:srgbClr val="5F5F5F"/>
              </a:solidFill>
              <a:latin typeface="Arial" panose="020B0604020202020204" pitchFamily="34" charset="0"/>
              <a:cs typeface="Arial" panose="020B0604020202020204" pitchFamily="34" charset="0"/>
            </a:endParaRPr>
          </a:p>
        </p:txBody>
      </p:sp>
      <p:sp>
        <p:nvSpPr>
          <p:cNvPr id="8" name="Rectangle 7"/>
          <p:cNvSpPr/>
          <p:nvPr/>
        </p:nvSpPr>
        <p:spPr>
          <a:xfrm>
            <a:off x="4733925" y="1898650"/>
            <a:ext cx="231775" cy="5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243840" y="638561"/>
            <a:ext cx="5753306" cy="5409174"/>
          </a:xfrm>
          <a:prstGeom prst="rect">
            <a:avLst/>
          </a:prstGeom>
          <a:noFill/>
        </p:spPr>
        <p:txBody>
          <a:bodyPr wrap="square" rtlCol="0">
            <a:spAutoFit/>
          </a:bodyPr>
          <a:lstStyle/>
          <a:p>
            <a:pPr marL="0" lvl="1"/>
            <a:r>
              <a:rPr lang="en-US" sz="1200" b="1" dirty="0" smtClean="0">
                <a:solidFill>
                  <a:srgbClr val="5F5F5F"/>
                </a:solidFill>
                <a:latin typeface="Arial" panose="020B0604020202020204" pitchFamily="34" charset="0"/>
                <a:cs typeface="Arial" panose="020B0604020202020204" pitchFamily="34" charset="0"/>
              </a:rPr>
              <a:t>Federal Funds Rate</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Fed remains </a:t>
            </a:r>
            <a:r>
              <a:rPr lang="en-US" sz="1100" dirty="0">
                <a:solidFill>
                  <a:srgbClr val="5F5F5F"/>
                </a:solidFill>
                <a:latin typeface="Arial" panose="020B0604020202020204" pitchFamily="34" charset="0"/>
                <a:cs typeface="Arial" panose="020B0604020202020204" pitchFamily="34" charset="0"/>
              </a:rPr>
              <a:t>cautious in normalizing interest rates. Signaled the next rate hike will not occur until the June </a:t>
            </a:r>
            <a:r>
              <a:rPr lang="en-US" sz="1100" dirty="0" smtClean="0">
                <a:solidFill>
                  <a:srgbClr val="5F5F5F"/>
                </a:solidFill>
                <a:latin typeface="Arial" panose="020B0604020202020204" pitchFamily="34" charset="0"/>
                <a:cs typeface="Arial" panose="020B0604020202020204" pitchFamily="34" charset="0"/>
              </a:rPr>
              <a:t>meeting.</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Rate </a:t>
            </a:r>
            <a:r>
              <a:rPr lang="en-US" sz="1100" dirty="0">
                <a:solidFill>
                  <a:srgbClr val="5F5F5F"/>
                </a:solidFill>
                <a:latin typeface="Arial" panose="020B0604020202020204" pitchFamily="34" charset="0"/>
                <a:cs typeface="Arial" panose="020B0604020202020204" pitchFamily="34" charset="0"/>
              </a:rPr>
              <a:t>normalization will be a lengthy process. If the economy performs consistently with the Moody’s Analytics outlook, short-term interest rates will not normalize until the second half 2018. </a:t>
            </a:r>
            <a:endParaRPr lang="en-US" sz="1100" dirty="0" smtClean="0">
              <a:solidFill>
                <a:srgbClr val="5F5F5F"/>
              </a:solidFill>
              <a:latin typeface="Arial" panose="020B0604020202020204" pitchFamily="34" charset="0"/>
              <a:cs typeface="Arial" panose="020B0604020202020204" pitchFamily="34" charset="0"/>
            </a:endParaRP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Most </a:t>
            </a:r>
            <a:r>
              <a:rPr lang="en-US" sz="1100" dirty="0">
                <a:solidFill>
                  <a:srgbClr val="5F5F5F"/>
                </a:solidFill>
                <a:latin typeface="Arial" panose="020B0604020202020204" pitchFamily="34" charset="0"/>
                <a:cs typeface="Arial" panose="020B0604020202020204" pitchFamily="34" charset="0"/>
              </a:rPr>
              <a:t>significant headwind impacting fed funds rate is the higher required capitalization and liquidity of the post-crisis banking system. In order for the system to extend further credit to the economy, banks’ lending margins must be maintained, aided by the Fed adopting a lower equilibrium rate and thus lowering bank’s cost of </a:t>
            </a:r>
            <a:r>
              <a:rPr lang="en-US" sz="1100" dirty="0" smtClean="0">
                <a:solidFill>
                  <a:srgbClr val="5F5F5F"/>
                </a:solidFill>
                <a:latin typeface="Arial" panose="020B0604020202020204" pitchFamily="34" charset="0"/>
                <a:cs typeface="Arial" panose="020B0604020202020204" pitchFamily="34" charset="0"/>
              </a:rPr>
              <a:t>funds</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Expect </a:t>
            </a:r>
            <a:r>
              <a:rPr lang="en-US" sz="1100" dirty="0">
                <a:solidFill>
                  <a:srgbClr val="5F5F5F"/>
                </a:solidFill>
                <a:latin typeface="Arial" panose="020B0604020202020204" pitchFamily="34" charset="0"/>
                <a:cs typeface="Arial" panose="020B0604020202020204" pitchFamily="34" charset="0"/>
              </a:rPr>
              <a:t>steady </a:t>
            </a:r>
            <a:r>
              <a:rPr lang="en-US" sz="1100" dirty="0" smtClean="0">
                <a:solidFill>
                  <a:srgbClr val="5F5F5F"/>
                </a:solidFill>
                <a:latin typeface="Arial" panose="020B0604020202020204" pitchFamily="34" charset="0"/>
                <a:cs typeface="Arial" panose="020B0604020202020204" pitchFamily="34" charset="0"/>
              </a:rPr>
              <a:t>and </a:t>
            </a:r>
            <a:r>
              <a:rPr lang="en-US" sz="1100" dirty="0">
                <a:solidFill>
                  <a:srgbClr val="5F5F5F"/>
                </a:solidFill>
                <a:latin typeface="Arial" panose="020B0604020202020204" pitchFamily="34" charset="0"/>
                <a:cs typeface="Arial" panose="020B0604020202020204" pitchFamily="34" charset="0"/>
              </a:rPr>
              <a:t>orderly rise in long-term </a:t>
            </a:r>
            <a:r>
              <a:rPr lang="en-US" sz="1100" dirty="0" smtClean="0">
                <a:solidFill>
                  <a:srgbClr val="5F5F5F"/>
                </a:solidFill>
                <a:latin typeface="Arial" panose="020B0604020202020204" pitchFamily="34" charset="0"/>
                <a:cs typeface="Arial" panose="020B0604020202020204" pitchFamily="34" charset="0"/>
              </a:rPr>
              <a:t>rates with 3.5% Fed Funds rate by end of 2019.</a:t>
            </a:r>
          </a:p>
          <a:p>
            <a:pPr marL="171450" lvl="1" indent="-171450">
              <a:buFont typeface="Wingdings" panose="05000000000000000000" pitchFamily="2" charset="2"/>
              <a:buChar char="§"/>
            </a:pPr>
            <a:endParaRPr lang="en-US" sz="1150" dirty="0">
              <a:solidFill>
                <a:srgbClr val="5F5F5F"/>
              </a:solidFill>
              <a:latin typeface="Arial" panose="020B0604020202020204" pitchFamily="34" charset="0"/>
              <a:cs typeface="Arial" panose="020B0604020202020204" pitchFamily="34" charset="0"/>
            </a:endParaRPr>
          </a:p>
          <a:p>
            <a:pPr marL="0" lvl="1"/>
            <a:r>
              <a:rPr lang="en-US" sz="1200" b="1" dirty="0" smtClean="0">
                <a:solidFill>
                  <a:srgbClr val="5F5F5F"/>
                </a:solidFill>
                <a:latin typeface="Arial" panose="020B0604020202020204" pitchFamily="34" charset="0"/>
                <a:cs typeface="Arial" panose="020B0604020202020204" pitchFamily="34" charset="0"/>
              </a:rPr>
              <a:t>Employment</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Economy close to full employment and has recovered to similar levels seen pre-financial crisis.</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Rate of employment growth forecasted to be slightly below the forecasted rate of inflation.</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Unemployment rate expected to remain in the vicinity of 5% over the next several years</a:t>
            </a:r>
          </a:p>
          <a:p>
            <a:pPr marL="0" lvl="1"/>
            <a:endParaRPr lang="en-US" sz="1150" dirty="0">
              <a:solidFill>
                <a:srgbClr val="5F5F5F"/>
              </a:solidFill>
              <a:latin typeface="Arial" panose="020B0604020202020204" pitchFamily="34" charset="0"/>
              <a:cs typeface="Arial" panose="020B0604020202020204" pitchFamily="34" charset="0"/>
            </a:endParaRPr>
          </a:p>
          <a:p>
            <a:pPr marL="0" lvl="1"/>
            <a:r>
              <a:rPr lang="en-US" sz="1200" b="1" dirty="0" smtClean="0">
                <a:solidFill>
                  <a:srgbClr val="5F5F5F"/>
                </a:solidFill>
                <a:latin typeface="Arial" panose="020B0604020202020204" pitchFamily="34" charset="0"/>
                <a:cs typeface="Arial" panose="020B0604020202020204" pitchFamily="34" charset="0"/>
              </a:rPr>
              <a:t>Federal Budget &amp; GDP</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Federal government’s situation is stable following a budget deal that sets tax and spending policy into early 2017.</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Given the budget deal, fiscal policy will be a small positive for growth in 2016, adding </a:t>
            </a:r>
            <a:r>
              <a:rPr lang="en-US" sz="1100" dirty="0">
                <a:solidFill>
                  <a:srgbClr val="5F5F5F"/>
                </a:solidFill>
                <a:latin typeface="Arial" panose="020B0604020202020204" pitchFamily="34" charset="0"/>
                <a:cs typeface="Arial" panose="020B0604020202020204" pitchFamily="34" charset="0"/>
              </a:rPr>
              <a:t>~</a:t>
            </a:r>
            <a:r>
              <a:rPr lang="en-US" sz="1100" dirty="0" smtClean="0">
                <a:solidFill>
                  <a:srgbClr val="5F5F5F"/>
                </a:solidFill>
                <a:latin typeface="Arial" panose="020B0604020202020204" pitchFamily="34" charset="0"/>
                <a:cs typeface="Arial" panose="020B0604020202020204" pitchFamily="34" charset="0"/>
              </a:rPr>
              <a:t>0.2 percentage points to real GDP growth.</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Nation’s debt-to-GDP ratio stabilizes, at least through the remainder of the decade, which is expected to be enough to satisfy financial markets and allow the recovery to gain traction.</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Real GDP growth is lower than the baseline forecast.</a:t>
            </a:r>
          </a:p>
          <a:p>
            <a:pPr marL="171450" lvl="1" indent="-171450">
              <a:buFont typeface="Wingdings" panose="05000000000000000000" pitchFamily="2" charset="2"/>
              <a:buChar char="§"/>
            </a:pPr>
            <a:r>
              <a:rPr lang="en-US" sz="1100" dirty="0" smtClean="0">
                <a:solidFill>
                  <a:srgbClr val="5F5F5F"/>
                </a:solidFill>
                <a:latin typeface="Arial" panose="020B0604020202020204" pitchFamily="34" charset="0"/>
                <a:cs typeface="Arial" panose="020B0604020202020204" pitchFamily="34" charset="0"/>
              </a:rPr>
              <a:t>On an annual basis, real GDP forecasted to increase 1.3% in 2016 and 1.9% in 2017.</a:t>
            </a:r>
          </a:p>
          <a:p>
            <a:pPr marL="171450" lvl="1" indent="-171450">
              <a:buFont typeface="Wingdings" panose="05000000000000000000" pitchFamily="2" charset="2"/>
              <a:buChar char="§"/>
            </a:pPr>
            <a:endParaRPr lang="en-US" sz="1150" dirty="0">
              <a:solidFill>
                <a:srgbClr val="5F5F5F"/>
              </a:solidFill>
              <a:latin typeface="Arial" panose="020B0604020202020204" pitchFamily="34" charset="0"/>
              <a:cs typeface="Arial" panose="020B0604020202020204" pitchFamily="34" charset="0"/>
            </a:endParaRPr>
          </a:p>
        </p:txBody>
      </p:sp>
      <p:sp>
        <p:nvSpPr>
          <p:cNvPr id="16" name="TextBox 15"/>
          <p:cNvSpPr txBox="1"/>
          <p:nvPr/>
        </p:nvSpPr>
        <p:spPr>
          <a:xfrm>
            <a:off x="5997146" y="5834204"/>
            <a:ext cx="2858530" cy="523220"/>
          </a:xfrm>
          <a:prstGeom prst="rect">
            <a:avLst/>
          </a:prstGeom>
          <a:noFill/>
        </p:spPr>
        <p:txBody>
          <a:bodyPr wrap="square" rtlCol="0">
            <a:spAutoFit/>
          </a:bodyPr>
          <a:lstStyle/>
          <a:p>
            <a:r>
              <a:rPr lang="en-US" sz="700" i="1" dirty="0" smtClean="0">
                <a:solidFill>
                  <a:srgbClr val="5F5F5F"/>
                </a:solidFill>
                <a:latin typeface="Arial" panose="020B0604020202020204" pitchFamily="34" charset="0"/>
                <a:cs typeface="Arial" panose="020B0604020202020204" pitchFamily="34" charset="0"/>
              </a:rPr>
              <a:t>Sources: </a:t>
            </a:r>
            <a:r>
              <a:rPr lang="en-US" sz="700" i="1" dirty="0">
                <a:solidFill>
                  <a:srgbClr val="5F5F5F"/>
                </a:solidFill>
                <a:latin typeface="Arial" panose="020B0604020202020204" pitchFamily="34" charset="0"/>
                <a:cs typeface="Arial" panose="020B0604020202020204" pitchFamily="34" charset="0"/>
              </a:rPr>
              <a:t>U.S. Board of Governors of the Federal Reserve System (FRB</a:t>
            </a:r>
            <a:r>
              <a:rPr lang="en-US" sz="700" i="1" dirty="0" smtClean="0">
                <a:solidFill>
                  <a:srgbClr val="5F5F5F"/>
                </a:solidFill>
                <a:latin typeface="Arial" panose="020B0604020202020204" pitchFamily="34" charset="0"/>
                <a:cs typeface="Arial" panose="020B0604020202020204" pitchFamily="34" charset="0"/>
              </a:rPr>
              <a:t>); U.S. Bureau of Labor Statistics (BLS): Current Population Survey (CPS); U.S Bureau of Economic Analysis (BEA); Moody's </a:t>
            </a:r>
            <a:r>
              <a:rPr lang="en-US" sz="700" i="1" dirty="0">
                <a:solidFill>
                  <a:srgbClr val="5F5F5F"/>
                </a:solidFill>
                <a:latin typeface="Arial" panose="020B0604020202020204" pitchFamily="34" charset="0"/>
                <a:cs typeface="Arial" panose="020B0604020202020204" pitchFamily="34" charset="0"/>
              </a:rPr>
              <a:t>Analytics Forecasted</a:t>
            </a:r>
            <a:r>
              <a:rPr lang="en-US" sz="700" dirty="0">
                <a:solidFill>
                  <a:srgbClr val="5F5F5F"/>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3"/>
          <a:stretch>
            <a:fillRect/>
          </a:stretch>
        </p:blipFill>
        <p:spPr>
          <a:xfrm>
            <a:off x="6150706" y="650084"/>
            <a:ext cx="2634215" cy="1664626"/>
          </a:xfrm>
          <a:prstGeom prst="rect">
            <a:avLst/>
          </a:prstGeom>
        </p:spPr>
      </p:pic>
      <p:pic>
        <p:nvPicPr>
          <p:cNvPr id="3" name="Picture 2"/>
          <p:cNvPicPr>
            <a:picLocks noChangeAspect="1"/>
          </p:cNvPicPr>
          <p:nvPr/>
        </p:nvPicPr>
        <p:blipFill>
          <a:blip r:embed="rId4"/>
          <a:stretch>
            <a:fillRect/>
          </a:stretch>
        </p:blipFill>
        <p:spPr>
          <a:xfrm>
            <a:off x="6150706" y="2397992"/>
            <a:ext cx="2634215" cy="1666402"/>
          </a:xfrm>
          <a:prstGeom prst="rect">
            <a:avLst/>
          </a:prstGeom>
        </p:spPr>
      </p:pic>
      <p:pic>
        <p:nvPicPr>
          <p:cNvPr id="4" name="Picture 3"/>
          <p:cNvPicPr>
            <a:picLocks noChangeAspect="1"/>
          </p:cNvPicPr>
          <p:nvPr/>
        </p:nvPicPr>
        <p:blipFill>
          <a:blip r:embed="rId5"/>
          <a:stretch>
            <a:fillRect/>
          </a:stretch>
        </p:blipFill>
        <p:spPr>
          <a:xfrm>
            <a:off x="6150706" y="4147677"/>
            <a:ext cx="2669592" cy="1686528"/>
          </a:xfrm>
          <a:prstGeom prst="rect">
            <a:avLst/>
          </a:prstGeom>
        </p:spPr>
      </p:pic>
    </p:spTree>
    <p:extLst>
      <p:ext uri="{BB962C8B-B14F-4D97-AF65-F5344CB8AC3E}">
        <p14:creationId xmlns:p14="http://schemas.microsoft.com/office/powerpoint/2010/main" val="2604467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a:cs typeface="Arial"/>
              </a:rPr>
              <a:t>P-19 Economic Metric Trends</a:t>
            </a:r>
            <a:endParaRPr lang="en-US" sz="2200" b="1" dirty="0">
              <a:solidFill>
                <a:srgbClr val="5F5F5F"/>
              </a:solidFill>
              <a:latin typeface="Arial"/>
              <a:cs typeface="Arial"/>
            </a:endParaRPr>
          </a:p>
        </p:txBody>
      </p:sp>
      <p:sp>
        <p:nvSpPr>
          <p:cNvPr id="13" name="TextBox 12"/>
          <p:cNvSpPr txBox="1"/>
          <p:nvPr/>
        </p:nvSpPr>
        <p:spPr>
          <a:xfrm>
            <a:off x="3238677" y="5335851"/>
            <a:ext cx="2654121" cy="738664"/>
          </a:xfrm>
          <a:prstGeom prst="rect">
            <a:avLst/>
          </a:prstGeom>
          <a:noFill/>
        </p:spPr>
        <p:txBody>
          <a:bodyPr wrap="square" rtlCol="0">
            <a:spAutoFit/>
          </a:bodyPr>
          <a:lstStyle/>
          <a:p>
            <a:r>
              <a:rPr lang="en-US" sz="700" i="1" dirty="0" smtClean="0">
                <a:solidFill>
                  <a:srgbClr val="5F5F5F"/>
                </a:solidFill>
              </a:rPr>
              <a:t>Sources: </a:t>
            </a:r>
            <a:r>
              <a:rPr lang="en-US" sz="700" i="1" dirty="0">
                <a:solidFill>
                  <a:srgbClr val="5F5F5F"/>
                </a:solidFill>
              </a:rPr>
              <a:t>The Conference Board; </a:t>
            </a:r>
            <a:r>
              <a:rPr lang="en-US" sz="700" i="1" dirty="0" smtClean="0">
                <a:solidFill>
                  <a:srgbClr val="5F5F5F"/>
                </a:solidFill>
              </a:rPr>
              <a:t>U.S. Bureau of Labor Statistics (BLS): Current Population Survey (CPS); U.S. Bureau of Economic Analysis (BEA); Manheim Consulting; U.S. Board of Governors of the Federal Reserve System (FRB); U.S. Census Bureau (BOC); Moody's </a:t>
            </a:r>
            <a:r>
              <a:rPr lang="en-US" sz="700" i="1" dirty="0">
                <a:solidFill>
                  <a:srgbClr val="5F5F5F"/>
                </a:solidFill>
              </a:rPr>
              <a:t>Analytics Forecasted</a:t>
            </a:r>
            <a:endParaRPr lang="en-US" sz="700" dirty="0">
              <a:solidFill>
                <a:srgbClr val="5F5F5F"/>
              </a:solidFill>
            </a:endParaRPr>
          </a:p>
        </p:txBody>
      </p:sp>
      <p:pic>
        <p:nvPicPr>
          <p:cNvPr id="2" name="Picture 1"/>
          <p:cNvPicPr>
            <a:picLocks noChangeAspect="1"/>
          </p:cNvPicPr>
          <p:nvPr/>
        </p:nvPicPr>
        <p:blipFill>
          <a:blip r:embed="rId3"/>
          <a:stretch>
            <a:fillRect/>
          </a:stretch>
        </p:blipFill>
        <p:spPr>
          <a:xfrm>
            <a:off x="324875" y="841020"/>
            <a:ext cx="2712956" cy="1627773"/>
          </a:xfrm>
          <a:prstGeom prst="rect">
            <a:avLst/>
          </a:prstGeom>
        </p:spPr>
      </p:pic>
      <p:pic>
        <p:nvPicPr>
          <p:cNvPr id="3" name="Picture 2"/>
          <p:cNvPicPr>
            <a:picLocks noChangeAspect="1"/>
          </p:cNvPicPr>
          <p:nvPr/>
        </p:nvPicPr>
        <p:blipFill>
          <a:blip r:embed="rId4"/>
          <a:stretch>
            <a:fillRect/>
          </a:stretch>
        </p:blipFill>
        <p:spPr>
          <a:xfrm>
            <a:off x="3201597" y="838133"/>
            <a:ext cx="2712955" cy="1630659"/>
          </a:xfrm>
          <a:prstGeom prst="rect">
            <a:avLst/>
          </a:prstGeom>
        </p:spPr>
      </p:pic>
      <p:pic>
        <p:nvPicPr>
          <p:cNvPr id="5" name="Picture 4"/>
          <p:cNvPicPr>
            <a:picLocks noChangeAspect="1"/>
          </p:cNvPicPr>
          <p:nvPr/>
        </p:nvPicPr>
        <p:blipFill>
          <a:blip r:embed="rId5"/>
          <a:stretch>
            <a:fillRect/>
          </a:stretch>
        </p:blipFill>
        <p:spPr>
          <a:xfrm>
            <a:off x="6079614" y="841020"/>
            <a:ext cx="2710550" cy="1627773"/>
          </a:xfrm>
          <a:prstGeom prst="rect">
            <a:avLst/>
          </a:prstGeom>
        </p:spPr>
      </p:pic>
      <p:pic>
        <p:nvPicPr>
          <p:cNvPr id="14" name="Picture 13"/>
          <p:cNvPicPr>
            <a:picLocks noChangeAspect="1"/>
          </p:cNvPicPr>
          <p:nvPr/>
        </p:nvPicPr>
        <p:blipFill>
          <a:blip r:embed="rId6"/>
          <a:stretch>
            <a:fillRect/>
          </a:stretch>
        </p:blipFill>
        <p:spPr>
          <a:xfrm>
            <a:off x="324875" y="2599658"/>
            <a:ext cx="2712955" cy="1627773"/>
          </a:xfrm>
          <a:prstGeom prst="rect">
            <a:avLst/>
          </a:prstGeom>
        </p:spPr>
      </p:pic>
      <p:pic>
        <p:nvPicPr>
          <p:cNvPr id="15" name="Picture 14"/>
          <p:cNvPicPr>
            <a:picLocks noChangeAspect="1"/>
          </p:cNvPicPr>
          <p:nvPr/>
        </p:nvPicPr>
        <p:blipFill>
          <a:blip r:embed="rId7"/>
          <a:stretch>
            <a:fillRect/>
          </a:stretch>
        </p:blipFill>
        <p:spPr>
          <a:xfrm>
            <a:off x="3238677" y="2599658"/>
            <a:ext cx="2675875" cy="1630659"/>
          </a:xfrm>
          <a:prstGeom prst="rect">
            <a:avLst/>
          </a:prstGeom>
        </p:spPr>
      </p:pic>
      <p:pic>
        <p:nvPicPr>
          <p:cNvPr id="16" name="Picture 15"/>
          <p:cNvPicPr>
            <a:picLocks noChangeAspect="1"/>
          </p:cNvPicPr>
          <p:nvPr/>
        </p:nvPicPr>
        <p:blipFill>
          <a:blip r:embed="rId8"/>
          <a:stretch>
            <a:fillRect/>
          </a:stretch>
        </p:blipFill>
        <p:spPr>
          <a:xfrm>
            <a:off x="6079615" y="2599658"/>
            <a:ext cx="2710550" cy="1630659"/>
          </a:xfrm>
          <a:prstGeom prst="rect">
            <a:avLst/>
          </a:prstGeom>
        </p:spPr>
      </p:pic>
      <p:pic>
        <p:nvPicPr>
          <p:cNvPr id="17" name="Picture 16"/>
          <p:cNvPicPr>
            <a:picLocks noChangeAspect="1"/>
          </p:cNvPicPr>
          <p:nvPr/>
        </p:nvPicPr>
        <p:blipFill>
          <a:blip r:embed="rId9"/>
          <a:stretch>
            <a:fillRect/>
          </a:stretch>
        </p:blipFill>
        <p:spPr>
          <a:xfrm>
            <a:off x="324876" y="4358296"/>
            <a:ext cx="2712956" cy="1716219"/>
          </a:xfrm>
          <a:prstGeom prst="rect">
            <a:avLst/>
          </a:prstGeom>
        </p:spPr>
      </p:pic>
    </p:spTree>
    <p:extLst>
      <p:ext uri="{BB962C8B-B14F-4D97-AF65-F5344CB8AC3E}">
        <p14:creationId xmlns:p14="http://schemas.microsoft.com/office/powerpoint/2010/main" val="753206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Risk Appetite Statement Metrics</a:t>
            </a:r>
            <a:endParaRPr lang="en-US" sz="2200" b="1" dirty="0">
              <a:solidFill>
                <a:srgbClr val="5F5F5F"/>
              </a:solidFill>
              <a:latin typeface="Arial" panose="020B0604020202020204" pitchFamily="34" charset="0"/>
              <a:cs typeface="Arial" panose="020B0604020202020204" pitchFamily="34" charset="0"/>
            </a:endParaRPr>
          </a:p>
        </p:txBody>
      </p:sp>
      <p:sp>
        <p:nvSpPr>
          <p:cNvPr id="8" name="Rectangle 7"/>
          <p:cNvSpPr/>
          <p:nvPr/>
        </p:nvSpPr>
        <p:spPr>
          <a:xfrm>
            <a:off x="4733925" y="1898650"/>
            <a:ext cx="231775" cy="5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Rectangle 5"/>
          <p:cNvSpPr/>
          <p:nvPr/>
        </p:nvSpPr>
        <p:spPr>
          <a:xfrm>
            <a:off x="301506" y="4215982"/>
            <a:ext cx="8467344" cy="19626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700" dirty="0" smtClean="0">
                <a:solidFill>
                  <a:srgbClr val="808080"/>
                </a:solidFill>
                <a:latin typeface="Arial" panose="020B0604020202020204" pitchFamily="34" charset="0"/>
                <a:cs typeface="Arial" panose="020B0604020202020204" pitchFamily="34" charset="0"/>
              </a:rPr>
              <a:t>SC to be in compliance most binding RAS metrics including 12 month rolling charge-off rate, CET1 ratio and RWA</a:t>
            </a:r>
          </a:p>
          <a:p>
            <a:pPr marL="285750" indent="-285750">
              <a:buFont typeface="Wingdings" panose="05000000000000000000" pitchFamily="2" charset="2"/>
              <a:buChar char="§"/>
            </a:pPr>
            <a:r>
              <a:rPr lang="en-US" sz="1700" dirty="0" smtClean="0">
                <a:solidFill>
                  <a:srgbClr val="808080"/>
                </a:solidFill>
                <a:latin typeface="Arial" panose="020B0604020202020204" pitchFamily="34" charset="0"/>
                <a:cs typeface="Arial" panose="020B0604020202020204" pitchFamily="34" charset="0"/>
              </a:rPr>
              <a:t>Net charge off and allowance for loan losses being reviewed by Credit </a:t>
            </a:r>
          </a:p>
          <a:p>
            <a:pPr marL="285750" indent="-285750">
              <a:buFont typeface="Wingdings" panose="05000000000000000000" pitchFamily="2" charset="2"/>
              <a:buChar char="§"/>
            </a:pPr>
            <a:r>
              <a:rPr lang="en-US" sz="1700" dirty="0">
                <a:solidFill>
                  <a:srgbClr val="808080"/>
                </a:solidFill>
                <a:latin typeface="Arial" panose="020B0604020202020204" pitchFamily="34" charset="0"/>
                <a:cs typeface="Arial" panose="020B0604020202020204" pitchFamily="34" charset="0"/>
              </a:rPr>
              <a:t>B</a:t>
            </a:r>
            <a:r>
              <a:rPr lang="en-US" sz="1700" dirty="0" smtClean="0">
                <a:solidFill>
                  <a:srgbClr val="808080"/>
                </a:solidFill>
                <a:latin typeface="Arial" panose="020B0604020202020204" pitchFamily="34" charset="0"/>
                <a:cs typeface="Arial" panose="020B0604020202020204" pitchFamily="34" charset="0"/>
              </a:rPr>
              <a:t>enchmark limits for 2016 being reviewed and to be reset based on new scenarios from CCAR 2016 results</a:t>
            </a:r>
          </a:p>
          <a:p>
            <a:pPr marL="285750" indent="-285750">
              <a:buFont typeface="Wingdings" panose="05000000000000000000" pitchFamily="2" charset="2"/>
              <a:buChar char="§"/>
            </a:pPr>
            <a:r>
              <a:rPr lang="en-US" sz="1700" dirty="0" smtClean="0">
                <a:solidFill>
                  <a:srgbClr val="808080"/>
                </a:solidFill>
                <a:latin typeface="Arial" panose="020B0604020202020204" pitchFamily="34" charset="0"/>
                <a:cs typeface="Arial" panose="020B0604020202020204" pitchFamily="34" charset="0"/>
              </a:rPr>
              <a:t>2</a:t>
            </a:r>
            <a:r>
              <a:rPr lang="en-US" sz="1700" baseline="30000" dirty="0" smtClean="0">
                <a:solidFill>
                  <a:srgbClr val="808080"/>
                </a:solidFill>
                <a:latin typeface="Arial" panose="020B0604020202020204" pitchFamily="34" charset="0"/>
                <a:cs typeface="Arial" panose="020B0604020202020204" pitchFamily="34" charset="0"/>
              </a:rPr>
              <a:t>nd</a:t>
            </a:r>
            <a:r>
              <a:rPr lang="en-US" sz="1700" dirty="0" smtClean="0">
                <a:solidFill>
                  <a:srgbClr val="808080"/>
                </a:solidFill>
                <a:latin typeface="Arial" panose="020B0604020202020204" pitchFamily="34" charset="0"/>
                <a:cs typeface="Arial" panose="020B0604020202020204" pitchFamily="34" charset="0"/>
              </a:rPr>
              <a:t> line of defense review and signoff would be conducted prior to the Round 2 submission of P-19 – feedback would be incorporated prior to BOD approval</a:t>
            </a:r>
          </a:p>
        </p:txBody>
      </p:sp>
      <p:pic>
        <p:nvPicPr>
          <p:cNvPr id="2" name="Picture 1"/>
          <p:cNvPicPr>
            <a:picLocks noChangeAspect="1"/>
          </p:cNvPicPr>
          <p:nvPr/>
        </p:nvPicPr>
        <p:blipFill>
          <a:blip r:embed="rId3"/>
          <a:stretch>
            <a:fillRect/>
          </a:stretch>
        </p:blipFill>
        <p:spPr>
          <a:xfrm>
            <a:off x="494250" y="683751"/>
            <a:ext cx="7966523" cy="3374977"/>
          </a:xfrm>
          <a:prstGeom prst="rect">
            <a:avLst/>
          </a:prstGeom>
        </p:spPr>
      </p:pic>
    </p:spTree>
    <p:extLst>
      <p:ext uri="{BB962C8B-B14F-4D97-AF65-F5344CB8AC3E}">
        <p14:creationId xmlns:p14="http://schemas.microsoft.com/office/powerpoint/2010/main" val="357220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0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6871" y="4580372"/>
            <a:ext cx="8467344" cy="1674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2016 to 2019 net income in the range of $700 – 775mm, including Puerto Rico tax benefit.  Decline in core net income primarily driven by lower serviced assets, lower gain-on-sale on asset sales &amp; lower </a:t>
            </a:r>
            <a:r>
              <a:rPr lang="en-US" sz="1400" dirty="0" smtClean="0">
                <a:solidFill>
                  <a:srgbClr val="808080"/>
                </a:solidFill>
                <a:latin typeface="Arial" panose="020B0604020202020204" pitchFamily="34" charset="0"/>
                <a:cs typeface="Arial" panose="020B0604020202020204" pitchFamily="34" charset="0"/>
              </a:rPr>
              <a:t>yield </a:t>
            </a:r>
            <a:r>
              <a:rPr lang="en-US" sz="1400" dirty="0" smtClean="0">
                <a:solidFill>
                  <a:srgbClr val="808080"/>
                </a:solidFill>
                <a:latin typeface="Arial" panose="020B0604020202020204" pitchFamily="34" charset="0"/>
                <a:cs typeface="Arial" panose="020B0604020202020204" pitchFamily="34" charset="0"/>
              </a:rPr>
              <a:t>expectations</a:t>
            </a:r>
          </a:p>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Owned average earning assets in line with P-18 forecast but mix shifting towards higher prime loans (10% weighting vs. 6% in P-18)</a:t>
            </a:r>
          </a:p>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Serviced assets at 50% of P-18 driven by lower originations &amp; maintaining (not increasing) current Chrysler penetration levels</a:t>
            </a:r>
          </a:p>
          <a:p>
            <a:pPr marL="285750" indent="-285750">
              <a:buFont typeface="Wingdings" panose="05000000000000000000" pitchFamily="2" charset="2"/>
              <a:buChar char="§"/>
            </a:pPr>
            <a:r>
              <a:rPr lang="en-US" sz="1400" dirty="0" smtClean="0">
                <a:solidFill>
                  <a:srgbClr val="808080"/>
                </a:solidFill>
                <a:latin typeface="Arial" panose="020B0604020202020204" pitchFamily="34" charset="0"/>
                <a:cs typeface="Arial" panose="020B0604020202020204" pitchFamily="34" charset="0"/>
              </a:rPr>
              <a:t>Dividends reinstated from 3Q17 at 30% payout</a:t>
            </a:r>
          </a:p>
        </p:txBody>
      </p:sp>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Key Performance Indicators</a:t>
            </a:r>
            <a:endParaRPr lang="en-US" sz="2200" b="1" dirty="0">
              <a:solidFill>
                <a:srgbClr val="5F5F5F"/>
              </a:solidFill>
              <a:latin typeface="Arial" panose="020B0604020202020204" pitchFamily="34" charset="0"/>
              <a:cs typeface="Arial" panose="020B0604020202020204" pitchFamily="34" charset="0"/>
            </a:endParaRPr>
          </a:p>
        </p:txBody>
      </p:sp>
      <p:sp>
        <p:nvSpPr>
          <p:cNvPr id="8" name="Rectangle 7"/>
          <p:cNvSpPr/>
          <p:nvPr/>
        </p:nvSpPr>
        <p:spPr>
          <a:xfrm>
            <a:off x="4733925" y="1898650"/>
            <a:ext cx="231775" cy="5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359172" y="6446654"/>
            <a:ext cx="6733309" cy="215444"/>
          </a:xfrm>
          <a:prstGeom prst="rect">
            <a:avLst/>
          </a:prstGeom>
          <a:noFill/>
        </p:spPr>
        <p:txBody>
          <a:bodyPr wrap="square" rtlCol="0">
            <a:spAutoFit/>
          </a:bodyPr>
          <a:lstStyle>
            <a:defPPr>
              <a:defRPr lang="en-US"/>
            </a:defPPr>
            <a:lvl1pPr>
              <a:defRPr sz="800">
                <a:solidFill>
                  <a:srgbClr val="5F5F5F"/>
                </a:solidFill>
              </a:defRPr>
            </a:lvl1pPr>
          </a:lstStyle>
          <a:p>
            <a:r>
              <a:rPr lang="en-US" i="1" dirty="0">
                <a:latin typeface="Arial" panose="020B0604020202020204" pitchFamily="34" charset="0"/>
                <a:cs typeface="Arial" panose="020B0604020202020204" pitchFamily="34" charset="0"/>
              </a:rPr>
              <a:t>*Puerto Rico initiative – Diversify and relocate portfolio servicing to a new subsidiary based in the lower tax jurisdiction of Puerto </a:t>
            </a:r>
            <a:r>
              <a:rPr lang="en-US" i="1" dirty="0" smtClean="0">
                <a:latin typeface="Arial" panose="020B0604020202020204" pitchFamily="34" charset="0"/>
                <a:cs typeface="Arial" panose="020B0604020202020204" pitchFamily="34" charset="0"/>
              </a:rPr>
              <a:t>Rico</a:t>
            </a:r>
            <a:endParaRPr lang="en-US" i="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593124" y="569474"/>
            <a:ext cx="7702378" cy="3914845"/>
          </a:xfrm>
          <a:prstGeom prst="rect">
            <a:avLst/>
          </a:prstGeom>
        </p:spPr>
      </p:pic>
    </p:spTree>
    <p:extLst>
      <p:ext uri="{BB962C8B-B14F-4D97-AF65-F5344CB8AC3E}">
        <p14:creationId xmlns:p14="http://schemas.microsoft.com/office/powerpoint/2010/main" val="1817978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AGENDA</a:t>
            </a:r>
            <a:endParaRPr lang="en-US" sz="2200" b="1" dirty="0">
              <a:solidFill>
                <a:srgbClr val="5F5F5F"/>
              </a:solidFill>
              <a:latin typeface="Arial" panose="020B0604020202020204" pitchFamily="34" charset="0"/>
              <a:cs typeface="Arial" panose="020B0604020202020204" pitchFamily="34" charset="0"/>
            </a:endParaRPr>
          </a:p>
        </p:txBody>
      </p:sp>
      <p:sp>
        <p:nvSpPr>
          <p:cNvPr id="3" name="TextBox 2"/>
          <p:cNvSpPr txBox="1"/>
          <p:nvPr/>
        </p:nvSpPr>
        <p:spPr>
          <a:xfrm>
            <a:off x="1491668" y="1069975"/>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panose="020B0604020202020204" pitchFamily="34" charset="0"/>
                <a:cs typeface="Arial" panose="020B0604020202020204" pitchFamily="34" charset="0"/>
              </a:rPr>
              <a:t>Executive Summary					 3</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TextBox 3"/>
          <p:cNvSpPr txBox="1"/>
          <p:nvPr/>
        </p:nvSpPr>
        <p:spPr>
          <a:xfrm>
            <a:off x="1491668" y="2193141"/>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Key Assumptions					 9</a:t>
            </a:r>
            <a:endParaRPr lang="en-US" b="1" dirty="0">
              <a:solidFill>
                <a:srgbClr val="5F5F5F"/>
              </a:solidFill>
              <a:latin typeface="Arial" panose="020B0604020202020204" pitchFamily="34" charset="0"/>
              <a:cs typeface="Arial" panose="020B0604020202020204" pitchFamily="34" charset="0"/>
            </a:endParaRPr>
          </a:p>
        </p:txBody>
      </p:sp>
      <p:sp>
        <p:nvSpPr>
          <p:cNvPr id="5" name="TextBox 4"/>
          <p:cNvSpPr txBox="1"/>
          <p:nvPr/>
        </p:nvSpPr>
        <p:spPr>
          <a:xfrm>
            <a:off x="1491668" y="2754723"/>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Financials  	</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18</a:t>
            </a:r>
            <a:endParaRPr lang="en-US" b="1" dirty="0">
              <a:solidFill>
                <a:srgbClr val="5F5F5F"/>
              </a:solidFill>
              <a:latin typeface="Arial" panose="020B0604020202020204" pitchFamily="34" charset="0"/>
              <a:cs typeface="Arial" panose="020B0604020202020204" pitchFamily="34" charset="0"/>
            </a:endParaRPr>
          </a:p>
        </p:txBody>
      </p:sp>
      <p:sp>
        <p:nvSpPr>
          <p:cNvPr id="6" name="TextBox 5"/>
          <p:cNvSpPr txBox="1"/>
          <p:nvPr/>
        </p:nvSpPr>
        <p:spPr>
          <a:xfrm>
            <a:off x="1491668" y="1631558"/>
            <a:ext cx="6171459" cy="276999"/>
          </a:xfrm>
          <a:prstGeom prst="rect">
            <a:avLst/>
          </a:prstGeom>
          <a:solidFill>
            <a:schemeClr val="tx1">
              <a:lumMod val="65000"/>
              <a:lumOff val="3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bg1"/>
                </a:solidFill>
                <a:latin typeface="Arial" panose="020B0604020202020204" pitchFamily="34" charset="0"/>
                <a:cs typeface="Arial" panose="020B0604020202020204" pitchFamily="34" charset="0"/>
              </a:rPr>
              <a:t>Economic Outlook					 6</a:t>
            </a:r>
            <a:endParaRPr lang="en-US"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Appendix</a:t>
            </a:r>
            <a:endParaRPr lang="en-US" b="1" dirty="0">
              <a:solidFill>
                <a:srgbClr val="5F5F5F"/>
              </a:solidFill>
              <a:latin typeface="Arial" panose="020B0604020202020204" pitchFamily="34" charset="0"/>
              <a:cs typeface="Arial" panose="020B0604020202020204" pitchFamily="34" charset="0"/>
            </a:endParaRPr>
          </a:p>
        </p:txBody>
      </p:sp>
      <p:sp>
        <p:nvSpPr>
          <p:cNvPr id="8" name="TextBox 7"/>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Risks &amp; Opportunities</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26</a:t>
            </a:r>
            <a:endParaRPr lang="en-US" b="1" dirty="0">
              <a:solidFill>
                <a:srgbClr val="5F5F5F"/>
              </a:solidFill>
              <a:latin typeface="Arial" panose="020B0604020202020204" pitchFamily="34" charset="0"/>
              <a:cs typeface="Arial" panose="020B0604020202020204" pitchFamily="34" charset="0"/>
            </a:endParaRPr>
          </a:p>
        </p:txBody>
      </p:sp>
      <p:sp>
        <p:nvSpPr>
          <p:cNvPr id="9" name="TextBox 8"/>
          <p:cNvSpPr txBox="1"/>
          <p:nvPr/>
        </p:nvSpPr>
        <p:spPr>
          <a:xfrm>
            <a:off x="1491667" y="387537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Appendix	</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29</a:t>
            </a:r>
            <a:endParaRPr lang="en-US" b="1" dirty="0">
              <a:solidFill>
                <a:srgbClr val="5F5F5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475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Macroeconomic Scenario</a:t>
            </a:r>
            <a:endParaRPr lang="en-US" sz="2200" b="1" dirty="0">
              <a:solidFill>
                <a:srgbClr val="5F5F5F"/>
              </a:solidFill>
              <a:latin typeface="Arial" panose="020B0604020202020204" pitchFamily="34" charset="0"/>
              <a:cs typeface="Arial" panose="020B0604020202020204" pitchFamily="34" charset="0"/>
            </a:endParaRPr>
          </a:p>
        </p:txBody>
      </p:sp>
      <p:sp>
        <p:nvSpPr>
          <p:cNvPr id="8" name="Rectangle 7"/>
          <p:cNvSpPr/>
          <p:nvPr/>
        </p:nvSpPr>
        <p:spPr>
          <a:xfrm>
            <a:off x="4733925" y="1898650"/>
            <a:ext cx="231775" cy="5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148281" y="866927"/>
            <a:ext cx="8600864" cy="2308324"/>
          </a:xfrm>
          <a:prstGeom prst="rect">
            <a:avLst/>
          </a:prstGeom>
          <a:noFill/>
        </p:spPr>
        <p:txBody>
          <a:bodyPr wrap="square" rtlCol="0">
            <a:spAutoFit/>
          </a:bodyPr>
          <a:lstStyle/>
          <a:p>
            <a:pPr marL="0" lvl="1" algn="ctr" eaLnBrk="0" fontAlgn="base" hangingPunct="0">
              <a:spcBef>
                <a:spcPct val="0"/>
              </a:spcBef>
              <a:spcAft>
                <a:spcPct val="0"/>
              </a:spcAft>
            </a:pPr>
            <a:r>
              <a:rPr lang="en-US" sz="1600" b="1" dirty="0" smtClean="0">
                <a:solidFill>
                  <a:srgbClr val="5F5F5F"/>
                </a:solidFill>
                <a:latin typeface="Arial" panose="020B0604020202020204" pitchFamily="34" charset="0"/>
                <a:cs typeface="Arial" panose="020B0604020202020204" pitchFamily="34" charset="0"/>
              </a:rPr>
              <a:t>Forecast scenarios for key macro themes impacting the U.S. auto market</a:t>
            </a:r>
          </a:p>
          <a:p>
            <a:pPr marL="0" lvl="1" eaLnBrk="0" fontAlgn="base" hangingPunct="0">
              <a:spcBef>
                <a:spcPct val="0"/>
              </a:spcBef>
              <a:spcAft>
                <a:spcPct val="0"/>
              </a:spcAft>
            </a:pPr>
            <a:endParaRPr lang="en-US" sz="1600" b="1" dirty="0" smtClean="0">
              <a:solidFill>
                <a:srgbClr val="5F5F5F"/>
              </a:solidFill>
              <a:latin typeface="Arial" panose="020B0604020202020204" pitchFamily="34" charset="0"/>
              <a:cs typeface="Arial" panose="020B0604020202020204" pitchFamily="34" charset="0"/>
            </a:endParaRPr>
          </a:p>
          <a:p>
            <a:pPr marL="742950" lvl="2" indent="-285750">
              <a:buFont typeface="Wingdings" panose="05000000000000000000" pitchFamily="2" charset="2"/>
              <a:buChar char="§"/>
            </a:pPr>
            <a:r>
              <a:rPr lang="en-US" sz="1400" dirty="0" smtClean="0">
                <a:solidFill>
                  <a:srgbClr val="5F5F5F"/>
                </a:solidFill>
                <a:latin typeface="Arial" panose="020B0604020202020204" pitchFamily="34" charset="0"/>
                <a:cs typeface="Arial" panose="020B0604020202020204" pitchFamily="34" charset="0"/>
              </a:rPr>
              <a:t>Moderate </a:t>
            </a:r>
            <a:r>
              <a:rPr lang="en-US" sz="1400" dirty="0">
                <a:solidFill>
                  <a:srgbClr val="5F5F5F"/>
                </a:solidFill>
                <a:latin typeface="Arial" panose="020B0604020202020204" pitchFamily="34" charset="0"/>
                <a:cs typeface="Arial" panose="020B0604020202020204" pitchFamily="34" charset="0"/>
              </a:rPr>
              <a:t>economic expansion </a:t>
            </a:r>
            <a:r>
              <a:rPr lang="en-US" sz="1400" dirty="0" smtClean="0">
                <a:solidFill>
                  <a:srgbClr val="5F5F5F"/>
                </a:solidFill>
                <a:latin typeface="Arial" panose="020B0604020202020204" pitchFamily="34" charset="0"/>
                <a:cs typeface="Arial" panose="020B0604020202020204" pitchFamily="34" charset="0"/>
              </a:rPr>
              <a:t>through 2019 without </a:t>
            </a:r>
            <a:r>
              <a:rPr lang="en-US" sz="1400" dirty="0">
                <a:solidFill>
                  <a:srgbClr val="5F5F5F"/>
                </a:solidFill>
                <a:latin typeface="Arial" panose="020B0604020202020204" pitchFamily="34" charset="0"/>
                <a:cs typeface="Arial" panose="020B0604020202020204" pitchFamily="34" charset="0"/>
              </a:rPr>
              <a:t>material surprises up or down</a:t>
            </a:r>
          </a:p>
          <a:p>
            <a:pPr marL="742950" lvl="2" indent="-285750">
              <a:buFont typeface="Wingdings" panose="05000000000000000000" pitchFamily="2" charset="2"/>
              <a:buChar char="§"/>
            </a:pPr>
            <a:r>
              <a:rPr lang="en-US" sz="1400" dirty="0" smtClean="0">
                <a:solidFill>
                  <a:srgbClr val="5F5F5F"/>
                </a:solidFill>
                <a:latin typeface="Arial" panose="020B0604020202020204" pitchFamily="34" charset="0"/>
                <a:cs typeface="Arial" panose="020B0604020202020204" pitchFamily="34" charset="0"/>
              </a:rPr>
              <a:t>Sustained </a:t>
            </a:r>
            <a:r>
              <a:rPr lang="en-US" sz="1400" dirty="0">
                <a:solidFill>
                  <a:srgbClr val="5F5F5F"/>
                </a:solidFill>
                <a:latin typeface="Arial" panose="020B0604020202020204" pitchFamily="34" charset="0"/>
                <a:cs typeface="Arial" panose="020B0604020202020204" pitchFamily="34" charset="0"/>
              </a:rPr>
              <a:t>low unemployment, leveling off of </a:t>
            </a:r>
            <a:r>
              <a:rPr lang="en-US" sz="1400" dirty="0" smtClean="0">
                <a:solidFill>
                  <a:srgbClr val="5F5F5F"/>
                </a:solidFill>
                <a:latin typeface="Arial" panose="020B0604020202020204" pitchFamily="34" charset="0"/>
                <a:cs typeface="Arial" panose="020B0604020202020204" pitchFamily="34" charset="0"/>
              </a:rPr>
              <a:t>at full employment by 2019 – 5% unemployment rate</a:t>
            </a:r>
            <a:endParaRPr lang="en-US" sz="1400" dirty="0">
              <a:solidFill>
                <a:srgbClr val="5F5F5F"/>
              </a:solidFill>
              <a:latin typeface="Arial" panose="020B0604020202020204" pitchFamily="34" charset="0"/>
              <a:cs typeface="Arial" panose="020B0604020202020204" pitchFamily="34" charset="0"/>
            </a:endParaRPr>
          </a:p>
          <a:p>
            <a:pPr marL="742950" lvl="2" indent="-285750">
              <a:buFont typeface="Wingdings" panose="05000000000000000000" pitchFamily="2" charset="2"/>
              <a:buChar char="§"/>
            </a:pPr>
            <a:r>
              <a:rPr lang="en-US" sz="1400" dirty="0">
                <a:solidFill>
                  <a:srgbClr val="5F5F5F"/>
                </a:solidFill>
                <a:latin typeface="Arial" panose="020B0604020202020204" pitchFamily="34" charset="0"/>
                <a:cs typeface="Arial" panose="020B0604020202020204" pitchFamily="34" charset="0"/>
              </a:rPr>
              <a:t>Average inflation </a:t>
            </a:r>
            <a:r>
              <a:rPr lang="en-US" sz="1400" dirty="0" smtClean="0">
                <a:solidFill>
                  <a:srgbClr val="5F5F5F"/>
                </a:solidFill>
                <a:latin typeface="Arial" panose="020B0604020202020204" pitchFamily="34" charset="0"/>
                <a:cs typeface="Arial" panose="020B0604020202020204" pitchFamily="34" charset="0"/>
              </a:rPr>
              <a:t>(2.1% CAGR)</a:t>
            </a:r>
            <a:endParaRPr lang="en-US" sz="1400" dirty="0">
              <a:solidFill>
                <a:srgbClr val="5F5F5F"/>
              </a:solidFill>
              <a:latin typeface="Arial" panose="020B0604020202020204" pitchFamily="34" charset="0"/>
              <a:cs typeface="Arial" panose="020B0604020202020204" pitchFamily="34" charset="0"/>
            </a:endParaRPr>
          </a:p>
          <a:p>
            <a:pPr marL="742950" lvl="2" indent="-285750">
              <a:buFont typeface="Wingdings" panose="05000000000000000000" pitchFamily="2" charset="2"/>
              <a:buChar char="§"/>
            </a:pPr>
            <a:r>
              <a:rPr lang="en-US" sz="1400" dirty="0">
                <a:solidFill>
                  <a:srgbClr val="5F5F5F"/>
                </a:solidFill>
                <a:latin typeface="Arial" panose="020B0604020202020204" pitchFamily="34" charset="0"/>
                <a:cs typeface="Arial" panose="020B0604020202020204" pitchFamily="34" charset="0"/>
              </a:rPr>
              <a:t>Households continue to engage in more precautionary saving and therefore </a:t>
            </a:r>
            <a:r>
              <a:rPr lang="en-US" sz="1400" dirty="0" smtClean="0">
                <a:solidFill>
                  <a:srgbClr val="5F5F5F"/>
                </a:solidFill>
                <a:latin typeface="Arial" panose="020B0604020202020204" pitchFamily="34" charset="0"/>
                <a:cs typeface="Arial" panose="020B0604020202020204" pitchFamily="34" charset="0"/>
              </a:rPr>
              <a:t>cautious spending</a:t>
            </a:r>
            <a:endParaRPr lang="en-US" sz="1400" dirty="0">
              <a:solidFill>
                <a:srgbClr val="5F5F5F"/>
              </a:solidFill>
              <a:latin typeface="Arial" panose="020B0604020202020204" pitchFamily="34" charset="0"/>
              <a:cs typeface="Arial" panose="020B0604020202020204" pitchFamily="34" charset="0"/>
            </a:endParaRPr>
          </a:p>
          <a:p>
            <a:pPr marL="742950" lvl="2" indent="-285750">
              <a:buFont typeface="Wingdings" panose="05000000000000000000" pitchFamily="2" charset="2"/>
              <a:buChar char="§"/>
            </a:pPr>
            <a:r>
              <a:rPr lang="en-US" sz="1400" dirty="0" smtClean="0">
                <a:solidFill>
                  <a:srgbClr val="5F5F5F"/>
                </a:solidFill>
                <a:latin typeface="Arial" panose="020B0604020202020204" pitchFamily="34" charset="0"/>
                <a:cs typeface="Arial" panose="020B0604020202020204" pitchFamily="34" charset="0"/>
              </a:rPr>
              <a:t>U.S</a:t>
            </a:r>
            <a:r>
              <a:rPr lang="en-US" sz="1400" dirty="0">
                <a:solidFill>
                  <a:srgbClr val="5F5F5F"/>
                </a:solidFill>
                <a:latin typeface="Arial" panose="020B0604020202020204" pitchFamily="34" charset="0"/>
                <a:cs typeface="Arial" panose="020B0604020202020204" pitchFamily="34" charset="0"/>
              </a:rPr>
              <a:t>. auto </a:t>
            </a:r>
            <a:r>
              <a:rPr lang="en-US" sz="1400" dirty="0" smtClean="0">
                <a:solidFill>
                  <a:srgbClr val="5F5F5F"/>
                </a:solidFill>
                <a:latin typeface="Arial" panose="020B0604020202020204" pitchFamily="34" charset="0"/>
                <a:cs typeface="Arial" panose="020B0604020202020204" pitchFamily="34" charset="0"/>
              </a:rPr>
              <a:t>market growth to slow (&lt;2%) after multiple years of strong growth</a:t>
            </a:r>
          </a:p>
          <a:p>
            <a:pPr marL="742950" lvl="2" indent="-285750">
              <a:buFont typeface="Wingdings" panose="05000000000000000000" pitchFamily="2" charset="2"/>
              <a:buChar char="§"/>
            </a:pPr>
            <a:r>
              <a:rPr lang="en-US" sz="1400" dirty="0" smtClean="0">
                <a:solidFill>
                  <a:srgbClr val="5F5F5F"/>
                </a:solidFill>
                <a:latin typeface="Arial" panose="020B0604020202020204" pitchFamily="34" charset="0"/>
                <a:cs typeface="Arial" panose="020B0604020202020204" pitchFamily="34" charset="0"/>
              </a:rPr>
              <a:t>Steady inflation, low unemployment and moderate GDP growth leads to orderly rise </a:t>
            </a:r>
            <a:r>
              <a:rPr lang="en-US" sz="1400" dirty="0">
                <a:solidFill>
                  <a:srgbClr val="5F5F5F"/>
                </a:solidFill>
                <a:latin typeface="Arial" panose="020B0604020202020204" pitchFamily="34" charset="0"/>
                <a:cs typeface="Arial" panose="020B0604020202020204" pitchFamily="34" charset="0"/>
              </a:rPr>
              <a:t>in short-term </a:t>
            </a:r>
            <a:r>
              <a:rPr lang="en-US" sz="1400" dirty="0" smtClean="0">
                <a:solidFill>
                  <a:srgbClr val="5F5F5F"/>
                </a:solidFill>
                <a:latin typeface="Arial" panose="020B0604020202020204" pitchFamily="34" charset="0"/>
                <a:cs typeface="Arial" panose="020B0604020202020204" pitchFamily="34" charset="0"/>
              </a:rPr>
              <a:t>rates and flattening yield curve</a:t>
            </a:r>
          </a:p>
          <a:p>
            <a:pPr marL="742950" lvl="2" indent="-285750">
              <a:buFont typeface="Wingdings" panose="05000000000000000000" pitchFamily="2" charset="2"/>
              <a:buChar char="§"/>
            </a:pPr>
            <a:r>
              <a:rPr lang="en-US" sz="1400" dirty="0" smtClean="0">
                <a:solidFill>
                  <a:srgbClr val="5F5F5F"/>
                </a:solidFill>
                <a:latin typeface="Arial" panose="020B0604020202020204" pitchFamily="34" charset="0"/>
                <a:cs typeface="Arial" panose="020B0604020202020204" pitchFamily="34" charset="0"/>
              </a:rPr>
              <a:t>Material yield curve flattening by 2019</a:t>
            </a:r>
            <a:endParaRPr lang="en-US" sz="1400" dirty="0">
              <a:solidFill>
                <a:srgbClr val="5F5F5F"/>
              </a:solidFill>
              <a:latin typeface="Arial" panose="020B0604020202020204" pitchFamily="34" charset="0"/>
              <a:cs typeface="Arial" panose="020B0604020202020204" pitchFamily="34" charset="0"/>
            </a:endParaRPr>
          </a:p>
        </p:txBody>
      </p:sp>
      <p:sp>
        <p:nvSpPr>
          <p:cNvPr id="10" name="TextBox 9"/>
          <p:cNvSpPr txBox="1"/>
          <p:nvPr/>
        </p:nvSpPr>
        <p:spPr>
          <a:xfrm>
            <a:off x="564494" y="6182750"/>
            <a:ext cx="3784502" cy="307777"/>
          </a:xfrm>
          <a:prstGeom prst="rect">
            <a:avLst/>
          </a:prstGeom>
          <a:noFill/>
        </p:spPr>
        <p:txBody>
          <a:bodyPr wrap="square" rtlCol="0">
            <a:spAutoFit/>
          </a:bodyPr>
          <a:lstStyle/>
          <a:p>
            <a:r>
              <a:rPr lang="en-US" sz="700" i="1" dirty="0" smtClean="0">
                <a:solidFill>
                  <a:schemeClr val="bg1">
                    <a:lumMod val="50000"/>
                  </a:schemeClr>
                </a:solidFill>
                <a:latin typeface="Arial" panose="020B0604020202020204" pitchFamily="34" charset="0"/>
                <a:cs typeface="Arial" panose="020B0604020202020204" pitchFamily="34" charset="0"/>
              </a:rPr>
              <a:t>Sources: </a:t>
            </a:r>
            <a:r>
              <a:rPr lang="en-US" sz="700" i="1" dirty="0">
                <a:solidFill>
                  <a:schemeClr val="bg1">
                    <a:lumMod val="50000"/>
                  </a:schemeClr>
                </a:solidFill>
                <a:latin typeface="Arial" panose="020B0604020202020204" pitchFamily="34" charset="0"/>
                <a:cs typeface="Arial" panose="020B0604020202020204" pitchFamily="34" charset="0"/>
              </a:rPr>
              <a:t>U.S. Board of Governors of the Federal Reserve System (FRB</a:t>
            </a:r>
            <a:r>
              <a:rPr lang="en-US" sz="700" i="1" dirty="0" smtClean="0">
                <a:solidFill>
                  <a:schemeClr val="bg1">
                    <a:lumMod val="50000"/>
                  </a:schemeClr>
                </a:solidFill>
                <a:latin typeface="Arial" panose="020B0604020202020204" pitchFamily="34" charset="0"/>
                <a:cs typeface="Arial" panose="020B0604020202020204" pitchFamily="34" charset="0"/>
              </a:rPr>
              <a:t>); U.S. Bureau of Labor Statistics (BLS): Current Population Survey (CPS); </a:t>
            </a:r>
            <a:r>
              <a:rPr lang="en-US" sz="700" i="1" dirty="0">
                <a:solidFill>
                  <a:schemeClr val="bg1">
                    <a:lumMod val="50000"/>
                  </a:schemeClr>
                </a:solidFill>
                <a:latin typeface="Arial" panose="020B0604020202020204" pitchFamily="34" charset="0"/>
                <a:cs typeface="Arial" panose="020B0604020202020204" pitchFamily="34" charset="0"/>
              </a:rPr>
              <a:t>Moody's Analytics Forecasted</a:t>
            </a:r>
            <a:r>
              <a:rPr lang="en-US" sz="700" dirty="0">
                <a:solidFill>
                  <a:schemeClr val="bg1">
                    <a:lumMod val="50000"/>
                  </a:schemeClr>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a:stretch>
            <a:fillRect/>
          </a:stretch>
        </p:blipFill>
        <p:spPr>
          <a:xfrm>
            <a:off x="610105" y="3346308"/>
            <a:ext cx="7876484" cy="2519935"/>
          </a:xfrm>
          <a:prstGeom prst="rect">
            <a:avLst/>
          </a:prstGeom>
        </p:spPr>
      </p:pic>
      <p:sp>
        <p:nvSpPr>
          <p:cNvPr id="2" name="Oval 1"/>
          <p:cNvSpPr/>
          <p:nvPr/>
        </p:nvSpPr>
        <p:spPr>
          <a:xfrm>
            <a:off x="6736876" y="5434285"/>
            <a:ext cx="1844066" cy="524104"/>
          </a:xfrm>
          <a:prstGeom prst="ellipse">
            <a:avLst/>
          </a:prstGeom>
          <a:noFill/>
          <a:ln w="952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6712471" y="4707493"/>
            <a:ext cx="1844066" cy="221167"/>
          </a:xfrm>
          <a:prstGeom prst="ellipse">
            <a:avLst/>
          </a:prstGeom>
          <a:noFill/>
          <a:ln w="952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2056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U.S. Auto Market Forecast</a:t>
            </a:r>
            <a:endParaRPr lang="en-US" sz="2200" b="1" dirty="0">
              <a:solidFill>
                <a:srgbClr val="5F5F5F"/>
              </a:solidFill>
              <a:latin typeface="Arial" panose="020B0604020202020204" pitchFamily="34" charset="0"/>
              <a:cs typeface="Arial" panose="020B0604020202020204" pitchFamily="34" charset="0"/>
            </a:endParaRPr>
          </a:p>
        </p:txBody>
      </p:sp>
      <p:sp>
        <p:nvSpPr>
          <p:cNvPr id="8" name="Rectangle 7"/>
          <p:cNvSpPr/>
          <p:nvPr/>
        </p:nvSpPr>
        <p:spPr>
          <a:xfrm>
            <a:off x="4733925" y="1898650"/>
            <a:ext cx="231775" cy="5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263391" y="832549"/>
            <a:ext cx="5274188" cy="1415772"/>
          </a:xfrm>
          <a:prstGeom prst="rect">
            <a:avLst/>
          </a:prstGeom>
          <a:noFill/>
        </p:spPr>
        <p:txBody>
          <a:bodyPr wrap="square" rtlCol="0">
            <a:spAutoFit/>
          </a:bodyPr>
          <a:lstStyle/>
          <a:p>
            <a:pPr marL="0" lvl="1"/>
            <a:r>
              <a:rPr lang="en-US" sz="1600" b="1" dirty="0" smtClean="0">
                <a:solidFill>
                  <a:srgbClr val="5F5F5F"/>
                </a:solidFill>
                <a:latin typeface="Arial" panose="020B0604020202020204" pitchFamily="34" charset="0"/>
                <a:cs typeface="Arial" panose="020B0604020202020204" pitchFamily="34" charset="0"/>
              </a:rPr>
              <a:t>New Sales Forecast</a:t>
            </a:r>
          </a:p>
          <a:p>
            <a:pPr marL="171450" lvl="1" indent="-171450">
              <a:buFont typeface="Wingdings" panose="05000000000000000000" pitchFamily="2" charset="2"/>
              <a:buChar char="§"/>
            </a:pPr>
            <a:r>
              <a:rPr lang="en-US" sz="1400" dirty="0" smtClean="0">
                <a:solidFill>
                  <a:srgbClr val="5F5F5F"/>
                </a:solidFill>
                <a:latin typeface="Arial" panose="020B0604020202020204" pitchFamily="34" charset="0"/>
                <a:cs typeface="Arial" panose="020B0604020202020204" pitchFamily="34" charset="0"/>
              </a:rPr>
              <a:t>New car sales forecasted to be flat to marginal growth after 2016 having followed a period of accelerated growth</a:t>
            </a:r>
          </a:p>
          <a:p>
            <a:pPr marL="171450" lvl="1" indent="-171450">
              <a:buFont typeface="Wingdings" panose="05000000000000000000" pitchFamily="2" charset="2"/>
              <a:buChar char="§"/>
            </a:pPr>
            <a:r>
              <a:rPr lang="en-US" sz="1400" dirty="0" smtClean="0">
                <a:solidFill>
                  <a:srgbClr val="5F5F5F"/>
                </a:solidFill>
                <a:latin typeface="Arial" panose="020B0604020202020204" pitchFamily="34" charset="0"/>
                <a:cs typeface="Arial" panose="020B0604020202020204" pitchFamily="34" charset="0"/>
              </a:rPr>
              <a:t>New auto sales forecasted to be strong from tax season for about 6 months and slow growth in late fall consistent with past seasonality experience</a:t>
            </a:r>
          </a:p>
        </p:txBody>
      </p:sp>
      <p:sp>
        <p:nvSpPr>
          <p:cNvPr id="17" name="TextBox 16"/>
          <p:cNvSpPr txBox="1"/>
          <p:nvPr/>
        </p:nvSpPr>
        <p:spPr>
          <a:xfrm>
            <a:off x="511803" y="6271801"/>
            <a:ext cx="3895440" cy="200055"/>
          </a:xfrm>
          <a:prstGeom prst="rect">
            <a:avLst/>
          </a:prstGeom>
          <a:noFill/>
        </p:spPr>
        <p:txBody>
          <a:bodyPr wrap="square" rtlCol="0">
            <a:spAutoFit/>
          </a:bodyPr>
          <a:lstStyle/>
          <a:p>
            <a:r>
              <a:rPr lang="en-US" sz="700" i="1" dirty="0" smtClean="0">
                <a:solidFill>
                  <a:srgbClr val="5F5F5F"/>
                </a:solidFill>
                <a:latin typeface="Arial" panose="020B0604020202020204" pitchFamily="34" charset="0"/>
                <a:cs typeface="Arial" panose="020B0604020202020204" pitchFamily="34" charset="0"/>
              </a:rPr>
              <a:t>Source: CNW Research for historicals; LMCA and multiple websites for forecast periods</a:t>
            </a:r>
            <a:endParaRPr lang="en-US" sz="700" i="1" dirty="0">
              <a:solidFill>
                <a:srgbClr val="5F5F5F"/>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537578" y="827840"/>
            <a:ext cx="3296029" cy="2028440"/>
          </a:xfrm>
          <a:prstGeom prst="rect">
            <a:avLst/>
          </a:prstGeom>
        </p:spPr>
      </p:pic>
      <p:sp>
        <p:nvSpPr>
          <p:cNvPr id="10" name="TextBox 9"/>
          <p:cNvSpPr txBox="1"/>
          <p:nvPr/>
        </p:nvSpPr>
        <p:spPr>
          <a:xfrm>
            <a:off x="243840" y="2410078"/>
            <a:ext cx="8120841" cy="1631216"/>
          </a:xfrm>
          <a:prstGeom prst="rect">
            <a:avLst/>
          </a:prstGeom>
          <a:noFill/>
        </p:spPr>
        <p:txBody>
          <a:bodyPr wrap="square" rtlCol="0">
            <a:spAutoFit/>
          </a:bodyPr>
          <a:lstStyle/>
          <a:p>
            <a:pPr marL="0" lvl="1"/>
            <a:endParaRPr lang="en-US" sz="1400" dirty="0">
              <a:solidFill>
                <a:srgbClr val="5F5F5F"/>
              </a:solidFill>
              <a:latin typeface="Arial" panose="020B0604020202020204" pitchFamily="34" charset="0"/>
              <a:cs typeface="Arial" panose="020B0604020202020204" pitchFamily="34" charset="0"/>
            </a:endParaRPr>
          </a:p>
          <a:p>
            <a:pPr marL="0" lvl="1"/>
            <a:r>
              <a:rPr lang="en-US" sz="1600" b="1" dirty="0" smtClean="0">
                <a:solidFill>
                  <a:srgbClr val="5F5F5F"/>
                </a:solidFill>
                <a:latin typeface="Arial" panose="020B0604020202020204" pitchFamily="34" charset="0"/>
                <a:cs typeface="Arial" panose="020B0604020202020204" pitchFamily="34" charset="0"/>
              </a:rPr>
              <a:t>Used Sales Forecast</a:t>
            </a:r>
          </a:p>
          <a:p>
            <a:pPr marL="171450" lvl="1" indent="-171450">
              <a:buFont typeface="Wingdings" panose="05000000000000000000" pitchFamily="2" charset="2"/>
              <a:buChar char="§"/>
            </a:pPr>
            <a:r>
              <a:rPr lang="en-US" sz="1400" dirty="0">
                <a:solidFill>
                  <a:srgbClr val="5F5F5F"/>
                </a:solidFill>
                <a:latin typeface="Arial" panose="020B0604020202020204" pitchFamily="34" charset="0"/>
                <a:cs typeface="Arial" panose="020B0604020202020204" pitchFamily="34" charset="0"/>
              </a:rPr>
              <a:t>Used car sales forecasted to slow growth for a couple of years </a:t>
            </a:r>
            <a:r>
              <a:rPr lang="en-US" sz="1400" dirty="0" smtClean="0">
                <a:solidFill>
                  <a:srgbClr val="5F5F5F"/>
                </a:solidFill>
                <a:latin typeface="Arial" panose="020B0604020202020204" pitchFamily="34" charset="0"/>
                <a:cs typeface="Arial" panose="020B0604020202020204" pitchFamily="34" charset="0"/>
              </a:rPr>
              <a:t>similar to new car sales</a:t>
            </a:r>
            <a:endParaRPr lang="en-US" sz="1400" dirty="0">
              <a:solidFill>
                <a:srgbClr val="5F5F5F"/>
              </a:solidFill>
              <a:latin typeface="Arial" panose="020B0604020202020204" pitchFamily="34" charset="0"/>
              <a:cs typeface="Arial" panose="020B0604020202020204" pitchFamily="34" charset="0"/>
            </a:endParaRPr>
          </a:p>
          <a:p>
            <a:pPr marL="171450" lvl="1" indent="-171450">
              <a:buFont typeface="Wingdings" panose="05000000000000000000" pitchFamily="2" charset="2"/>
              <a:buChar char="§"/>
            </a:pPr>
            <a:r>
              <a:rPr lang="en-US" sz="1400" dirty="0" smtClean="0">
                <a:solidFill>
                  <a:srgbClr val="5F5F5F"/>
                </a:solidFill>
                <a:latin typeface="Arial" panose="020B0604020202020204" pitchFamily="34" charset="0"/>
                <a:cs typeface="Arial" panose="020B0604020202020204" pitchFamily="34" charset="0"/>
              </a:rPr>
              <a:t>Used </a:t>
            </a:r>
            <a:r>
              <a:rPr lang="en-US" sz="1400" dirty="0">
                <a:solidFill>
                  <a:srgbClr val="5F5F5F"/>
                </a:solidFill>
                <a:latin typeface="Arial" panose="020B0604020202020204" pitchFamily="34" charset="0"/>
                <a:cs typeface="Arial" panose="020B0604020202020204" pitchFamily="34" charset="0"/>
              </a:rPr>
              <a:t>market </a:t>
            </a:r>
            <a:r>
              <a:rPr lang="en-US" sz="1400" dirty="0" smtClean="0">
                <a:solidFill>
                  <a:srgbClr val="5F5F5F"/>
                </a:solidFill>
                <a:latin typeface="Arial" panose="020B0604020202020204" pitchFamily="34" charset="0"/>
                <a:cs typeface="Arial" panose="020B0604020202020204" pitchFamily="34" charset="0"/>
              </a:rPr>
              <a:t>will see growth </a:t>
            </a:r>
            <a:r>
              <a:rPr lang="en-US" sz="1400" dirty="0">
                <a:solidFill>
                  <a:srgbClr val="5F5F5F"/>
                </a:solidFill>
                <a:latin typeface="Arial" panose="020B0604020202020204" pitchFamily="34" charset="0"/>
                <a:cs typeface="Arial" panose="020B0604020202020204" pitchFamily="34" charset="0"/>
              </a:rPr>
              <a:t>albeit at a slower pace. With declining </a:t>
            </a:r>
            <a:r>
              <a:rPr lang="en-US" sz="1400" dirty="0" smtClean="0">
                <a:solidFill>
                  <a:srgbClr val="5F5F5F"/>
                </a:solidFill>
                <a:latin typeface="Arial" panose="020B0604020202020204" pitchFamily="34" charset="0"/>
                <a:cs typeface="Arial" panose="020B0604020202020204" pitchFamily="34" charset="0"/>
              </a:rPr>
              <a:t>used car pricing and higher available inventory – segment </a:t>
            </a:r>
            <a:r>
              <a:rPr lang="en-US" sz="1400" dirty="0">
                <a:solidFill>
                  <a:srgbClr val="5F5F5F"/>
                </a:solidFill>
                <a:latin typeface="Arial" panose="020B0604020202020204" pitchFamily="34" charset="0"/>
                <a:cs typeface="Arial" panose="020B0604020202020204" pitchFamily="34" charset="0"/>
              </a:rPr>
              <a:t>is forecasted to have </a:t>
            </a:r>
            <a:r>
              <a:rPr lang="en-US" sz="1400" dirty="0" smtClean="0">
                <a:solidFill>
                  <a:srgbClr val="5F5F5F"/>
                </a:solidFill>
                <a:latin typeface="Arial" panose="020B0604020202020204" pitchFamily="34" charset="0"/>
                <a:cs typeface="Arial" panose="020B0604020202020204" pitchFamily="34" charset="0"/>
              </a:rPr>
              <a:t>slower growth in dollar terms</a:t>
            </a:r>
            <a:endParaRPr lang="en-US" sz="1400" dirty="0">
              <a:solidFill>
                <a:srgbClr val="5F5F5F"/>
              </a:solidFill>
              <a:latin typeface="Arial" panose="020B0604020202020204" pitchFamily="34" charset="0"/>
              <a:cs typeface="Arial" panose="020B0604020202020204" pitchFamily="34" charset="0"/>
            </a:endParaRPr>
          </a:p>
          <a:p>
            <a:pPr marL="171450" lvl="1" indent="-171450">
              <a:buFont typeface="Wingdings" panose="05000000000000000000" pitchFamily="2" charset="2"/>
              <a:buChar char="§"/>
            </a:pPr>
            <a:r>
              <a:rPr lang="en-US" sz="1400" dirty="0">
                <a:solidFill>
                  <a:srgbClr val="5F5F5F"/>
                </a:solidFill>
                <a:latin typeface="Arial" panose="020B0604020202020204" pitchFamily="34" charset="0"/>
                <a:cs typeface="Arial" panose="020B0604020202020204" pitchFamily="34" charset="0"/>
              </a:rPr>
              <a:t>Used auto sales forecasted to </a:t>
            </a:r>
            <a:r>
              <a:rPr lang="en-US" sz="1400" dirty="0" smtClean="0">
                <a:solidFill>
                  <a:srgbClr val="5F5F5F"/>
                </a:solidFill>
                <a:latin typeface="Arial" panose="020B0604020202020204" pitchFamily="34" charset="0"/>
                <a:cs typeface="Arial" panose="020B0604020202020204" pitchFamily="34" charset="0"/>
              </a:rPr>
              <a:t>seasonally peak in </a:t>
            </a:r>
            <a:r>
              <a:rPr lang="en-US" sz="1400" dirty="0">
                <a:solidFill>
                  <a:srgbClr val="5F5F5F"/>
                </a:solidFill>
                <a:latin typeface="Arial" panose="020B0604020202020204" pitchFamily="34" charset="0"/>
                <a:cs typeface="Arial" panose="020B0604020202020204" pitchFamily="34" charset="0"/>
              </a:rPr>
              <a:t>June/</a:t>
            </a:r>
            <a:r>
              <a:rPr lang="en-US" sz="1400" dirty="0" smtClean="0">
                <a:solidFill>
                  <a:srgbClr val="5F5F5F"/>
                </a:solidFill>
                <a:latin typeface="Arial" panose="020B0604020202020204" pitchFamily="34" charset="0"/>
                <a:cs typeface="Arial" panose="020B0604020202020204" pitchFamily="34" charset="0"/>
              </a:rPr>
              <a:t>July</a:t>
            </a:r>
            <a:endParaRPr lang="en-US" sz="1400" dirty="0">
              <a:solidFill>
                <a:srgbClr val="5F5F5F"/>
              </a:solidFill>
              <a:latin typeface="Arial" panose="020B0604020202020204" pitchFamily="34" charset="0"/>
              <a:cs typeface="Arial" panose="020B0604020202020204" pitchFamily="34" charset="0"/>
            </a:endParaRPr>
          </a:p>
          <a:p>
            <a:pPr marL="171450" lvl="1" indent="-171450">
              <a:buFont typeface="Wingdings" panose="05000000000000000000" pitchFamily="2" charset="2"/>
              <a:buChar char="§"/>
            </a:pPr>
            <a:endParaRPr lang="en-US" sz="1400" dirty="0" smtClean="0">
              <a:solidFill>
                <a:srgbClr val="5F5F5F"/>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475828" y="4032872"/>
            <a:ext cx="7266931" cy="1700938"/>
          </a:xfrm>
          <a:prstGeom prst="rect">
            <a:avLst/>
          </a:prstGeom>
        </p:spPr>
      </p:pic>
    </p:spTree>
    <p:extLst>
      <p:ext uri="{BB962C8B-B14F-4D97-AF65-F5344CB8AC3E}">
        <p14:creationId xmlns:p14="http://schemas.microsoft.com/office/powerpoint/2010/main" val="3123617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AGENDA</a:t>
            </a:r>
            <a:endParaRPr lang="en-US" sz="2200" b="1" dirty="0">
              <a:solidFill>
                <a:srgbClr val="5F5F5F"/>
              </a:solidFill>
              <a:latin typeface="Arial" panose="020B0604020202020204" pitchFamily="34" charset="0"/>
              <a:cs typeface="Arial" panose="020B0604020202020204" pitchFamily="34" charset="0"/>
            </a:endParaRPr>
          </a:p>
        </p:txBody>
      </p:sp>
      <p:sp>
        <p:nvSpPr>
          <p:cNvPr id="3" name="TextBox 2"/>
          <p:cNvSpPr txBox="1"/>
          <p:nvPr/>
        </p:nvSpPr>
        <p:spPr>
          <a:xfrm>
            <a:off x="1491668" y="1069975"/>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panose="020B0604020202020204" pitchFamily="34" charset="0"/>
                <a:cs typeface="Arial" panose="020B0604020202020204" pitchFamily="34" charset="0"/>
              </a:rPr>
              <a:t>Executive Summary					 3</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TextBox 3"/>
          <p:cNvSpPr txBox="1"/>
          <p:nvPr/>
        </p:nvSpPr>
        <p:spPr>
          <a:xfrm>
            <a:off x="1491668" y="2193141"/>
            <a:ext cx="6171459" cy="276999"/>
          </a:xfrm>
          <a:prstGeom prst="rect">
            <a:avLst/>
          </a:prstGeom>
          <a:solidFill>
            <a:schemeClr val="tx1">
              <a:lumMod val="65000"/>
              <a:lumOff val="35000"/>
            </a:schemeClr>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bg1"/>
                </a:solidFill>
                <a:latin typeface="Arial" panose="020B0604020202020204" pitchFamily="34" charset="0"/>
                <a:cs typeface="Arial" panose="020B0604020202020204" pitchFamily="34" charset="0"/>
              </a:rPr>
              <a:t>Key Assumptions					</a:t>
            </a:r>
            <a:r>
              <a:rPr lang="en-US" b="1" dirty="0">
                <a:solidFill>
                  <a:schemeClr val="bg1"/>
                </a:solidFill>
                <a:latin typeface="Arial" panose="020B0604020202020204" pitchFamily="34" charset="0"/>
                <a:cs typeface="Arial" panose="020B0604020202020204" pitchFamily="34" charset="0"/>
              </a:rPr>
              <a:t> </a:t>
            </a:r>
            <a:r>
              <a:rPr lang="en-US" b="1" dirty="0" smtClean="0">
                <a:solidFill>
                  <a:schemeClr val="bg1"/>
                </a:solidFill>
                <a:latin typeface="Arial" panose="020B0604020202020204" pitchFamily="34" charset="0"/>
                <a:cs typeface="Arial" panose="020B0604020202020204" pitchFamily="34" charset="0"/>
              </a:rPr>
              <a:t>9</a:t>
            </a:r>
            <a:endParaRPr lang="en-US" b="1"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1491668" y="2754723"/>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Financials  	</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18</a:t>
            </a:r>
            <a:endParaRPr lang="en-US" b="1" dirty="0">
              <a:solidFill>
                <a:srgbClr val="5F5F5F"/>
              </a:solidFill>
              <a:latin typeface="Arial" panose="020B0604020202020204" pitchFamily="34" charset="0"/>
              <a:cs typeface="Arial" panose="020B0604020202020204" pitchFamily="34" charset="0"/>
            </a:endParaRPr>
          </a:p>
        </p:txBody>
      </p:sp>
      <p:sp>
        <p:nvSpPr>
          <p:cNvPr id="6" name="TextBox 5"/>
          <p:cNvSpPr txBox="1"/>
          <p:nvPr/>
        </p:nvSpPr>
        <p:spPr>
          <a:xfrm>
            <a:off x="1491668" y="1631558"/>
            <a:ext cx="6171459" cy="276999"/>
          </a:xfrm>
          <a:prstGeom prst="rect">
            <a:avLst/>
          </a:prstGeom>
          <a:solidFill>
            <a:schemeClr val="bg1">
              <a:lumMod val="85000"/>
            </a:schemeClr>
          </a:solidFill>
        </p:spPr>
        <p:txBody>
          <a:bodyPr wrap="square" rtlCol="0">
            <a:spAutoFit/>
          </a:bodyPr>
          <a:lstStyle>
            <a:defPPr>
              <a:defRPr lang="es-ES"/>
            </a:defPPr>
            <a:lvl1pPr>
              <a:defRPr sz="1200" b="1">
                <a:solidFill>
                  <a:prstClr val="white"/>
                </a:solidFill>
                <a:latin typeface="Calibri" pitchFamily="34" charset="0"/>
                <a:cs typeface="Calibri" pitchFamily="34" charset="0"/>
              </a:defRPr>
            </a:lvl1pPr>
          </a:lstStyle>
          <a:p>
            <a:r>
              <a:rPr lang="en-US" dirty="0" smtClean="0">
                <a:solidFill>
                  <a:schemeClr val="tx1">
                    <a:lumMod val="65000"/>
                    <a:lumOff val="35000"/>
                  </a:schemeClr>
                </a:solidFill>
                <a:latin typeface="Arial" panose="020B0604020202020204" pitchFamily="34" charset="0"/>
                <a:cs typeface="Arial" panose="020B0604020202020204" pitchFamily="34" charset="0"/>
              </a:rPr>
              <a:t>Economic Outlook					 6</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TextBox 6"/>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Appendix</a:t>
            </a:r>
            <a:endParaRPr lang="en-US" b="1" dirty="0">
              <a:solidFill>
                <a:srgbClr val="5F5F5F"/>
              </a:solidFill>
              <a:latin typeface="Arial" panose="020B0604020202020204" pitchFamily="34" charset="0"/>
              <a:cs typeface="Arial" panose="020B0604020202020204" pitchFamily="34" charset="0"/>
            </a:endParaRPr>
          </a:p>
        </p:txBody>
      </p:sp>
      <p:sp>
        <p:nvSpPr>
          <p:cNvPr id="8" name="TextBox 7"/>
          <p:cNvSpPr txBox="1"/>
          <p:nvPr/>
        </p:nvSpPr>
        <p:spPr>
          <a:xfrm>
            <a:off x="1491668" y="331630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Risks &amp; Opportunities</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26</a:t>
            </a:r>
            <a:endParaRPr lang="en-US" b="1" dirty="0">
              <a:solidFill>
                <a:srgbClr val="5F5F5F"/>
              </a:solidFill>
              <a:latin typeface="Arial" panose="020B0604020202020204" pitchFamily="34" charset="0"/>
              <a:cs typeface="Arial" panose="020B0604020202020204" pitchFamily="34" charset="0"/>
            </a:endParaRPr>
          </a:p>
        </p:txBody>
      </p:sp>
      <p:sp>
        <p:nvSpPr>
          <p:cNvPr id="9" name="TextBox 8"/>
          <p:cNvSpPr txBox="1"/>
          <p:nvPr/>
        </p:nvSpPr>
        <p:spPr>
          <a:xfrm>
            <a:off x="1491667" y="3875375"/>
            <a:ext cx="6171459" cy="276999"/>
          </a:xfrm>
          <a:prstGeom prst="rect">
            <a:avLst/>
          </a:prstGeom>
          <a:solidFill>
            <a:srgbClr val="D9D9D9"/>
          </a:solidFill>
        </p:spPr>
        <p:txBody>
          <a:bodyPr wrap="square" rtlCol="0">
            <a:spAutoFit/>
          </a:bodyPr>
          <a:lstStyle>
            <a:defPPr>
              <a:defRPr lang="es-ES"/>
            </a:defPPr>
            <a:lvl1pPr>
              <a:defRPr sz="1200">
                <a:solidFill>
                  <a:prstClr val="black"/>
                </a:solidFill>
                <a:latin typeface="Calibri" pitchFamily="34" charset="0"/>
                <a:cs typeface="Calibri" pitchFamily="34" charset="0"/>
              </a:defRPr>
            </a:lvl1pPr>
          </a:lstStyle>
          <a:p>
            <a:r>
              <a:rPr lang="en-US" b="1" dirty="0" smtClean="0">
                <a:solidFill>
                  <a:schemeClr val="tx1">
                    <a:lumMod val="65000"/>
                    <a:lumOff val="35000"/>
                  </a:schemeClr>
                </a:solidFill>
                <a:latin typeface="Arial" panose="020B0604020202020204" pitchFamily="34" charset="0"/>
                <a:cs typeface="Arial" panose="020B0604020202020204" pitchFamily="34" charset="0"/>
              </a:rPr>
              <a:t>Appendix	</a:t>
            </a:r>
            <a:r>
              <a:rPr lang="en-US" b="1" dirty="0">
                <a:solidFill>
                  <a:schemeClr val="tx1">
                    <a:lumMod val="65000"/>
                    <a:lumOff val="35000"/>
                  </a:schemeClr>
                </a:solidFill>
                <a:latin typeface="Arial" panose="020B0604020202020204" pitchFamily="34" charset="0"/>
                <a:cs typeface="Arial" panose="020B0604020202020204" pitchFamily="34" charset="0"/>
              </a:rPr>
              <a:t>					</a:t>
            </a:r>
            <a:r>
              <a:rPr lang="en-US" b="1" dirty="0" smtClean="0">
                <a:solidFill>
                  <a:schemeClr val="tx1">
                    <a:lumMod val="65000"/>
                    <a:lumOff val="35000"/>
                  </a:schemeClr>
                </a:solidFill>
                <a:latin typeface="Arial" panose="020B0604020202020204" pitchFamily="34" charset="0"/>
                <a:cs typeface="Arial" panose="020B0604020202020204" pitchFamily="34" charset="0"/>
              </a:rPr>
              <a:t>29</a:t>
            </a:r>
            <a:endParaRPr lang="en-US" b="1" dirty="0">
              <a:solidFill>
                <a:srgbClr val="5F5F5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4086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95611"/>
            <a:ext cx="7786053" cy="430887"/>
          </a:xfrm>
          <a:prstGeom prst="rect">
            <a:avLst/>
          </a:prstGeom>
          <a:noFill/>
        </p:spPr>
        <p:txBody>
          <a:bodyPr wrap="square" rtlCol="0">
            <a:spAutoFit/>
          </a:bodyPr>
          <a:lstStyle/>
          <a:p>
            <a:r>
              <a:rPr lang="en-US" sz="2200" b="1" dirty="0" smtClean="0">
                <a:solidFill>
                  <a:srgbClr val="5F5F5F"/>
                </a:solidFill>
                <a:latin typeface="Arial" panose="020B0604020202020204" pitchFamily="34" charset="0"/>
                <a:cs typeface="Arial" panose="020B0604020202020204" pitchFamily="34" charset="0"/>
              </a:rPr>
              <a:t>P-19 Origination Forecast</a:t>
            </a:r>
            <a:endParaRPr lang="en-US" sz="2200" b="1" dirty="0">
              <a:solidFill>
                <a:srgbClr val="5F5F5F"/>
              </a:solidFill>
              <a:latin typeface="Arial" panose="020B0604020202020204" pitchFamily="34" charset="0"/>
              <a:cs typeface="Arial" panose="020B0604020202020204" pitchFamily="34" charset="0"/>
            </a:endParaRPr>
          </a:p>
        </p:txBody>
      </p:sp>
      <p:sp>
        <p:nvSpPr>
          <p:cNvPr id="5" name="Rectangle 4"/>
          <p:cNvSpPr/>
          <p:nvPr/>
        </p:nvSpPr>
        <p:spPr>
          <a:xfrm>
            <a:off x="312738" y="705751"/>
            <a:ext cx="8467344" cy="759568"/>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808080"/>
                </a:solidFill>
                <a:latin typeface="Arial" panose="020B0604020202020204" pitchFamily="34" charset="0"/>
                <a:cs typeface="Arial" panose="020B0604020202020204" pitchFamily="34" charset="0"/>
              </a:rPr>
              <a:t>$25.2B total originations in 2016, increasing gradually to $27.6B by 2019.</a:t>
            </a:r>
            <a:r>
              <a:rPr lang="en-US" sz="1600" dirty="0">
                <a:solidFill>
                  <a:srgbClr val="808080"/>
                </a:solidFill>
                <a:latin typeface="Arial" panose="020B0604020202020204" pitchFamily="34" charset="0"/>
                <a:cs typeface="Arial" panose="020B0604020202020204" pitchFamily="34" charset="0"/>
              </a:rPr>
              <a:t> </a:t>
            </a:r>
            <a:r>
              <a:rPr lang="en-US" sz="1600" dirty="0" smtClean="0">
                <a:solidFill>
                  <a:srgbClr val="808080"/>
                </a:solidFill>
                <a:latin typeface="Arial" panose="020B0604020202020204" pitchFamily="34" charset="0"/>
                <a:cs typeface="Arial" panose="020B0604020202020204" pitchFamily="34" charset="0"/>
              </a:rPr>
              <a:t>Prime and Lease expected to grow faster than Core and NonPrime.</a:t>
            </a:r>
            <a:r>
              <a:rPr lang="en-US" sz="1600" dirty="0">
                <a:solidFill>
                  <a:srgbClr val="808080"/>
                </a:solidFill>
                <a:latin typeface="Arial" panose="020B0604020202020204" pitchFamily="34" charset="0"/>
                <a:cs typeface="Arial" panose="020B0604020202020204" pitchFamily="34" charset="0"/>
              </a:rPr>
              <a:t> </a:t>
            </a:r>
            <a:r>
              <a:rPr lang="en-US" sz="1600" dirty="0" smtClean="0">
                <a:solidFill>
                  <a:srgbClr val="808080"/>
                </a:solidFill>
                <a:latin typeface="Arial" panose="020B0604020202020204" pitchFamily="34" charset="0"/>
                <a:cs typeface="Arial" panose="020B0604020202020204" pitchFamily="34" charset="0"/>
              </a:rPr>
              <a:t>Lower than P-18 primary driven by lower forecasted Chrysler penetration rates. </a:t>
            </a:r>
            <a:endParaRPr lang="en-US" sz="1600" dirty="0">
              <a:solidFill>
                <a:srgbClr val="808080"/>
              </a:solidFill>
              <a:latin typeface="Arial" panose="020B0604020202020204" pitchFamily="34" charset="0"/>
              <a:cs typeface="Arial" panose="020B0604020202020204" pitchFamily="34" charset="0"/>
            </a:endParaRPr>
          </a:p>
        </p:txBody>
      </p:sp>
      <p:sp>
        <p:nvSpPr>
          <p:cNvPr id="6" name="Rectangle 5"/>
          <p:cNvSpPr/>
          <p:nvPr/>
        </p:nvSpPr>
        <p:spPr>
          <a:xfrm>
            <a:off x="346871" y="4127445"/>
            <a:ext cx="8467344" cy="2016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Origination growth (in dollar terms) consistent with market and slightly higher growth in CC Prime and Lease</a:t>
            </a:r>
          </a:p>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Dollar originations to grow overall at 3.2% in next 3 years.</a:t>
            </a:r>
          </a:p>
          <a:p>
            <a:pPr marL="285750"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With 1% inflation in car prices, overall unit growth in 2-3% range. </a:t>
            </a:r>
          </a:p>
          <a:p>
            <a:pPr marL="742950" lvl="1"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Core and CC Non-Prime to grow at 2%, in line with market</a:t>
            </a:r>
          </a:p>
          <a:p>
            <a:pPr marL="742950" lvl="1" indent="-285750">
              <a:buFont typeface="Wingdings" panose="05000000000000000000" pitchFamily="2" charset="2"/>
              <a:buChar char="§"/>
            </a:pPr>
            <a:r>
              <a:rPr lang="en-US" sz="1600" dirty="0" smtClean="0">
                <a:solidFill>
                  <a:srgbClr val="808080"/>
                </a:solidFill>
                <a:latin typeface="Arial" panose="020B0604020202020204" pitchFamily="34" charset="0"/>
                <a:cs typeface="Arial" panose="020B0604020202020204" pitchFamily="34" charset="0"/>
              </a:rPr>
              <a:t>Prime and Lease to grow faster at 3% in unit terms.</a:t>
            </a:r>
            <a:endParaRPr lang="en-US" sz="1600" dirty="0">
              <a:solidFill>
                <a:srgbClr val="80808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46872" y="1683326"/>
            <a:ext cx="8595266" cy="2479085"/>
          </a:xfrm>
          <a:prstGeom prst="rect">
            <a:avLst/>
          </a:prstGeom>
        </p:spPr>
      </p:pic>
    </p:spTree>
    <p:extLst>
      <p:ext uri="{BB962C8B-B14F-4D97-AF65-F5344CB8AC3E}">
        <p14:creationId xmlns:p14="http://schemas.microsoft.com/office/powerpoint/2010/main" val="25105663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20140625 MRM Board Responsibilities and Effective Challenge</Template>
  <TotalTime>40319</TotalTime>
  <Words>2385</Words>
  <Application>Microsoft Office PowerPoint</Application>
  <PresentationFormat>On-screen Show (4:3)</PresentationFormat>
  <Paragraphs>249</Paragraphs>
  <Slides>34</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MS PGothic</vt:lpstr>
      <vt:lpstr>MS PGothic</vt:lpstr>
      <vt:lpstr>Arial</vt:lpstr>
      <vt:lpstr>Calibri</vt:lpstr>
      <vt:lpstr>Wingdings</vt:lpstr>
      <vt:lpstr>Body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Strobel, Devon L</dc:creator>
  <cp:lastModifiedBy>Babar Chaudhry</cp:lastModifiedBy>
  <cp:revision>1354</cp:revision>
  <cp:lastPrinted>2016-06-15T20:35:12Z</cp:lastPrinted>
  <dcterms:created xsi:type="dcterms:W3CDTF">2014-06-27T15:07:49Z</dcterms:created>
  <dcterms:modified xsi:type="dcterms:W3CDTF">2016-06-16T13:13:57Z</dcterms:modified>
</cp:coreProperties>
</file>