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691" r:id="rId2"/>
    <p:sldId id="692" r:id="rId3"/>
    <p:sldId id="693" r:id="rId4"/>
    <p:sldId id="739" r:id="rId5"/>
  </p:sldIdLst>
  <p:sldSz cx="9602788" cy="6858000"/>
  <p:notesSz cx="6973888" cy="9236075"/>
  <p:custDataLst>
    <p:tags r:id="rId8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8F6E6"/>
    <a:srgbClr val="BFBFBF"/>
    <a:srgbClr val="FFFFCC"/>
    <a:srgbClr val="008AB3"/>
    <a:srgbClr val="FFDDDD"/>
    <a:srgbClr val="FCE0E2"/>
    <a:srgbClr val="D7E4BD"/>
    <a:srgbClr val="FF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83" d="100"/>
          <a:sy n="83" d="100"/>
        </p:scale>
        <p:origin x="-1362" y="-72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92150"/>
            <a:ext cx="4851400" cy="3465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0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81333"/>
              </p:ext>
            </p:extLst>
          </p:nvPr>
        </p:nvGraphicFramePr>
        <p:xfrm>
          <a:off x="349317" y="994410"/>
          <a:ext cx="8912368" cy="34503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37458"/>
                <a:gridCol w="851478"/>
                <a:gridCol w="851478"/>
                <a:gridCol w="851478"/>
                <a:gridCol w="851478"/>
                <a:gridCol w="851478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14.74%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14.59%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15.14%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Risk-based Capital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18.03%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18.58%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20.62%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 1 Risk-based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 Stress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Tota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$37.6B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$38.6BN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$39.6B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6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85604"/>
              </p:ext>
            </p:extLst>
          </p:nvPr>
        </p:nvGraphicFramePr>
        <p:xfrm>
          <a:off x="348436" y="978535"/>
          <a:ext cx="9254351" cy="5087112"/>
        </p:xfrm>
        <a:graphic>
          <a:graphicData uri="http://schemas.openxmlformats.org/drawingml/2006/table">
            <a:tbl>
              <a:tblPr firstRow="1" bandRow="1"/>
              <a:tblGrid>
                <a:gridCol w="946491"/>
                <a:gridCol w="1788842"/>
                <a:gridCol w="650772"/>
                <a:gridCol w="662544"/>
                <a:gridCol w="662544"/>
                <a:gridCol w="662544"/>
                <a:gridCol w="851842"/>
                <a:gridCol w="851842"/>
                <a:gridCol w="2176930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7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available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portfolio level, see SBNA RAS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reflects the continued 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economic deterioration in Puerto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Rico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$9.0B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$9.2B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$11.3B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$11.5B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$11.8B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$2.31B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$2.43B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$2.39B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$283M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$266M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$249M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 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2498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8416"/>
              </p:ext>
            </p:extLst>
          </p:nvPr>
        </p:nvGraphicFramePr>
        <p:xfrm>
          <a:off x="348436" y="989965"/>
          <a:ext cx="9147422" cy="32979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49342"/>
                <a:gridCol w="914400"/>
                <a:gridCol w="640080"/>
                <a:gridCol w="640080"/>
                <a:gridCol w="640080"/>
                <a:gridCol w="822960"/>
                <a:gridCol w="822960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Coverage Ratio Modified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Funding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NII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MVE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(VaR)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75519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2696"/>
              </p:ext>
            </p:extLst>
          </p:nvPr>
        </p:nvGraphicFramePr>
        <p:xfrm>
          <a:off x="348437" y="1001395"/>
          <a:ext cx="8969577" cy="2113280"/>
        </p:xfrm>
        <a:graphic>
          <a:graphicData uri="http://schemas.openxmlformats.org/drawingml/2006/table">
            <a:tbl>
              <a:tblPr firstRow="1" bandRow="1"/>
              <a:tblGrid>
                <a:gridCol w="982182"/>
                <a:gridCol w="2521422"/>
                <a:gridCol w="1097280"/>
                <a:gridCol w="1097280"/>
                <a:gridCol w="32714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Qualitative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mar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28944</TotalTime>
  <Words>757</Words>
  <Application>Microsoft Office PowerPoint</Application>
  <PresentationFormat>Custom</PresentationFormat>
  <Paragraphs>273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1307</cp:revision>
  <cp:lastPrinted>2016-04-01T20:38:17Z</cp:lastPrinted>
  <dcterms:created xsi:type="dcterms:W3CDTF">2016-03-28T17:49:32Z</dcterms:created>
  <dcterms:modified xsi:type="dcterms:W3CDTF">2016-09-12T16:57:28Z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