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6"/>
  </p:notesMasterIdLst>
  <p:handoutMasterIdLst>
    <p:handoutMasterId r:id="rId7"/>
  </p:handoutMasterIdLst>
  <p:sldIdLst>
    <p:sldId id="691" r:id="rId2"/>
    <p:sldId id="692" r:id="rId3"/>
    <p:sldId id="693" r:id="rId4"/>
    <p:sldId id="739" r:id="rId5"/>
  </p:sldIdLst>
  <p:sldSz cx="9602788" cy="6858000"/>
  <p:notesSz cx="6973888" cy="9236075"/>
  <p:custDataLst>
    <p:tags r:id="rId8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E8F6E6"/>
    <a:srgbClr val="008AB3"/>
    <a:srgbClr val="FFDDDD"/>
    <a:srgbClr val="FCE0E2"/>
    <a:srgbClr val="D7E4BD"/>
    <a:srgbClr val="FF0000"/>
    <a:srgbClr val="BFBFB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9858" autoAdjust="0"/>
  </p:normalViewPr>
  <p:slideViewPr>
    <p:cSldViewPr snapToGrid="0" showGuides="1">
      <p:cViewPr>
        <p:scale>
          <a:sx n="83" d="100"/>
          <a:sy n="83" d="100"/>
        </p:scale>
        <p:origin x="-1362" y="-72"/>
      </p:cViewPr>
      <p:guideLst>
        <p:guide orient="horz" pos="4083"/>
        <p:guide orient="horz" pos="1107"/>
        <p:guide orient="horz" pos="893"/>
        <p:guide pos="221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692150"/>
            <a:ext cx="48514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761" y="4386507"/>
            <a:ext cx="5580371" cy="415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eaLnBrk="1" hangingPunct="1">
              <a:spcBef>
                <a:spcPct val="60000"/>
              </a:spcBef>
              <a:spcAft>
                <a:spcPts val="600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5800" lvl="2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4400" lvl="3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3000" lvl="4" indent="-228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1600" lvl="5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0200" lvl="6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28800" lvl="7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57400" lvl="8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2038" y="692150"/>
            <a:ext cx="4851400" cy="34655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1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10629"/>
              </p:ext>
            </p:extLst>
          </p:nvPr>
        </p:nvGraphicFramePr>
        <p:xfrm>
          <a:off x="349317" y="994410"/>
          <a:ext cx="8912368" cy="3450336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1637458"/>
                <a:gridCol w="851478"/>
                <a:gridCol w="851478"/>
                <a:gridCol w="851478"/>
                <a:gridCol w="851478"/>
                <a:gridCol w="851478"/>
                <a:gridCol w="210312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row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(ratios)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Equity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14.97%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15.16%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15.73%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10.25%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Risk-based Capital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21.80%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23.77%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24.28%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&lt;=13.50%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&lt;=10.45%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 1 Risk-based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Capital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16.62%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row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 (CCAR 9Q)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&gt;=$5,639M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&gt;=$5,861M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 in Stress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Tota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RWA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- $2BN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 of CET1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6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18802"/>
              </p:ext>
            </p:extLst>
          </p:nvPr>
        </p:nvGraphicFramePr>
        <p:xfrm>
          <a:off x="348436" y="978535"/>
          <a:ext cx="8940577" cy="4782312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1728190"/>
                <a:gridCol w="628707"/>
                <a:gridCol w="640080"/>
                <a:gridCol w="640080"/>
                <a:gridCol w="640080"/>
                <a:gridCol w="822960"/>
                <a:gridCol w="822960"/>
                <a:gridCol w="2103120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rowSpan="7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Credit Losses </a:t>
                      </a: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(CCAR 9Q)</a:t>
                      </a:r>
                      <a:endParaRPr lang="en-US" sz="1000" b="0" i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$12,686M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$13,186M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Charge-off Rate</a:t>
                      </a:r>
                      <a:endParaRPr lang="en-US" sz="10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&gt;=0.6%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available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 portfolio level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60/61+</a:t>
                      </a:r>
                      <a:r>
                        <a:rPr lang="en-US" sz="1000" b="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DPD Rate</a:t>
                      </a:r>
                      <a:endParaRPr lang="en-US" sz="10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Retail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&gt;=7.1%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rowSpan="1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(concentration)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 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&gt;$500M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Exposure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&amp;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Insurance Exposure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Utilities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$8.7B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 product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$8.4B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$7.6B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$6.9B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$2.31B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$2.43BN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$2.40B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Sector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$282M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$265M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$248M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&gt;=$436M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&gt;=$543M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Subprime Assets 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Subprime Assets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4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24982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09891"/>
              </p:ext>
            </p:extLst>
          </p:nvPr>
        </p:nvGraphicFramePr>
        <p:xfrm>
          <a:off x="348436" y="989965"/>
          <a:ext cx="9147422" cy="3297936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1649342"/>
                <a:gridCol w="914400"/>
                <a:gridCol w="640080"/>
                <a:gridCol w="640080"/>
                <a:gridCol w="640080"/>
                <a:gridCol w="822960"/>
                <a:gridCol w="822960"/>
                <a:gridCol w="2103120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value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Residual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Risk / CRLIT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&gt;=-5.0%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Liquidity/funding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(days)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 days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– EUR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&gt;115%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Coverage Ratio Modified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US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&gt;175%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Funding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Horizon - 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holesale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(Parent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&gt;24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 months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&lt;=6 months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expected to remain green 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Encumbrance (%)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NII</a:t>
                      </a:r>
                      <a:r>
                        <a:rPr lang="en-US" sz="1000" b="0" i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</a:t>
                      </a: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-4.5%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-5.5%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MVE</a:t>
                      </a:r>
                      <a:r>
                        <a:rPr lang="en-US" sz="1000" b="0" i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&lt;=-6.5%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&lt;=-7.5%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 (VaR)</a:t>
                      </a:r>
                      <a:endParaRPr lang="en-US" sz="1000" b="0" i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&gt;=$9.0M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0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75519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2696"/>
              </p:ext>
            </p:extLst>
          </p:nvPr>
        </p:nvGraphicFramePr>
        <p:xfrm>
          <a:off x="348437" y="1001395"/>
          <a:ext cx="8969577" cy="2113280"/>
        </p:xfrm>
        <a:graphic>
          <a:graphicData uri="http://schemas.openxmlformats.org/drawingml/2006/table">
            <a:tbl>
              <a:tblPr firstRow="1" bandRow="1"/>
              <a:tblGrid>
                <a:gridCol w="982182"/>
                <a:gridCol w="2521422"/>
                <a:gridCol w="1097280"/>
                <a:gridCol w="1097280"/>
                <a:gridCol w="327141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Qualitative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Operational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Margin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w/o Appropriate Approval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1Q2016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148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2Q2016 – 116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3Q2016 – 103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4Q2016 – 46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  <a:p>
                      <a:pPr mar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risk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sz="quarter" idx="11"/>
          </p:nvPr>
        </p:nvSpPr>
        <p:spPr>
          <a:xfrm>
            <a:off x="348437" y="452510"/>
            <a:ext cx="8666245" cy="435610"/>
          </a:xfrm>
        </p:spPr>
        <p:txBody>
          <a:bodyPr/>
          <a:lstStyle/>
          <a:p>
            <a:r>
              <a:rPr lang="en-US" dirty="0"/>
              <a:t>2016 </a:t>
            </a:r>
            <a:r>
              <a:rPr lang="en-US" dirty="0" smtClean="0"/>
              <a:t>RAS - Strategic Plan Forecast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7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ISPRING_RESOURCE_PATHS_HASH_PRESENTER" val="f01d211bc0a0c2ddcfd62f283e8fc92d14a39d5d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28683</TotalTime>
  <Words>735</Words>
  <Application>Microsoft Office PowerPoint</Application>
  <PresentationFormat>Custom</PresentationFormat>
  <Paragraphs>267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1_Body Slide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Parrish, Rut</cp:lastModifiedBy>
  <cp:revision>1298</cp:revision>
  <cp:lastPrinted>2016-04-01T20:38:17Z</cp:lastPrinted>
  <dcterms:created xsi:type="dcterms:W3CDTF">2016-03-28T17:49:32Z</dcterms:created>
  <dcterms:modified xsi:type="dcterms:W3CDTF">2016-07-08T19:01:58Z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