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0"/>
  </p:notesMasterIdLst>
  <p:handoutMasterIdLst>
    <p:handoutMasterId r:id="rId51"/>
  </p:handoutMasterIdLst>
  <p:sldIdLst>
    <p:sldId id="406" r:id="rId2"/>
    <p:sldId id="737" r:id="rId3"/>
    <p:sldId id="530" r:id="rId4"/>
    <p:sldId id="772" r:id="rId5"/>
    <p:sldId id="786" r:id="rId6"/>
    <p:sldId id="738" r:id="rId7"/>
    <p:sldId id="787" r:id="rId8"/>
    <p:sldId id="740" r:id="rId9"/>
    <p:sldId id="745" r:id="rId10"/>
    <p:sldId id="792" r:id="rId11"/>
    <p:sldId id="798" r:id="rId12"/>
    <p:sldId id="746" r:id="rId13"/>
    <p:sldId id="793" r:id="rId14"/>
    <p:sldId id="741" r:id="rId15"/>
    <p:sldId id="774" r:id="rId16"/>
    <p:sldId id="775" r:id="rId17"/>
    <p:sldId id="776" r:id="rId18"/>
    <p:sldId id="777" r:id="rId19"/>
    <p:sldId id="794" r:id="rId20"/>
    <p:sldId id="731" r:id="rId21"/>
    <p:sldId id="770" r:id="rId22"/>
    <p:sldId id="788" r:id="rId23"/>
    <p:sldId id="789" r:id="rId24"/>
    <p:sldId id="795" r:id="rId25"/>
    <p:sldId id="728" r:id="rId26"/>
    <p:sldId id="729" r:id="rId27"/>
    <p:sldId id="730" r:id="rId28"/>
    <p:sldId id="769" r:id="rId29"/>
    <p:sldId id="782" r:id="rId30"/>
    <p:sldId id="783" r:id="rId31"/>
    <p:sldId id="784" r:id="rId32"/>
    <p:sldId id="779" r:id="rId33"/>
    <p:sldId id="785" r:id="rId34"/>
    <p:sldId id="780" r:id="rId35"/>
    <p:sldId id="781" r:id="rId36"/>
    <p:sldId id="790" r:id="rId37"/>
    <p:sldId id="791" r:id="rId38"/>
    <p:sldId id="732" r:id="rId39"/>
    <p:sldId id="796" r:id="rId40"/>
    <p:sldId id="755" r:id="rId41"/>
    <p:sldId id="766" r:id="rId42"/>
    <p:sldId id="767" r:id="rId43"/>
    <p:sldId id="768" r:id="rId44"/>
    <p:sldId id="749" r:id="rId45"/>
    <p:sldId id="797" r:id="rId46"/>
    <p:sldId id="799" r:id="rId47"/>
    <p:sldId id="734" r:id="rId48"/>
    <p:sldId id="727" r:id="rId49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7171"/>
    <a:srgbClr val="FF5D5D"/>
    <a:srgbClr val="0066FF"/>
    <a:srgbClr val="FFFF00"/>
    <a:srgbClr val="F2F2F2"/>
    <a:srgbClr val="FFFF99"/>
    <a:srgbClr val="00FF00"/>
    <a:srgbClr val="D9D9D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1" autoAdjust="0"/>
    <p:restoredTop sz="91026" autoAdjust="0"/>
  </p:normalViewPr>
  <p:slideViewPr>
    <p:cSldViewPr snapToGrid="0" showGuides="1">
      <p:cViewPr varScale="1">
        <p:scale>
          <a:sx n="100" d="100"/>
          <a:sy n="100" d="100"/>
        </p:scale>
        <p:origin x="-546" y="-96"/>
      </p:cViewPr>
      <p:guideLst>
        <p:guide orient="horz" pos="2146"/>
        <p:guide orient="horz" pos="3322"/>
        <p:guide pos="71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512"/>
    </p:cViewPr>
  </p:sorterViewPr>
  <p:notesViewPr>
    <p:cSldViewPr snapToGrid="0" showGuides="1">
      <p:cViewPr>
        <p:scale>
          <a:sx n="50" d="100"/>
          <a:sy n="50" d="100"/>
        </p:scale>
        <p:origin x="-1824" y="-54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1395C2-CD8B-4711-836F-5D526A196D01}" type="datetimeFigureOut">
              <a:rPr lang="es-ES" smtClean="0"/>
              <a:t>23/09/2015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BE377BD-FEFF-425A-8295-6D8EDD0B6C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4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0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3" tIns="45663" rIns="91323" bIns="45663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203207" y="3788240"/>
            <a:ext cx="6226629" cy="6001609"/>
          </a:xfrm>
          <a:prstGeom prst="rect">
            <a:avLst/>
          </a:prstGeom>
        </p:spPr>
        <p:txBody>
          <a:bodyPr vert="horz" lIns="91323" tIns="45663" rIns="91323" bIns="45663" rtlCol="0"/>
          <a:lstStyle/>
          <a:p>
            <a:pPr lvl="0">
              <a:lnSpc>
                <a:spcPts val="1800"/>
              </a:lnSpc>
              <a:spcBef>
                <a:spcPts val="600"/>
              </a:spcBef>
            </a:pPr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429829" y="9622971"/>
            <a:ext cx="366276" cy="303667"/>
          </a:xfrm>
          <a:prstGeom prst="rect">
            <a:avLst/>
          </a:prstGeom>
        </p:spPr>
        <p:txBody>
          <a:bodyPr vert="horz" lIns="0" tIns="45663" rIns="0" bIns="45663" rtlCol="0" anchor="b"/>
          <a:lstStyle>
            <a:lvl1pPr algn="r">
              <a:defRPr sz="1000"/>
            </a:lvl1pPr>
          </a:lstStyle>
          <a:p>
            <a:fld id="{43097424-28C4-4E9E-A922-B523312703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37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ts val="1800"/>
      </a:lnSpc>
      <a:spcBef>
        <a:spcPts val="600"/>
      </a:spcBef>
      <a:defRPr lang="es-ES" sz="1400" b="1" kern="1200" dirty="0" smtClean="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174625" indent="-174625" algn="l" defTabSz="914400" rtl="0" eaLnBrk="1" latinLnBrk="0" hangingPunct="1">
      <a:lnSpc>
        <a:spcPts val="1800"/>
      </a:lnSpc>
      <a:spcBef>
        <a:spcPts val="600"/>
      </a:spcBef>
      <a:buFont typeface="Arial" panose="020B0604020202020204" pitchFamily="34" charset="0"/>
      <a:buChar char="•"/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ts val="1800"/>
      </a:lnSpc>
      <a:spcBef>
        <a:spcPts val="600"/>
      </a:spcBef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ts val="1800"/>
      </a:lnSpc>
      <a:spcBef>
        <a:spcPts val="600"/>
      </a:spcBef>
      <a:defRPr lang="es-E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ts val="1800"/>
      </a:lnSpc>
      <a:spcBef>
        <a:spcPts val="600"/>
      </a:spcBef>
      <a:defRPr lang="en-GB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DC24B-95C2-4D15-AF38-BAF49A0A3056}" type="slidenum">
              <a:rPr lang="es-ES">
                <a:solidFill>
                  <a:prstClr val="black"/>
                </a:solidFill>
              </a:rPr>
              <a:pPr/>
              <a:t>1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5188" y="90488"/>
            <a:ext cx="4953000" cy="3716337"/>
          </a:xfrm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867" y="3806836"/>
            <a:ext cx="6128760" cy="590392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15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20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21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25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29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30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31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32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33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35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39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40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42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75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43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44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45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5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075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  <p:sp>
        <p:nvSpPr>
          <p:cNvPr id="3307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E5282-1790-45ED-ACE2-E7EC35FA4BFC}" type="slidenum">
              <a:rPr lang="es-ES">
                <a:solidFill>
                  <a:srgbClr val="000000"/>
                </a:solidFill>
              </a:rPr>
              <a:pPr eaLnBrk="1" hangingPunct="1"/>
              <a:t>46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2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47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345096-8C09-41AC-811C-701AF857F134}" type="slidenum">
              <a:rPr lang="es-ES" smtClean="0">
                <a:solidFill>
                  <a:prstClr val="black"/>
                </a:solidFill>
              </a:rPr>
              <a:pPr/>
              <a:t>48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51122" y="9430021"/>
            <a:ext cx="2944959" cy="4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85" tIns="46749" rIns="93485" bIns="46749" anchor="b"/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8808281-6577-4106-AA51-C8D5F610C869}" type="slidenum">
              <a:rPr lang="es-ES" sz="1200">
                <a:solidFill>
                  <a:prstClr val="black"/>
                </a:solidFill>
                <a:latin typeface="Calibri" panose="020F0502020204030204" pitchFamily="34" charset="0"/>
              </a:rPr>
              <a:pPr algn="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s-E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9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10 Marcador de notas"/>
          <p:cNvSpPr>
            <a:spLocks noGrp="1"/>
          </p:cNvSpPr>
          <p:nvPr>
            <p:ph type="body" idx="1"/>
          </p:nvPr>
        </p:nvSpPr>
        <p:spPr/>
        <p:txBody>
          <a:bodyPr vert="horz" lIns="91323" tIns="45663" rIns="91323" bIns="45663" rtlCol="0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6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7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8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9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1272">
              <a:defRPr sz="2600" u="sng">
                <a:solidFill>
                  <a:schemeClr val="bg1"/>
                </a:solidFill>
                <a:latin typeface="Arial" charset="0"/>
              </a:defRPr>
            </a:lvl1pPr>
            <a:lvl2pPr marL="739126" indent="-284279" defTabSz="911272">
              <a:defRPr sz="2600" u="sng">
                <a:solidFill>
                  <a:schemeClr val="bg1"/>
                </a:solidFill>
                <a:latin typeface="Arial" charset="0"/>
              </a:defRPr>
            </a:lvl2pPr>
            <a:lvl3pPr marL="1137117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3pPr>
            <a:lvl4pPr marL="1591960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4pPr>
            <a:lvl5pPr marL="2046804" indent="-227422" defTabSz="911272">
              <a:defRPr sz="2600" u="sng">
                <a:solidFill>
                  <a:schemeClr val="bg1"/>
                </a:solidFill>
                <a:latin typeface="Arial" charset="0"/>
              </a:defRPr>
            </a:lvl5pPr>
            <a:lvl6pPr marL="2501650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6pPr>
            <a:lvl7pPr marL="2956495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7pPr>
            <a:lvl8pPr marL="3411344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8pPr>
            <a:lvl9pPr marL="3866187" indent="-227422" algn="ctr" defTabSz="91127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u="sng">
                <a:solidFill>
                  <a:schemeClr val="bg1"/>
                </a:solidFill>
                <a:latin typeface="Arial" charset="0"/>
              </a:defRPr>
            </a:lvl9pPr>
          </a:lstStyle>
          <a:p>
            <a:fld id="{C3A20E4B-3F8A-4FD7-AEE8-B36B9EEE3652}" type="slidenum">
              <a:rPr lang="es-ES" smtClean="0">
                <a:latin typeface="Calibri" panose="020F0502020204030204" pitchFamily="34" charset="0"/>
              </a:rPr>
              <a:pPr/>
              <a:t>11</a:t>
            </a:fld>
            <a:endParaRPr lang="es-ES" dirty="0">
              <a:latin typeface="Calibri" panose="020F0502020204030204" pitchFamily="34" charset="0"/>
            </a:endParaRPr>
          </a:p>
        </p:txBody>
      </p:sp>
      <p:sp>
        <p:nvSpPr>
          <p:cNvPr id="3" name="2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-3175"/>
            <a:ext cx="9186863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-Santander-negativo_RGB [Convertido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6127750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517900" y="1979613"/>
            <a:ext cx="5410200" cy="1749425"/>
          </a:xfrm>
        </p:spPr>
        <p:txBody>
          <a:bodyPr anchor="ctr">
            <a:scene3d>
              <a:camera prst="orthographicFront"/>
              <a:lightRig rig="balanced" dir="t">
                <a:rot lat="0" lon="0" rev="4800000"/>
              </a:lightRig>
            </a:scene3d>
            <a:sp3d extrusionH="57150" prstMaterial="plastic">
              <a:bevelT/>
            </a:sp3d>
          </a:bodyPr>
          <a:lstStyle>
            <a:lvl1pPr>
              <a:lnSpc>
                <a:spcPct val="94000"/>
              </a:lnSpc>
              <a:defRPr sz="36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388" y="1196975"/>
            <a:ext cx="3187700" cy="12065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519488" y="4471988"/>
            <a:ext cx="5370512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4800000"/>
              </a:lightRig>
            </a:scene3d>
            <a:sp3d extrusionH="57150" prstMaterial="plastic">
              <a:bevelT/>
            </a:sp3d>
          </a:bodyPr>
          <a:lstStyle>
            <a:lvl1pPr algn="l" eaLnBrk="0" hangingPunct="0">
              <a:lnSpc>
                <a:spcPct val="100000"/>
              </a:lnSpc>
              <a:defRPr sz="15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24A4B4F-4D2D-4C77-BA6D-6926B8BC4F30}" type="datetime1">
              <a:rPr lang="es-ES"/>
              <a:pPr>
                <a:defRPr/>
              </a:pPr>
              <a:t>23/09/2015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6293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51" y="215900"/>
            <a:ext cx="8791574" cy="47783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9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11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-3175"/>
            <a:ext cx="9186863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 userDrawn="1"/>
        </p:nvSpPr>
        <p:spPr bwMode="auto">
          <a:xfrm>
            <a:off x="-20639" y="6237467"/>
            <a:ext cx="9187200" cy="6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9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1 Rectángulo"/>
          <p:cNvSpPr/>
          <p:nvPr userDrawn="1"/>
        </p:nvSpPr>
        <p:spPr bwMode="auto">
          <a:xfrm>
            <a:off x="9159297" y="6237466"/>
            <a:ext cx="65" cy="1177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6 Rectángulo"/>
          <p:cNvSpPr/>
          <p:nvPr userDrawn="1"/>
        </p:nvSpPr>
        <p:spPr bwMode="auto">
          <a:xfrm>
            <a:off x="9169898" y="6237466"/>
            <a:ext cx="65" cy="118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9" name="Picture 2" descr="STD Negativo RGB_OK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0000"/>
              </a:clrFrom>
              <a:clrTo>
                <a:srgbClr val="FE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1625" y="2660650"/>
            <a:ext cx="34448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l="48987" r="17462"/>
          <a:stretch/>
        </p:blipFill>
        <p:spPr bwMode="auto">
          <a:xfrm>
            <a:off x="6076949" y="6237467"/>
            <a:ext cx="3093013" cy="6461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158140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39175" y="6302375"/>
            <a:ext cx="38576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6DB57A-4B6E-443A-BECF-3D86393334F7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97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8800" y="215900"/>
            <a:ext cx="8431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Clic para editar estilo título patrón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678281" y="131763"/>
            <a:ext cx="383169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D8B0233-CF1E-4A07-AA92-9855D3C83DDA}" type="slidenum">
              <a:rPr lang="es-ES" sz="1200" b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959850" y="65833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247" name="Picture 7" descr="franja interi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34"/>
          <a:stretch>
            <a:fillRect/>
          </a:stretch>
        </p:blipFill>
        <p:spPr bwMode="auto">
          <a:xfrm>
            <a:off x="-9525" y="6235700"/>
            <a:ext cx="916305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-Santander-negativo_RGB [Convertido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"/>
          <a:stretch>
            <a:fillRect/>
          </a:stretch>
        </p:blipFill>
        <p:spPr bwMode="auto">
          <a:xfrm>
            <a:off x="6981825" y="6240463"/>
            <a:ext cx="2168525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7" r:id="rId3"/>
    <p:sldLayoutId id="2147483679" r:id="rId4"/>
    <p:sldLayoutId id="2147483688" r:id="rId5"/>
    <p:sldLayoutId id="2147483689" r:id="rId6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18" charset="0"/>
        <a:buChar char="•"/>
        <a:defRPr sz="2400" b="1">
          <a:solidFill>
            <a:srgbClr val="FF0000"/>
          </a:solidFill>
          <a:latin typeface="Calibri" pitchFamily="34" charset="0"/>
          <a:ea typeface="+mn-ea"/>
          <a:cs typeface="Calibri" pitchFamily="34" charset="0"/>
        </a:defRPr>
      </a:lvl1pPr>
      <a:lvl2pPr marL="768350" indent="-285750" algn="l" rtl="0" fontAlgn="base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sz="2200">
          <a:solidFill>
            <a:srgbClr val="7A6C7A"/>
          </a:solidFill>
          <a:latin typeface="Calibri" pitchFamily="34" charset="0"/>
          <a:cs typeface="Calibri" pitchFamily="34" charset="0"/>
        </a:defRPr>
      </a:lvl2pPr>
      <a:lvl3pPr marL="11874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7A6C7A"/>
          </a:solidFill>
          <a:latin typeface="Calibri" pitchFamily="34" charset="0"/>
          <a:cs typeface="Calibri" pitchFamily="34" charset="0"/>
        </a:defRPr>
      </a:lvl3pPr>
      <a:lvl4pPr marL="160655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9.emf"/><Relationship Id="rId4" Type="http://schemas.openxmlformats.org/officeDocument/2006/relationships/tags" Target="../tags/tag4.xml"/><Relationship Id="rId9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9.emf"/><Relationship Id="rId4" Type="http://schemas.openxmlformats.org/officeDocument/2006/relationships/tags" Target="../tags/tag11.xml"/><Relationship Id="rId9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4393486" y="4490551"/>
            <a:ext cx="1857368" cy="3385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[XX] September 2015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01129" y="2353665"/>
            <a:ext cx="5036277" cy="66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3" tIns="45681" rIns="91363" bIns="45681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456816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3626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0438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725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en-US" sz="3600" dirty="0" smtClean="0">
                <a:solidFill>
                  <a:srgbClr val="FFFFFF"/>
                </a:solidFill>
              </a:rPr>
              <a:t>P-18 plan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1129" y="1402308"/>
            <a:ext cx="4918751" cy="76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3" tIns="45681" rIns="91363" bIns="45681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4400" kern="0" dirty="0" smtClean="0">
                <a:solidFill>
                  <a:schemeClr val="bg1"/>
                </a:solidFill>
              </a:rPr>
              <a:t>[Country / Unit]</a:t>
            </a:r>
          </a:p>
        </p:txBody>
      </p:sp>
    </p:spTree>
    <p:extLst>
      <p:ext uri="{BB962C8B-B14F-4D97-AF65-F5344CB8AC3E}">
        <p14:creationId xmlns:p14="http://schemas.microsoft.com/office/powerpoint/2010/main" val="33534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Rectángulo redondeado"/>
          <p:cNvSpPr>
            <a:spLocks noChangeArrowheads="1"/>
          </p:cNvSpPr>
          <p:nvPr/>
        </p:nvSpPr>
        <p:spPr bwMode="auto">
          <a:xfrm>
            <a:off x="346075" y="685781"/>
            <a:ext cx="8289925" cy="954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Macro environment and main challenges</a:t>
            </a:r>
          </a:p>
        </p:txBody>
      </p:sp>
      <p:sp>
        <p:nvSpPr>
          <p:cNvPr id="9219" name="6 Rectángulo redondeado"/>
          <p:cNvSpPr>
            <a:spLocks noChangeArrowheads="1"/>
          </p:cNvSpPr>
          <p:nvPr/>
        </p:nvSpPr>
        <p:spPr bwMode="auto">
          <a:xfrm>
            <a:off x="346075" y="4986292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P-18 </a:t>
            </a:r>
            <a:r>
              <a:rPr lang="en-US" altLang="es-ES" sz="2800" b="1" dirty="0" smtClean="0">
                <a:solidFill>
                  <a:srgbClr val="4D4D4D"/>
                </a:solidFill>
              </a:rPr>
              <a:t>financial estimates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  <p:sp>
        <p:nvSpPr>
          <p:cNvPr id="9220" name="4 Rectángulo redondeado"/>
          <p:cNvSpPr>
            <a:spLocks noChangeArrowheads="1"/>
          </p:cNvSpPr>
          <p:nvPr/>
        </p:nvSpPr>
        <p:spPr bwMode="auto">
          <a:xfrm>
            <a:off x="346075" y="2836038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Management priorities</a:t>
            </a:r>
          </a:p>
        </p:txBody>
      </p:sp>
      <p:sp>
        <p:nvSpPr>
          <p:cNvPr id="5" name="4 Rectángulo redondeado"/>
          <p:cNvSpPr>
            <a:spLocks noChangeArrowheads="1"/>
          </p:cNvSpPr>
          <p:nvPr/>
        </p:nvSpPr>
        <p:spPr bwMode="auto">
          <a:xfrm>
            <a:off x="346075" y="3911166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Projects</a:t>
            </a:r>
          </a:p>
        </p:txBody>
      </p:sp>
      <p:sp>
        <p:nvSpPr>
          <p:cNvPr id="6" name="4 Rectángulo redondeado"/>
          <p:cNvSpPr>
            <a:spLocks noChangeArrowheads="1"/>
          </p:cNvSpPr>
          <p:nvPr/>
        </p:nvSpPr>
        <p:spPr bwMode="auto">
          <a:xfrm>
            <a:off x="346075" y="1760910"/>
            <a:ext cx="8289925" cy="954087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4000" tIns="46800" rIns="54000" bIns="46800" anchor="ctr"/>
          <a:lstStyle/>
          <a:p>
            <a:pPr algn="ctr"/>
            <a:r>
              <a:rPr lang="en-US" altLang="es-ES" sz="2800" b="1">
                <a:solidFill>
                  <a:srgbClr val="FFFFFF"/>
                </a:solidFill>
              </a:rPr>
              <a:t>Strategy</a:t>
            </a:r>
            <a:endParaRPr lang="en-US" altLang="es-E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Details on strategy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964819" y="129513"/>
            <a:ext cx="2284192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Custom slides for each country</a:t>
            </a:r>
          </a:p>
        </p:txBody>
      </p:sp>
    </p:spTree>
    <p:extLst>
      <p:ext uri="{BB962C8B-B14F-4D97-AF65-F5344CB8AC3E}">
        <p14:creationId xmlns:p14="http://schemas.microsoft.com/office/powerpoint/2010/main" val="42279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Strategic priorities matrix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06661"/>
              </p:ext>
            </p:extLst>
          </p:nvPr>
        </p:nvGraphicFramePr>
        <p:xfrm>
          <a:off x="161923" y="733425"/>
          <a:ext cx="8267666" cy="5201438"/>
        </p:xfrm>
        <a:graphic>
          <a:graphicData uri="http://schemas.openxmlformats.org/drawingml/2006/table">
            <a:tbl>
              <a:tblPr/>
              <a:tblGrid>
                <a:gridCol w="2302204"/>
                <a:gridCol w="347502"/>
                <a:gridCol w="1404490"/>
                <a:gridCol w="1404490"/>
                <a:gridCol w="1404490"/>
                <a:gridCol w="1404490"/>
              </a:tblGrid>
              <a:tr h="268839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8839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Employees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Shareholders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77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KPI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11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Rectángulo redondeado"/>
          <p:cNvSpPr>
            <a:spLocks noChangeArrowheads="1"/>
          </p:cNvSpPr>
          <p:nvPr/>
        </p:nvSpPr>
        <p:spPr bwMode="auto">
          <a:xfrm>
            <a:off x="346075" y="685781"/>
            <a:ext cx="8289925" cy="954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Macro environment and main challenges</a:t>
            </a:r>
          </a:p>
        </p:txBody>
      </p:sp>
      <p:sp>
        <p:nvSpPr>
          <p:cNvPr id="9219" name="6 Rectángulo redondeado"/>
          <p:cNvSpPr>
            <a:spLocks noChangeArrowheads="1"/>
          </p:cNvSpPr>
          <p:nvPr/>
        </p:nvSpPr>
        <p:spPr bwMode="auto">
          <a:xfrm>
            <a:off x="346075" y="4986292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P-18 </a:t>
            </a:r>
            <a:r>
              <a:rPr lang="en-US" altLang="es-ES" sz="2800" b="1" dirty="0" smtClean="0">
                <a:solidFill>
                  <a:srgbClr val="4D4D4D"/>
                </a:solidFill>
              </a:rPr>
              <a:t>financial estimates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  <p:sp>
        <p:nvSpPr>
          <p:cNvPr id="9220" name="4 Rectángulo redondeado"/>
          <p:cNvSpPr>
            <a:spLocks noChangeArrowheads="1"/>
          </p:cNvSpPr>
          <p:nvPr/>
        </p:nvSpPr>
        <p:spPr bwMode="auto">
          <a:xfrm>
            <a:off x="346075" y="2836038"/>
            <a:ext cx="8289925" cy="954087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FFFFFF"/>
                </a:solidFill>
              </a:rPr>
              <a:t>Management priorities</a:t>
            </a:r>
          </a:p>
        </p:txBody>
      </p:sp>
      <p:sp>
        <p:nvSpPr>
          <p:cNvPr id="5" name="4 Rectángulo redondeado"/>
          <p:cNvSpPr>
            <a:spLocks noChangeArrowheads="1"/>
          </p:cNvSpPr>
          <p:nvPr/>
        </p:nvSpPr>
        <p:spPr bwMode="auto">
          <a:xfrm>
            <a:off x="346075" y="3911166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Projects</a:t>
            </a:r>
          </a:p>
        </p:txBody>
      </p:sp>
      <p:sp>
        <p:nvSpPr>
          <p:cNvPr id="6" name="4 Rectángulo redondeado"/>
          <p:cNvSpPr>
            <a:spLocks noChangeArrowheads="1"/>
          </p:cNvSpPr>
          <p:nvPr/>
        </p:nvSpPr>
        <p:spPr bwMode="auto">
          <a:xfrm>
            <a:off x="346075" y="1760910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>
                <a:solidFill>
                  <a:srgbClr val="4D4D4D"/>
                </a:solidFill>
              </a:rPr>
              <a:t>Strategy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Management priorities</a:t>
            </a:r>
            <a:r>
              <a:rPr lang="en-US" sz="2400" b="1" dirty="0" smtClean="0">
                <a:solidFill>
                  <a:prstClr val="black"/>
                </a:solidFill>
              </a:rPr>
              <a:t>: business &amp; customers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23 Rectángulo redondeado"/>
          <p:cNvSpPr/>
          <p:nvPr/>
        </p:nvSpPr>
        <p:spPr bwMode="auto">
          <a:xfrm>
            <a:off x="2029089" y="659205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14" name="31 Rectángulo redondeado"/>
          <p:cNvSpPr/>
          <p:nvPr/>
        </p:nvSpPr>
        <p:spPr bwMode="auto">
          <a:xfrm>
            <a:off x="5297588" y="659204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17" name="23 Rectángulo redondeado"/>
          <p:cNvSpPr/>
          <p:nvPr/>
        </p:nvSpPr>
        <p:spPr bwMode="auto">
          <a:xfrm>
            <a:off x="161924" y="659205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1925" y="1364477"/>
            <a:ext cx="8267663" cy="1980000"/>
            <a:chOff x="161925" y="1619669"/>
            <a:chExt cx="8267663" cy="1980000"/>
          </a:xfrm>
        </p:grpSpPr>
        <p:sp>
          <p:nvSpPr>
            <p:cNvPr id="15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4261" y="3675289"/>
            <a:ext cx="8267663" cy="1980000"/>
            <a:chOff x="161925" y="1619669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 bwMode="auto">
          <a:xfrm>
            <a:off x="164261" y="3508734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69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Management priorities: distribution model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23 Rectángulo redondeado"/>
          <p:cNvSpPr/>
          <p:nvPr/>
        </p:nvSpPr>
        <p:spPr bwMode="auto">
          <a:xfrm>
            <a:off x="2029089" y="659205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13" name="31 Rectángulo redondeado"/>
          <p:cNvSpPr/>
          <p:nvPr/>
        </p:nvSpPr>
        <p:spPr bwMode="auto">
          <a:xfrm>
            <a:off x="5297588" y="659204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14" name="23 Rectángulo redondeado"/>
          <p:cNvSpPr/>
          <p:nvPr/>
        </p:nvSpPr>
        <p:spPr bwMode="auto">
          <a:xfrm>
            <a:off x="161924" y="659205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1925" y="1364477"/>
            <a:ext cx="8267663" cy="1980000"/>
            <a:chOff x="161925" y="1619669"/>
            <a:chExt cx="8267663" cy="1980000"/>
          </a:xfrm>
        </p:grpSpPr>
        <p:sp>
          <p:nvSpPr>
            <p:cNvPr id="16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4261" y="3675289"/>
            <a:ext cx="8267663" cy="1980000"/>
            <a:chOff x="161925" y="1619669"/>
            <a:chExt cx="8267663" cy="1980000"/>
          </a:xfrm>
        </p:grpSpPr>
        <p:sp>
          <p:nvSpPr>
            <p:cNvPr id="20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164261" y="3508734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82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Management priorities: IT &amp; Ops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23 Rectángulo redondeado"/>
          <p:cNvSpPr/>
          <p:nvPr/>
        </p:nvSpPr>
        <p:spPr bwMode="auto">
          <a:xfrm>
            <a:off x="2029089" y="659205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7" name="31 Rectángulo redondeado"/>
          <p:cNvSpPr/>
          <p:nvPr/>
        </p:nvSpPr>
        <p:spPr bwMode="auto">
          <a:xfrm>
            <a:off x="5297588" y="659204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8" name="23 Rectángulo redondeado"/>
          <p:cNvSpPr/>
          <p:nvPr/>
        </p:nvSpPr>
        <p:spPr bwMode="auto">
          <a:xfrm>
            <a:off x="161924" y="659205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1925" y="1364477"/>
            <a:ext cx="8267663" cy="1980000"/>
            <a:chOff x="161925" y="1619669"/>
            <a:chExt cx="8267663" cy="1980000"/>
          </a:xfrm>
        </p:grpSpPr>
        <p:sp>
          <p:nvSpPr>
            <p:cNvPr id="10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4261" y="3675289"/>
            <a:ext cx="8267663" cy="1980000"/>
            <a:chOff x="161925" y="1619669"/>
            <a:chExt cx="8267663" cy="1980000"/>
          </a:xfrm>
        </p:grpSpPr>
        <p:sp>
          <p:nvSpPr>
            <p:cNvPr id="14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>
            <a:off x="164261" y="3508734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34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Management priorities: HR, organization and costs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23 Rectángulo redondeado"/>
          <p:cNvSpPr/>
          <p:nvPr/>
        </p:nvSpPr>
        <p:spPr bwMode="auto">
          <a:xfrm>
            <a:off x="2029089" y="659205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7" name="31 Rectángulo redondeado"/>
          <p:cNvSpPr/>
          <p:nvPr/>
        </p:nvSpPr>
        <p:spPr bwMode="auto">
          <a:xfrm>
            <a:off x="5297588" y="659204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8" name="23 Rectángulo redondeado"/>
          <p:cNvSpPr/>
          <p:nvPr/>
        </p:nvSpPr>
        <p:spPr bwMode="auto">
          <a:xfrm>
            <a:off x="161924" y="659205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1925" y="1364477"/>
            <a:ext cx="8267663" cy="1980000"/>
            <a:chOff x="161925" y="1619669"/>
            <a:chExt cx="8267663" cy="1980000"/>
          </a:xfrm>
        </p:grpSpPr>
        <p:sp>
          <p:nvSpPr>
            <p:cNvPr id="10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4261" y="3675289"/>
            <a:ext cx="8267663" cy="1980000"/>
            <a:chOff x="161925" y="1619669"/>
            <a:chExt cx="8267663" cy="1980000"/>
          </a:xfrm>
        </p:grpSpPr>
        <p:sp>
          <p:nvSpPr>
            <p:cNvPr id="14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>
            <a:off x="164261" y="3508734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96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Management priorities: capital and risk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23 Rectángulo redondeado"/>
          <p:cNvSpPr/>
          <p:nvPr/>
        </p:nvSpPr>
        <p:spPr bwMode="auto">
          <a:xfrm>
            <a:off x="2029089" y="659205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</a:t>
            </a:r>
          </a:p>
        </p:txBody>
      </p:sp>
      <p:sp>
        <p:nvSpPr>
          <p:cNvPr id="7" name="31 Rectángulo redondeado"/>
          <p:cNvSpPr/>
          <p:nvPr/>
        </p:nvSpPr>
        <p:spPr bwMode="auto">
          <a:xfrm>
            <a:off x="5297588" y="659204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Enablers</a:t>
            </a:r>
          </a:p>
        </p:txBody>
      </p:sp>
      <p:sp>
        <p:nvSpPr>
          <p:cNvPr id="8" name="23 Rectángulo redondeado"/>
          <p:cNvSpPr/>
          <p:nvPr/>
        </p:nvSpPr>
        <p:spPr bwMode="auto">
          <a:xfrm>
            <a:off x="161924" y="659205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Priority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1925" y="1364477"/>
            <a:ext cx="8267663" cy="1980000"/>
            <a:chOff x="161925" y="1619669"/>
            <a:chExt cx="8267663" cy="1980000"/>
          </a:xfrm>
        </p:grpSpPr>
        <p:sp>
          <p:nvSpPr>
            <p:cNvPr id="10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4261" y="3675289"/>
            <a:ext cx="8267663" cy="1980000"/>
            <a:chOff x="161925" y="1619669"/>
            <a:chExt cx="8267663" cy="1980000"/>
          </a:xfrm>
        </p:grpSpPr>
        <p:sp>
          <p:nvSpPr>
            <p:cNvPr id="14" name="23 Rectángulo redondeado"/>
            <p:cNvSpPr/>
            <p:nvPr/>
          </p:nvSpPr>
          <p:spPr bwMode="auto">
            <a:xfrm>
              <a:off x="161925" y="1619669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Priority #...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23 Rectángulo redondeado"/>
            <p:cNvSpPr/>
            <p:nvPr/>
          </p:nvSpPr>
          <p:spPr bwMode="auto">
            <a:xfrm>
              <a:off x="2029089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23 Rectángulo redondeado"/>
            <p:cNvSpPr/>
            <p:nvPr/>
          </p:nvSpPr>
          <p:spPr bwMode="auto">
            <a:xfrm>
              <a:off x="5297588" y="1619669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>
            <a:off x="164261" y="3508734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18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Rectángulo redondeado"/>
          <p:cNvSpPr>
            <a:spLocks noChangeArrowheads="1"/>
          </p:cNvSpPr>
          <p:nvPr/>
        </p:nvSpPr>
        <p:spPr bwMode="auto">
          <a:xfrm>
            <a:off x="346075" y="685781"/>
            <a:ext cx="8289925" cy="954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Macro environment and main challenges</a:t>
            </a:r>
          </a:p>
        </p:txBody>
      </p:sp>
      <p:sp>
        <p:nvSpPr>
          <p:cNvPr id="9219" name="6 Rectángulo redondeado"/>
          <p:cNvSpPr>
            <a:spLocks noChangeArrowheads="1"/>
          </p:cNvSpPr>
          <p:nvPr/>
        </p:nvSpPr>
        <p:spPr bwMode="auto">
          <a:xfrm>
            <a:off x="346075" y="4986292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P-18 </a:t>
            </a:r>
            <a:r>
              <a:rPr lang="en-US" altLang="es-ES" sz="2800" b="1" dirty="0" smtClean="0">
                <a:solidFill>
                  <a:srgbClr val="4D4D4D"/>
                </a:solidFill>
              </a:rPr>
              <a:t>financial estimates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  <p:sp>
        <p:nvSpPr>
          <p:cNvPr id="9220" name="4 Rectángulo redondeado"/>
          <p:cNvSpPr>
            <a:spLocks noChangeArrowheads="1"/>
          </p:cNvSpPr>
          <p:nvPr/>
        </p:nvSpPr>
        <p:spPr bwMode="auto">
          <a:xfrm>
            <a:off x="346075" y="2836038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Management priorities</a:t>
            </a:r>
          </a:p>
        </p:txBody>
      </p:sp>
      <p:sp>
        <p:nvSpPr>
          <p:cNvPr id="5" name="4 Rectángulo redondeado"/>
          <p:cNvSpPr>
            <a:spLocks noChangeArrowheads="1"/>
          </p:cNvSpPr>
          <p:nvPr/>
        </p:nvSpPr>
        <p:spPr bwMode="auto">
          <a:xfrm>
            <a:off x="346075" y="3911166"/>
            <a:ext cx="8289925" cy="954087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FFFFFF"/>
                </a:solidFill>
              </a:rPr>
              <a:t>Projects</a:t>
            </a:r>
          </a:p>
        </p:txBody>
      </p:sp>
      <p:sp>
        <p:nvSpPr>
          <p:cNvPr id="6" name="4 Rectángulo redondeado"/>
          <p:cNvSpPr>
            <a:spLocks noChangeArrowheads="1"/>
          </p:cNvSpPr>
          <p:nvPr/>
        </p:nvSpPr>
        <p:spPr bwMode="auto">
          <a:xfrm>
            <a:off x="346075" y="1760910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>
                <a:solidFill>
                  <a:srgbClr val="4D4D4D"/>
                </a:solidFill>
              </a:rPr>
              <a:t>Strategy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Rectángulo redondeado"/>
          <p:cNvSpPr>
            <a:spLocks noChangeArrowheads="1"/>
          </p:cNvSpPr>
          <p:nvPr/>
        </p:nvSpPr>
        <p:spPr bwMode="auto">
          <a:xfrm>
            <a:off x="346075" y="685781"/>
            <a:ext cx="8289925" cy="954088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4000" tIns="46800" rIns="54000" bIns="46800" anchor="ctr"/>
          <a:lstStyle/>
          <a:p>
            <a:pPr algn="ctr">
              <a:defRPr/>
            </a:pPr>
            <a:r>
              <a:rPr lang="en-US" altLang="es-ES" sz="2800" b="1" dirty="0" smtClean="0">
                <a:solidFill>
                  <a:srgbClr val="FFFFFF"/>
                </a:solidFill>
              </a:rPr>
              <a:t>Macro environment and main challenges</a:t>
            </a:r>
            <a:endParaRPr lang="en-US" altLang="es-ES" sz="2800" b="1" dirty="0">
              <a:solidFill>
                <a:srgbClr val="FFFFFF"/>
              </a:solidFill>
            </a:endParaRPr>
          </a:p>
        </p:txBody>
      </p:sp>
      <p:sp>
        <p:nvSpPr>
          <p:cNvPr id="9219" name="6 Rectángulo redondeado"/>
          <p:cNvSpPr>
            <a:spLocks noChangeArrowheads="1"/>
          </p:cNvSpPr>
          <p:nvPr/>
        </p:nvSpPr>
        <p:spPr bwMode="auto">
          <a:xfrm>
            <a:off x="346075" y="4986292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P-18 </a:t>
            </a:r>
            <a:r>
              <a:rPr lang="en-US" altLang="es-ES" sz="2800" b="1" dirty="0" smtClean="0">
                <a:solidFill>
                  <a:srgbClr val="4D4D4D"/>
                </a:solidFill>
              </a:rPr>
              <a:t>financial estimates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  <p:sp>
        <p:nvSpPr>
          <p:cNvPr id="9220" name="4 Rectángulo redondeado"/>
          <p:cNvSpPr>
            <a:spLocks noChangeArrowheads="1"/>
          </p:cNvSpPr>
          <p:nvPr/>
        </p:nvSpPr>
        <p:spPr bwMode="auto">
          <a:xfrm>
            <a:off x="346075" y="2836038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>
              <a:defRPr/>
            </a:pPr>
            <a:r>
              <a:rPr lang="en-US" altLang="es-ES" sz="2800" b="1" dirty="0" smtClean="0">
                <a:solidFill>
                  <a:srgbClr val="4D4D4D"/>
                </a:solidFill>
              </a:rPr>
              <a:t>Management </a:t>
            </a:r>
            <a:r>
              <a:rPr lang="en-US" altLang="es-ES" sz="2800" b="1" dirty="0">
                <a:solidFill>
                  <a:srgbClr val="4D4D4D"/>
                </a:solidFill>
              </a:rPr>
              <a:t>p</a:t>
            </a:r>
            <a:r>
              <a:rPr lang="en-US" altLang="es-ES" sz="2800" b="1" dirty="0" smtClean="0">
                <a:solidFill>
                  <a:srgbClr val="4D4D4D"/>
                </a:solidFill>
              </a:rPr>
              <a:t>riorities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  <p:sp>
        <p:nvSpPr>
          <p:cNvPr id="5" name="4 Rectángulo redondeado"/>
          <p:cNvSpPr>
            <a:spLocks noChangeArrowheads="1"/>
          </p:cNvSpPr>
          <p:nvPr/>
        </p:nvSpPr>
        <p:spPr bwMode="auto">
          <a:xfrm>
            <a:off x="346075" y="3911166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Projects</a:t>
            </a:r>
          </a:p>
        </p:txBody>
      </p:sp>
      <p:sp>
        <p:nvSpPr>
          <p:cNvPr id="6" name="4 Rectángulo redondeado"/>
          <p:cNvSpPr>
            <a:spLocks noChangeArrowheads="1"/>
          </p:cNvSpPr>
          <p:nvPr/>
        </p:nvSpPr>
        <p:spPr bwMode="auto">
          <a:xfrm>
            <a:off x="346075" y="1760910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>
              <a:defRPr/>
            </a:pPr>
            <a:r>
              <a:rPr lang="en-US" altLang="es-ES" sz="2800" b="1" smtClean="0">
                <a:solidFill>
                  <a:srgbClr val="4D4D4D"/>
                </a:solidFill>
              </a:rPr>
              <a:t>Strategy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List of business projects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592319"/>
            <a:ext cx="24765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Objective / rationale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26088" y="592319"/>
            <a:ext cx="2392621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Economic Impact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600200" y="801869"/>
            <a:ext cx="4077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125413" y="3061428"/>
            <a:ext cx="1301750" cy="792000"/>
          </a:xfrm>
          <a:prstGeom prst="homePlate">
            <a:avLst>
              <a:gd name="adj" fmla="val 1460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3</a:t>
            </a:r>
            <a:endParaRPr lang="es-ES_tradnl" altLang="es-ES" sz="1200" b="0" dirty="0">
              <a:solidFill>
                <a:srgbClr val="FFFFFF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invGray">
          <a:xfrm>
            <a:off x="125413" y="4134148"/>
            <a:ext cx="1301750" cy="792000"/>
          </a:xfrm>
          <a:prstGeom prst="homePlate">
            <a:avLst>
              <a:gd name="adj" fmla="val 1289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4</a:t>
            </a:r>
            <a:endParaRPr lang="es-ES_tradnl" altLang="es-ES" sz="1200" b="0" dirty="0">
              <a:solidFill>
                <a:srgbClr val="FFFFFF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>
            <p:custDataLst>
              <p:tags r:id="rId5"/>
            </p:custDataLst>
          </p:nvPr>
        </p:nvSpPr>
        <p:spPr bwMode="invGray">
          <a:xfrm>
            <a:off x="125413" y="5206870"/>
            <a:ext cx="1301750" cy="792000"/>
          </a:xfrm>
          <a:prstGeom prst="homePlate">
            <a:avLst>
              <a:gd name="adj" fmla="val 1082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[●]</a:t>
            </a:r>
            <a:endParaRPr lang="es-ES_tradnl" altLang="es-ES" sz="1200" dirty="0">
              <a:solidFill>
                <a:srgbClr val="FFFFFF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00200" y="1848348"/>
            <a:ext cx="6829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00200" y="3993788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00200" y="5066508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25413" y="1988708"/>
            <a:ext cx="1301750" cy="792000"/>
          </a:xfrm>
          <a:prstGeom prst="homePlate">
            <a:avLst>
              <a:gd name="adj" fmla="val 1971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2</a:t>
            </a:r>
            <a:endParaRPr lang="es-ES_tradnl" altLang="es-ES" sz="1200" b="0" dirty="0">
              <a:solidFill>
                <a:srgbClr val="FFFFFF"/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600200" y="2921068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2018700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3091421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4164142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5236861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5826088" y="801869"/>
            <a:ext cx="260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6" name="AutoShape 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125413" y="915988"/>
            <a:ext cx="1301750" cy="792000"/>
          </a:xfrm>
          <a:prstGeom prst="homePlate">
            <a:avLst>
              <a:gd name="adj" fmla="val 1632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Project </a:t>
            </a:r>
            <a:r>
              <a:rPr lang="es-ES_tradnl" altLang="es-ES" sz="1200" dirty="0">
                <a:solidFill>
                  <a:srgbClr val="FFFFFF"/>
                </a:solidFill>
              </a:rPr>
              <a:t>1</a:t>
            </a:r>
            <a:endParaRPr lang="es-ES_tradnl" altLang="es-ES" sz="1200" b="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945979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Rectángulo redondeado"/>
          <p:cNvSpPr/>
          <p:nvPr/>
        </p:nvSpPr>
        <p:spPr bwMode="auto">
          <a:xfrm>
            <a:off x="1600200" y="945979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23 Rectángulo redondeado"/>
          <p:cNvSpPr/>
          <p:nvPr/>
        </p:nvSpPr>
        <p:spPr bwMode="auto">
          <a:xfrm>
            <a:off x="1600200" y="2011202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3 Rectángulo redondeado"/>
          <p:cNvSpPr/>
          <p:nvPr/>
        </p:nvSpPr>
        <p:spPr bwMode="auto">
          <a:xfrm>
            <a:off x="1600200" y="3076425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3 Rectángulo redondeado"/>
          <p:cNvSpPr/>
          <p:nvPr/>
        </p:nvSpPr>
        <p:spPr bwMode="auto">
          <a:xfrm>
            <a:off x="1600200" y="4141648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23 Rectángulo redondeado"/>
          <p:cNvSpPr/>
          <p:nvPr/>
        </p:nvSpPr>
        <p:spPr bwMode="auto">
          <a:xfrm>
            <a:off x="1600200" y="5206870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61925" y="1130300"/>
            <a:ext cx="3721100" cy="1920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93274" tIns="46637" rIns="93274" bIns="46637" anchor="ctr"/>
          <a:lstStyle>
            <a:lvl1pPr marL="84138" indent="-84138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84138" marR="0" lvl="0" indent="-84138" defTabSz="93345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Why is this project interesting to SAN?, where is the opportunity?</a:t>
            </a:r>
          </a:p>
          <a:p>
            <a:pPr marL="84138" marR="0" lvl="0" indent="-84138" defTabSz="93345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s-E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Market opportunity: </a:t>
            </a:r>
            <a:r>
              <a:rPr kumimoji="0" lang="en-US" altLang="es-E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growth, revenue pool, etc…</a:t>
            </a:r>
          </a:p>
          <a:p>
            <a:pPr marL="84138" marR="0" lvl="0" indent="-84138" defTabSz="93345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s-ES" sz="11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SAN opportunity in the business: </a:t>
            </a:r>
            <a:r>
              <a:rPr kumimoji="0" lang="en-US" altLang="es-ES" sz="11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SAN positioning in the business, etc...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61925" y="3644900"/>
            <a:ext cx="3700463" cy="2281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93274" tIns="46637" rIns="93274" bIns="46637" anchor="ctr"/>
          <a:lstStyle>
            <a:lvl1pPr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defTabSz="933450" eaLnBrk="1" fontAlgn="base" latinLnBrk="0" hangingPunct="1">
              <a:lnSpc>
                <a:spcPct val="11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What are the major levers that we need to pull in order to achieve our goals?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4335463" y="3644900"/>
            <a:ext cx="4094125" cy="2281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93274" tIns="46637" rIns="93274" bIns="46637" anchor="ctr"/>
          <a:lstStyle>
            <a:lvl1pPr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ctr" defTabSz="9334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600" b="0" i="0" u="none" strike="noStrike" kern="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34" name="Rectangle 11"/>
          <p:cNvSpPr txBox="1">
            <a:spLocks noChangeArrowheads="1"/>
          </p:cNvSpPr>
          <p:nvPr/>
        </p:nvSpPr>
        <p:spPr bwMode="auto">
          <a:xfrm>
            <a:off x="174626" y="79375"/>
            <a:ext cx="8605838" cy="3730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286" tIns="46643" rIns="93286" bIns="46643" numCol="1" anchor="t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1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Project [●] summary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335463" y="1130300"/>
            <a:ext cx="4094125" cy="1920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93274" tIns="46637" rIns="93274" bIns="46637" anchor="ctr"/>
          <a:lstStyle>
            <a:lvl1pPr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defTabSz="93345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What are we aiming for with this project?, what do we expect to achieve?:</a:t>
            </a:r>
            <a:r>
              <a:rPr kumimoji="0" lang="en-U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 </a:t>
            </a:r>
            <a:r>
              <a:rPr kumimoji="0" lang="en-US" altLang="es-ES" sz="1400" b="1" i="1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“how success would be defined for this project”</a:t>
            </a:r>
            <a:endParaRPr kumimoji="0" lang="en-US" altLang="es-ES" sz="1300" b="1" i="0" u="none" strike="noStrike" kern="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36" name="Text Box 13" descr="BSCH rojo"/>
          <p:cNvSpPr txBox="1">
            <a:spLocks noChangeArrowheads="1"/>
          </p:cNvSpPr>
          <p:nvPr/>
        </p:nvSpPr>
        <p:spPr bwMode="auto">
          <a:xfrm>
            <a:off x="4217988" y="3360738"/>
            <a:ext cx="174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s-ES" sz="3000" b="0" smtClean="0">
              <a:solidFill>
                <a:srgbClr val="4D4D4D"/>
              </a:solidFill>
              <a:cs typeface="Arial"/>
            </a:endParaRPr>
          </a:p>
        </p:txBody>
      </p:sp>
      <p:sp>
        <p:nvSpPr>
          <p:cNvPr id="37" name="Text Box 14" descr="BSCH rojo"/>
          <p:cNvSpPr txBox="1">
            <a:spLocks noChangeArrowheads="1"/>
          </p:cNvSpPr>
          <p:nvPr/>
        </p:nvSpPr>
        <p:spPr bwMode="auto">
          <a:xfrm>
            <a:off x="4306888" y="3930650"/>
            <a:ext cx="1336675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Ordinary margin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Costs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Operating margin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Pre-tax profits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es-ES" sz="1100" smtClean="0">
              <a:solidFill>
                <a:srgbClr val="4D4D4D"/>
              </a:solidFill>
              <a:cs typeface="Arial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Market share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Porfolio spread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es-ES" sz="1100" smtClean="0">
              <a:solidFill>
                <a:srgbClr val="4D4D4D"/>
              </a:solidFill>
              <a:cs typeface="Arial"/>
            </a:endParaRPr>
          </a:p>
        </p:txBody>
      </p:sp>
      <p:sp>
        <p:nvSpPr>
          <p:cNvPr id="38" name="Text Box 15" descr="BSCH rojo"/>
          <p:cNvSpPr txBox="1">
            <a:spLocks noChangeArrowheads="1"/>
          </p:cNvSpPr>
          <p:nvPr/>
        </p:nvSpPr>
        <p:spPr bwMode="auto">
          <a:xfrm>
            <a:off x="5742102" y="3686175"/>
            <a:ext cx="490423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2015</a:t>
            </a:r>
          </a:p>
        </p:txBody>
      </p:sp>
      <p:sp>
        <p:nvSpPr>
          <p:cNvPr id="39" name="Text Box 16" descr="BSCH rojo"/>
          <p:cNvSpPr txBox="1">
            <a:spLocks noChangeArrowheads="1"/>
          </p:cNvSpPr>
          <p:nvPr/>
        </p:nvSpPr>
        <p:spPr bwMode="auto">
          <a:xfrm>
            <a:off x="6265703" y="3686175"/>
            <a:ext cx="490423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2016</a:t>
            </a:r>
          </a:p>
        </p:txBody>
      </p:sp>
      <p:sp>
        <p:nvSpPr>
          <p:cNvPr id="40" name="Text Box 17" descr="BSCH rojo"/>
          <p:cNvSpPr txBox="1">
            <a:spLocks noChangeArrowheads="1"/>
          </p:cNvSpPr>
          <p:nvPr/>
        </p:nvSpPr>
        <p:spPr bwMode="auto">
          <a:xfrm>
            <a:off x="6789304" y="3686175"/>
            <a:ext cx="490423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2017</a:t>
            </a:r>
          </a:p>
        </p:txBody>
      </p:sp>
      <p:sp>
        <p:nvSpPr>
          <p:cNvPr id="41" name="Text Box 18" descr="BSCH rojo"/>
          <p:cNvSpPr txBox="1">
            <a:spLocks noChangeArrowheads="1"/>
          </p:cNvSpPr>
          <p:nvPr/>
        </p:nvSpPr>
        <p:spPr bwMode="auto">
          <a:xfrm>
            <a:off x="7312970" y="3686175"/>
            <a:ext cx="490423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2018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4373563" y="5157788"/>
            <a:ext cx="4056025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" pitchFamily="18" charset="0"/>
              <a:buChar char="•"/>
              <a:tabLst/>
              <a:defRPr/>
            </a:pPr>
            <a:endParaRPr kumimoji="0" lang="es-ES" sz="1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43" name="Text Box 20" descr="BSCH rojo"/>
          <p:cNvSpPr txBox="1">
            <a:spLocks noChangeArrowheads="1"/>
          </p:cNvSpPr>
          <p:nvPr/>
        </p:nvSpPr>
        <p:spPr bwMode="auto">
          <a:xfrm>
            <a:off x="7836573" y="3706813"/>
            <a:ext cx="593015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CAGR</a:t>
            </a:r>
            <a:endParaRPr lang="en-US" altLang="es-ES" sz="1100" dirty="0" smtClean="0">
              <a:solidFill>
                <a:srgbClr val="4D4D4D"/>
              </a:solidFill>
              <a:cs typeface="Arial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239679" y="5334164"/>
            <a:ext cx="1319184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Relevant metrics</a:t>
            </a:r>
          </a:p>
        </p:txBody>
      </p:sp>
      <p:sp>
        <p:nvSpPr>
          <p:cNvPr id="22" name="23 Rectángulo redondeado"/>
          <p:cNvSpPr/>
          <p:nvPr/>
        </p:nvSpPr>
        <p:spPr bwMode="auto">
          <a:xfrm>
            <a:off x="161926" y="606040"/>
            <a:ext cx="3700462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Current situation / 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summary</a:t>
            </a:r>
            <a:endParaRPr lang="en-US" sz="12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23 Rectángulo redondeado"/>
          <p:cNvSpPr/>
          <p:nvPr/>
        </p:nvSpPr>
        <p:spPr bwMode="auto">
          <a:xfrm>
            <a:off x="4335463" y="606040"/>
            <a:ext cx="40941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Description/Project objectives</a:t>
            </a: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161926" y="3136239"/>
            <a:ext cx="367665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Major 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levers</a:t>
            </a:r>
            <a:endParaRPr lang="en-US" sz="12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0" name="23 Rectángulo redondeado"/>
          <p:cNvSpPr/>
          <p:nvPr/>
        </p:nvSpPr>
        <p:spPr bwMode="auto">
          <a:xfrm>
            <a:off x="4335463" y="3136239"/>
            <a:ext cx="40941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Main </a:t>
            </a: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metrics 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and economic </a:t>
            </a: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impact (Mill.€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)</a:t>
            </a:r>
            <a:endParaRPr lang="en-US" sz="12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236248" y="129513"/>
            <a:ext cx="3741321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Add support slides related to this project as needed</a:t>
            </a:r>
          </a:p>
        </p:txBody>
      </p:sp>
    </p:spTree>
    <p:extLst>
      <p:ext uri="{BB962C8B-B14F-4D97-AF65-F5344CB8AC3E}">
        <p14:creationId xmlns:p14="http://schemas.microsoft.com/office/powerpoint/2010/main" val="21559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List of investment </a:t>
            </a:r>
            <a:r>
              <a:rPr lang="en-US" sz="2400" b="1" dirty="0">
                <a:solidFill>
                  <a:prstClr val="black"/>
                </a:solidFill>
              </a:rPr>
              <a:t>and </a:t>
            </a:r>
            <a:r>
              <a:rPr lang="en-US" sz="2400" b="1" dirty="0" smtClean="0">
                <a:solidFill>
                  <a:prstClr val="black"/>
                </a:solidFill>
              </a:rPr>
              <a:t>efficiency plans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592319"/>
            <a:ext cx="24765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Objective / rationale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26088" y="592319"/>
            <a:ext cx="2392621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12813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12813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12813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12813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n-GB" altLang="es-ES" sz="1200" dirty="0" smtClean="0">
                <a:solidFill>
                  <a:srgbClr val="4D4D4D"/>
                </a:solidFill>
              </a:rPr>
              <a:t>Economic Impact</a:t>
            </a:r>
            <a:endParaRPr lang="en-GB" altLang="es-ES" sz="1200" dirty="0">
              <a:solidFill>
                <a:srgbClr val="4D4D4D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600200" y="801869"/>
            <a:ext cx="4077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10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invGray">
          <a:xfrm>
            <a:off x="125413" y="3061428"/>
            <a:ext cx="1301750" cy="792000"/>
          </a:xfrm>
          <a:prstGeom prst="homePlate">
            <a:avLst>
              <a:gd name="adj" fmla="val 1460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Plan 3</a:t>
            </a:r>
            <a:endParaRPr lang="es-ES_tradnl" altLang="es-ES" sz="1200" b="0" dirty="0">
              <a:solidFill>
                <a:srgbClr val="FFFFFF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invGray">
          <a:xfrm>
            <a:off x="125413" y="4134148"/>
            <a:ext cx="1301750" cy="792000"/>
          </a:xfrm>
          <a:prstGeom prst="homePlate">
            <a:avLst>
              <a:gd name="adj" fmla="val 1289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Plan 4</a:t>
            </a:r>
            <a:endParaRPr lang="es-ES_tradnl" altLang="es-ES" sz="1200" b="0" dirty="0">
              <a:solidFill>
                <a:srgbClr val="FFFFFF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>
            <p:custDataLst>
              <p:tags r:id="rId5"/>
            </p:custDataLst>
          </p:nvPr>
        </p:nvSpPr>
        <p:spPr bwMode="invGray">
          <a:xfrm>
            <a:off x="125413" y="5206870"/>
            <a:ext cx="1301750" cy="792000"/>
          </a:xfrm>
          <a:prstGeom prst="homePlate">
            <a:avLst>
              <a:gd name="adj" fmla="val 1082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Plan [●]</a:t>
            </a:r>
            <a:endParaRPr lang="es-ES_tradnl" altLang="es-ES" sz="1200" dirty="0">
              <a:solidFill>
                <a:srgbClr val="FFFFFF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600200" y="1848348"/>
            <a:ext cx="68293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00200" y="3993788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00200" y="5066508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AutoShape 13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25413" y="1988708"/>
            <a:ext cx="1301750" cy="792000"/>
          </a:xfrm>
          <a:prstGeom prst="homePlate">
            <a:avLst>
              <a:gd name="adj" fmla="val 1971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Plan 2</a:t>
            </a:r>
            <a:endParaRPr lang="es-ES_tradnl" altLang="es-ES" sz="1200" b="0" dirty="0">
              <a:solidFill>
                <a:srgbClr val="FFFFFF"/>
              </a:solidFill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600200" y="2921068"/>
            <a:ext cx="6829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2018700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3091421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4164142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5236861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5826088" y="801869"/>
            <a:ext cx="260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6" name="AutoShape 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125413" y="915988"/>
            <a:ext cx="1301750" cy="792000"/>
          </a:xfrm>
          <a:prstGeom prst="homePlate">
            <a:avLst>
              <a:gd name="adj" fmla="val 1632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719" tIns="36689" rIns="36689" bIns="36689" anchor="ctr"/>
          <a:lstStyle>
            <a:lvl1pPr>
              <a:defRPr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 eaLnBrk="1" hangingPunct="1">
              <a:buSzPct val="120000"/>
            </a:pPr>
            <a:r>
              <a:rPr lang="es-ES_tradnl" altLang="es-ES" sz="1200" dirty="0" smtClean="0">
                <a:solidFill>
                  <a:srgbClr val="FFFFFF"/>
                </a:solidFill>
              </a:rPr>
              <a:t>Plan 1</a:t>
            </a:r>
            <a:endParaRPr lang="es-ES_tradnl" altLang="es-ES" sz="1200" b="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8" y="945979"/>
            <a:ext cx="2603500" cy="7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Rectángulo redondeado"/>
          <p:cNvSpPr/>
          <p:nvPr/>
        </p:nvSpPr>
        <p:spPr bwMode="auto">
          <a:xfrm>
            <a:off x="1600200" y="945979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23 Rectángulo redondeado"/>
          <p:cNvSpPr/>
          <p:nvPr/>
        </p:nvSpPr>
        <p:spPr bwMode="auto">
          <a:xfrm>
            <a:off x="1600200" y="2011202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3 Rectángulo redondeado"/>
          <p:cNvSpPr/>
          <p:nvPr/>
        </p:nvSpPr>
        <p:spPr bwMode="auto">
          <a:xfrm>
            <a:off x="1600200" y="3076425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23 Rectángulo redondeado"/>
          <p:cNvSpPr/>
          <p:nvPr/>
        </p:nvSpPr>
        <p:spPr bwMode="auto">
          <a:xfrm>
            <a:off x="1600200" y="4141648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23 Rectángulo redondeado"/>
          <p:cNvSpPr/>
          <p:nvPr/>
        </p:nvSpPr>
        <p:spPr bwMode="auto">
          <a:xfrm>
            <a:off x="1600200" y="5206870"/>
            <a:ext cx="4077586" cy="7620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975" marR="0" indent="-180975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1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61925" y="1130300"/>
            <a:ext cx="3721100" cy="1920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93274" tIns="46637" rIns="93274" bIns="46637" anchor="ctr"/>
          <a:lstStyle>
            <a:lvl1pPr marL="84138" indent="-84138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84138" marR="0" lvl="0" indent="-84138" defTabSz="93345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altLang="es-E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Why is this plan interesting to SAN? Where is the opportunity?</a:t>
            </a:r>
          </a:p>
          <a:p>
            <a:pPr marL="84138" marR="0" lvl="0" indent="-84138" defTabSz="93345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s-E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Market opportunity: </a:t>
            </a:r>
            <a:r>
              <a:rPr kumimoji="0" lang="en-US" alt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growth, revenue pool, etc…</a:t>
            </a:r>
          </a:p>
          <a:p>
            <a:pPr marL="84138" marR="0" lvl="0" indent="-84138" defTabSz="93345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altLang="es-E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SAN opportunity in the business: </a:t>
            </a:r>
            <a:r>
              <a:rPr kumimoji="0" lang="en-US" alt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SAN positioning in the business, etc...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61925" y="3644900"/>
            <a:ext cx="3700463" cy="2281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93274" tIns="46637" rIns="93274" bIns="46637" anchor="ctr"/>
          <a:lstStyle>
            <a:lvl1pPr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defTabSz="933450" eaLnBrk="1" fontAlgn="base" latinLnBrk="0" hangingPunct="1">
              <a:lnSpc>
                <a:spcPct val="11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altLang="es-ES" sz="1300" b="1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What are the major levers that we need to pull in order to achieve our goals?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4335463" y="3644900"/>
            <a:ext cx="4094125" cy="22812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93274" tIns="46637" rIns="93274" bIns="46637" anchor="ctr"/>
          <a:lstStyle>
            <a:lvl1pPr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ctr" defTabSz="93345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600" b="0" i="0" u="none" strike="noStrike" kern="0" cap="none" spc="0" normalizeH="0" baseline="0" noProof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34" name="Rectangle 11"/>
          <p:cNvSpPr txBox="1">
            <a:spLocks noChangeArrowheads="1"/>
          </p:cNvSpPr>
          <p:nvPr/>
        </p:nvSpPr>
        <p:spPr bwMode="auto">
          <a:xfrm>
            <a:off x="174626" y="79375"/>
            <a:ext cx="8605838" cy="3730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286" tIns="46643" rIns="93286" bIns="46643" numCol="1" anchor="t" anchorCtr="0" compatLnSpc="1">
            <a:prstTxWarp prst="textNoShape">
              <a:avLst/>
            </a:prstTxWarp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eaLnBrk="1" hangingPunct="1">
              <a:defRPr/>
            </a:pPr>
            <a:r>
              <a:rPr lang="en-US" altLang="es-ES" sz="2000" kern="0" dirty="0">
                <a:solidFill>
                  <a:srgbClr val="000014"/>
                </a:solidFill>
                <a:latin typeface="Arial"/>
                <a:cs typeface="Arial"/>
              </a:rPr>
              <a:t>Investment and efficiency </a:t>
            </a:r>
            <a:r>
              <a:rPr lang="en-US" altLang="es-ES" sz="2000" kern="0" dirty="0" smtClean="0">
                <a:solidFill>
                  <a:srgbClr val="000014"/>
                </a:solidFill>
                <a:latin typeface="Arial"/>
                <a:cs typeface="Arial"/>
              </a:rPr>
              <a:t>plan </a:t>
            </a:r>
            <a:r>
              <a:rPr lang="en-US" altLang="es-ES" sz="2000" kern="0" dirty="0">
                <a:solidFill>
                  <a:srgbClr val="000014"/>
                </a:solidFill>
                <a:latin typeface="Arial"/>
                <a:cs typeface="Arial"/>
              </a:rPr>
              <a:t>[●]</a:t>
            </a:r>
            <a:r>
              <a:rPr lang="en-US" altLang="es-ES" sz="2000" kern="0" dirty="0" smtClean="0">
                <a:solidFill>
                  <a:srgbClr val="000014"/>
                </a:solidFill>
                <a:latin typeface="Arial"/>
                <a:cs typeface="Arial"/>
              </a:rPr>
              <a:t> </a:t>
            </a:r>
            <a:r>
              <a:rPr lang="en-US" altLang="es-ES" sz="2000" kern="0" dirty="0">
                <a:solidFill>
                  <a:srgbClr val="000014"/>
                </a:solidFill>
                <a:latin typeface="Arial"/>
                <a:cs typeface="Arial"/>
              </a:rPr>
              <a:t>summary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335463" y="1130300"/>
            <a:ext cx="4094125" cy="1920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93274" tIns="46637" rIns="93274" bIns="46637" anchor="ctr"/>
          <a:lstStyle>
            <a:lvl1pPr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933450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defTabSz="93345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altLang="es-E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What are we aiming for with this </a:t>
            </a:r>
            <a:r>
              <a:rPr lang="en-US" altLang="es-ES" sz="1300" kern="0" dirty="0" smtClean="0">
                <a:solidFill>
                  <a:srgbClr val="4D4D4D"/>
                </a:solidFill>
                <a:cs typeface="Arial"/>
              </a:rPr>
              <a:t>plan</a:t>
            </a:r>
            <a:r>
              <a:rPr kumimoji="0" lang="en-US" altLang="es-ES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? What do we expect to achieve?:</a:t>
            </a:r>
            <a:r>
              <a:rPr kumimoji="0" lang="en-US" alt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 </a:t>
            </a:r>
            <a:r>
              <a:rPr kumimoji="0" lang="en-US" altLang="es-ES" sz="1400" b="1" i="1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charset="0"/>
                <a:cs typeface="Arial"/>
              </a:rPr>
              <a:t>“how success would be defined for this project”</a:t>
            </a:r>
            <a:endParaRPr kumimoji="0" lang="en-US" altLang="es-ES" sz="1300" b="1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36" name="Text Box 13" descr="BSCH rojo"/>
          <p:cNvSpPr txBox="1">
            <a:spLocks noChangeArrowheads="1"/>
          </p:cNvSpPr>
          <p:nvPr/>
        </p:nvSpPr>
        <p:spPr bwMode="auto">
          <a:xfrm>
            <a:off x="4217988" y="3360738"/>
            <a:ext cx="174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s-ES" sz="3000" b="0" smtClean="0">
              <a:solidFill>
                <a:srgbClr val="4D4D4D"/>
              </a:solidFill>
              <a:cs typeface="Arial"/>
            </a:endParaRPr>
          </a:p>
        </p:txBody>
      </p:sp>
      <p:sp>
        <p:nvSpPr>
          <p:cNvPr id="37" name="Text Box 14" descr="BSCH rojo"/>
          <p:cNvSpPr txBox="1">
            <a:spLocks noChangeArrowheads="1"/>
          </p:cNvSpPr>
          <p:nvPr/>
        </p:nvSpPr>
        <p:spPr bwMode="auto">
          <a:xfrm>
            <a:off x="4306888" y="3930650"/>
            <a:ext cx="1336675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Ordinary margin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Costs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Operating margin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Pre-tax profits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es-ES" sz="1100" smtClean="0">
              <a:solidFill>
                <a:srgbClr val="4D4D4D"/>
              </a:solidFill>
              <a:cs typeface="Arial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Market share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smtClean="0">
                <a:solidFill>
                  <a:srgbClr val="4D4D4D"/>
                </a:solidFill>
                <a:cs typeface="Arial"/>
              </a:rPr>
              <a:t>Porfolio spread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es-ES" sz="1100" smtClean="0">
              <a:solidFill>
                <a:srgbClr val="4D4D4D"/>
              </a:solidFill>
              <a:cs typeface="Arial"/>
            </a:endParaRPr>
          </a:p>
        </p:txBody>
      </p:sp>
      <p:sp>
        <p:nvSpPr>
          <p:cNvPr id="38" name="Text Box 15" descr="BSCH rojo"/>
          <p:cNvSpPr txBox="1">
            <a:spLocks noChangeArrowheads="1"/>
          </p:cNvSpPr>
          <p:nvPr/>
        </p:nvSpPr>
        <p:spPr bwMode="auto">
          <a:xfrm>
            <a:off x="5742102" y="3686175"/>
            <a:ext cx="490423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2015</a:t>
            </a:r>
          </a:p>
        </p:txBody>
      </p:sp>
      <p:sp>
        <p:nvSpPr>
          <p:cNvPr id="39" name="Text Box 16" descr="BSCH rojo"/>
          <p:cNvSpPr txBox="1">
            <a:spLocks noChangeArrowheads="1"/>
          </p:cNvSpPr>
          <p:nvPr/>
        </p:nvSpPr>
        <p:spPr bwMode="auto">
          <a:xfrm>
            <a:off x="6265703" y="3686175"/>
            <a:ext cx="490423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2016</a:t>
            </a:r>
          </a:p>
        </p:txBody>
      </p:sp>
      <p:sp>
        <p:nvSpPr>
          <p:cNvPr id="40" name="Text Box 17" descr="BSCH rojo"/>
          <p:cNvSpPr txBox="1">
            <a:spLocks noChangeArrowheads="1"/>
          </p:cNvSpPr>
          <p:nvPr/>
        </p:nvSpPr>
        <p:spPr bwMode="auto">
          <a:xfrm>
            <a:off x="6789304" y="3686175"/>
            <a:ext cx="490423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2017</a:t>
            </a:r>
          </a:p>
        </p:txBody>
      </p:sp>
      <p:sp>
        <p:nvSpPr>
          <p:cNvPr id="41" name="Text Box 18" descr="BSCH rojo"/>
          <p:cNvSpPr txBox="1">
            <a:spLocks noChangeArrowheads="1"/>
          </p:cNvSpPr>
          <p:nvPr/>
        </p:nvSpPr>
        <p:spPr bwMode="auto">
          <a:xfrm>
            <a:off x="7312970" y="3686175"/>
            <a:ext cx="490423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2018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4373563" y="5157788"/>
            <a:ext cx="4056025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25000"/>
              <a:buFont typeface="Times" pitchFamily="18" charset="0"/>
              <a:buChar char="•"/>
              <a:tabLst/>
              <a:defRPr/>
            </a:pPr>
            <a:endParaRPr kumimoji="0" lang="es-ES" sz="1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cs typeface="Arial"/>
            </a:endParaRPr>
          </a:p>
        </p:txBody>
      </p:sp>
      <p:sp>
        <p:nvSpPr>
          <p:cNvPr id="43" name="Text Box 20" descr="BSCH rojo"/>
          <p:cNvSpPr txBox="1">
            <a:spLocks noChangeArrowheads="1"/>
          </p:cNvSpPr>
          <p:nvPr/>
        </p:nvSpPr>
        <p:spPr bwMode="auto">
          <a:xfrm>
            <a:off x="7836573" y="3706813"/>
            <a:ext cx="593015" cy="2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65" tIns="43632" rIns="87265" bIns="43632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1100" u="sng" dirty="0" smtClean="0">
                <a:solidFill>
                  <a:srgbClr val="4D4D4D"/>
                </a:solidFill>
                <a:cs typeface="Arial"/>
              </a:rPr>
              <a:t>CAGR</a:t>
            </a:r>
            <a:endParaRPr lang="en-US" altLang="es-ES" sz="1100" dirty="0" smtClean="0">
              <a:solidFill>
                <a:srgbClr val="4D4D4D"/>
              </a:solidFill>
              <a:cs typeface="Arial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239679" y="5334164"/>
            <a:ext cx="1319184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Relevant metrics</a:t>
            </a:r>
          </a:p>
        </p:txBody>
      </p:sp>
      <p:sp>
        <p:nvSpPr>
          <p:cNvPr id="22" name="23 Rectángulo redondeado"/>
          <p:cNvSpPr/>
          <p:nvPr/>
        </p:nvSpPr>
        <p:spPr bwMode="auto">
          <a:xfrm>
            <a:off x="161926" y="606040"/>
            <a:ext cx="3700462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Current situation / 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summary</a:t>
            </a:r>
            <a:endParaRPr lang="en-US" sz="12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23 Rectángulo redondeado"/>
          <p:cNvSpPr/>
          <p:nvPr/>
        </p:nvSpPr>
        <p:spPr bwMode="auto">
          <a:xfrm>
            <a:off x="4335463" y="606040"/>
            <a:ext cx="40941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Description/Project objectives</a:t>
            </a: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161926" y="3136239"/>
            <a:ext cx="367665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Major 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levers</a:t>
            </a:r>
            <a:endParaRPr lang="en-US" sz="12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0" name="23 Rectángulo redondeado"/>
          <p:cNvSpPr/>
          <p:nvPr/>
        </p:nvSpPr>
        <p:spPr bwMode="auto">
          <a:xfrm>
            <a:off x="4335463" y="3136239"/>
            <a:ext cx="40941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Main </a:t>
            </a: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metrics 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and economic </a:t>
            </a: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impact (Mill.€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)</a:t>
            </a:r>
            <a:endParaRPr lang="en-US" sz="1200" b="1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Rectángulo redondeado"/>
          <p:cNvSpPr>
            <a:spLocks noChangeArrowheads="1"/>
          </p:cNvSpPr>
          <p:nvPr/>
        </p:nvSpPr>
        <p:spPr bwMode="auto">
          <a:xfrm>
            <a:off x="346075" y="685781"/>
            <a:ext cx="8289925" cy="9540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Macro environment and main challenges</a:t>
            </a:r>
          </a:p>
        </p:txBody>
      </p:sp>
      <p:sp>
        <p:nvSpPr>
          <p:cNvPr id="9219" name="6 Rectángulo redondeado"/>
          <p:cNvSpPr>
            <a:spLocks noChangeArrowheads="1"/>
          </p:cNvSpPr>
          <p:nvPr/>
        </p:nvSpPr>
        <p:spPr bwMode="auto">
          <a:xfrm>
            <a:off x="346075" y="4986292"/>
            <a:ext cx="8289925" cy="954087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FFFFFF"/>
                </a:solidFill>
              </a:rPr>
              <a:t>P-18 financial estimates</a:t>
            </a:r>
          </a:p>
        </p:txBody>
      </p:sp>
      <p:sp>
        <p:nvSpPr>
          <p:cNvPr id="9220" name="4 Rectángulo redondeado"/>
          <p:cNvSpPr>
            <a:spLocks noChangeArrowheads="1"/>
          </p:cNvSpPr>
          <p:nvPr/>
        </p:nvSpPr>
        <p:spPr bwMode="auto">
          <a:xfrm>
            <a:off x="346075" y="2836038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Management priorities</a:t>
            </a:r>
          </a:p>
        </p:txBody>
      </p:sp>
      <p:sp>
        <p:nvSpPr>
          <p:cNvPr id="5" name="4 Rectángulo redondeado"/>
          <p:cNvSpPr>
            <a:spLocks noChangeArrowheads="1"/>
          </p:cNvSpPr>
          <p:nvPr/>
        </p:nvSpPr>
        <p:spPr bwMode="auto">
          <a:xfrm>
            <a:off x="346075" y="3911166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 dirty="0">
                <a:solidFill>
                  <a:srgbClr val="4D4D4D"/>
                </a:solidFill>
              </a:rPr>
              <a:t>Projects</a:t>
            </a:r>
          </a:p>
        </p:txBody>
      </p:sp>
      <p:sp>
        <p:nvSpPr>
          <p:cNvPr id="6" name="4 Rectángulo redondeado"/>
          <p:cNvSpPr>
            <a:spLocks noChangeArrowheads="1"/>
          </p:cNvSpPr>
          <p:nvPr/>
        </p:nvSpPr>
        <p:spPr bwMode="auto">
          <a:xfrm>
            <a:off x="346075" y="1760910"/>
            <a:ext cx="8289925" cy="954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txBody>
          <a:bodyPr lIns="54000" tIns="46800" rIns="54000" bIns="46800" anchor="ctr"/>
          <a:lstStyle/>
          <a:p>
            <a:pPr algn="ctr"/>
            <a:r>
              <a:rPr lang="en-US" altLang="es-ES" sz="2800" b="1">
                <a:solidFill>
                  <a:srgbClr val="4D4D4D"/>
                </a:solidFill>
              </a:rPr>
              <a:t>Strategy</a:t>
            </a:r>
            <a:endParaRPr lang="en-US" altLang="es-ES" sz="28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Volumes: loans + market share &amp; RWAs</a:t>
            </a: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67823"/>
              </p:ext>
            </p:extLst>
          </p:nvPr>
        </p:nvGraphicFramePr>
        <p:xfrm>
          <a:off x="164261" y="669838"/>
          <a:ext cx="8265327" cy="5326930"/>
        </p:xfrm>
        <a:graphic>
          <a:graphicData uri="http://schemas.openxmlformats.org/drawingml/2006/table">
            <a:tbl>
              <a:tblPr/>
              <a:tblGrid>
                <a:gridCol w="1790121"/>
                <a:gridCol w="1118825"/>
                <a:gridCol w="1118825"/>
                <a:gridCol w="153840"/>
                <a:gridCol w="769193"/>
                <a:gridCol w="153840"/>
                <a:gridCol w="1118825"/>
                <a:gridCol w="1118825"/>
                <a:gridCol w="153840"/>
                <a:gridCol w="769193"/>
              </a:tblGrid>
              <a:tr h="37536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9500" marR="9500" marT="9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9500" marR="9500" marT="9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Product1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Product2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Product3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Retail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Product1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Product2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Product3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Corporate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E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gross</a:t>
                      </a:r>
                      <a:r>
                        <a:rPr lang="es-E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4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loans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Loan-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loss</a:t>
                      </a:r>
                      <a:r>
                        <a:rPr lang="es-E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Total net </a:t>
                      </a:r>
                      <a:r>
                        <a:rPr lang="es-E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loans</a:t>
                      </a:r>
                      <a:endParaRPr lang="es-E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NPL ratio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400" b="1" i="1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Coverage</a:t>
                      </a:r>
                      <a:r>
                        <a:rPr lang="es-ES" sz="1400" b="1" i="1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ratio</a:t>
                      </a:r>
                      <a:endParaRPr lang="es-ES" sz="1400" b="1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ES" sz="1400" b="1" i="1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</a:t>
                      </a:r>
                      <a:r>
                        <a:rPr lang="es-E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Share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RWAs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578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RWAs</a:t>
                      </a:r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/ </a:t>
                      </a:r>
                      <a:r>
                        <a:rPr lang="es-ES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Loans</a:t>
                      </a:r>
                      <a:endParaRPr lang="es-E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00" marR="9500" marT="95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5606424" y="129513"/>
            <a:ext cx="1489102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altLang="es-ES" sz="1200" b="0" i="1" u="sng" dirty="0" err="1" smtClean="0">
                <a:solidFill>
                  <a:srgbClr val="FFFFFF"/>
                </a:solidFill>
                <a:cs typeface="Arial"/>
              </a:rPr>
              <a:t>Incorporating</a:t>
            </a:r>
            <a:r>
              <a:rPr lang="fr-FR" altLang="es-ES" sz="1200" b="0" i="1" u="sng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fr-FR" altLang="es-ES" sz="1200" b="0" i="1" u="sng" dirty="0" err="1" smtClean="0">
                <a:solidFill>
                  <a:srgbClr val="FFFFFF"/>
                </a:solidFill>
                <a:cs typeface="Arial"/>
              </a:rPr>
              <a:t>NPLs</a:t>
            </a:r>
            <a:endParaRPr lang="en-US" altLang="es-ES" sz="1200" b="0" i="1" u="sng" dirty="0" smtClean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81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Volumes: client resources + MS &amp; </a:t>
            </a:r>
            <a:r>
              <a:rPr lang="en-US" sz="2400" b="1" dirty="0">
                <a:solidFill>
                  <a:prstClr val="black"/>
                </a:solidFill>
              </a:rPr>
              <a:t>l</a:t>
            </a:r>
            <a:r>
              <a:rPr lang="en-US" sz="2400" b="1" dirty="0" smtClean="0">
                <a:solidFill>
                  <a:prstClr val="black"/>
                </a:solidFill>
              </a:rPr>
              <a:t>iquidity ratios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95973"/>
              </p:ext>
            </p:extLst>
          </p:nvPr>
        </p:nvGraphicFramePr>
        <p:xfrm>
          <a:off x="161923" y="723901"/>
          <a:ext cx="8267666" cy="5373686"/>
        </p:xfrm>
        <a:graphic>
          <a:graphicData uri="http://schemas.openxmlformats.org/drawingml/2006/table">
            <a:tbl>
              <a:tblPr/>
              <a:tblGrid>
                <a:gridCol w="2498882"/>
                <a:gridCol w="948944"/>
                <a:gridCol w="948944"/>
                <a:gridCol w="130480"/>
                <a:gridCol w="790784"/>
                <a:gridCol w="130480"/>
                <a:gridCol w="948944"/>
                <a:gridCol w="948944"/>
                <a:gridCol w="130480"/>
                <a:gridCol w="790784"/>
              </a:tblGrid>
              <a:tr h="447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977" marR="8977" marT="8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977" marR="8977" marT="89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Product1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6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Product2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Product3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ES" sz="13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Deposits</a:t>
                      </a:r>
                      <a:endParaRPr lang="es-E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8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6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 Share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Investment Funds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13157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Client Resources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13157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30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LTD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0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LCR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0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NSFR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2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Consolidated P&amp;L summary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36676"/>
              </p:ext>
            </p:extLst>
          </p:nvPr>
        </p:nvGraphicFramePr>
        <p:xfrm>
          <a:off x="164264" y="676276"/>
          <a:ext cx="8265325" cy="5364308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4060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09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09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2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Retail and commercial banking 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74762"/>
              </p:ext>
            </p:extLst>
          </p:nvPr>
        </p:nvGraphicFramePr>
        <p:xfrm>
          <a:off x="164264" y="676276"/>
          <a:ext cx="8265325" cy="5364308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4060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09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09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92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Retail and commercial banking 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6138961" y="538971"/>
            <a:ext cx="22906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</a:rPr>
              <a:t>Mass market segment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40295"/>
              </p:ext>
            </p:extLst>
          </p:nvPr>
        </p:nvGraphicFramePr>
        <p:xfrm>
          <a:off x="164264" y="988830"/>
          <a:ext cx="8265325" cy="5051754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3824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Macro environment (including P-17 view)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2 Rectángulo redondeado"/>
          <p:cNvSpPr/>
          <p:nvPr/>
        </p:nvSpPr>
        <p:spPr bwMode="auto">
          <a:xfrm>
            <a:off x="456091" y="723003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GDP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growth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4" name="23 Rectángulo redondeado"/>
          <p:cNvSpPr/>
          <p:nvPr/>
        </p:nvSpPr>
        <p:spPr bwMode="auto">
          <a:xfrm>
            <a:off x="3286559" y="723003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Interest rates</a:t>
            </a:r>
          </a:p>
        </p:txBody>
      </p:sp>
      <p:sp>
        <p:nvSpPr>
          <p:cNvPr id="30" name="29 Rectángulo redondeado"/>
          <p:cNvSpPr/>
          <p:nvPr/>
        </p:nvSpPr>
        <p:spPr bwMode="auto">
          <a:xfrm>
            <a:off x="6125009" y="723003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Inflation</a:t>
            </a:r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466724" y="3504750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Loan growth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2" name="31 Rectángulo redondeado"/>
          <p:cNvSpPr/>
          <p:nvPr/>
        </p:nvSpPr>
        <p:spPr bwMode="auto">
          <a:xfrm>
            <a:off x="3297191" y="3504750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Deposit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 growth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33" name="32 Rectángulo redondeado"/>
          <p:cNvSpPr/>
          <p:nvPr/>
        </p:nvSpPr>
        <p:spPr bwMode="auto">
          <a:xfrm>
            <a:off x="6135642" y="3504750"/>
            <a:ext cx="248602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Exchange </a:t>
            </a:r>
            <a:r>
              <a:rPr lang="en-US" sz="1200" b="1" dirty="0" smtClean="0">
                <a:solidFill>
                  <a:srgbClr val="FFFFFF"/>
                </a:solidFill>
                <a:latin typeface="Arial" charset="0"/>
              </a:rPr>
              <a:t>rates </a:t>
            </a:r>
            <a:r>
              <a:rPr lang="en-US" sz="1200" b="1" dirty="0">
                <a:solidFill>
                  <a:srgbClr val="FFFFFF"/>
                </a:solidFill>
                <a:latin typeface="Arial" charset="0"/>
              </a:rPr>
              <a:t>(if applicable)</a:t>
            </a: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481077" y="1252377"/>
            <a:ext cx="2409085" cy="1988357"/>
          </a:xfrm>
          <a:prstGeom prst="roundRect">
            <a:avLst>
              <a:gd name="adj" fmla="val 4338"/>
            </a:avLst>
          </a:prstGeom>
          <a:solidFill>
            <a:srgbClr val="FFFFFF">
              <a:lumMod val="9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" name="AutoShape 44"/>
          <p:cNvSpPr>
            <a:spLocks noChangeAspect="1" noChangeArrowheads="1" noTextEdit="1"/>
          </p:cNvSpPr>
          <p:nvPr/>
        </p:nvSpPr>
        <p:spPr bwMode="auto">
          <a:xfrm>
            <a:off x="398014" y="1331721"/>
            <a:ext cx="2581804" cy="19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7666" y="2328136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666" y="2328136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reeform 48"/>
          <p:cNvSpPr>
            <a:spLocks noEditPoints="1"/>
          </p:cNvSpPr>
          <p:nvPr/>
        </p:nvSpPr>
        <p:spPr bwMode="auto">
          <a:xfrm>
            <a:off x="853864" y="1923384"/>
            <a:ext cx="1887944" cy="831018"/>
          </a:xfrm>
          <a:custGeom>
            <a:avLst/>
            <a:gdLst/>
            <a:ahLst/>
            <a:cxnLst>
              <a:cxn ang="0">
                <a:pos x="0" y="618"/>
              </a:cxn>
              <a:cxn ang="0">
                <a:pos x="162" y="618"/>
              </a:cxn>
              <a:cxn ang="0">
                <a:pos x="162" y="560"/>
              </a:cxn>
              <a:cxn ang="0">
                <a:pos x="0" y="560"/>
              </a:cxn>
              <a:cxn ang="0">
                <a:pos x="0" y="618"/>
              </a:cxn>
              <a:cxn ang="0">
                <a:pos x="408" y="263"/>
              </a:cxn>
              <a:cxn ang="0">
                <a:pos x="576" y="263"/>
              </a:cxn>
              <a:cxn ang="0">
                <a:pos x="576" y="560"/>
              </a:cxn>
              <a:cxn ang="0">
                <a:pos x="408" y="560"/>
              </a:cxn>
              <a:cxn ang="0">
                <a:pos x="408" y="263"/>
              </a:cxn>
              <a:cxn ang="0">
                <a:pos x="822" y="0"/>
              </a:cxn>
              <a:cxn ang="0">
                <a:pos x="990" y="0"/>
              </a:cxn>
              <a:cxn ang="0">
                <a:pos x="990" y="560"/>
              </a:cxn>
              <a:cxn ang="0">
                <a:pos x="822" y="560"/>
              </a:cxn>
              <a:cxn ang="0">
                <a:pos x="822" y="0"/>
              </a:cxn>
              <a:cxn ang="0">
                <a:pos x="1236" y="35"/>
              </a:cxn>
              <a:cxn ang="0">
                <a:pos x="1404" y="35"/>
              </a:cxn>
              <a:cxn ang="0">
                <a:pos x="1404" y="560"/>
              </a:cxn>
              <a:cxn ang="0">
                <a:pos x="1236" y="560"/>
              </a:cxn>
              <a:cxn ang="0">
                <a:pos x="1236" y="35"/>
              </a:cxn>
            </a:cxnLst>
            <a:rect l="0" t="0" r="r" b="b"/>
            <a:pathLst>
              <a:path w="1404" h="618">
                <a:moveTo>
                  <a:pt x="0" y="618"/>
                </a:moveTo>
                <a:lnTo>
                  <a:pt x="162" y="618"/>
                </a:lnTo>
                <a:lnTo>
                  <a:pt x="162" y="560"/>
                </a:lnTo>
                <a:lnTo>
                  <a:pt x="0" y="560"/>
                </a:lnTo>
                <a:lnTo>
                  <a:pt x="0" y="618"/>
                </a:lnTo>
                <a:close/>
                <a:moveTo>
                  <a:pt x="408" y="263"/>
                </a:moveTo>
                <a:lnTo>
                  <a:pt x="576" y="263"/>
                </a:lnTo>
                <a:lnTo>
                  <a:pt x="576" y="560"/>
                </a:lnTo>
                <a:lnTo>
                  <a:pt x="408" y="560"/>
                </a:lnTo>
                <a:lnTo>
                  <a:pt x="408" y="263"/>
                </a:lnTo>
                <a:close/>
                <a:moveTo>
                  <a:pt x="822" y="0"/>
                </a:moveTo>
                <a:lnTo>
                  <a:pt x="990" y="0"/>
                </a:lnTo>
                <a:lnTo>
                  <a:pt x="990" y="560"/>
                </a:lnTo>
                <a:lnTo>
                  <a:pt x="822" y="560"/>
                </a:lnTo>
                <a:lnTo>
                  <a:pt x="822" y="0"/>
                </a:lnTo>
                <a:close/>
                <a:moveTo>
                  <a:pt x="1236" y="35"/>
                </a:moveTo>
                <a:lnTo>
                  <a:pt x="1404" y="35"/>
                </a:lnTo>
                <a:lnTo>
                  <a:pt x="1404" y="560"/>
                </a:lnTo>
                <a:lnTo>
                  <a:pt x="1236" y="560"/>
                </a:lnTo>
                <a:lnTo>
                  <a:pt x="1236" y="3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697631" y="1401645"/>
            <a:ext cx="8068" cy="1592112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50"/>
          <p:cNvSpPr>
            <a:spLocks noEditPoints="1"/>
          </p:cNvSpPr>
          <p:nvPr/>
        </p:nvSpPr>
        <p:spPr bwMode="auto">
          <a:xfrm>
            <a:off x="669392" y="1398955"/>
            <a:ext cx="32273" cy="1598836"/>
          </a:xfrm>
          <a:custGeom>
            <a:avLst/>
            <a:gdLst/>
            <a:ahLst/>
            <a:cxnLst>
              <a:cxn ang="0">
                <a:pos x="0" y="1183"/>
              </a:cxn>
              <a:cxn ang="0">
                <a:pos x="24" y="1183"/>
              </a:cxn>
              <a:cxn ang="0">
                <a:pos x="24" y="1189"/>
              </a:cxn>
              <a:cxn ang="0">
                <a:pos x="0" y="1189"/>
              </a:cxn>
              <a:cxn ang="0">
                <a:pos x="0" y="1183"/>
              </a:cxn>
              <a:cxn ang="0">
                <a:pos x="0" y="944"/>
              </a:cxn>
              <a:cxn ang="0">
                <a:pos x="24" y="944"/>
              </a:cxn>
              <a:cxn ang="0">
                <a:pos x="24" y="950"/>
              </a:cxn>
              <a:cxn ang="0">
                <a:pos x="0" y="950"/>
              </a:cxn>
              <a:cxn ang="0">
                <a:pos x="0" y="944"/>
              </a:cxn>
              <a:cxn ang="0">
                <a:pos x="0" y="711"/>
              </a:cxn>
              <a:cxn ang="0">
                <a:pos x="24" y="711"/>
              </a:cxn>
              <a:cxn ang="0">
                <a:pos x="24" y="717"/>
              </a:cxn>
              <a:cxn ang="0">
                <a:pos x="0" y="717"/>
              </a:cxn>
              <a:cxn ang="0">
                <a:pos x="0" y="711"/>
              </a:cxn>
              <a:cxn ang="0">
                <a:pos x="0" y="472"/>
              </a:cxn>
              <a:cxn ang="0">
                <a:pos x="24" y="472"/>
              </a:cxn>
              <a:cxn ang="0">
                <a:pos x="24" y="478"/>
              </a:cxn>
              <a:cxn ang="0">
                <a:pos x="0" y="478"/>
              </a:cxn>
              <a:cxn ang="0">
                <a:pos x="0" y="472"/>
              </a:cxn>
              <a:cxn ang="0">
                <a:pos x="0" y="233"/>
              </a:cxn>
              <a:cxn ang="0">
                <a:pos x="24" y="233"/>
              </a:cxn>
              <a:cxn ang="0">
                <a:pos x="24" y="239"/>
              </a:cxn>
              <a:cxn ang="0">
                <a:pos x="0" y="239"/>
              </a:cxn>
              <a:cxn ang="0">
                <a:pos x="0" y="233"/>
              </a:cxn>
              <a:cxn ang="0">
                <a:pos x="0" y="0"/>
              </a:cxn>
              <a:cxn ang="0">
                <a:pos x="24" y="0"/>
              </a:cxn>
              <a:cxn ang="0">
                <a:pos x="24" y="5"/>
              </a:cxn>
              <a:cxn ang="0">
                <a:pos x="0" y="5"/>
              </a:cxn>
              <a:cxn ang="0">
                <a:pos x="0" y="0"/>
              </a:cxn>
            </a:cxnLst>
            <a:rect l="0" t="0" r="r" b="b"/>
            <a:pathLst>
              <a:path w="24" h="1189">
                <a:moveTo>
                  <a:pt x="0" y="1183"/>
                </a:moveTo>
                <a:lnTo>
                  <a:pt x="24" y="1183"/>
                </a:lnTo>
                <a:lnTo>
                  <a:pt x="24" y="1189"/>
                </a:lnTo>
                <a:lnTo>
                  <a:pt x="0" y="1189"/>
                </a:lnTo>
                <a:lnTo>
                  <a:pt x="0" y="1183"/>
                </a:lnTo>
                <a:close/>
                <a:moveTo>
                  <a:pt x="0" y="944"/>
                </a:moveTo>
                <a:lnTo>
                  <a:pt x="24" y="944"/>
                </a:lnTo>
                <a:lnTo>
                  <a:pt x="24" y="950"/>
                </a:lnTo>
                <a:lnTo>
                  <a:pt x="0" y="950"/>
                </a:lnTo>
                <a:lnTo>
                  <a:pt x="0" y="944"/>
                </a:lnTo>
                <a:close/>
                <a:moveTo>
                  <a:pt x="0" y="711"/>
                </a:moveTo>
                <a:lnTo>
                  <a:pt x="24" y="711"/>
                </a:lnTo>
                <a:lnTo>
                  <a:pt x="24" y="717"/>
                </a:lnTo>
                <a:lnTo>
                  <a:pt x="0" y="717"/>
                </a:lnTo>
                <a:lnTo>
                  <a:pt x="0" y="711"/>
                </a:lnTo>
                <a:close/>
                <a:moveTo>
                  <a:pt x="0" y="472"/>
                </a:moveTo>
                <a:lnTo>
                  <a:pt x="24" y="472"/>
                </a:lnTo>
                <a:lnTo>
                  <a:pt x="24" y="478"/>
                </a:lnTo>
                <a:lnTo>
                  <a:pt x="0" y="478"/>
                </a:lnTo>
                <a:lnTo>
                  <a:pt x="0" y="472"/>
                </a:lnTo>
                <a:close/>
                <a:moveTo>
                  <a:pt x="0" y="233"/>
                </a:moveTo>
                <a:lnTo>
                  <a:pt x="24" y="233"/>
                </a:lnTo>
                <a:lnTo>
                  <a:pt x="24" y="239"/>
                </a:lnTo>
                <a:lnTo>
                  <a:pt x="0" y="239"/>
                </a:lnTo>
                <a:lnTo>
                  <a:pt x="0" y="233"/>
                </a:lnTo>
                <a:close/>
                <a:moveTo>
                  <a:pt x="0" y="0"/>
                </a:moveTo>
                <a:lnTo>
                  <a:pt x="24" y="0"/>
                </a:lnTo>
                <a:lnTo>
                  <a:pt x="24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51"/>
          <p:cNvSpPr>
            <a:spLocks noChangeArrowheads="1"/>
          </p:cNvSpPr>
          <p:nvPr/>
        </p:nvSpPr>
        <p:spPr bwMode="auto">
          <a:xfrm>
            <a:off x="680399" y="2668342"/>
            <a:ext cx="2218738" cy="8068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676365" y="2672376"/>
            <a:ext cx="2226806" cy="47064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35"/>
              </a:cxn>
              <a:cxn ang="0">
                <a:pos x="0" y="35"/>
              </a:cxn>
              <a:cxn ang="0">
                <a:pos x="0" y="0"/>
              </a:cxn>
              <a:cxn ang="0">
                <a:pos x="6" y="0"/>
              </a:cxn>
              <a:cxn ang="0">
                <a:pos x="420" y="0"/>
              </a:cxn>
              <a:cxn ang="0">
                <a:pos x="420" y="35"/>
              </a:cxn>
              <a:cxn ang="0">
                <a:pos x="414" y="35"/>
              </a:cxn>
              <a:cxn ang="0">
                <a:pos x="414" y="0"/>
              </a:cxn>
              <a:cxn ang="0">
                <a:pos x="420" y="0"/>
              </a:cxn>
              <a:cxn ang="0">
                <a:pos x="834" y="0"/>
              </a:cxn>
              <a:cxn ang="0">
                <a:pos x="834" y="35"/>
              </a:cxn>
              <a:cxn ang="0">
                <a:pos x="828" y="35"/>
              </a:cxn>
              <a:cxn ang="0">
                <a:pos x="828" y="0"/>
              </a:cxn>
              <a:cxn ang="0">
                <a:pos x="834" y="0"/>
              </a:cxn>
              <a:cxn ang="0">
                <a:pos x="1248" y="0"/>
              </a:cxn>
              <a:cxn ang="0">
                <a:pos x="1248" y="35"/>
              </a:cxn>
              <a:cxn ang="0">
                <a:pos x="1242" y="35"/>
              </a:cxn>
              <a:cxn ang="0">
                <a:pos x="1242" y="0"/>
              </a:cxn>
              <a:cxn ang="0">
                <a:pos x="1248" y="0"/>
              </a:cxn>
              <a:cxn ang="0">
                <a:pos x="1656" y="0"/>
              </a:cxn>
              <a:cxn ang="0">
                <a:pos x="1656" y="35"/>
              </a:cxn>
              <a:cxn ang="0">
                <a:pos x="1650" y="35"/>
              </a:cxn>
              <a:cxn ang="0">
                <a:pos x="1650" y="0"/>
              </a:cxn>
              <a:cxn ang="0">
                <a:pos x="1656" y="0"/>
              </a:cxn>
            </a:cxnLst>
            <a:rect l="0" t="0" r="r" b="b"/>
            <a:pathLst>
              <a:path w="1656" h="35">
                <a:moveTo>
                  <a:pt x="6" y="0"/>
                </a:moveTo>
                <a:lnTo>
                  <a:pt x="6" y="35"/>
                </a:lnTo>
                <a:lnTo>
                  <a:pt x="0" y="35"/>
                </a:lnTo>
                <a:lnTo>
                  <a:pt x="0" y="0"/>
                </a:lnTo>
                <a:lnTo>
                  <a:pt x="6" y="0"/>
                </a:lnTo>
                <a:close/>
                <a:moveTo>
                  <a:pt x="420" y="0"/>
                </a:moveTo>
                <a:lnTo>
                  <a:pt x="420" y="35"/>
                </a:lnTo>
                <a:lnTo>
                  <a:pt x="414" y="35"/>
                </a:lnTo>
                <a:lnTo>
                  <a:pt x="414" y="0"/>
                </a:lnTo>
                <a:lnTo>
                  <a:pt x="420" y="0"/>
                </a:lnTo>
                <a:close/>
                <a:moveTo>
                  <a:pt x="834" y="0"/>
                </a:moveTo>
                <a:lnTo>
                  <a:pt x="834" y="35"/>
                </a:lnTo>
                <a:lnTo>
                  <a:pt x="828" y="35"/>
                </a:lnTo>
                <a:lnTo>
                  <a:pt x="828" y="0"/>
                </a:lnTo>
                <a:lnTo>
                  <a:pt x="834" y="0"/>
                </a:lnTo>
                <a:close/>
                <a:moveTo>
                  <a:pt x="1248" y="0"/>
                </a:moveTo>
                <a:lnTo>
                  <a:pt x="1248" y="35"/>
                </a:lnTo>
                <a:lnTo>
                  <a:pt x="1242" y="35"/>
                </a:lnTo>
                <a:lnTo>
                  <a:pt x="1242" y="0"/>
                </a:lnTo>
                <a:lnTo>
                  <a:pt x="1248" y="0"/>
                </a:lnTo>
                <a:close/>
                <a:moveTo>
                  <a:pt x="1656" y="0"/>
                </a:moveTo>
                <a:lnTo>
                  <a:pt x="1656" y="35"/>
                </a:lnTo>
                <a:lnTo>
                  <a:pt x="1650" y="35"/>
                </a:lnTo>
                <a:lnTo>
                  <a:pt x="1650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53"/>
          <p:cNvSpPr>
            <a:spLocks/>
          </p:cNvSpPr>
          <p:nvPr/>
        </p:nvSpPr>
        <p:spPr bwMode="auto">
          <a:xfrm>
            <a:off x="949337" y="1702855"/>
            <a:ext cx="1133573" cy="1226357"/>
          </a:xfrm>
          <a:custGeom>
            <a:avLst/>
            <a:gdLst/>
            <a:ahLst/>
            <a:cxnLst>
              <a:cxn ang="0">
                <a:pos x="7" y="2463"/>
              </a:cxn>
              <a:cxn ang="0">
                <a:pos x="1095" y="671"/>
              </a:cxn>
              <a:cxn ang="0">
                <a:pos x="1103" y="663"/>
              </a:cxn>
              <a:cxn ang="0">
                <a:pos x="2207" y="7"/>
              </a:cxn>
              <a:cxn ang="0">
                <a:pos x="2240" y="15"/>
              </a:cxn>
              <a:cxn ang="0">
                <a:pos x="2232" y="48"/>
              </a:cxn>
              <a:cxn ang="0">
                <a:pos x="1128" y="704"/>
              </a:cxn>
              <a:cxn ang="0">
                <a:pos x="1136" y="696"/>
              </a:cxn>
              <a:cxn ang="0">
                <a:pos x="48" y="2488"/>
              </a:cxn>
              <a:cxn ang="0">
                <a:pos x="15" y="2496"/>
              </a:cxn>
              <a:cxn ang="0">
                <a:pos x="7" y="2463"/>
              </a:cxn>
            </a:cxnLst>
            <a:rect l="0" t="0" r="r" b="b"/>
            <a:pathLst>
              <a:path w="2247" h="2503">
                <a:moveTo>
                  <a:pt x="7" y="2463"/>
                </a:moveTo>
                <a:lnTo>
                  <a:pt x="1095" y="671"/>
                </a:lnTo>
                <a:cubicBezTo>
                  <a:pt x="1097" y="668"/>
                  <a:pt x="1100" y="665"/>
                  <a:pt x="1103" y="663"/>
                </a:cubicBezTo>
                <a:lnTo>
                  <a:pt x="2207" y="7"/>
                </a:lnTo>
                <a:cubicBezTo>
                  <a:pt x="2219" y="0"/>
                  <a:pt x="2233" y="4"/>
                  <a:pt x="2240" y="15"/>
                </a:cubicBezTo>
                <a:cubicBezTo>
                  <a:pt x="2247" y="27"/>
                  <a:pt x="2243" y="41"/>
                  <a:pt x="2232" y="48"/>
                </a:cubicBezTo>
                <a:lnTo>
                  <a:pt x="1128" y="704"/>
                </a:lnTo>
                <a:lnTo>
                  <a:pt x="1136" y="696"/>
                </a:lnTo>
                <a:lnTo>
                  <a:pt x="48" y="2488"/>
                </a:lnTo>
                <a:cubicBezTo>
                  <a:pt x="41" y="2499"/>
                  <a:pt x="26" y="2503"/>
                  <a:pt x="15" y="2496"/>
                </a:cubicBezTo>
                <a:cubicBezTo>
                  <a:pt x="4" y="2489"/>
                  <a:pt x="0" y="2474"/>
                  <a:pt x="7" y="2463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704603" y="2773228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744944" y="2773228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0.5%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56"/>
          <p:cNvSpPr>
            <a:spLocks noChangeArrowheads="1"/>
          </p:cNvSpPr>
          <p:nvPr/>
        </p:nvSpPr>
        <p:spPr bwMode="auto">
          <a:xfrm>
            <a:off x="1461663" y="2131811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2.5%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 57"/>
          <p:cNvSpPr>
            <a:spLocks noChangeArrowheads="1"/>
          </p:cNvSpPr>
          <p:nvPr/>
        </p:nvSpPr>
        <p:spPr bwMode="auto">
          <a:xfrm>
            <a:off x="2074842" y="1749919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4.7%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auto">
          <a:xfrm>
            <a:off x="2501109" y="1776813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59"/>
          <p:cNvSpPr>
            <a:spLocks noChangeArrowheads="1"/>
          </p:cNvSpPr>
          <p:nvPr/>
        </p:nvSpPr>
        <p:spPr bwMode="auto">
          <a:xfrm>
            <a:off x="1009848" y="2914420"/>
            <a:ext cx="10488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60"/>
          <p:cNvSpPr>
            <a:spLocks noChangeArrowheads="1"/>
          </p:cNvSpPr>
          <p:nvPr/>
        </p:nvSpPr>
        <p:spPr bwMode="auto">
          <a:xfrm>
            <a:off x="1050188" y="2914420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1.5%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angle 61"/>
          <p:cNvSpPr>
            <a:spLocks noChangeArrowheads="1"/>
          </p:cNvSpPr>
          <p:nvPr/>
        </p:nvSpPr>
        <p:spPr bwMode="auto">
          <a:xfrm>
            <a:off x="1363501" y="1870941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4.0%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1917513" y="1544182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6.0%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440795" y="2934591"/>
            <a:ext cx="88750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473068" y="2934591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473068" y="2615899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473068" y="2297208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473068" y="1978517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473068" y="1659825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6%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473068" y="1341134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8%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798731" y="3047545"/>
            <a:ext cx="314657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71"/>
          <p:cNvSpPr>
            <a:spLocks noChangeArrowheads="1"/>
          </p:cNvSpPr>
          <p:nvPr/>
        </p:nvSpPr>
        <p:spPr bwMode="auto">
          <a:xfrm>
            <a:off x="1354088" y="3047545"/>
            <a:ext cx="314657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1909445" y="3047545"/>
            <a:ext cx="314657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2464802" y="3047545"/>
            <a:ext cx="314657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angle 74"/>
          <p:cNvSpPr>
            <a:spLocks noChangeArrowheads="1"/>
          </p:cNvSpPr>
          <p:nvPr/>
        </p:nvSpPr>
        <p:spPr bwMode="auto">
          <a:xfrm>
            <a:off x="1063635" y="1452743"/>
            <a:ext cx="209772" cy="712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Rectangle 75"/>
          <p:cNvSpPr>
            <a:spLocks noChangeArrowheads="1"/>
          </p:cNvSpPr>
          <p:nvPr/>
        </p:nvSpPr>
        <p:spPr bwMode="auto">
          <a:xfrm>
            <a:off x="1292233" y="1404334"/>
            <a:ext cx="285074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P-18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1566549" y="1404334"/>
            <a:ext cx="0" cy="27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Freeform 78"/>
          <p:cNvSpPr>
            <a:spLocks/>
          </p:cNvSpPr>
          <p:nvPr/>
        </p:nvSpPr>
        <p:spPr bwMode="auto">
          <a:xfrm>
            <a:off x="1967267" y="1468879"/>
            <a:ext cx="233976" cy="24204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440" y="0"/>
              </a:cxn>
              <a:cxn ang="0">
                <a:pos x="464" y="24"/>
              </a:cxn>
              <a:cxn ang="0">
                <a:pos x="440" y="48"/>
              </a:cxn>
              <a:cxn ang="0">
                <a:pos x="24" y="48"/>
              </a:cxn>
              <a:cxn ang="0">
                <a:pos x="0" y="24"/>
              </a:cxn>
              <a:cxn ang="0">
                <a:pos x="24" y="0"/>
              </a:cxn>
            </a:cxnLst>
            <a:rect l="0" t="0" r="r" b="b"/>
            <a:pathLst>
              <a:path w="464" h="48">
                <a:moveTo>
                  <a:pt x="24" y="0"/>
                </a:moveTo>
                <a:lnTo>
                  <a:pt x="440" y="0"/>
                </a:lnTo>
                <a:cubicBezTo>
                  <a:pt x="454" y="0"/>
                  <a:pt x="464" y="11"/>
                  <a:pt x="464" y="24"/>
                </a:cubicBezTo>
                <a:cubicBezTo>
                  <a:pt x="464" y="38"/>
                  <a:pt x="454" y="48"/>
                  <a:pt x="440" y="48"/>
                </a:cubicBez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Rectangle 79"/>
          <p:cNvSpPr>
            <a:spLocks noChangeArrowheads="1"/>
          </p:cNvSpPr>
          <p:nvPr/>
        </p:nvSpPr>
        <p:spPr bwMode="auto">
          <a:xfrm>
            <a:off x="2212000" y="1404334"/>
            <a:ext cx="129090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80"/>
          <p:cNvSpPr>
            <a:spLocks noChangeArrowheads="1"/>
          </p:cNvSpPr>
          <p:nvPr/>
        </p:nvSpPr>
        <p:spPr bwMode="auto">
          <a:xfrm>
            <a:off x="2284613" y="1404334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81"/>
          <p:cNvSpPr>
            <a:spLocks noChangeArrowheads="1"/>
          </p:cNvSpPr>
          <p:nvPr/>
        </p:nvSpPr>
        <p:spPr bwMode="auto">
          <a:xfrm>
            <a:off x="2324954" y="1404334"/>
            <a:ext cx="193635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48 Rectángulo redondeado"/>
          <p:cNvSpPr/>
          <p:nvPr/>
        </p:nvSpPr>
        <p:spPr bwMode="auto">
          <a:xfrm>
            <a:off x="3325027" y="1252377"/>
            <a:ext cx="2409085" cy="1988357"/>
          </a:xfrm>
          <a:prstGeom prst="roundRect">
            <a:avLst>
              <a:gd name="adj" fmla="val 4338"/>
            </a:avLst>
          </a:prstGeom>
          <a:solidFill>
            <a:srgbClr val="FFFFFF">
              <a:lumMod val="9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5" name="AutoShape 44"/>
          <p:cNvSpPr>
            <a:spLocks noChangeAspect="1" noChangeArrowheads="1" noTextEdit="1"/>
          </p:cNvSpPr>
          <p:nvPr/>
        </p:nvSpPr>
        <p:spPr bwMode="auto">
          <a:xfrm>
            <a:off x="3241964" y="1331721"/>
            <a:ext cx="2581804" cy="19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6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616" y="2328136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1616" y="2328136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Freeform 48"/>
          <p:cNvSpPr>
            <a:spLocks noEditPoints="1"/>
          </p:cNvSpPr>
          <p:nvPr/>
        </p:nvSpPr>
        <p:spPr bwMode="auto">
          <a:xfrm>
            <a:off x="3697814" y="1923384"/>
            <a:ext cx="1887944" cy="831018"/>
          </a:xfrm>
          <a:custGeom>
            <a:avLst/>
            <a:gdLst/>
            <a:ahLst/>
            <a:cxnLst>
              <a:cxn ang="0">
                <a:pos x="0" y="618"/>
              </a:cxn>
              <a:cxn ang="0">
                <a:pos x="162" y="618"/>
              </a:cxn>
              <a:cxn ang="0">
                <a:pos x="162" y="560"/>
              </a:cxn>
              <a:cxn ang="0">
                <a:pos x="0" y="560"/>
              </a:cxn>
              <a:cxn ang="0">
                <a:pos x="0" y="618"/>
              </a:cxn>
              <a:cxn ang="0">
                <a:pos x="408" y="263"/>
              </a:cxn>
              <a:cxn ang="0">
                <a:pos x="576" y="263"/>
              </a:cxn>
              <a:cxn ang="0">
                <a:pos x="576" y="560"/>
              </a:cxn>
              <a:cxn ang="0">
                <a:pos x="408" y="560"/>
              </a:cxn>
              <a:cxn ang="0">
                <a:pos x="408" y="263"/>
              </a:cxn>
              <a:cxn ang="0">
                <a:pos x="822" y="0"/>
              </a:cxn>
              <a:cxn ang="0">
                <a:pos x="990" y="0"/>
              </a:cxn>
              <a:cxn ang="0">
                <a:pos x="990" y="560"/>
              </a:cxn>
              <a:cxn ang="0">
                <a:pos x="822" y="560"/>
              </a:cxn>
              <a:cxn ang="0">
                <a:pos x="822" y="0"/>
              </a:cxn>
              <a:cxn ang="0">
                <a:pos x="1236" y="35"/>
              </a:cxn>
              <a:cxn ang="0">
                <a:pos x="1404" y="35"/>
              </a:cxn>
              <a:cxn ang="0">
                <a:pos x="1404" y="560"/>
              </a:cxn>
              <a:cxn ang="0">
                <a:pos x="1236" y="560"/>
              </a:cxn>
              <a:cxn ang="0">
                <a:pos x="1236" y="35"/>
              </a:cxn>
            </a:cxnLst>
            <a:rect l="0" t="0" r="r" b="b"/>
            <a:pathLst>
              <a:path w="1404" h="618">
                <a:moveTo>
                  <a:pt x="0" y="618"/>
                </a:moveTo>
                <a:lnTo>
                  <a:pt x="162" y="618"/>
                </a:lnTo>
                <a:lnTo>
                  <a:pt x="162" y="560"/>
                </a:lnTo>
                <a:lnTo>
                  <a:pt x="0" y="560"/>
                </a:lnTo>
                <a:lnTo>
                  <a:pt x="0" y="618"/>
                </a:lnTo>
                <a:close/>
                <a:moveTo>
                  <a:pt x="408" y="263"/>
                </a:moveTo>
                <a:lnTo>
                  <a:pt x="576" y="263"/>
                </a:lnTo>
                <a:lnTo>
                  <a:pt x="576" y="560"/>
                </a:lnTo>
                <a:lnTo>
                  <a:pt x="408" y="560"/>
                </a:lnTo>
                <a:lnTo>
                  <a:pt x="408" y="263"/>
                </a:lnTo>
                <a:close/>
                <a:moveTo>
                  <a:pt x="822" y="0"/>
                </a:moveTo>
                <a:lnTo>
                  <a:pt x="990" y="0"/>
                </a:lnTo>
                <a:lnTo>
                  <a:pt x="990" y="560"/>
                </a:lnTo>
                <a:lnTo>
                  <a:pt x="822" y="560"/>
                </a:lnTo>
                <a:lnTo>
                  <a:pt x="822" y="0"/>
                </a:lnTo>
                <a:close/>
                <a:moveTo>
                  <a:pt x="1236" y="35"/>
                </a:moveTo>
                <a:lnTo>
                  <a:pt x="1404" y="35"/>
                </a:lnTo>
                <a:lnTo>
                  <a:pt x="1404" y="560"/>
                </a:lnTo>
                <a:lnTo>
                  <a:pt x="1236" y="560"/>
                </a:lnTo>
                <a:lnTo>
                  <a:pt x="1236" y="3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Rectangle 49"/>
          <p:cNvSpPr>
            <a:spLocks noChangeArrowheads="1"/>
          </p:cNvSpPr>
          <p:nvPr/>
        </p:nvSpPr>
        <p:spPr bwMode="auto">
          <a:xfrm>
            <a:off x="3552214" y="1401645"/>
            <a:ext cx="8068" cy="1592112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Freeform 50"/>
          <p:cNvSpPr>
            <a:spLocks noEditPoints="1"/>
          </p:cNvSpPr>
          <p:nvPr/>
        </p:nvSpPr>
        <p:spPr bwMode="auto">
          <a:xfrm>
            <a:off x="3523975" y="1398955"/>
            <a:ext cx="32273" cy="1598836"/>
          </a:xfrm>
          <a:custGeom>
            <a:avLst/>
            <a:gdLst/>
            <a:ahLst/>
            <a:cxnLst>
              <a:cxn ang="0">
                <a:pos x="0" y="1183"/>
              </a:cxn>
              <a:cxn ang="0">
                <a:pos x="24" y="1183"/>
              </a:cxn>
              <a:cxn ang="0">
                <a:pos x="24" y="1189"/>
              </a:cxn>
              <a:cxn ang="0">
                <a:pos x="0" y="1189"/>
              </a:cxn>
              <a:cxn ang="0">
                <a:pos x="0" y="1183"/>
              </a:cxn>
              <a:cxn ang="0">
                <a:pos x="0" y="944"/>
              </a:cxn>
              <a:cxn ang="0">
                <a:pos x="24" y="944"/>
              </a:cxn>
              <a:cxn ang="0">
                <a:pos x="24" y="950"/>
              </a:cxn>
              <a:cxn ang="0">
                <a:pos x="0" y="950"/>
              </a:cxn>
              <a:cxn ang="0">
                <a:pos x="0" y="944"/>
              </a:cxn>
              <a:cxn ang="0">
                <a:pos x="0" y="711"/>
              </a:cxn>
              <a:cxn ang="0">
                <a:pos x="24" y="711"/>
              </a:cxn>
              <a:cxn ang="0">
                <a:pos x="24" y="717"/>
              </a:cxn>
              <a:cxn ang="0">
                <a:pos x="0" y="717"/>
              </a:cxn>
              <a:cxn ang="0">
                <a:pos x="0" y="711"/>
              </a:cxn>
              <a:cxn ang="0">
                <a:pos x="0" y="472"/>
              </a:cxn>
              <a:cxn ang="0">
                <a:pos x="24" y="472"/>
              </a:cxn>
              <a:cxn ang="0">
                <a:pos x="24" y="478"/>
              </a:cxn>
              <a:cxn ang="0">
                <a:pos x="0" y="478"/>
              </a:cxn>
              <a:cxn ang="0">
                <a:pos x="0" y="472"/>
              </a:cxn>
              <a:cxn ang="0">
                <a:pos x="0" y="233"/>
              </a:cxn>
              <a:cxn ang="0">
                <a:pos x="24" y="233"/>
              </a:cxn>
              <a:cxn ang="0">
                <a:pos x="24" y="239"/>
              </a:cxn>
              <a:cxn ang="0">
                <a:pos x="0" y="239"/>
              </a:cxn>
              <a:cxn ang="0">
                <a:pos x="0" y="233"/>
              </a:cxn>
              <a:cxn ang="0">
                <a:pos x="0" y="0"/>
              </a:cxn>
              <a:cxn ang="0">
                <a:pos x="24" y="0"/>
              </a:cxn>
              <a:cxn ang="0">
                <a:pos x="24" y="5"/>
              </a:cxn>
              <a:cxn ang="0">
                <a:pos x="0" y="5"/>
              </a:cxn>
              <a:cxn ang="0">
                <a:pos x="0" y="0"/>
              </a:cxn>
            </a:cxnLst>
            <a:rect l="0" t="0" r="r" b="b"/>
            <a:pathLst>
              <a:path w="24" h="1189">
                <a:moveTo>
                  <a:pt x="0" y="1183"/>
                </a:moveTo>
                <a:lnTo>
                  <a:pt x="24" y="1183"/>
                </a:lnTo>
                <a:lnTo>
                  <a:pt x="24" y="1189"/>
                </a:lnTo>
                <a:lnTo>
                  <a:pt x="0" y="1189"/>
                </a:lnTo>
                <a:lnTo>
                  <a:pt x="0" y="1183"/>
                </a:lnTo>
                <a:close/>
                <a:moveTo>
                  <a:pt x="0" y="944"/>
                </a:moveTo>
                <a:lnTo>
                  <a:pt x="24" y="944"/>
                </a:lnTo>
                <a:lnTo>
                  <a:pt x="24" y="950"/>
                </a:lnTo>
                <a:lnTo>
                  <a:pt x="0" y="950"/>
                </a:lnTo>
                <a:lnTo>
                  <a:pt x="0" y="944"/>
                </a:lnTo>
                <a:close/>
                <a:moveTo>
                  <a:pt x="0" y="711"/>
                </a:moveTo>
                <a:lnTo>
                  <a:pt x="24" y="711"/>
                </a:lnTo>
                <a:lnTo>
                  <a:pt x="24" y="717"/>
                </a:lnTo>
                <a:lnTo>
                  <a:pt x="0" y="717"/>
                </a:lnTo>
                <a:lnTo>
                  <a:pt x="0" y="711"/>
                </a:lnTo>
                <a:close/>
                <a:moveTo>
                  <a:pt x="0" y="472"/>
                </a:moveTo>
                <a:lnTo>
                  <a:pt x="24" y="472"/>
                </a:lnTo>
                <a:lnTo>
                  <a:pt x="24" y="478"/>
                </a:lnTo>
                <a:lnTo>
                  <a:pt x="0" y="478"/>
                </a:lnTo>
                <a:lnTo>
                  <a:pt x="0" y="472"/>
                </a:lnTo>
                <a:close/>
                <a:moveTo>
                  <a:pt x="0" y="233"/>
                </a:moveTo>
                <a:lnTo>
                  <a:pt x="24" y="233"/>
                </a:lnTo>
                <a:lnTo>
                  <a:pt x="24" y="239"/>
                </a:lnTo>
                <a:lnTo>
                  <a:pt x="0" y="239"/>
                </a:lnTo>
                <a:lnTo>
                  <a:pt x="0" y="233"/>
                </a:lnTo>
                <a:close/>
                <a:moveTo>
                  <a:pt x="0" y="0"/>
                </a:moveTo>
                <a:lnTo>
                  <a:pt x="24" y="0"/>
                </a:lnTo>
                <a:lnTo>
                  <a:pt x="24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3524349" y="2668342"/>
            <a:ext cx="2218738" cy="8068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52"/>
          <p:cNvSpPr>
            <a:spLocks noEditPoints="1"/>
          </p:cNvSpPr>
          <p:nvPr/>
        </p:nvSpPr>
        <p:spPr bwMode="auto">
          <a:xfrm>
            <a:off x="3520315" y="2672376"/>
            <a:ext cx="2226806" cy="47064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35"/>
              </a:cxn>
              <a:cxn ang="0">
                <a:pos x="0" y="35"/>
              </a:cxn>
              <a:cxn ang="0">
                <a:pos x="0" y="0"/>
              </a:cxn>
              <a:cxn ang="0">
                <a:pos x="6" y="0"/>
              </a:cxn>
              <a:cxn ang="0">
                <a:pos x="420" y="0"/>
              </a:cxn>
              <a:cxn ang="0">
                <a:pos x="420" y="35"/>
              </a:cxn>
              <a:cxn ang="0">
                <a:pos x="414" y="35"/>
              </a:cxn>
              <a:cxn ang="0">
                <a:pos x="414" y="0"/>
              </a:cxn>
              <a:cxn ang="0">
                <a:pos x="420" y="0"/>
              </a:cxn>
              <a:cxn ang="0">
                <a:pos x="834" y="0"/>
              </a:cxn>
              <a:cxn ang="0">
                <a:pos x="834" y="35"/>
              </a:cxn>
              <a:cxn ang="0">
                <a:pos x="828" y="35"/>
              </a:cxn>
              <a:cxn ang="0">
                <a:pos x="828" y="0"/>
              </a:cxn>
              <a:cxn ang="0">
                <a:pos x="834" y="0"/>
              </a:cxn>
              <a:cxn ang="0">
                <a:pos x="1248" y="0"/>
              </a:cxn>
              <a:cxn ang="0">
                <a:pos x="1248" y="35"/>
              </a:cxn>
              <a:cxn ang="0">
                <a:pos x="1242" y="35"/>
              </a:cxn>
              <a:cxn ang="0">
                <a:pos x="1242" y="0"/>
              </a:cxn>
              <a:cxn ang="0">
                <a:pos x="1248" y="0"/>
              </a:cxn>
              <a:cxn ang="0">
                <a:pos x="1656" y="0"/>
              </a:cxn>
              <a:cxn ang="0">
                <a:pos x="1656" y="35"/>
              </a:cxn>
              <a:cxn ang="0">
                <a:pos x="1650" y="35"/>
              </a:cxn>
              <a:cxn ang="0">
                <a:pos x="1650" y="0"/>
              </a:cxn>
              <a:cxn ang="0">
                <a:pos x="1656" y="0"/>
              </a:cxn>
            </a:cxnLst>
            <a:rect l="0" t="0" r="r" b="b"/>
            <a:pathLst>
              <a:path w="1656" h="35">
                <a:moveTo>
                  <a:pt x="6" y="0"/>
                </a:moveTo>
                <a:lnTo>
                  <a:pt x="6" y="35"/>
                </a:lnTo>
                <a:lnTo>
                  <a:pt x="0" y="35"/>
                </a:lnTo>
                <a:lnTo>
                  <a:pt x="0" y="0"/>
                </a:lnTo>
                <a:lnTo>
                  <a:pt x="6" y="0"/>
                </a:lnTo>
                <a:close/>
                <a:moveTo>
                  <a:pt x="420" y="0"/>
                </a:moveTo>
                <a:lnTo>
                  <a:pt x="420" y="35"/>
                </a:lnTo>
                <a:lnTo>
                  <a:pt x="414" y="35"/>
                </a:lnTo>
                <a:lnTo>
                  <a:pt x="414" y="0"/>
                </a:lnTo>
                <a:lnTo>
                  <a:pt x="420" y="0"/>
                </a:lnTo>
                <a:close/>
                <a:moveTo>
                  <a:pt x="834" y="0"/>
                </a:moveTo>
                <a:lnTo>
                  <a:pt x="834" y="35"/>
                </a:lnTo>
                <a:lnTo>
                  <a:pt x="828" y="35"/>
                </a:lnTo>
                <a:lnTo>
                  <a:pt x="828" y="0"/>
                </a:lnTo>
                <a:lnTo>
                  <a:pt x="834" y="0"/>
                </a:lnTo>
                <a:close/>
                <a:moveTo>
                  <a:pt x="1248" y="0"/>
                </a:moveTo>
                <a:lnTo>
                  <a:pt x="1248" y="35"/>
                </a:lnTo>
                <a:lnTo>
                  <a:pt x="1242" y="35"/>
                </a:lnTo>
                <a:lnTo>
                  <a:pt x="1242" y="0"/>
                </a:lnTo>
                <a:lnTo>
                  <a:pt x="1248" y="0"/>
                </a:lnTo>
                <a:close/>
                <a:moveTo>
                  <a:pt x="1656" y="0"/>
                </a:moveTo>
                <a:lnTo>
                  <a:pt x="1656" y="35"/>
                </a:lnTo>
                <a:lnTo>
                  <a:pt x="1650" y="35"/>
                </a:lnTo>
                <a:lnTo>
                  <a:pt x="1650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3"/>
          <p:cNvSpPr>
            <a:spLocks/>
          </p:cNvSpPr>
          <p:nvPr/>
        </p:nvSpPr>
        <p:spPr bwMode="auto">
          <a:xfrm>
            <a:off x="3793287" y="1702855"/>
            <a:ext cx="1133573" cy="1226357"/>
          </a:xfrm>
          <a:custGeom>
            <a:avLst/>
            <a:gdLst/>
            <a:ahLst/>
            <a:cxnLst>
              <a:cxn ang="0">
                <a:pos x="7" y="2463"/>
              </a:cxn>
              <a:cxn ang="0">
                <a:pos x="1095" y="671"/>
              </a:cxn>
              <a:cxn ang="0">
                <a:pos x="1103" y="663"/>
              </a:cxn>
              <a:cxn ang="0">
                <a:pos x="2207" y="7"/>
              </a:cxn>
              <a:cxn ang="0">
                <a:pos x="2240" y="15"/>
              </a:cxn>
              <a:cxn ang="0">
                <a:pos x="2232" y="48"/>
              </a:cxn>
              <a:cxn ang="0">
                <a:pos x="1128" y="704"/>
              </a:cxn>
              <a:cxn ang="0">
                <a:pos x="1136" y="696"/>
              </a:cxn>
              <a:cxn ang="0">
                <a:pos x="48" y="2488"/>
              </a:cxn>
              <a:cxn ang="0">
                <a:pos x="15" y="2496"/>
              </a:cxn>
              <a:cxn ang="0">
                <a:pos x="7" y="2463"/>
              </a:cxn>
            </a:cxnLst>
            <a:rect l="0" t="0" r="r" b="b"/>
            <a:pathLst>
              <a:path w="2247" h="2503">
                <a:moveTo>
                  <a:pt x="7" y="2463"/>
                </a:moveTo>
                <a:lnTo>
                  <a:pt x="1095" y="671"/>
                </a:lnTo>
                <a:cubicBezTo>
                  <a:pt x="1097" y="668"/>
                  <a:pt x="1100" y="665"/>
                  <a:pt x="1103" y="663"/>
                </a:cubicBezTo>
                <a:lnTo>
                  <a:pt x="2207" y="7"/>
                </a:lnTo>
                <a:cubicBezTo>
                  <a:pt x="2219" y="0"/>
                  <a:pt x="2233" y="4"/>
                  <a:pt x="2240" y="15"/>
                </a:cubicBezTo>
                <a:cubicBezTo>
                  <a:pt x="2247" y="27"/>
                  <a:pt x="2243" y="41"/>
                  <a:pt x="2232" y="48"/>
                </a:cubicBezTo>
                <a:lnTo>
                  <a:pt x="1128" y="704"/>
                </a:lnTo>
                <a:lnTo>
                  <a:pt x="1136" y="696"/>
                </a:lnTo>
                <a:lnTo>
                  <a:pt x="48" y="2488"/>
                </a:lnTo>
                <a:cubicBezTo>
                  <a:pt x="41" y="2499"/>
                  <a:pt x="26" y="2503"/>
                  <a:pt x="15" y="2496"/>
                </a:cubicBezTo>
                <a:cubicBezTo>
                  <a:pt x="4" y="2489"/>
                  <a:pt x="0" y="2474"/>
                  <a:pt x="7" y="2463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Rectangle 54"/>
          <p:cNvSpPr>
            <a:spLocks noChangeArrowheads="1"/>
          </p:cNvSpPr>
          <p:nvPr/>
        </p:nvSpPr>
        <p:spPr bwMode="auto">
          <a:xfrm>
            <a:off x="3548553" y="2773228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3588894" y="2773228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0.5%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305613" y="2131811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2.5%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4918792" y="1749919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4.7%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5345059" y="1776813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" name="Rectangle 59"/>
          <p:cNvSpPr>
            <a:spLocks noChangeArrowheads="1"/>
          </p:cNvSpPr>
          <p:nvPr/>
        </p:nvSpPr>
        <p:spPr bwMode="auto">
          <a:xfrm>
            <a:off x="3853798" y="2914420"/>
            <a:ext cx="10488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" name="Rectangle 60"/>
          <p:cNvSpPr>
            <a:spLocks noChangeArrowheads="1"/>
          </p:cNvSpPr>
          <p:nvPr/>
        </p:nvSpPr>
        <p:spPr bwMode="auto">
          <a:xfrm>
            <a:off x="3894138" y="2914420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1.5%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4207451" y="1870941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4.0%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2" name="Rectangle 62"/>
          <p:cNvSpPr>
            <a:spLocks noChangeArrowheads="1"/>
          </p:cNvSpPr>
          <p:nvPr/>
        </p:nvSpPr>
        <p:spPr bwMode="auto">
          <a:xfrm>
            <a:off x="4761463" y="1544182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6.0%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Rectangle 63"/>
          <p:cNvSpPr>
            <a:spLocks noChangeArrowheads="1"/>
          </p:cNvSpPr>
          <p:nvPr/>
        </p:nvSpPr>
        <p:spPr bwMode="auto">
          <a:xfrm>
            <a:off x="3295378" y="2934591"/>
            <a:ext cx="88750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4" name="Rectangle 64"/>
          <p:cNvSpPr>
            <a:spLocks noChangeArrowheads="1"/>
          </p:cNvSpPr>
          <p:nvPr/>
        </p:nvSpPr>
        <p:spPr bwMode="auto">
          <a:xfrm>
            <a:off x="3327651" y="2934591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5" name="Rectangle 65"/>
          <p:cNvSpPr>
            <a:spLocks noChangeArrowheads="1"/>
          </p:cNvSpPr>
          <p:nvPr/>
        </p:nvSpPr>
        <p:spPr bwMode="auto">
          <a:xfrm>
            <a:off x="3327651" y="2615899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6" name="Rectangle 66"/>
          <p:cNvSpPr>
            <a:spLocks noChangeArrowheads="1"/>
          </p:cNvSpPr>
          <p:nvPr/>
        </p:nvSpPr>
        <p:spPr bwMode="auto">
          <a:xfrm>
            <a:off x="3327651" y="2297208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angle 67"/>
          <p:cNvSpPr>
            <a:spLocks noChangeArrowheads="1"/>
          </p:cNvSpPr>
          <p:nvPr/>
        </p:nvSpPr>
        <p:spPr bwMode="auto">
          <a:xfrm>
            <a:off x="3327651" y="1978517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angle 68"/>
          <p:cNvSpPr>
            <a:spLocks noChangeArrowheads="1"/>
          </p:cNvSpPr>
          <p:nvPr/>
        </p:nvSpPr>
        <p:spPr bwMode="auto">
          <a:xfrm>
            <a:off x="3327651" y="1659825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6%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Rectangle 69"/>
          <p:cNvSpPr>
            <a:spLocks noChangeArrowheads="1"/>
          </p:cNvSpPr>
          <p:nvPr/>
        </p:nvSpPr>
        <p:spPr bwMode="auto">
          <a:xfrm>
            <a:off x="3327651" y="1341134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8%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0" name="Rectangle 70"/>
          <p:cNvSpPr>
            <a:spLocks noChangeArrowheads="1"/>
          </p:cNvSpPr>
          <p:nvPr/>
        </p:nvSpPr>
        <p:spPr bwMode="auto">
          <a:xfrm>
            <a:off x="3642681" y="3047545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Rectangle 71"/>
          <p:cNvSpPr>
            <a:spLocks noChangeArrowheads="1"/>
          </p:cNvSpPr>
          <p:nvPr/>
        </p:nvSpPr>
        <p:spPr bwMode="auto">
          <a:xfrm>
            <a:off x="4198038" y="3047545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" name="Rectangle 72"/>
          <p:cNvSpPr>
            <a:spLocks noChangeArrowheads="1"/>
          </p:cNvSpPr>
          <p:nvPr/>
        </p:nvSpPr>
        <p:spPr bwMode="auto">
          <a:xfrm>
            <a:off x="4753395" y="3047545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Rectangle 73"/>
          <p:cNvSpPr>
            <a:spLocks noChangeArrowheads="1"/>
          </p:cNvSpPr>
          <p:nvPr/>
        </p:nvSpPr>
        <p:spPr bwMode="auto">
          <a:xfrm>
            <a:off x="5308752" y="3047545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74"/>
          <p:cNvSpPr>
            <a:spLocks noChangeArrowheads="1"/>
          </p:cNvSpPr>
          <p:nvPr/>
        </p:nvSpPr>
        <p:spPr bwMode="auto">
          <a:xfrm>
            <a:off x="3907585" y="1452743"/>
            <a:ext cx="209772" cy="712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5" name="Rectangle 75"/>
          <p:cNvSpPr>
            <a:spLocks noChangeArrowheads="1"/>
          </p:cNvSpPr>
          <p:nvPr/>
        </p:nvSpPr>
        <p:spPr bwMode="auto">
          <a:xfrm>
            <a:off x="4136183" y="1404334"/>
            <a:ext cx="285074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P-18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6" name="Rectangle 76"/>
          <p:cNvSpPr>
            <a:spLocks noChangeArrowheads="1"/>
          </p:cNvSpPr>
          <p:nvPr/>
        </p:nvSpPr>
        <p:spPr bwMode="auto">
          <a:xfrm>
            <a:off x="4410499" y="1404334"/>
            <a:ext cx="0" cy="27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7" name="Freeform 78"/>
          <p:cNvSpPr>
            <a:spLocks/>
          </p:cNvSpPr>
          <p:nvPr/>
        </p:nvSpPr>
        <p:spPr bwMode="auto">
          <a:xfrm>
            <a:off x="4811217" y="1468879"/>
            <a:ext cx="233976" cy="24204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440" y="0"/>
              </a:cxn>
              <a:cxn ang="0">
                <a:pos x="464" y="24"/>
              </a:cxn>
              <a:cxn ang="0">
                <a:pos x="440" y="48"/>
              </a:cxn>
              <a:cxn ang="0">
                <a:pos x="24" y="48"/>
              </a:cxn>
              <a:cxn ang="0">
                <a:pos x="0" y="24"/>
              </a:cxn>
              <a:cxn ang="0">
                <a:pos x="24" y="0"/>
              </a:cxn>
            </a:cxnLst>
            <a:rect l="0" t="0" r="r" b="b"/>
            <a:pathLst>
              <a:path w="464" h="48">
                <a:moveTo>
                  <a:pt x="24" y="0"/>
                </a:moveTo>
                <a:lnTo>
                  <a:pt x="440" y="0"/>
                </a:lnTo>
                <a:cubicBezTo>
                  <a:pt x="454" y="0"/>
                  <a:pt x="464" y="11"/>
                  <a:pt x="464" y="24"/>
                </a:cubicBezTo>
                <a:cubicBezTo>
                  <a:pt x="464" y="38"/>
                  <a:pt x="454" y="48"/>
                  <a:pt x="440" y="48"/>
                </a:cubicBez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Rectangle 79"/>
          <p:cNvSpPr>
            <a:spLocks noChangeArrowheads="1"/>
          </p:cNvSpPr>
          <p:nvPr/>
        </p:nvSpPr>
        <p:spPr bwMode="auto">
          <a:xfrm>
            <a:off x="5055950" y="1404334"/>
            <a:ext cx="129090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9" name="Rectangle 80"/>
          <p:cNvSpPr>
            <a:spLocks noChangeArrowheads="1"/>
          </p:cNvSpPr>
          <p:nvPr/>
        </p:nvSpPr>
        <p:spPr bwMode="auto">
          <a:xfrm>
            <a:off x="5128563" y="1404334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0" name="Rectangle 81"/>
          <p:cNvSpPr>
            <a:spLocks noChangeArrowheads="1"/>
          </p:cNvSpPr>
          <p:nvPr/>
        </p:nvSpPr>
        <p:spPr bwMode="auto">
          <a:xfrm>
            <a:off x="5168904" y="1404334"/>
            <a:ext cx="193635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1" name="90 Rectángulo redondeado"/>
          <p:cNvSpPr/>
          <p:nvPr/>
        </p:nvSpPr>
        <p:spPr bwMode="auto">
          <a:xfrm>
            <a:off x="6168014" y="1225261"/>
            <a:ext cx="2409085" cy="1988357"/>
          </a:xfrm>
          <a:prstGeom prst="roundRect">
            <a:avLst>
              <a:gd name="adj" fmla="val 4338"/>
            </a:avLst>
          </a:prstGeom>
          <a:solidFill>
            <a:srgbClr val="FFFFFF">
              <a:lumMod val="9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3" name="AutoShape 44"/>
          <p:cNvSpPr>
            <a:spLocks noChangeAspect="1" noChangeArrowheads="1" noTextEdit="1"/>
          </p:cNvSpPr>
          <p:nvPr/>
        </p:nvSpPr>
        <p:spPr bwMode="auto">
          <a:xfrm>
            <a:off x="6084951" y="1304605"/>
            <a:ext cx="2581804" cy="19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4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603" y="2301020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4603" y="2301020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Freeform 48"/>
          <p:cNvSpPr>
            <a:spLocks noEditPoints="1"/>
          </p:cNvSpPr>
          <p:nvPr/>
        </p:nvSpPr>
        <p:spPr bwMode="auto">
          <a:xfrm>
            <a:off x="6540801" y="1896268"/>
            <a:ext cx="1887944" cy="831018"/>
          </a:xfrm>
          <a:custGeom>
            <a:avLst/>
            <a:gdLst/>
            <a:ahLst/>
            <a:cxnLst>
              <a:cxn ang="0">
                <a:pos x="0" y="618"/>
              </a:cxn>
              <a:cxn ang="0">
                <a:pos x="162" y="618"/>
              </a:cxn>
              <a:cxn ang="0">
                <a:pos x="162" y="560"/>
              </a:cxn>
              <a:cxn ang="0">
                <a:pos x="0" y="560"/>
              </a:cxn>
              <a:cxn ang="0">
                <a:pos x="0" y="618"/>
              </a:cxn>
              <a:cxn ang="0">
                <a:pos x="408" y="263"/>
              </a:cxn>
              <a:cxn ang="0">
                <a:pos x="576" y="263"/>
              </a:cxn>
              <a:cxn ang="0">
                <a:pos x="576" y="560"/>
              </a:cxn>
              <a:cxn ang="0">
                <a:pos x="408" y="560"/>
              </a:cxn>
              <a:cxn ang="0">
                <a:pos x="408" y="263"/>
              </a:cxn>
              <a:cxn ang="0">
                <a:pos x="822" y="0"/>
              </a:cxn>
              <a:cxn ang="0">
                <a:pos x="990" y="0"/>
              </a:cxn>
              <a:cxn ang="0">
                <a:pos x="990" y="560"/>
              </a:cxn>
              <a:cxn ang="0">
                <a:pos x="822" y="560"/>
              </a:cxn>
              <a:cxn ang="0">
                <a:pos x="822" y="0"/>
              </a:cxn>
              <a:cxn ang="0">
                <a:pos x="1236" y="35"/>
              </a:cxn>
              <a:cxn ang="0">
                <a:pos x="1404" y="35"/>
              </a:cxn>
              <a:cxn ang="0">
                <a:pos x="1404" y="560"/>
              </a:cxn>
              <a:cxn ang="0">
                <a:pos x="1236" y="560"/>
              </a:cxn>
              <a:cxn ang="0">
                <a:pos x="1236" y="35"/>
              </a:cxn>
            </a:cxnLst>
            <a:rect l="0" t="0" r="r" b="b"/>
            <a:pathLst>
              <a:path w="1404" h="618">
                <a:moveTo>
                  <a:pt x="0" y="618"/>
                </a:moveTo>
                <a:lnTo>
                  <a:pt x="162" y="618"/>
                </a:lnTo>
                <a:lnTo>
                  <a:pt x="162" y="560"/>
                </a:lnTo>
                <a:lnTo>
                  <a:pt x="0" y="560"/>
                </a:lnTo>
                <a:lnTo>
                  <a:pt x="0" y="618"/>
                </a:lnTo>
                <a:close/>
                <a:moveTo>
                  <a:pt x="408" y="263"/>
                </a:moveTo>
                <a:lnTo>
                  <a:pt x="576" y="263"/>
                </a:lnTo>
                <a:lnTo>
                  <a:pt x="576" y="560"/>
                </a:lnTo>
                <a:lnTo>
                  <a:pt x="408" y="560"/>
                </a:lnTo>
                <a:lnTo>
                  <a:pt x="408" y="263"/>
                </a:lnTo>
                <a:close/>
                <a:moveTo>
                  <a:pt x="822" y="0"/>
                </a:moveTo>
                <a:lnTo>
                  <a:pt x="990" y="0"/>
                </a:lnTo>
                <a:lnTo>
                  <a:pt x="990" y="560"/>
                </a:lnTo>
                <a:lnTo>
                  <a:pt x="822" y="560"/>
                </a:lnTo>
                <a:lnTo>
                  <a:pt x="822" y="0"/>
                </a:lnTo>
                <a:close/>
                <a:moveTo>
                  <a:pt x="1236" y="35"/>
                </a:moveTo>
                <a:lnTo>
                  <a:pt x="1404" y="35"/>
                </a:lnTo>
                <a:lnTo>
                  <a:pt x="1404" y="560"/>
                </a:lnTo>
                <a:lnTo>
                  <a:pt x="1236" y="560"/>
                </a:lnTo>
                <a:lnTo>
                  <a:pt x="1236" y="3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7" name="Rectangle 49"/>
          <p:cNvSpPr>
            <a:spLocks noChangeArrowheads="1"/>
          </p:cNvSpPr>
          <p:nvPr/>
        </p:nvSpPr>
        <p:spPr bwMode="auto">
          <a:xfrm>
            <a:off x="6395201" y="1374529"/>
            <a:ext cx="8068" cy="1592112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Freeform 50"/>
          <p:cNvSpPr>
            <a:spLocks noEditPoints="1"/>
          </p:cNvSpPr>
          <p:nvPr/>
        </p:nvSpPr>
        <p:spPr bwMode="auto">
          <a:xfrm>
            <a:off x="6366962" y="1371839"/>
            <a:ext cx="32273" cy="1598836"/>
          </a:xfrm>
          <a:custGeom>
            <a:avLst/>
            <a:gdLst/>
            <a:ahLst/>
            <a:cxnLst>
              <a:cxn ang="0">
                <a:pos x="0" y="1183"/>
              </a:cxn>
              <a:cxn ang="0">
                <a:pos x="24" y="1183"/>
              </a:cxn>
              <a:cxn ang="0">
                <a:pos x="24" y="1189"/>
              </a:cxn>
              <a:cxn ang="0">
                <a:pos x="0" y="1189"/>
              </a:cxn>
              <a:cxn ang="0">
                <a:pos x="0" y="1183"/>
              </a:cxn>
              <a:cxn ang="0">
                <a:pos x="0" y="944"/>
              </a:cxn>
              <a:cxn ang="0">
                <a:pos x="24" y="944"/>
              </a:cxn>
              <a:cxn ang="0">
                <a:pos x="24" y="950"/>
              </a:cxn>
              <a:cxn ang="0">
                <a:pos x="0" y="950"/>
              </a:cxn>
              <a:cxn ang="0">
                <a:pos x="0" y="944"/>
              </a:cxn>
              <a:cxn ang="0">
                <a:pos x="0" y="711"/>
              </a:cxn>
              <a:cxn ang="0">
                <a:pos x="24" y="711"/>
              </a:cxn>
              <a:cxn ang="0">
                <a:pos x="24" y="717"/>
              </a:cxn>
              <a:cxn ang="0">
                <a:pos x="0" y="717"/>
              </a:cxn>
              <a:cxn ang="0">
                <a:pos x="0" y="711"/>
              </a:cxn>
              <a:cxn ang="0">
                <a:pos x="0" y="472"/>
              </a:cxn>
              <a:cxn ang="0">
                <a:pos x="24" y="472"/>
              </a:cxn>
              <a:cxn ang="0">
                <a:pos x="24" y="478"/>
              </a:cxn>
              <a:cxn ang="0">
                <a:pos x="0" y="478"/>
              </a:cxn>
              <a:cxn ang="0">
                <a:pos x="0" y="472"/>
              </a:cxn>
              <a:cxn ang="0">
                <a:pos x="0" y="233"/>
              </a:cxn>
              <a:cxn ang="0">
                <a:pos x="24" y="233"/>
              </a:cxn>
              <a:cxn ang="0">
                <a:pos x="24" y="239"/>
              </a:cxn>
              <a:cxn ang="0">
                <a:pos x="0" y="239"/>
              </a:cxn>
              <a:cxn ang="0">
                <a:pos x="0" y="233"/>
              </a:cxn>
              <a:cxn ang="0">
                <a:pos x="0" y="0"/>
              </a:cxn>
              <a:cxn ang="0">
                <a:pos x="24" y="0"/>
              </a:cxn>
              <a:cxn ang="0">
                <a:pos x="24" y="5"/>
              </a:cxn>
              <a:cxn ang="0">
                <a:pos x="0" y="5"/>
              </a:cxn>
              <a:cxn ang="0">
                <a:pos x="0" y="0"/>
              </a:cxn>
            </a:cxnLst>
            <a:rect l="0" t="0" r="r" b="b"/>
            <a:pathLst>
              <a:path w="24" h="1189">
                <a:moveTo>
                  <a:pt x="0" y="1183"/>
                </a:moveTo>
                <a:lnTo>
                  <a:pt x="24" y="1183"/>
                </a:lnTo>
                <a:lnTo>
                  <a:pt x="24" y="1189"/>
                </a:lnTo>
                <a:lnTo>
                  <a:pt x="0" y="1189"/>
                </a:lnTo>
                <a:lnTo>
                  <a:pt x="0" y="1183"/>
                </a:lnTo>
                <a:close/>
                <a:moveTo>
                  <a:pt x="0" y="944"/>
                </a:moveTo>
                <a:lnTo>
                  <a:pt x="24" y="944"/>
                </a:lnTo>
                <a:lnTo>
                  <a:pt x="24" y="950"/>
                </a:lnTo>
                <a:lnTo>
                  <a:pt x="0" y="950"/>
                </a:lnTo>
                <a:lnTo>
                  <a:pt x="0" y="944"/>
                </a:lnTo>
                <a:close/>
                <a:moveTo>
                  <a:pt x="0" y="711"/>
                </a:moveTo>
                <a:lnTo>
                  <a:pt x="24" y="711"/>
                </a:lnTo>
                <a:lnTo>
                  <a:pt x="24" y="717"/>
                </a:lnTo>
                <a:lnTo>
                  <a:pt x="0" y="717"/>
                </a:lnTo>
                <a:lnTo>
                  <a:pt x="0" y="711"/>
                </a:lnTo>
                <a:close/>
                <a:moveTo>
                  <a:pt x="0" y="472"/>
                </a:moveTo>
                <a:lnTo>
                  <a:pt x="24" y="472"/>
                </a:lnTo>
                <a:lnTo>
                  <a:pt x="24" y="478"/>
                </a:lnTo>
                <a:lnTo>
                  <a:pt x="0" y="478"/>
                </a:lnTo>
                <a:lnTo>
                  <a:pt x="0" y="472"/>
                </a:lnTo>
                <a:close/>
                <a:moveTo>
                  <a:pt x="0" y="233"/>
                </a:moveTo>
                <a:lnTo>
                  <a:pt x="24" y="233"/>
                </a:lnTo>
                <a:lnTo>
                  <a:pt x="24" y="239"/>
                </a:lnTo>
                <a:lnTo>
                  <a:pt x="0" y="239"/>
                </a:lnTo>
                <a:lnTo>
                  <a:pt x="0" y="233"/>
                </a:lnTo>
                <a:close/>
                <a:moveTo>
                  <a:pt x="0" y="0"/>
                </a:moveTo>
                <a:lnTo>
                  <a:pt x="24" y="0"/>
                </a:lnTo>
                <a:lnTo>
                  <a:pt x="24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Rectangle 51"/>
          <p:cNvSpPr>
            <a:spLocks noChangeArrowheads="1"/>
          </p:cNvSpPr>
          <p:nvPr/>
        </p:nvSpPr>
        <p:spPr bwMode="auto">
          <a:xfrm>
            <a:off x="6367336" y="2641226"/>
            <a:ext cx="2218738" cy="8068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 52"/>
          <p:cNvSpPr>
            <a:spLocks noEditPoints="1"/>
          </p:cNvSpPr>
          <p:nvPr/>
        </p:nvSpPr>
        <p:spPr bwMode="auto">
          <a:xfrm>
            <a:off x="6363302" y="2645260"/>
            <a:ext cx="2226806" cy="47064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35"/>
              </a:cxn>
              <a:cxn ang="0">
                <a:pos x="0" y="35"/>
              </a:cxn>
              <a:cxn ang="0">
                <a:pos x="0" y="0"/>
              </a:cxn>
              <a:cxn ang="0">
                <a:pos x="6" y="0"/>
              </a:cxn>
              <a:cxn ang="0">
                <a:pos x="420" y="0"/>
              </a:cxn>
              <a:cxn ang="0">
                <a:pos x="420" y="35"/>
              </a:cxn>
              <a:cxn ang="0">
                <a:pos x="414" y="35"/>
              </a:cxn>
              <a:cxn ang="0">
                <a:pos x="414" y="0"/>
              </a:cxn>
              <a:cxn ang="0">
                <a:pos x="420" y="0"/>
              </a:cxn>
              <a:cxn ang="0">
                <a:pos x="834" y="0"/>
              </a:cxn>
              <a:cxn ang="0">
                <a:pos x="834" y="35"/>
              </a:cxn>
              <a:cxn ang="0">
                <a:pos x="828" y="35"/>
              </a:cxn>
              <a:cxn ang="0">
                <a:pos x="828" y="0"/>
              </a:cxn>
              <a:cxn ang="0">
                <a:pos x="834" y="0"/>
              </a:cxn>
              <a:cxn ang="0">
                <a:pos x="1248" y="0"/>
              </a:cxn>
              <a:cxn ang="0">
                <a:pos x="1248" y="35"/>
              </a:cxn>
              <a:cxn ang="0">
                <a:pos x="1242" y="35"/>
              </a:cxn>
              <a:cxn ang="0">
                <a:pos x="1242" y="0"/>
              </a:cxn>
              <a:cxn ang="0">
                <a:pos x="1248" y="0"/>
              </a:cxn>
              <a:cxn ang="0">
                <a:pos x="1656" y="0"/>
              </a:cxn>
              <a:cxn ang="0">
                <a:pos x="1656" y="35"/>
              </a:cxn>
              <a:cxn ang="0">
                <a:pos x="1650" y="35"/>
              </a:cxn>
              <a:cxn ang="0">
                <a:pos x="1650" y="0"/>
              </a:cxn>
              <a:cxn ang="0">
                <a:pos x="1656" y="0"/>
              </a:cxn>
            </a:cxnLst>
            <a:rect l="0" t="0" r="r" b="b"/>
            <a:pathLst>
              <a:path w="1656" h="35">
                <a:moveTo>
                  <a:pt x="6" y="0"/>
                </a:moveTo>
                <a:lnTo>
                  <a:pt x="6" y="35"/>
                </a:lnTo>
                <a:lnTo>
                  <a:pt x="0" y="35"/>
                </a:lnTo>
                <a:lnTo>
                  <a:pt x="0" y="0"/>
                </a:lnTo>
                <a:lnTo>
                  <a:pt x="6" y="0"/>
                </a:lnTo>
                <a:close/>
                <a:moveTo>
                  <a:pt x="420" y="0"/>
                </a:moveTo>
                <a:lnTo>
                  <a:pt x="420" y="35"/>
                </a:lnTo>
                <a:lnTo>
                  <a:pt x="414" y="35"/>
                </a:lnTo>
                <a:lnTo>
                  <a:pt x="414" y="0"/>
                </a:lnTo>
                <a:lnTo>
                  <a:pt x="420" y="0"/>
                </a:lnTo>
                <a:close/>
                <a:moveTo>
                  <a:pt x="834" y="0"/>
                </a:moveTo>
                <a:lnTo>
                  <a:pt x="834" y="35"/>
                </a:lnTo>
                <a:lnTo>
                  <a:pt x="828" y="35"/>
                </a:lnTo>
                <a:lnTo>
                  <a:pt x="828" y="0"/>
                </a:lnTo>
                <a:lnTo>
                  <a:pt x="834" y="0"/>
                </a:lnTo>
                <a:close/>
                <a:moveTo>
                  <a:pt x="1248" y="0"/>
                </a:moveTo>
                <a:lnTo>
                  <a:pt x="1248" y="35"/>
                </a:lnTo>
                <a:lnTo>
                  <a:pt x="1242" y="35"/>
                </a:lnTo>
                <a:lnTo>
                  <a:pt x="1242" y="0"/>
                </a:lnTo>
                <a:lnTo>
                  <a:pt x="1248" y="0"/>
                </a:lnTo>
                <a:close/>
                <a:moveTo>
                  <a:pt x="1656" y="0"/>
                </a:moveTo>
                <a:lnTo>
                  <a:pt x="1656" y="35"/>
                </a:lnTo>
                <a:lnTo>
                  <a:pt x="1650" y="35"/>
                </a:lnTo>
                <a:lnTo>
                  <a:pt x="1650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Freeform 53"/>
          <p:cNvSpPr>
            <a:spLocks/>
          </p:cNvSpPr>
          <p:nvPr/>
        </p:nvSpPr>
        <p:spPr bwMode="auto">
          <a:xfrm>
            <a:off x="6636274" y="1675739"/>
            <a:ext cx="1133573" cy="1226357"/>
          </a:xfrm>
          <a:custGeom>
            <a:avLst/>
            <a:gdLst/>
            <a:ahLst/>
            <a:cxnLst>
              <a:cxn ang="0">
                <a:pos x="7" y="2463"/>
              </a:cxn>
              <a:cxn ang="0">
                <a:pos x="1095" y="671"/>
              </a:cxn>
              <a:cxn ang="0">
                <a:pos x="1103" y="663"/>
              </a:cxn>
              <a:cxn ang="0">
                <a:pos x="2207" y="7"/>
              </a:cxn>
              <a:cxn ang="0">
                <a:pos x="2240" y="15"/>
              </a:cxn>
              <a:cxn ang="0">
                <a:pos x="2232" y="48"/>
              </a:cxn>
              <a:cxn ang="0">
                <a:pos x="1128" y="704"/>
              </a:cxn>
              <a:cxn ang="0">
                <a:pos x="1136" y="696"/>
              </a:cxn>
              <a:cxn ang="0">
                <a:pos x="48" y="2488"/>
              </a:cxn>
              <a:cxn ang="0">
                <a:pos x="15" y="2496"/>
              </a:cxn>
              <a:cxn ang="0">
                <a:pos x="7" y="2463"/>
              </a:cxn>
            </a:cxnLst>
            <a:rect l="0" t="0" r="r" b="b"/>
            <a:pathLst>
              <a:path w="2247" h="2503">
                <a:moveTo>
                  <a:pt x="7" y="2463"/>
                </a:moveTo>
                <a:lnTo>
                  <a:pt x="1095" y="671"/>
                </a:lnTo>
                <a:cubicBezTo>
                  <a:pt x="1097" y="668"/>
                  <a:pt x="1100" y="665"/>
                  <a:pt x="1103" y="663"/>
                </a:cubicBezTo>
                <a:lnTo>
                  <a:pt x="2207" y="7"/>
                </a:lnTo>
                <a:cubicBezTo>
                  <a:pt x="2219" y="0"/>
                  <a:pt x="2233" y="4"/>
                  <a:pt x="2240" y="15"/>
                </a:cubicBezTo>
                <a:cubicBezTo>
                  <a:pt x="2247" y="27"/>
                  <a:pt x="2243" y="41"/>
                  <a:pt x="2232" y="48"/>
                </a:cubicBezTo>
                <a:lnTo>
                  <a:pt x="1128" y="704"/>
                </a:lnTo>
                <a:lnTo>
                  <a:pt x="1136" y="696"/>
                </a:lnTo>
                <a:lnTo>
                  <a:pt x="48" y="2488"/>
                </a:lnTo>
                <a:cubicBezTo>
                  <a:pt x="41" y="2499"/>
                  <a:pt x="26" y="2503"/>
                  <a:pt x="15" y="2496"/>
                </a:cubicBezTo>
                <a:cubicBezTo>
                  <a:pt x="4" y="2489"/>
                  <a:pt x="0" y="2474"/>
                  <a:pt x="7" y="2463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" name="Rectangle 54"/>
          <p:cNvSpPr>
            <a:spLocks noChangeArrowheads="1"/>
          </p:cNvSpPr>
          <p:nvPr/>
        </p:nvSpPr>
        <p:spPr bwMode="auto">
          <a:xfrm>
            <a:off x="6391540" y="2746112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" name="Rectangle 55"/>
          <p:cNvSpPr>
            <a:spLocks noChangeArrowheads="1"/>
          </p:cNvSpPr>
          <p:nvPr/>
        </p:nvSpPr>
        <p:spPr bwMode="auto">
          <a:xfrm>
            <a:off x="6431881" y="2746112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0.5%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" name="Rectangle 56"/>
          <p:cNvSpPr>
            <a:spLocks noChangeArrowheads="1"/>
          </p:cNvSpPr>
          <p:nvPr/>
        </p:nvSpPr>
        <p:spPr bwMode="auto">
          <a:xfrm>
            <a:off x="7148600" y="2104695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2.5%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" name="Rectangle 57"/>
          <p:cNvSpPr>
            <a:spLocks noChangeArrowheads="1"/>
          </p:cNvSpPr>
          <p:nvPr/>
        </p:nvSpPr>
        <p:spPr bwMode="auto">
          <a:xfrm>
            <a:off x="7761779" y="1722803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4.7%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" name="Rectangle 58"/>
          <p:cNvSpPr>
            <a:spLocks noChangeArrowheads="1"/>
          </p:cNvSpPr>
          <p:nvPr/>
        </p:nvSpPr>
        <p:spPr bwMode="auto">
          <a:xfrm>
            <a:off x="8188046" y="1749697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" name="Rectangle 59"/>
          <p:cNvSpPr>
            <a:spLocks noChangeArrowheads="1"/>
          </p:cNvSpPr>
          <p:nvPr/>
        </p:nvSpPr>
        <p:spPr bwMode="auto">
          <a:xfrm>
            <a:off x="6696785" y="2887304"/>
            <a:ext cx="10488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8" name="Rectangle 60"/>
          <p:cNvSpPr>
            <a:spLocks noChangeArrowheads="1"/>
          </p:cNvSpPr>
          <p:nvPr/>
        </p:nvSpPr>
        <p:spPr bwMode="auto">
          <a:xfrm>
            <a:off x="6737125" y="2887304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1.5%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" name="Rectangle 61"/>
          <p:cNvSpPr>
            <a:spLocks noChangeArrowheads="1"/>
          </p:cNvSpPr>
          <p:nvPr/>
        </p:nvSpPr>
        <p:spPr bwMode="auto">
          <a:xfrm>
            <a:off x="7050438" y="1843825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4.0%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" name="Rectangle 62"/>
          <p:cNvSpPr>
            <a:spLocks noChangeArrowheads="1"/>
          </p:cNvSpPr>
          <p:nvPr/>
        </p:nvSpPr>
        <p:spPr bwMode="auto">
          <a:xfrm>
            <a:off x="7604450" y="1517066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6.0%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1" name="Rectangle 63"/>
          <p:cNvSpPr>
            <a:spLocks noChangeArrowheads="1"/>
          </p:cNvSpPr>
          <p:nvPr/>
        </p:nvSpPr>
        <p:spPr bwMode="auto">
          <a:xfrm>
            <a:off x="6138365" y="2907475"/>
            <a:ext cx="88750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2" name="Rectangle 64"/>
          <p:cNvSpPr>
            <a:spLocks noChangeArrowheads="1"/>
          </p:cNvSpPr>
          <p:nvPr/>
        </p:nvSpPr>
        <p:spPr bwMode="auto">
          <a:xfrm>
            <a:off x="6170638" y="2907475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3" name="Rectangle 65"/>
          <p:cNvSpPr>
            <a:spLocks noChangeArrowheads="1"/>
          </p:cNvSpPr>
          <p:nvPr/>
        </p:nvSpPr>
        <p:spPr bwMode="auto">
          <a:xfrm>
            <a:off x="6170638" y="2588783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4" name="Rectangle 66"/>
          <p:cNvSpPr>
            <a:spLocks noChangeArrowheads="1"/>
          </p:cNvSpPr>
          <p:nvPr/>
        </p:nvSpPr>
        <p:spPr bwMode="auto">
          <a:xfrm>
            <a:off x="6170638" y="2270092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6170638" y="1951401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6170638" y="1632709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6%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6170638" y="1314018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8%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8" name="Rectangle 70"/>
          <p:cNvSpPr>
            <a:spLocks noChangeArrowheads="1"/>
          </p:cNvSpPr>
          <p:nvPr/>
        </p:nvSpPr>
        <p:spPr bwMode="auto">
          <a:xfrm>
            <a:off x="6485668" y="3047545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9" name="Rectangle 71"/>
          <p:cNvSpPr>
            <a:spLocks noChangeArrowheads="1"/>
          </p:cNvSpPr>
          <p:nvPr/>
        </p:nvSpPr>
        <p:spPr bwMode="auto">
          <a:xfrm>
            <a:off x="7041025" y="3047545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2016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" name="Rectangle 72"/>
          <p:cNvSpPr>
            <a:spLocks noChangeArrowheads="1"/>
          </p:cNvSpPr>
          <p:nvPr/>
        </p:nvSpPr>
        <p:spPr bwMode="auto">
          <a:xfrm>
            <a:off x="7596382" y="3047545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1" name="Rectangle 73"/>
          <p:cNvSpPr>
            <a:spLocks noChangeArrowheads="1"/>
          </p:cNvSpPr>
          <p:nvPr/>
        </p:nvSpPr>
        <p:spPr bwMode="auto">
          <a:xfrm>
            <a:off x="8151739" y="3047545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" name="Rectangle 74"/>
          <p:cNvSpPr>
            <a:spLocks noChangeArrowheads="1"/>
          </p:cNvSpPr>
          <p:nvPr/>
        </p:nvSpPr>
        <p:spPr bwMode="auto">
          <a:xfrm>
            <a:off x="6750572" y="1425627"/>
            <a:ext cx="209772" cy="712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Rectangle 75"/>
          <p:cNvSpPr>
            <a:spLocks noChangeArrowheads="1"/>
          </p:cNvSpPr>
          <p:nvPr/>
        </p:nvSpPr>
        <p:spPr bwMode="auto">
          <a:xfrm>
            <a:off x="6979170" y="1377218"/>
            <a:ext cx="285074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P-18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4" name="Rectangle 76"/>
          <p:cNvSpPr>
            <a:spLocks noChangeArrowheads="1"/>
          </p:cNvSpPr>
          <p:nvPr/>
        </p:nvSpPr>
        <p:spPr bwMode="auto">
          <a:xfrm>
            <a:off x="7253486" y="1377218"/>
            <a:ext cx="0" cy="27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5" name="Freeform 78"/>
          <p:cNvSpPr>
            <a:spLocks/>
          </p:cNvSpPr>
          <p:nvPr/>
        </p:nvSpPr>
        <p:spPr bwMode="auto">
          <a:xfrm>
            <a:off x="7654204" y="1441763"/>
            <a:ext cx="233976" cy="24204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440" y="0"/>
              </a:cxn>
              <a:cxn ang="0">
                <a:pos x="464" y="24"/>
              </a:cxn>
              <a:cxn ang="0">
                <a:pos x="440" y="48"/>
              </a:cxn>
              <a:cxn ang="0">
                <a:pos x="24" y="48"/>
              </a:cxn>
              <a:cxn ang="0">
                <a:pos x="0" y="24"/>
              </a:cxn>
              <a:cxn ang="0">
                <a:pos x="24" y="0"/>
              </a:cxn>
            </a:cxnLst>
            <a:rect l="0" t="0" r="r" b="b"/>
            <a:pathLst>
              <a:path w="464" h="48">
                <a:moveTo>
                  <a:pt x="24" y="0"/>
                </a:moveTo>
                <a:lnTo>
                  <a:pt x="440" y="0"/>
                </a:lnTo>
                <a:cubicBezTo>
                  <a:pt x="454" y="0"/>
                  <a:pt x="464" y="11"/>
                  <a:pt x="464" y="24"/>
                </a:cubicBezTo>
                <a:cubicBezTo>
                  <a:pt x="464" y="38"/>
                  <a:pt x="454" y="48"/>
                  <a:pt x="440" y="48"/>
                </a:cubicBez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6" name="Rectangle 79"/>
          <p:cNvSpPr>
            <a:spLocks noChangeArrowheads="1"/>
          </p:cNvSpPr>
          <p:nvPr/>
        </p:nvSpPr>
        <p:spPr bwMode="auto">
          <a:xfrm>
            <a:off x="7898937" y="1377218"/>
            <a:ext cx="129090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7" name="Rectangle 80"/>
          <p:cNvSpPr>
            <a:spLocks noChangeArrowheads="1"/>
          </p:cNvSpPr>
          <p:nvPr/>
        </p:nvSpPr>
        <p:spPr bwMode="auto">
          <a:xfrm>
            <a:off x="7971550" y="1377218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8" name="Rectangle 81"/>
          <p:cNvSpPr>
            <a:spLocks noChangeArrowheads="1"/>
          </p:cNvSpPr>
          <p:nvPr/>
        </p:nvSpPr>
        <p:spPr bwMode="auto">
          <a:xfrm>
            <a:off x="8011891" y="1377218"/>
            <a:ext cx="193635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9" name="128 Rectángulo redondeado"/>
          <p:cNvSpPr/>
          <p:nvPr/>
        </p:nvSpPr>
        <p:spPr bwMode="auto">
          <a:xfrm>
            <a:off x="518276" y="4016310"/>
            <a:ext cx="2409085" cy="1988357"/>
          </a:xfrm>
          <a:prstGeom prst="roundRect">
            <a:avLst>
              <a:gd name="adj" fmla="val 4338"/>
            </a:avLst>
          </a:prstGeom>
          <a:solidFill>
            <a:srgbClr val="FFFFFF">
              <a:lumMod val="9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1" name="AutoShape 44"/>
          <p:cNvSpPr>
            <a:spLocks noChangeAspect="1" noChangeArrowheads="1" noTextEdit="1"/>
          </p:cNvSpPr>
          <p:nvPr/>
        </p:nvSpPr>
        <p:spPr bwMode="auto">
          <a:xfrm>
            <a:off x="435213" y="4095654"/>
            <a:ext cx="2581804" cy="19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2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865" y="5092069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4865" y="5092069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" name="Freeform 48"/>
          <p:cNvSpPr>
            <a:spLocks noEditPoints="1"/>
          </p:cNvSpPr>
          <p:nvPr/>
        </p:nvSpPr>
        <p:spPr bwMode="auto">
          <a:xfrm>
            <a:off x="891063" y="4687317"/>
            <a:ext cx="1887944" cy="831018"/>
          </a:xfrm>
          <a:custGeom>
            <a:avLst/>
            <a:gdLst/>
            <a:ahLst/>
            <a:cxnLst>
              <a:cxn ang="0">
                <a:pos x="0" y="618"/>
              </a:cxn>
              <a:cxn ang="0">
                <a:pos x="162" y="618"/>
              </a:cxn>
              <a:cxn ang="0">
                <a:pos x="162" y="560"/>
              </a:cxn>
              <a:cxn ang="0">
                <a:pos x="0" y="560"/>
              </a:cxn>
              <a:cxn ang="0">
                <a:pos x="0" y="618"/>
              </a:cxn>
              <a:cxn ang="0">
                <a:pos x="408" y="263"/>
              </a:cxn>
              <a:cxn ang="0">
                <a:pos x="576" y="263"/>
              </a:cxn>
              <a:cxn ang="0">
                <a:pos x="576" y="560"/>
              </a:cxn>
              <a:cxn ang="0">
                <a:pos x="408" y="560"/>
              </a:cxn>
              <a:cxn ang="0">
                <a:pos x="408" y="263"/>
              </a:cxn>
              <a:cxn ang="0">
                <a:pos x="822" y="0"/>
              </a:cxn>
              <a:cxn ang="0">
                <a:pos x="990" y="0"/>
              </a:cxn>
              <a:cxn ang="0">
                <a:pos x="990" y="560"/>
              </a:cxn>
              <a:cxn ang="0">
                <a:pos x="822" y="560"/>
              </a:cxn>
              <a:cxn ang="0">
                <a:pos x="822" y="0"/>
              </a:cxn>
              <a:cxn ang="0">
                <a:pos x="1236" y="35"/>
              </a:cxn>
              <a:cxn ang="0">
                <a:pos x="1404" y="35"/>
              </a:cxn>
              <a:cxn ang="0">
                <a:pos x="1404" y="560"/>
              </a:cxn>
              <a:cxn ang="0">
                <a:pos x="1236" y="560"/>
              </a:cxn>
              <a:cxn ang="0">
                <a:pos x="1236" y="35"/>
              </a:cxn>
            </a:cxnLst>
            <a:rect l="0" t="0" r="r" b="b"/>
            <a:pathLst>
              <a:path w="1404" h="618">
                <a:moveTo>
                  <a:pt x="0" y="618"/>
                </a:moveTo>
                <a:lnTo>
                  <a:pt x="162" y="618"/>
                </a:lnTo>
                <a:lnTo>
                  <a:pt x="162" y="560"/>
                </a:lnTo>
                <a:lnTo>
                  <a:pt x="0" y="560"/>
                </a:lnTo>
                <a:lnTo>
                  <a:pt x="0" y="618"/>
                </a:lnTo>
                <a:close/>
                <a:moveTo>
                  <a:pt x="408" y="263"/>
                </a:moveTo>
                <a:lnTo>
                  <a:pt x="576" y="263"/>
                </a:lnTo>
                <a:lnTo>
                  <a:pt x="576" y="560"/>
                </a:lnTo>
                <a:lnTo>
                  <a:pt x="408" y="560"/>
                </a:lnTo>
                <a:lnTo>
                  <a:pt x="408" y="263"/>
                </a:lnTo>
                <a:close/>
                <a:moveTo>
                  <a:pt x="822" y="0"/>
                </a:moveTo>
                <a:lnTo>
                  <a:pt x="990" y="0"/>
                </a:lnTo>
                <a:lnTo>
                  <a:pt x="990" y="560"/>
                </a:lnTo>
                <a:lnTo>
                  <a:pt x="822" y="560"/>
                </a:lnTo>
                <a:lnTo>
                  <a:pt x="822" y="0"/>
                </a:lnTo>
                <a:close/>
                <a:moveTo>
                  <a:pt x="1236" y="35"/>
                </a:moveTo>
                <a:lnTo>
                  <a:pt x="1404" y="35"/>
                </a:lnTo>
                <a:lnTo>
                  <a:pt x="1404" y="560"/>
                </a:lnTo>
                <a:lnTo>
                  <a:pt x="1236" y="560"/>
                </a:lnTo>
                <a:lnTo>
                  <a:pt x="1236" y="3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Rectangle 49"/>
          <p:cNvSpPr>
            <a:spLocks noChangeArrowheads="1"/>
          </p:cNvSpPr>
          <p:nvPr/>
        </p:nvSpPr>
        <p:spPr bwMode="auto">
          <a:xfrm>
            <a:off x="734830" y="4165578"/>
            <a:ext cx="8068" cy="1592112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" name="Freeform 50"/>
          <p:cNvSpPr>
            <a:spLocks noEditPoints="1"/>
          </p:cNvSpPr>
          <p:nvPr/>
        </p:nvSpPr>
        <p:spPr bwMode="auto">
          <a:xfrm>
            <a:off x="706591" y="4162888"/>
            <a:ext cx="32273" cy="1598836"/>
          </a:xfrm>
          <a:custGeom>
            <a:avLst/>
            <a:gdLst/>
            <a:ahLst/>
            <a:cxnLst>
              <a:cxn ang="0">
                <a:pos x="0" y="1183"/>
              </a:cxn>
              <a:cxn ang="0">
                <a:pos x="24" y="1183"/>
              </a:cxn>
              <a:cxn ang="0">
                <a:pos x="24" y="1189"/>
              </a:cxn>
              <a:cxn ang="0">
                <a:pos x="0" y="1189"/>
              </a:cxn>
              <a:cxn ang="0">
                <a:pos x="0" y="1183"/>
              </a:cxn>
              <a:cxn ang="0">
                <a:pos x="0" y="944"/>
              </a:cxn>
              <a:cxn ang="0">
                <a:pos x="24" y="944"/>
              </a:cxn>
              <a:cxn ang="0">
                <a:pos x="24" y="950"/>
              </a:cxn>
              <a:cxn ang="0">
                <a:pos x="0" y="950"/>
              </a:cxn>
              <a:cxn ang="0">
                <a:pos x="0" y="944"/>
              </a:cxn>
              <a:cxn ang="0">
                <a:pos x="0" y="711"/>
              </a:cxn>
              <a:cxn ang="0">
                <a:pos x="24" y="711"/>
              </a:cxn>
              <a:cxn ang="0">
                <a:pos x="24" y="717"/>
              </a:cxn>
              <a:cxn ang="0">
                <a:pos x="0" y="717"/>
              </a:cxn>
              <a:cxn ang="0">
                <a:pos x="0" y="711"/>
              </a:cxn>
              <a:cxn ang="0">
                <a:pos x="0" y="472"/>
              </a:cxn>
              <a:cxn ang="0">
                <a:pos x="24" y="472"/>
              </a:cxn>
              <a:cxn ang="0">
                <a:pos x="24" y="478"/>
              </a:cxn>
              <a:cxn ang="0">
                <a:pos x="0" y="478"/>
              </a:cxn>
              <a:cxn ang="0">
                <a:pos x="0" y="472"/>
              </a:cxn>
              <a:cxn ang="0">
                <a:pos x="0" y="233"/>
              </a:cxn>
              <a:cxn ang="0">
                <a:pos x="24" y="233"/>
              </a:cxn>
              <a:cxn ang="0">
                <a:pos x="24" y="239"/>
              </a:cxn>
              <a:cxn ang="0">
                <a:pos x="0" y="239"/>
              </a:cxn>
              <a:cxn ang="0">
                <a:pos x="0" y="233"/>
              </a:cxn>
              <a:cxn ang="0">
                <a:pos x="0" y="0"/>
              </a:cxn>
              <a:cxn ang="0">
                <a:pos x="24" y="0"/>
              </a:cxn>
              <a:cxn ang="0">
                <a:pos x="24" y="5"/>
              </a:cxn>
              <a:cxn ang="0">
                <a:pos x="0" y="5"/>
              </a:cxn>
              <a:cxn ang="0">
                <a:pos x="0" y="0"/>
              </a:cxn>
            </a:cxnLst>
            <a:rect l="0" t="0" r="r" b="b"/>
            <a:pathLst>
              <a:path w="24" h="1189">
                <a:moveTo>
                  <a:pt x="0" y="1183"/>
                </a:moveTo>
                <a:lnTo>
                  <a:pt x="24" y="1183"/>
                </a:lnTo>
                <a:lnTo>
                  <a:pt x="24" y="1189"/>
                </a:lnTo>
                <a:lnTo>
                  <a:pt x="0" y="1189"/>
                </a:lnTo>
                <a:lnTo>
                  <a:pt x="0" y="1183"/>
                </a:lnTo>
                <a:close/>
                <a:moveTo>
                  <a:pt x="0" y="944"/>
                </a:moveTo>
                <a:lnTo>
                  <a:pt x="24" y="944"/>
                </a:lnTo>
                <a:lnTo>
                  <a:pt x="24" y="950"/>
                </a:lnTo>
                <a:lnTo>
                  <a:pt x="0" y="950"/>
                </a:lnTo>
                <a:lnTo>
                  <a:pt x="0" y="944"/>
                </a:lnTo>
                <a:close/>
                <a:moveTo>
                  <a:pt x="0" y="711"/>
                </a:moveTo>
                <a:lnTo>
                  <a:pt x="24" y="711"/>
                </a:lnTo>
                <a:lnTo>
                  <a:pt x="24" y="717"/>
                </a:lnTo>
                <a:lnTo>
                  <a:pt x="0" y="717"/>
                </a:lnTo>
                <a:lnTo>
                  <a:pt x="0" y="711"/>
                </a:lnTo>
                <a:close/>
                <a:moveTo>
                  <a:pt x="0" y="472"/>
                </a:moveTo>
                <a:lnTo>
                  <a:pt x="24" y="472"/>
                </a:lnTo>
                <a:lnTo>
                  <a:pt x="24" y="478"/>
                </a:lnTo>
                <a:lnTo>
                  <a:pt x="0" y="478"/>
                </a:lnTo>
                <a:lnTo>
                  <a:pt x="0" y="472"/>
                </a:lnTo>
                <a:close/>
                <a:moveTo>
                  <a:pt x="0" y="233"/>
                </a:moveTo>
                <a:lnTo>
                  <a:pt x="24" y="233"/>
                </a:lnTo>
                <a:lnTo>
                  <a:pt x="24" y="239"/>
                </a:lnTo>
                <a:lnTo>
                  <a:pt x="0" y="239"/>
                </a:lnTo>
                <a:lnTo>
                  <a:pt x="0" y="233"/>
                </a:lnTo>
                <a:close/>
                <a:moveTo>
                  <a:pt x="0" y="0"/>
                </a:moveTo>
                <a:lnTo>
                  <a:pt x="24" y="0"/>
                </a:lnTo>
                <a:lnTo>
                  <a:pt x="24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Rectangle 51"/>
          <p:cNvSpPr>
            <a:spLocks noChangeArrowheads="1"/>
          </p:cNvSpPr>
          <p:nvPr/>
        </p:nvSpPr>
        <p:spPr bwMode="auto">
          <a:xfrm>
            <a:off x="717598" y="5432275"/>
            <a:ext cx="2218738" cy="8068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2"/>
          <p:cNvSpPr>
            <a:spLocks noEditPoints="1"/>
          </p:cNvSpPr>
          <p:nvPr/>
        </p:nvSpPr>
        <p:spPr bwMode="auto">
          <a:xfrm>
            <a:off x="713564" y="5436309"/>
            <a:ext cx="2226806" cy="47064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35"/>
              </a:cxn>
              <a:cxn ang="0">
                <a:pos x="0" y="35"/>
              </a:cxn>
              <a:cxn ang="0">
                <a:pos x="0" y="0"/>
              </a:cxn>
              <a:cxn ang="0">
                <a:pos x="6" y="0"/>
              </a:cxn>
              <a:cxn ang="0">
                <a:pos x="420" y="0"/>
              </a:cxn>
              <a:cxn ang="0">
                <a:pos x="420" y="35"/>
              </a:cxn>
              <a:cxn ang="0">
                <a:pos x="414" y="35"/>
              </a:cxn>
              <a:cxn ang="0">
                <a:pos x="414" y="0"/>
              </a:cxn>
              <a:cxn ang="0">
                <a:pos x="420" y="0"/>
              </a:cxn>
              <a:cxn ang="0">
                <a:pos x="834" y="0"/>
              </a:cxn>
              <a:cxn ang="0">
                <a:pos x="834" y="35"/>
              </a:cxn>
              <a:cxn ang="0">
                <a:pos x="828" y="35"/>
              </a:cxn>
              <a:cxn ang="0">
                <a:pos x="828" y="0"/>
              </a:cxn>
              <a:cxn ang="0">
                <a:pos x="834" y="0"/>
              </a:cxn>
              <a:cxn ang="0">
                <a:pos x="1248" y="0"/>
              </a:cxn>
              <a:cxn ang="0">
                <a:pos x="1248" y="35"/>
              </a:cxn>
              <a:cxn ang="0">
                <a:pos x="1242" y="35"/>
              </a:cxn>
              <a:cxn ang="0">
                <a:pos x="1242" y="0"/>
              </a:cxn>
              <a:cxn ang="0">
                <a:pos x="1248" y="0"/>
              </a:cxn>
              <a:cxn ang="0">
                <a:pos x="1656" y="0"/>
              </a:cxn>
              <a:cxn ang="0">
                <a:pos x="1656" y="35"/>
              </a:cxn>
              <a:cxn ang="0">
                <a:pos x="1650" y="35"/>
              </a:cxn>
              <a:cxn ang="0">
                <a:pos x="1650" y="0"/>
              </a:cxn>
              <a:cxn ang="0">
                <a:pos x="1656" y="0"/>
              </a:cxn>
            </a:cxnLst>
            <a:rect l="0" t="0" r="r" b="b"/>
            <a:pathLst>
              <a:path w="1656" h="35">
                <a:moveTo>
                  <a:pt x="6" y="0"/>
                </a:moveTo>
                <a:lnTo>
                  <a:pt x="6" y="35"/>
                </a:lnTo>
                <a:lnTo>
                  <a:pt x="0" y="35"/>
                </a:lnTo>
                <a:lnTo>
                  <a:pt x="0" y="0"/>
                </a:lnTo>
                <a:lnTo>
                  <a:pt x="6" y="0"/>
                </a:lnTo>
                <a:close/>
                <a:moveTo>
                  <a:pt x="420" y="0"/>
                </a:moveTo>
                <a:lnTo>
                  <a:pt x="420" y="35"/>
                </a:lnTo>
                <a:lnTo>
                  <a:pt x="414" y="35"/>
                </a:lnTo>
                <a:lnTo>
                  <a:pt x="414" y="0"/>
                </a:lnTo>
                <a:lnTo>
                  <a:pt x="420" y="0"/>
                </a:lnTo>
                <a:close/>
                <a:moveTo>
                  <a:pt x="834" y="0"/>
                </a:moveTo>
                <a:lnTo>
                  <a:pt x="834" y="35"/>
                </a:lnTo>
                <a:lnTo>
                  <a:pt x="828" y="35"/>
                </a:lnTo>
                <a:lnTo>
                  <a:pt x="828" y="0"/>
                </a:lnTo>
                <a:lnTo>
                  <a:pt x="834" y="0"/>
                </a:lnTo>
                <a:close/>
                <a:moveTo>
                  <a:pt x="1248" y="0"/>
                </a:moveTo>
                <a:lnTo>
                  <a:pt x="1248" y="35"/>
                </a:lnTo>
                <a:lnTo>
                  <a:pt x="1242" y="35"/>
                </a:lnTo>
                <a:lnTo>
                  <a:pt x="1242" y="0"/>
                </a:lnTo>
                <a:lnTo>
                  <a:pt x="1248" y="0"/>
                </a:lnTo>
                <a:close/>
                <a:moveTo>
                  <a:pt x="1656" y="0"/>
                </a:moveTo>
                <a:lnTo>
                  <a:pt x="1656" y="35"/>
                </a:lnTo>
                <a:lnTo>
                  <a:pt x="1650" y="35"/>
                </a:lnTo>
                <a:lnTo>
                  <a:pt x="1650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3"/>
          <p:cNvSpPr>
            <a:spLocks/>
          </p:cNvSpPr>
          <p:nvPr/>
        </p:nvSpPr>
        <p:spPr bwMode="auto">
          <a:xfrm>
            <a:off x="986536" y="4466788"/>
            <a:ext cx="1133573" cy="1226357"/>
          </a:xfrm>
          <a:custGeom>
            <a:avLst/>
            <a:gdLst/>
            <a:ahLst/>
            <a:cxnLst>
              <a:cxn ang="0">
                <a:pos x="7" y="2463"/>
              </a:cxn>
              <a:cxn ang="0">
                <a:pos x="1095" y="671"/>
              </a:cxn>
              <a:cxn ang="0">
                <a:pos x="1103" y="663"/>
              </a:cxn>
              <a:cxn ang="0">
                <a:pos x="2207" y="7"/>
              </a:cxn>
              <a:cxn ang="0">
                <a:pos x="2240" y="15"/>
              </a:cxn>
              <a:cxn ang="0">
                <a:pos x="2232" y="48"/>
              </a:cxn>
              <a:cxn ang="0">
                <a:pos x="1128" y="704"/>
              </a:cxn>
              <a:cxn ang="0">
                <a:pos x="1136" y="696"/>
              </a:cxn>
              <a:cxn ang="0">
                <a:pos x="48" y="2488"/>
              </a:cxn>
              <a:cxn ang="0">
                <a:pos x="15" y="2496"/>
              </a:cxn>
              <a:cxn ang="0">
                <a:pos x="7" y="2463"/>
              </a:cxn>
            </a:cxnLst>
            <a:rect l="0" t="0" r="r" b="b"/>
            <a:pathLst>
              <a:path w="2247" h="2503">
                <a:moveTo>
                  <a:pt x="7" y="2463"/>
                </a:moveTo>
                <a:lnTo>
                  <a:pt x="1095" y="671"/>
                </a:lnTo>
                <a:cubicBezTo>
                  <a:pt x="1097" y="668"/>
                  <a:pt x="1100" y="665"/>
                  <a:pt x="1103" y="663"/>
                </a:cubicBezTo>
                <a:lnTo>
                  <a:pt x="2207" y="7"/>
                </a:lnTo>
                <a:cubicBezTo>
                  <a:pt x="2219" y="0"/>
                  <a:pt x="2233" y="4"/>
                  <a:pt x="2240" y="15"/>
                </a:cubicBezTo>
                <a:cubicBezTo>
                  <a:pt x="2247" y="27"/>
                  <a:pt x="2243" y="41"/>
                  <a:pt x="2232" y="48"/>
                </a:cubicBezTo>
                <a:lnTo>
                  <a:pt x="1128" y="704"/>
                </a:lnTo>
                <a:lnTo>
                  <a:pt x="1136" y="696"/>
                </a:lnTo>
                <a:lnTo>
                  <a:pt x="48" y="2488"/>
                </a:lnTo>
                <a:cubicBezTo>
                  <a:pt x="41" y="2499"/>
                  <a:pt x="26" y="2503"/>
                  <a:pt x="15" y="2496"/>
                </a:cubicBezTo>
                <a:cubicBezTo>
                  <a:pt x="4" y="2489"/>
                  <a:pt x="0" y="2474"/>
                  <a:pt x="7" y="2463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" name="Rectangle 54"/>
          <p:cNvSpPr>
            <a:spLocks noChangeArrowheads="1"/>
          </p:cNvSpPr>
          <p:nvPr/>
        </p:nvSpPr>
        <p:spPr bwMode="auto">
          <a:xfrm>
            <a:off x="741802" y="5537161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1" name="Rectangle 55"/>
          <p:cNvSpPr>
            <a:spLocks noChangeArrowheads="1"/>
          </p:cNvSpPr>
          <p:nvPr/>
        </p:nvSpPr>
        <p:spPr bwMode="auto">
          <a:xfrm>
            <a:off x="782143" y="5537161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0.5%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2" name="Rectangle 56"/>
          <p:cNvSpPr>
            <a:spLocks noChangeArrowheads="1"/>
          </p:cNvSpPr>
          <p:nvPr/>
        </p:nvSpPr>
        <p:spPr bwMode="auto">
          <a:xfrm>
            <a:off x="1498862" y="4895744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2.5%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3" name="Rectangle 57"/>
          <p:cNvSpPr>
            <a:spLocks noChangeArrowheads="1"/>
          </p:cNvSpPr>
          <p:nvPr/>
        </p:nvSpPr>
        <p:spPr bwMode="auto">
          <a:xfrm>
            <a:off x="2112041" y="4513852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4.7%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4" name="Rectangle 58"/>
          <p:cNvSpPr>
            <a:spLocks noChangeArrowheads="1"/>
          </p:cNvSpPr>
          <p:nvPr/>
        </p:nvSpPr>
        <p:spPr bwMode="auto">
          <a:xfrm>
            <a:off x="2538308" y="4540746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5" name="Rectangle 59"/>
          <p:cNvSpPr>
            <a:spLocks noChangeArrowheads="1"/>
          </p:cNvSpPr>
          <p:nvPr/>
        </p:nvSpPr>
        <p:spPr bwMode="auto">
          <a:xfrm>
            <a:off x="1047047" y="5678353"/>
            <a:ext cx="10488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6" name="Rectangle 60"/>
          <p:cNvSpPr>
            <a:spLocks noChangeArrowheads="1"/>
          </p:cNvSpPr>
          <p:nvPr/>
        </p:nvSpPr>
        <p:spPr bwMode="auto">
          <a:xfrm>
            <a:off x="1087387" y="5678353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1.5%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Rectangle 61"/>
          <p:cNvSpPr>
            <a:spLocks noChangeArrowheads="1"/>
          </p:cNvSpPr>
          <p:nvPr/>
        </p:nvSpPr>
        <p:spPr bwMode="auto">
          <a:xfrm>
            <a:off x="1400700" y="4634874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4.0%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8" name="Rectangle 62"/>
          <p:cNvSpPr>
            <a:spLocks noChangeArrowheads="1"/>
          </p:cNvSpPr>
          <p:nvPr/>
        </p:nvSpPr>
        <p:spPr bwMode="auto">
          <a:xfrm>
            <a:off x="1954712" y="4308115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6.0%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9" name="Rectangle 63"/>
          <p:cNvSpPr>
            <a:spLocks noChangeArrowheads="1"/>
          </p:cNvSpPr>
          <p:nvPr/>
        </p:nvSpPr>
        <p:spPr bwMode="auto">
          <a:xfrm>
            <a:off x="477994" y="5698524"/>
            <a:ext cx="88750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0" name="Rectangle 64"/>
          <p:cNvSpPr>
            <a:spLocks noChangeArrowheads="1"/>
          </p:cNvSpPr>
          <p:nvPr/>
        </p:nvSpPr>
        <p:spPr bwMode="auto">
          <a:xfrm>
            <a:off x="510267" y="5698524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" name="Rectangle 65"/>
          <p:cNvSpPr>
            <a:spLocks noChangeArrowheads="1"/>
          </p:cNvSpPr>
          <p:nvPr/>
        </p:nvSpPr>
        <p:spPr bwMode="auto">
          <a:xfrm>
            <a:off x="510267" y="5379832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" name="Rectangle 66"/>
          <p:cNvSpPr>
            <a:spLocks noChangeArrowheads="1"/>
          </p:cNvSpPr>
          <p:nvPr/>
        </p:nvSpPr>
        <p:spPr bwMode="auto">
          <a:xfrm>
            <a:off x="510267" y="5061141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" name="Rectangle 67"/>
          <p:cNvSpPr>
            <a:spLocks noChangeArrowheads="1"/>
          </p:cNvSpPr>
          <p:nvPr/>
        </p:nvSpPr>
        <p:spPr bwMode="auto">
          <a:xfrm>
            <a:off x="510267" y="4742450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Rectangle 68"/>
          <p:cNvSpPr>
            <a:spLocks noChangeArrowheads="1"/>
          </p:cNvSpPr>
          <p:nvPr/>
        </p:nvSpPr>
        <p:spPr bwMode="auto">
          <a:xfrm>
            <a:off x="510267" y="4423758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6%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5" name="Rectangle 69"/>
          <p:cNvSpPr>
            <a:spLocks noChangeArrowheads="1"/>
          </p:cNvSpPr>
          <p:nvPr/>
        </p:nvSpPr>
        <p:spPr bwMode="auto">
          <a:xfrm>
            <a:off x="510267" y="4105067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8%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70"/>
          <p:cNvSpPr>
            <a:spLocks noChangeArrowheads="1"/>
          </p:cNvSpPr>
          <p:nvPr/>
        </p:nvSpPr>
        <p:spPr bwMode="auto">
          <a:xfrm>
            <a:off x="835930" y="5811976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angle 71"/>
          <p:cNvSpPr>
            <a:spLocks noChangeArrowheads="1"/>
          </p:cNvSpPr>
          <p:nvPr/>
        </p:nvSpPr>
        <p:spPr bwMode="auto">
          <a:xfrm>
            <a:off x="1391287" y="5811976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" name="Rectangle 72"/>
          <p:cNvSpPr>
            <a:spLocks noChangeArrowheads="1"/>
          </p:cNvSpPr>
          <p:nvPr/>
        </p:nvSpPr>
        <p:spPr bwMode="auto">
          <a:xfrm>
            <a:off x="1946644" y="5811976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" name="Rectangle 73"/>
          <p:cNvSpPr>
            <a:spLocks noChangeArrowheads="1"/>
          </p:cNvSpPr>
          <p:nvPr/>
        </p:nvSpPr>
        <p:spPr bwMode="auto">
          <a:xfrm>
            <a:off x="2502001" y="5811976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angle 74"/>
          <p:cNvSpPr>
            <a:spLocks noChangeArrowheads="1"/>
          </p:cNvSpPr>
          <p:nvPr/>
        </p:nvSpPr>
        <p:spPr bwMode="auto">
          <a:xfrm>
            <a:off x="1100834" y="4216676"/>
            <a:ext cx="209772" cy="712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Rectangle 75"/>
          <p:cNvSpPr>
            <a:spLocks noChangeArrowheads="1"/>
          </p:cNvSpPr>
          <p:nvPr/>
        </p:nvSpPr>
        <p:spPr bwMode="auto">
          <a:xfrm>
            <a:off x="1329432" y="4168267"/>
            <a:ext cx="285074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P-18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76"/>
          <p:cNvSpPr>
            <a:spLocks noChangeArrowheads="1"/>
          </p:cNvSpPr>
          <p:nvPr/>
        </p:nvSpPr>
        <p:spPr bwMode="auto">
          <a:xfrm>
            <a:off x="1603748" y="4168267"/>
            <a:ext cx="0" cy="27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" name="Freeform 78"/>
          <p:cNvSpPr>
            <a:spLocks/>
          </p:cNvSpPr>
          <p:nvPr/>
        </p:nvSpPr>
        <p:spPr bwMode="auto">
          <a:xfrm>
            <a:off x="2004466" y="4232812"/>
            <a:ext cx="233976" cy="24204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440" y="0"/>
              </a:cxn>
              <a:cxn ang="0">
                <a:pos x="464" y="24"/>
              </a:cxn>
              <a:cxn ang="0">
                <a:pos x="440" y="48"/>
              </a:cxn>
              <a:cxn ang="0">
                <a:pos x="24" y="48"/>
              </a:cxn>
              <a:cxn ang="0">
                <a:pos x="0" y="24"/>
              </a:cxn>
              <a:cxn ang="0">
                <a:pos x="24" y="0"/>
              </a:cxn>
            </a:cxnLst>
            <a:rect l="0" t="0" r="r" b="b"/>
            <a:pathLst>
              <a:path w="464" h="48">
                <a:moveTo>
                  <a:pt x="24" y="0"/>
                </a:moveTo>
                <a:lnTo>
                  <a:pt x="440" y="0"/>
                </a:lnTo>
                <a:cubicBezTo>
                  <a:pt x="454" y="0"/>
                  <a:pt x="464" y="11"/>
                  <a:pt x="464" y="24"/>
                </a:cubicBezTo>
                <a:cubicBezTo>
                  <a:pt x="464" y="38"/>
                  <a:pt x="454" y="48"/>
                  <a:pt x="440" y="48"/>
                </a:cubicBez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4" name="Rectangle 79"/>
          <p:cNvSpPr>
            <a:spLocks noChangeArrowheads="1"/>
          </p:cNvSpPr>
          <p:nvPr/>
        </p:nvSpPr>
        <p:spPr bwMode="auto">
          <a:xfrm>
            <a:off x="2249199" y="4168267"/>
            <a:ext cx="129090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5" name="Rectangle 80"/>
          <p:cNvSpPr>
            <a:spLocks noChangeArrowheads="1"/>
          </p:cNvSpPr>
          <p:nvPr/>
        </p:nvSpPr>
        <p:spPr bwMode="auto">
          <a:xfrm>
            <a:off x="2321812" y="4168267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6" name="Rectangle 81"/>
          <p:cNvSpPr>
            <a:spLocks noChangeArrowheads="1"/>
          </p:cNvSpPr>
          <p:nvPr/>
        </p:nvSpPr>
        <p:spPr bwMode="auto">
          <a:xfrm>
            <a:off x="2362153" y="4168267"/>
            <a:ext cx="193635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7" name="166 Rectángulo redondeado"/>
          <p:cNvSpPr/>
          <p:nvPr/>
        </p:nvSpPr>
        <p:spPr bwMode="auto">
          <a:xfrm>
            <a:off x="3274112" y="4016310"/>
            <a:ext cx="2409085" cy="1988357"/>
          </a:xfrm>
          <a:prstGeom prst="roundRect">
            <a:avLst>
              <a:gd name="adj" fmla="val 4338"/>
            </a:avLst>
          </a:prstGeom>
          <a:solidFill>
            <a:srgbClr val="FFFFFF">
              <a:lumMod val="9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69" name="AutoShape 44"/>
          <p:cNvSpPr>
            <a:spLocks noChangeAspect="1" noChangeArrowheads="1" noTextEdit="1"/>
          </p:cNvSpPr>
          <p:nvPr/>
        </p:nvSpPr>
        <p:spPr bwMode="auto">
          <a:xfrm>
            <a:off x="3191049" y="4095654"/>
            <a:ext cx="2581804" cy="19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0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701" y="5092069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0701" y="5092069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" name="Freeform 48"/>
          <p:cNvSpPr>
            <a:spLocks noEditPoints="1"/>
          </p:cNvSpPr>
          <p:nvPr/>
        </p:nvSpPr>
        <p:spPr bwMode="auto">
          <a:xfrm>
            <a:off x="3646899" y="4687317"/>
            <a:ext cx="1887944" cy="831018"/>
          </a:xfrm>
          <a:custGeom>
            <a:avLst/>
            <a:gdLst/>
            <a:ahLst/>
            <a:cxnLst>
              <a:cxn ang="0">
                <a:pos x="0" y="618"/>
              </a:cxn>
              <a:cxn ang="0">
                <a:pos x="162" y="618"/>
              </a:cxn>
              <a:cxn ang="0">
                <a:pos x="162" y="560"/>
              </a:cxn>
              <a:cxn ang="0">
                <a:pos x="0" y="560"/>
              </a:cxn>
              <a:cxn ang="0">
                <a:pos x="0" y="618"/>
              </a:cxn>
              <a:cxn ang="0">
                <a:pos x="408" y="263"/>
              </a:cxn>
              <a:cxn ang="0">
                <a:pos x="576" y="263"/>
              </a:cxn>
              <a:cxn ang="0">
                <a:pos x="576" y="560"/>
              </a:cxn>
              <a:cxn ang="0">
                <a:pos x="408" y="560"/>
              </a:cxn>
              <a:cxn ang="0">
                <a:pos x="408" y="263"/>
              </a:cxn>
              <a:cxn ang="0">
                <a:pos x="822" y="0"/>
              </a:cxn>
              <a:cxn ang="0">
                <a:pos x="990" y="0"/>
              </a:cxn>
              <a:cxn ang="0">
                <a:pos x="990" y="560"/>
              </a:cxn>
              <a:cxn ang="0">
                <a:pos x="822" y="560"/>
              </a:cxn>
              <a:cxn ang="0">
                <a:pos x="822" y="0"/>
              </a:cxn>
              <a:cxn ang="0">
                <a:pos x="1236" y="35"/>
              </a:cxn>
              <a:cxn ang="0">
                <a:pos x="1404" y="35"/>
              </a:cxn>
              <a:cxn ang="0">
                <a:pos x="1404" y="560"/>
              </a:cxn>
              <a:cxn ang="0">
                <a:pos x="1236" y="560"/>
              </a:cxn>
              <a:cxn ang="0">
                <a:pos x="1236" y="35"/>
              </a:cxn>
            </a:cxnLst>
            <a:rect l="0" t="0" r="r" b="b"/>
            <a:pathLst>
              <a:path w="1404" h="618">
                <a:moveTo>
                  <a:pt x="0" y="618"/>
                </a:moveTo>
                <a:lnTo>
                  <a:pt x="162" y="618"/>
                </a:lnTo>
                <a:lnTo>
                  <a:pt x="162" y="560"/>
                </a:lnTo>
                <a:lnTo>
                  <a:pt x="0" y="560"/>
                </a:lnTo>
                <a:lnTo>
                  <a:pt x="0" y="618"/>
                </a:lnTo>
                <a:close/>
                <a:moveTo>
                  <a:pt x="408" y="263"/>
                </a:moveTo>
                <a:lnTo>
                  <a:pt x="576" y="263"/>
                </a:lnTo>
                <a:lnTo>
                  <a:pt x="576" y="560"/>
                </a:lnTo>
                <a:lnTo>
                  <a:pt x="408" y="560"/>
                </a:lnTo>
                <a:lnTo>
                  <a:pt x="408" y="263"/>
                </a:lnTo>
                <a:close/>
                <a:moveTo>
                  <a:pt x="822" y="0"/>
                </a:moveTo>
                <a:lnTo>
                  <a:pt x="990" y="0"/>
                </a:lnTo>
                <a:lnTo>
                  <a:pt x="990" y="560"/>
                </a:lnTo>
                <a:lnTo>
                  <a:pt x="822" y="560"/>
                </a:lnTo>
                <a:lnTo>
                  <a:pt x="822" y="0"/>
                </a:lnTo>
                <a:close/>
                <a:moveTo>
                  <a:pt x="1236" y="35"/>
                </a:moveTo>
                <a:lnTo>
                  <a:pt x="1404" y="35"/>
                </a:lnTo>
                <a:lnTo>
                  <a:pt x="1404" y="560"/>
                </a:lnTo>
                <a:lnTo>
                  <a:pt x="1236" y="560"/>
                </a:lnTo>
                <a:lnTo>
                  <a:pt x="1236" y="3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Rectangle 49"/>
          <p:cNvSpPr>
            <a:spLocks noChangeArrowheads="1"/>
          </p:cNvSpPr>
          <p:nvPr/>
        </p:nvSpPr>
        <p:spPr bwMode="auto">
          <a:xfrm>
            <a:off x="3501299" y="4165578"/>
            <a:ext cx="8068" cy="1592112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4" name="Freeform 50"/>
          <p:cNvSpPr>
            <a:spLocks noEditPoints="1"/>
          </p:cNvSpPr>
          <p:nvPr/>
        </p:nvSpPr>
        <p:spPr bwMode="auto">
          <a:xfrm>
            <a:off x="3473060" y="4162888"/>
            <a:ext cx="32273" cy="1598836"/>
          </a:xfrm>
          <a:custGeom>
            <a:avLst/>
            <a:gdLst/>
            <a:ahLst/>
            <a:cxnLst>
              <a:cxn ang="0">
                <a:pos x="0" y="1183"/>
              </a:cxn>
              <a:cxn ang="0">
                <a:pos x="24" y="1183"/>
              </a:cxn>
              <a:cxn ang="0">
                <a:pos x="24" y="1189"/>
              </a:cxn>
              <a:cxn ang="0">
                <a:pos x="0" y="1189"/>
              </a:cxn>
              <a:cxn ang="0">
                <a:pos x="0" y="1183"/>
              </a:cxn>
              <a:cxn ang="0">
                <a:pos x="0" y="944"/>
              </a:cxn>
              <a:cxn ang="0">
                <a:pos x="24" y="944"/>
              </a:cxn>
              <a:cxn ang="0">
                <a:pos x="24" y="950"/>
              </a:cxn>
              <a:cxn ang="0">
                <a:pos x="0" y="950"/>
              </a:cxn>
              <a:cxn ang="0">
                <a:pos x="0" y="944"/>
              </a:cxn>
              <a:cxn ang="0">
                <a:pos x="0" y="711"/>
              </a:cxn>
              <a:cxn ang="0">
                <a:pos x="24" y="711"/>
              </a:cxn>
              <a:cxn ang="0">
                <a:pos x="24" y="717"/>
              </a:cxn>
              <a:cxn ang="0">
                <a:pos x="0" y="717"/>
              </a:cxn>
              <a:cxn ang="0">
                <a:pos x="0" y="711"/>
              </a:cxn>
              <a:cxn ang="0">
                <a:pos x="0" y="472"/>
              </a:cxn>
              <a:cxn ang="0">
                <a:pos x="24" y="472"/>
              </a:cxn>
              <a:cxn ang="0">
                <a:pos x="24" y="478"/>
              </a:cxn>
              <a:cxn ang="0">
                <a:pos x="0" y="478"/>
              </a:cxn>
              <a:cxn ang="0">
                <a:pos x="0" y="472"/>
              </a:cxn>
              <a:cxn ang="0">
                <a:pos x="0" y="233"/>
              </a:cxn>
              <a:cxn ang="0">
                <a:pos x="24" y="233"/>
              </a:cxn>
              <a:cxn ang="0">
                <a:pos x="24" y="239"/>
              </a:cxn>
              <a:cxn ang="0">
                <a:pos x="0" y="239"/>
              </a:cxn>
              <a:cxn ang="0">
                <a:pos x="0" y="233"/>
              </a:cxn>
              <a:cxn ang="0">
                <a:pos x="0" y="0"/>
              </a:cxn>
              <a:cxn ang="0">
                <a:pos x="24" y="0"/>
              </a:cxn>
              <a:cxn ang="0">
                <a:pos x="24" y="5"/>
              </a:cxn>
              <a:cxn ang="0">
                <a:pos x="0" y="5"/>
              </a:cxn>
              <a:cxn ang="0">
                <a:pos x="0" y="0"/>
              </a:cxn>
            </a:cxnLst>
            <a:rect l="0" t="0" r="r" b="b"/>
            <a:pathLst>
              <a:path w="24" h="1189">
                <a:moveTo>
                  <a:pt x="0" y="1183"/>
                </a:moveTo>
                <a:lnTo>
                  <a:pt x="24" y="1183"/>
                </a:lnTo>
                <a:lnTo>
                  <a:pt x="24" y="1189"/>
                </a:lnTo>
                <a:lnTo>
                  <a:pt x="0" y="1189"/>
                </a:lnTo>
                <a:lnTo>
                  <a:pt x="0" y="1183"/>
                </a:lnTo>
                <a:close/>
                <a:moveTo>
                  <a:pt x="0" y="944"/>
                </a:moveTo>
                <a:lnTo>
                  <a:pt x="24" y="944"/>
                </a:lnTo>
                <a:lnTo>
                  <a:pt x="24" y="950"/>
                </a:lnTo>
                <a:lnTo>
                  <a:pt x="0" y="950"/>
                </a:lnTo>
                <a:lnTo>
                  <a:pt x="0" y="944"/>
                </a:lnTo>
                <a:close/>
                <a:moveTo>
                  <a:pt x="0" y="711"/>
                </a:moveTo>
                <a:lnTo>
                  <a:pt x="24" y="711"/>
                </a:lnTo>
                <a:lnTo>
                  <a:pt x="24" y="717"/>
                </a:lnTo>
                <a:lnTo>
                  <a:pt x="0" y="717"/>
                </a:lnTo>
                <a:lnTo>
                  <a:pt x="0" y="711"/>
                </a:lnTo>
                <a:close/>
                <a:moveTo>
                  <a:pt x="0" y="472"/>
                </a:moveTo>
                <a:lnTo>
                  <a:pt x="24" y="472"/>
                </a:lnTo>
                <a:lnTo>
                  <a:pt x="24" y="478"/>
                </a:lnTo>
                <a:lnTo>
                  <a:pt x="0" y="478"/>
                </a:lnTo>
                <a:lnTo>
                  <a:pt x="0" y="472"/>
                </a:lnTo>
                <a:close/>
                <a:moveTo>
                  <a:pt x="0" y="233"/>
                </a:moveTo>
                <a:lnTo>
                  <a:pt x="24" y="233"/>
                </a:lnTo>
                <a:lnTo>
                  <a:pt x="24" y="239"/>
                </a:lnTo>
                <a:lnTo>
                  <a:pt x="0" y="239"/>
                </a:lnTo>
                <a:lnTo>
                  <a:pt x="0" y="233"/>
                </a:lnTo>
                <a:close/>
                <a:moveTo>
                  <a:pt x="0" y="0"/>
                </a:moveTo>
                <a:lnTo>
                  <a:pt x="24" y="0"/>
                </a:lnTo>
                <a:lnTo>
                  <a:pt x="24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Rectangle 51"/>
          <p:cNvSpPr>
            <a:spLocks noChangeArrowheads="1"/>
          </p:cNvSpPr>
          <p:nvPr/>
        </p:nvSpPr>
        <p:spPr bwMode="auto">
          <a:xfrm>
            <a:off x="3473434" y="5432275"/>
            <a:ext cx="2218738" cy="8068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6" name="Freeform 52"/>
          <p:cNvSpPr>
            <a:spLocks noEditPoints="1"/>
          </p:cNvSpPr>
          <p:nvPr/>
        </p:nvSpPr>
        <p:spPr bwMode="auto">
          <a:xfrm>
            <a:off x="3469400" y="5436309"/>
            <a:ext cx="2226806" cy="47064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35"/>
              </a:cxn>
              <a:cxn ang="0">
                <a:pos x="0" y="35"/>
              </a:cxn>
              <a:cxn ang="0">
                <a:pos x="0" y="0"/>
              </a:cxn>
              <a:cxn ang="0">
                <a:pos x="6" y="0"/>
              </a:cxn>
              <a:cxn ang="0">
                <a:pos x="420" y="0"/>
              </a:cxn>
              <a:cxn ang="0">
                <a:pos x="420" y="35"/>
              </a:cxn>
              <a:cxn ang="0">
                <a:pos x="414" y="35"/>
              </a:cxn>
              <a:cxn ang="0">
                <a:pos x="414" y="0"/>
              </a:cxn>
              <a:cxn ang="0">
                <a:pos x="420" y="0"/>
              </a:cxn>
              <a:cxn ang="0">
                <a:pos x="834" y="0"/>
              </a:cxn>
              <a:cxn ang="0">
                <a:pos x="834" y="35"/>
              </a:cxn>
              <a:cxn ang="0">
                <a:pos x="828" y="35"/>
              </a:cxn>
              <a:cxn ang="0">
                <a:pos x="828" y="0"/>
              </a:cxn>
              <a:cxn ang="0">
                <a:pos x="834" y="0"/>
              </a:cxn>
              <a:cxn ang="0">
                <a:pos x="1248" y="0"/>
              </a:cxn>
              <a:cxn ang="0">
                <a:pos x="1248" y="35"/>
              </a:cxn>
              <a:cxn ang="0">
                <a:pos x="1242" y="35"/>
              </a:cxn>
              <a:cxn ang="0">
                <a:pos x="1242" y="0"/>
              </a:cxn>
              <a:cxn ang="0">
                <a:pos x="1248" y="0"/>
              </a:cxn>
              <a:cxn ang="0">
                <a:pos x="1656" y="0"/>
              </a:cxn>
              <a:cxn ang="0">
                <a:pos x="1656" y="35"/>
              </a:cxn>
              <a:cxn ang="0">
                <a:pos x="1650" y="35"/>
              </a:cxn>
              <a:cxn ang="0">
                <a:pos x="1650" y="0"/>
              </a:cxn>
              <a:cxn ang="0">
                <a:pos x="1656" y="0"/>
              </a:cxn>
            </a:cxnLst>
            <a:rect l="0" t="0" r="r" b="b"/>
            <a:pathLst>
              <a:path w="1656" h="35">
                <a:moveTo>
                  <a:pt x="6" y="0"/>
                </a:moveTo>
                <a:lnTo>
                  <a:pt x="6" y="35"/>
                </a:lnTo>
                <a:lnTo>
                  <a:pt x="0" y="35"/>
                </a:lnTo>
                <a:lnTo>
                  <a:pt x="0" y="0"/>
                </a:lnTo>
                <a:lnTo>
                  <a:pt x="6" y="0"/>
                </a:lnTo>
                <a:close/>
                <a:moveTo>
                  <a:pt x="420" y="0"/>
                </a:moveTo>
                <a:lnTo>
                  <a:pt x="420" y="35"/>
                </a:lnTo>
                <a:lnTo>
                  <a:pt x="414" y="35"/>
                </a:lnTo>
                <a:lnTo>
                  <a:pt x="414" y="0"/>
                </a:lnTo>
                <a:lnTo>
                  <a:pt x="420" y="0"/>
                </a:lnTo>
                <a:close/>
                <a:moveTo>
                  <a:pt x="834" y="0"/>
                </a:moveTo>
                <a:lnTo>
                  <a:pt x="834" y="35"/>
                </a:lnTo>
                <a:lnTo>
                  <a:pt x="828" y="35"/>
                </a:lnTo>
                <a:lnTo>
                  <a:pt x="828" y="0"/>
                </a:lnTo>
                <a:lnTo>
                  <a:pt x="834" y="0"/>
                </a:lnTo>
                <a:close/>
                <a:moveTo>
                  <a:pt x="1248" y="0"/>
                </a:moveTo>
                <a:lnTo>
                  <a:pt x="1248" y="35"/>
                </a:lnTo>
                <a:lnTo>
                  <a:pt x="1242" y="35"/>
                </a:lnTo>
                <a:lnTo>
                  <a:pt x="1242" y="0"/>
                </a:lnTo>
                <a:lnTo>
                  <a:pt x="1248" y="0"/>
                </a:lnTo>
                <a:close/>
                <a:moveTo>
                  <a:pt x="1656" y="0"/>
                </a:moveTo>
                <a:lnTo>
                  <a:pt x="1656" y="35"/>
                </a:lnTo>
                <a:lnTo>
                  <a:pt x="1650" y="35"/>
                </a:lnTo>
                <a:lnTo>
                  <a:pt x="1650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3"/>
          <p:cNvSpPr>
            <a:spLocks/>
          </p:cNvSpPr>
          <p:nvPr/>
        </p:nvSpPr>
        <p:spPr bwMode="auto">
          <a:xfrm>
            <a:off x="3742372" y="4466788"/>
            <a:ext cx="1133573" cy="1226357"/>
          </a:xfrm>
          <a:custGeom>
            <a:avLst/>
            <a:gdLst/>
            <a:ahLst/>
            <a:cxnLst>
              <a:cxn ang="0">
                <a:pos x="7" y="2463"/>
              </a:cxn>
              <a:cxn ang="0">
                <a:pos x="1095" y="671"/>
              </a:cxn>
              <a:cxn ang="0">
                <a:pos x="1103" y="663"/>
              </a:cxn>
              <a:cxn ang="0">
                <a:pos x="2207" y="7"/>
              </a:cxn>
              <a:cxn ang="0">
                <a:pos x="2240" y="15"/>
              </a:cxn>
              <a:cxn ang="0">
                <a:pos x="2232" y="48"/>
              </a:cxn>
              <a:cxn ang="0">
                <a:pos x="1128" y="704"/>
              </a:cxn>
              <a:cxn ang="0">
                <a:pos x="1136" y="696"/>
              </a:cxn>
              <a:cxn ang="0">
                <a:pos x="48" y="2488"/>
              </a:cxn>
              <a:cxn ang="0">
                <a:pos x="15" y="2496"/>
              </a:cxn>
              <a:cxn ang="0">
                <a:pos x="7" y="2463"/>
              </a:cxn>
            </a:cxnLst>
            <a:rect l="0" t="0" r="r" b="b"/>
            <a:pathLst>
              <a:path w="2247" h="2503">
                <a:moveTo>
                  <a:pt x="7" y="2463"/>
                </a:moveTo>
                <a:lnTo>
                  <a:pt x="1095" y="671"/>
                </a:lnTo>
                <a:cubicBezTo>
                  <a:pt x="1097" y="668"/>
                  <a:pt x="1100" y="665"/>
                  <a:pt x="1103" y="663"/>
                </a:cubicBezTo>
                <a:lnTo>
                  <a:pt x="2207" y="7"/>
                </a:lnTo>
                <a:cubicBezTo>
                  <a:pt x="2219" y="0"/>
                  <a:pt x="2233" y="4"/>
                  <a:pt x="2240" y="15"/>
                </a:cubicBezTo>
                <a:cubicBezTo>
                  <a:pt x="2247" y="27"/>
                  <a:pt x="2243" y="41"/>
                  <a:pt x="2232" y="48"/>
                </a:cubicBezTo>
                <a:lnTo>
                  <a:pt x="1128" y="704"/>
                </a:lnTo>
                <a:lnTo>
                  <a:pt x="1136" y="696"/>
                </a:lnTo>
                <a:lnTo>
                  <a:pt x="48" y="2488"/>
                </a:lnTo>
                <a:cubicBezTo>
                  <a:pt x="41" y="2499"/>
                  <a:pt x="26" y="2503"/>
                  <a:pt x="15" y="2496"/>
                </a:cubicBezTo>
                <a:cubicBezTo>
                  <a:pt x="4" y="2489"/>
                  <a:pt x="0" y="2474"/>
                  <a:pt x="7" y="2463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8" name="Rectangle 54"/>
          <p:cNvSpPr>
            <a:spLocks noChangeArrowheads="1"/>
          </p:cNvSpPr>
          <p:nvPr/>
        </p:nvSpPr>
        <p:spPr bwMode="auto">
          <a:xfrm>
            <a:off x="3497638" y="5537161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9" name="Rectangle 55"/>
          <p:cNvSpPr>
            <a:spLocks noChangeArrowheads="1"/>
          </p:cNvSpPr>
          <p:nvPr/>
        </p:nvSpPr>
        <p:spPr bwMode="auto">
          <a:xfrm>
            <a:off x="3537979" y="5537161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0.5%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0" name="Rectangle 56"/>
          <p:cNvSpPr>
            <a:spLocks noChangeArrowheads="1"/>
          </p:cNvSpPr>
          <p:nvPr/>
        </p:nvSpPr>
        <p:spPr bwMode="auto">
          <a:xfrm>
            <a:off x="4254698" y="4895744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2.5%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1" name="Rectangle 57"/>
          <p:cNvSpPr>
            <a:spLocks noChangeArrowheads="1"/>
          </p:cNvSpPr>
          <p:nvPr/>
        </p:nvSpPr>
        <p:spPr bwMode="auto">
          <a:xfrm>
            <a:off x="4867877" y="4513852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4.7%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2" name="Rectangle 58"/>
          <p:cNvSpPr>
            <a:spLocks noChangeArrowheads="1"/>
          </p:cNvSpPr>
          <p:nvPr/>
        </p:nvSpPr>
        <p:spPr bwMode="auto">
          <a:xfrm>
            <a:off x="5294144" y="4540746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" name="Rectangle 59"/>
          <p:cNvSpPr>
            <a:spLocks noChangeArrowheads="1"/>
          </p:cNvSpPr>
          <p:nvPr/>
        </p:nvSpPr>
        <p:spPr bwMode="auto">
          <a:xfrm>
            <a:off x="3802883" y="5678353"/>
            <a:ext cx="10488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" name="Rectangle 60"/>
          <p:cNvSpPr>
            <a:spLocks noChangeArrowheads="1"/>
          </p:cNvSpPr>
          <p:nvPr/>
        </p:nvSpPr>
        <p:spPr bwMode="auto">
          <a:xfrm>
            <a:off x="3843223" y="5678353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1.5%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5" name="Rectangle 61"/>
          <p:cNvSpPr>
            <a:spLocks noChangeArrowheads="1"/>
          </p:cNvSpPr>
          <p:nvPr/>
        </p:nvSpPr>
        <p:spPr bwMode="auto">
          <a:xfrm>
            <a:off x="4156536" y="4634874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4.0%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6" name="Rectangle 62"/>
          <p:cNvSpPr>
            <a:spLocks noChangeArrowheads="1"/>
          </p:cNvSpPr>
          <p:nvPr/>
        </p:nvSpPr>
        <p:spPr bwMode="auto">
          <a:xfrm>
            <a:off x="4710548" y="4308115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6.0%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7" name="Rectangle 63"/>
          <p:cNvSpPr>
            <a:spLocks noChangeArrowheads="1"/>
          </p:cNvSpPr>
          <p:nvPr/>
        </p:nvSpPr>
        <p:spPr bwMode="auto">
          <a:xfrm>
            <a:off x="3244463" y="5698524"/>
            <a:ext cx="88750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8" name="Rectangle 64"/>
          <p:cNvSpPr>
            <a:spLocks noChangeArrowheads="1"/>
          </p:cNvSpPr>
          <p:nvPr/>
        </p:nvSpPr>
        <p:spPr bwMode="auto">
          <a:xfrm>
            <a:off x="3276736" y="5698524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9" name="Rectangle 65"/>
          <p:cNvSpPr>
            <a:spLocks noChangeArrowheads="1"/>
          </p:cNvSpPr>
          <p:nvPr/>
        </p:nvSpPr>
        <p:spPr bwMode="auto">
          <a:xfrm>
            <a:off x="3276736" y="5379832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0" name="Rectangle 66"/>
          <p:cNvSpPr>
            <a:spLocks noChangeArrowheads="1"/>
          </p:cNvSpPr>
          <p:nvPr/>
        </p:nvSpPr>
        <p:spPr bwMode="auto">
          <a:xfrm>
            <a:off x="3276736" y="5061141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1" name="Rectangle 67"/>
          <p:cNvSpPr>
            <a:spLocks noChangeArrowheads="1"/>
          </p:cNvSpPr>
          <p:nvPr/>
        </p:nvSpPr>
        <p:spPr bwMode="auto">
          <a:xfrm>
            <a:off x="3276736" y="4742450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2" name="Rectangle 68"/>
          <p:cNvSpPr>
            <a:spLocks noChangeArrowheads="1"/>
          </p:cNvSpPr>
          <p:nvPr/>
        </p:nvSpPr>
        <p:spPr bwMode="auto">
          <a:xfrm>
            <a:off x="3276736" y="4423758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6%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3" name="Rectangle 69"/>
          <p:cNvSpPr>
            <a:spLocks noChangeArrowheads="1"/>
          </p:cNvSpPr>
          <p:nvPr/>
        </p:nvSpPr>
        <p:spPr bwMode="auto">
          <a:xfrm>
            <a:off x="3276736" y="4105067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8%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" name="Rectangle 70"/>
          <p:cNvSpPr>
            <a:spLocks noChangeArrowheads="1"/>
          </p:cNvSpPr>
          <p:nvPr/>
        </p:nvSpPr>
        <p:spPr bwMode="auto">
          <a:xfrm>
            <a:off x="3591766" y="5811976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5" name="Rectangle 71"/>
          <p:cNvSpPr>
            <a:spLocks noChangeArrowheads="1"/>
          </p:cNvSpPr>
          <p:nvPr/>
        </p:nvSpPr>
        <p:spPr bwMode="auto">
          <a:xfrm>
            <a:off x="4147123" y="5811976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6" name="Rectangle 72"/>
          <p:cNvSpPr>
            <a:spLocks noChangeArrowheads="1"/>
          </p:cNvSpPr>
          <p:nvPr/>
        </p:nvSpPr>
        <p:spPr bwMode="auto">
          <a:xfrm>
            <a:off x="4702480" y="5811976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7" name="Rectangle 73"/>
          <p:cNvSpPr>
            <a:spLocks noChangeArrowheads="1"/>
          </p:cNvSpPr>
          <p:nvPr/>
        </p:nvSpPr>
        <p:spPr bwMode="auto">
          <a:xfrm>
            <a:off x="5257837" y="5811976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8" name="Rectangle 74"/>
          <p:cNvSpPr>
            <a:spLocks noChangeArrowheads="1"/>
          </p:cNvSpPr>
          <p:nvPr/>
        </p:nvSpPr>
        <p:spPr bwMode="auto">
          <a:xfrm>
            <a:off x="3856670" y="4216676"/>
            <a:ext cx="209772" cy="712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Rectangle 75"/>
          <p:cNvSpPr>
            <a:spLocks noChangeArrowheads="1"/>
          </p:cNvSpPr>
          <p:nvPr/>
        </p:nvSpPr>
        <p:spPr bwMode="auto">
          <a:xfrm>
            <a:off x="4085268" y="4168267"/>
            <a:ext cx="285074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P-18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0" name="Rectangle 76"/>
          <p:cNvSpPr>
            <a:spLocks noChangeArrowheads="1"/>
          </p:cNvSpPr>
          <p:nvPr/>
        </p:nvSpPr>
        <p:spPr bwMode="auto">
          <a:xfrm>
            <a:off x="4359584" y="4168267"/>
            <a:ext cx="0" cy="27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1" name="Freeform 78"/>
          <p:cNvSpPr>
            <a:spLocks/>
          </p:cNvSpPr>
          <p:nvPr/>
        </p:nvSpPr>
        <p:spPr bwMode="auto">
          <a:xfrm>
            <a:off x="4760302" y="4232812"/>
            <a:ext cx="233976" cy="24204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440" y="0"/>
              </a:cxn>
              <a:cxn ang="0">
                <a:pos x="464" y="24"/>
              </a:cxn>
              <a:cxn ang="0">
                <a:pos x="440" y="48"/>
              </a:cxn>
              <a:cxn ang="0">
                <a:pos x="24" y="48"/>
              </a:cxn>
              <a:cxn ang="0">
                <a:pos x="0" y="24"/>
              </a:cxn>
              <a:cxn ang="0">
                <a:pos x="24" y="0"/>
              </a:cxn>
            </a:cxnLst>
            <a:rect l="0" t="0" r="r" b="b"/>
            <a:pathLst>
              <a:path w="464" h="48">
                <a:moveTo>
                  <a:pt x="24" y="0"/>
                </a:moveTo>
                <a:lnTo>
                  <a:pt x="440" y="0"/>
                </a:lnTo>
                <a:cubicBezTo>
                  <a:pt x="454" y="0"/>
                  <a:pt x="464" y="11"/>
                  <a:pt x="464" y="24"/>
                </a:cubicBezTo>
                <a:cubicBezTo>
                  <a:pt x="464" y="38"/>
                  <a:pt x="454" y="48"/>
                  <a:pt x="440" y="48"/>
                </a:cubicBez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2" name="Rectangle 79"/>
          <p:cNvSpPr>
            <a:spLocks noChangeArrowheads="1"/>
          </p:cNvSpPr>
          <p:nvPr/>
        </p:nvSpPr>
        <p:spPr bwMode="auto">
          <a:xfrm>
            <a:off x="5005035" y="4168267"/>
            <a:ext cx="129090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3" name="Rectangle 80"/>
          <p:cNvSpPr>
            <a:spLocks noChangeArrowheads="1"/>
          </p:cNvSpPr>
          <p:nvPr/>
        </p:nvSpPr>
        <p:spPr bwMode="auto">
          <a:xfrm>
            <a:off x="5077648" y="4168267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" name="Rectangle 81"/>
          <p:cNvSpPr>
            <a:spLocks noChangeArrowheads="1"/>
          </p:cNvSpPr>
          <p:nvPr/>
        </p:nvSpPr>
        <p:spPr bwMode="auto">
          <a:xfrm>
            <a:off x="5117989" y="4168267"/>
            <a:ext cx="193635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" name="204 Rectángulo redondeado"/>
          <p:cNvSpPr/>
          <p:nvPr/>
        </p:nvSpPr>
        <p:spPr bwMode="auto">
          <a:xfrm>
            <a:off x="6170815" y="4035136"/>
            <a:ext cx="2409085" cy="1988357"/>
          </a:xfrm>
          <a:prstGeom prst="roundRect">
            <a:avLst>
              <a:gd name="adj" fmla="val 4338"/>
            </a:avLst>
          </a:prstGeom>
          <a:solidFill>
            <a:srgbClr val="FFFFFF">
              <a:lumMod val="9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07" name="AutoShape 44"/>
          <p:cNvSpPr>
            <a:spLocks noChangeAspect="1" noChangeArrowheads="1" noTextEdit="1"/>
          </p:cNvSpPr>
          <p:nvPr/>
        </p:nvSpPr>
        <p:spPr bwMode="auto">
          <a:xfrm>
            <a:off x="6087752" y="4114480"/>
            <a:ext cx="2581804" cy="195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8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404" y="5110895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404" y="5110895"/>
            <a:ext cx="40341" cy="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" name="Freeform 48"/>
          <p:cNvSpPr>
            <a:spLocks noEditPoints="1"/>
          </p:cNvSpPr>
          <p:nvPr/>
        </p:nvSpPr>
        <p:spPr bwMode="auto">
          <a:xfrm>
            <a:off x="6543602" y="4706143"/>
            <a:ext cx="1887944" cy="831018"/>
          </a:xfrm>
          <a:custGeom>
            <a:avLst/>
            <a:gdLst/>
            <a:ahLst/>
            <a:cxnLst>
              <a:cxn ang="0">
                <a:pos x="0" y="618"/>
              </a:cxn>
              <a:cxn ang="0">
                <a:pos x="162" y="618"/>
              </a:cxn>
              <a:cxn ang="0">
                <a:pos x="162" y="560"/>
              </a:cxn>
              <a:cxn ang="0">
                <a:pos x="0" y="560"/>
              </a:cxn>
              <a:cxn ang="0">
                <a:pos x="0" y="618"/>
              </a:cxn>
              <a:cxn ang="0">
                <a:pos x="408" y="263"/>
              </a:cxn>
              <a:cxn ang="0">
                <a:pos x="576" y="263"/>
              </a:cxn>
              <a:cxn ang="0">
                <a:pos x="576" y="560"/>
              </a:cxn>
              <a:cxn ang="0">
                <a:pos x="408" y="560"/>
              </a:cxn>
              <a:cxn ang="0">
                <a:pos x="408" y="263"/>
              </a:cxn>
              <a:cxn ang="0">
                <a:pos x="822" y="0"/>
              </a:cxn>
              <a:cxn ang="0">
                <a:pos x="990" y="0"/>
              </a:cxn>
              <a:cxn ang="0">
                <a:pos x="990" y="560"/>
              </a:cxn>
              <a:cxn ang="0">
                <a:pos x="822" y="560"/>
              </a:cxn>
              <a:cxn ang="0">
                <a:pos x="822" y="0"/>
              </a:cxn>
              <a:cxn ang="0">
                <a:pos x="1236" y="35"/>
              </a:cxn>
              <a:cxn ang="0">
                <a:pos x="1404" y="35"/>
              </a:cxn>
              <a:cxn ang="0">
                <a:pos x="1404" y="560"/>
              </a:cxn>
              <a:cxn ang="0">
                <a:pos x="1236" y="560"/>
              </a:cxn>
              <a:cxn ang="0">
                <a:pos x="1236" y="35"/>
              </a:cxn>
            </a:cxnLst>
            <a:rect l="0" t="0" r="r" b="b"/>
            <a:pathLst>
              <a:path w="1404" h="618">
                <a:moveTo>
                  <a:pt x="0" y="618"/>
                </a:moveTo>
                <a:lnTo>
                  <a:pt x="162" y="618"/>
                </a:lnTo>
                <a:lnTo>
                  <a:pt x="162" y="560"/>
                </a:lnTo>
                <a:lnTo>
                  <a:pt x="0" y="560"/>
                </a:lnTo>
                <a:lnTo>
                  <a:pt x="0" y="618"/>
                </a:lnTo>
                <a:close/>
                <a:moveTo>
                  <a:pt x="408" y="263"/>
                </a:moveTo>
                <a:lnTo>
                  <a:pt x="576" y="263"/>
                </a:lnTo>
                <a:lnTo>
                  <a:pt x="576" y="560"/>
                </a:lnTo>
                <a:lnTo>
                  <a:pt x="408" y="560"/>
                </a:lnTo>
                <a:lnTo>
                  <a:pt x="408" y="263"/>
                </a:lnTo>
                <a:close/>
                <a:moveTo>
                  <a:pt x="822" y="0"/>
                </a:moveTo>
                <a:lnTo>
                  <a:pt x="990" y="0"/>
                </a:lnTo>
                <a:lnTo>
                  <a:pt x="990" y="560"/>
                </a:lnTo>
                <a:lnTo>
                  <a:pt x="822" y="560"/>
                </a:lnTo>
                <a:lnTo>
                  <a:pt x="822" y="0"/>
                </a:lnTo>
                <a:close/>
                <a:moveTo>
                  <a:pt x="1236" y="35"/>
                </a:moveTo>
                <a:lnTo>
                  <a:pt x="1404" y="35"/>
                </a:lnTo>
                <a:lnTo>
                  <a:pt x="1404" y="560"/>
                </a:lnTo>
                <a:lnTo>
                  <a:pt x="1236" y="560"/>
                </a:lnTo>
                <a:lnTo>
                  <a:pt x="1236" y="3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Rectangle 49"/>
          <p:cNvSpPr>
            <a:spLocks noChangeArrowheads="1"/>
          </p:cNvSpPr>
          <p:nvPr/>
        </p:nvSpPr>
        <p:spPr bwMode="auto">
          <a:xfrm>
            <a:off x="6398002" y="4184404"/>
            <a:ext cx="8068" cy="1592112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2" name="Freeform 50"/>
          <p:cNvSpPr>
            <a:spLocks noEditPoints="1"/>
          </p:cNvSpPr>
          <p:nvPr/>
        </p:nvSpPr>
        <p:spPr bwMode="auto">
          <a:xfrm>
            <a:off x="6369763" y="4181714"/>
            <a:ext cx="32273" cy="1598836"/>
          </a:xfrm>
          <a:custGeom>
            <a:avLst/>
            <a:gdLst/>
            <a:ahLst/>
            <a:cxnLst>
              <a:cxn ang="0">
                <a:pos x="0" y="1183"/>
              </a:cxn>
              <a:cxn ang="0">
                <a:pos x="24" y="1183"/>
              </a:cxn>
              <a:cxn ang="0">
                <a:pos x="24" y="1189"/>
              </a:cxn>
              <a:cxn ang="0">
                <a:pos x="0" y="1189"/>
              </a:cxn>
              <a:cxn ang="0">
                <a:pos x="0" y="1183"/>
              </a:cxn>
              <a:cxn ang="0">
                <a:pos x="0" y="944"/>
              </a:cxn>
              <a:cxn ang="0">
                <a:pos x="24" y="944"/>
              </a:cxn>
              <a:cxn ang="0">
                <a:pos x="24" y="950"/>
              </a:cxn>
              <a:cxn ang="0">
                <a:pos x="0" y="950"/>
              </a:cxn>
              <a:cxn ang="0">
                <a:pos x="0" y="944"/>
              </a:cxn>
              <a:cxn ang="0">
                <a:pos x="0" y="711"/>
              </a:cxn>
              <a:cxn ang="0">
                <a:pos x="24" y="711"/>
              </a:cxn>
              <a:cxn ang="0">
                <a:pos x="24" y="717"/>
              </a:cxn>
              <a:cxn ang="0">
                <a:pos x="0" y="717"/>
              </a:cxn>
              <a:cxn ang="0">
                <a:pos x="0" y="711"/>
              </a:cxn>
              <a:cxn ang="0">
                <a:pos x="0" y="472"/>
              </a:cxn>
              <a:cxn ang="0">
                <a:pos x="24" y="472"/>
              </a:cxn>
              <a:cxn ang="0">
                <a:pos x="24" y="478"/>
              </a:cxn>
              <a:cxn ang="0">
                <a:pos x="0" y="478"/>
              </a:cxn>
              <a:cxn ang="0">
                <a:pos x="0" y="472"/>
              </a:cxn>
              <a:cxn ang="0">
                <a:pos x="0" y="233"/>
              </a:cxn>
              <a:cxn ang="0">
                <a:pos x="24" y="233"/>
              </a:cxn>
              <a:cxn ang="0">
                <a:pos x="24" y="239"/>
              </a:cxn>
              <a:cxn ang="0">
                <a:pos x="0" y="239"/>
              </a:cxn>
              <a:cxn ang="0">
                <a:pos x="0" y="233"/>
              </a:cxn>
              <a:cxn ang="0">
                <a:pos x="0" y="0"/>
              </a:cxn>
              <a:cxn ang="0">
                <a:pos x="24" y="0"/>
              </a:cxn>
              <a:cxn ang="0">
                <a:pos x="24" y="5"/>
              </a:cxn>
              <a:cxn ang="0">
                <a:pos x="0" y="5"/>
              </a:cxn>
              <a:cxn ang="0">
                <a:pos x="0" y="0"/>
              </a:cxn>
            </a:cxnLst>
            <a:rect l="0" t="0" r="r" b="b"/>
            <a:pathLst>
              <a:path w="24" h="1189">
                <a:moveTo>
                  <a:pt x="0" y="1183"/>
                </a:moveTo>
                <a:lnTo>
                  <a:pt x="24" y="1183"/>
                </a:lnTo>
                <a:lnTo>
                  <a:pt x="24" y="1189"/>
                </a:lnTo>
                <a:lnTo>
                  <a:pt x="0" y="1189"/>
                </a:lnTo>
                <a:lnTo>
                  <a:pt x="0" y="1183"/>
                </a:lnTo>
                <a:close/>
                <a:moveTo>
                  <a:pt x="0" y="944"/>
                </a:moveTo>
                <a:lnTo>
                  <a:pt x="24" y="944"/>
                </a:lnTo>
                <a:lnTo>
                  <a:pt x="24" y="950"/>
                </a:lnTo>
                <a:lnTo>
                  <a:pt x="0" y="950"/>
                </a:lnTo>
                <a:lnTo>
                  <a:pt x="0" y="944"/>
                </a:lnTo>
                <a:close/>
                <a:moveTo>
                  <a:pt x="0" y="711"/>
                </a:moveTo>
                <a:lnTo>
                  <a:pt x="24" y="711"/>
                </a:lnTo>
                <a:lnTo>
                  <a:pt x="24" y="717"/>
                </a:lnTo>
                <a:lnTo>
                  <a:pt x="0" y="717"/>
                </a:lnTo>
                <a:lnTo>
                  <a:pt x="0" y="711"/>
                </a:lnTo>
                <a:close/>
                <a:moveTo>
                  <a:pt x="0" y="472"/>
                </a:moveTo>
                <a:lnTo>
                  <a:pt x="24" y="472"/>
                </a:lnTo>
                <a:lnTo>
                  <a:pt x="24" y="478"/>
                </a:lnTo>
                <a:lnTo>
                  <a:pt x="0" y="478"/>
                </a:lnTo>
                <a:lnTo>
                  <a:pt x="0" y="472"/>
                </a:lnTo>
                <a:close/>
                <a:moveTo>
                  <a:pt x="0" y="233"/>
                </a:moveTo>
                <a:lnTo>
                  <a:pt x="24" y="233"/>
                </a:lnTo>
                <a:lnTo>
                  <a:pt x="24" y="239"/>
                </a:lnTo>
                <a:lnTo>
                  <a:pt x="0" y="239"/>
                </a:lnTo>
                <a:lnTo>
                  <a:pt x="0" y="233"/>
                </a:lnTo>
                <a:close/>
                <a:moveTo>
                  <a:pt x="0" y="0"/>
                </a:moveTo>
                <a:lnTo>
                  <a:pt x="24" y="0"/>
                </a:lnTo>
                <a:lnTo>
                  <a:pt x="24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Rectangle 51"/>
          <p:cNvSpPr>
            <a:spLocks noChangeArrowheads="1"/>
          </p:cNvSpPr>
          <p:nvPr/>
        </p:nvSpPr>
        <p:spPr bwMode="auto">
          <a:xfrm>
            <a:off x="6370137" y="5451101"/>
            <a:ext cx="2218738" cy="8068"/>
          </a:xfrm>
          <a:prstGeom prst="rect">
            <a:avLst/>
          </a:pr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Freeform 52"/>
          <p:cNvSpPr>
            <a:spLocks noEditPoints="1"/>
          </p:cNvSpPr>
          <p:nvPr/>
        </p:nvSpPr>
        <p:spPr bwMode="auto">
          <a:xfrm>
            <a:off x="6366103" y="5455135"/>
            <a:ext cx="2226806" cy="47064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35"/>
              </a:cxn>
              <a:cxn ang="0">
                <a:pos x="0" y="35"/>
              </a:cxn>
              <a:cxn ang="0">
                <a:pos x="0" y="0"/>
              </a:cxn>
              <a:cxn ang="0">
                <a:pos x="6" y="0"/>
              </a:cxn>
              <a:cxn ang="0">
                <a:pos x="420" y="0"/>
              </a:cxn>
              <a:cxn ang="0">
                <a:pos x="420" y="35"/>
              </a:cxn>
              <a:cxn ang="0">
                <a:pos x="414" y="35"/>
              </a:cxn>
              <a:cxn ang="0">
                <a:pos x="414" y="0"/>
              </a:cxn>
              <a:cxn ang="0">
                <a:pos x="420" y="0"/>
              </a:cxn>
              <a:cxn ang="0">
                <a:pos x="834" y="0"/>
              </a:cxn>
              <a:cxn ang="0">
                <a:pos x="834" y="35"/>
              </a:cxn>
              <a:cxn ang="0">
                <a:pos x="828" y="35"/>
              </a:cxn>
              <a:cxn ang="0">
                <a:pos x="828" y="0"/>
              </a:cxn>
              <a:cxn ang="0">
                <a:pos x="834" y="0"/>
              </a:cxn>
              <a:cxn ang="0">
                <a:pos x="1248" y="0"/>
              </a:cxn>
              <a:cxn ang="0">
                <a:pos x="1248" y="35"/>
              </a:cxn>
              <a:cxn ang="0">
                <a:pos x="1242" y="35"/>
              </a:cxn>
              <a:cxn ang="0">
                <a:pos x="1242" y="0"/>
              </a:cxn>
              <a:cxn ang="0">
                <a:pos x="1248" y="0"/>
              </a:cxn>
              <a:cxn ang="0">
                <a:pos x="1656" y="0"/>
              </a:cxn>
              <a:cxn ang="0">
                <a:pos x="1656" y="35"/>
              </a:cxn>
              <a:cxn ang="0">
                <a:pos x="1650" y="35"/>
              </a:cxn>
              <a:cxn ang="0">
                <a:pos x="1650" y="0"/>
              </a:cxn>
              <a:cxn ang="0">
                <a:pos x="1656" y="0"/>
              </a:cxn>
            </a:cxnLst>
            <a:rect l="0" t="0" r="r" b="b"/>
            <a:pathLst>
              <a:path w="1656" h="35">
                <a:moveTo>
                  <a:pt x="6" y="0"/>
                </a:moveTo>
                <a:lnTo>
                  <a:pt x="6" y="35"/>
                </a:lnTo>
                <a:lnTo>
                  <a:pt x="0" y="35"/>
                </a:lnTo>
                <a:lnTo>
                  <a:pt x="0" y="0"/>
                </a:lnTo>
                <a:lnTo>
                  <a:pt x="6" y="0"/>
                </a:lnTo>
                <a:close/>
                <a:moveTo>
                  <a:pt x="420" y="0"/>
                </a:moveTo>
                <a:lnTo>
                  <a:pt x="420" y="35"/>
                </a:lnTo>
                <a:lnTo>
                  <a:pt x="414" y="35"/>
                </a:lnTo>
                <a:lnTo>
                  <a:pt x="414" y="0"/>
                </a:lnTo>
                <a:lnTo>
                  <a:pt x="420" y="0"/>
                </a:lnTo>
                <a:close/>
                <a:moveTo>
                  <a:pt x="834" y="0"/>
                </a:moveTo>
                <a:lnTo>
                  <a:pt x="834" y="35"/>
                </a:lnTo>
                <a:lnTo>
                  <a:pt x="828" y="35"/>
                </a:lnTo>
                <a:lnTo>
                  <a:pt x="828" y="0"/>
                </a:lnTo>
                <a:lnTo>
                  <a:pt x="834" y="0"/>
                </a:lnTo>
                <a:close/>
                <a:moveTo>
                  <a:pt x="1248" y="0"/>
                </a:moveTo>
                <a:lnTo>
                  <a:pt x="1248" y="35"/>
                </a:lnTo>
                <a:lnTo>
                  <a:pt x="1242" y="35"/>
                </a:lnTo>
                <a:lnTo>
                  <a:pt x="1242" y="0"/>
                </a:lnTo>
                <a:lnTo>
                  <a:pt x="1248" y="0"/>
                </a:lnTo>
                <a:close/>
                <a:moveTo>
                  <a:pt x="1656" y="0"/>
                </a:moveTo>
                <a:lnTo>
                  <a:pt x="1656" y="35"/>
                </a:lnTo>
                <a:lnTo>
                  <a:pt x="1650" y="35"/>
                </a:lnTo>
                <a:lnTo>
                  <a:pt x="1650" y="0"/>
                </a:lnTo>
                <a:lnTo>
                  <a:pt x="1656" y="0"/>
                </a:lnTo>
                <a:close/>
              </a:path>
            </a:pathLst>
          </a:custGeom>
          <a:solidFill>
            <a:srgbClr val="868686"/>
          </a:solidFill>
          <a:ln w="9525" cap="flat">
            <a:solidFill>
              <a:srgbClr val="868686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3"/>
          <p:cNvSpPr>
            <a:spLocks/>
          </p:cNvSpPr>
          <p:nvPr/>
        </p:nvSpPr>
        <p:spPr bwMode="auto">
          <a:xfrm>
            <a:off x="6639075" y="4485614"/>
            <a:ext cx="1133573" cy="1226357"/>
          </a:xfrm>
          <a:custGeom>
            <a:avLst/>
            <a:gdLst/>
            <a:ahLst/>
            <a:cxnLst>
              <a:cxn ang="0">
                <a:pos x="7" y="2463"/>
              </a:cxn>
              <a:cxn ang="0">
                <a:pos x="1095" y="671"/>
              </a:cxn>
              <a:cxn ang="0">
                <a:pos x="1103" y="663"/>
              </a:cxn>
              <a:cxn ang="0">
                <a:pos x="2207" y="7"/>
              </a:cxn>
              <a:cxn ang="0">
                <a:pos x="2240" y="15"/>
              </a:cxn>
              <a:cxn ang="0">
                <a:pos x="2232" y="48"/>
              </a:cxn>
              <a:cxn ang="0">
                <a:pos x="1128" y="704"/>
              </a:cxn>
              <a:cxn ang="0">
                <a:pos x="1136" y="696"/>
              </a:cxn>
              <a:cxn ang="0">
                <a:pos x="48" y="2488"/>
              </a:cxn>
              <a:cxn ang="0">
                <a:pos x="15" y="2496"/>
              </a:cxn>
              <a:cxn ang="0">
                <a:pos x="7" y="2463"/>
              </a:cxn>
            </a:cxnLst>
            <a:rect l="0" t="0" r="r" b="b"/>
            <a:pathLst>
              <a:path w="2247" h="2503">
                <a:moveTo>
                  <a:pt x="7" y="2463"/>
                </a:moveTo>
                <a:lnTo>
                  <a:pt x="1095" y="671"/>
                </a:lnTo>
                <a:cubicBezTo>
                  <a:pt x="1097" y="668"/>
                  <a:pt x="1100" y="665"/>
                  <a:pt x="1103" y="663"/>
                </a:cubicBezTo>
                <a:lnTo>
                  <a:pt x="2207" y="7"/>
                </a:lnTo>
                <a:cubicBezTo>
                  <a:pt x="2219" y="0"/>
                  <a:pt x="2233" y="4"/>
                  <a:pt x="2240" y="15"/>
                </a:cubicBezTo>
                <a:cubicBezTo>
                  <a:pt x="2247" y="27"/>
                  <a:pt x="2243" y="41"/>
                  <a:pt x="2232" y="48"/>
                </a:cubicBezTo>
                <a:lnTo>
                  <a:pt x="1128" y="704"/>
                </a:lnTo>
                <a:lnTo>
                  <a:pt x="1136" y="696"/>
                </a:lnTo>
                <a:lnTo>
                  <a:pt x="48" y="2488"/>
                </a:lnTo>
                <a:cubicBezTo>
                  <a:pt x="41" y="2499"/>
                  <a:pt x="26" y="2503"/>
                  <a:pt x="15" y="2496"/>
                </a:cubicBezTo>
                <a:cubicBezTo>
                  <a:pt x="4" y="2489"/>
                  <a:pt x="0" y="2474"/>
                  <a:pt x="7" y="2463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6" name="Rectangle 54"/>
          <p:cNvSpPr>
            <a:spLocks noChangeArrowheads="1"/>
          </p:cNvSpPr>
          <p:nvPr/>
        </p:nvSpPr>
        <p:spPr bwMode="auto">
          <a:xfrm>
            <a:off x="6394341" y="5555987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7" name="Rectangle 55"/>
          <p:cNvSpPr>
            <a:spLocks noChangeArrowheads="1"/>
          </p:cNvSpPr>
          <p:nvPr/>
        </p:nvSpPr>
        <p:spPr bwMode="auto">
          <a:xfrm>
            <a:off x="6434682" y="5555987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0.5%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8" name="Rectangle 56"/>
          <p:cNvSpPr>
            <a:spLocks noChangeArrowheads="1"/>
          </p:cNvSpPr>
          <p:nvPr/>
        </p:nvSpPr>
        <p:spPr bwMode="auto">
          <a:xfrm>
            <a:off x="7151401" y="4914570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2.5%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9" name="Rectangle 57"/>
          <p:cNvSpPr>
            <a:spLocks noChangeArrowheads="1"/>
          </p:cNvSpPr>
          <p:nvPr/>
        </p:nvSpPr>
        <p:spPr bwMode="auto">
          <a:xfrm>
            <a:off x="7764580" y="4532678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4.7%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0" name="Rectangle 58"/>
          <p:cNvSpPr>
            <a:spLocks noChangeArrowheads="1"/>
          </p:cNvSpPr>
          <p:nvPr/>
        </p:nvSpPr>
        <p:spPr bwMode="auto">
          <a:xfrm>
            <a:off x="8190847" y="4559572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4.4%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1" name="Rectangle 59"/>
          <p:cNvSpPr>
            <a:spLocks noChangeArrowheads="1"/>
          </p:cNvSpPr>
          <p:nvPr/>
        </p:nvSpPr>
        <p:spPr bwMode="auto">
          <a:xfrm>
            <a:off x="6699586" y="5697179"/>
            <a:ext cx="10488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angle 60"/>
          <p:cNvSpPr>
            <a:spLocks noChangeArrowheads="1"/>
          </p:cNvSpPr>
          <p:nvPr/>
        </p:nvSpPr>
        <p:spPr bwMode="auto">
          <a:xfrm>
            <a:off x="6739926" y="5697179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1.5%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3" name="Rectangle 61"/>
          <p:cNvSpPr>
            <a:spLocks noChangeArrowheads="1"/>
          </p:cNvSpPr>
          <p:nvPr/>
        </p:nvSpPr>
        <p:spPr bwMode="auto">
          <a:xfrm>
            <a:off x="7053239" y="4653700"/>
            <a:ext cx="32272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4.0%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4" name="Rectangle 62"/>
          <p:cNvSpPr>
            <a:spLocks noChangeArrowheads="1"/>
          </p:cNvSpPr>
          <p:nvPr/>
        </p:nvSpPr>
        <p:spPr bwMode="auto">
          <a:xfrm>
            <a:off x="7607251" y="4326941"/>
            <a:ext cx="322726" cy="1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6.0%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" name="Rectangle 63"/>
          <p:cNvSpPr>
            <a:spLocks noChangeArrowheads="1"/>
          </p:cNvSpPr>
          <p:nvPr/>
        </p:nvSpPr>
        <p:spPr bwMode="auto">
          <a:xfrm>
            <a:off x="6141166" y="5717350"/>
            <a:ext cx="88750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6" name="Rectangle 64"/>
          <p:cNvSpPr>
            <a:spLocks noChangeArrowheads="1"/>
          </p:cNvSpPr>
          <p:nvPr/>
        </p:nvSpPr>
        <p:spPr bwMode="auto">
          <a:xfrm>
            <a:off x="6173439" y="5717350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7" name="Rectangle 65"/>
          <p:cNvSpPr>
            <a:spLocks noChangeArrowheads="1"/>
          </p:cNvSpPr>
          <p:nvPr/>
        </p:nvSpPr>
        <p:spPr bwMode="auto">
          <a:xfrm>
            <a:off x="6173439" y="5398658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0%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8" name="Rectangle 66"/>
          <p:cNvSpPr>
            <a:spLocks noChangeArrowheads="1"/>
          </p:cNvSpPr>
          <p:nvPr/>
        </p:nvSpPr>
        <p:spPr bwMode="auto">
          <a:xfrm>
            <a:off x="6173439" y="5079967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2%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9" name="Rectangle 67"/>
          <p:cNvSpPr>
            <a:spLocks noChangeArrowheads="1"/>
          </p:cNvSpPr>
          <p:nvPr/>
        </p:nvSpPr>
        <p:spPr bwMode="auto">
          <a:xfrm>
            <a:off x="6173439" y="4761276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4%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0" name="Rectangle 68"/>
          <p:cNvSpPr>
            <a:spLocks noChangeArrowheads="1"/>
          </p:cNvSpPr>
          <p:nvPr/>
        </p:nvSpPr>
        <p:spPr bwMode="auto">
          <a:xfrm>
            <a:off x="6173439" y="4442584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6%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Rectangle 69"/>
          <p:cNvSpPr>
            <a:spLocks noChangeArrowheads="1"/>
          </p:cNvSpPr>
          <p:nvPr/>
        </p:nvSpPr>
        <p:spPr bwMode="auto">
          <a:xfrm>
            <a:off x="6173439" y="4123893"/>
            <a:ext cx="193635" cy="1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8%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2" name="Rectangle 70"/>
          <p:cNvSpPr>
            <a:spLocks noChangeArrowheads="1"/>
          </p:cNvSpPr>
          <p:nvPr/>
        </p:nvSpPr>
        <p:spPr bwMode="auto">
          <a:xfrm>
            <a:off x="6488469" y="5830802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3" name="Rectangle 71"/>
          <p:cNvSpPr>
            <a:spLocks noChangeArrowheads="1"/>
          </p:cNvSpPr>
          <p:nvPr/>
        </p:nvSpPr>
        <p:spPr bwMode="auto">
          <a:xfrm>
            <a:off x="7043826" y="5830802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4" name="Rectangle 72"/>
          <p:cNvSpPr>
            <a:spLocks noChangeArrowheads="1"/>
          </p:cNvSpPr>
          <p:nvPr/>
        </p:nvSpPr>
        <p:spPr bwMode="auto">
          <a:xfrm>
            <a:off x="7599183" y="5830802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" name="Rectangle 73"/>
          <p:cNvSpPr>
            <a:spLocks noChangeArrowheads="1"/>
          </p:cNvSpPr>
          <p:nvPr/>
        </p:nvSpPr>
        <p:spPr bwMode="auto">
          <a:xfrm>
            <a:off x="8154540" y="5830802"/>
            <a:ext cx="31418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Calibri" pitchFamily="34" charset="0"/>
              </a:rPr>
              <a:t>2018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Rectangle 74"/>
          <p:cNvSpPr>
            <a:spLocks noChangeArrowheads="1"/>
          </p:cNvSpPr>
          <p:nvPr/>
        </p:nvSpPr>
        <p:spPr bwMode="auto">
          <a:xfrm>
            <a:off x="6753373" y="4235502"/>
            <a:ext cx="209772" cy="7126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Rectangle 75"/>
          <p:cNvSpPr>
            <a:spLocks noChangeArrowheads="1"/>
          </p:cNvSpPr>
          <p:nvPr/>
        </p:nvSpPr>
        <p:spPr bwMode="auto">
          <a:xfrm>
            <a:off x="6981971" y="4187093"/>
            <a:ext cx="285074" cy="18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P-18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8" name="Rectangle 76"/>
          <p:cNvSpPr>
            <a:spLocks noChangeArrowheads="1"/>
          </p:cNvSpPr>
          <p:nvPr/>
        </p:nvSpPr>
        <p:spPr bwMode="auto">
          <a:xfrm>
            <a:off x="7256287" y="4187093"/>
            <a:ext cx="0" cy="27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9" name="Freeform 78"/>
          <p:cNvSpPr>
            <a:spLocks/>
          </p:cNvSpPr>
          <p:nvPr/>
        </p:nvSpPr>
        <p:spPr bwMode="auto">
          <a:xfrm>
            <a:off x="7657005" y="4251638"/>
            <a:ext cx="233976" cy="24204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440" y="0"/>
              </a:cxn>
              <a:cxn ang="0">
                <a:pos x="464" y="24"/>
              </a:cxn>
              <a:cxn ang="0">
                <a:pos x="440" y="48"/>
              </a:cxn>
              <a:cxn ang="0">
                <a:pos x="24" y="48"/>
              </a:cxn>
              <a:cxn ang="0">
                <a:pos x="0" y="24"/>
              </a:cxn>
              <a:cxn ang="0">
                <a:pos x="24" y="0"/>
              </a:cxn>
            </a:cxnLst>
            <a:rect l="0" t="0" r="r" b="b"/>
            <a:pathLst>
              <a:path w="464" h="48">
                <a:moveTo>
                  <a:pt x="24" y="0"/>
                </a:moveTo>
                <a:lnTo>
                  <a:pt x="440" y="0"/>
                </a:lnTo>
                <a:cubicBezTo>
                  <a:pt x="454" y="0"/>
                  <a:pt x="464" y="11"/>
                  <a:pt x="464" y="24"/>
                </a:cubicBezTo>
                <a:cubicBezTo>
                  <a:pt x="464" y="38"/>
                  <a:pt x="454" y="48"/>
                  <a:pt x="440" y="48"/>
                </a:cubicBezTo>
                <a:lnTo>
                  <a:pt x="24" y="48"/>
                </a:ln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</a:path>
            </a:pathLst>
          </a:custGeom>
          <a:solidFill>
            <a:srgbClr val="7F7F7F"/>
          </a:solidFill>
          <a:ln w="9525" cap="flat">
            <a:solidFill>
              <a:srgbClr val="7F7F7F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0" name="Rectangle 79"/>
          <p:cNvSpPr>
            <a:spLocks noChangeArrowheads="1"/>
          </p:cNvSpPr>
          <p:nvPr/>
        </p:nvSpPr>
        <p:spPr bwMode="auto">
          <a:xfrm>
            <a:off x="7901738" y="4187093"/>
            <a:ext cx="129090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1" name="Rectangle 80"/>
          <p:cNvSpPr>
            <a:spLocks noChangeArrowheads="1"/>
          </p:cNvSpPr>
          <p:nvPr/>
        </p:nvSpPr>
        <p:spPr bwMode="auto">
          <a:xfrm>
            <a:off x="7974351" y="4187093"/>
            <a:ext cx="104886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2" name="Rectangle 81"/>
          <p:cNvSpPr>
            <a:spLocks noChangeArrowheads="1"/>
          </p:cNvSpPr>
          <p:nvPr/>
        </p:nvSpPr>
        <p:spPr bwMode="auto">
          <a:xfrm>
            <a:off x="8014692" y="4187093"/>
            <a:ext cx="193635" cy="19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Retail and commercial banking 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5819002" y="538971"/>
            <a:ext cx="26105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</a:rPr>
              <a:t>Medium income segment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9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31812"/>
              </p:ext>
            </p:extLst>
          </p:nvPr>
        </p:nvGraphicFramePr>
        <p:xfrm>
          <a:off x="164264" y="988830"/>
          <a:ext cx="8265325" cy="5051754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3824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5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Retail and commercial banking 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6799526" y="538971"/>
            <a:ext cx="163006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</a:rPr>
              <a:t>Select segment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9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31812"/>
              </p:ext>
            </p:extLst>
          </p:nvPr>
        </p:nvGraphicFramePr>
        <p:xfrm>
          <a:off x="164264" y="988830"/>
          <a:ext cx="8265325" cy="5051754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3824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04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Retail and commercial banking 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5852600" y="538971"/>
            <a:ext cx="25769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</a:rPr>
              <a:t>Private banking segment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9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31812"/>
              </p:ext>
            </p:extLst>
          </p:nvPr>
        </p:nvGraphicFramePr>
        <p:xfrm>
          <a:off x="164264" y="988830"/>
          <a:ext cx="8265325" cy="5051754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3824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3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prstClr val="black"/>
                </a:solidFill>
              </a:rPr>
              <a:t>Retail and commercial banking 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5530396" y="538971"/>
            <a:ext cx="28991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</a:rPr>
              <a:t>Corporates &amp; SMEs segment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9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31812"/>
              </p:ext>
            </p:extLst>
          </p:nvPr>
        </p:nvGraphicFramePr>
        <p:xfrm>
          <a:off x="164264" y="988830"/>
          <a:ext cx="8265325" cy="5051754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3824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GBM </a:t>
            </a:r>
            <a:r>
              <a:rPr lang="en-US" sz="2400" b="1" dirty="0">
                <a:solidFill>
                  <a:prstClr val="black"/>
                </a:solidFill>
              </a:rPr>
              <a:t>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74762"/>
              </p:ext>
            </p:extLst>
          </p:nvPr>
        </p:nvGraphicFramePr>
        <p:xfrm>
          <a:off x="164264" y="676276"/>
          <a:ext cx="8265325" cy="5364308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4060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09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09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1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Corporate center </a:t>
            </a:r>
            <a:r>
              <a:rPr lang="en-US" sz="2400" b="1" dirty="0">
                <a:solidFill>
                  <a:prstClr val="black"/>
                </a:solidFill>
              </a:rPr>
              <a:t>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74762"/>
              </p:ext>
            </p:extLst>
          </p:nvPr>
        </p:nvGraphicFramePr>
        <p:xfrm>
          <a:off x="164264" y="676276"/>
          <a:ext cx="8265325" cy="5364308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4060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09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70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409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2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8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Corporate center 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6476809" y="538971"/>
            <a:ext cx="195277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i="1" smtClean="0">
                <a:solidFill>
                  <a:prstClr val="black"/>
                </a:solidFill>
              </a:rPr>
              <a:t>Financial activities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9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07188"/>
              </p:ext>
            </p:extLst>
          </p:nvPr>
        </p:nvGraphicFramePr>
        <p:xfrm>
          <a:off x="164264" y="988830"/>
          <a:ext cx="8265325" cy="5051754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3824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Corporate center area - P&amp;L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5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6369857" y="538971"/>
            <a:ext cx="20597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</a:rPr>
              <a:t>Corporate activities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9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68743"/>
              </p:ext>
            </p:extLst>
          </p:nvPr>
        </p:nvGraphicFramePr>
        <p:xfrm>
          <a:off x="164264" y="988830"/>
          <a:ext cx="8265325" cy="5051754"/>
        </p:xfrm>
        <a:graphic>
          <a:graphicData uri="http://schemas.openxmlformats.org/drawingml/2006/table">
            <a:tbl>
              <a:tblPr/>
              <a:tblGrid>
                <a:gridCol w="1956008"/>
                <a:gridCol w="1081370"/>
                <a:gridCol w="1081370"/>
                <a:gridCol w="131195"/>
                <a:gridCol w="795126"/>
                <a:gridCol w="131195"/>
                <a:gridCol w="1081370"/>
                <a:gridCol w="1081370"/>
                <a:gridCol w="131195"/>
                <a:gridCol w="795126"/>
              </a:tblGrid>
              <a:tr h="3824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</a:t>
                      </a:r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MM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158" marR="8158" marT="81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62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17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results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1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smtClean="0">
                <a:solidFill>
                  <a:prstClr val="black"/>
                </a:solidFill>
              </a:rPr>
              <a:t>Capital plan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16587"/>
              </p:ext>
            </p:extLst>
          </p:nvPr>
        </p:nvGraphicFramePr>
        <p:xfrm>
          <a:off x="161924" y="704847"/>
          <a:ext cx="8267662" cy="5367606"/>
        </p:xfrm>
        <a:graphic>
          <a:graphicData uri="http://schemas.openxmlformats.org/drawingml/2006/table">
            <a:tbl>
              <a:tblPr/>
              <a:tblGrid>
                <a:gridCol w="2304972"/>
                <a:gridCol w="980840"/>
                <a:gridCol w="980840"/>
                <a:gridCol w="134866"/>
                <a:gridCol w="817366"/>
                <a:gridCol w="134866"/>
                <a:gridCol w="980840"/>
                <a:gridCol w="980840"/>
                <a:gridCol w="134866"/>
                <a:gridCol w="817366"/>
              </a:tblGrid>
              <a:tr h="41121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 MM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</a:p>
                  </a:txBody>
                  <a:tcPr marL="8268" marR="8268" marT="8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</a:p>
                  </a:txBody>
                  <a:tcPr marL="8268" marR="8268" marT="8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256">
                <a:tc>
                  <a:txBody>
                    <a:bodyPr/>
                    <a:lstStyle/>
                    <a:p>
                      <a:pPr algn="l" fontAlgn="ctr"/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Assets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Loans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RWAs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-Credit Risk</a:t>
                      </a:r>
                    </a:p>
                  </a:txBody>
                  <a:tcPr marL="223239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-Market Risk</a:t>
                      </a:r>
                    </a:p>
                  </a:txBody>
                  <a:tcPr marL="223239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-Operational Risk</a:t>
                      </a:r>
                    </a:p>
                  </a:txBody>
                  <a:tcPr marL="223239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04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29104">
                <a:tc>
                  <a:txBody>
                    <a:bodyPr/>
                    <a:lstStyle/>
                    <a:p>
                      <a:pPr algn="l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Dividend Pay-Out (%)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CET 1 Capital (FL) 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63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CET 1 Ratio (FL)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2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Liquidity and </a:t>
            </a:r>
            <a:r>
              <a:rPr lang="en-US" sz="2400" b="1" smtClean="0">
                <a:solidFill>
                  <a:prstClr val="black"/>
                </a:solidFill>
              </a:rPr>
              <a:t>funding plan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90590"/>
              </p:ext>
            </p:extLst>
          </p:nvPr>
        </p:nvGraphicFramePr>
        <p:xfrm>
          <a:off x="161924" y="1013203"/>
          <a:ext cx="8267665" cy="4909131"/>
        </p:xfrm>
        <a:graphic>
          <a:graphicData uri="http://schemas.openxmlformats.org/drawingml/2006/table">
            <a:tbl>
              <a:tblPr/>
              <a:tblGrid>
                <a:gridCol w="2713501"/>
                <a:gridCol w="858480"/>
                <a:gridCol w="858480"/>
                <a:gridCol w="140044"/>
                <a:gridCol w="848747"/>
                <a:gridCol w="140044"/>
                <a:gridCol w="859789"/>
                <a:gridCol w="859789"/>
                <a:gridCol w="140044"/>
                <a:gridCol w="848747"/>
              </a:tblGrid>
              <a:tr h="5310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 MM</a:t>
                      </a:r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Growth 16/15</a:t>
                      </a:r>
                      <a:endParaRPr lang="en-US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CAGR 18/15</a:t>
                      </a:r>
                      <a:endParaRPr lang="en-US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17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05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net loans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5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deposits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Loan</a:t>
                      </a:r>
                      <a:r>
                        <a:rPr lang="en-US" sz="1200" b="1" i="0" u="none" strike="noStrike" baseline="0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to deposit ratio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95890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r>
                        <a:rPr lang="en-US" sz="12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long term funds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Loan to deposit and ML term funds</a:t>
                      </a:r>
                      <a:r>
                        <a:rPr lang="en-US" sz="1200" b="1" i="0" u="none" strike="noStrike" baseline="0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ratio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05793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LCR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5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NSFR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68" marR="8268" marT="82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5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Regulatory/political environment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1 Rectángulo redondeado"/>
          <p:cNvSpPr/>
          <p:nvPr/>
        </p:nvSpPr>
        <p:spPr bwMode="auto">
          <a:xfrm>
            <a:off x="164261" y="762000"/>
            <a:ext cx="8265327" cy="5153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charset="0"/>
              </a:rPr>
              <a:t>[Potential impact of political changes along the next 3 years]</a:t>
            </a:r>
          </a:p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[Potential regulatory pressure]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4737622" y="172045"/>
            <a:ext cx="993774" cy="27278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If applicable</a:t>
            </a:r>
          </a:p>
        </p:txBody>
      </p:sp>
    </p:spTree>
    <p:extLst>
      <p:ext uri="{BB962C8B-B14F-4D97-AF65-F5344CB8AC3E}">
        <p14:creationId xmlns:p14="http://schemas.microsoft.com/office/powerpoint/2010/main" val="5011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40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6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40</a:t>
            </a:fld>
            <a:endParaRPr lang="es-ES" sz="900" smtClean="0">
              <a:solidFill>
                <a:srgbClr val="000000"/>
              </a:solidFill>
            </a:endParaRPr>
          </a:p>
        </p:txBody>
      </p:sp>
      <p:grpSp>
        <p:nvGrpSpPr>
          <p:cNvPr id="17" name="Group 35"/>
          <p:cNvGrpSpPr>
            <a:grpSpLocks/>
          </p:cNvGrpSpPr>
          <p:nvPr/>
        </p:nvGrpSpPr>
        <p:grpSpPr bwMode="auto">
          <a:xfrm>
            <a:off x="105696" y="649625"/>
            <a:ext cx="8323892" cy="2520000"/>
            <a:chOff x="355600" y="931863"/>
            <a:chExt cx="8323892" cy="1219200"/>
          </a:xfrm>
        </p:grpSpPr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765175" y="931863"/>
              <a:ext cx="7914317" cy="12192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00" anchor="ctr"/>
            <a:lstStyle/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s-ES" sz="16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[●]</a:t>
              </a:r>
            </a:p>
          </p:txBody>
        </p:sp>
        <p:sp>
          <p:nvSpPr>
            <p:cNvPr id="19" name="Rounded Rectangle 39"/>
            <p:cNvSpPr/>
            <p:nvPr/>
          </p:nvSpPr>
          <p:spPr>
            <a:xfrm>
              <a:off x="355600" y="1219730"/>
              <a:ext cx="2053704" cy="60871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s-ES" sz="1600" b="1" dirty="0" smtClean="0">
                  <a:solidFill>
                    <a:srgbClr val="FFFFFF"/>
                  </a:solidFill>
                </a:rPr>
                <a:t>Key P-18 </a:t>
              </a:r>
              <a:r>
                <a:rPr lang="es-ES" sz="1600" b="1" dirty="0" err="1" smtClean="0">
                  <a:solidFill>
                    <a:srgbClr val="FFFFFF"/>
                  </a:solidFill>
                </a:rPr>
                <a:t>Risks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90948" y="3520440"/>
            <a:ext cx="8338640" cy="2520000"/>
            <a:chOff x="355600" y="931863"/>
            <a:chExt cx="8338640" cy="1219200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765175" y="931863"/>
              <a:ext cx="7929065" cy="12192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00" anchor="ctr"/>
            <a:lstStyle/>
            <a:p>
              <a:pPr marL="285750" indent="-285750" eaLnBrk="0" hangingPunct="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s-E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[●]</a:t>
              </a:r>
            </a:p>
          </p:txBody>
        </p:sp>
        <p:sp>
          <p:nvSpPr>
            <p:cNvPr id="30" name="Rounded Rectangle 39"/>
            <p:cNvSpPr/>
            <p:nvPr/>
          </p:nvSpPr>
          <p:spPr>
            <a:xfrm>
              <a:off x="355600" y="1219730"/>
              <a:ext cx="2053704" cy="60871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600" b="1" dirty="0" smtClean="0">
                  <a:solidFill>
                    <a:srgbClr val="FFFFFF"/>
                  </a:solidFill>
                </a:rPr>
                <a:t>P18  alignment with risk appetite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P-18: Key risks and risk appetite alignment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02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8627602" y="6213989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fld id="{2143F178-18A7-425B-B7B5-C350EDD0D90D}" type="slidenum">
              <a:rPr lang="en-US" sz="14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pPr algn="r"/>
              <a:t>41</a:t>
            </a:fld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46680"/>
              </p:ext>
            </p:extLst>
          </p:nvPr>
        </p:nvGraphicFramePr>
        <p:xfrm>
          <a:off x="161924" y="618461"/>
          <a:ext cx="8267664" cy="5399569"/>
        </p:xfrm>
        <a:graphic>
          <a:graphicData uri="http://schemas.openxmlformats.org/drawingml/2006/table">
            <a:tbl>
              <a:tblPr/>
              <a:tblGrid>
                <a:gridCol w="380336"/>
                <a:gridCol w="3943664"/>
                <a:gridCol w="3943664"/>
              </a:tblGrid>
              <a:tr h="4845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risks</a:t>
                      </a: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06966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003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003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003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003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+mj-lt"/>
                        <a:buNone/>
                      </a:pPr>
                      <a:r>
                        <a:rPr lang="fr-FR" sz="2400" b="1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4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80975" algn="l" defTabSz="457200" rtl="0" eaLnBrk="1" latinLnBrk="0" hangingPunct="1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[●]</a:t>
                      </a:r>
                      <a:endParaRPr lang="en-US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P-18: Key risks and mitigants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11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83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42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32" name="Rounded Rectangle 39"/>
          <p:cNvSpPr/>
          <p:nvPr/>
        </p:nvSpPr>
        <p:spPr bwMode="auto">
          <a:xfrm>
            <a:off x="323528" y="929658"/>
            <a:ext cx="55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Main risk appetite indicators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0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51533"/>
              </p:ext>
            </p:extLst>
          </p:nvPr>
        </p:nvGraphicFramePr>
        <p:xfrm>
          <a:off x="313440" y="1517053"/>
          <a:ext cx="5562550" cy="3894429"/>
        </p:xfrm>
        <a:graphic>
          <a:graphicData uri="http://schemas.openxmlformats.org/drawingml/2006/table">
            <a:tbl>
              <a:tblPr/>
              <a:tblGrid>
                <a:gridCol w="61139"/>
                <a:gridCol w="2340000"/>
                <a:gridCol w="65411"/>
                <a:gridCol w="576000"/>
                <a:gridCol w="576000"/>
                <a:gridCol w="576000"/>
                <a:gridCol w="576000"/>
                <a:gridCol w="576000"/>
                <a:gridCol w="21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Limit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dirty="0" err="1" smtClean="0">
                          <a:solidFill>
                            <a:srgbClr val="ED092F"/>
                          </a:solidFill>
                          <a:latin typeface="+mn-lt"/>
                        </a:rPr>
                        <a:t>Losses</a:t>
                      </a:r>
                      <a:r>
                        <a:rPr lang="es-ES" sz="1200" b="1" baseline="0" noProof="0" dirty="0" smtClean="0">
                          <a:solidFill>
                            <a:srgbClr val="ED092F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1" baseline="0" noProof="0" dirty="0" err="1" smtClean="0">
                          <a:solidFill>
                            <a:srgbClr val="ED092F"/>
                          </a:solidFill>
                          <a:latin typeface="+mn-lt"/>
                        </a:rPr>
                        <a:t>volatility</a:t>
                      </a: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Losses in stress / PBT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100%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92%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-------&lt; 100%-------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Operational Risk losses / Gross Margin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3,0%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2,2%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3,0%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3,0%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&lt; 3,0%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90000"/>
                        </a:lnSpc>
                        <a:buFontTx/>
                        <a:buBlip>
                          <a:blip r:embed="rId3"/>
                        </a:buBlip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_tradnl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dirty="0" err="1" smtClean="0">
                          <a:solidFill>
                            <a:srgbClr val="ED092F"/>
                          </a:solidFill>
                          <a:latin typeface="+mn-lt"/>
                        </a:rPr>
                        <a:t>Solvency</a:t>
                      </a: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_tradnl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_tradnl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Minimum</a:t>
                      </a: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CET1 (</a:t>
                      </a:r>
                      <a:r>
                        <a:rPr lang="es-ES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fully-loaded</a:t>
                      </a: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), </a:t>
                      </a:r>
                      <a:r>
                        <a:rPr lang="es-ES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r" defTabSz="80147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8,5%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9,7%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&gt;8,5%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&gt;8,5%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&gt;8,5%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_tradnl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kern="1200" noProof="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Minimum</a:t>
                      </a:r>
                      <a:r>
                        <a:rPr lang="es-ES" sz="1200" b="1" kern="1200" noProof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CET1 (</a:t>
                      </a:r>
                      <a:r>
                        <a:rPr lang="es-ES" sz="1200" b="1" kern="1200" noProof="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fully-loaded</a:t>
                      </a:r>
                      <a:r>
                        <a:rPr lang="es-ES" sz="1200" b="1" kern="1200" noProof="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), in stress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r" defTabSz="80147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6,5%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8,8%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 &gt; 6,5% -------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233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400" baseline="300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71450" indent="-171450" algn="l">
                        <a:lnSpc>
                          <a:spcPct val="90000"/>
                        </a:lnSpc>
                        <a:buFontTx/>
                        <a:buBlip>
                          <a:blip r:embed="rId3"/>
                        </a:buBlip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400" baseline="300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dirty="0" err="1" smtClean="0">
                          <a:solidFill>
                            <a:srgbClr val="ED092F"/>
                          </a:solidFill>
                          <a:latin typeface="+mn-lt"/>
                        </a:rPr>
                        <a:t>Liquidity</a:t>
                      </a: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400" baseline="3000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_tradnl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_tradnl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Structural</a:t>
                      </a:r>
                      <a:r>
                        <a:rPr lang="es-ES_tradnl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_tradnl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Funding</a:t>
                      </a:r>
                      <a:r>
                        <a:rPr lang="es-ES_tradnl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Ratio</a:t>
                      </a:r>
                      <a:endParaRPr lang="es-ES_tradnl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 100%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105%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&gt;100%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&gt;100%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&gt;100%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ounded Rectangle 39"/>
          <p:cNvSpPr/>
          <p:nvPr/>
        </p:nvSpPr>
        <p:spPr bwMode="auto">
          <a:xfrm>
            <a:off x="6091467" y="929658"/>
            <a:ext cx="28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dirty="0" smtClean="0">
                <a:solidFill>
                  <a:srgbClr val="FFFFFF"/>
                </a:solidFill>
              </a:rPr>
              <a:t>P18 link </a:t>
            </a:r>
            <a:r>
              <a:rPr lang="es-ES" sz="1600" b="1" dirty="0" err="1" smtClean="0">
                <a:solidFill>
                  <a:srgbClr val="FFFFFF"/>
                </a:solidFill>
              </a:rPr>
              <a:t>with</a:t>
            </a:r>
            <a:r>
              <a:rPr lang="es-ES" sz="1600" b="1" dirty="0" smtClean="0">
                <a:solidFill>
                  <a:srgbClr val="FFFFFF"/>
                </a:solidFill>
              </a:rPr>
              <a:t> RA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42 Elipse"/>
          <p:cNvSpPr/>
          <p:nvPr/>
        </p:nvSpPr>
        <p:spPr bwMode="gray">
          <a:xfrm>
            <a:off x="5735918" y="222871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60 Elipse"/>
          <p:cNvSpPr/>
          <p:nvPr/>
        </p:nvSpPr>
        <p:spPr bwMode="gray">
          <a:xfrm>
            <a:off x="5735918" y="5142383"/>
            <a:ext cx="133200" cy="133200"/>
          </a:xfrm>
          <a:prstGeom prst="ellipse">
            <a:avLst/>
          </a:prstGeom>
          <a:solidFill>
            <a:srgbClr val="FFCC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42 Elipse"/>
          <p:cNvSpPr/>
          <p:nvPr/>
        </p:nvSpPr>
        <p:spPr bwMode="gray">
          <a:xfrm>
            <a:off x="5735918" y="253877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6" name="42 Elipse"/>
          <p:cNvSpPr/>
          <p:nvPr/>
        </p:nvSpPr>
        <p:spPr bwMode="gray">
          <a:xfrm>
            <a:off x="5735918" y="370020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42 Elipse"/>
          <p:cNvSpPr/>
          <p:nvPr/>
        </p:nvSpPr>
        <p:spPr bwMode="gray">
          <a:xfrm>
            <a:off x="5735918" y="4120623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091467" y="2081471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</a:t>
            </a:r>
            <a:r>
              <a:rPr lang="es-CL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conclusions</a:t>
            </a:r>
            <a:r>
              <a:rPr lang="es-CL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regarding</a:t>
            </a:r>
            <a:r>
              <a:rPr lang="es-CL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forecasted</a:t>
            </a:r>
            <a:r>
              <a:rPr lang="es-CL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trend</a:t>
            </a:r>
            <a:r>
              <a:rPr lang="es-CL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and link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with</a:t>
            </a:r>
            <a:r>
              <a:rPr lang="es-CL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Risk</a:t>
            </a:r>
            <a:r>
              <a:rPr lang="es-CL" sz="1200" kern="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Appetite</a:t>
            </a:r>
            <a:endParaRPr lang="es-CL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endParaRPr lang="es-CL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91467" y="3528127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conclusions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regarding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forecasted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trend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and link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with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Risk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Appetite</a:t>
            </a:r>
            <a:endParaRPr lang="es-CL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1467" y="4892723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conclusions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regarding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forecasted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trend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and link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with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Risk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Appetite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defRPr/>
            </a:pPr>
            <a:endParaRPr lang="es-CL" sz="1200" kern="0" dirty="0" smtClean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P-18 vs. risk appetite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25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43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32" name="Rounded Rectangle 39"/>
          <p:cNvSpPr/>
          <p:nvPr/>
        </p:nvSpPr>
        <p:spPr bwMode="auto">
          <a:xfrm>
            <a:off x="323528" y="929658"/>
            <a:ext cx="55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n-US" sz="1600" b="1" dirty="0" smtClean="0">
                <a:solidFill>
                  <a:srgbClr val="FFFFFF"/>
                </a:solidFill>
              </a:rPr>
              <a:t>Main risk appetite indicators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graphicFrame>
        <p:nvGraphicFramePr>
          <p:cNvPr id="20" name="4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75869"/>
              </p:ext>
            </p:extLst>
          </p:nvPr>
        </p:nvGraphicFramePr>
        <p:xfrm>
          <a:off x="313440" y="1517053"/>
          <a:ext cx="5562550" cy="3938482"/>
        </p:xfrm>
        <a:graphic>
          <a:graphicData uri="http://schemas.openxmlformats.org/drawingml/2006/table">
            <a:tbl>
              <a:tblPr/>
              <a:tblGrid>
                <a:gridCol w="61139"/>
                <a:gridCol w="2340000"/>
                <a:gridCol w="65411"/>
                <a:gridCol w="576000"/>
                <a:gridCol w="576000"/>
                <a:gridCol w="576000"/>
                <a:gridCol w="576000"/>
                <a:gridCol w="576000"/>
                <a:gridCol w="216000"/>
              </a:tblGrid>
              <a:tr h="161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endParaRPr lang="es-ES_tradnl" sz="1200" b="1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Limit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s-ES_tradnl" sz="1200" b="1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s-ES_tradnl" sz="1200" b="1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01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dirty="0" err="1" smtClean="0">
                          <a:solidFill>
                            <a:srgbClr val="ED092F"/>
                          </a:solidFill>
                          <a:latin typeface="+mn-lt"/>
                        </a:rPr>
                        <a:t>Concentration</a:t>
                      </a:r>
                      <a:endParaRPr lang="es-ES" sz="1200" b="1" noProof="0" dirty="0" smtClean="0">
                        <a:solidFill>
                          <a:srgbClr val="ED092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000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Max </a:t>
                      </a:r>
                      <a:r>
                        <a:rPr lang="es-ES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exposures</a:t>
                      </a: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over</a:t>
                      </a: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Equity</a:t>
                      </a: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smtClean="0">
                          <a:solidFill>
                            <a:schemeClr val="tx1"/>
                          </a:solidFill>
                          <a:latin typeface="+mn-lt"/>
                        </a:rPr>
                        <a:t>Individual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7,5%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7,1%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7,5%-------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Top 20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100%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92%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7,5%-------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Max </a:t>
                      </a:r>
                      <a:r>
                        <a:rPr lang="es-ES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Industry</a:t>
                      </a: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1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concentration</a:t>
                      </a: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Over</a:t>
                      </a:r>
                      <a:r>
                        <a:rPr lang="es-E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total portfolio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15%-------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Over</a:t>
                      </a:r>
                      <a:r>
                        <a:rPr lang="es-E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portfolio</a:t>
                      </a:r>
                      <a:r>
                        <a:rPr lang="es-ES" sz="1200" b="0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excl. </a:t>
                      </a:r>
                      <a:r>
                        <a:rPr lang="es-ES" sz="1200" b="0" baseline="0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Individuals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25%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17%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25%-------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s-ES" sz="1200" b="1" noProof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1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  <a:r>
                        <a:rPr lang="es-ES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1" baseline="0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volatility</a:t>
                      </a:r>
                      <a:r>
                        <a:rPr lang="es-ES" sz="1200" b="1" baseline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portfolios:</a:t>
                      </a:r>
                      <a:endParaRPr lang="es-ES" sz="12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1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Over</a:t>
                      </a:r>
                      <a:r>
                        <a:rPr lang="es-E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total portfolio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10%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10%-------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indent="0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lvl="1" indent="0" algn="l">
                        <a:lnSpc>
                          <a:spcPct val="90000"/>
                        </a:lnSpc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s-ES" sz="1200" b="0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Over</a:t>
                      </a:r>
                      <a:r>
                        <a:rPr lang="es-ES" sz="1200" b="0" noProof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200" b="0" noProof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retail</a:t>
                      </a:r>
                      <a:endParaRPr lang="es-ES" sz="12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endParaRPr lang="es-ES_tradnl" sz="1100" b="0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 15%</a:t>
                      </a: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12</a:t>
                      </a: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%</a:t>
                      </a: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 pitchFamily="34" charset="0"/>
                        </a:rPr>
                        <a:t>-------&lt; 15%-------</a:t>
                      </a:r>
                      <a:endParaRPr kumimoji="0" lang="es-ES_tradnl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688" rtl="0" eaLnBrk="1" fontAlgn="base" latinLnBrk="0" hangingPunct="1">
                        <a:lnSpc>
                          <a:spcPct val="9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_tradnl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ounded Rectangle 39"/>
          <p:cNvSpPr/>
          <p:nvPr/>
        </p:nvSpPr>
        <p:spPr bwMode="auto">
          <a:xfrm>
            <a:off x="6091467" y="929658"/>
            <a:ext cx="2808000" cy="360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eaLnBrk="0" hangingPunct="0">
              <a:lnSpc>
                <a:spcPts val="1600"/>
              </a:lnSpc>
              <a:defRPr/>
            </a:pPr>
            <a:r>
              <a:rPr lang="es-ES" sz="1600" b="1" dirty="0">
                <a:solidFill>
                  <a:srgbClr val="FFFFFF"/>
                </a:solidFill>
              </a:rPr>
              <a:t>P18 link </a:t>
            </a:r>
            <a:r>
              <a:rPr lang="es-ES" sz="1600" b="1" dirty="0" err="1">
                <a:solidFill>
                  <a:srgbClr val="FFFFFF"/>
                </a:solidFill>
              </a:rPr>
              <a:t>with</a:t>
            </a:r>
            <a:r>
              <a:rPr lang="es-ES" sz="1600" b="1" dirty="0">
                <a:solidFill>
                  <a:srgbClr val="FFFFFF"/>
                </a:solidFill>
              </a:rPr>
              <a:t> RA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9" name="42 Elipse"/>
          <p:cNvSpPr/>
          <p:nvPr/>
        </p:nvSpPr>
        <p:spPr bwMode="gray">
          <a:xfrm>
            <a:off x="5735918" y="252827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" name="60 Elipse"/>
          <p:cNvSpPr/>
          <p:nvPr/>
        </p:nvSpPr>
        <p:spPr bwMode="gray">
          <a:xfrm>
            <a:off x="5735918" y="4858595"/>
            <a:ext cx="133200" cy="133200"/>
          </a:xfrm>
          <a:prstGeom prst="ellipse">
            <a:avLst/>
          </a:prstGeom>
          <a:solidFill>
            <a:srgbClr val="FFCC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42 Elipse"/>
          <p:cNvSpPr/>
          <p:nvPr/>
        </p:nvSpPr>
        <p:spPr bwMode="gray">
          <a:xfrm>
            <a:off x="5735918" y="2838331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2" name="42 Elipse"/>
          <p:cNvSpPr/>
          <p:nvPr/>
        </p:nvSpPr>
        <p:spPr bwMode="gray">
          <a:xfrm>
            <a:off x="5735918" y="371596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42 Elipse"/>
          <p:cNvSpPr/>
          <p:nvPr/>
        </p:nvSpPr>
        <p:spPr bwMode="gray">
          <a:xfrm>
            <a:off x="5735918" y="4026027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42 Elipse"/>
          <p:cNvSpPr/>
          <p:nvPr/>
        </p:nvSpPr>
        <p:spPr bwMode="gray">
          <a:xfrm>
            <a:off x="5735918" y="5234749"/>
            <a:ext cx="133200" cy="133200"/>
          </a:xfrm>
          <a:prstGeom prst="ellipse">
            <a:avLst/>
          </a:prstGeom>
          <a:solidFill>
            <a:srgbClr val="66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91467" y="2320627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conclusions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regarding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forecasted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trend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and link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with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Risk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Appetite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091467" y="3556263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conclusions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regarding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forecasted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trend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and link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with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Risk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Appetite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1467" y="4709839"/>
            <a:ext cx="2772000" cy="7560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anchor="t"/>
          <a:lstStyle/>
          <a:p>
            <a:pPr marL="177800" indent="-177800" algn="just" fontAlgn="auto">
              <a:spcBef>
                <a:spcPts val="600"/>
              </a:spcBef>
              <a:spcAft>
                <a:spcPts val="0"/>
              </a:spcAft>
              <a:buClr>
                <a:srgbClr val="DB0B11"/>
              </a:buClr>
              <a:buFont typeface="Arial" panose="020B0604020202020204" pitchFamily="34" charset="0"/>
              <a:buChar char="•"/>
              <a:defRPr/>
            </a:pP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Qualitative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conclusions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regarding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forecasted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trend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and link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with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Risk</a:t>
            </a:r>
            <a:r>
              <a:rPr lang="es-CL" sz="1200" kern="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 </a:t>
            </a:r>
            <a:r>
              <a:rPr lang="es-CL" sz="12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Appetite</a:t>
            </a:r>
            <a:endParaRPr lang="es-CL" sz="1200" kern="0" dirty="0">
              <a:solidFill>
                <a:prstClr val="black">
                  <a:lumMod val="65000"/>
                  <a:lumOff val="35000"/>
                </a:prstClr>
              </a:solidFill>
              <a:cs typeface="Arial" pitchFamily="34" charset="0"/>
            </a:endParaRPr>
          </a:p>
        </p:txBody>
      </p:sp>
      <p:sp>
        <p:nvSpPr>
          <p:cNvPr id="16" name="Slide Number Placeholder 1"/>
          <p:cNvSpPr txBox="1">
            <a:spLocks noGrp="1"/>
          </p:cNvSpPr>
          <p:nvPr/>
        </p:nvSpPr>
        <p:spPr bwMode="auto">
          <a:xfrm>
            <a:off x="8639175" y="630237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62208-EAB3-4265-8E10-9136E7EE5316}" type="slidenum">
              <a:rPr lang="es-ES" sz="900" smtClean="0">
                <a:solidFill>
                  <a:srgbClr val="000000"/>
                </a:solidFill>
              </a:rPr>
              <a:pPr eaLnBrk="1" hangingPunct="1"/>
              <a:t>43</a:t>
            </a:fld>
            <a:endParaRPr lang="es-ES" sz="900" smtClean="0">
              <a:solidFill>
                <a:srgbClr val="000000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P-18 vs. risk appetite (cont’d)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21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77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KPIs Summary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88333"/>
              </p:ext>
            </p:extLst>
          </p:nvPr>
        </p:nvGraphicFramePr>
        <p:xfrm>
          <a:off x="164258" y="657230"/>
          <a:ext cx="8265329" cy="5364161"/>
        </p:xfrm>
        <a:graphic>
          <a:graphicData uri="http://schemas.openxmlformats.org/drawingml/2006/table">
            <a:tbl>
              <a:tblPr/>
              <a:tblGrid>
                <a:gridCol w="3000457"/>
                <a:gridCol w="1316218"/>
                <a:gridCol w="1316218"/>
                <a:gridCol w="1316218"/>
                <a:gridCol w="1316218"/>
              </a:tblGrid>
              <a:tr h="438808">
                <a:tc>
                  <a:txBody>
                    <a:bodyPr/>
                    <a:lstStyle/>
                    <a:p>
                      <a:pPr algn="l" fontAlgn="ctr"/>
                      <a:endParaRPr lang="es-E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2015E</a:t>
                      </a:r>
                    </a:p>
                  </a:txBody>
                  <a:tcPr marL="9030" marR="9030" marT="90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2016E</a:t>
                      </a:r>
                    </a:p>
                  </a:txBody>
                  <a:tcPr marL="9030" marR="9030" marT="90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2017E</a:t>
                      </a:r>
                    </a:p>
                  </a:txBody>
                  <a:tcPr marL="9030" marR="9030" marT="90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2018E</a:t>
                      </a:r>
                    </a:p>
                  </a:txBody>
                  <a:tcPr marL="9030" marR="9030" marT="903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250442"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GDP growth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Loan growth (System)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Loan growth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Loan Market Share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RWA growth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 growth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(CoR)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42"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Revenue growth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growth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Jaws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42">
                <a:tc>
                  <a:txBody>
                    <a:bodyPr/>
                    <a:lstStyle/>
                    <a:p>
                      <a:pPr algn="l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30" marR="9030" marT="90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2107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0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Key variables for the sensitivity analysis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21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23 Rectángulo redondeado"/>
          <p:cNvSpPr/>
          <p:nvPr/>
        </p:nvSpPr>
        <p:spPr bwMode="auto">
          <a:xfrm>
            <a:off x="2029088" y="659205"/>
            <a:ext cx="6400499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Rationale for sensitizing the variable</a:t>
            </a:r>
          </a:p>
        </p:txBody>
      </p:sp>
      <p:sp>
        <p:nvSpPr>
          <p:cNvPr id="25" name="23 Rectángulo redondeado"/>
          <p:cNvSpPr/>
          <p:nvPr/>
        </p:nvSpPr>
        <p:spPr bwMode="auto">
          <a:xfrm>
            <a:off x="161924" y="659205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1924" y="1364477"/>
            <a:ext cx="8267662" cy="687607"/>
            <a:chOff x="161925" y="1364477"/>
            <a:chExt cx="8267662" cy="687607"/>
          </a:xfrm>
        </p:grpSpPr>
        <p:sp>
          <p:nvSpPr>
            <p:cNvPr id="28" name="23 Rectángulo redondeado"/>
            <p:cNvSpPr/>
            <p:nvPr/>
          </p:nvSpPr>
          <p:spPr bwMode="auto">
            <a:xfrm>
              <a:off x="161925" y="1364477"/>
              <a:ext cx="1730665" cy="68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Variable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23 Rectángulo redondeado"/>
            <p:cNvSpPr/>
            <p:nvPr/>
          </p:nvSpPr>
          <p:spPr bwMode="auto">
            <a:xfrm>
              <a:off x="2029088" y="1364477"/>
              <a:ext cx="6400499" cy="687607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 bwMode="auto">
          <a:xfrm>
            <a:off x="161923" y="2192505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161924" y="2332926"/>
            <a:ext cx="8267662" cy="687607"/>
            <a:chOff x="161925" y="1364477"/>
            <a:chExt cx="8267662" cy="687607"/>
          </a:xfrm>
        </p:grpSpPr>
        <p:sp>
          <p:nvSpPr>
            <p:cNvPr id="38" name="23 Rectángulo redondeado"/>
            <p:cNvSpPr/>
            <p:nvPr/>
          </p:nvSpPr>
          <p:spPr bwMode="auto">
            <a:xfrm>
              <a:off x="161925" y="1364477"/>
              <a:ext cx="1730665" cy="68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Variable #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23 Rectángulo redondeado"/>
            <p:cNvSpPr/>
            <p:nvPr/>
          </p:nvSpPr>
          <p:spPr bwMode="auto">
            <a:xfrm>
              <a:off x="2029088" y="1364477"/>
              <a:ext cx="6400499" cy="687607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 bwMode="auto">
          <a:xfrm>
            <a:off x="161924" y="3160954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Group 40"/>
          <p:cNvGrpSpPr/>
          <p:nvPr/>
        </p:nvGrpSpPr>
        <p:grpSpPr>
          <a:xfrm>
            <a:off x="161924" y="3301375"/>
            <a:ext cx="8267662" cy="687607"/>
            <a:chOff x="161925" y="1364477"/>
            <a:chExt cx="8267662" cy="687607"/>
          </a:xfrm>
        </p:grpSpPr>
        <p:sp>
          <p:nvSpPr>
            <p:cNvPr id="42" name="23 Rectángulo redondeado"/>
            <p:cNvSpPr/>
            <p:nvPr/>
          </p:nvSpPr>
          <p:spPr bwMode="auto">
            <a:xfrm>
              <a:off x="161925" y="1364477"/>
              <a:ext cx="1730665" cy="68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Variable #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23 Rectángulo redondeado"/>
            <p:cNvSpPr/>
            <p:nvPr/>
          </p:nvSpPr>
          <p:spPr bwMode="auto">
            <a:xfrm>
              <a:off x="2029088" y="1364477"/>
              <a:ext cx="6400499" cy="687607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 bwMode="auto">
          <a:xfrm>
            <a:off x="164261" y="4129403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44"/>
          <p:cNvGrpSpPr/>
          <p:nvPr/>
        </p:nvGrpSpPr>
        <p:grpSpPr>
          <a:xfrm>
            <a:off x="161924" y="4269824"/>
            <a:ext cx="8267662" cy="687607"/>
            <a:chOff x="161925" y="1364477"/>
            <a:chExt cx="8267662" cy="687607"/>
          </a:xfrm>
        </p:grpSpPr>
        <p:sp>
          <p:nvSpPr>
            <p:cNvPr id="46" name="23 Rectángulo redondeado"/>
            <p:cNvSpPr/>
            <p:nvPr/>
          </p:nvSpPr>
          <p:spPr bwMode="auto">
            <a:xfrm>
              <a:off x="161925" y="1364477"/>
              <a:ext cx="1730665" cy="68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Variable #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23 Rectángulo redondeado"/>
            <p:cNvSpPr/>
            <p:nvPr/>
          </p:nvSpPr>
          <p:spPr bwMode="auto">
            <a:xfrm>
              <a:off x="2029088" y="1364477"/>
              <a:ext cx="6400499" cy="687607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 bwMode="auto">
          <a:xfrm>
            <a:off x="161924" y="5097852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Group 48"/>
          <p:cNvGrpSpPr/>
          <p:nvPr/>
        </p:nvGrpSpPr>
        <p:grpSpPr>
          <a:xfrm>
            <a:off x="161924" y="5238275"/>
            <a:ext cx="8267662" cy="687607"/>
            <a:chOff x="161925" y="1364477"/>
            <a:chExt cx="8267662" cy="687607"/>
          </a:xfrm>
        </p:grpSpPr>
        <p:sp>
          <p:nvSpPr>
            <p:cNvPr id="50" name="23 Rectángulo redondeado"/>
            <p:cNvSpPr/>
            <p:nvPr/>
          </p:nvSpPr>
          <p:spPr bwMode="auto">
            <a:xfrm>
              <a:off x="161925" y="1364477"/>
              <a:ext cx="1730665" cy="687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tx1"/>
                  </a:solidFill>
                  <a:latin typeface="Arial" charset="0"/>
                </a:rPr>
                <a:t>Variable [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23 Rectángulo redondeado"/>
            <p:cNvSpPr/>
            <p:nvPr/>
          </p:nvSpPr>
          <p:spPr bwMode="auto">
            <a:xfrm>
              <a:off x="2029088" y="1364477"/>
              <a:ext cx="6400499" cy="687607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3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Variable #[●] analysis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21" name="11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02734"/>
              </p:ext>
            </p:extLst>
          </p:nvPr>
        </p:nvGraphicFramePr>
        <p:xfrm>
          <a:off x="2030817" y="612478"/>
          <a:ext cx="6398772" cy="5219095"/>
        </p:xfrm>
        <a:graphic>
          <a:graphicData uri="http://schemas.openxmlformats.org/drawingml/2006/table">
            <a:tbl>
              <a:tblPr/>
              <a:tblGrid>
                <a:gridCol w="1158385"/>
                <a:gridCol w="77096"/>
                <a:gridCol w="640408"/>
                <a:gridCol w="640408"/>
                <a:gridCol w="640408"/>
                <a:gridCol w="640408"/>
                <a:gridCol w="640408"/>
                <a:gridCol w="77695"/>
                <a:gridCol w="470889"/>
                <a:gridCol w="470889"/>
                <a:gridCol w="470889"/>
                <a:gridCol w="470889"/>
              </a:tblGrid>
              <a:tr h="190331">
                <a:tc>
                  <a:txBody>
                    <a:bodyPr/>
                    <a:lstStyle/>
                    <a:p>
                      <a:pPr algn="l" fontAlgn="ctr"/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Sensitivity</a:t>
                      </a:r>
                      <a:r>
                        <a:rPr lang="en-US" sz="1200" b="1" i="0" u="none" strike="noStrike" baseline="0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to base case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Most likely sensitized case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2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 MM</a:t>
                      </a:r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[-20]bps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[-10]bps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BASE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[+10]bps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[+20]bps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2015e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2018e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Retail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Corporate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Gross loans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RWA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Deposits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costs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9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</a:t>
                      </a:r>
                      <a:r>
                        <a:rPr lang="en-US" sz="1200" b="1" i="0" u="none" strike="noStrike" noProof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Prov</a:t>
                      </a:r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Profit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29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9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29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noProof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2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noProof="0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5996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9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9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of Risk (</a:t>
                      </a:r>
                      <a:r>
                        <a:rPr lang="en-US" sz="1000" b="0" i="1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</a:t>
                      </a:r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9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NPLs ratio</a:t>
                      </a:r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9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Coverage ratio</a:t>
                      </a:r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9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9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ROTE</a:t>
                      </a:r>
                      <a:endParaRPr lang="en-US" sz="10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LTD</a:t>
                      </a:r>
                      <a:endParaRPr lang="en-US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28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1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fr-FR" sz="11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fr-FR" sz="1100" b="0" i="1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metrics</a:t>
                      </a:r>
                      <a:r>
                        <a:rPr lang="fr-FR" sz="11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Impacts</a:t>
                      </a:r>
                      <a:endParaRPr lang="en-US" sz="1100" b="0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77" marR="8977" marT="89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1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58" marR="8158" marT="8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64261" y="612476"/>
            <a:ext cx="1728334" cy="5405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rIns="36000">
            <a:no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b="1" i="1" dirty="0" smtClean="0">
                <a:solidFill>
                  <a:prstClr val="black"/>
                </a:solidFill>
              </a:rPr>
              <a:t>[Key comments]</a:t>
            </a:r>
            <a:endParaRPr lang="en-US" sz="1200" b="1" i="1" u="sng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188689" y="818707"/>
            <a:ext cx="630000" cy="4986669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818706"/>
            <a:ext cx="1876388" cy="4986669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Elbow Connector 3"/>
          <p:cNvCxnSpPr>
            <a:stCxn id="2" idx="2"/>
            <a:endCxn id="7" idx="2"/>
          </p:cNvCxnSpPr>
          <p:nvPr/>
        </p:nvCxnSpPr>
        <p:spPr bwMode="auto">
          <a:xfrm rot="5400000" flipH="1" flipV="1">
            <a:off x="6497540" y="4811523"/>
            <a:ext cx="1" cy="1987705"/>
          </a:xfrm>
          <a:prstGeom prst="bentConnector3">
            <a:avLst>
              <a:gd name="adj1" fmla="val -22860000000"/>
            </a:avLst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3164265" y="37180"/>
            <a:ext cx="5265324" cy="457452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square" lIns="87269" tIns="43634" rIns="87269" bIns="43634" anchor="ctr">
            <a:spAutoFit/>
          </a:bodyPr>
          <a:lstStyle>
            <a:lvl1pPr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1pPr>
            <a:lvl2pPr marL="742950" indent="-28575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2pPr>
            <a:lvl3pPr marL="11430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3pPr>
            <a:lvl4pPr marL="16002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4pPr>
            <a:lvl5pPr marL="2057400" indent="-228600" defTabSz="873125" eaLnBrk="0" hangingPunct="0">
              <a:defRPr sz="1400" b="1"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Times" pitchFamily="18" charset="0"/>
              <a:buChar char="•"/>
              <a:defRPr sz="1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200" b="0" i="1" u="sng" dirty="0" smtClean="0">
                <a:solidFill>
                  <a:srgbClr val="FFFFFF"/>
                </a:solidFill>
                <a:cs typeface="Arial"/>
              </a:rPr>
              <a:t>Pick the most likely sensitized case and expand it yearly (e.g. +10bps in the example below)</a:t>
            </a:r>
          </a:p>
        </p:txBody>
      </p:sp>
    </p:spTree>
    <p:extLst>
      <p:ext uri="{BB962C8B-B14F-4D97-AF65-F5344CB8AC3E}">
        <p14:creationId xmlns:p14="http://schemas.microsoft.com/office/powerpoint/2010/main" val="13093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Conclusions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1 Rectángulo redondeado"/>
          <p:cNvSpPr/>
          <p:nvPr/>
        </p:nvSpPr>
        <p:spPr bwMode="auto">
          <a:xfrm>
            <a:off x="164261" y="762000"/>
            <a:ext cx="8265327" cy="5153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fr-FR" sz="1600" smtClean="0">
                <a:latin typeface="Arial" charset="0"/>
              </a:rPr>
              <a:t>[</a:t>
            </a:r>
            <a:r>
              <a:rPr lang="fr-FR" sz="1600" dirty="0" err="1" smtClean="0">
                <a:latin typeface="Arial" charset="0"/>
              </a:rPr>
              <a:t>Summary</a:t>
            </a:r>
            <a:r>
              <a:rPr lang="fr-FR" sz="1600" dirty="0" smtClean="0">
                <a:latin typeface="Arial" charset="0"/>
              </a:rPr>
              <a:t> of key messages]</a:t>
            </a:r>
            <a:endParaRPr kumimoji="0" lang="fr-FR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9169898" y="6237466"/>
            <a:ext cx="65" cy="118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s-ES" sz="9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3554" name="Picture 2" descr="STD Negativo RGB_O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0000"/>
              </a:clrFrom>
              <a:clrTo>
                <a:srgbClr val="FE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1625" y="2660650"/>
            <a:ext cx="34448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011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Key external risks and challenges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23 Rectángulo redondeado"/>
          <p:cNvSpPr/>
          <p:nvPr/>
        </p:nvSpPr>
        <p:spPr bwMode="auto">
          <a:xfrm>
            <a:off x="2029089" y="659205"/>
            <a:ext cx="6402834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Risks / challenges</a:t>
            </a:r>
          </a:p>
        </p:txBody>
      </p:sp>
      <p:sp>
        <p:nvSpPr>
          <p:cNvPr id="11" name="23 Rectángulo redondeado"/>
          <p:cNvSpPr/>
          <p:nvPr/>
        </p:nvSpPr>
        <p:spPr bwMode="auto">
          <a:xfrm>
            <a:off x="161925" y="1364477"/>
            <a:ext cx="1730665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Macro</a:t>
            </a:r>
            <a:endParaRPr kumimoji="0" lang="en-US" sz="1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23 Rectángulo redondeado"/>
          <p:cNvSpPr/>
          <p:nvPr/>
        </p:nvSpPr>
        <p:spPr bwMode="auto">
          <a:xfrm>
            <a:off x="2024417" y="1364477"/>
            <a:ext cx="6402835" cy="1260000"/>
          </a:xfrm>
          <a:prstGeom prst="rect">
            <a:avLst/>
          </a:prstGeom>
          <a:noFill/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61925" y="2699197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23 Rectángulo redondeado"/>
          <p:cNvSpPr/>
          <p:nvPr/>
        </p:nvSpPr>
        <p:spPr bwMode="auto">
          <a:xfrm>
            <a:off x="164261" y="2773916"/>
            <a:ext cx="1730665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Regulatory</a:t>
            </a:r>
            <a:endParaRPr kumimoji="0" lang="en-US" sz="1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23 Rectángulo redondeado"/>
          <p:cNvSpPr/>
          <p:nvPr/>
        </p:nvSpPr>
        <p:spPr bwMode="auto">
          <a:xfrm>
            <a:off x="164261" y="4329813"/>
            <a:ext cx="1730665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Competitive</a:t>
            </a:r>
            <a:endParaRPr kumimoji="0" lang="en-US" sz="1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64261" y="4181865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23 Rectángulo redondeado"/>
          <p:cNvSpPr/>
          <p:nvPr/>
        </p:nvSpPr>
        <p:spPr bwMode="auto">
          <a:xfrm>
            <a:off x="2024417" y="2773916"/>
            <a:ext cx="6402835" cy="1260000"/>
          </a:xfrm>
          <a:prstGeom prst="rect">
            <a:avLst/>
          </a:prstGeom>
          <a:noFill/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23 Rectángulo redondeado"/>
          <p:cNvSpPr/>
          <p:nvPr/>
        </p:nvSpPr>
        <p:spPr bwMode="auto">
          <a:xfrm>
            <a:off x="2024417" y="4329813"/>
            <a:ext cx="6402835" cy="1260000"/>
          </a:xfrm>
          <a:prstGeom prst="rect">
            <a:avLst/>
          </a:prstGeom>
          <a:noFill/>
          <a:ln w="9525"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[●]</a:t>
            </a:r>
            <a:endParaRPr kumimoji="0" lang="en-US" sz="1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Competitive environment and positioning </a:t>
            </a:r>
            <a:r>
              <a:rPr lang="en-US" sz="2400" b="1" smtClean="0">
                <a:solidFill>
                  <a:prstClr val="black"/>
                </a:solidFill>
              </a:rPr>
              <a:t>for the bank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1 Rectángulo redondeado"/>
          <p:cNvSpPr/>
          <p:nvPr/>
        </p:nvSpPr>
        <p:spPr bwMode="auto">
          <a:xfrm>
            <a:off x="164261" y="762000"/>
            <a:ext cx="8265327" cy="5153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 smtClean="0">
                <a:latin typeface="Arial" charset="0"/>
              </a:rPr>
              <a:t>Bank diagnosis and market position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Arial" charset="0"/>
              </a:rPr>
              <a:t>Opportunities to beat the market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Arial" charset="0"/>
              </a:rPr>
              <a:t>Where we should focus (products,..)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Arial" charset="0"/>
              </a:rPr>
              <a:t>Comments on situation compared with peers (explaining the following slides)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Arial" charset="0"/>
              </a:rPr>
              <a:t>Opportunities to gain market share / improve profitability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Arial" charset="0"/>
              </a:rPr>
              <a:t>Opportunities to catch-up (where we are weak)</a:t>
            </a:r>
          </a:p>
          <a:p>
            <a:pPr marL="6286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sz="1600" dirty="0" smtClean="0">
              <a:latin typeface="Arial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600" dirty="0" smtClean="0"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600" dirty="0" smtClean="0"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600" dirty="0" smtClean="0"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600" dirty="0" smtClean="0">
              <a:latin typeface="Arial" charset="0"/>
            </a:endParaRPr>
          </a:p>
          <a:p>
            <a:pPr marR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600" dirty="0" smtClean="0">
              <a:latin typeface="Arial" charset="0"/>
            </a:endParaRPr>
          </a:p>
          <a:p>
            <a:pPr marL="628650" lvl="1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Peers strategy and positioning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23 Rectángulo redondeado"/>
          <p:cNvSpPr/>
          <p:nvPr/>
        </p:nvSpPr>
        <p:spPr bwMode="auto">
          <a:xfrm>
            <a:off x="2029089" y="659205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Current strategy</a:t>
            </a:r>
          </a:p>
        </p:txBody>
      </p:sp>
      <p:sp>
        <p:nvSpPr>
          <p:cNvPr id="9" name="31 Rectángulo redondeado"/>
          <p:cNvSpPr/>
          <p:nvPr/>
        </p:nvSpPr>
        <p:spPr bwMode="auto">
          <a:xfrm>
            <a:off x="5297588" y="659204"/>
            <a:ext cx="3132000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Successes and challenges</a:t>
            </a:r>
          </a:p>
        </p:txBody>
      </p:sp>
      <p:sp>
        <p:nvSpPr>
          <p:cNvPr id="10" name="23 Rectángulo redondeado"/>
          <p:cNvSpPr/>
          <p:nvPr/>
        </p:nvSpPr>
        <p:spPr bwMode="auto">
          <a:xfrm>
            <a:off x="161924" y="659205"/>
            <a:ext cx="1730665" cy="40957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Main competitors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1925" y="1215615"/>
            <a:ext cx="8267663" cy="864000"/>
            <a:chOff x="161925" y="1364477"/>
            <a:chExt cx="8267663" cy="1980000"/>
          </a:xfrm>
        </p:grpSpPr>
        <p:sp>
          <p:nvSpPr>
            <p:cNvPr id="12" name="23 Rectángulo redondeado"/>
            <p:cNvSpPr/>
            <p:nvPr/>
          </p:nvSpPr>
          <p:spPr bwMode="auto">
            <a:xfrm>
              <a:off x="161925" y="1364477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Peer #1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23 Rectángulo redondeado"/>
            <p:cNvSpPr/>
            <p:nvPr/>
          </p:nvSpPr>
          <p:spPr bwMode="auto">
            <a:xfrm>
              <a:off x="2029089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23 Rectángulo redondeado"/>
            <p:cNvSpPr/>
            <p:nvPr/>
          </p:nvSpPr>
          <p:spPr bwMode="auto">
            <a:xfrm>
              <a:off x="5297588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endParaRPr lang="fr-FR" sz="1600" dirty="0">
                <a:solidFill>
                  <a:schemeClr val="tx1"/>
                </a:solidFill>
                <a:latin typeface="Arial" charset="0"/>
              </a:endParaRPr>
            </a:p>
            <a:p>
              <a:pPr marL="285750" indent="-28575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û"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[●]</a:t>
              </a:r>
              <a:endParaRPr lang="en-US" sz="1600" i="1" dirty="0">
                <a:solidFill>
                  <a:schemeClr val="tx1"/>
                </a:solidFill>
                <a:latin typeface="Arial" charset="0"/>
              </a:endParaRP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û"/>
                <a:tabLst/>
              </a:pPr>
              <a:endPara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 bwMode="auto">
          <a:xfrm>
            <a:off x="164261" y="2319439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Group 20"/>
          <p:cNvGrpSpPr/>
          <p:nvPr/>
        </p:nvGrpSpPr>
        <p:grpSpPr>
          <a:xfrm>
            <a:off x="161924" y="2559263"/>
            <a:ext cx="8267663" cy="864000"/>
            <a:chOff x="161925" y="1364477"/>
            <a:chExt cx="8267663" cy="1980000"/>
          </a:xfrm>
        </p:grpSpPr>
        <p:sp>
          <p:nvSpPr>
            <p:cNvPr id="22" name="23 Rectángulo redondeado"/>
            <p:cNvSpPr/>
            <p:nvPr/>
          </p:nvSpPr>
          <p:spPr bwMode="auto">
            <a:xfrm>
              <a:off x="161925" y="1364477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Peer #2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3 Rectángulo redondeado"/>
            <p:cNvSpPr/>
            <p:nvPr/>
          </p:nvSpPr>
          <p:spPr bwMode="auto">
            <a:xfrm>
              <a:off x="2029089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Rectángulo redondeado"/>
            <p:cNvSpPr/>
            <p:nvPr/>
          </p:nvSpPr>
          <p:spPr bwMode="auto">
            <a:xfrm>
              <a:off x="5297588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endParaRPr lang="fr-FR" sz="1600" dirty="0">
                <a:solidFill>
                  <a:schemeClr val="tx1"/>
                </a:solidFill>
                <a:latin typeface="Arial" charset="0"/>
              </a:endParaRPr>
            </a:p>
            <a:p>
              <a:pPr marL="285750" indent="-28575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û"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[●]</a:t>
              </a:r>
              <a:endParaRPr lang="en-US" sz="1600" i="1" dirty="0">
                <a:solidFill>
                  <a:schemeClr val="tx1"/>
                </a:solidFill>
                <a:latin typeface="Arial" charset="0"/>
              </a:endParaRP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û"/>
                <a:tabLst/>
              </a:pPr>
              <a:endPara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 bwMode="auto">
          <a:xfrm>
            <a:off x="164260" y="3663087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30"/>
          <p:cNvGrpSpPr/>
          <p:nvPr/>
        </p:nvGrpSpPr>
        <p:grpSpPr>
          <a:xfrm>
            <a:off x="164261" y="3902911"/>
            <a:ext cx="8267663" cy="864000"/>
            <a:chOff x="161925" y="1364477"/>
            <a:chExt cx="8267663" cy="1980000"/>
          </a:xfrm>
        </p:grpSpPr>
        <p:sp>
          <p:nvSpPr>
            <p:cNvPr id="32" name="23 Rectángulo redondeado"/>
            <p:cNvSpPr/>
            <p:nvPr/>
          </p:nvSpPr>
          <p:spPr bwMode="auto">
            <a:xfrm>
              <a:off x="161925" y="1364477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Peer #3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23 Rectángulo redondeado"/>
            <p:cNvSpPr/>
            <p:nvPr/>
          </p:nvSpPr>
          <p:spPr bwMode="auto">
            <a:xfrm>
              <a:off x="2029089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23 Rectángulo redondeado"/>
            <p:cNvSpPr/>
            <p:nvPr/>
          </p:nvSpPr>
          <p:spPr bwMode="auto">
            <a:xfrm>
              <a:off x="5297588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endParaRPr lang="fr-FR" sz="1600" dirty="0">
                <a:solidFill>
                  <a:schemeClr val="tx1"/>
                </a:solidFill>
                <a:latin typeface="Arial" charset="0"/>
              </a:endParaRPr>
            </a:p>
            <a:p>
              <a:pPr marL="285750" indent="-28575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û"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[●]</a:t>
              </a:r>
              <a:endParaRPr lang="en-US" sz="1600" i="1" dirty="0">
                <a:solidFill>
                  <a:schemeClr val="tx1"/>
                </a:solidFill>
                <a:latin typeface="Arial" charset="0"/>
              </a:endParaRP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û"/>
                <a:tabLst/>
              </a:pPr>
              <a:endPara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>
            <a:off x="166597" y="5006735"/>
            <a:ext cx="826532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" name="Group 35"/>
          <p:cNvGrpSpPr/>
          <p:nvPr/>
        </p:nvGrpSpPr>
        <p:grpSpPr>
          <a:xfrm>
            <a:off x="166597" y="5246557"/>
            <a:ext cx="8267663" cy="864000"/>
            <a:chOff x="161925" y="1364477"/>
            <a:chExt cx="8267663" cy="1980000"/>
          </a:xfrm>
        </p:grpSpPr>
        <p:sp>
          <p:nvSpPr>
            <p:cNvPr id="37" name="23 Rectángulo redondeado"/>
            <p:cNvSpPr/>
            <p:nvPr/>
          </p:nvSpPr>
          <p:spPr bwMode="auto">
            <a:xfrm>
              <a:off x="161925" y="1364477"/>
              <a:ext cx="1730665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Peer #4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23 Rectángulo redondeado"/>
            <p:cNvSpPr/>
            <p:nvPr/>
          </p:nvSpPr>
          <p:spPr bwMode="auto">
            <a:xfrm>
              <a:off x="2029089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  <a:endParaRPr kumimoji="0" lang="en-US" sz="1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23 Rectángulo redondeado"/>
            <p:cNvSpPr/>
            <p:nvPr/>
          </p:nvSpPr>
          <p:spPr bwMode="auto">
            <a:xfrm>
              <a:off x="5297588" y="1364477"/>
              <a:ext cx="3132000" cy="198000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[●]</a:t>
              </a: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B050"/>
                </a:buClr>
                <a:buSzTx/>
                <a:buFont typeface="Wingdings" panose="05000000000000000000" pitchFamily="2" charset="2"/>
                <a:buChar char="ü"/>
                <a:tabLst/>
              </a:pPr>
              <a:endParaRPr lang="fr-FR" sz="1600" dirty="0">
                <a:solidFill>
                  <a:schemeClr val="tx1"/>
                </a:solidFill>
                <a:latin typeface="Arial" charset="0"/>
              </a:endParaRPr>
            </a:p>
            <a:p>
              <a:pPr marL="285750" indent="-28575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û"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[●]</a:t>
              </a:r>
              <a:endParaRPr lang="en-US" sz="1600" i="1" dirty="0">
                <a:solidFill>
                  <a:schemeClr val="tx1"/>
                </a:solidFill>
                <a:latin typeface="Arial" charset="0"/>
              </a:endParaRPr>
            </a:p>
            <a:p>
              <a:pPr marL="285750" marR="0" indent="-285750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û"/>
                <a:tabLst/>
              </a:pPr>
              <a:endPara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Market share vs. peers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55724"/>
              </p:ext>
            </p:extLst>
          </p:nvPr>
        </p:nvGraphicFramePr>
        <p:xfrm>
          <a:off x="161927" y="1094453"/>
          <a:ext cx="8267660" cy="4382423"/>
        </p:xfrm>
        <a:graphic>
          <a:graphicData uri="http://schemas.openxmlformats.org/drawingml/2006/table">
            <a:tbl>
              <a:tblPr/>
              <a:tblGrid>
                <a:gridCol w="2115727"/>
                <a:gridCol w="965566"/>
                <a:gridCol w="965566"/>
                <a:gridCol w="965566"/>
                <a:gridCol w="965566"/>
                <a:gridCol w="965566"/>
                <a:gridCol w="354988"/>
                <a:gridCol w="969115"/>
              </a:tblGrid>
              <a:tr h="49401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1" u="sng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</a:t>
                      </a:r>
                      <a:r>
                        <a:rPr lang="es-ES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Share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Peer1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Peer2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Peer3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Peer4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 BIG </a:t>
                      </a:r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[5</a:t>
                      </a:r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Retail Loans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Corporate Loans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Loans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76704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Deposits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Funds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704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Client Resources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9004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01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Business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 bwMode="auto">
          <a:xfrm>
            <a:off x="161925" y="512869"/>
            <a:ext cx="8267663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4261" y="77306"/>
            <a:ext cx="875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Operating performance vs. peers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81993"/>
              </p:ext>
            </p:extLst>
          </p:nvPr>
        </p:nvGraphicFramePr>
        <p:xfrm>
          <a:off x="161922" y="823868"/>
          <a:ext cx="8267668" cy="5014961"/>
        </p:xfrm>
        <a:graphic>
          <a:graphicData uri="http://schemas.openxmlformats.org/drawingml/2006/table">
            <a:tbl>
              <a:tblPr/>
              <a:tblGrid>
                <a:gridCol w="1798443"/>
                <a:gridCol w="1035076"/>
                <a:gridCol w="1035076"/>
                <a:gridCol w="1035076"/>
                <a:gridCol w="1035076"/>
                <a:gridCol w="1035076"/>
                <a:gridCol w="258769"/>
                <a:gridCol w="1035076"/>
              </a:tblGrid>
              <a:tr h="4501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(% </a:t>
                      </a:r>
                      <a:r>
                        <a:rPr lang="es-E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 </a:t>
                      </a:r>
                      <a:r>
                        <a:rPr lang="es-ES" sz="11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r>
                        <a:rPr lang="es-ES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11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Loans</a:t>
                      </a:r>
                      <a:r>
                        <a:rPr lang="es-ES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SAN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Peer1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Peer2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Peer3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Peer4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BIG [5]</a:t>
                      </a:r>
                    </a:p>
                  </a:txBody>
                  <a:tcPr marL="9252" marR="9252" marT="92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NII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Fee &amp; Comm.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Income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88"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Expenses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88">
                <a:tc>
                  <a:txBody>
                    <a:bodyPr/>
                    <a:lstStyle/>
                    <a:p>
                      <a:pPr algn="l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Pre-Prov Profit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Provisions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PBT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Taxes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2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Net Profit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1482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48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RoRWA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8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ROE / ROTE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8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C/I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52" marR="9252" marT="9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00.375"/>
  <p:tag name="LLEFT" val=" 9.75"/>
</p:tagLst>
</file>

<file path=ppt/theme/theme1.xml><?xml version="1.0" encoding="utf-8"?>
<a:theme xmlns:a="http://schemas.openxmlformats.org/drawingml/2006/main" name="2_Plantilla SAN 2009">
  <a:themeElements>
    <a:clrScheme name="Plantilla SAN 200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Santand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lantilla SAN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AN 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AN 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AN 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AN 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AN 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AN 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AN 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AN 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AN 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AN 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AN 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SAN 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AN 2009 14">
        <a:dk1>
          <a:srgbClr val="5F5F5F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50505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SAN 2009 15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40404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3096</Words>
  <Application>Microsoft Office PowerPoint</Application>
  <PresentationFormat>On-screen Show (4:3)</PresentationFormat>
  <Paragraphs>2050</Paragraphs>
  <Slides>48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2_Plantilla SAN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Santander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FERNANDEZ CHOZAS ANA MARIA</dc:creator>
  <cp:lastModifiedBy>Parrish, Rut</cp:lastModifiedBy>
  <cp:revision>980</cp:revision>
  <cp:lastPrinted>2015-07-10T11:57:56Z</cp:lastPrinted>
  <dcterms:created xsi:type="dcterms:W3CDTF">2012-03-27T15:15:11Z</dcterms:created>
  <dcterms:modified xsi:type="dcterms:W3CDTF">2015-09-23T15:14:58Z</dcterms:modified>
</cp:coreProperties>
</file>