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9" r:id="rId1"/>
    <p:sldMasterId id="2147483828" r:id="rId2"/>
  </p:sldMasterIdLst>
  <p:notesMasterIdLst>
    <p:notesMasterId r:id="rId14"/>
  </p:notesMasterIdLst>
  <p:handoutMasterIdLst>
    <p:handoutMasterId r:id="rId15"/>
  </p:handoutMasterIdLst>
  <p:sldIdLst>
    <p:sldId id="256" r:id="rId3"/>
    <p:sldId id="633" r:id="rId4"/>
    <p:sldId id="627" r:id="rId5"/>
    <p:sldId id="635" r:id="rId6"/>
    <p:sldId id="634" r:id="rId7"/>
    <p:sldId id="628" r:id="rId8"/>
    <p:sldId id="636" r:id="rId9"/>
    <p:sldId id="629" r:id="rId10"/>
    <p:sldId id="638" r:id="rId11"/>
    <p:sldId id="630" r:id="rId12"/>
    <p:sldId id="637" r:id="rId13"/>
  </p:sldIdLst>
  <p:sldSz cx="9144000" cy="6858000" type="screen4x3"/>
  <p:notesSz cx="7010400" cy="9296400"/>
  <p:custDataLst>
    <p:tags r:id="rId1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74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orient="horz" pos="156">
          <p15:clr>
            <a:srgbClr val="A4A3A4"/>
          </p15:clr>
        </p15:guide>
        <p15:guide id="4" pos="248">
          <p15:clr>
            <a:srgbClr val="A4A3A4"/>
          </p15:clr>
        </p15:guide>
        <p15:guide id="5" pos="5505">
          <p15:clr>
            <a:srgbClr val="A4A3A4"/>
          </p15:clr>
        </p15:guide>
        <p15:guide id="6" pos="2778">
          <p15:clr>
            <a:srgbClr val="A4A3A4"/>
          </p15:clr>
        </p15:guide>
        <p15:guide id="7" pos="2987">
          <p15:clr>
            <a:srgbClr val="A4A3A4"/>
          </p15:clr>
        </p15:guide>
        <p15:guide id="8" orient="horz" pos="4150">
          <p15:clr>
            <a:srgbClr val="A4A3A4"/>
          </p15:clr>
        </p15:guide>
        <p15:guide id="9" orient="horz" pos="662">
          <p15:clr>
            <a:srgbClr val="A4A3A4"/>
          </p15:clr>
        </p15:guide>
        <p15:guide id="10" orient="horz" pos="132">
          <p15:clr>
            <a:srgbClr val="A4A3A4"/>
          </p15:clr>
        </p15:guide>
        <p15:guide id="11" orient="horz" pos="266">
          <p15:clr>
            <a:srgbClr val="A4A3A4"/>
          </p15:clr>
        </p15:guide>
        <p15:guide id="12" pos="5403">
          <p15:clr>
            <a:srgbClr val="A4A3A4"/>
          </p15:clr>
        </p15:guide>
        <p15:guide id="13" pos="2796">
          <p15:clr>
            <a:srgbClr val="A4A3A4"/>
          </p15:clr>
        </p15:guide>
        <p15:guide id="14" pos="2941">
          <p15:clr>
            <a:srgbClr val="A4A3A4"/>
          </p15:clr>
        </p15:guide>
        <p15:guide id="15" pos="351">
          <p15:clr>
            <a:srgbClr val="A4A3A4"/>
          </p15:clr>
        </p15:guide>
        <p15:guide id="16" pos="209">
          <p15:clr>
            <a:srgbClr val="A4A3A4"/>
          </p15:clr>
        </p15:guide>
        <p15:guide id="17" pos="55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5F5F5F"/>
    <a:srgbClr val="C25552"/>
    <a:srgbClr val="FFFF00"/>
    <a:srgbClr val="E60000"/>
    <a:srgbClr val="333333"/>
    <a:srgbClr val="999999"/>
    <a:srgbClr val="CBCBCB"/>
    <a:srgbClr val="00FF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267" autoAdjust="0"/>
    <p:restoredTop sz="90053" autoAdjust="0"/>
  </p:normalViewPr>
  <p:slideViewPr>
    <p:cSldViewPr snapToGrid="0" snapToObjects="1">
      <p:cViewPr varScale="1">
        <p:scale>
          <a:sx n="87" d="100"/>
          <a:sy n="87" d="100"/>
        </p:scale>
        <p:origin x="-1938" y="-84"/>
      </p:cViewPr>
      <p:guideLst>
        <p:guide orient="horz" pos="4026"/>
        <p:guide orient="horz" pos="873"/>
        <p:guide orient="horz" pos="156"/>
        <p:guide orient="horz" pos="4155"/>
        <p:guide orient="horz" pos="797"/>
        <p:guide orient="horz" pos="132"/>
        <p:guide orient="horz" pos="218"/>
        <p:guide pos="248"/>
        <p:guide pos="5505"/>
        <p:guide pos="2659"/>
        <p:guide pos="3515"/>
        <p:guide pos="5403"/>
        <p:guide pos="2796"/>
        <p:guide pos="2941"/>
        <p:guide pos="351"/>
        <p:guide pos="209"/>
        <p:guide pos="55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61413-BEF4-4992-9060-ACA2C7532E71}" type="datetimeFigureOut">
              <a:rPr lang="en-US" smtClean="0"/>
              <a:t>Mar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03D92-FC54-49D8-B22F-23200A7FFF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651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5B168E-2D4F-4C34-B0B9-704A69CF462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62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pitchFamily="-112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pitchFamily="-112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pitchFamily="-112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pitchFamily="-112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1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31788" y="2802939"/>
            <a:ext cx="1705992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n w="9525" cmpd="sng">
                <a:solidFill>
                  <a:schemeClr val="tx1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4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331788" y="-2514783"/>
            <a:ext cx="8469312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149015" y="99783"/>
            <a:ext cx="869950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63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610821\Desktop\sant-MReg_positivo_RGB.3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597" y="3084463"/>
            <a:ext cx="1724479" cy="50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12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7512492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 userDrawn="1"/>
        </p:nvSpPr>
        <p:spPr>
          <a:xfrm>
            <a:off x="7010400" y="6592432"/>
            <a:ext cx="1992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baseline="30000" dirty="0">
                <a:solidFill>
                  <a:schemeClr val="tx1"/>
                </a:solidFill>
              </a:rPr>
              <a:t>Proprietary &amp; Confidential</a:t>
            </a:r>
            <a:endParaRPr lang="en-US" sz="15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n610821\Desktop\sant-MReg_positivo_RGB.300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126759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245957" y="6321262"/>
            <a:ext cx="17476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baseline="30000" dirty="0" smtClean="0">
                <a:solidFill>
                  <a:schemeClr val="tx1"/>
                </a:solidFill>
              </a:rPr>
              <a:t>Santander Holdings USA</a:t>
            </a:r>
            <a:r>
              <a:rPr lang="en-US" sz="1500" b="1" baseline="0" dirty="0" smtClean="0">
                <a:solidFill>
                  <a:schemeClr val="tx1"/>
                </a:solidFill>
              </a:rPr>
              <a:t> 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32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3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99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tags" Target="../tags/tag42.xml"/><Relationship Id="rId54" Type="http://schemas.openxmlformats.org/officeDocument/2006/relationships/tags" Target="../tags/tag55.xml"/><Relationship Id="rId62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53" Type="http://schemas.openxmlformats.org/officeDocument/2006/relationships/tags" Target="../tags/tag54.xml"/><Relationship Id="rId58" Type="http://schemas.openxmlformats.org/officeDocument/2006/relationships/tags" Target="../tags/tag59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57" Type="http://schemas.openxmlformats.org/officeDocument/2006/relationships/tags" Target="../tags/tag58.xml"/><Relationship Id="rId61" Type="http://schemas.openxmlformats.org/officeDocument/2006/relationships/oleObject" Target="../embeddings/oleObject2.bin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60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56" Type="http://schemas.openxmlformats.org/officeDocument/2006/relationships/tags" Target="../tags/tag57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59" Type="http://schemas.openxmlformats.org/officeDocument/2006/relationships/tags" Target="../tags/tag6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931" y="2963670"/>
            <a:ext cx="8142287" cy="350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27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Risk Appetite Statement – Recalibration Support</a:t>
            </a:r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8931" y="3313765"/>
            <a:ext cx="8142287" cy="31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Kick-off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248488"/>
            <a:ext cx="889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Potential methods for tracking for strategic risk</a:t>
            </a:r>
            <a:endParaRPr lang="en-US" sz="2000" b="1" dirty="0"/>
          </a:p>
        </p:txBody>
      </p:sp>
      <p:graphicFrame>
        <p:nvGraphicFramePr>
          <p:cNvPr id="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385139"/>
              </p:ext>
            </p:extLst>
          </p:nvPr>
        </p:nvGraphicFramePr>
        <p:xfrm>
          <a:off x="393696" y="1100588"/>
          <a:ext cx="8407403" cy="3993927"/>
        </p:xfrm>
        <a:graphic>
          <a:graphicData uri="http://schemas.openxmlformats.org/drawingml/2006/table">
            <a:tbl>
              <a:tblPr firstRow="1" bandRow="1"/>
              <a:tblGrid>
                <a:gridCol w="2131790"/>
                <a:gridCol w="2122714"/>
                <a:gridCol w="4152899"/>
              </a:tblGrid>
              <a:tr h="299759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Quantifying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trategic risk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9598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Financial-resiliency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PPNR impairment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stress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Legacy and new metrics requested by Group – are these truly strategic risk indicators?</a:t>
                      </a:r>
                      <a:endParaRPr lang="en-GB" sz="11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9477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Concentration metrics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SCUSA subprime assets / SHUSA credit exposure (%)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exposure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AuM</a:t>
                      </a:r>
                      <a:endParaRPr lang="en-GB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1517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apital metrics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Upstream dividends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</a:t>
                      </a:r>
                      <a:r>
                        <a:rPr lang="en-GB" sz="11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binary view of Entity ability to upstream cash flows (based on revenue streams and/or regulatory approval)</a:t>
                      </a:r>
                      <a:endParaRPr lang="en-GB" sz="1100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1517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Plan-based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spending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Budget tracking</a:t>
                      </a:r>
                      <a:endParaRPr lang="en-GB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 link to  the strategic</a:t>
                      </a:r>
                      <a:r>
                        <a:rPr lang="en-GB" sz="11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plan and progress against it</a:t>
                      </a:r>
                      <a:endParaRPr lang="en-GB" sz="11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6291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Firm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ratings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Debt ratings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assessment of internal performance; potentially duplicative of long term credit ratings currently reported to </a:t>
                      </a:r>
                      <a:r>
                        <a:rPr lang="en-GB" sz="1100" b="0" i="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</a:t>
                      </a:r>
                      <a:endParaRPr lang="en-GB" sz="1100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9477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Return-related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ROTE, RORWA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Growth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Earnings</a:t>
                      </a:r>
                      <a:r>
                        <a:rPr lang="en-GB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volatility </a:t>
                      </a:r>
                      <a:endParaRPr lang="en-GB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Incorporating</a:t>
                      </a:r>
                      <a:r>
                        <a:rPr lang="en-GB" sz="11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profit/revenue performance metrics may confound and distract from focus on firm’s risk appetite</a:t>
                      </a:r>
                      <a:endParaRPr lang="en-GB" sz="11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6291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Macroeconomic</a:t>
                      </a:r>
                      <a:r>
                        <a:rPr lang="en-GB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factors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CDS spreads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relevant to strategic</a:t>
                      </a:r>
                      <a:r>
                        <a:rPr lang="en-GB" sz="11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plan and not applicable to internal accountability </a:t>
                      </a:r>
                      <a:endParaRPr lang="en-GB" sz="11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863255"/>
              </p:ext>
            </p:extLst>
          </p:nvPr>
        </p:nvGraphicFramePr>
        <p:xfrm>
          <a:off x="7663542" y="1078816"/>
          <a:ext cx="1137557" cy="243840"/>
        </p:xfrm>
        <a:graphic>
          <a:graphicData uri="http://schemas.openxmlformats.org/drawingml/2006/table">
            <a:tbl>
              <a:tblPr firstRow="1" bandRow="1"/>
              <a:tblGrid>
                <a:gridCol w="1137557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metrics</a:t>
                      </a:r>
                      <a:endParaRPr lang="en-GB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clus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77906"/>
              </p:ext>
            </p:extLst>
          </p:nvPr>
        </p:nvGraphicFramePr>
        <p:xfrm>
          <a:off x="331788" y="5298097"/>
          <a:ext cx="84693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93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0" lang="en-GB" sz="1800" b="0" i="0" u="none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j-lt"/>
                        </a:rPr>
                        <a:t>What is the goal of the strategic risk metrics? How are they differentiated from the goals of strategic planning and Finance? Would this be best captured in a qualitative assessment?</a:t>
                      </a:r>
                      <a:endParaRPr kumimoji="0" lang="en-GB" sz="1800" b="0" i="0" u="none" baseline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j-lt"/>
                      </a:endParaRPr>
                    </a:p>
                  </a:txBody>
                  <a:tcPr anchor="b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9525" cmpd="sng">
                      <a:solidFill>
                        <a:schemeClr val="accent4"/>
                      </a:solidFill>
                    </a:lnT>
                    <a:lnB w="9525" cmpd="sng">
                      <a:solidFill>
                        <a:schemeClr val="accent4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2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912" y="1145492"/>
            <a:ext cx="8245475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open questions</a:t>
            </a:r>
          </a:p>
          <a:p>
            <a:pPr marL="285750" lvl="1" indent="-28575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BHC now uses an FRB scenario for baseline, should we rethink </a:t>
            </a:r>
            <a:r>
              <a:rPr lang="en-US" sz="16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of BHC scenario for calibration?</a:t>
            </a:r>
            <a:endParaRPr lang="en-US" sz="1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methodology decisions TBD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000" y="248488"/>
            <a:ext cx="889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Open questions &amp; next steps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10016" y="2659784"/>
            <a:ext cx="82454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 and update outstanding internal data (historical and CCAR) as available based on timelines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excel recalibrations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outstanding methodology questions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Incorporate </a:t>
            </a: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 planning </a:t>
            </a:r>
            <a:r>
              <a:rPr lang="en-US" sz="16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(latest version available?)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list of metrics with John/Sarah to incorporate feedback from Board </a:t>
            </a:r>
            <a:r>
              <a:rPr lang="en-US" sz="1600" i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(has Beatrice already done this?)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weekly </a:t>
            </a:r>
            <a:r>
              <a:rPr lang="en-US" sz="16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updates</a:t>
            </a:r>
            <a:endParaRPr lang="en-US" sz="1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31788" y="2492543"/>
            <a:ext cx="84693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248488"/>
            <a:ext cx="889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Agenda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7213" y="1357392"/>
            <a:ext cx="348044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en-GB" sz="1800" dirty="0" smtClean="0"/>
              <a:t>Timeline &amp; stakeholders</a:t>
            </a: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en-GB" sz="1800" dirty="0" smtClean="0"/>
              <a:t>2016 RAS metrics</a:t>
            </a: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en-GB" sz="1800" dirty="0" smtClean="0"/>
              <a:t>Tracking strategic risk</a:t>
            </a: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en-GB" sz="1800" dirty="0" smtClean="0"/>
              <a:t>Open questions &amp; next steps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6813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Object 6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17744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think-cell Slide" r:id="rId61" imgW="270" imgH="270" progId="TCLayout.ActiveDocument.1">
                  <p:embed/>
                </p:oleObj>
              </mc:Choice>
              <mc:Fallback>
                <p:oleObj name="think-cell Slide" r:id="rId6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GB" sz="1200" b="1">
              <a:latin typeface="Arial"/>
              <a:cs typeface="Arial"/>
              <a:sym typeface="Arial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217987" y="1350962"/>
            <a:ext cx="306388" cy="230188"/>
          </a:xfrm>
          <a:prstGeom prst="rect">
            <a:avLst/>
          </a:prstGeom>
          <a:solidFill>
            <a:schemeClr val="bg1"/>
          </a:solidFill>
          <a:ln w="9525">
            <a:solidFill>
              <a:srgbClr val="606060"/>
            </a:solidFill>
          </a:ln>
        </p:spPr>
        <p:txBody>
          <a:bodyPr wrap="none" lIns="0" tIns="23813" rIns="0" bIns="23813" numCol="1" spc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8289946-12DE-4D44-9154-57A004613FAE}" type="datetime'''''''''M''''''''''a''r'''''''''''''''''''''''''''''''''">
              <a:rPr lang="en-US" sz="1200" b="1">
                <a:latin typeface="Arial"/>
                <a:cs typeface="Arial"/>
                <a:sym typeface="Arial"/>
              </a:rPr>
              <a:pPr/>
              <a:t>Mar</a:t>
            </a:fld>
            <a:endParaRPr lang="en-GB" sz="1200" b="1" dirty="0">
              <a:latin typeface="Arial"/>
              <a:cs typeface="Arial"/>
              <a:sym typeface="Arial"/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524375" y="1350962"/>
            <a:ext cx="1838325" cy="230188"/>
          </a:xfrm>
          <a:prstGeom prst="rect">
            <a:avLst/>
          </a:prstGeom>
          <a:solidFill>
            <a:schemeClr val="bg1"/>
          </a:solidFill>
          <a:ln w="9525">
            <a:solidFill>
              <a:srgbClr val="606060"/>
            </a:solidFill>
          </a:ln>
        </p:spPr>
        <p:txBody>
          <a:bodyPr wrap="none" lIns="0" tIns="23813" rIns="0" bIns="23813" numCol="1" spc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41FE393-8C75-4A4B-B559-BC64747049AF}" type="datetime'''''''''''''''''''''''''A''p''''''''''''''''''''''r'''''''''">
              <a:rPr lang="en-US" sz="1200" b="1">
                <a:latin typeface="Arial"/>
                <a:cs typeface="Arial"/>
                <a:sym typeface="Arial"/>
              </a:rPr>
              <a:pPr marL="0" indent="0" algn="ctr">
                <a:spcBef>
                  <a:spcPct val="0"/>
                </a:spcBef>
                <a:buNone/>
              </a:pPr>
              <a:t>Apr</a:t>
            </a:fld>
            <a:endParaRPr lang="en-GB" sz="1200" b="1" dirty="0">
              <a:latin typeface="Arial"/>
              <a:cs typeface="Arial"/>
              <a:sym typeface="Arial"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6362700" y="1350962"/>
            <a:ext cx="1898650" cy="230188"/>
          </a:xfrm>
          <a:prstGeom prst="rect">
            <a:avLst/>
          </a:prstGeom>
          <a:solidFill>
            <a:schemeClr val="bg1"/>
          </a:solidFill>
          <a:ln w="9525">
            <a:solidFill>
              <a:srgbClr val="606060"/>
            </a:solidFill>
          </a:ln>
        </p:spPr>
        <p:txBody>
          <a:bodyPr wrap="none" lIns="0" tIns="23813" rIns="0" bIns="23813" numCol="1" spc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345ECDB-A7D3-4F78-9E0A-B84BF6727DF7}" type="datetime'''''''''''''''''M''''''''''''''''''''a''''''y'''">
              <a:rPr lang="en-US" sz="1200" b="1">
                <a:latin typeface="Arial"/>
                <a:cs typeface="Arial"/>
                <a:sym typeface="Arial"/>
              </a:rPr>
              <a:pPr marL="0" indent="0" algn="ctr">
                <a:spcBef>
                  <a:spcPct val="0"/>
                </a:spcBef>
                <a:buNone/>
              </a:pPr>
              <a:t>May</a:t>
            </a:fld>
            <a:endParaRPr lang="en-GB" sz="1200" b="1" dirty="0">
              <a:latin typeface="Arial"/>
              <a:cs typeface="Arial"/>
              <a:sym typeface="Arial"/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8261350" y="1350962"/>
            <a:ext cx="244475" cy="230188"/>
          </a:xfrm>
          <a:prstGeom prst="rect">
            <a:avLst/>
          </a:prstGeom>
          <a:solidFill>
            <a:schemeClr val="bg1"/>
          </a:solidFill>
          <a:ln w="9525">
            <a:solidFill>
              <a:srgbClr val="606060"/>
            </a:solidFill>
          </a:ln>
        </p:spPr>
        <p:txBody>
          <a:bodyPr wrap="none" lIns="0" tIns="23813" rIns="0" bIns="23813" numCol="1" spc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endParaRPr lang="en-GB" sz="1200" b="1" dirty="0">
              <a:latin typeface="Arial"/>
              <a:cs typeface="Arial"/>
              <a:sym typeface="Arial"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217987" y="1581150"/>
            <a:ext cx="428625" cy="230188"/>
          </a:xfrm>
          <a:prstGeom prst="rect">
            <a:avLst/>
          </a:prstGeom>
          <a:solidFill>
            <a:schemeClr val="bg1"/>
          </a:solidFill>
          <a:ln w="9525">
            <a:solidFill>
              <a:srgbClr val="606060"/>
            </a:solidFill>
          </a:ln>
        </p:spPr>
        <p:txBody>
          <a:bodyPr wrap="none" lIns="0" tIns="23813" rIns="0" bIns="23813" numCol="1" spc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FE4BA74-B4E2-4BAB-90E8-BA9ED29E2DBD}" type="datetime'''''''''''2''''7''''.'''''''''''''''''''">
              <a:rPr lang="en-US" sz="1200" b="1" smtClean="0">
                <a:latin typeface="Arial"/>
                <a:cs typeface="Arial"/>
                <a:sym typeface="Arial"/>
              </a:rPr>
              <a:pPr marL="0" indent="0" algn="ctr">
                <a:spcBef>
                  <a:spcPct val="0"/>
                </a:spcBef>
                <a:buNone/>
              </a:pPr>
              <a:t>27.</a:t>
            </a:fld>
            <a:endParaRPr lang="en-GB" sz="1200" b="1" dirty="0">
              <a:latin typeface="Arial"/>
              <a:cs typeface="Arial"/>
              <a:sym typeface="Arial"/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646613" y="1581150"/>
            <a:ext cx="428625" cy="230188"/>
          </a:xfrm>
          <a:prstGeom prst="rect">
            <a:avLst/>
          </a:prstGeom>
          <a:solidFill>
            <a:schemeClr val="bg1"/>
          </a:solidFill>
          <a:ln w="9525">
            <a:solidFill>
              <a:srgbClr val="606060"/>
            </a:solidFill>
          </a:ln>
        </p:spPr>
        <p:txBody>
          <a:bodyPr wrap="none" lIns="0" tIns="23813" rIns="0" bIns="23813" numCol="1" spc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B138E4E-3B46-4E9A-84C3-EDF86E44B005}" type="datetime'''''''03''''''''''''''''''.'''''''''''''">
              <a:rPr lang="en-US" sz="1200" b="1">
                <a:latin typeface="Arial"/>
                <a:cs typeface="Arial"/>
                <a:sym typeface="Arial"/>
              </a:rPr>
              <a:pPr marL="0" indent="0" algn="ctr">
                <a:spcBef>
                  <a:spcPct val="0"/>
                </a:spcBef>
                <a:buNone/>
              </a:pPr>
              <a:t>03.</a:t>
            </a:fld>
            <a:endParaRPr lang="en-GB" sz="1200" b="1" dirty="0">
              <a:latin typeface="Arial"/>
              <a:cs typeface="Arial"/>
              <a:sym typeface="Arial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075238" y="1581150"/>
            <a:ext cx="428625" cy="230188"/>
          </a:xfrm>
          <a:prstGeom prst="rect">
            <a:avLst/>
          </a:prstGeom>
          <a:solidFill>
            <a:schemeClr val="bg1"/>
          </a:solidFill>
          <a:ln w="9525">
            <a:solidFill>
              <a:srgbClr val="606060"/>
            </a:solidFill>
          </a:ln>
        </p:spPr>
        <p:txBody>
          <a:bodyPr wrap="none" lIns="0" tIns="23813" rIns="0" bIns="23813" numCol="1" spc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1E10580-8117-47EB-A52E-A89BF58093C8}" type="datetime'''''''''''''''''''''''''''1''0''.'''''''''''''''''''">
              <a:rPr lang="en-US" sz="1200" b="1">
                <a:latin typeface="Arial"/>
                <a:cs typeface="Arial"/>
                <a:sym typeface="Arial"/>
              </a:rPr>
              <a:pPr marL="0" indent="0" algn="ctr">
                <a:spcBef>
                  <a:spcPct val="0"/>
                </a:spcBef>
                <a:buNone/>
              </a:pPr>
              <a:t>10.</a:t>
            </a:fld>
            <a:endParaRPr lang="en-GB" sz="1200" b="1" dirty="0">
              <a:latin typeface="Arial"/>
              <a:cs typeface="Arial"/>
              <a:sym typeface="Arial"/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503863" y="1581150"/>
            <a:ext cx="428625" cy="230188"/>
          </a:xfrm>
          <a:prstGeom prst="rect">
            <a:avLst/>
          </a:prstGeom>
          <a:solidFill>
            <a:schemeClr val="bg1"/>
          </a:solidFill>
          <a:ln w="9525">
            <a:solidFill>
              <a:srgbClr val="606060"/>
            </a:solidFill>
          </a:ln>
        </p:spPr>
        <p:txBody>
          <a:bodyPr wrap="none" lIns="0" tIns="23813" rIns="0" bIns="23813" numCol="1" spc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98B46FF-0F41-4118-A2A0-557595E9065D}" type="datetime'''''''''''''''''''''''''''''''''''''''''''''''1''''''7.'''">
              <a:rPr lang="en-US" sz="1200" b="1">
                <a:latin typeface="Arial"/>
                <a:cs typeface="Arial"/>
                <a:sym typeface="Arial"/>
              </a:rPr>
              <a:pPr marL="0" indent="0" algn="ctr">
                <a:spcBef>
                  <a:spcPct val="0"/>
                </a:spcBef>
                <a:buNone/>
              </a:pPr>
              <a:t>17.</a:t>
            </a:fld>
            <a:endParaRPr lang="en-GB" sz="1200" b="1" dirty="0">
              <a:latin typeface="Arial"/>
              <a:cs typeface="Arial"/>
              <a:sym typeface="Arial"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5932488" y="1581150"/>
            <a:ext cx="430213" cy="230188"/>
          </a:xfrm>
          <a:prstGeom prst="rect">
            <a:avLst/>
          </a:prstGeom>
          <a:solidFill>
            <a:schemeClr val="bg1"/>
          </a:solidFill>
          <a:ln w="9525">
            <a:solidFill>
              <a:srgbClr val="606060"/>
            </a:solidFill>
          </a:ln>
        </p:spPr>
        <p:txBody>
          <a:bodyPr wrap="none" lIns="0" tIns="23813" rIns="0" bIns="23813" numCol="1" spc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057EDB1-565B-4B65-BED9-EF90C61CB595}" type="datetime'''''''''''''''''''''2''''''''''''''4''''''.'''''''''''''''''">
              <a:rPr lang="en-US" sz="1200" b="1">
                <a:latin typeface="Arial"/>
                <a:cs typeface="Arial"/>
                <a:sym typeface="Arial"/>
              </a:rPr>
              <a:pPr marL="0" indent="0" algn="ctr">
                <a:spcBef>
                  <a:spcPct val="0"/>
                </a:spcBef>
                <a:buNone/>
              </a:pPr>
              <a:t>24.</a:t>
            </a:fld>
            <a:endParaRPr lang="en-GB" sz="1200" b="1" dirty="0">
              <a:latin typeface="Arial"/>
              <a:cs typeface="Arial"/>
              <a:sym typeface="Arial"/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362700" y="1581150"/>
            <a:ext cx="428625" cy="230188"/>
          </a:xfrm>
          <a:prstGeom prst="rect">
            <a:avLst/>
          </a:prstGeom>
          <a:solidFill>
            <a:schemeClr val="bg1"/>
          </a:solidFill>
          <a:ln w="9525">
            <a:solidFill>
              <a:srgbClr val="606060"/>
            </a:solidFill>
          </a:ln>
        </p:spPr>
        <p:txBody>
          <a:bodyPr wrap="none" lIns="0" tIns="23813" rIns="0" bIns="23813" numCol="1" spc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4AD94EBC-CD01-417F-BD79-AE0704DA9AEA}" type="datetime'''''''''''''0''''1''''''''''''''''''.'">
              <a:rPr lang="en-US" sz="1200" b="1">
                <a:latin typeface="Arial"/>
                <a:cs typeface="Arial"/>
                <a:sym typeface="Arial"/>
              </a:rPr>
              <a:pPr marL="0" indent="0" algn="ctr">
                <a:spcBef>
                  <a:spcPct val="0"/>
                </a:spcBef>
                <a:buNone/>
              </a:pPr>
              <a:t>01.</a:t>
            </a:fld>
            <a:endParaRPr lang="en-GB" sz="1200" b="1" dirty="0">
              <a:latin typeface="Arial"/>
              <a:cs typeface="Arial"/>
              <a:sym typeface="Arial"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6791325" y="1581150"/>
            <a:ext cx="428625" cy="230188"/>
          </a:xfrm>
          <a:prstGeom prst="rect">
            <a:avLst/>
          </a:prstGeom>
          <a:solidFill>
            <a:schemeClr val="bg1"/>
          </a:solidFill>
          <a:ln w="9525">
            <a:solidFill>
              <a:srgbClr val="606060"/>
            </a:solidFill>
          </a:ln>
        </p:spPr>
        <p:txBody>
          <a:bodyPr wrap="none" lIns="0" tIns="23813" rIns="0" bIns="23813" numCol="1" spc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77B6DC6-77D2-42EC-A00B-5619E0594506}" type="datetime'''''''''''''''''''''''''''''''''''''''''08''''''''''.'''''''''">
              <a:rPr lang="en-US" sz="1200" b="1">
                <a:latin typeface="Arial"/>
                <a:cs typeface="Arial"/>
                <a:sym typeface="Arial"/>
              </a:rPr>
              <a:pPr marL="0" indent="0" algn="ctr">
                <a:spcBef>
                  <a:spcPct val="0"/>
                </a:spcBef>
                <a:buNone/>
              </a:pPr>
              <a:t>08.</a:t>
            </a:fld>
            <a:endParaRPr lang="en-GB" sz="1200" b="1" dirty="0">
              <a:latin typeface="Arial"/>
              <a:cs typeface="Arial"/>
              <a:sym typeface="Arial"/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219950" y="1581150"/>
            <a:ext cx="428625" cy="230188"/>
          </a:xfrm>
          <a:prstGeom prst="rect">
            <a:avLst/>
          </a:prstGeom>
          <a:solidFill>
            <a:schemeClr val="bg1"/>
          </a:solidFill>
          <a:ln w="9525">
            <a:solidFill>
              <a:srgbClr val="606060"/>
            </a:solidFill>
          </a:ln>
        </p:spPr>
        <p:txBody>
          <a:bodyPr wrap="none" lIns="0" tIns="23813" rIns="0" bIns="23813" numCol="1" spc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1F2C755-4633-4CD4-9DD5-A256DDEB9642}" type="datetime'''''''''''''1''''''''''''''''''''''''''''''5''''''.'''''''''">
              <a:rPr lang="en-US" sz="1200" b="1">
                <a:latin typeface="Arial"/>
                <a:cs typeface="Arial"/>
                <a:sym typeface="Arial"/>
              </a:rPr>
              <a:pPr marL="0" indent="0" algn="ctr">
                <a:spcBef>
                  <a:spcPct val="0"/>
                </a:spcBef>
                <a:buNone/>
              </a:pPr>
              <a:t>15.</a:t>
            </a:fld>
            <a:endParaRPr lang="en-GB" sz="1200" b="1" dirty="0">
              <a:latin typeface="Arial"/>
              <a:cs typeface="Arial"/>
              <a:sym typeface="Arial"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7648575" y="1581150"/>
            <a:ext cx="428625" cy="230188"/>
          </a:xfrm>
          <a:prstGeom prst="rect">
            <a:avLst/>
          </a:prstGeom>
          <a:solidFill>
            <a:schemeClr val="bg1"/>
          </a:solidFill>
          <a:ln w="9525">
            <a:solidFill>
              <a:srgbClr val="606060"/>
            </a:solidFill>
          </a:ln>
        </p:spPr>
        <p:txBody>
          <a:bodyPr wrap="none" lIns="0" tIns="23813" rIns="0" bIns="23813" numCol="1" spc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120335F-E34A-4BFA-9BA0-28D70DAF9E75}" type="datetime'''2''''''''2''''''''''''.'''''''''''''''''''''''">
              <a:rPr lang="en-US" sz="1200" b="1">
                <a:latin typeface="Arial"/>
                <a:cs typeface="Arial"/>
                <a:sym typeface="Arial"/>
              </a:rPr>
              <a:pPr marL="0" indent="0" algn="ctr">
                <a:spcBef>
                  <a:spcPct val="0"/>
                </a:spcBef>
                <a:buNone/>
              </a:pPr>
              <a:t>22.</a:t>
            </a:fld>
            <a:endParaRPr lang="en-GB" sz="1200" b="1" dirty="0">
              <a:latin typeface="Arial"/>
              <a:cs typeface="Arial"/>
              <a:sym typeface="Arial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8077200" y="1581150"/>
            <a:ext cx="428625" cy="230188"/>
          </a:xfrm>
          <a:prstGeom prst="rect">
            <a:avLst/>
          </a:prstGeom>
          <a:solidFill>
            <a:schemeClr val="bg1"/>
          </a:solidFill>
          <a:ln w="9525">
            <a:solidFill>
              <a:srgbClr val="606060"/>
            </a:solidFill>
          </a:ln>
        </p:spPr>
        <p:txBody>
          <a:bodyPr wrap="none" lIns="0" tIns="23813" rIns="0" bIns="23813" numCol="1" spc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9EA7601-F14D-487C-9C56-571A9ED90399}" type="datetime'''''''''''''''2''''''''''''9''''''.'''''''''''''''''''">
              <a:rPr lang="en-US" sz="1200" b="1">
                <a:latin typeface="Arial"/>
                <a:cs typeface="Arial"/>
                <a:sym typeface="Arial"/>
              </a:rPr>
              <a:pPr marL="0" indent="0" algn="ctr">
                <a:spcBef>
                  <a:spcPct val="0"/>
                </a:spcBef>
                <a:buNone/>
              </a:pPr>
              <a:t>29.</a:t>
            </a:fld>
            <a:endParaRPr lang="en-GB" sz="1200" b="1" dirty="0">
              <a:latin typeface="Arial"/>
              <a:cs typeface="Arial"/>
              <a:sym typeface="Arial"/>
            </a:endParaRPr>
          </a:p>
        </p:txBody>
      </p:sp>
      <p:cxnSp>
        <p:nvCxnSpPr>
          <p:cNvPr id="59" name="Straight Connector 58"/>
          <p:cNvCxnSpPr/>
          <p:nvPr>
            <p:custDataLst>
              <p:tags r:id="rId18"/>
            </p:custDataLst>
          </p:nvPr>
        </p:nvCxnSpPr>
        <p:spPr bwMode="gray">
          <a:xfrm>
            <a:off x="8505825" y="1811336"/>
            <a:ext cx="0" cy="3644900"/>
          </a:xfrm>
          <a:prstGeom prst="line">
            <a:avLst/>
          </a:prstGeom>
          <a:ln w="9525">
            <a:solidFill>
              <a:srgbClr val="606060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>
            <p:custDataLst>
              <p:tags r:id="rId19"/>
            </p:custDataLst>
          </p:nvPr>
        </p:nvCxnSpPr>
        <p:spPr bwMode="gray">
          <a:xfrm>
            <a:off x="8261350" y="1811336"/>
            <a:ext cx="0" cy="3644900"/>
          </a:xfrm>
          <a:prstGeom prst="line">
            <a:avLst/>
          </a:prstGeom>
          <a:ln w="3175">
            <a:solidFill>
              <a:srgbClr val="606060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>
            <p:custDataLst>
              <p:tags r:id="rId20"/>
            </p:custDataLst>
          </p:nvPr>
        </p:nvCxnSpPr>
        <p:spPr bwMode="gray">
          <a:xfrm>
            <a:off x="4646613" y="1811336"/>
            <a:ext cx="0" cy="3644900"/>
          </a:xfrm>
          <a:prstGeom prst="line">
            <a:avLst/>
          </a:prstGeom>
          <a:ln w="3175">
            <a:solidFill>
              <a:srgbClr val="606060"/>
            </a:solidFill>
            <a:prstDash val="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>
            <p:custDataLst>
              <p:tags r:id="rId21"/>
            </p:custDataLst>
          </p:nvPr>
        </p:nvCxnSpPr>
        <p:spPr bwMode="gray">
          <a:xfrm>
            <a:off x="5075238" y="1811336"/>
            <a:ext cx="0" cy="3644900"/>
          </a:xfrm>
          <a:prstGeom prst="line">
            <a:avLst/>
          </a:prstGeom>
          <a:ln w="3175">
            <a:solidFill>
              <a:srgbClr val="606060"/>
            </a:solidFill>
            <a:prstDash val="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22"/>
            </p:custDataLst>
          </p:nvPr>
        </p:nvCxnSpPr>
        <p:spPr bwMode="gray">
          <a:xfrm>
            <a:off x="5503863" y="1811336"/>
            <a:ext cx="0" cy="3644900"/>
          </a:xfrm>
          <a:prstGeom prst="line">
            <a:avLst/>
          </a:prstGeom>
          <a:ln w="3175">
            <a:solidFill>
              <a:srgbClr val="606060"/>
            </a:solidFill>
            <a:prstDash val="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>
            <p:custDataLst>
              <p:tags r:id="rId23"/>
            </p:custDataLst>
          </p:nvPr>
        </p:nvCxnSpPr>
        <p:spPr bwMode="gray">
          <a:xfrm>
            <a:off x="5932488" y="1811336"/>
            <a:ext cx="0" cy="3644900"/>
          </a:xfrm>
          <a:prstGeom prst="line">
            <a:avLst/>
          </a:prstGeom>
          <a:ln w="3175">
            <a:solidFill>
              <a:srgbClr val="606060"/>
            </a:solidFill>
            <a:prstDash val="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>
            <p:custDataLst>
              <p:tags r:id="rId24"/>
            </p:custDataLst>
          </p:nvPr>
        </p:nvCxnSpPr>
        <p:spPr bwMode="gray">
          <a:xfrm>
            <a:off x="6791325" y="1811336"/>
            <a:ext cx="0" cy="3644900"/>
          </a:xfrm>
          <a:prstGeom prst="line">
            <a:avLst/>
          </a:prstGeom>
          <a:ln w="3175">
            <a:solidFill>
              <a:srgbClr val="606060"/>
            </a:solidFill>
            <a:prstDash val="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>
            <p:custDataLst>
              <p:tags r:id="rId25"/>
            </p:custDataLst>
          </p:nvPr>
        </p:nvCxnSpPr>
        <p:spPr bwMode="gray">
          <a:xfrm>
            <a:off x="6362700" y="1811336"/>
            <a:ext cx="0" cy="3644900"/>
          </a:xfrm>
          <a:prstGeom prst="line">
            <a:avLst/>
          </a:prstGeom>
          <a:ln w="3175">
            <a:solidFill>
              <a:srgbClr val="606060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>
            <p:custDataLst>
              <p:tags r:id="rId26"/>
            </p:custDataLst>
          </p:nvPr>
        </p:nvCxnSpPr>
        <p:spPr bwMode="gray">
          <a:xfrm>
            <a:off x="4524375" y="1811336"/>
            <a:ext cx="0" cy="3644900"/>
          </a:xfrm>
          <a:prstGeom prst="line">
            <a:avLst/>
          </a:prstGeom>
          <a:ln w="3175">
            <a:solidFill>
              <a:srgbClr val="606060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27"/>
            </p:custDataLst>
          </p:nvPr>
        </p:nvCxnSpPr>
        <p:spPr bwMode="gray">
          <a:xfrm>
            <a:off x="4217988" y="1811336"/>
            <a:ext cx="0" cy="3644900"/>
          </a:xfrm>
          <a:prstGeom prst="line">
            <a:avLst/>
          </a:prstGeom>
          <a:ln w="9525">
            <a:solidFill>
              <a:srgbClr val="606060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28"/>
            </p:custDataLst>
          </p:nvPr>
        </p:nvCxnSpPr>
        <p:spPr bwMode="gray">
          <a:xfrm>
            <a:off x="7648575" y="1811336"/>
            <a:ext cx="0" cy="3644900"/>
          </a:xfrm>
          <a:prstGeom prst="line">
            <a:avLst/>
          </a:prstGeom>
          <a:ln w="3175">
            <a:solidFill>
              <a:srgbClr val="606060"/>
            </a:solidFill>
            <a:prstDash val="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29"/>
            </p:custDataLst>
          </p:nvPr>
        </p:nvCxnSpPr>
        <p:spPr bwMode="gray">
          <a:xfrm>
            <a:off x="8077200" y="1811336"/>
            <a:ext cx="0" cy="3644900"/>
          </a:xfrm>
          <a:prstGeom prst="line">
            <a:avLst/>
          </a:prstGeom>
          <a:ln w="3175">
            <a:solidFill>
              <a:srgbClr val="606060"/>
            </a:solidFill>
            <a:prstDash val="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0"/>
            </p:custDataLst>
          </p:nvPr>
        </p:nvCxnSpPr>
        <p:spPr bwMode="gray">
          <a:xfrm>
            <a:off x="7219950" y="1811336"/>
            <a:ext cx="0" cy="3644900"/>
          </a:xfrm>
          <a:prstGeom prst="line">
            <a:avLst/>
          </a:prstGeom>
          <a:ln w="3175">
            <a:solidFill>
              <a:srgbClr val="606060"/>
            </a:solidFill>
            <a:prstDash val="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>
            <p:custDataLst>
              <p:tags r:id="rId31"/>
            </p:custDataLst>
          </p:nvPr>
        </p:nvCxnSpPr>
        <p:spPr bwMode="gray">
          <a:xfrm>
            <a:off x="552449" y="5456238"/>
            <a:ext cx="7953375" cy="0"/>
          </a:xfrm>
          <a:prstGeom prst="line">
            <a:avLst/>
          </a:prstGeom>
          <a:ln w="9525">
            <a:solidFill>
              <a:srgbClr val="606060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>
            <p:custDataLst>
              <p:tags r:id="rId32"/>
            </p:custDataLst>
          </p:nvPr>
        </p:nvCxnSpPr>
        <p:spPr bwMode="gray">
          <a:xfrm>
            <a:off x="552450" y="3127375"/>
            <a:ext cx="7953375" cy="0"/>
          </a:xfrm>
          <a:prstGeom prst="line">
            <a:avLst/>
          </a:prstGeom>
          <a:ln w="3175">
            <a:solidFill>
              <a:srgbClr val="606060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>
            <p:custDataLst>
              <p:tags r:id="rId33"/>
            </p:custDataLst>
          </p:nvPr>
        </p:nvCxnSpPr>
        <p:spPr bwMode="gray">
          <a:xfrm>
            <a:off x="552450" y="4138613"/>
            <a:ext cx="7953375" cy="0"/>
          </a:xfrm>
          <a:prstGeom prst="line">
            <a:avLst/>
          </a:prstGeom>
          <a:ln w="3175">
            <a:solidFill>
              <a:srgbClr val="606060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>
            <p:custDataLst>
              <p:tags r:id="rId34"/>
            </p:custDataLst>
          </p:nvPr>
        </p:nvCxnSpPr>
        <p:spPr bwMode="gray">
          <a:xfrm>
            <a:off x="4279900" y="1811336"/>
            <a:ext cx="0" cy="3808413"/>
          </a:xfrm>
          <a:prstGeom prst="line">
            <a:avLst/>
          </a:prstGeom>
          <a:ln w="19050">
            <a:solidFill>
              <a:srgbClr val="606060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>
            <p:custDataLst>
              <p:tags r:id="rId35"/>
            </p:custDataLst>
          </p:nvPr>
        </p:nvCxnSpPr>
        <p:spPr bwMode="gray">
          <a:xfrm>
            <a:off x="8383588" y="1811336"/>
            <a:ext cx="0" cy="3808413"/>
          </a:xfrm>
          <a:prstGeom prst="line">
            <a:avLst/>
          </a:prstGeom>
          <a:ln w="19050">
            <a:solidFill>
              <a:srgbClr val="606060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36"/>
            </p:custDataLst>
          </p:nvPr>
        </p:nvCxnSpPr>
        <p:spPr bwMode="gray">
          <a:xfrm>
            <a:off x="552449" y="1811338"/>
            <a:ext cx="7953375" cy="0"/>
          </a:xfrm>
          <a:prstGeom prst="line">
            <a:avLst/>
          </a:prstGeom>
          <a:ln w="9525">
            <a:solidFill>
              <a:srgbClr val="606060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>
            <p:custDataLst>
              <p:tags r:id="rId37"/>
            </p:custDataLst>
          </p:nvPr>
        </p:nvSpPr>
        <p:spPr bwMode="gray">
          <a:xfrm>
            <a:off x="5688013" y="4613275"/>
            <a:ext cx="2695575" cy="79375"/>
          </a:xfrm>
          <a:prstGeom prst="rect">
            <a:avLst/>
          </a:prstGeom>
          <a:solidFill>
            <a:srgbClr val="C0C0C0"/>
          </a:solidFill>
          <a:ln w="19050">
            <a:solidFill>
              <a:srgbClr val="C0C0C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>
            <p:custDataLst>
              <p:tags r:id="rId38"/>
            </p:custDataLst>
          </p:nvPr>
        </p:nvSpPr>
        <p:spPr bwMode="gray">
          <a:xfrm>
            <a:off x="7280275" y="5226050"/>
            <a:ext cx="1103313" cy="79375"/>
          </a:xfrm>
          <a:prstGeom prst="rect">
            <a:avLst/>
          </a:prstGeom>
          <a:solidFill>
            <a:srgbClr val="C0C0C0"/>
          </a:solidFill>
          <a:ln w="19050">
            <a:solidFill>
              <a:srgbClr val="C0C0C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>
            <p:custDataLst>
              <p:tags r:id="rId39"/>
            </p:custDataLst>
          </p:nvPr>
        </p:nvSpPr>
        <p:spPr bwMode="gray">
          <a:xfrm>
            <a:off x="5688013" y="4919663"/>
            <a:ext cx="2695575" cy="79375"/>
          </a:xfrm>
          <a:prstGeom prst="rect">
            <a:avLst/>
          </a:prstGeom>
          <a:solidFill>
            <a:srgbClr val="C0C0C0"/>
          </a:solidFill>
          <a:ln w="19050">
            <a:solidFill>
              <a:srgbClr val="C0C0C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/>
          <p:cNvSpPr/>
          <p:nvPr>
            <p:custDataLst>
              <p:tags r:id="rId40"/>
            </p:custDataLst>
          </p:nvPr>
        </p:nvSpPr>
        <p:spPr bwMode="gray">
          <a:xfrm>
            <a:off x="4830763" y="3908425"/>
            <a:ext cx="2511425" cy="79375"/>
          </a:xfrm>
          <a:prstGeom prst="rect">
            <a:avLst/>
          </a:prstGeom>
          <a:solidFill>
            <a:srgbClr val="969696"/>
          </a:solidFill>
          <a:ln w="19050">
            <a:solidFill>
              <a:srgbClr val="969696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>
            <p:custDataLst>
              <p:tags r:id="rId41"/>
            </p:custDataLst>
          </p:nvPr>
        </p:nvSpPr>
        <p:spPr bwMode="gray">
          <a:xfrm>
            <a:off x="4830762" y="3602038"/>
            <a:ext cx="1041400" cy="79375"/>
          </a:xfrm>
          <a:prstGeom prst="rect">
            <a:avLst/>
          </a:prstGeom>
          <a:solidFill>
            <a:srgbClr val="969696"/>
          </a:solidFill>
          <a:ln w="19050">
            <a:solidFill>
              <a:srgbClr val="969696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>
            <p:custDataLst>
              <p:tags r:id="rId42"/>
            </p:custDataLst>
          </p:nvPr>
        </p:nvSpPr>
        <p:spPr bwMode="gray">
          <a:xfrm>
            <a:off x="4232275" y="2897188"/>
            <a:ext cx="1211263" cy="79375"/>
          </a:xfrm>
          <a:prstGeom prst="rect">
            <a:avLst/>
          </a:prstGeom>
          <a:solidFill>
            <a:srgbClr val="606060"/>
          </a:solidFill>
          <a:ln w="19050">
            <a:solidFill>
              <a:srgbClr val="60606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>
            <p:custDataLst>
              <p:tags r:id="rId43"/>
            </p:custDataLst>
          </p:nvPr>
        </p:nvSpPr>
        <p:spPr bwMode="gray">
          <a:xfrm>
            <a:off x="4232275" y="2590800"/>
            <a:ext cx="1211263" cy="79375"/>
          </a:xfrm>
          <a:prstGeom prst="rect">
            <a:avLst/>
          </a:prstGeom>
          <a:solidFill>
            <a:srgbClr val="606060"/>
          </a:solidFill>
          <a:ln w="19050">
            <a:solidFill>
              <a:srgbClr val="60606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>
            <p:custDataLst>
              <p:tags r:id="rId44"/>
            </p:custDataLst>
          </p:nvPr>
        </p:nvSpPr>
        <p:spPr bwMode="gray">
          <a:xfrm>
            <a:off x="4232275" y="2284413"/>
            <a:ext cx="658813" cy="79375"/>
          </a:xfrm>
          <a:prstGeom prst="rect">
            <a:avLst/>
          </a:prstGeom>
          <a:solidFill>
            <a:srgbClr val="606060"/>
          </a:solidFill>
          <a:ln w="19050">
            <a:solidFill>
              <a:srgbClr val="60606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Isosceles Triangle 166"/>
          <p:cNvSpPr/>
          <p:nvPr>
            <p:custDataLst>
              <p:tags r:id="rId45"/>
            </p:custDataLst>
          </p:nvPr>
        </p:nvSpPr>
        <p:spPr bwMode="gray">
          <a:xfrm>
            <a:off x="8324850" y="5568950"/>
            <a:ext cx="119063" cy="103188"/>
          </a:xfrm>
          <a:prstGeom prst="triangle">
            <a:avLst/>
          </a:prstGeom>
          <a:solidFill>
            <a:srgbClr val="E29815"/>
          </a:solidFill>
          <a:ln w="19050">
            <a:solidFill>
              <a:srgbClr val="E29815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Isosceles Triangle 37"/>
          <p:cNvSpPr/>
          <p:nvPr>
            <p:custDataLst>
              <p:tags r:id="rId46"/>
            </p:custDataLst>
          </p:nvPr>
        </p:nvSpPr>
        <p:spPr bwMode="gray">
          <a:xfrm>
            <a:off x="4221163" y="5568950"/>
            <a:ext cx="119063" cy="103188"/>
          </a:xfrm>
          <a:prstGeom prst="triangle">
            <a:avLst/>
          </a:prstGeom>
          <a:solidFill>
            <a:srgbClr val="E29815"/>
          </a:solidFill>
          <a:ln w="19050">
            <a:solidFill>
              <a:srgbClr val="E29815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1"/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552448" y="4568825"/>
            <a:ext cx="26098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1200" dirty="0" smtClean="0">
                <a:latin typeface="Arial"/>
                <a:cs typeface="Arial"/>
                <a:sym typeface="Arial"/>
              </a:rPr>
              <a:t>Prepare full RAS documentation packs</a:t>
            </a:r>
            <a:endParaRPr lang="en-GB" sz="1200" dirty="0">
              <a:latin typeface="Arial"/>
              <a:cs typeface="Arial"/>
              <a:sym typeface="Arial"/>
            </a:endParaRPr>
          </a:p>
        </p:txBody>
      </p:sp>
      <p:sp>
        <p:nvSpPr>
          <p:cNvPr id="186" name="Text Placeholder 1"/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552449" y="4232275"/>
            <a:ext cx="20970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Presentation preparation</a:t>
            </a:r>
            <a:endParaRPr lang="en-GB" sz="1400" b="1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Text Placeholder 1"/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552449" y="3557588"/>
            <a:ext cx="34861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1200" dirty="0" smtClean="0">
                <a:latin typeface="Arial"/>
                <a:cs typeface="Arial"/>
                <a:sym typeface="Arial"/>
              </a:rPr>
              <a:t>Review &amp; refine recalibration with </a:t>
            </a:r>
            <a:r>
              <a:rPr lang="en-US" sz="1200" i="1" dirty="0" smtClean="0">
                <a:latin typeface="Arial"/>
                <a:cs typeface="Arial"/>
                <a:sym typeface="Arial"/>
              </a:rPr>
              <a:t>core</a:t>
            </a:r>
            <a:r>
              <a:rPr lang="en-US" sz="1200" dirty="0" smtClean="0">
                <a:latin typeface="Arial"/>
                <a:cs typeface="Arial"/>
                <a:sym typeface="Arial"/>
              </a:rPr>
              <a:t> </a:t>
            </a:r>
            <a:r>
              <a:rPr lang="en-US" sz="1200" i="1" dirty="0" smtClean="0">
                <a:latin typeface="Arial"/>
                <a:cs typeface="Arial"/>
                <a:sym typeface="Arial"/>
              </a:rPr>
              <a:t>stakeholders</a:t>
            </a:r>
            <a:endParaRPr lang="en-GB" sz="1200" i="1" dirty="0"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1"/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552447" y="2239963"/>
            <a:ext cx="31940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1200" dirty="0" smtClean="0">
                <a:latin typeface="Arial"/>
                <a:cs typeface="Arial"/>
                <a:sym typeface="Arial"/>
              </a:rPr>
              <a:t>Collect &amp; verify CCAR results and external data</a:t>
            </a:r>
            <a:endParaRPr lang="en-GB" sz="1200" dirty="0">
              <a:latin typeface="Arial"/>
              <a:cs typeface="Arial"/>
              <a:sym typeface="Arial"/>
            </a:endParaRPr>
          </a:p>
        </p:txBody>
      </p:sp>
      <p:sp>
        <p:nvSpPr>
          <p:cNvPr id="90" name="Text Placeholder 1"/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552449" y="2546350"/>
            <a:ext cx="28178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1200" dirty="0" smtClean="0">
                <a:latin typeface="Arial"/>
                <a:cs typeface="Arial"/>
                <a:sym typeface="Arial"/>
              </a:rPr>
              <a:t>Recalibrate CCAR-linked financial metrics</a:t>
            </a:r>
            <a:endParaRPr lang="en-GB" sz="1200" dirty="0">
              <a:latin typeface="Arial"/>
              <a:cs typeface="Arial"/>
              <a:sym typeface="Arial"/>
            </a:endParaRPr>
          </a:p>
        </p:txBody>
      </p:sp>
      <p:sp>
        <p:nvSpPr>
          <p:cNvPr id="91" name="Text Placeholder 1"/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552450" y="2852738"/>
            <a:ext cx="20367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1200" dirty="0" smtClean="0">
                <a:latin typeface="Arial"/>
                <a:cs typeface="Arial"/>
                <a:sym typeface="Arial"/>
              </a:rPr>
              <a:t>Select &amp; calibrate new metrics</a:t>
            </a:r>
            <a:endParaRPr lang="en-GB" sz="1200" dirty="0">
              <a:latin typeface="Arial"/>
              <a:cs typeface="Arial"/>
              <a:sym typeface="Arial"/>
            </a:endParaRPr>
          </a:p>
        </p:txBody>
      </p:sp>
      <p:sp>
        <p:nvSpPr>
          <p:cNvPr id="197" name="Text Placeholder 1"/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552449" y="3221038"/>
            <a:ext cx="21256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Stakeholder socialization</a:t>
            </a:r>
            <a:endParaRPr lang="en-GB" sz="1400" b="1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6" name="Text Placeholder 1"/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552449" y="3863975"/>
            <a:ext cx="31575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1200" dirty="0" smtClean="0">
                <a:latin typeface="Arial"/>
                <a:cs typeface="Arial"/>
                <a:sym typeface="Arial"/>
              </a:rPr>
              <a:t>Socialize recalibration with </a:t>
            </a:r>
            <a:r>
              <a:rPr lang="en-US" sz="1200" i="1" dirty="0" smtClean="0">
                <a:latin typeface="Arial"/>
                <a:cs typeface="Arial"/>
                <a:sym typeface="Arial"/>
              </a:rPr>
              <a:t>Entity stakeholders </a:t>
            </a:r>
          </a:p>
        </p:txBody>
      </p:sp>
      <p:sp>
        <p:nvSpPr>
          <p:cNvPr id="134" name="Text Placeholder 1"/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552444" y="5181600"/>
            <a:ext cx="29352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1200" dirty="0" smtClean="0">
                <a:latin typeface="Arial"/>
                <a:cs typeface="Arial"/>
                <a:sym typeface="Arial"/>
              </a:rPr>
              <a:t>Review board presentations with </a:t>
            </a:r>
            <a:r>
              <a:rPr lang="en-US" sz="1200" i="1" dirty="0">
                <a:latin typeface="Arial"/>
                <a:cs typeface="Arial"/>
                <a:sym typeface="Arial"/>
              </a:rPr>
              <a:t>l</a:t>
            </a:r>
            <a:r>
              <a:rPr lang="en-US" sz="1200" i="1" dirty="0" smtClean="0">
                <a:latin typeface="Arial"/>
                <a:cs typeface="Arial"/>
                <a:sym typeface="Arial"/>
              </a:rPr>
              <a:t>eadership</a:t>
            </a:r>
            <a:endParaRPr lang="en-GB" sz="1200" i="1" dirty="0">
              <a:latin typeface="Arial"/>
              <a:cs typeface="Arial"/>
              <a:sym typeface="Arial"/>
            </a:endParaRPr>
          </a:p>
        </p:txBody>
      </p:sp>
      <p:sp>
        <p:nvSpPr>
          <p:cNvPr id="97" name="Text Placeholder 1"/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552448" y="4875213"/>
            <a:ext cx="19240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1200" dirty="0">
                <a:latin typeface="Arial"/>
                <a:cs typeface="Arial"/>
                <a:sym typeface="Arial"/>
              </a:rPr>
              <a:t>Prepare </a:t>
            </a:r>
            <a:r>
              <a:rPr lang="en-US" sz="1200" dirty="0" smtClean="0">
                <a:latin typeface="Arial"/>
                <a:cs typeface="Arial"/>
                <a:sym typeface="Arial"/>
              </a:rPr>
              <a:t>board presentations</a:t>
            </a:r>
            <a:endParaRPr lang="en-GB" sz="1200" dirty="0">
              <a:latin typeface="Arial"/>
              <a:cs typeface="Arial"/>
              <a:sym typeface="Arial"/>
            </a:endParaRPr>
          </a:p>
        </p:txBody>
      </p:sp>
      <p:sp>
        <p:nvSpPr>
          <p:cNvPr id="201" name="Text Placeholder 1"/>
          <p:cNvSpPr>
            <a:spLocks noGrp="1"/>
          </p:cNvSpPr>
          <p:nvPr>
            <p:custDataLst>
              <p:tags r:id="rId57"/>
            </p:custDataLst>
          </p:nvPr>
        </p:nvSpPr>
        <p:spPr bwMode="auto">
          <a:xfrm>
            <a:off x="552449" y="1903413"/>
            <a:ext cx="16351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0" tIns="0" rIns="0" bIns="0" numCol="1" spc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Metric recalibration</a:t>
            </a:r>
            <a:endParaRPr lang="en-GB" sz="1400" b="1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 useBgFill="1">
        <p:nvSpPr>
          <p:cNvPr id="166" name="Text Placeholder 21"/>
          <p:cNvSpPr>
            <a:spLocks noGrp="1"/>
          </p:cNvSpPr>
          <p:nvPr>
            <p:custDataLst>
              <p:tags r:id="rId58"/>
            </p:custDataLst>
          </p:nvPr>
        </p:nvSpPr>
        <p:spPr bwMode="auto">
          <a:xfrm>
            <a:off x="7907338" y="5699125"/>
            <a:ext cx="954088" cy="304800"/>
          </a:xfrm>
          <a:prstGeom prst="rect">
            <a:avLst/>
          </a:prstGeom>
        </p:spPr>
        <p:txBody>
          <a:bodyPr wrap="none" lIns="0" tIns="0" rIns="0" bIns="0" numCol="1" spc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en-US" sz="1000" dirty="0" smtClean="0">
                <a:latin typeface="Arial"/>
                <a:cs typeface="Arial"/>
                <a:sym typeface="Arial"/>
              </a:rPr>
              <a:t>OW handover to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n-US" sz="1000" dirty="0" smtClean="0">
                <a:latin typeface="Arial"/>
                <a:cs typeface="Arial"/>
                <a:sym typeface="Arial"/>
              </a:rPr>
              <a:t>RAS team</a:t>
            </a:r>
            <a:endParaRPr lang="en-GB" sz="1000" dirty="0">
              <a:latin typeface="Arial"/>
              <a:cs typeface="Arial"/>
              <a:sym typeface="Arial"/>
            </a:endParaRPr>
          </a:p>
        </p:txBody>
      </p:sp>
      <p:sp useBgFill="1">
        <p:nvSpPr>
          <p:cNvPr id="37" name="Text Placeholder 15"/>
          <p:cNvSpPr>
            <a:spLocks noGrp="1"/>
          </p:cNvSpPr>
          <p:nvPr>
            <p:custDataLst>
              <p:tags r:id="rId59"/>
            </p:custDataLst>
          </p:nvPr>
        </p:nvSpPr>
        <p:spPr bwMode="auto">
          <a:xfrm>
            <a:off x="4068763" y="5699125"/>
            <a:ext cx="422275" cy="152400"/>
          </a:xfrm>
          <a:prstGeom prst="rect">
            <a:avLst/>
          </a:prstGeom>
        </p:spPr>
        <p:txBody>
          <a:bodyPr wrap="none" lIns="0" tIns="0" rIns="0" bIns="0" numCol="1" spc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1000" dirty="0" smtClean="0">
                <a:latin typeface="Arial"/>
                <a:cs typeface="Arial"/>
                <a:sym typeface="Arial"/>
              </a:rPr>
              <a:t>Kick-off</a:t>
            </a:r>
            <a:endParaRPr lang="en-GB" sz="1000" dirty="0">
              <a:latin typeface="Arial"/>
              <a:cs typeface="Arial"/>
              <a:sym typeface="Arial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54000" y="248488"/>
            <a:ext cx="889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RAS support – Timeline</a:t>
            </a:r>
            <a:endParaRPr lang="en-US" sz="2000" b="1" dirty="0"/>
          </a:p>
        </p:txBody>
      </p:sp>
      <p:sp>
        <p:nvSpPr>
          <p:cNvPr id="210" name="Rectangle 209"/>
          <p:cNvSpPr/>
          <p:nvPr/>
        </p:nvSpPr>
        <p:spPr>
          <a:xfrm>
            <a:off x="456885" y="1059844"/>
            <a:ext cx="1518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timeline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74238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98128"/>
              </p:ext>
            </p:extLst>
          </p:nvPr>
        </p:nvGraphicFramePr>
        <p:xfrm>
          <a:off x="393695" y="1101948"/>
          <a:ext cx="8345492" cy="4253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448"/>
                <a:gridCol w="1262743"/>
                <a:gridCol w="2677885"/>
                <a:gridCol w="3383416"/>
              </a:tblGrid>
              <a:tr h="287759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contacts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Senior Stakeholders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deadlines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327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2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Michael Zhang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Scott Powell (CEO)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 Gunn (CRO)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Duke </a:t>
                      </a:r>
                      <a:r>
                        <a:rPr lang="en-GB" sz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Dayal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(CFO)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17</a:t>
                      </a:r>
                      <a:r>
                        <a:rPr lang="en-GB" sz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(Leadership review)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June 15 (ERMC)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June 28 (Risk </a:t>
                      </a:r>
                      <a:r>
                        <a:rPr lang="en-GB" sz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Cmte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June 29 (</a:t>
                      </a:r>
                      <a:r>
                        <a:rPr lang="en-GB" sz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submit to Legal by June 21)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43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2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James Vincent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Scott Powell (CEO)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 Gunn (CRO)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June 15 (ERMC)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June 29 (</a:t>
                      </a:r>
                      <a:r>
                        <a:rPr lang="en-GB" sz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submit to Legal by June 21)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43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2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SCUSA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Michael Bishop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Jason </a:t>
                      </a:r>
                      <a:r>
                        <a:rPr lang="en-GB" sz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Kulas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(CEO) 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Kalyan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Seshan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(CRO)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Ismail Dawood (CFO)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April 20 (ERMC)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25 (ERMC)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July 28 (</a:t>
                      </a:r>
                      <a:r>
                        <a:rPr lang="en-GB" sz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959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2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 (PR)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Dayna </a:t>
                      </a:r>
                      <a:r>
                        <a:rPr lang="en-GB" sz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Fabricio</a:t>
                      </a:r>
                      <a:endParaRPr lang="en-GB" sz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Juan Pablo </a:t>
                      </a:r>
                      <a:r>
                        <a:rPr lang="en-GB" sz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Jurado</a:t>
                      </a:r>
                      <a:endParaRPr lang="en-GB" sz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Juan Sebastián Moreno Blanco (CEO)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June 23 (Risk </a:t>
                      </a:r>
                      <a:r>
                        <a:rPr lang="en-GB" sz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Cmte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June 24 (</a:t>
                      </a:r>
                      <a:r>
                        <a:rPr lang="en-GB" sz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submit to Legal by June 16)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959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2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BSI-Miami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Henry Certain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Submit to Legal by June 9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June 16 (Risk </a:t>
                      </a:r>
                      <a:r>
                        <a:rPr lang="en-GB" sz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Cmte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85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2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 (NY)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Michelle Murphy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James </a:t>
                      </a:r>
                      <a:r>
                        <a:rPr lang="en-GB" sz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Bathon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(CRO)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June 24 (</a:t>
                      </a:r>
                      <a:r>
                        <a:rPr lang="en-GB" sz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submit to Legal by June 17)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4000" y="248488"/>
            <a:ext cx="889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RAS support – Key stakeholders</a:t>
            </a:r>
            <a:endParaRPr lang="en-US" sz="2000" b="1" dirty="0"/>
          </a:p>
        </p:txBody>
      </p:sp>
      <p:graphicFrame>
        <p:nvGraphicFramePr>
          <p:cNvPr id="9" name="Conclus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219839"/>
              </p:ext>
            </p:extLst>
          </p:nvPr>
        </p:nvGraphicFramePr>
        <p:xfrm>
          <a:off x="314325" y="5505535"/>
          <a:ext cx="851058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588"/>
              </a:tblGrid>
              <a:tr h="254000">
                <a:tc>
                  <a:txBody>
                    <a:bodyPr/>
                    <a:lstStyle/>
                    <a:p>
                      <a:pPr algn="l"/>
                      <a:r>
                        <a:rPr kumimoji="0" lang="en-GB" sz="1800" b="0" i="0" u="none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j-lt"/>
                        </a:rPr>
                        <a:t>Are there any additional key stakeholders and how should we involve the stakeholders in the socialization process? </a:t>
                      </a:r>
                      <a:endParaRPr kumimoji="0" lang="en-GB" sz="1800" b="0" i="0" u="none" baseline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j-lt"/>
                      </a:endParaRPr>
                    </a:p>
                  </a:txBody>
                  <a:tcPr anchor="b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9525" cmpd="sng">
                      <a:solidFill>
                        <a:schemeClr val="accent4"/>
                      </a:solidFill>
                    </a:lnT>
                    <a:lnB w="9525" cmpd="sng">
                      <a:solidFill>
                        <a:schemeClr val="accent4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7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248488"/>
            <a:ext cx="889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2015 vs 2016 RAS metrics (1/2)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92122"/>
              </p:ext>
            </p:extLst>
          </p:nvPr>
        </p:nvGraphicFramePr>
        <p:xfrm>
          <a:off x="393699" y="983806"/>
          <a:ext cx="8282552" cy="4192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120"/>
                <a:gridCol w="3221411"/>
                <a:gridCol w="467260"/>
                <a:gridCol w="2956761"/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</a:t>
                      </a:r>
                      <a:endParaRPr lang="en-GB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</a:t>
                      </a:r>
                      <a:endParaRPr lang="en-GB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5788">
                <a:tc>
                  <a:txBody>
                    <a:bodyPr/>
                    <a:lstStyle/>
                    <a:p>
                      <a:r>
                        <a:rPr lang="en-GB" sz="1200" b="1" i="0" u="none" strike="noStrike" kern="1200" baseline="0" dirty="0" smtClean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Capital adequacy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Common Equity Tier 1 Ratio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Tier 1 Risk-based Capital Ratio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Tangible Common Equity Ratio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Capital Ratio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Tier 1 Leverage Ratio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100" b="1" i="0" u="none" strike="noStrike" kern="1200" baseline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9577">
                <a:tc rowSpan="2">
                  <a:txBody>
                    <a:bodyPr/>
                    <a:lstStyle/>
                    <a:p>
                      <a:r>
                        <a:rPr lang="en-US" sz="1200" b="1" i="0" u="none" strike="noStrike" kern="1200" baseline="0" dirty="0" smtClean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Credit risk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Net charge-off rate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%60/61+ days past due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CCAR loss budget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Counterparties with internal risk rating  &lt; 5.0 and exposure &gt; $100 MM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9472">
                <a:tc vMerge="1">
                  <a:txBody>
                    <a:bodyPr/>
                    <a:lstStyle/>
                    <a:p>
                      <a:endParaRPr lang="en-US" sz="1200" b="1" i="0" u="none" strike="noStrike" kern="1200" baseline="0" dirty="0" smtClean="0">
                        <a:solidFill>
                          <a:srgbClr val="5F5F5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Cost of Credit </a:t>
                      </a:r>
                      <a:r>
                        <a:rPr lang="en-US" sz="1100" b="0" i="0" u="none" strike="no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(calculated through ALLL and charge-offs)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NPL entries (%) </a:t>
                      </a:r>
                      <a:r>
                        <a:rPr lang="en-US" sz="11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(TBD)</a:t>
                      </a: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NPL coverage ratio (%)  </a:t>
                      </a:r>
                      <a:r>
                        <a:rPr lang="en-US" sz="11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(TBD)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Exposure concentrations</a:t>
                      </a:r>
                      <a:r>
                        <a:rPr lang="en-US" sz="1100" b="0" i="0" u="none" strike="noStrike" kern="1200" baseline="300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BSI–Miami: Sec. lending exceptions(%),  LTV, max exposure (individual &amp; top 10 obligors), non-investment grade collateral / pledged asset (%)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b="0" i="0" u="none" strike="noStrike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4210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</a:t>
                      </a:r>
                      <a:r>
                        <a:rPr lang="en-GB" sz="1200" b="1" baseline="0" dirty="0" smtClean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 risk</a:t>
                      </a:r>
                      <a:endParaRPr lang="en-GB" sz="1200" b="1" dirty="0" smtClean="0">
                        <a:solidFill>
                          <a:srgbClr val="5F5F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Residual value deterioration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Net residual value exposure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100" b="0" i="0" u="none" strike="noStrike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050" b="0" i="0" u="none" strike="noStrike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0526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Operational risk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1" i="0" u="none" strike="no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Gross operational risk losses/gross margin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Frequency: &gt;$200K in losses</a:t>
                      </a:r>
                      <a:r>
                        <a:rPr lang="en-US" sz="1050" b="1" i="0" u="none" strike="no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GB" sz="1050" b="1" i="0" u="none" strike="noStrike" kern="1200" baseline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50" b="0" i="1" u="none" strike="noStrike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60526">
                <a:tc vMerge="1">
                  <a:txBody>
                    <a:bodyPr/>
                    <a:lstStyle/>
                    <a:p>
                      <a:endParaRPr lang="en-GB" sz="1200" b="1" dirty="0" smtClean="0">
                        <a:solidFill>
                          <a:srgbClr val="5F5F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Frequency: OR events R1, Fraud, Technology, Cyber Risk, &gt; $50K in losses (Miami)</a:t>
                      </a:r>
                      <a:r>
                        <a:rPr lang="en-GB" sz="105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sz="1050" b="0" i="0" u="none" strike="noStrike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100" b="0" i="0" u="none" strike="noStrike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82916" y="998411"/>
            <a:ext cx="22894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GB" sz="1100" b="1" dirty="0" smtClean="0">
                <a:solidFill>
                  <a:srgbClr val="FF0000"/>
                </a:solidFill>
              </a:rPr>
              <a:t>CCAR-linked / OW recalibration</a:t>
            </a:r>
            <a:endParaRPr lang="en-GB" sz="11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28677"/>
              </p:ext>
            </p:extLst>
          </p:nvPr>
        </p:nvGraphicFramePr>
        <p:xfrm>
          <a:off x="6482916" y="754571"/>
          <a:ext cx="2256272" cy="243840"/>
        </p:xfrm>
        <a:graphic>
          <a:graphicData uri="http://schemas.openxmlformats.org/drawingml/2006/table">
            <a:tbl>
              <a:tblPr firstRow="1" bandRow="1"/>
              <a:tblGrid>
                <a:gridCol w="225627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2016</a:t>
                      </a:r>
                      <a:r>
                        <a:rPr lang="en-GB" sz="1000" baseline="0" dirty="0" smtClean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</a:t>
                      </a:r>
                      <a:endParaRPr lang="en-GB" sz="1000" dirty="0">
                        <a:solidFill>
                          <a:srgbClr val="5F5F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31787" y="5865883"/>
            <a:ext cx="8245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r>
              <a:rPr lang="en-US" sz="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CRE, multifamily, single obligor, top 20 obligors, large exposures, financial institutions (single counterparty &amp; top 20), underwriting (individual transactions &amp; total), specialized </a:t>
            </a:r>
            <a:r>
              <a:rPr lang="en-US" sz="9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lending exposures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5318808" y="4188960"/>
            <a:ext cx="1430336" cy="393926"/>
          </a:xfrm>
          <a:prstGeom prst="wedgeRectCallout">
            <a:avLst>
              <a:gd name="adj1" fmla="val -65399"/>
              <a:gd name="adj2" fmla="val 60528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9" tIns="72009" rIns="72009" bIns="72009"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/>
                <a:sym typeface="Arial"/>
              </a:rPr>
              <a:t>Methodology may not be CCAR linked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579277" y="3002417"/>
            <a:ext cx="2221823" cy="560614"/>
          </a:xfrm>
          <a:prstGeom prst="wedgeRectCallout">
            <a:avLst>
              <a:gd name="adj1" fmla="val -64148"/>
              <a:gd name="adj2" fmla="val -33947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9" tIns="72009" rIns="72009" bIns="72009"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/>
                <a:sym typeface="Arial"/>
              </a:rPr>
              <a:t>For </a:t>
            </a:r>
            <a:r>
              <a:rPr lang="en-GB" sz="1000" b="1" dirty="0" smtClean="0">
                <a:solidFill>
                  <a:schemeClr val="tx1"/>
                </a:solidFill>
                <a:latin typeface="Arial"/>
                <a:sym typeface="Arial"/>
              </a:rPr>
              <a:t>Group metrics</a:t>
            </a:r>
            <a:r>
              <a:rPr lang="en-GB" sz="1000" dirty="0" smtClean="0">
                <a:solidFill>
                  <a:schemeClr val="tx1"/>
                </a:solidFill>
                <a:latin typeface="Arial"/>
                <a:sym typeface="Arial"/>
              </a:rPr>
              <a:t>, do we need to calibrate limits or only report?</a:t>
            </a:r>
            <a:r>
              <a:rPr lang="en-GB" sz="1000" dirty="0">
                <a:solidFill>
                  <a:schemeClr val="tx1"/>
                </a:solidFill>
                <a:latin typeface="Arial"/>
                <a:sym typeface="Arial"/>
              </a:rPr>
              <a:t> </a:t>
            </a:r>
            <a:endParaRPr lang="en-GB" sz="1000" dirty="0" smtClean="0">
              <a:solidFill>
                <a:schemeClr val="tx1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92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248488"/>
            <a:ext cx="889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2015 vs 2016 </a:t>
            </a:r>
            <a:r>
              <a:rPr lang="en-US" sz="2000" b="1" dirty="0"/>
              <a:t>RAS </a:t>
            </a:r>
            <a:r>
              <a:rPr lang="en-US" sz="2000" b="1" dirty="0" smtClean="0"/>
              <a:t>metrics (2/2)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793178"/>
              </p:ext>
            </p:extLst>
          </p:nvPr>
        </p:nvGraphicFramePr>
        <p:xfrm>
          <a:off x="393699" y="983804"/>
          <a:ext cx="8410180" cy="5316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776"/>
                <a:gridCol w="3450459"/>
                <a:gridCol w="3322945"/>
              </a:tblGrid>
              <a:tr h="214822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</a:t>
                      </a:r>
                      <a:endParaRPr lang="en-GB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</a:t>
                      </a:r>
                      <a:endParaRPr lang="en-GB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024">
                <a:tc rowSpan="2">
                  <a:txBody>
                    <a:bodyPr/>
                    <a:lstStyle/>
                    <a:p>
                      <a:r>
                        <a:rPr lang="en-US" sz="1200" b="1" i="0" u="none" strike="noStrike" kern="1200" baseline="0" dirty="0" smtClean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Strategic risk</a:t>
                      </a:r>
                    </a:p>
                    <a:p>
                      <a:r>
                        <a:rPr lang="en-US" sz="1200" b="0" i="1" u="none" strike="noStrike" kern="1200" baseline="0" dirty="0" smtClean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(see following slides)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b="1" i="0" u="none" strike="no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Pre-provisioned net revenue (PPNR) impairment 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5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Loss in stress (Credit, Trading, &amp; Op)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SCUSA Total Risk Weighted Assets (RWAs)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050" b="1" i="0" u="none" strike="noStrike" kern="1200" baseline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5573">
                <a:tc vMerge="1">
                  <a:txBody>
                    <a:bodyPr/>
                    <a:lstStyle/>
                    <a:p>
                      <a:endParaRPr lang="en-US" sz="1200" b="0" i="1" u="none" strike="noStrike" kern="1200" baseline="0" dirty="0" smtClean="0">
                        <a:solidFill>
                          <a:srgbClr val="5F5F5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SCUSA subprime assets as % of SHUSA total credit exposure 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Credit exposure over AuM (%)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50" b="0" i="0" u="none" strike="noStrike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7055">
                <a:tc rowSpan="2">
                  <a:txBody>
                    <a:bodyPr/>
                    <a:lstStyle/>
                    <a:p>
                      <a:r>
                        <a:rPr lang="en-US" sz="1200" b="1" i="0" u="none" strike="noStrike" kern="1200" baseline="0" dirty="0" smtClean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Liquidity / funding risk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Liquidity stress testing survival horizon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Available committed liquidity/average projected net originations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Liquidity Coverage Ratio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Structural Funding Ratio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050" b="0" i="0" u="none" strike="noStrike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840">
                <a:tc vMerge="1">
                  <a:txBody>
                    <a:bodyPr/>
                    <a:lstStyle/>
                    <a:p>
                      <a:endParaRPr lang="en-US" sz="1200" b="1" i="0" u="none" strike="noStrike" kern="1200" baseline="0" dirty="0" smtClean="0">
                        <a:solidFill>
                          <a:srgbClr val="5F5F5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Asset encumbrance (%)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50" b="0" i="0" u="none" strike="noStrike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10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 smtClean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Interest rate risk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Net interest income sensitivity (+/- 100bps) 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Market value of equity sensitivity (+/- 200bps)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50" b="0" i="0" u="none" strike="noStrike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2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u="none" strike="noStrike" kern="1200" baseline="0" dirty="0" smtClean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Mark-to-market risk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5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Mark-to-market Value at Risk (VaR)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50" b="0" i="0" u="none" strike="noStrike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2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u="none" strike="noStrike" kern="1200" baseline="0" dirty="0" smtClean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Model risk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Backlog of Tier 1 models not appropriately approved </a:t>
                      </a:r>
                      <a:r>
                        <a:rPr lang="en-GB" sz="105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50" b="0" i="0" u="none" strike="noStrike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3917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 smtClean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Compliance &amp; reputational risk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Matters Requiring Immediate Attention (MRIAs)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Suitability Review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CFPB Complaints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Serviced for others monthly net charge-off rate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new monthly arbitrations and court proceedings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number of sales practice complaints (monthly)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High Risk Customers (% of total customers)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50" b="0" i="0" u="none" strike="noStrike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5573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 smtClean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Fiduciary risk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Pending purchase order documentation (%)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Discretionary mandates: aging of excesses (months)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Clients with missing profiles (%)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Exceeded client investment profiles (%)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50" b="0" i="0" u="none" strike="noStrike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82916" y="998411"/>
            <a:ext cx="22894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GB" sz="1100" b="1" dirty="0" smtClean="0">
                <a:solidFill>
                  <a:srgbClr val="FF0000"/>
                </a:solidFill>
              </a:rPr>
              <a:t>CCAR-linked / OW recalibration</a:t>
            </a:r>
            <a:endParaRPr lang="en-GB" sz="11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994090"/>
              </p:ext>
            </p:extLst>
          </p:nvPr>
        </p:nvGraphicFramePr>
        <p:xfrm>
          <a:off x="6482916" y="754571"/>
          <a:ext cx="2256272" cy="243840"/>
        </p:xfrm>
        <a:graphic>
          <a:graphicData uri="http://schemas.openxmlformats.org/drawingml/2006/table">
            <a:tbl>
              <a:tblPr firstRow="1" bandRow="1"/>
              <a:tblGrid>
                <a:gridCol w="225627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2016</a:t>
                      </a:r>
                      <a:r>
                        <a:rPr lang="en-GB" sz="1000" baseline="0" dirty="0" smtClean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</a:t>
                      </a:r>
                      <a:endParaRPr lang="en-GB" sz="1000" dirty="0">
                        <a:solidFill>
                          <a:srgbClr val="5F5F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ular Callout 10"/>
          <p:cNvSpPr/>
          <p:nvPr/>
        </p:nvSpPr>
        <p:spPr>
          <a:xfrm>
            <a:off x="5580063" y="1385888"/>
            <a:ext cx="1631831" cy="440417"/>
          </a:xfrm>
          <a:prstGeom prst="wedgeRectCallout">
            <a:avLst>
              <a:gd name="adj1" fmla="val -85520"/>
              <a:gd name="adj2" fmla="val 31141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9" tIns="72009" rIns="72009" bIns="72009"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/>
                <a:sym typeface="Arial"/>
              </a:rPr>
              <a:t>Why is this included SCUSA RAS? </a:t>
            </a:r>
          </a:p>
        </p:txBody>
      </p:sp>
    </p:spTree>
    <p:extLst>
      <p:ext uri="{BB962C8B-B14F-4D97-AF65-F5344CB8AC3E}">
        <p14:creationId xmlns:p14="http://schemas.microsoft.com/office/powerpoint/2010/main" val="38885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72598"/>
              </p:ext>
            </p:extLst>
          </p:nvPr>
        </p:nvGraphicFramePr>
        <p:xfrm>
          <a:off x="457200" y="1393367"/>
          <a:ext cx="812006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20"/>
                <a:gridCol w="1764020"/>
                <a:gridCol w="1764020"/>
                <a:gridCol w="1414001"/>
                <a:gridCol w="1414001"/>
              </a:tblGrid>
              <a:tr h="0">
                <a:tc>
                  <a:txBody>
                    <a:bodyPr/>
                    <a:lstStyle/>
                    <a:p>
                      <a:pPr marL="628650" lvl="1" indent="-171450">
                        <a:buFont typeface="Courier New" panose="02070309020205020404" pitchFamily="49" charset="0"/>
                        <a:buChar char="o"/>
                      </a:pPr>
                      <a:endParaRPr lang="en-GB" sz="1200" b="0" i="0" u="none" strike="noStrike" kern="1200" baseline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>
                        <a:buFont typeface="Courier New" panose="02070309020205020404" pitchFamily="49" charset="0"/>
                        <a:buNone/>
                      </a:pPr>
                      <a:r>
                        <a:rPr lang="en-GB" sz="12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SCUSA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>
                        <a:buFont typeface="Courier New" panose="02070309020205020404" pitchFamily="49" charset="0"/>
                        <a:buNone/>
                      </a:pPr>
                      <a:r>
                        <a:rPr lang="en-GB" sz="12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SBNA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>
                        <a:buFont typeface="Courier New" panose="02070309020205020404" pitchFamily="49" charset="0"/>
                        <a:buNone/>
                      </a:pPr>
                      <a:r>
                        <a:rPr lang="en-GB" sz="12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BSPR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>
                        <a:buFont typeface="Courier New" panose="02070309020205020404" pitchFamily="49" charset="0"/>
                        <a:buNone/>
                      </a:pPr>
                      <a:r>
                        <a:rPr lang="en-GB" sz="12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BSI - Miami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CCAR loss budget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Unsecured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i="0" u="none" strike="noStrike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Retail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Wholesale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GBM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047">
                <a:tc>
                  <a:txBody>
                    <a:bodyPr/>
                    <a:lstStyle/>
                    <a:p>
                      <a:pPr marL="0" lvl="1" indent="0">
                        <a:buFont typeface="Courier New" panose="02070309020205020404" pitchFamily="49" charset="0"/>
                        <a:buNone/>
                      </a:pPr>
                      <a:r>
                        <a:rPr lang="en-GB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Net charge-off rate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Unsecured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Retail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Small Business/Business Banking/Auto 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C&amp;I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GBM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Mortgages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Commercial banking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Personal loans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Credit cards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Institutional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endParaRPr lang="en-GB" sz="1100" b="0" i="0" u="none" strike="noStrike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46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%60/61+ days past due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Unsecured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Retail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Mortgages 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Personal loans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Credit cards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endParaRPr lang="en-GB" sz="1100" b="0" i="0" u="none" strike="noStrike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4000" y="248488"/>
            <a:ext cx="889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Segmentation of credit risk metrics</a:t>
            </a:r>
            <a:endParaRPr lang="en-US" sz="2000" b="1" dirty="0"/>
          </a:p>
        </p:txBody>
      </p:sp>
      <p:graphicFrame>
        <p:nvGraphicFramePr>
          <p:cNvPr id="7" name="Conclus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992078"/>
              </p:ext>
            </p:extLst>
          </p:nvPr>
        </p:nvGraphicFramePr>
        <p:xfrm>
          <a:off x="331788" y="5456139"/>
          <a:ext cx="846931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93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0" lang="en-GB" sz="1800" b="0" i="0" u="none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j-lt"/>
                        </a:rPr>
                        <a:t>Is this still the correct level of segmentation? Are these still the correct segments (e.g., Unsecured)? </a:t>
                      </a:r>
                      <a:endParaRPr kumimoji="0" lang="en-GB" sz="1800" b="0" i="0" u="none" baseline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j-lt"/>
                      </a:endParaRPr>
                    </a:p>
                  </a:txBody>
                  <a:tcPr anchor="b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9525" cmpd="sng">
                      <a:solidFill>
                        <a:schemeClr val="accent4"/>
                      </a:solidFill>
                    </a:lnT>
                    <a:lnB w="9525" cmpd="sng">
                      <a:solidFill>
                        <a:schemeClr val="accent4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6885" y="1059844"/>
            <a:ext cx="2282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Credit risk segmentation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355440" y="4567798"/>
            <a:ext cx="2221822" cy="690002"/>
          </a:xfrm>
          <a:prstGeom prst="wedgeRectCallout">
            <a:avLst>
              <a:gd name="adj1" fmla="val -32790"/>
              <a:gd name="adj2" fmla="val -86963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9" tIns="72009" rIns="72009" bIns="72009"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/>
                <a:sym typeface="Arial"/>
              </a:rPr>
              <a:t>Do we need this level of detail for PR? CRE is not reported separately, so will need to apply mapping assumptions </a:t>
            </a:r>
            <a:endParaRPr lang="en-GB" sz="1000" dirty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75666" y="4564456"/>
            <a:ext cx="2221823" cy="556012"/>
          </a:xfrm>
          <a:prstGeom prst="wedgeRectCallout">
            <a:avLst>
              <a:gd name="adj1" fmla="val 36292"/>
              <a:gd name="adj2" fmla="val -114716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9" tIns="72009" rIns="72009" bIns="72009"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/>
                <a:sym typeface="Arial"/>
              </a:rPr>
              <a:t>Do we still want to segment the Unsecured  portfolio?</a:t>
            </a:r>
            <a:endParaRPr lang="en-GB" sz="1000" dirty="0">
              <a:solidFill>
                <a:schemeClr val="tx1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70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248488"/>
            <a:ext cx="889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Current vision for 2016 strategic risk metrics 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3701" y="1028688"/>
            <a:ext cx="8345488" cy="9130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GB" sz="1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</a:t>
            </a: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to current or </a:t>
            </a: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projected financial condition and resilience </a:t>
            </a: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arising from </a:t>
            </a:r>
            <a:r>
              <a:rPr lang="en-US" sz="1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adverse business decisions</a:t>
            </a: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 implementation </a:t>
            </a: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business decisions, </a:t>
            </a: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responsiveness to changes </a:t>
            </a: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banking industry and operating </a:t>
            </a: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environment.”</a:t>
            </a:r>
          </a:p>
          <a:p>
            <a:pPr algn="r">
              <a:spcAft>
                <a:spcPts val="40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OCC, Bank Supervision Process—Comptroller’s Handbook</a:t>
            </a:r>
            <a:endParaRPr lang="en-GB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170596"/>
              </p:ext>
            </p:extLst>
          </p:nvPr>
        </p:nvGraphicFramePr>
        <p:xfrm>
          <a:off x="4038599" y="2272706"/>
          <a:ext cx="4762495" cy="330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816"/>
                <a:gridCol w="521097"/>
                <a:gridCol w="521097"/>
                <a:gridCol w="521097"/>
                <a:gridCol w="521097"/>
                <a:gridCol w="521097"/>
                <a:gridCol w="521097"/>
                <a:gridCol w="521097"/>
              </a:tblGrid>
              <a:tr h="0">
                <a:tc gridSpan="8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Quantitative metrics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GB" sz="10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GB" sz="10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GB" sz="1000" b="1" i="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 RAS</a:t>
                      </a:r>
                      <a:endParaRPr lang="en-GB" sz="1000" b="1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  <a:endParaRPr lang="en-GB" sz="10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GB" sz="10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GB" sz="10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GB" sz="10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BSPR*</a:t>
                      </a:r>
                      <a:endParaRPr lang="en-GB" sz="10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BSI Miami</a:t>
                      </a:r>
                      <a:endParaRPr lang="en-GB" sz="10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</a:t>
                      </a:r>
                      <a:endParaRPr lang="en-GB" sz="10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184">
                <a:tc>
                  <a:txBody>
                    <a:bodyPr/>
                    <a:lstStyle/>
                    <a:p>
                      <a:r>
                        <a:rPr lang="en-GB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PPNR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impairment</a:t>
                      </a:r>
                      <a:endParaRPr lang="en-GB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</a:t>
                      </a:r>
                      <a:endParaRPr lang="en-GB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41A4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</a:t>
                      </a:r>
                      <a:endParaRPr lang="en-GB" sz="1400" dirty="0">
                        <a:solidFill>
                          <a:srgbClr val="41A44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41A4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</a:t>
                      </a:r>
                      <a:endParaRPr lang="en-GB" sz="1400" dirty="0">
                        <a:solidFill>
                          <a:srgbClr val="41A44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41A4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</a:t>
                      </a:r>
                      <a:endParaRPr lang="en-GB" sz="1400" dirty="0">
                        <a:solidFill>
                          <a:srgbClr val="41A44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41A4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</a:t>
                      </a:r>
                      <a:endParaRPr lang="en-GB" sz="1400" dirty="0">
                        <a:solidFill>
                          <a:srgbClr val="41A44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41A4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</a:t>
                      </a:r>
                      <a:endParaRPr lang="en-GB" sz="1400" dirty="0">
                        <a:solidFill>
                          <a:srgbClr val="41A44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41A4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</a:t>
                      </a:r>
                      <a:endParaRPr lang="en-GB" sz="1400" dirty="0">
                        <a:solidFill>
                          <a:srgbClr val="41A44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969">
                <a:tc>
                  <a:txBody>
                    <a:bodyPr/>
                    <a:lstStyle/>
                    <a:p>
                      <a:r>
                        <a:rPr lang="en-GB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 in stress</a:t>
                      </a:r>
                      <a:endParaRPr lang="en-GB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41A4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</a:t>
                      </a:r>
                      <a:endParaRPr lang="en-GB" sz="1400" dirty="0">
                        <a:solidFill>
                          <a:srgbClr val="41A44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41A4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</a:t>
                      </a:r>
                      <a:endParaRPr lang="en-GB" sz="1400" dirty="0">
                        <a:solidFill>
                          <a:srgbClr val="41A44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</a:t>
                      </a:r>
                      <a:endParaRPr lang="en-GB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</a:t>
                      </a:r>
                      <a:endParaRPr lang="en-GB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</a:t>
                      </a:r>
                      <a:endParaRPr lang="en-GB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</a:t>
                      </a:r>
                      <a:endParaRPr lang="en-GB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</a:t>
                      </a:r>
                      <a:endParaRPr lang="en-GB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0969">
                <a:tc>
                  <a:txBody>
                    <a:bodyPr/>
                    <a:lstStyle/>
                    <a:p>
                      <a:r>
                        <a:rPr lang="en-GB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SCUSA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RWA</a:t>
                      </a:r>
                      <a:endParaRPr lang="en-GB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41A4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</a:t>
                      </a:r>
                      <a:endParaRPr lang="en-GB" sz="1400" dirty="0">
                        <a:solidFill>
                          <a:srgbClr val="41A44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41A4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</a:t>
                      </a:r>
                      <a:endParaRPr lang="en-GB" sz="1400" dirty="0">
                        <a:solidFill>
                          <a:srgbClr val="41A44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</a:t>
                      </a:r>
                      <a:endParaRPr lang="en-GB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</a:t>
                      </a:r>
                      <a:endParaRPr lang="en-GB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</a:t>
                      </a:r>
                      <a:endParaRPr lang="en-GB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</a:t>
                      </a:r>
                      <a:endParaRPr lang="en-GB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</a:t>
                      </a:r>
                      <a:endParaRPr lang="en-GB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5397">
                <a:tc>
                  <a:txBody>
                    <a:bodyPr/>
                    <a:lstStyle/>
                    <a:p>
                      <a:r>
                        <a:rPr lang="en-GB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subprime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SHUSA credit exposure</a:t>
                      </a:r>
                      <a:endParaRPr lang="en-GB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41A4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</a:t>
                      </a:r>
                      <a:endParaRPr lang="en-GB" sz="1400" dirty="0">
                        <a:solidFill>
                          <a:srgbClr val="41A44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41A4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</a:t>
                      </a:r>
                      <a:endParaRPr lang="en-GB" sz="1400" dirty="0">
                        <a:solidFill>
                          <a:srgbClr val="41A44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</a:t>
                      </a:r>
                      <a:endParaRPr lang="en-GB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41A4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</a:t>
                      </a:r>
                      <a:endParaRPr lang="en-GB" sz="1400" dirty="0">
                        <a:solidFill>
                          <a:srgbClr val="41A44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</a:t>
                      </a:r>
                      <a:endParaRPr lang="en-GB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</a:t>
                      </a:r>
                      <a:endParaRPr lang="en-GB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</a:t>
                      </a:r>
                      <a:endParaRPr lang="en-GB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9970">
                <a:tc>
                  <a:txBody>
                    <a:bodyPr/>
                    <a:lstStyle/>
                    <a:p>
                      <a:r>
                        <a:rPr lang="en-GB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exposure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AuM</a:t>
                      </a:r>
                      <a:endParaRPr lang="en-GB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</a:t>
                      </a:r>
                      <a:endParaRPr lang="en-GB" sz="1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41A4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</a:t>
                      </a:r>
                      <a:endParaRPr lang="en-GB" sz="1400" dirty="0">
                        <a:solidFill>
                          <a:srgbClr val="41A44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</a:t>
                      </a:r>
                      <a:endParaRPr lang="en-GB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</a:t>
                      </a:r>
                      <a:endParaRPr lang="en-GB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</a:t>
                      </a:r>
                      <a:endParaRPr lang="en-GB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41A4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</a:t>
                      </a:r>
                      <a:endParaRPr lang="en-GB" sz="1400" dirty="0">
                        <a:solidFill>
                          <a:srgbClr val="41A44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/>
                        </a:rPr>
                        <a:t></a:t>
                      </a:r>
                      <a:endParaRPr lang="en-GB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14850"/>
              </p:ext>
            </p:extLst>
          </p:nvPr>
        </p:nvGraphicFramePr>
        <p:xfrm>
          <a:off x="331791" y="2272706"/>
          <a:ext cx="3182934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2934"/>
              </a:tblGrid>
              <a:tr h="805239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Qualitative statements</a:t>
                      </a:r>
                    </a:p>
                    <a:p>
                      <a:pPr marL="0" indent="0" algn="l"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endParaRPr lang="en-US" sz="12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l"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will…</a:t>
                      </a:r>
                    </a:p>
                    <a:p>
                      <a:pPr marL="228600" indent="-228600" algn="l">
                        <a:spcAft>
                          <a:spcPts val="4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Strive to deliver </a:t>
                      </a:r>
                      <a:r>
                        <a:rPr lang="en-US" sz="1200" b="1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constant performance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through pragmatic risk-taking</a:t>
                      </a:r>
                    </a:p>
                    <a:p>
                      <a:pPr marL="228600" indent="-228600" algn="l">
                        <a:spcAft>
                          <a:spcPts val="4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place </a:t>
                      </a:r>
                      <a:r>
                        <a:rPr lang="en-US" sz="1200" b="1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 undue amount of earnings or capital at risk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an entity of its size, complexity, and risk profile in any stress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scenario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8600" indent="-228600" algn="l">
                        <a:spcAft>
                          <a:spcPts val="4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Ensure  that </a:t>
                      </a:r>
                      <a:r>
                        <a:rPr lang="en-US" sz="1200" b="1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adequate governance and oversight processes and controls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in place for all business activities, products, and services</a:t>
                      </a:r>
                    </a:p>
                    <a:p>
                      <a:pPr marL="228600" indent="-228600" algn="l">
                        <a:spcAft>
                          <a:spcPts val="4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Consider and work with 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b="1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 appetite setting, capital planning, and recovery and resolution planning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processes</a:t>
                      </a:r>
                      <a:r>
                        <a:rPr lang="en-US" sz="1200" b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30838" y="6144076"/>
            <a:ext cx="3794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1. Recovery and resolution planning process is not applicable to BSPR</a:t>
            </a:r>
            <a:endParaRPr lang="en-GB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7981639" y="5642870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smtClean="0"/>
              <a:t>* IHC only</a:t>
            </a:r>
            <a:endParaRPr lang="en-GB" sz="1100" i="1" dirty="0"/>
          </a:p>
        </p:txBody>
      </p:sp>
    </p:spTree>
    <p:extLst>
      <p:ext uri="{BB962C8B-B14F-4D97-AF65-F5344CB8AC3E}">
        <p14:creationId xmlns:p14="http://schemas.microsoft.com/office/powerpoint/2010/main" val="5108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248488"/>
            <a:ext cx="889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Potential methods for tracking for strategic risk</a:t>
            </a:r>
            <a:endParaRPr lang="en-US" sz="2000" b="1" dirty="0"/>
          </a:p>
        </p:txBody>
      </p:sp>
      <p:graphicFrame>
        <p:nvGraphicFramePr>
          <p:cNvPr id="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226255"/>
              </p:ext>
            </p:extLst>
          </p:nvPr>
        </p:nvGraphicFramePr>
        <p:xfrm>
          <a:off x="393696" y="1100588"/>
          <a:ext cx="8407403" cy="3344450"/>
        </p:xfrm>
        <a:graphic>
          <a:graphicData uri="http://schemas.openxmlformats.org/drawingml/2006/table">
            <a:tbl>
              <a:tblPr firstRow="1" bandRow="1"/>
              <a:tblGrid>
                <a:gridCol w="2131790"/>
                <a:gridCol w="2122714"/>
                <a:gridCol w="4152899"/>
              </a:tblGrid>
              <a:tr h="299759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Quantifying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trategic risk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9598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Financial-resiliency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PPNR impairment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stress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Legacy and new metrics requested by Group – are these truly strategic risk indicators?</a:t>
                      </a:r>
                      <a:endParaRPr lang="en-GB" sz="11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9477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Concentration metrics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SCUSA subprime assets / SHUSA credit exposure (%)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exposure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AuM</a:t>
                      </a:r>
                      <a:endParaRPr lang="en-GB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1517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apital metrics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Upstream dividends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</a:t>
                      </a:r>
                      <a:r>
                        <a:rPr lang="en-GB" sz="11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binary view of Entity ability to upstream cash flows (based on revenue streams and/or regulatory approval)</a:t>
                      </a:r>
                      <a:endParaRPr lang="en-GB" sz="1100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1517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Plan-based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spending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Budget tracking</a:t>
                      </a:r>
                      <a:endParaRPr lang="en-GB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 link to  the strategic</a:t>
                      </a:r>
                      <a:r>
                        <a:rPr lang="en-GB" sz="11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plan and progress against it</a:t>
                      </a:r>
                      <a:endParaRPr lang="en-GB" sz="11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6291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Firm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ratings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Debt ratings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assessment of internal performance; potentially duplicative of long term credit ratings currently reported to </a:t>
                      </a:r>
                      <a:r>
                        <a:rPr lang="en-GB" sz="1100" b="0" i="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</a:t>
                      </a:r>
                      <a:endParaRPr lang="en-GB" sz="1100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6291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Macroeconomic</a:t>
                      </a:r>
                      <a:r>
                        <a:rPr lang="en-GB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factors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CDS spreads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relevant to strategic</a:t>
                      </a:r>
                      <a:r>
                        <a:rPr lang="en-GB" sz="11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plan and not applicable to internal accountability </a:t>
                      </a:r>
                      <a:endParaRPr lang="en-GB" sz="11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64590"/>
              </p:ext>
            </p:extLst>
          </p:nvPr>
        </p:nvGraphicFramePr>
        <p:xfrm>
          <a:off x="7663542" y="1078816"/>
          <a:ext cx="1137557" cy="243840"/>
        </p:xfrm>
        <a:graphic>
          <a:graphicData uri="http://schemas.openxmlformats.org/drawingml/2006/table">
            <a:tbl>
              <a:tblPr firstRow="1" bandRow="1"/>
              <a:tblGrid>
                <a:gridCol w="1137557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metrics</a:t>
                      </a:r>
                      <a:endParaRPr lang="en-GB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clus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53334"/>
              </p:ext>
            </p:extLst>
          </p:nvPr>
        </p:nvGraphicFramePr>
        <p:xfrm>
          <a:off x="331788" y="5298097"/>
          <a:ext cx="84693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93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0" lang="en-GB" sz="1800" b="0" i="0" u="none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j-lt"/>
                        </a:rPr>
                        <a:t>What is the goal of the strategic risk metrics? How are they differentiated from the goals of strategic planning and Finance? Would this be best captured in a qualitative assessment?</a:t>
                      </a:r>
                      <a:endParaRPr kumimoji="0" lang="en-GB" sz="1800" b="0" i="0" u="none" baseline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j-lt"/>
                      </a:endParaRPr>
                    </a:p>
                  </a:txBody>
                  <a:tcPr anchor="b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9525" cmpd="sng">
                      <a:solidFill>
                        <a:schemeClr val="accent4"/>
                      </a:solidFill>
                    </a:lnT>
                    <a:lnB w="9525" cmpd="sng">
                      <a:solidFill>
                        <a:schemeClr val="accent4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8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/&gt;&lt;m_precDefaultPercent/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#d&lt;/m_strFormatTime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zu9Uvyw0m6Q2m7B4cAe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TknuKeuDEW02QPT7O2t_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4Tmhso95UazvIKPZmJYR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1yLhCrUa6.RfaMTkMm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f44vb.lEa7cAunwDLNK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3jA6kuhUasugS1.RVfk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6LtEEoDUKewDXakWhG3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Pm1In0RkqzZrLS7ra0C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uHaIDe5OUqAqVGUzQ3G.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FFyzw2jkqod6KExQ_NY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IpcrrTiECeNQ1pgI3H6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7MboalsUGhsMW17jYld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5.J8qM_0qBrjrvQEskc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fVP1N2c0Cdwzb8g5nKL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TDr4i8idEGCZbOrNZIbf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CPKZIUPkOgWTmG_vjbM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liMuggvUe1Hjvw3Wa3e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c7bVwYZkSle8Cchx_rt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I54OxGRkyoqObKW1_K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0jK1ca7lky8c7aZG2MaH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E26nlCmEShYeQBA8_Iu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uVDysSyEGGJIbcZ_vGe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00c2V.NFk2o7RwzBXgtE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QIz0is9k6u62F76qqVT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W4bUYc6ECF9vTi1Zb7c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P3DNpASESUGqREkSbAA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6mewmQCUu18QZcNmzc1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Yw2TqIRU2R_yVg5b5FR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B0XxxSRECkHTNGAgqrj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W3ub1ffUWXxye0PDPZs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Q2tsGfBkyWIoc7tKSlG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QyFYIBn1U.w8JjXSVCF.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ZB05NXzU.yxRLEppwyb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h6S1cuv5Ea1I38Dih5G_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hrVIr06EKo4HSRkI9yl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LkQOh670GMtYDHL2_kj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A_.j5l2kSTziKMHqKr8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PpAtFAPjku5_RY0HVymb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oZfvTk6UySslAK56dnk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9OyDYs3b0u8X.sDpkiUu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XoMV7s0aECgPIppDTIxe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CD.dpXEEq4xQidpG_f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E9DSRftFEG6EsEa5eweC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.RsIOvuJ0KvsvZbNuDwv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98JMIFOOkyMd7TEPCU0C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_S2._NmUq8WC_OS309X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L.n0.gJkOJ5pmcvzdLs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CkzQa_kkE2TISdOgylpC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O7XcDzlkm9BBChIgr1N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oB3xLm10G57xREvrVZa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XpnW0.EEarF2uJIrR4q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3zJg.mR02N3zfh64S8Y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DuNw8.VE6iGqdUq6KxT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XGFnDZMY0G9Sk05VLd5y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GMtOnG5h0mZWnBQkSjXM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kDVPSjo0iTC.tGH4wLb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CVun7VIeUSBhp9M7D_Utg"/>
</p:tagLst>
</file>

<file path=ppt/theme/theme1.xml><?xml version="1.0" encoding="utf-8"?>
<a:theme xmlns:a="http://schemas.openxmlformats.org/drawingml/2006/main" name="Bod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1487</Words>
  <Application>Microsoft Office PowerPoint</Application>
  <PresentationFormat>On-screen Show (4:3)</PresentationFormat>
  <Paragraphs>320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Body Slide</vt:lpstr>
      <vt:lpstr>Custom Design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Deschineau, Patricia</dc:creator>
  <cp:lastModifiedBy>Schade, Katherine</cp:lastModifiedBy>
  <cp:revision>170</cp:revision>
  <cp:lastPrinted>2015-11-09T17:30:52Z</cp:lastPrinted>
  <dcterms:modified xsi:type="dcterms:W3CDTF">2016-03-30T22:53:49Z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MSOLanguageID">
    <vt:lpwstr>msoLanguageIDEnglishUK</vt:lpwstr>
  </property>
</Properties>
</file>