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4.xml" ContentType="application/vnd.openxmlformats-officedocument.theme+xml"/>
  <Override PartName="/ppt/tags/tag9.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7.xml" ContentType="application/vnd.openxmlformats-officedocument.presentationml.tags+xml"/>
  <Override PartName="/ppt/notesSlides/notesSlide11.xml" ContentType="application/vnd.openxmlformats-officedocument.presentationml.notesSlide+xml"/>
  <Override PartName="/ppt/tags/tag2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3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21.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26.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27.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7b8273dd61f5437a" Type="http://schemas.microsoft.com/office/2007/relationships/ui/extensibility" Target="customUI/customUI14.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5" r:id="rId1"/>
    <p:sldMasterId id="2147483719" r:id="rId2"/>
    <p:sldMasterId id="2147483742" r:id="rId3"/>
    <p:sldMasterId id="2147483764" r:id="rId4"/>
  </p:sldMasterIdLst>
  <p:notesMasterIdLst>
    <p:notesMasterId r:id="rId33"/>
  </p:notesMasterIdLst>
  <p:handoutMasterIdLst>
    <p:handoutMasterId r:id="rId34"/>
  </p:handoutMasterIdLst>
  <p:sldIdLst>
    <p:sldId id="500" r:id="rId5"/>
    <p:sldId id="553" r:id="rId6"/>
    <p:sldId id="544" r:id="rId7"/>
    <p:sldId id="548" r:id="rId8"/>
    <p:sldId id="502" r:id="rId9"/>
    <p:sldId id="545" r:id="rId10"/>
    <p:sldId id="546" r:id="rId11"/>
    <p:sldId id="538" r:id="rId12"/>
    <p:sldId id="537" r:id="rId13"/>
    <p:sldId id="551" r:id="rId14"/>
    <p:sldId id="539" r:id="rId15"/>
    <p:sldId id="540" r:id="rId16"/>
    <p:sldId id="547" r:id="rId17"/>
    <p:sldId id="550" r:id="rId18"/>
    <p:sldId id="515" r:id="rId19"/>
    <p:sldId id="518" r:id="rId20"/>
    <p:sldId id="517" r:id="rId21"/>
    <p:sldId id="527" r:id="rId22"/>
    <p:sldId id="528" r:id="rId23"/>
    <p:sldId id="529" r:id="rId24"/>
    <p:sldId id="530" r:id="rId25"/>
    <p:sldId id="532" r:id="rId26"/>
    <p:sldId id="541" r:id="rId27"/>
    <p:sldId id="542" r:id="rId28"/>
    <p:sldId id="543" r:id="rId29"/>
    <p:sldId id="524" r:id="rId30"/>
    <p:sldId id="525" r:id="rId31"/>
    <p:sldId id="526" r:id="rId32"/>
  </p:sldIdLst>
  <p:sldSz cx="9602788" cy="6858000"/>
  <p:notesSz cx="6973888" cy="9236075"/>
  <p:custDataLst>
    <p:tags r:id="rId35"/>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3F6F1A25-2C0F-43F7-BE93-3722D4D373E3}">
          <p14:sldIdLst>
            <p14:sldId id="500"/>
            <p14:sldId id="553"/>
            <p14:sldId id="544"/>
            <p14:sldId id="548"/>
            <p14:sldId id="502"/>
            <p14:sldId id="545"/>
            <p14:sldId id="546"/>
            <p14:sldId id="538"/>
            <p14:sldId id="537"/>
            <p14:sldId id="551"/>
            <p14:sldId id="539"/>
            <p14:sldId id="540"/>
            <p14:sldId id="547"/>
            <p14:sldId id="550"/>
            <p14:sldId id="515"/>
            <p14:sldId id="518"/>
            <p14:sldId id="517"/>
            <p14:sldId id="527"/>
            <p14:sldId id="528"/>
            <p14:sldId id="529"/>
            <p14:sldId id="530"/>
            <p14:sldId id="532"/>
            <p14:sldId id="541"/>
            <p14:sldId id="542"/>
            <p14:sldId id="543"/>
            <p14:sldId id="524"/>
            <p14:sldId id="525"/>
            <p14:sldId id="526"/>
          </p14:sldIdLst>
        </p14:section>
        <p14:section name="Appendix" id="{A9654C76-1241-4991-9B7E-2CF19F411F93}">
          <p14:sldIdLst/>
        </p14:section>
      </p14:sectionLst>
    </p:ext>
    <p:ext uri="{EFAFB233-063F-42B5-8137-9DF3F51BA10A}">
      <p15:sldGuideLst xmlns:p15="http://schemas.microsoft.com/office/powerpoint/2012/main" xmlns="">
        <p15:guide id="1" orient="horz" pos="236" userDrawn="1">
          <p15:clr>
            <a:srgbClr val="A4A3A4"/>
          </p15:clr>
        </p15:guide>
        <p15:guide id="2" orient="horz" pos="881" userDrawn="1">
          <p15:clr>
            <a:srgbClr val="A4A3A4"/>
          </p15:clr>
        </p15:guide>
        <p15:guide id="3" orient="horz" pos="3992" userDrawn="1">
          <p15:clr>
            <a:srgbClr val="A4A3A4"/>
          </p15:clr>
        </p15:guide>
        <p15:guide id="4" orient="horz" pos="4319">
          <p15:clr>
            <a:srgbClr val="A4A3A4"/>
          </p15:clr>
        </p15:guide>
        <p15:guide id="5" pos="288">
          <p15:clr>
            <a:srgbClr val="A4A3A4"/>
          </p15:clr>
        </p15:guide>
        <p15:guide id="6" pos="5765" userDrawn="1">
          <p15:clr>
            <a:srgbClr val="A4A3A4"/>
          </p15:clr>
        </p15:guide>
        <p15:guide id="7" orient="horz" pos="2024"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0E2"/>
    <a:srgbClr val="FF9B9B"/>
    <a:srgbClr val="FF0000"/>
    <a:srgbClr val="FF6666"/>
    <a:srgbClr val="FFFFFF"/>
    <a:srgbClr val="002C77"/>
    <a:srgbClr val="A6E2EF"/>
    <a:srgbClr val="00A8C8"/>
    <a:srgbClr val="016D9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421" autoAdjust="0"/>
    <p:restoredTop sz="99858" autoAdjust="0"/>
  </p:normalViewPr>
  <p:slideViewPr>
    <p:cSldViewPr snapToGrid="0" showGuides="1">
      <p:cViewPr varScale="1">
        <p:scale>
          <a:sx n="90" d="100"/>
          <a:sy n="90" d="100"/>
        </p:scale>
        <p:origin x="-1740" y="-96"/>
      </p:cViewPr>
      <p:guideLst>
        <p:guide orient="horz" pos="242"/>
        <p:guide orient="horz" pos="1584"/>
        <p:guide orient="horz" pos="4091"/>
        <p:guide pos="288"/>
        <p:guide pos="5913"/>
        <p:guide pos="307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4494"/>
    </p:cViewPr>
  </p:sorterViewPr>
  <p:notesViewPr>
    <p:cSldViewPr snapToGrid="0" showGuides="1">
      <p:cViewPr>
        <p:scale>
          <a:sx n="75" d="100"/>
          <a:sy n="75" d="100"/>
        </p:scale>
        <p:origin x="-3474" y="-252"/>
      </p:cViewPr>
      <p:guideLst>
        <p:guide orient="horz" pos="2909"/>
        <p:guide pos="219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1" y="0"/>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t" anchorCtr="0" compatLnSpc="1">
            <a:prstTxWarp prst="textNoShape">
              <a:avLst/>
            </a:prstTxWarp>
          </a:bodyPr>
          <a:lstStyle>
            <a:lvl1pPr algn="l" defTabSz="939424">
              <a:lnSpc>
                <a:spcPct val="100000"/>
              </a:lnSpc>
              <a:defRPr sz="1200"/>
            </a:lvl1pPr>
          </a:lstStyle>
          <a:p>
            <a:endParaRPr lang="en-GB" dirty="0">
              <a:latin typeface="+mn-lt"/>
              <a:ea typeface="+mn-lt"/>
              <a:sym typeface="Arial"/>
            </a:endParaRPr>
          </a:p>
        </p:txBody>
      </p:sp>
      <p:sp>
        <p:nvSpPr>
          <p:cNvPr id="19459" name="Rectangle 3"/>
          <p:cNvSpPr>
            <a:spLocks noGrp="1" noChangeArrowheads="1"/>
          </p:cNvSpPr>
          <p:nvPr>
            <p:ph type="dt" sz="quarter" idx="1"/>
          </p:nvPr>
        </p:nvSpPr>
        <p:spPr bwMode="auto">
          <a:xfrm>
            <a:off x="3950401" y="0"/>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t" anchorCtr="0" compatLnSpc="1">
            <a:prstTxWarp prst="textNoShape">
              <a:avLst/>
            </a:prstTxWarp>
          </a:bodyPr>
          <a:lstStyle>
            <a:lvl1pPr algn="r" defTabSz="939424">
              <a:lnSpc>
                <a:spcPct val="100000"/>
              </a:lnSpc>
              <a:defRPr sz="1200"/>
            </a:lvl1pPr>
          </a:lstStyle>
          <a:p>
            <a:endParaRPr lang="en-GB" dirty="0">
              <a:latin typeface="+mn-lt"/>
              <a:ea typeface="+mn-lt"/>
              <a:sym typeface="Arial"/>
            </a:endParaRPr>
          </a:p>
        </p:txBody>
      </p:sp>
      <p:sp>
        <p:nvSpPr>
          <p:cNvPr id="19460" name="Rectangle 4"/>
          <p:cNvSpPr>
            <a:spLocks noGrp="1" noChangeArrowheads="1"/>
          </p:cNvSpPr>
          <p:nvPr>
            <p:ph type="ftr" sz="quarter" idx="2"/>
          </p:nvPr>
        </p:nvSpPr>
        <p:spPr bwMode="auto">
          <a:xfrm>
            <a:off x="1" y="8773012"/>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b" anchorCtr="0" compatLnSpc="1">
            <a:prstTxWarp prst="textNoShape">
              <a:avLst/>
            </a:prstTxWarp>
          </a:bodyPr>
          <a:lstStyle>
            <a:lvl1pPr algn="l" defTabSz="939424">
              <a:lnSpc>
                <a:spcPct val="100000"/>
              </a:lnSpc>
              <a:defRPr sz="1200"/>
            </a:lvl1pPr>
          </a:lstStyle>
          <a:p>
            <a:endParaRPr lang="en-GB" dirty="0">
              <a:solidFill>
                <a:schemeClr val="accent3"/>
              </a:solidFill>
              <a:latin typeface="+mn-lt"/>
              <a:ea typeface="+mn-lt"/>
              <a:sym typeface="Arial"/>
            </a:endParaRPr>
          </a:p>
        </p:txBody>
      </p:sp>
      <p:sp>
        <p:nvSpPr>
          <p:cNvPr id="19461" name="Rectangle 5"/>
          <p:cNvSpPr>
            <a:spLocks noGrp="1" noChangeArrowheads="1"/>
          </p:cNvSpPr>
          <p:nvPr>
            <p:ph type="sldNum" sz="quarter" idx="3"/>
          </p:nvPr>
        </p:nvSpPr>
        <p:spPr bwMode="auto">
          <a:xfrm>
            <a:off x="3950401" y="8773012"/>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b" anchorCtr="0" compatLnSpc="1">
            <a:prstTxWarp prst="textNoShape">
              <a:avLst/>
            </a:prstTxWarp>
          </a:bodyPr>
          <a:lstStyle>
            <a:lvl1pPr algn="r" defTabSz="939424">
              <a:lnSpc>
                <a:spcPct val="100000"/>
              </a:lnSpc>
              <a:defRPr sz="1200"/>
            </a:lvl1pPr>
          </a:lstStyle>
          <a:p>
            <a:fld id="{9BBE641A-A38A-4199-A515-2A762F6E34D5}" type="slidenum">
              <a:rPr lang="en-GB" smtClean="0">
                <a:solidFill>
                  <a:schemeClr val="accent3"/>
                </a:solidFill>
                <a:latin typeface="+mn-lt"/>
                <a:ea typeface="+mn-lt"/>
                <a:sym typeface="Arial"/>
              </a:rPr>
              <a:pPr/>
              <a:t>‹#›</a:t>
            </a:fld>
            <a:endParaRPr lang="en-GB" dirty="0">
              <a:solidFill>
                <a:schemeClr val="accent3"/>
              </a:solidFill>
              <a:latin typeface="+mn-lt"/>
              <a:ea typeface="+mn-lt"/>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t" anchorCtr="0" compatLnSpc="1">
            <a:prstTxWarp prst="textNoShape">
              <a:avLst/>
            </a:prstTxWarp>
          </a:bodyPr>
          <a:lstStyle>
            <a:lvl1pPr algn="l" defTabSz="939424">
              <a:lnSpc>
                <a:spcPct val="100000"/>
              </a:lnSpc>
              <a:defRPr sz="1200">
                <a:latin typeface="+mn-lt"/>
                <a:ea typeface="+mn-ea"/>
                <a:sym typeface="+mn-lt"/>
              </a:defRPr>
            </a:lvl1pPr>
          </a:lstStyle>
          <a:p>
            <a:endParaRPr lang="en-GB" dirty="0"/>
          </a:p>
        </p:txBody>
      </p:sp>
      <p:sp>
        <p:nvSpPr>
          <p:cNvPr id="3075" name="Rectangle 3"/>
          <p:cNvSpPr>
            <a:spLocks noGrp="1" noChangeArrowheads="1"/>
          </p:cNvSpPr>
          <p:nvPr>
            <p:ph type="dt" idx="1"/>
          </p:nvPr>
        </p:nvSpPr>
        <p:spPr bwMode="auto">
          <a:xfrm>
            <a:off x="3950401" y="0"/>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t" anchorCtr="0" compatLnSpc="1">
            <a:prstTxWarp prst="textNoShape">
              <a:avLst/>
            </a:prstTxWarp>
          </a:bodyPr>
          <a:lstStyle>
            <a:lvl1pPr algn="r" defTabSz="939424">
              <a:lnSpc>
                <a:spcPct val="100000"/>
              </a:lnSpc>
              <a:defRPr sz="1200">
                <a:latin typeface="+mn-lt"/>
                <a:ea typeface="+mn-ea"/>
                <a:sym typeface="+mn-lt"/>
              </a:defRPr>
            </a:lvl1pPr>
          </a:lstStyle>
          <a:p>
            <a:endParaRPr lang="en-GB" dirty="0"/>
          </a:p>
        </p:txBody>
      </p:sp>
      <p:sp>
        <p:nvSpPr>
          <p:cNvPr id="3076" name="Rectangle 4"/>
          <p:cNvSpPr>
            <a:spLocks noGrp="1" noRot="1" noChangeAspect="1" noChangeArrowheads="1" noTextEdit="1"/>
          </p:cNvSpPr>
          <p:nvPr>
            <p:ph type="sldImg" idx="2"/>
          </p:nvPr>
        </p:nvSpPr>
        <p:spPr bwMode="auto">
          <a:xfrm>
            <a:off x="1062038" y="692150"/>
            <a:ext cx="4851400"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96761" y="4386507"/>
            <a:ext cx="5580371" cy="415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8600" lvl="0" indent="-228600" eaLnBrk="1" hangingPunct="1">
              <a:spcBef>
                <a:spcPct val="60000"/>
              </a:spcBef>
              <a:spcAft>
                <a:spcPts val="600"/>
              </a:spcAft>
              <a:buChar char="•"/>
            </a:pPr>
            <a:r>
              <a:rPr lang="en-GB" dirty="0" smtClean="0"/>
              <a:t>Click to edit Master text styles</a:t>
            </a:r>
          </a:p>
          <a:p>
            <a:pPr lvl="1" indent="-228600" eaLnBrk="1" hangingPunct="1">
              <a:spcBef>
                <a:spcPts val="0"/>
              </a:spcBef>
              <a:spcAft>
                <a:spcPts val="600"/>
              </a:spcAft>
              <a:buFont typeface="Arial" charset="0"/>
              <a:buChar char="–"/>
            </a:pPr>
            <a:r>
              <a:rPr lang="en-GB" dirty="0" smtClean="0"/>
              <a:t>2nd level</a:t>
            </a:r>
          </a:p>
          <a:p>
            <a:pPr marL="685800" lvl="2" indent="-228600" eaLnBrk="1" hangingPunct="1">
              <a:spcBef>
                <a:spcPts val="0"/>
              </a:spcBef>
              <a:spcAft>
                <a:spcPts val="600"/>
              </a:spcAft>
              <a:buFont typeface="Arial" charset="0"/>
              <a:buChar char="-"/>
            </a:pPr>
            <a:r>
              <a:rPr lang="en-GB" dirty="0" smtClean="0"/>
              <a:t>3rd level</a:t>
            </a:r>
          </a:p>
          <a:p>
            <a:pPr marL="914400" lvl="3" indent="-228600" eaLnBrk="1" hangingPunct="1">
              <a:spcBef>
                <a:spcPts val="0"/>
              </a:spcBef>
              <a:spcAft>
                <a:spcPts val="600"/>
              </a:spcAft>
              <a:buFont typeface="Arial" charset="0"/>
              <a:buChar char="-"/>
            </a:pPr>
            <a:r>
              <a:rPr lang="en-GB" dirty="0" smtClean="0"/>
              <a:t>4th level</a:t>
            </a:r>
          </a:p>
          <a:p>
            <a:pPr marL="1143000" lvl="4" indent="-228600" eaLnBrk="1" hangingPunct="1">
              <a:spcBef>
                <a:spcPts val="0"/>
              </a:spcBef>
              <a:spcAft>
                <a:spcPts val="600"/>
              </a:spcAft>
              <a:buFont typeface="Arial" panose="020B0604020202020204" pitchFamily="34" charset="0"/>
              <a:buChar char="-"/>
            </a:pPr>
            <a:r>
              <a:rPr lang="en-GB" dirty="0" smtClean="0"/>
              <a:t>5th level</a:t>
            </a:r>
          </a:p>
          <a:p>
            <a:pPr marL="1371600" lvl="5" indent="-228600" fontAlgn="base">
              <a:spcBef>
                <a:spcPts val="0"/>
              </a:spcBef>
              <a:spcAft>
                <a:spcPts val="600"/>
              </a:spcAft>
              <a:buFont typeface="Arial" charset="0"/>
              <a:buChar char="-"/>
            </a:pPr>
            <a:r>
              <a:rPr lang="en-GB" dirty="0" smtClean="0"/>
              <a:t>6th level</a:t>
            </a:r>
          </a:p>
          <a:p>
            <a:pPr marL="1600200" lvl="6" indent="-228600" fontAlgn="base">
              <a:spcBef>
                <a:spcPts val="0"/>
              </a:spcBef>
              <a:spcAft>
                <a:spcPts val="600"/>
              </a:spcAft>
              <a:buFont typeface="Arial" charset="0"/>
              <a:buChar char="-"/>
            </a:pPr>
            <a:r>
              <a:rPr lang="en-GB" dirty="0" smtClean="0"/>
              <a:t>7th level</a:t>
            </a:r>
          </a:p>
          <a:p>
            <a:pPr marL="1828800" lvl="7" indent="-228600" fontAlgn="base">
              <a:spcBef>
                <a:spcPts val="0"/>
              </a:spcBef>
              <a:spcAft>
                <a:spcPts val="600"/>
              </a:spcAft>
              <a:buFont typeface="Arial" charset="0"/>
              <a:buChar char="-"/>
            </a:pPr>
            <a:r>
              <a:rPr lang="en-GB" dirty="0" smtClean="0"/>
              <a:t>8th level</a:t>
            </a:r>
          </a:p>
          <a:p>
            <a:pPr marL="2057400" lvl="8" indent="-228600" fontAlgn="base">
              <a:spcBef>
                <a:spcPts val="0"/>
              </a:spcBef>
              <a:spcAft>
                <a:spcPts val="600"/>
              </a:spcAft>
              <a:buFont typeface="Arial" charset="0"/>
              <a:buChar char="-"/>
            </a:pPr>
            <a:r>
              <a:rPr lang="en-GB" dirty="0" smtClean="0"/>
              <a:t>9th level</a:t>
            </a:r>
          </a:p>
        </p:txBody>
      </p:sp>
      <p:sp>
        <p:nvSpPr>
          <p:cNvPr id="3078" name="Rectangle 6"/>
          <p:cNvSpPr>
            <a:spLocks noGrp="1" noChangeArrowheads="1"/>
          </p:cNvSpPr>
          <p:nvPr>
            <p:ph type="ftr" sz="quarter" idx="4"/>
          </p:nvPr>
        </p:nvSpPr>
        <p:spPr bwMode="auto">
          <a:xfrm>
            <a:off x="1" y="8773012"/>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b" anchorCtr="0" compatLnSpc="1">
            <a:prstTxWarp prst="textNoShape">
              <a:avLst/>
            </a:prstTxWarp>
          </a:bodyPr>
          <a:lstStyle>
            <a:lvl1pPr algn="l" defTabSz="939424">
              <a:lnSpc>
                <a:spcPct val="100000"/>
              </a:lnSpc>
              <a:defRPr sz="1200">
                <a:solidFill>
                  <a:schemeClr val="accent3"/>
                </a:solidFill>
                <a:latin typeface="+mn-lt"/>
                <a:ea typeface="+mn-ea"/>
                <a:sym typeface="+mn-lt"/>
              </a:defRPr>
            </a:lvl1pPr>
          </a:lstStyle>
          <a:p>
            <a:endParaRPr lang="en-GB" dirty="0"/>
          </a:p>
        </p:txBody>
      </p:sp>
      <p:sp>
        <p:nvSpPr>
          <p:cNvPr id="3079" name="Rectangle 7"/>
          <p:cNvSpPr>
            <a:spLocks noGrp="1" noChangeArrowheads="1"/>
          </p:cNvSpPr>
          <p:nvPr>
            <p:ph type="sldNum" sz="quarter" idx="5"/>
          </p:nvPr>
        </p:nvSpPr>
        <p:spPr bwMode="auto">
          <a:xfrm>
            <a:off x="3950401" y="8773012"/>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b" anchorCtr="0" compatLnSpc="1">
            <a:prstTxWarp prst="textNoShape">
              <a:avLst/>
            </a:prstTxWarp>
          </a:bodyPr>
          <a:lstStyle>
            <a:lvl1pPr algn="r" defTabSz="939424">
              <a:lnSpc>
                <a:spcPct val="100000"/>
              </a:lnSpc>
              <a:defRPr sz="1200">
                <a:solidFill>
                  <a:schemeClr val="accent3"/>
                </a:solidFill>
                <a:latin typeface="+mn-lt"/>
                <a:ea typeface="+mn-ea"/>
                <a:sym typeface="+mn-lt"/>
              </a:defRPr>
            </a:lvl1pPr>
          </a:lstStyle>
          <a:p>
            <a:fld id="{26BEA98B-8E54-4CD0-82BB-B61F2ACC55F5}" type="slidenum">
              <a:rPr lang="en-GB" smtClean="0"/>
              <a:pPr/>
              <a:t>‹#›</a:t>
            </a:fld>
            <a:endParaRPr lang="en-GB"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en-GB" sz="1400" kern="1200" dirty="0" smtClean="0">
        <a:solidFill>
          <a:schemeClr val="tx1"/>
        </a:solidFill>
        <a:latin typeface="+mn-lt"/>
        <a:ea typeface="+mn-ea"/>
        <a:cs typeface="+mn-cs"/>
        <a:sym typeface="+mn-lt"/>
      </a:defRPr>
    </a:lvl1pPr>
    <a:lvl2pPr marL="457200" algn="l" rtl="0" fontAlgn="base">
      <a:spcBef>
        <a:spcPct val="30000"/>
      </a:spcBef>
      <a:spcAft>
        <a:spcPct val="0"/>
      </a:spcAft>
      <a:defRPr lang="en-GB" sz="1400" kern="1200" dirty="0" smtClean="0">
        <a:solidFill>
          <a:schemeClr val="tx1"/>
        </a:solidFill>
        <a:latin typeface="+mn-lt"/>
        <a:ea typeface="+mn-ea"/>
        <a:cs typeface="+mn-cs"/>
        <a:sym typeface="+mn-lt"/>
      </a:defRPr>
    </a:lvl2pPr>
    <a:lvl3pPr marL="914400" algn="l" rtl="0" fontAlgn="base">
      <a:spcBef>
        <a:spcPct val="30000"/>
      </a:spcBef>
      <a:spcAft>
        <a:spcPct val="0"/>
      </a:spcAft>
      <a:defRPr lang="en-GB" sz="1400" kern="1200" dirty="0" smtClean="0">
        <a:solidFill>
          <a:schemeClr val="tx1"/>
        </a:solidFill>
        <a:latin typeface="+mn-lt"/>
        <a:ea typeface="+mn-ea"/>
        <a:cs typeface="+mn-cs"/>
        <a:sym typeface="+mn-lt"/>
      </a:defRPr>
    </a:lvl3pPr>
    <a:lvl4pPr marL="1371600" algn="l" rtl="0" fontAlgn="base">
      <a:spcBef>
        <a:spcPct val="30000"/>
      </a:spcBef>
      <a:spcAft>
        <a:spcPct val="0"/>
      </a:spcAft>
      <a:defRPr lang="en-GB" sz="1400" kern="1200" dirty="0" smtClean="0">
        <a:solidFill>
          <a:schemeClr val="tx1"/>
        </a:solidFill>
        <a:latin typeface="+mn-lt"/>
        <a:ea typeface="+mn-ea"/>
        <a:cs typeface="+mn-cs"/>
        <a:sym typeface="+mn-lt"/>
      </a:defRPr>
    </a:lvl4pPr>
    <a:lvl5pPr marL="1828800" algn="l" rtl="0" fontAlgn="base">
      <a:spcBef>
        <a:spcPct val="30000"/>
      </a:spcBef>
      <a:spcAft>
        <a:spcPct val="0"/>
      </a:spcAft>
      <a:defRPr lang="en-GB" sz="1400" kern="1200" dirty="0" smtClean="0">
        <a:solidFill>
          <a:schemeClr val="tx1"/>
        </a:solidFill>
        <a:latin typeface="+mn-lt"/>
        <a:ea typeface="+mn-ea"/>
        <a:cs typeface="+mn-cs"/>
        <a:sym typeface="+mn-lt"/>
      </a:defRPr>
    </a:lvl5pPr>
    <a:lvl6pPr marL="2286000" algn="l" defTabSz="914400" rtl="0" eaLnBrk="1" latinLnBrk="0" hangingPunct="1">
      <a:defRPr lang="en-GB" sz="1400" kern="1200" baseline="0" dirty="0" smtClean="0">
        <a:solidFill>
          <a:schemeClr val="tx1"/>
        </a:solidFill>
        <a:latin typeface="+mn-lt"/>
        <a:ea typeface="+mn-ea"/>
        <a:cs typeface="+mn-cs"/>
        <a:sym typeface="+mn-lt"/>
      </a:defRPr>
    </a:lvl6pPr>
    <a:lvl7pPr marL="2743200" algn="l" defTabSz="914400" rtl="0" eaLnBrk="1" latinLnBrk="0" hangingPunct="1">
      <a:defRPr lang="en-GB" sz="1400" kern="1200" dirty="0" smtClean="0">
        <a:solidFill>
          <a:schemeClr val="tx1"/>
        </a:solidFill>
        <a:latin typeface="+mn-lt"/>
        <a:ea typeface="+mn-ea"/>
        <a:cs typeface="+mn-cs"/>
        <a:sym typeface="+mn-lt"/>
      </a:defRPr>
    </a:lvl7pPr>
    <a:lvl8pPr marL="3200400" algn="l" defTabSz="914400" rtl="0" eaLnBrk="1" latinLnBrk="0" hangingPunct="1">
      <a:defRPr lang="en-GB" sz="1400" kern="1200" dirty="0" smtClean="0">
        <a:solidFill>
          <a:schemeClr val="tx1"/>
        </a:solidFill>
        <a:latin typeface="+mn-lt"/>
        <a:ea typeface="+mn-ea"/>
        <a:cs typeface="+mn-cs"/>
        <a:sym typeface="+mn-lt"/>
      </a:defRPr>
    </a:lvl8pPr>
    <a:lvl9pPr marL="3657600" algn="l" defTabSz="914400" rtl="0" eaLnBrk="1" latinLnBrk="0" hangingPunct="1">
      <a:defRPr lang="en-GB" sz="1400" kern="1200" baseline="0" dirty="0" smtClean="0">
        <a:solidFill>
          <a:schemeClr val="tx1"/>
        </a:solidFill>
        <a:latin typeface="+mn-lt"/>
        <a:ea typeface="+mn-ea"/>
        <a:cs typeface="+mn-cs"/>
        <a:sym typeface="+mn-l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xfrm>
            <a:off x="1062038" y="692150"/>
            <a:ext cx="4851400" cy="3465513"/>
          </a:xfrm>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pPr/>
              <a:t>0</a:t>
            </a:fld>
            <a:endParaRPr lang="en-US" dirty="0"/>
          </a:p>
        </p:txBody>
      </p:sp>
    </p:spTree>
    <p:extLst>
      <p:ext uri="{BB962C8B-B14F-4D97-AF65-F5344CB8AC3E}">
        <p14:creationId xmlns:p14="http://schemas.microsoft.com/office/powerpoint/2010/main" val="171061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9</a:t>
            </a:fld>
            <a:endParaRPr lang="en-GB" dirty="0"/>
          </a:p>
        </p:txBody>
      </p:sp>
    </p:spTree>
    <p:extLst>
      <p:ext uri="{BB962C8B-B14F-4D97-AF65-F5344CB8AC3E}">
        <p14:creationId xmlns:p14="http://schemas.microsoft.com/office/powerpoint/2010/main" val="3728003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10</a:t>
            </a:fld>
            <a:endParaRPr lang="en-GB" dirty="0"/>
          </a:p>
        </p:txBody>
      </p:sp>
    </p:spTree>
    <p:extLst>
      <p:ext uri="{BB962C8B-B14F-4D97-AF65-F5344CB8AC3E}">
        <p14:creationId xmlns:p14="http://schemas.microsoft.com/office/powerpoint/2010/main" val="710252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11</a:t>
            </a:fld>
            <a:endParaRPr lang="en-GB" dirty="0"/>
          </a:p>
        </p:txBody>
      </p:sp>
    </p:spTree>
    <p:extLst>
      <p:ext uri="{BB962C8B-B14F-4D97-AF65-F5344CB8AC3E}">
        <p14:creationId xmlns:p14="http://schemas.microsoft.com/office/powerpoint/2010/main" val="3370088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12</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13</a:t>
            </a:fld>
            <a:endParaRPr lang="en-GB" dirty="0"/>
          </a:p>
        </p:txBody>
      </p:sp>
    </p:spTree>
    <p:extLst>
      <p:ext uri="{BB962C8B-B14F-4D97-AF65-F5344CB8AC3E}">
        <p14:creationId xmlns:p14="http://schemas.microsoft.com/office/powerpoint/2010/main" val="4090832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14</a:t>
            </a:fld>
            <a:endParaRPr lang="en-GB" dirty="0"/>
          </a:p>
        </p:txBody>
      </p:sp>
    </p:spTree>
    <p:extLst>
      <p:ext uri="{BB962C8B-B14F-4D97-AF65-F5344CB8AC3E}">
        <p14:creationId xmlns:p14="http://schemas.microsoft.com/office/powerpoint/2010/main" val="286719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15</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16</a:t>
            </a:fld>
            <a:endParaRPr lang="en-GB" dirty="0"/>
          </a:p>
        </p:txBody>
      </p:sp>
    </p:spTree>
    <p:extLst>
      <p:ext uri="{BB962C8B-B14F-4D97-AF65-F5344CB8AC3E}">
        <p14:creationId xmlns:p14="http://schemas.microsoft.com/office/powerpoint/2010/main" val="293944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17</a:t>
            </a:fld>
            <a:endParaRPr lang="en-GB" dirty="0"/>
          </a:p>
        </p:txBody>
      </p:sp>
    </p:spTree>
    <p:extLst>
      <p:ext uri="{BB962C8B-B14F-4D97-AF65-F5344CB8AC3E}">
        <p14:creationId xmlns:p14="http://schemas.microsoft.com/office/powerpoint/2010/main" val="2296176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18</a:t>
            </a:fld>
            <a:endParaRPr lang="en-GB" dirty="0"/>
          </a:p>
        </p:txBody>
      </p:sp>
    </p:spTree>
    <p:extLst>
      <p:ext uri="{BB962C8B-B14F-4D97-AF65-F5344CB8AC3E}">
        <p14:creationId xmlns:p14="http://schemas.microsoft.com/office/powerpoint/2010/main" val="3633279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a:t>
            </a:fld>
            <a:endParaRPr lang="en-GB" dirty="0"/>
          </a:p>
        </p:txBody>
      </p:sp>
    </p:spTree>
    <p:extLst>
      <p:ext uri="{BB962C8B-B14F-4D97-AF65-F5344CB8AC3E}">
        <p14:creationId xmlns:p14="http://schemas.microsoft.com/office/powerpoint/2010/main" val="3083973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19</a:t>
            </a:fld>
            <a:endParaRPr lang="en-GB" dirty="0"/>
          </a:p>
        </p:txBody>
      </p:sp>
    </p:spTree>
    <p:extLst>
      <p:ext uri="{BB962C8B-B14F-4D97-AF65-F5344CB8AC3E}">
        <p14:creationId xmlns:p14="http://schemas.microsoft.com/office/powerpoint/2010/main" val="2212428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20</a:t>
            </a:fld>
            <a:endParaRPr lang="en-GB" dirty="0"/>
          </a:p>
        </p:txBody>
      </p:sp>
    </p:spTree>
    <p:extLst>
      <p:ext uri="{BB962C8B-B14F-4D97-AF65-F5344CB8AC3E}">
        <p14:creationId xmlns:p14="http://schemas.microsoft.com/office/powerpoint/2010/main" val="2648576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21</a:t>
            </a:fld>
            <a:endParaRPr lang="en-GB" dirty="0"/>
          </a:p>
        </p:txBody>
      </p:sp>
    </p:spTree>
    <p:extLst>
      <p:ext uri="{BB962C8B-B14F-4D97-AF65-F5344CB8AC3E}">
        <p14:creationId xmlns:p14="http://schemas.microsoft.com/office/powerpoint/2010/main" val="41470440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22</a:t>
            </a:fld>
            <a:endParaRPr lang="en-GB" dirty="0"/>
          </a:p>
        </p:txBody>
      </p:sp>
    </p:spTree>
    <p:extLst>
      <p:ext uri="{BB962C8B-B14F-4D97-AF65-F5344CB8AC3E}">
        <p14:creationId xmlns:p14="http://schemas.microsoft.com/office/powerpoint/2010/main" val="10790082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23</a:t>
            </a:fld>
            <a:endParaRPr lang="en-GB" dirty="0"/>
          </a:p>
        </p:txBody>
      </p:sp>
    </p:spTree>
    <p:extLst>
      <p:ext uri="{BB962C8B-B14F-4D97-AF65-F5344CB8AC3E}">
        <p14:creationId xmlns:p14="http://schemas.microsoft.com/office/powerpoint/2010/main" val="2924007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24</a:t>
            </a:fld>
            <a:endParaRPr lang="en-GB" dirty="0"/>
          </a:p>
        </p:txBody>
      </p:sp>
    </p:spTree>
    <p:extLst>
      <p:ext uri="{BB962C8B-B14F-4D97-AF65-F5344CB8AC3E}">
        <p14:creationId xmlns:p14="http://schemas.microsoft.com/office/powerpoint/2010/main" val="673612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25</a:t>
            </a:fld>
            <a:endParaRPr lang="en-GB" dirty="0"/>
          </a:p>
        </p:txBody>
      </p:sp>
    </p:spTree>
    <p:extLst>
      <p:ext uri="{BB962C8B-B14F-4D97-AF65-F5344CB8AC3E}">
        <p14:creationId xmlns:p14="http://schemas.microsoft.com/office/powerpoint/2010/main" val="24166582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26</a:t>
            </a:fld>
            <a:endParaRPr lang="en-GB" dirty="0"/>
          </a:p>
        </p:txBody>
      </p:sp>
    </p:spTree>
    <p:extLst>
      <p:ext uri="{BB962C8B-B14F-4D97-AF65-F5344CB8AC3E}">
        <p14:creationId xmlns:p14="http://schemas.microsoft.com/office/powerpoint/2010/main" val="32344601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27</a:t>
            </a:fld>
            <a:endParaRPr lang="en-GB" dirty="0"/>
          </a:p>
        </p:txBody>
      </p:sp>
    </p:spTree>
    <p:extLst>
      <p:ext uri="{BB962C8B-B14F-4D97-AF65-F5344CB8AC3E}">
        <p14:creationId xmlns:p14="http://schemas.microsoft.com/office/powerpoint/2010/main" val="234153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2</a:t>
            </a:fld>
            <a:endParaRPr lang="en-GB" dirty="0"/>
          </a:p>
        </p:txBody>
      </p:sp>
    </p:spTree>
    <p:extLst>
      <p:ext uri="{BB962C8B-B14F-4D97-AF65-F5344CB8AC3E}">
        <p14:creationId xmlns:p14="http://schemas.microsoft.com/office/powerpoint/2010/main" val="2488484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3</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4</a:t>
            </a:fld>
            <a:endParaRPr lang="en-GB" dirty="0"/>
          </a:p>
        </p:txBody>
      </p:sp>
    </p:spTree>
    <p:extLst>
      <p:ext uri="{BB962C8B-B14F-4D97-AF65-F5344CB8AC3E}">
        <p14:creationId xmlns:p14="http://schemas.microsoft.com/office/powerpoint/2010/main" val="2512080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5</a:t>
            </a:fld>
            <a:endParaRPr lang="en-GB" dirty="0"/>
          </a:p>
        </p:txBody>
      </p:sp>
    </p:spTree>
    <p:extLst>
      <p:ext uri="{BB962C8B-B14F-4D97-AF65-F5344CB8AC3E}">
        <p14:creationId xmlns:p14="http://schemas.microsoft.com/office/powerpoint/2010/main" val="2044391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6</a:t>
            </a:fld>
            <a:endParaRPr lang="en-GB" dirty="0"/>
          </a:p>
        </p:txBody>
      </p:sp>
    </p:spTree>
    <p:extLst>
      <p:ext uri="{BB962C8B-B14F-4D97-AF65-F5344CB8AC3E}">
        <p14:creationId xmlns:p14="http://schemas.microsoft.com/office/powerpoint/2010/main" val="4127149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7</a:t>
            </a:fld>
            <a:endParaRPr lang="en-GB" dirty="0"/>
          </a:p>
        </p:txBody>
      </p:sp>
    </p:spTree>
    <p:extLst>
      <p:ext uri="{BB962C8B-B14F-4D97-AF65-F5344CB8AC3E}">
        <p14:creationId xmlns:p14="http://schemas.microsoft.com/office/powerpoint/2010/main" val="1805115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6BEA98B-8E54-4CD0-82BB-B61F2ACC55F5}" type="slidenum">
              <a:rPr lang="en-GB" smtClean="0"/>
              <a:pPr/>
              <a:t>8</a:t>
            </a:fld>
            <a:endParaRPr lang="en-GB" dirty="0"/>
          </a:p>
        </p:txBody>
      </p:sp>
    </p:spTree>
    <p:extLst>
      <p:ext uri="{BB962C8B-B14F-4D97-AF65-F5344CB8AC3E}">
        <p14:creationId xmlns:p14="http://schemas.microsoft.com/office/powerpoint/2010/main" val="41898800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8.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oleObject" Target="../embeddings/oleObject5.bin"/></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22" name="MMC_CoverShape"/>
          <p:cNvGrpSpPr/>
          <p:nvPr userDrawn="1"/>
        </p:nvGrpSpPr>
        <p:grpSpPr>
          <a:xfrm>
            <a:off x="1588" y="3073400"/>
            <a:ext cx="9601200" cy="3200400"/>
            <a:chOff x="1588" y="7588250"/>
            <a:chExt cx="9601200" cy="3200400"/>
          </a:xfrm>
        </p:grpSpPr>
        <p:sp>
          <p:nvSpPr>
            <p:cNvPr id="18" name="Freeform 1"/>
            <p:cNvSpPr>
              <a:spLocks/>
            </p:cNvSpPr>
            <p:nvPr userDrawn="1"/>
          </p:nvSpPr>
          <p:spPr bwMode="auto">
            <a:xfrm>
              <a:off x="1588" y="7588250"/>
              <a:ext cx="917575" cy="3200400"/>
            </a:xfrm>
            <a:custGeom>
              <a:avLst/>
              <a:gdLst>
                <a:gd name="T0" fmla="*/ 0 w 578"/>
                <a:gd name="T1" fmla="*/ 864 h 2016"/>
                <a:gd name="T2" fmla="*/ 578 w 578"/>
                <a:gd name="T3" fmla="*/ 0 h 2016"/>
                <a:gd name="T4" fmla="*/ 376 w 578"/>
                <a:gd name="T5" fmla="*/ 2016 h 2016"/>
                <a:gd name="T6" fmla="*/ 0 w 578"/>
                <a:gd name="T7" fmla="*/ 2016 h 2016"/>
                <a:gd name="T8" fmla="*/ 0 w 578"/>
                <a:gd name="T9" fmla="*/ 864 h 2016"/>
                <a:gd name="T10" fmla="*/ 0 w 578"/>
                <a:gd name="T11" fmla="*/ 864 h 2016"/>
                <a:gd name="T12" fmla="*/ 0 w 578"/>
                <a:gd name="T13" fmla="*/ 864 h 2016"/>
                <a:gd name="T14" fmla="*/ 0 w 578"/>
                <a:gd name="T15" fmla="*/ 864 h 20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8" h="2016">
                  <a:moveTo>
                    <a:pt x="0" y="864"/>
                  </a:moveTo>
                  <a:lnTo>
                    <a:pt x="578" y="0"/>
                  </a:lnTo>
                  <a:lnTo>
                    <a:pt x="376" y="2016"/>
                  </a:lnTo>
                  <a:lnTo>
                    <a:pt x="0" y="2016"/>
                  </a:lnTo>
                  <a:lnTo>
                    <a:pt x="0" y="864"/>
                  </a:lnTo>
                  <a:lnTo>
                    <a:pt x="0" y="864"/>
                  </a:lnTo>
                  <a:lnTo>
                    <a:pt x="0" y="864"/>
                  </a:lnTo>
                  <a:lnTo>
                    <a:pt x="0" y="864"/>
                  </a:lnTo>
                  <a:close/>
                </a:path>
              </a:pathLst>
            </a:custGeom>
            <a:solidFill>
              <a:srgbClr val="016D9F"/>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pPr lvl="0"/>
              <a:endParaRPr lang="en-GB" dirty="0">
                <a:latin typeface="+mn-lt"/>
                <a:sym typeface="+mn-lt"/>
              </a:endParaRPr>
            </a:p>
          </p:txBody>
        </p:sp>
        <p:sp>
          <p:nvSpPr>
            <p:cNvPr id="19" name="Freeform 2"/>
            <p:cNvSpPr>
              <a:spLocks/>
            </p:cNvSpPr>
            <p:nvPr userDrawn="1"/>
          </p:nvSpPr>
          <p:spPr bwMode="auto">
            <a:xfrm>
              <a:off x="461963" y="7588250"/>
              <a:ext cx="8416925" cy="3200400"/>
            </a:xfrm>
            <a:custGeom>
              <a:avLst/>
              <a:gdLst>
                <a:gd name="T0" fmla="*/ 0 w 5302"/>
                <a:gd name="T1" fmla="*/ 2016 h 2016"/>
                <a:gd name="T2" fmla="*/ 288 w 5302"/>
                <a:gd name="T3" fmla="*/ 0 h 2016"/>
                <a:gd name="T4" fmla="*/ 5302 w 5302"/>
                <a:gd name="T5" fmla="*/ 2016 h 2016"/>
                <a:gd name="T6" fmla="*/ 0 w 5302"/>
                <a:gd name="T7" fmla="*/ 2016 h 2016"/>
                <a:gd name="T8" fmla="*/ 0 w 5302"/>
                <a:gd name="T9" fmla="*/ 2016 h 2016"/>
                <a:gd name="T10" fmla="*/ 0 w 5302"/>
                <a:gd name="T11" fmla="*/ 2016 h 2016"/>
                <a:gd name="T12" fmla="*/ 0 w 5302"/>
                <a:gd name="T13" fmla="*/ 2016 h 2016"/>
              </a:gdLst>
              <a:ahLst/>
              <a:cxnLst>
                <a:cxn ang="0">
                  <a:pos x="T0" y="T1"/>
                </a:cxn>
                <a:cxn ang="0">
                  <a:pos x="T2" y="T3"/>
                </a:cxn>
                <a:cxn ang="0">
                  <a:pos x="T4" y="T5"/>
                </a:cxn>
                <a:cxn ang="0">
                  <a:pos x="T6" y="T7"/>
                </a:cxn>
                <a:cxn ang="0">
                  <a:pos x="T8" y="T9"/>
                </a:cxn>
                <a:cxn ang="0">
                  <a:pos x="T10" y="T11"/>
                </a:cxn>
                <a:cxn ang="0">
                  <a:pos x="T12" y="T13"/>
                </a:cxn>
              </a:cxnLst>
              <a:rect l="0" t="0" r="r" b="b"/>
              <a:pathLst>
                <a:path w="5302" h="2016">
                  <a:moveTo>
                    <a:pt x="0" y="2016"/>
                  </a:moveTo>
                  <a:lnTo>
                    <a:pt x="288" y="0"/>
                  </a:lnTo>
                  <a:lnTo>
                    <a:pt x="5302" y="2016"/>
                  </a:lnTo>
                  <a:lnTo>
                    <a:pt x="0" y="2016"/>
                  </a:lnTo>
                  <a:lnTo>
                    <a:pt x="0" y="2016"/>
                  </a:lnTo>
                  <a:lnTo>
                    <a:pt x="0" y="2016"/>
                  </a:lnTo>
                  <a:lnTo>
                    <a:pt x="0" y="2016"/>
                  </a:lnTo>
                  <a:close/>
                </a:path>
              </a:pathLst>
            </a:custGeom>
            <a:solidFill>
              <a:srgbClr val="00A8C8"/>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pPr lvl="0"/>
              <a:endParaRPr lang="en-GB" dirty="0">
                <a:latin typeface="+mn-lt"/>
                <a:sym typeface="+mn-lt"/>
              </a:endParaRPr>
            </a:p>
          </p:txBody>
        </p:sp>
        <p:sp>
          <p:nvSpPr>
            <p:cNvPr id="20" name="Freeform 3"/>
            <p:cNvSpPr>
              <a:spLocks/>
            </p:cNvSpPr>
            <p:nvPr userDrawn="1"/>
          </p:nvSpPr>
          <p:spPr bwMode="auto">
            <a:xfrm>
              <a:off x="919163" y="7588250"/>
              <a:ext cx="8683625" cy="3200400"/>
            </a:xfrm>
            <a:custGeom>
              <a:avLst/>
              <a:gdLst>
                <a:gd name="T0" fmla="*/ 4894 w 5470"/>
                <a:gd name="T1" fmla="*/ 2016 h 2016"/>
                <a:gd name="T2" fmla="*/ 0 w 5470"/>
                <a:gd name="T3" fmla="*/ 0 h 2016"/>
                <a:gd name="T4" fmla="*/ 5470 w 5470"/>
                <a:gd name="T5" fmla="*/ 210 h 2016"/>
                <a:gd name="T6" fmla="*/ 5470 w 5470"/>
                <a:gd name="T7" fmla="*/ 2016 h 2016"/>
                <a:gd name="T8" fmla="*/ 4894 w 5470"/>
                <a:gd name="T9" fmla="*/ 2016 h 2016"/>
                <a:gd name="T10" fmla="*/ 4894 w 5470"/>
                <a:gd name="T11" fmla="*/ 2016 h 2016"/>
                <a:gd name="T12" fmla="*/ 4894 w 5470"/>
                <a:gd name="T13" fmla="*/ 2016 h 2016"/>
                <a:gd name="T14" fmla="*/ 4894 w 5470"/>
                <a:gd name="T15" fmla="*/ 2016 h 20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70" h="2016">
                  <a:moveTo>
                    <a:pt x="4894" y="2016"/>
                  </a:moveTo>
                  <a:lnTo>
                    <a:pt x="0" y="0"/>
                  </a:lnTo>
                  <a:lnTo>
                    <a:pt x="5470" y="210"/>
                  </a:lnTo>
                  <a:lnTo>
                    <a:pt x="5470" y="2016"/>
                  </a:lnTo>
                  <a:lnTo>
                    <a:pt x="4894" y="2016"/>
                  </a:lnTo>
                  <a:lnTo>
                    <a:pt x="4894" y="2016"/>
                  </a:lnTo>
                  <a:lnTo>
                    <a:pt x="4894" y="2016"/>
                  </a:lnTo>
                  <a:lnTo>
                    <a:pt x="4894" y="2016"/>
                  </a:lnTo>
                  <a:close/>
                </a:path>
              </a:pathLst>
            </a:custGeom>
            <a:solidFill>
              <a:srgbClr val="002C77"/>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pPr lvl="0"/>
              <a:endParaRPr lang="en-GB" dirty="0">
                <a:latin typeface="+mn-lt"/>
                <a:sym typeface="+mn-lt"/>
              </a:endParaRPr>
            </a:p>
          </p:txBody>
        </p:sp>
        <p:sp>
          <p:nvSpPr>
            <p:cNvPr id="21" name="Freeform 4"/>
            <p:cNvSpPr>
              <a:spLocks/>
            </p:cNvSpPr>
            <p:nvPr userDrawn="1"/>
          </p:nvSpPr>
          <p:spPr bwMode="auto">
            <a:xfrm>
              <a:off x="919163" y="7588250"/>
              <a:ext cx="8683625" cy="457200"/>
            </a:xfrm>
            <a:custGeom>
              <a:avLst/>
              <a:gdLst>
                <a:gd name="T0" fmla="*/ 5470 w 5470"/>
                <a:gd name="T1" fmla="*/ 288 h 288"/>
                <a:gd name="T2" fmla="*/ 0 w 5470"/>
                <a:gd name="T3" fmla="*/ 0 h 288"/>
                <a:gd name="T4" fmla="*/ 5470 w 5470"/>
                <a:gd name="T5" fmla="*/ 0 h 288"/>
                <a:gd name="T6" fmla="*/ 5470 w 5470"/>
                <a:gd name="T7" fmla="*/ 288 h 288"/>
                <a:gd name="T8" fmla="*/ 5470 w 5470"/>
                <a:gd name="T9" fmla="*/ 288 h 288"/>
                <a:gd name="T10" fmla="*/ 5470 w 5470"/>
                <a:gd name="T11" fmla="*/ 288 h 288"/>
                <a:gd name="T12" fmla="*/ 5470 w 5470"/>
                <a:gd name="T13" fmla="*/ 288 h 288"/>
              </a:gdLst>
              <a:ahLst/>
              <a:cxnLst>
                <a:cxn ang="0">
                  <a:pos x="T0" y="T1"/>
                </a:cxn>
                <a:cxn ang="0">
                  <a:pos x="T2" y="T3"/>
                </a:cxn>
                <a:cxn ang="0">
                  <a:pos x="T4" y="T5"/>
                </a:cxn>
                <a:cxn ang="0">
                  <a:pos x="T6" y="T7"/>
                </a:cxn>
                <a:cxn ang="0">
                  <a:pos x="T8" y="T9"/>
                </a:cxn>
                <a:cxn ang="0">
                  <a:pos x="T10" y="T11"/>
                </a:cxn>
                <a:cxn ang="0">
                  <a:pos x="T12" y="T13"/>
                </a:cxn>
              </a:cxnLst>
              <a:rect l="0" t="0" r="r" b="b"/>
              <a:pathLst>
                <a:path w="5470" h="288">
                  <a:moveTo>
                    <a:pt x="5470" y="288"/>
                  </a:moveTo>
                  <a:lnTo>
                    <a:pt x="0" y="0"/>
                  </a:lnTo>
                  <a:lnTo>
                    <a:pt x="5470" y="0"/>
                  </a:lnTo>
                  <a:lnTo>
                    <a:pt x="5470" y="288"/>
                  </a:lnTo>
                  <a:lnTo>
                    <a:pt x="5470" y="288"/>
                  </a:lnTo>
                  <a:lnTo>
                    <a:pt x="5470" y="288"/>
                  </a:lnTo>
                  <a:lnTo>
                    <a:pt x="5470" y="288"/>
                  </a:lnTo>
                  <a:close/>
                </a:path>
              </a:pathLst>
            </a:custGeom>
            <a:solidFill>
              <a:srgbClr val="A6E2EF"/>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pPr lvl="0"/>
              <a:endParaRPr lang="en-GB" dirty="0">
                <a:latin typeface="+mn-lt"/>
                <a:sym typeface="+mn-lt"/>
              </a:endParaRPr>
            </a:p>
          </p:txBody>
        </p:sp>
      </p:grpSp>
      <p:sp>
        <p:nvSpPr>
          <p:cNvPr id="8417" name="DTP_Copyright"/>
          <p:cNvSpPr txBox="1">
            <a:spLocks noChangeArrowheads="1"/>
          </p:cNvSpPr>
          <p:nvPr/>
        </p:nvSpPr>
        <p:spPr bwMode="gray">
          <a:xfrm>
            <a:off x="903288" y="6581017"/>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2" name="DTP_Attribute"/>
          <p:cNvSpPr txBox="1"/>
          <p:nvPr/>
        </p:nvSpPr>
        <p:spPr bwMode="gray">
          <a:xfrm>
            <a:off x="903288" y="6459538"/>
            <a:ext cx="65" cy="132344"/>
          </a:xfrm>
          <a:prstGeom prst="rect">
            <a:avLst/>
          </a:prstGeom>
          <a:noFill/>
        </p:spPr>
        <p:txBody>
          <a:bodyPr vert="horz" wrap="none" lIns="0" tIns="0" rIns="0" bIns="0" rtlCol="0" anchor="b">
            <a:spAutoFit/>
          </a:bodyPr>
          <a:lstStyle/>
          <a:p>
            <a:pPr algn="l" fontAlgn="base">
              <a:lnSpc>
                <a:spcPct val="86000"/>
              </a:lnSpc>
              <a:spcBef>
                <a:spcPct val="0"/>
              </a:spcBef>
              <a:spcAft>
                <a:spcPct val="0"/>
              </a:spcAft>
            </a:pPr>
            <a:endParaRPr kumimoji="0" lang="it-IT" sz="1000" b="1" i="0" u="none" cap="all" baseline="0" dirty="0">
              <a:solidFill>
                <a:schemeClr val="accent3"/>
              </a:solidFill>
              <a:latin typeface="+mn-lt"/>
              <a:sym typeface="+mn-lt"/>
            </a:endParaRPr>
          </a:p>
        </p:txBody>
      </p:sp>
      <p:sp>
        <p:nvSpPr>
          <p:cNvPr id="11" name="Presenter"/>
          <p:cNvSpPr>
            <a:spLocks noGrp="1"/>
          </p:cNvSpPr>
          <p:nvPr>
            <p:ph type="body" sz="quarter" idx="13" hasCustomPrompt="1"/>
          </p:nvPr>
        </p:nvSpPr>
        <p:spPr bwMode="gray">
          <a:xfrm>
            <a:off x="903288" y="4762579"/>
            <a:ext cx="4972050" cy="1107996"/>
          </a:xfrm>
        </p:spPr>
        <p:txBody>
          <a:bodyPr lIns="0" tIns="0" rIns="0" bIns="0" anchor="b">
            <a:spAutoFit/>
          </a:bodyPr>
          <a:lstStyle>
            <a:lvl1pPr marL="0" indent="0" fontAlgn="base">
              <a:lnSpc>
                <a:spcPct val="100000"/>
              </a:lnSpc>
              <a:spcBef>
                <a:spcPts val="0"/>
              </a:spcBef>
              <a:spcAft>
                <a:spcPct val="0"/>
              </a:spcAft>
              <a:buNone/>
              <a:defRPr sz="1800" b="0">
                <a:solidFill>
                  <a:srgbClr val="FFFFFF"/>
                </a:solidFill>
                <a:latin typeface="+mn-lt"/>
                <a:sym typeface="+mn-lt"/>
              </a:defRPr>
            </a:lvl1pPr>
            <a:lvl2pPr marL="0" indent="0" fontAlgn="base">
              <a:lnSpc>
                <a:spcPct val="100000"/>
              </a:lnSpc>
              <a:spcBef>
                <a:spcPts val="0"/>
              </a:spcBef>
              <a:spcAft>
                <a:spcPct val="0"/>
              </a:spcAft>
              <a:buNone/>
              <a:defRPr sz="1800" baseline="0">
                <a:solidFill>
                  <a:srgbClr val="FFFFFF"/>
                </a:solidFill>
                <a:latin typeface="+mn-lt"/>
                <a:sym typeface="+mn-lt"/>
              </a:defRPr>
            </a:lvl2pPr>
            <a:lvl4pPr marL="0" indent="0" fontAlgn="base">
              <a:lnSpc>
                <a:spcPct val="100000"/>
              </a:lnSpc>
              <a:spcBef>
                <a:spcPts val="0"/>
              </a:spcBef>
              <a:spcAft>
                <a:spcPct val="0"/>
              </a:spcAft>
              <a:buNone/>
              <a:defRPr sz="1800" baseline="0">
                <a:solidFill>
                  <a:srgbClr val="FFFFFF"/>
                </a:solidFill>
                <a:latin typeface="+mn-lt"/>
                <a:sym typeface="+mn-lt"/>
              </a:defRPr>
            </a:lvl4pPr>
            <a:lvl5pPr marL="685800" indent="0">
              <a:buNone/>
              <a:defRPr/>
            </a:lvl5pPr>
          </a:lstStyle>
          <a:p>
            <a:pPr lvl="0"/>
            <a:r>
              <a:rPr lang="en-US" dirty="0" smtClean="0"/>
              <a:t>Presenter (optional)</a:t>
            </a:r>
          </a:p>
          <a:p>
            <a:pPr lvl="1"/>
            <a:r>
              <a:rPr lang="en-US" dirty="0" smtClean="0"/>
              <a:t>Presenter Title (optional)</a:t>
            </a:r>
          </a:p>
          <a:p>
            <a:pPr lvl="3"/>
            <a:endParaRPr lang="en-US" dirty="0" smtClean="0"/>
          </a:p>
          <a:p>
            <a:pPr lvl="3"/>
            <a:r>
              <a:rPr lang="en-US" dirty="0" smtClean="0"/>
              <a:t>Location (optional)</a:t>
            </a:r>
          </a:p>
        </p:txBody>
      </p:sp>
      <p:sp>
        <p:nvSpPr>
          <p:cNvPr id="5" name="Date"/>
          <p:cNvSpPr>
            <a:spLocks noGrp="1"/>
          </p:cNvSpPr>
          <p:nvPr>
            <p:ph type="body" sz="quarter" idx="11" hasCustomPrompt="1"/>
          </p:nvPr>
        </p:nvSpPr>
        <p:spPr bwMode="gray">
          <a:xfrm>
            <a:off x="903288" y="2395220"/>
            <a:ext cx="4972050" cy="276999"/>
          </a:xfrm>
        </p:spPr>
        <p:txBody>
          <a:bodyPr lIns="0" tIns="0" rIns="0" bIns="0">
            <a:spAutoFit/>
          </a:bodyPr>
          <a:lstStyle>
            <a:lvl1pPr marL="0" indent="0" fontAlgn="base">
              <a:lnSpc>
                <a:spcPct val="100000"/>
              </a:lnSpc>
              <a:spcBef>
                <a:spcPct val="0"/>
              </a:spcBef>
              <a:spcAft>
                <a:spcPct val="0"/>
              </a:spcAft>
              <a:buNone/>
              <a:defRPr sz="1800" cap="all" baseline="0">
                <a:solidFill>
                  <a:schemeClr val="accent1"/>
                </a:solidFill>
                <a:latin typeface="+mn-lt"/>
                <a:sym typeface="+mn-lt"/>
              </a:defRPr>
            </a:lvl1pPr>
          </a:lstStyle>
          <a:p>
            <a:pPr lvl="0"/>
            <a:r>
              <a:rPr lang="en-US" dirty="0" smtClean="0"/>
              <a:t>DATE</a:t>
            </a:r>
          </a:p>
        </p:txBody>
      </p:sp>
      <p:sp>
        <p:nvSpPr>
          <p:cNvPr id="3" name="Title"/>
          <p:cNvSpPr>
            <a:spLocks noGrp="1"/>
          </p:cNvSpPr>
          <p:nvPr>
            <p:ph type="body" sz="quarter" idx="10" hasCustomPrompt="1"/>
          </p:nvPr>
        </p:nvSpPr>
        <p:spPr bwMode="gray">
          <a:xfrm>
            <a:off x="903288" y="1249998"/>
            <a:ext cx="8237537" cy="758413"/>
          </a:xfrm>
          <a:ln>
            <a:noFill/>
          </a:ln>
        </p:spPr>
        <p:txBody>
          <a:bodyPr lIns="0" tIns="0" rIns="0" bIns="0">
            <a:spAutoFit/>
          </a:bodyPr>
          <a:lstStyle>
            <a:lvl1pPr marL="0" indent="0" fontAlgn="base">
              <a:lnSpc>
                <a:spcPct val="88000"/>
              </a:lnSpc>
              <a:spcBef>
                <a:spcPts val="0"/>
              </a:spcBef>
              <a:spcAft>
                <a:spcPct val="0"/>
              </a:spcAft>
              <a:buNone/>
              <a:defRPr sz="2800" cap="all" baseline="0">
                <a:solidFill>
                  <a:schemeClr val="tx2"/>
                </a:solidFill>
                <a:latin typeface="+mn-lt"/>
                <a:sym typeface="+mn-lt"/>
              </a:defRPr>
            </a:lvl1pPr>
            <a:lvl2pPr marL="0" indent="0" fontAlgn="base">
              <a:lnSpc>
                <a:spcPct val="88000"/>
              </a:lnSpc>
              <a:spcBef>
                <a:spcPts val="0"/>
              </a:spcBef>
              <a:spcAft>
                <a:spcPct val="0"/>
              </a:spcAft>
              <a:buNone/>
              <a:defRPr sz="2800" cap="all" baseline="0">
                <a:solidFill>
                  <a:schemeClr val="accent1"/>
                </a:solidFill>
                <a:latin typeface="+mn-lt"/>
                <a:sym typeface="+mn-lt"/>
              </a:defRPr>
            </a:lvl2pPr>
          </a:lstStyle>
          <a:p>
            <a:pPr lvl="0"/>
            <a:r>
              <a:rPr lang="en-US" dirty="0" smtClean="0"/>
              <a:t>TITLE</a:t>
            </a:r>
          </a:p>
          <a:p>
            <a:pPr lvl="1"/>
            <a:r>
              <a:rPr lang="en-US" dirty="0" smtClean="0"/>
              <a:t>SUBTITLE</a:t>
            </a:r>
          </a:p>
        </p:txBody>
      </p:sp>
      <p:sp>
        <p:nvSpPr>
          <p:cNvPr id="9" name="Client Logo"/>
          <p:cNvSpPr>
            <a:spLocks noGrp="1"/>
          </p:cNvSpPr>
          <p:nvPr>
            <p:ph type="pic" sz="quarter" idx="12" hasCustomPrompt="1"/>
          </p:nvPr>
        </p:nvSpPr>
        <p:spPr bwMode="gray">
          <a:xfrm>
            <a:off x="6624637" y="477838"/>
            <a:ext cx="2516188" cy="685800"/>
          </a:xfrm>
          <a:ln>
            <a:noFill/>
          </a:ln>
        </p:spPr>
        <p:txBody>
          <a:bodyPr lIns="0" tIns="0" rIns="0" bIns="0" anchor="ctr" anchorCtr="0"/>
          <a:lstStyle>
            <a:lvl1pPr marL="0" indent="0" algn="ctr" fontAlgn="base">
              <a:lnSpc>
                <a:spcPct val="100000"/>
              </a:lnSpc>
              <a:spcBef>
                <a:spcPts val="0"/>
              </a:spcBef>
              <a:spcAft>
                <a:spcPct val="0"/>
              </a:spcAft>
              <a:buNone/>
              <a:defRPr sz="1000" b="1" baseline="0">
                <a:solidFill>
                  <a:schemeClr val="accent4"/>
                </a:solidFill>
              </a:defRPr>
            </a:lvl1pPr>
          </a:lstStyle>
          <a:p>
            <a:r>
              <a:rPr lang="en-US" dirty="0" smtClean="0"/>
              <a:t>CLIENT LOGO PLACEHOLDER</a:t>
            </a:r>
          </a:p>
          <a:p>
            <a:r>
              <a:rPr lang="en-US" dirty="0" smtClean="0"/>
              <a:t>Delete box if no client logo is used</a:t>
            </a:r>
            <a:endParaRPr lang="en-US" dirty="0"/>
          </a:p>
        </p:txBody>
      </p:sp>
      <p:pic>
        <p:nvPicPr>
          <p:cNvPr id="4" name="DTP_Company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5963" y="477838"/>
            <a:ext cx="2720346" cy="227076"/>
          </a:xfrm>
          <a:prstGeom prst="rect">
            <a:avLst/>
          </a:prstGeom>
        </p:spPr>
      </p:pic>
      <p:pic>
        <p:nvPicPr>
          <p:cNvPr id="6" name="DTP_Endorsement"/>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78506" y="6461062"/>
            <a:ext cx="1624587" cy="227076"/>
          </a:xfrm>
          <a:prstGeom prst="rect">
            <a:avLst/>
          </a:prstGeom>
        </p:spPr>
      </p:pic>
    </p:spTree>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userDrawn="1">
          <p15:clr>
            <a:srgbClr val="FBAE40"/>
          </p15:clr>
        </p15:guide>
        <p15:guide id="2" pos="302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headings">
    <p:spTree>
      <p:nvGrpSpPr>
        <p:cNvPr id="1" name=""/>
        <p:cNvGrpSpPr/>
        <p:nvPr/>
      </p:nvGrpSpPr>
      <p:grpSpPr>
        <a:xfrm>
          <a:off x="0" y="0"/>
          <a:ext cx="0" cy="0"/>
          <a:chOff x="0" y="0"/>
          <a:chExt cx="0" cy="0"/>
        </a:xfrm>
      </p:grpSpPr>
      <p:sp>
        <p:nvSpPr>
          <p:cNvPr id="8"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4" name="Heading Right"/>
          <p:cNvSpPr>
            <a:spLocks noGrp="1"/>
          </p:cNvSpPr>
          <p:nvPr>
            <p:ph type="body" sz="quarter" idx="16" hasCustomPrompt="1"/>
          </p:nvPr>
        </p:nvSpPr>
        <p:spPr bwMode="gray">
          <a:xfrm>
            <a:off x="5029200" y="1400400"/>
            <a:ext cx="4114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Heading Left"/>
          <p:cNvSpPr>
            <a:spLocks noGrp="1"/>
          </p:cNvSpPr>
          <p:nvPr>
            <p:ph type="body" sz="quarter" idx="15" hasCustomPrompt="1"/>
          </p:nvPr>
        </p:nvSpPr>
        <p:spPr bwMode="gray">
          <a:xfrm>
            <a:off x="457200" y="1400400"/>
            <a:ext cx="4114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5686416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textboxes">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6" name="Content Right Bottom"/>
          <p:cNvSpPr>
            <a:spLocks noGrp="1"/>
          </p:cNvSpPr>
          <p:nvPr>
            <p:ph idx="27"/>
          </p:nvPr>
        </p:nvSpPr>
        <p:spPr bwMode="gray">
          <a:xfrm>
            <a:off x="5029200" y="4003200"/>
            <a:ext cx="4114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4" name="Content Left Bottom"/>
          <p:cNvSpPr>
            <a:spLocks noGrp="1"/>
          </p:cNvSpPr>
          <p:nvPr>
            <p:ph idx="28"/>
          </p:nvPr>
        </p:nvSpPr>
        <p:spPr bwMode="gray">
          <a:xfrm>
            <a:off x="457200" y="4003200"/>
            <a:ext cx="4114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Content Right Top"/>
          <p:cNvSpPr>
            <a:spLocks noGrp="1"/>
          </p:cNvSpPr>
          <p:nvPr>
            <p:ph idx="26"/>
          </p:nvPr>
        </p:nvSpPr>
        <p:spPr bwMode="gray">
          <a:xfrm>
            <a:off x="5029200" y="1400400"/>
            <a:ext cx="4114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Content Left Top"/>
          <p:cNvSpPr>
            <a:spLocks noGrp="1"/>
          </p:cNvSpPr>
          <p:nvPr>
            <p:ph idx="1"/>
          </p:nvPr>
        </p:nvSpPr>
        <p:spPr bwMode="gray">
          <a:xfrm>
            <a:off x="457200" y="1400400"/>
            <a:ext cx="4114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40494254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textboxes with heading">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6" name="Content Right Bottom"/>
          <p:cNvSpPr>
            <a:spLocks noGrp="1"/>
          </p:cNvSpPr>
          <p:nvPr>
            <p:ph idx="30"/>
          </p:nvPr>
        </p:nvSpPr>
        <p:spPr bwMode="gray">
          <a:xfrm>
            <a:off x="5029200" y="4489200"/>
            <a:ext cx="4114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4" name="Content Left Bottom"/>
          <p:cNvSpPr>
            <a:spLocks noGrp="1"/>
          </p:cNvSpPr>
          <p:nvPr>
            <p:ph idx="31"/>
          </p:nvPr>
        </p:nvSpPr>
        <p:spPr bwMode="gray">
          <a:xfrm>
            <a:off x="457200" y="4489200"/>
            <a:ext cx="4114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2" name="Heading Right Bottom"/>
          <p:cNvSpPr>
            <a:spLocks noGrp="1"/>
          </p:cNvSpPr>
          <p:nvPr>
            <p:ph type="body" sz="quarter" idx="18" hasCustomPrompt="1"/>
          </p:nvPr>
        </p:nvSpPr>
        <p:spPr bwMode="gray">
          <a:xfrm>
            <a:off x="5029200" y="40032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3" name="Heading Left Bottom"/>
          <p:cNvSpPr>
            <a:spLocks noGrp="1"/>
          </p:cNvSpPr>
          <p:nvPr>
            <p:ph type="body" sz="quarter" idx="20" hasCustomPrompt="1"/>
          </p:nvPr>
        </p:nvSpPr>
        <p:spPr bwMode="gray">
          <a:xfrm>
            <a:off x="457200" y="40032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8" name="Content Right Top"/>
          <p:cNvSpPr>
            <a:spLocks noGrp="1"/>
          </p:cNvSpPr>
          <p:nvPr>
            <p:ph idx="29"/>
          </p:nvPr>
        </p:nvSpPr>
        <p:spPr bwMode="gray">
          <a:xfrm>
            <a:off x="5029200" y="1886400"/>
            <a:ext cx="4114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Content Left Top"/>
          <p:cNvSpPr>
            <a:spLocks noGrp="1"/>
          </p:cNvSpPr>
          <p:nvPr>
            <p:ph idx="1"/>
          </p:nvPr>
        </p:nvSpPr>
        <p:spPr bwMode="gray">
          <a:xfrm>
            <a:off x="457200" y="1886400"/>
            <a:ext cx="4114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1" name="Heading Right Top"/>
          <p:cNvSpPr>
            <a:spLocks noGrp="1"/>
          </p:cNvSpPr>
          <p:nvPr>
            <p:ph type="body" sz="quarter" idx="16" hasCustomPrompt="1"/>
          </p:nvPr>
        </p:nvSpPr>
        <p:spPr bwMode="gray">
          <a:xfrm>
            <a:off x="5029200" y="14004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0" name="Heading Left Top"/>
          <p:cNvSpPr>
            <a:spLocks noGrp="1"/>
          </p:cNvSpPr>
          <p:nvPr>
            <p:ph type="body" sz="quarter" idx="15" hasCustomPrompt="1"/>
          </p:nvPr>
        </p:nvSpPr>
        <p:spPr bwMode="gray">
          <a:xfrm>
            <a:off x="457200" y="14004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98180205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headings">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24" name="Heading Right Bottom"/>
          <p:cNvSpPr>
            <a:spLocks noGrp="1"/>
          </p:cNvSpPr>
          <p:nvPr>
            <p:ph type="body" sz="quarter" idx="18" hasCustomPrompt="1"/>
          </p:nvPr>
        </p:nvSpPr>
        <p:spPr bwMode="gray">
          <a:xfrm>
            <a:off x="5029200" y="40032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5" name="Heading Left Bottom"/>
          <p:cNvSpPr>
            <a:spLocks noGrp="1"/>
          </p:cNvSpPr>
          <p:nvPr>
            <p:ph type="body" sz="quarter" idx="20" hasCustomPrompt="1"/>
          </p:nvPr>
        </p:nvSpPr>
        <p:spPr bwMode="gray">
          <a:xfrm>
            <a:off x="457200" y="40032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8" name="Heading Right Top"/>
          <p:cNvSpPr>
            <a:spLocks noGrp="1"/>
          </p:cNvSpPr>
          <p:nvPr>
            <p:ph type="body" sz="quarter" idx="16" hasCustomPrompt="1"/>
          </p:nvPr>
        </p:nvSpPr>
        <p:spPr bwMode="gray">
          <a:xfrm>
            <a:off x="5029200" y="14004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7" name="Heading Left Top"/>
          <p:cNvSpPr>
            <a:spLocks noGrp="1"/>
          </p:cNvSpPr>
          <p:nvPr>
            <p:ph type="body" sz="quarter" idx="15" hasCustomPrompt="1"/>
          </p:nvPr>
        </p:nvSpPr>
        <p:spPr bwMode="gray">
          <a:xfrm>
            <a:off x="457200" y="14004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4"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77171827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5" name="Content Right"/>
          <p:cNvSpPr>
            <a:spLocks noGrp="1"/>
          </p:cNvSpPr>
          <p:nvPr>
            <p:ph idx="27"/>
          </p:nvPr>
        </p:nvSpPr>
        <p:spPr bwMode="gray">
          <a:xfrm>
            <a:off x="6553200" y="1400400"/>
            <a:ext cx="2590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4" name="Content Middle"/>
          <p:cNvSpPr>
            <a:spLocks noGrp="1"/>
          </p:cNvSpPr>
          <p:nvPr>
            <p:ph idx="26"/>
          </p:nvPr>
        </p:nvSpPr>
        <p:spPr bwMode="gray">
          <a:xfrm>
            <a:off x="3505200" y="1400400"/>
            <a:ext cx="2590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3" name="Content Left"/>
          <p:cNvSpPr>
            <a:spLocks noGrp="1"/>
          </p:cNvSpPr>
          <p:nvPr>
            <p:ph idx="25"/>
          </p:nvPr>
        </p:nvSpPr>
        <p:spPr bwMode="gray">
          <a:xfrm>
            <a:off x="457200" y="1400400"/>
            <a:ext cx="2590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39166681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s with heading">
    <p:spTree>
      <p:nvGrpSpPr>
        <p:cNvPr id="1" name=""/>
        <p:cNvGrpSpPr/>
        <p:nvPr/>
      </p:nvGrpSpPr>
      <p:grpSpPr>
        <a:xfrm>
          <a:off x="0" y="0"/>
          <a:ext cx="0" cy="0"/>
          <a:chOff x="0" y="0"/>
          <a:chExt cx="0" cy="0"/>
        </a:xfrm>
      </p:grpSpPr>
      <p:sp>
        <p:nvSpPr>
          <p:cNvPr id="12"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8" name="Content Right"/>
          <p:cNvSpPr>
            <a:spLocks noGrp="1"/>
          </p:cNvSpPr>
          <p:nvPr>
            <p:ph idx="27"/>
          </p:nvPr>
        </p:nvSpPr>
        <p:spPr bwMode="gray">
          <a:xfrm>
            <a:off x="6553200"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7" name="Content Middle"/>
          <p:cNvSpPr>
            <a:spLocks noGrp="1"/>
          </p:cNvSpPr>
          <p:nvPr>
            <p:ph idx="26"/>
          </p:nvPr>
        </p:nvSpPr>
        <p:spPr bwMode="gray">
          <a:xfrm>
            <a:off x="3505200"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6" name="Content Left"/>
          <p:cNvSpPr>
            <a:spLocks noGrp="1"/>
          </p:cNvSpPr>
          <p:nvPr>
            <p:ph idx="25"/>
          </p:nvPr>
        </p:nvSpPr>
        <p:spPr bwMode="gray">
          <a:xfrm>
            <a:off x="457200"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21" name="Heading Right"/>
          <p:cNvSpPr>
            <a:spLocks noGrp="1"/>
          </p:cNvSpPr>
          <p:nvPr>
            <p:ph type="body" sz="quarter" idx="12" hasCustomPrompt="1"/>
          </p:nvPr>
        </p:nvSpPr>
        <p:spPr bwMode="gray">
          <a:xfrm>
            <a:off x="6553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2" name="Heading Middle"/>
          <p:cNvSpPr>
            <a:spLocks noGrp="1"/>
          </p:cNvSpPr>
          <p:nvPr>
            <p:ph type="body" sz="quarter" idx="13" hasCustomPrompt="1"/>
          </p:nvPr>
        </p:nvSpPr>
        <p:spPr bwMode="gray">
          <a:xfrm>
            <a:off x="3505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0" name="Heading Left"/>
          <p:cNvSpPr>
            <a:spLocks noGrp="1"/>
          </p:cNvSpPr>
          <p:nvPr>
            <p:ph type="body" sz="quarter" idx="11" hasCustomPrompt="1"/>
          </p:nvPr>
        </p:nvSpPr>
        <p:spPr bwMode="gray">
          <a:xfrm>
            <a:off x="457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8116983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headings">
    <p:spTree>
      <p:nvGrpSpPr>
        <p:cNvPr id="1" name=""/>
        <p:cNvGrpSpPr/>
        <p:nvPr/>
      </p:nvGrpSpPr>
      <p:grpSpPr>
        <a:xfrm>
          <a:off x="0" y="0"/>
          <a:ext cx="0" cy="0"/>
          <a:chOff x="0" y="0"/>
          <a:chExt cx="0" cy="0"/>
        </a:xfrm>
      </p:grpSpPr>
      <p:sp>
        <p:nvSpPr>
          <p:cNvPr id="9"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21" name="Heading Right"/>
          <p:cNvSpPr>
            <a:spLocks noGrp="1"/>
          </p:cNvSpPr>
          <p:nvPr>
            <p:ph type="body" sz="quarter" idx="12" hasCustomPrompt="1"/>
          </p:nvPr>
        </p:nvSpPr>
        <p:spPr bwMode="gray">
          <a:xfrm>
            <a:off x="6553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2" name="Heading Middle"/>
          <p:cNvSpPr>
            <a:spLocks noGrp="1"/>
          </p:cNvSpPr>
          <p:nvPr>
            <p:ph type="body" sz="quarter" idx="13" hasCustomPrompt="1"/>
          </p:nvPr>
        </p:nvSpPr>
        <p:spPr bwMode="gray">
          <a:xfrm>
            <a:off x="3505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0" name="Heading Left"/>
          <p:cNvSpPr>
            <a:spLocks noGrp="1"/>
          </p:cNvSpPr>
          <p:nvPr>
            <p:ph type="body" sz="quarter" idx="11" hasCustomPrompt="1"/>
          </p:nvPr>
        </p:nvSpPr>
        <p:spPr bwMode="gray">
          <a:xfrm>
            <a:off x="457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099294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textboxes">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8" name="Content Right Bottom"/>
          <p:cNvSpPr>
            <a:spLocks noGrp="1"/>
          </p:cNvSpPr>
          <p:nvPr>
            <p:ph idx="40"/>
          </p:nvPr>
        </p:nvSpPr>
        <p:spPr bwMode="gray">
          <a:xfrm>
            <a:off x="6553200" y="40032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6" name="Content Middle Bottom"/>
          <p:cNvSpPr>
            <a:spLocks noGrp="1"/>
          </p:cNvSpPr>
          <p:nvPr>
            <p:ph idx="41"/>
          </p:nvPr>
        </p:nvSpPr>
        <p:spPr bwMode="gray">
          <a:xfrm>
            <a:off x="3505200" y="40032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4" name="Content Left Bottom"/>
          <p:cNvSpPr>
            <a:spLocks noGrp="1"/>
          </p:cNvSpPr>
          <p:nvPr>
            <p:ph idx="42"/>
          </p:nvPr>
        </p:nvSpPr>
        <p:spPr bwMode="gray">
          <a:xfrm>
            <a:off x="457200" y="40032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Content Right Top"/>
          <p:cNvSpPr>
            <a:spLocks noGrp="1"/>
          </p:cNvSpPr>
          <p:nvPr>
            <p:ph idx="39"/>
          </p:nvPr>
        </p:nvSpPr>
        <p:spPr bwMode="gray">
          <a:xfrm>
            <a:off x="6553200" y="14004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0" name="Content Middle Top"/>
          <p:cNvSpPr>
            <a:spLocks noGrp="1"/>
          </p:cNvSpPr>
          <p:nvPr>
            <p:ph idx="38"/>
          </p:nvPr>
        </p:nvSpPr>
        <p:spPr bwMode="gray">
          <a:xfrm>
            <a:off x="3505200" y="14004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1" name="Content Left Top"/>
          <p:cNvSpPr>
            <a:spLocks noGrp="1"/>
          </p:cNvSpPr>
          <p:nvPr>
            <p:ph idx="1"/>
          </p:nvPr>
        </p:nvSpPr>
        <p:spPr bwMode="gray">
          <a:xfrm>
            <a:off x="457200" y="14004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411743781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 textboxes with heading">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4" name="Content Right Bottom"/>
          <p:cNvSpPr>
            <a:spLocks noGrp="1"/>
          </p:cNvSpPr>
          <p:nvPr>
            <p:ph idx="40"/>
          </p:nvPr>
        </p:nvSpPr>
        <p:spPr bwMode="gray">
          <a:xfrm>
            <a:off x="6553200" y="44892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6" name="Content Middle Bottom"/>
          <p:cNvSpPr>
            <a:spLocks noGrp="1"/>
          </p:cNvSpPr>
          <p:nvPr>
            <p:ph idx="41"/>
          </p:nvPr>
        </p:nvSpPr>
        <p:spPr bwMode="gray">
          <a:xfrm>
            <a:off x="3505200" y="44892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Content Left Bottom"/>
          <p:cNvSpPr>
            <a:spLocks noGrp="1"/>
          </p:cNvSpPr>
          <p:nvPr>
            <p:ph idx="42"/>
          </p:nvPr>
        </p:nvSpPr>
        <p:spPr bwMode="gray">
          <a:xfrm>
            <a:off x="457200" y="44892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5" name="Heading Right Bottom"/>
          <p:cNvSpPr>
            <a:spLocks noGrp="1"/>
          </p:cNvSpPr>
          <p:nvPr>
            <p:ph type="body" sz="quarter" idx="22" hasCustomPrompt="1"/>
          </p:nvPr>
        </p:nvSpPr>
        <p:spPr bwMode="gray">
          <a:xfrm>
            <a:off x="6553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7" name="Heading Middle Bottom"/>
          <p:cNvSpPr>
            <a:spLocks noGrp="1"/>
          </p:cNvSpPr>
          <p:nvPr>
            <p:ph type="body" sz="quarter" idx="26" hasCustomPrompt="1"/>
          </p:nvPr>
        </p:nvSpPr>
        <p:spPr bwMode="gray">
          <a:xfrm>
            <a:off x="3505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6" name="Heading Left Bottom"/>
          <p:cNvSpPr>
            <a:spLocks noGrp="1"/>
          </p:cNvSpPr>
          <p:nvPr>
            <p:ph type="body" sz="quarter" idx="24" hasCustomPrompt="1"/>
          </p:nvPr>
        </p:nvSpPr>
        <p:spPr bwMode="gray">
          <a:xfrm>
            <a:off x="457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9" name="Content Right Top"/>
          <p:cNvSpPr>
            <a:spLocks noGrp="1"/>
          </p:cNvSpPr>
          <p:nvPr>
            <p:ph idx="39"/>
          </p:nvPr>
        </p:nvSpPr>
        <p:spPr bwMode="gray">
          <a:xfrm>
            <a:off x="6553200" y="18864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0" name="Content Middle Top"/>
          <p:cNvSpPr>
            <a:spLocks noGrp="1"/>
          </p:cNvSpPr>
          <p:nvPr>
            <p:ph idx="38"/>
          </p:nvPr>
        </p:nvSpPr>
        <p:spPr bwMode="gray">
          <a:xfrm>
            <a:off x="3505200" y="18864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1" name="Content Left Top"/>
          <p:cNvSpPr>
            <a:spLocks noGrp="1"/>
          </p:cNvSpPr>
          <p:nvPr>
            <p:ph idx="1"/>
          </p:nvPr>
        </p:nvSpPr>
        <p:spPr bwMode="gray">
          <a:xfrm>
            <a:off x="457200" y="18864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3" name="Heading Right Top"/>
          <p:cNvSpPr>
            <a:spLocks noGrp="1"/>
          </p:cNvSpPr>
          <p:nvPr>
            <p:ph type="body" sz="quarter" idx="16" hasCustomPrompt="1"/>
          </p:nvPr>
        </p:nvSpPr>
        <p:spPr bwMode="gray">
          <a:xfrm>
            <a:off x="6553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4" name="Heading Middle Top"/>
          <p:cNvSpPr>
            <a:spLocks noGrp="1"/>
          </p:cNvSpPr>
          <p:nvPr>
            <p:ph type="body" sz="quarter" idx="17" hasCustomPrompt="1"/>
          </p:nvPr>
        </p:nvSpPr>
        <p:spPr bwMode="gray">
          <a:xfrm>
            <a:off x="3505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2" name="Heading Left Top"/>
          <p:cNvSpPr>
            <a:spLocks noGrp="1"/>
          </p:cNvSpPr>
          <p:nvPr>
            <p:ph type="body" sz="quarter" idx="15" hasCustomPrompt="1"/>
          </p:nvPr>
        </p:nvSpPr>
        <p:spPr bwMode="gray">
          <a:xfrm>
            <a:off x="457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411743781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 headings">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9" name="Heading Right Bottom"/>
          <p:cNvSpPr>
            <a:spLocks noGrp="1"/>
          </p:cNvSpPr>
          <p:nvPr>
            <p:ph type="body" sz="quarter" idx="22" hasCustomPrompt="1"/>
          </p:nvPr>
        </p:nvSpPr>
        <p:spPr bwMode="gray">
          <a:xfrm>
            <a:off x="6553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1" name="Heading Middle Bottom"/>
          <p:cNvSpPr>
            <a:spLocks noGrp="1"/>
          </p:cNvSpPr>
          <p:nvPr>
            <p:ph type="body" sz="quarter" idx="26" hasCustomPrompt="1"/>
          </p:nvPr>
        </p:nvSpPr>
        <p:spPr bwMode="gray">
          <a:xfrm>
            <a:off x="3505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0" name="Heading Left Bottom"/>
          <p:cNvSpPr>
            <a:spLocks noGrp="1"/>
          </p:cNvSpPr>
          <p:nvPr>
            <p:ph type="body" sz="quarter" idx="24" hasCustomPrompt="1"/>
          </p:nvPr>
        </p:nvSpPr>
        <p:spPr bwMode="gray">
          <a:xfrm>
            <a:off x="457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6" name="Heading Right Top"/>
          <p:cNvSpPr>
            <a:spLocks noGrp="1"/>
          </p:cNvSpPr>
          <p:nvPr>
            <p:ph type="body" sz="quarter" idx="16" hasCustomPrompt="1"/>
          </p:nvPr>
        </p:nvSpPr>
        <p:spPr bwMode="gray">
          <a:xfrm>
            <a:off x="6553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8" name="Heading Middle Top"/>
          <p:cNvSpPr>
            <a:spLocks noGrp="1"/>
          </p:cNvSpPr>
          <p:nvPr>
            <p:ph type="body" sz="quarter" idx="17" hasCustomPrompt="1"/>
          </p:nvPr>
        </p:nvSpPr>
        <p:spPr bwMode="gray">
          <a:xfrm>
            <a:off x="3505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 name="Heading Left Top"/>
          <p:cNvSpPr>
            <a:spLocks noGrp="1"/>
          </p:cNvSpPr>
          <p:nvPr>
            <p:ph type="body" sz="quarter" idx="15" hasCustomPrompt="1"/>
          </p:nvPr>
        </p:nvSpPr>
        <p:spPr bwMode="gray">
          <a:xfrm>
            <a:off x="457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7446577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607375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umns 1/3 split">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5" name="Content Right"/>
          <p:cNvSpPr>
            <a:spLocks noGrp="1"/>
          </p:cNvSpPr>
          <p:nvPr>
            <p:ph idx="28"/>
          </p:nvPr>
        </p:nvSpPr>
        <p:spPr bwMode="gray">
          <a:xfrm>
            <a:off x="3505200" y="1886400"/>
            <a:ext cx="5638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6" name="Content Left"/>
          <p:cNvSpPr>
            <a:spLocks noGrp="1"/>
          </p:cNvSpPr>
          <p:nvPr>
            <p:ph idx="27"/>
          </p:nvPr>
        </p:nvSpPr>
        <p:spPr bwMode="gray">
          <a:xfrm>
            <a:off x="457200"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9" name="Heading Right"/>
          <p:cNvSpPr>
            <a:spLocks noGrp="1"/>
          </p:cNvSpPr>
          <p:nvPr>
            <p:ph type="body" sz="quarter" idx="17" hasCustomPrompt="1"/>
          </p:nvPr>
        </p:nvSpPr>
        <p:spPr bwMode="gray">
          <a:xfrm>
            <a:off x="3505200" y="1400400"/>
            <a:ext cx="5638800" cy="368300"/>
          </a:xfrm>
        </p:spPr>
        <p:txBody>
          <a:bodyPr lIns="0" tIns="0" rIns="0" bIns="0">
            <a:no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7" name="Heading Left"/>
          <p:cNvSpPr>
            <a:spLocks noGrp="1"/>
          </p:cNvSpPr>
          <p:nvPr>
            <p:ph type="body" sz="quarter" idx="15" hasCustomPrompt="1"/>
          </p:nvPr>
        </p:nvSpPr>
        <p:spPr bwMode="gray">
          <a:xfrm>
            <a:off x="457200" y="1400400"/>
            <a:ext cx="2590800" cy="368300"/>
          </a:xfrm>
        </p:spPr>
        <p:txBody>
          <a:bodyPr lIns="0" tIns="0" rIns="0" bIns="0">
            <a:no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1"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9117468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s 2/3 split">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5" name="Content Right"/>
          <p:cNvSpPr>
            <a:spLocks noGrp="1"/>
          </p:cNvSpPr>
          <p:nvPr>
            <p:ph idx="28"/>
          </p:nvPr>
        </p:nvSpPr>
        <p:spPr bwMode="gray">
          <a:xfrm>
            <a:off x="6553200"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6" name="Content Left"/>
          <p:cNvSpPr>
            <a:spLocks noGrp="1"/>
          </p:cNvSpPr>
          <p:nvPr>
            <p:ph idx="27"/>
          </p:nvPr>
        </p:nvSpPr>
        <p:spPr bwMode="gray">
          <a:xfrm>
            <a:off x="457200" y="1886400"/>
            <a:ext cx="5638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9" name="Heading Right"/>
          <p:cNvSpPr>
            <a:spLocks noGrp="1"/>
          </p:cNvSpPr>
          <p:nvPr>
            <p:ph type="body" sz="quarter" idx="17" hasCustomPrompt="1"/>
          </p:nvPr>
        </p:nvSpPr>
        <p:spPr bwMode="gray">
          <a:xfrm>
            <a:off x="6553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7" name="Heading Left"/>
          <p:cNvSpPr>
            <a:spLocks noGrp="1"/>
          </p:cNvSpPr>
          <p:nvPr>
            <p:ph type="body" sz="quarter" idx="15" hasCustomPrompt="1"/>
          </p:nvPr>
        </p:nvSpPr>
        <p:spPr bwMode="gray">
          <a:xfrm>
            <a:off x="457200" y="1400400"/>
            <a:ext cx="5638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1"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74688736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V – Small Portrait">
    <p:spTree>
      <p:nvGrpSpPr>
        <p:cNvPr id="1" name=""/>
        <p:cNvGrpSpPr/>
        <p:nvPr/>
      </p:nvGrpSpPr>
      <p:grpSpPr>
        <a:xfrm>
          <a:off x="0" y="0"/>
          <a:ext cx="0" cy="0"/>
          <a:chOff x="0" y="0"/>
          <a:chExt cx="0" cy="0"/>
        </a:xfrm>
      </p:grpSpPr>
      <p:sp>
        <p:nvSpPr>
          <p:cNvPr id="7"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6" name="Picture"/>
          <p:cNvSpPr>
            <a:spLocks noGrp="1"/>
          </p:cNvSpPr>
          <p:nvPr>
            <p:ph type="pic" sz="quarter" idx="11"/>
          </p:nvPr>
        </p:nvSpPr>
        <p:spPr bwMode="gray">
          <a:xfrm>
            <a:off x="8382000" y="381000"/>
            <a:ext cx="762000" cy="762000"/>
          </a:xfrm>
          <a:noFill/>
          <a:ln>
            <a:noFill/>
          </a:ln>
        </p:spPr>
        <p:txBody>
          <a:bodyPr lIns="0" tIns="0" rIns="0" bIns="0" anchor="ctr" anchorCtr="0"/>
          <a:lstStyle>
            <a:lvl1pPr marL="0" indent="0" algn="ctr" fontAlgn="base">
              <a:lnSpc>
                <a:spcPct val="100000"/>
              </a:lnSpc>
              <a:spcBef>
                <a:spcPct val="0"/>
              </a:spcBef>
              <a:spcAft>
                <a:spcPct val="0"/>
              </a:spcAft>
              <a:buFontTx/>
              <a:buNone/>
              <a:defRPr sz="1000" b="1">
                <a:solidFill>
                  <a:schemeClr val="accent4"/>
                </a:solidFill>
              </a:defRPr>
            </a:lvl1pPr>
          </a:lstStyle>
          <a:p>
            <a:r>
              <a:rPr lang="en-US" altLang="ja-JP" dirty="0" smtClean="0"/>
              <a:t>Click icon to add picture</a:t>
            </a:r>
            <a:endParaRPr lang="en-US" dirty="0"/>
          </a:p>
        </p:txBody>
      </p:sp>
      <p:sp>
        <p:nvSpPr>
          <p:cNvPr id="9" name="Content"/>
          <p:cNvSpPr>
            <a:spLocks noGrp="1"/>
          </p:cNvSpPr>
          <p:nvPr>
            <p:ph type="body" sz="quarter" idx="12"/>
          </p:nvPr>
        </p:nvSpPr>
        <p:spPr bwMode="gray">
          <a:xfrm>
            <a:off x="457200" y="1400400"/>
            <a:ext cx="8686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400" dirty="0" smtClean="0">
                <a:latin typeface="+mn-lt"/>
                <a:ea typeface="+mn-ea"/>
                <a:sym typeface="+mn-lt"/>
              </a:defRPr>
            </a:lvl1pPr>
            <a:lvl2pPr fontAlgn="base">
              <a:lnSpc>
                <a:spcPct val="100000"/>
              </a:lnSpc>
              <a:spcAft>
                <a:spcPts val="0"/>
              </a:spcAft>
              <a:defRPr lang="en-US" sz="1400" dirty="0" smtClean="0">
                <a:latin typeface="+mn-lt"/>
                <a:ea typeface="+mn-ea"/>
                <a:sym typeface="+mn-lt"/>
              </a:defRPr>
            </a:lvl2pPr>
            <a:lvl3pPr fontAlgn="base">
              <a:lnSpc>
                <a:spcPct val="100000"/>
              </a:lnSpc>
              <a:spcAft>
                <a:spcPts val="0"/>
              </a:spcAft>
              <a:defRPr lang="en-US" sz="1400" dirty="0" smtClean="0">
                <a:latin typeface="+mn-lt"/>
                <a:ea typeface="+mn-ea"/>
                <a:sym typeface="+mn-lt"/>
              </a:defRPr>
            </a:lvl3pPr>
            <a:lvl4pPr fontAlgn="base">
              <a:lnSpc>
                <a:spcPct val="100000"/>
              </a:lnSpc>
              <a:spcAft>
                <a:spcPts val="0"/>
              </a:spcAft>
              <a:defRPr lang="en-US" sz="1400" dirty="0" smtClean="0">
                <a:latin typeface="+mn-lt"/>
                <a:ea typeface="+mn-ea"/>
                <a:sym typeface="+mn-lt"/>
              </a:defRPr>
            </a:lvl4pPr>
            <a:lvl5pPr fontAlgn="base">
              <a:lnSpc>
                <a:spcPct val="100000"/>
              </a:lnSpc>
              <a:spcAft>
                <a:spcPts val="0"/>
              </a:spcAft>
              <a:defRPr lang="en-GB" sz="1400" dirty="0" smtClean="0">
                <a:latin typeface="+mn-lt"/>
                <a:ea typeface="+mn-ea"/>
                <a:sym typeface="+mn-lt"/>
              </a:defRPr>
            </a:lvl5pPr>
            <a:lvl6pPr fontAlgn="base">
              <a:lnSpc>
                <a:spcPct val="100000"/>
              </a:lnSpc>
              <a:spcAft>
                <a:spcPts val="0"/>
              </a:spcAft>
              <a:defRPr/>
            </a:lvl6pPr>
            <a:lvl7pPr fontAlgn="base">
              <a:lnSpc>
                <a:spcPct val="100000"/>
              </a:lnSpc>
              <a:spcAft>
                <a:spcPts val="0"/>
              </a:spcAft>
              <a:defRPr/>
            </a:lvl7pPr>
            <a:lvl8pPr fontAlgn="base">
              <a:lnSpc>
                <a:spcPct val="100000"/>
              </a:lnSpc>
              <a:spcAft>
                <a:spcPts val="0"/>
              </a:spcAft>
              <a:defRPr/>
            </a:lvl8pPr>
            <a:lvl9pPr fontAlgn="base">
              <a:lnSpc>
                <a:spcPct val="100000"/>
              </a:lnSpc>
              <a:spcAft>
                <a:spcPts val="0"/>
              </a:spcAft>
              <a:defRPr/>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Title"/>
          <p:cNvSpPr>
            <a:spLocks noGrp="1"/>
          </p:cNvSpPr>
          <p:nvPr>
            <p:ph type="title"/>
          </p:nvPr>
        </p:nvSpPr>
        <p:spPr bwMode="gray">
          <a:xfrm>
            <a:off x="457200" y="381000"/>
            <a:ext cx="782002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95412624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3" name="Title"/>
          <p:cNvSpPr>
            <a:spLocks noGrp="1"/>
          </p:cNvSpPr>
          <p:nvPr>
            <p:ph type="title" hasCustomPrompt="1"/>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pl-PL" altLang="ja-JP" smtClean="0"/>
              <a:t>Contents</a:t>
            </a:r>
            <a:endParaRPr lang="en-US" dirty="0"/>
          </a:p>
        </p:txBody>
      </p:sp>
    </p:spTree>
    <p:extLst>
      <p:ext uri="{BB962C8B-B14F-4D97-AF65-F5344CB8AC3E}">
        <p14:creationId xmlns:p14="http://schemas.microsoft.com/office/powerpoint/2010/main" val="116432892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onfidentiality">
    <p:spTree>
      <p:nvGrpSpPr>
        <p:cNvPr id="1" name=""/>
        <p:cNvGrpSpPr/>
        <p:nvPr/>
      </p:nvGrpSpPr>
      <p:grpSpPr>
        <a:xfrm>
          <a:off x="0" y="0"/>
          <a:ext cx="0" cy="0"/>
          <a:chOff x="0" y="0"/>
          <a:chExt cx="0" cy="0"/>
        </a:xfrm>
      </p:grpSpPr>
      <p:graphicFrame>
        <p:nvGraphicFramePr>
          <p:cNvPr id="7" name="DTP_Confidentiality"/>
          <p:cNvGraphicFramePr>
            <a:graphicFrameLocks noGrp="1"/>
          </p:cNvGraphicFramePr>
          <p:nvPr userDrawn="1">
            <p:extLst>
              <p:ext uri="{D42A27DB-BD31-4B8C-83A1-F6EECF244321}">
                <p14:modId xmlns:p14="http://schemas.microsoft.com/office/powerpoint/2010/main" val="1725664776"/>
              </p:ext>
            </p:extLst>
          </p:nvPr>
        </p:nvGraphicFramePr>
        <p:xfrm>
          <a:off x="457200" y="2828544"/>
          <a:ext cx="8686800" cy="1200912"/>
        </p:xfrm>
        <a:graphic>
          <a:graphicData uri="http://schemas.openxmlformats.org/drawingml/2006/table">
            <a:tbl>
              <a:tblPr/>
              <a:tblGrid>
                <a:gridCol w="2774759"/>
                <a:gridCol w="5912041"/>
              </a:tblGrid>
              <a:tr h="10795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mn-lt"/>
                          <a:cs typeface="+mn-cs"/>
                          <a:sym typeface="+mn-lt"/>
                        </a:rPr>
                        <a:t>CONFIDENTIALITY</a:t>
                      </a:r>
                      <a:endParaRPr kumimoji="0" lang="en-GB" sz="1400" b="0" i="0" u="none" strike="noStrike" cap="none" normalizeH="0" baseline="0" dirty="0" smtClean="0">
                        <a:ln>
                          <a:noFill/>
                        </a:ln>
                        <a:solidFill>
                          <a:schemeClr val="tx2"/>
                        </a:solidFill>
                        <a:effectLst/>
                        <a:latin typeface="+mn-lt"/>
                        <a:cs typeface="+mn-cs"/>
                        <a:sym typeface="+mn-lt"/>
                      </a:endParaRPr>
                    </a:p>
                  </a:txBody>
                  <a:tcPr marL="0" marR="228600" marT="18288" marB="18288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cs typeface="+mn-cs"/>
                          <a:sym typeface="+mn-lt"/>
                        </a:rPr>
                        <a:t>Our clients’ industries are extremely competitive, and the maintenance of confidentiality with respect to our clients’ plans and data is critical. Oliver Wyman rigorously applies internal confidentiality practices to protect the confidentiality of all client information.
Similarly, our industry is very competitive. We view our approaches and insights as proprietary and therefore look to our clients to protect our interests in our proposals, presentations, methodologies and analytical techniques. Under no circumstances should this material be shared with any third party without the prior written consent of Oliver Wyman.
© Oliver Wyman</a:t>
                      </a:r>
                    </a:p>
                  </a:txBody>
                  <a:tcPr marL="36576" marR="36576" marT="18288" marB="182880"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124815488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Qualification">
    <p:spTree>
      <p:nvGrpSpPr>
        <p:cNvPr id="1" name=""/>
        <p:cNvGrpSpPr/>
        <p:nvPr/>
      </p:nvGrpSpPr>
      <p:grpSpPr>
        <a:xfrm>
          <a:off x="0" y="0"/>
          <a:ext cx="0" cy="0"/>
          <a:chOff x="0" y="0"/>
          <a:chExt cx="0" cy="0"/>
        </a:xfrm>
      </p:grpSpPr>
      <p:graphicFrame>
        <p:nvGraphicFramePr>
          <p:cNvPr id="7" name="TextConfOW-S-"/>
          <p:cNvGraphicFramePr>
            <a:graphicFrameLocks noGrp="1"/>
          </p:cNvGraphicFramePr>
          <p:nvPr userDrawn="1">
            <p:extLst>
              <p:ext uri="{D42A27DB-BD31-4B8C-83A1-F6EECF244321}">
                <p14:modId xmlns:p14="http://schemas.microsoft.com/office/powerpoint/2010/main" val="1884538562"/>
              </p:ext>
            </p:extLst>
          </p:nvPr>
        </p:nvGraphicFramePr>
        <p:xfrm>
          <a:off x="457200" y="2508250"/>
          <a:ext cx="8686800" cy="1841500"/>
        </p:xfrm>
        <a:graphic>
          <a:graphicData uri="http://schemas.openxmlformats.org/drawingml/2006/table">
            <a:tbl>
              <a:tblPr/>
              <a:tblGrid>
                <a:gridCol w="2774759"/>
                <a:gridCol w="5912041"/>
              </a:tblGrid>
              <a:tr h="18415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mn-lt"/>
                          <a:cs typeface="+mn-cs"/>
                          <a:sym typeface="+mn-lt"/>
                        </a:rPr>
                        <a:t>QUALIFICATIONS, ASSUMPTIONS AND LIMITING CONDITIONS</a:t>
                      </a:r>
                      <a:endParaRPr kumimoji="0" lang="en-GB" sz="1400" b="0" i="0" u="none" strike="noStrike" cap="none" normalizeH="0" baseline="0" dirty="0" smtClean="0">
                        <a:ln>
                          <a:noFill/>
                        </a:ln>
                        <a:solidFill>
                          <a:schemeClr val="tx2"/>
                        </a:solidFill>
                        <a:effectLst/>
                        <a:latin typeface="+mn-lt"/>
                        <a:cs typeface="+mn-cs"/>
                        <a:sym typeface="+mn-lt"/>
                      </a:endParaRPr>
                    </a:p>
                  </a:txBody>
                  <a:tcPr marL="0" marR="228600" marT="18288" marB="1828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cs typeface="+mn-cs"/>
                          <a:sym typeface="+mn-lt"/>
                        </a:rPr>
                        <a:t>This report is for the exclusive use of the Oliver Wyman client named herein. This report is not intended for general circulation or publication, nor is it to be reproduced, quoted or distributed for any purpose without the prior written permission of Oliver Wyman. There are no third party beneficiaries with respect to this report, and Oliver Wyman does not accept any liability to any third party.
Information furnished by others, upon which all or portions of this report are based, is believed to be reliable but has not been independently verified, unless otherwise expressly indicated. Public information and industry and statistical data are from sources we deem to be reliable; however, we make no representation as to the accuracy or completeness of such information. The findings contained in this report may contain predictions based on current data and historical trends. Any such predictions are subject to inherent risks and uncertainties. Oliver Wyman accepts no responsibility for actual results or future events.
The opinions expressed in this report are valid only for the purpose stated herein and as of the date of this report. No obligation is assumed to revise this report to reflect changes, events or conditions, which occur subsequent to the date hereof.
All decisions in connection with the implementation or use of advice or recommendations contained in this report are the sole responsibility of the client. This report does not represent investment advice nor does it provide an opinion regarding the fairness of any transaction to any and all parties.</a:t>
                      </a:r>
                    </a:p>
                  </a:txBody>
                  <a:tcPr marL="36576" marR="36576" marT="18288" marB="18288"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206659432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ackcover">
    <p:spTree>
      <p:nvGrpSpPr>
        <p:cNvPr id="1" name=""/>
        <p:cNvGrpSpPr/>
        <p:nvPr/>
      </p:nvGrpSpPr>
      <p:grpSpPr>
        <a:xfrm>
          <a:off x="0" y="0"/>
          <a:ext cx="0" cy="0"/>
          <a:chOff x="0" y="0"/>
          <a:chExt cx="0" cy="0"/>
        </a:xfrm>
      </p:grpSpPr>
      <p:pic>
        <p:nvPicPr>
          <p:cNvPr id="2" name="DTP_Company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61134" y="3258693"/>
            <a:ext cx="4080519" cy="340614"/>
          </a:xfrm>
          <a:prstGeom prst="rect">
            <a:avLst/>
          </a:prstGeom>
        </p:spPr>
      </p:pic>
    </p:spTree>
    <p:extLst>
      <p:ext uri="{BB962C8B-B14F-4D97-AF65-F5344CB8AC3E}">
        <p14:creationId xmlns:p14="http://schemas.microsoft.com/office/powerpoint/2010/main" val="299315562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862712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57297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s-ES" dirty="0">
              <a:ln w="9525" cmpd="sng">
                <a:solidFill>
                  <a:schemeClr val="tx1"/>
                </a:solidFill>
              </a:ln>
              <a:solidFill>
                <a:srgbClr val="DB0B11"/>
              </a:solidFill>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2663751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6" name="DTP_Copyright"/>
          <p:cNvSpPr txBox="1">
            <a:spLocks noChangeArrowheads="1"/>
          </p:cNvSpPr>
          <p:nvPr/>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3" name="Content"/>
          <p:cNvSpPr>
            <a:spLocks noGrp="1"/>
          </p:cNvSpPr>
          <p:nvPr>
            <p:ph idx="1"/>
          </p:nvPr>
        </p:nvSpPr>
        <p:spPr bwMode="gray">
          <a:xfrm>
            <a:off x="457200" y="1400400"/>
            <a:ext cx="8686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dirty="0" smtClean="0">
                <a:latin typeface="+mn-lt"/>
                <a:ea typeface="+mn-ea"/>
                <a:sym typeface="+mn-lt"/>
              </a:defRPr>
            </a:lvl1pPr>
            <a:lvl2pPr fontAlgn="base">
              <a:lnSpc>
                <a:spcPct val="100000"/>
              </a:lnSpc>
              <a:spcAft>
                <a:spcPts val="0"/>
              </a:spcAft>
              <a:defRPr lang="en-US" dirty="0" smtClean="0">
                <a:latin typeface="+mn-lt"/>
                <a:ea typeface="+mn-ea"/>
                <a:sym typeface="+mn-lt"/>
              </a:defRPr>
            </a:lvl2pPr>
            <a:lvl3pPr fontAlgn="base">
              <a:lnSpc>
                <a:spcPct val="100000"/>
              </a:lnSpc>
              <a:spcAft>
                <a:spcPts val="0"/>
              </a:spcAft>
              <a:defRPr lang="en-US" dirty="0" smtClean="0">
                <a:latin typeface="+mn-lt"/>
                <a:ea typeface="+mn-ea"/>
                <a:sym typeface="+mn-lt"/>
              </a:defRPr>
            </a:lvl3pPr>
            <a:lvl4pPr fontAlgn="base">
              <a:lnSpc>
                <a:spcPct val="100000"/>
              </a:lnSpc>
              <a:spcAft>
                <a:spcPts val="0"/>
              </a:spcAft>
              <a:defRPr lang="en-US" dirty="0" smtClean="0">
                <a:latin typeface="+mn-lt"/>
                <a:ea typeface="+mn-ea"/>
                <a:sym typeface="+mn-lt"/>
              </a:defRPr>
            </a:lvl4pPr>
            <a:lvl5pPr fontAlgn="base">
              <a:lnSpc>
                <a:spcPct val="100000"/>
              </a:lnSpc>
              <a:spcAft>
                <a:spcPts val="0"/>
              </a:spcAft>
              <a:defRPr lang="en-GB" dirty="0" smtClean="0">
                <a:latin typeface="+mn-lt"/>
                <a:ea typeface="+mn-ea"/>
                <a:sym typeface="+mn-lt"/>
              </a:defRPr>
            </a:lvl5pPr>
            <a:lvl6pPr fontAlgn="base">
              <a:lnSpc>
                <a:spcPct val="100000"/>
              </a:lnSpc>
              <a:spcAft>
                <a:spcPts val="0"/>
              </a:spcAft>
              <a:defRPr/>
            </a:lvl6pPr>
            <a:lvl7pPr fontAlgn="base">
              <a:lnSpc>
                <a:spcPct val="100000"/>
              </a:lnSpc>
              <a:spcAft>
                <a:spcPts val="0"/>
              </a:spcAft>
              <a:defRPr/>
            </a:lvl7pPr>
            <a:lvl8pPr fontAlgn="base">
              <a:lnSpc>
                <a:spcPct val="100000"/>
              </a:lnSpc>
              <a:spcAft>
                <a:spcPts val="0"/>
              </a:spcAft>
              <a:defRPr/>
            </a:lvl8pPr>
            <a:lvl9pPr fontAlgn="base">
              <a:lnSpc>
                <a:spcPct val="100000"/>
              </a:lnSpc>
              <a:spcAft>
                <a:spcPts val="0"/>
              </a:spcAft>
              <a:defRPr/>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81520484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userDrawn="1"/>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lnSpc>
                <a:spcPct val="100000"/>
              </a:lnSpc>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601045" y="4191000"/>
            <a:ext cx="5000694" cy="1719263"/>
          </a:xfrm>
          <a:prstGeom prst="rect">
            <a:avLst/>
          </a:prstGeom>
        </p:spPr>
        <p:txBody>
          <a:bodyPr lIns="0" tIns="0" rIns="0" bIns="0"/>
          <a:lstStyle>
            <a:lvl1pPr marL="0" indent="0">
              <a:lnSpc>
                <a:spcPct val="100000"/>
              </a:lnSpc>
              <a:spcBef>
                <a:spcPts val="0"/>
              </a:spcBef>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2"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190060075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p:nvPr>
        </p:nvSpPr>
        <p:spPr>
          <a:xfrm>
            <a:off x="400116" y="1413024"/>
            <a:ext cx="8802556" cy="4486274"/>
          </a:xfrm>
          <a:prstGeom prst="rect">
            <a:avLst/>
          </a:prstGeom>
        </p:spPr>
        <p:txBody>
          <a:bodyPr lIns="0" tIns="0" rIns="0" bIns="0"/>
          <a:lstStyle>
            <a:lvl1pPr marL="233363" indent="-233363">
              <a:spcBef>
                <a:spcPts val="0"/>
              </a:spcBef>
              <a:buFont typeface="Arial" panose="020B0604020202020204" pitchFamily="34" charset="0"/>
              <a:buChar char="•"/>
              <a:defRPr sz="1600">
                <a:solidFill>
                  <a:schemeClr val="tx2"/>
                </a:solidFill>
              </a:defRPr>
            </a:lvl1pPr>
            <a:lvl2pPr marL="457200" indent="-227013">
              <a:defRPr sz="1600">
                <a:solidFill>
                  <a:schemeClr val="tx2"/>
                </a:solidFill>
              </a:defRPr>
            </a:lvl2pPr>
            <a:lvl3pPr marL="690563" indent="-228600">
              <a:defRPr sz="1600">
                <a:solidFill>
                  <a:schemeClr val="tx2"/>
                </a:solidFill>
              </a:defRPr>
            </a:lvl3pPr>
            <a:lvl4pPr marL="914400" indent="-223838">
              <a:defRPr sz="1600">
                <a:solidFill>
                  <a:schemeClr val="tx2"/>
                </a:solidFill>
              </a:defRPr>
            </a:lvl4pPr>
            <a:lvl5pPr marL="1147763" indent="-234950">
              <a:defRPr sz="16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14"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9" name="DocID"/>
          <p:cNvSpPr txBox="1"/>
          <p:nvPr userDrawn="1"/>
        </p:nvSpPr>
        <p:spPr>
          <a:xfrm>
            <a:off x="1267503"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dirty="0">
              <a:solidFill>
                <a:srgbClr val="FFFFFF"/>
              </a:solidFill>
              <a:latin typeface="Arial" pitchFamily="34" charset="0"/>
            </a:endParaRPr>
          </a:p>
        </p:txBody>
      </p:sp>
      <p:sp>
        <p:nvSpPr>
          <p:cNvPr id="11"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10"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Tree>
    <p:extLst>
      <p:ext uri="{BB962C8B-B14F-4D97-AF65-F5344CB8AC3E}">
        <p14:creationId xmlns:p14="http://schemas.microsoft.com/office/powerpoint/2010/main" val="2663281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554" y="4407095"/>
            <a:ext cx="8162370" cy="1362075"/>
          </a:xfrm>
        </p:spPr>
        <p:txBody>
          <a:bodyPr/>
          <a:lstStyle>
            <a:lvl1pPr algn="l">
              <a:defRPr sz="24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58554" y="2906713"/>
            <a:ext cx="8162370" cy="1500187"/>
          </a:xfrm>
          <a:prstGeom prst="rect">
            <a:avLst/>
          </a:prstGeom>
        </p:spPr>
        <p:txBody>
          <a:bodyPr lIns="0" tIns="0" rIns="0" bIns="0" anchor="b"/>
          <a:lstStyle>
            <a:lvl1pPr marL="0" indent="0">
              <a:buNone/>
              <a:defRPr sz="4000" b="1">
                <a:solidFill>
                  <a:srgbClr val="FF000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104149174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13028"/>
            <a:ext cx="3946458"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3"/>
          <p:cNvSpPr>
            <a:spLocks noGrp="1"/>
          </p:cNvSpPr>
          <p:nvPr>
            <p:ph sz="half" idx="2"/>
          </p:nvPr>
        </p:nvSpPr>
        <p:spPr>
          <a:xfrm>
            <a:off x="5260975" y="1413028"/>
            <a:ext cx="3941697"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Tree>
    <p:extLst>
      <p:ext uri="{BB962C8B-B14F-4D97-AF65-F5344CB8AC3E}">
        <p14:creationId xmlns:p14="http://schemas.microsoft.com/office/powerpoint/2010/main" val="259683903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8"/>
            <a:ext cx="3946458"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944688"/>
            <a:ext cx="3941697"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3941769"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1" name="Text Placeholder 19"/>
          <p:cNvSpPr>
            <a:spLocks noGrp="1"/>
          </p:cNvSpPr>
          <p:nvPr>
            <p:ph type="body" sz="quarter" idx="16" hasCustomPrompt="1"/>
          </p:nvPr>
        </p:nvSpPr>
        <p:spPr>
          <a:xfrm>
            <a:off x="5251450" y="1419374"/>
            <a:ext cx="3944938"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95971885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16050"/>
            <a:ext cx="3946458"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416050"/>
            <a:ext cx="3941697"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2" name="Content Placeholder 2"/>
          <p:cNvSpPr>
            <a:spLocks noGrp="1"/>
          </p:cNvSpPr>
          <p:nvPr>
            <p:ph sz="half" idx="17"/>
          </p:nvPr>
        </p:nvSpPr>
        <p:spPr>
          <a:xfrm>
            <a:off x="400117" y="3911600"/>
            <a:ext cx="3946458"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3"/>
          <p:cNvSpPr>
            <a:spLocks noGrp="1"/>
          </p:cNvSpPr>
          <p:nvPr>
            <p:ph sz="half" idx="18"/>
          </p:nvPr>
        </p:nvSpPr>
        <p:spPr>
          <a:xfrm>
            <a:off x="5260974" y="3911600"/>
            <a:ext cx="3941697"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9921278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Four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9"/>
            <a:ext cx="3946458"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944689"/>
            <a:ext cx="3941697"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3941769"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1" name="Text Placeholder 19"/>
          <p:cNvSpPr>
            <a:spLocks noGrp="1"/>
          </p:cNvSpPr>
          <p:nvPr>
            <p:ph type="body" sz="quarter" idx="16" hasCustomPrompt="1"/>
          </p:nvPr>
        </p:nvSpPr>
        <p:spPr>
          <a:xfrm>
            <a:off x="5251450" y="1419374"/>
            <a:ext cx="3944938"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2" name="Content Placeholder 2"/>
          <p:cNvSpPr>
            <a:spLocks noGrp="1"/>
          </p:cNvSpPr>
          <p:nvPr>
            <p:ph sz="half" idx="17"/>
          </p:nvPr>
        </p:nvSpPr>
        <p:spPr>
          <a:xfrm>
            <a:off x="400117" y="4440239"/>
            <a:ext cx="3946458"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3"/>
          <p:cNvSpPr>
            <a:spLocks noGrp="1"/>
          </p:cNvSpPr>
          <p:nvPr>
            <p:ph sz="half" idx="18"/>
          </p:nvPr>
        </p:nvSpPr>
        <p:spPr>
          <a:xfrm>
            <a:off x="5260974" y="4440239"/>
            <a:ext cx="3941697"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9"/>
          <p:cNvSpPr>
            <a:spLocks noGrp="1"/>
          </p:cNvSpPr>
          <p:nvPr>
            <p:ph type="body" sz="quarter" idx="19" hasCustomPrompt="1"/>
          </p:nvPr>
        </p:nvSpPr>
        <p:spPr>
          <a:xfrm>
            <a:off x="404805" y="3914924"/>
            <a:ext cx="3941769"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5" name="Text Placeholder 19"/>
          <p:cNvSpPr>
            <a:spLocks noGrp="1"/>
          </p:cNvSpPr>
          <p:nvPr>
            <p:ph type="body" sz="quarter" idx="20" hasCustomPrompt="1"/>
          </p:nvPr>
        </p:nvSpPr>
        <p:spPr>
          <a:xfrm>
            <a:off x="5251449" y="3914924"/>
            <a:ext cx="3944938"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Tree>
    <p:extLst>
      <p:ext uri="{BB962C8B-B14F-4D97-AF65-F5344CB8AC3E}">
        <p14:creationId xmlns:p14="http://schemas.microsoft.com/office/powerpoint/2010/main" val="128559604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4"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75"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7378773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hree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544094"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3548782"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Content Placeholder 2"/>
          <p:cNvSpPr>
            <a:spLocks noGrp="1"/>
          </p:cNvSpPr>
          <p:nvPr>
            <p:ph sz="half" idx="18"/>
          </p:nvPr>
        </p:nvSpPr>
        <p:spPr>
          <a:xfrm>
            <a:off x="6696075"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19"/>
          <p:cNvSpPr>
            <a:spLocks noGrp="1"/>
          </p:cNvSpPr>
          <p:nvPr>
            <p:ph type="body" sz="quarter" idx="19" hasCustomPrompt="1"/>
          </p:nvPr>
        </p:nvSpPr>
        <p:spPr>
          <a:xfrm>
            <a:off x="6700763"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398735111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22553"/>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4" y="1422553"/>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75" y="1422553"/>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ontent Placeholder 2"/>
          <p:cNvSpPr>
            <a:spLocks noGrp="1"/>
          </p:cNvSpPr>
          <p:nvPr>
            <p:ph sz="half" idx="12"/>
          </p:nvPr>
        </p:nvSpPr>
        <p:spPr>
          <a:xfrm>
            <a:off x="400118" y="3911600"/>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ontent Placeholder 2"/>
          <p:cNvSpPr>
            <a:spLocks noGrp="1"/>
          </p:cNvSpPr>
          <p:nvPr>
            <p:ph sz="half" idx="13"/>
          </p:nvPr>
        </p:nvSpPr>
        <p:spPr>
          <a:xfrm>
            <a:off x="3544094" y="3911600"/>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Content Placeholder 2"/>
          <p:cNvSpPr>
            <a:spLocks noGrp="1"/>
          </p:cNvSpPr>
          <p:nvPr>
            <p:ph sz="half" idx="14"/>
          </p:nvPr>
        </p:nvSpPr>
        <p:spPr>
          <a:xfrm>
            <a:off x="6696075" y="3911600"/>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05633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p:spTree>
      <p:nvGrpSpPr>
        <p:cNvPr id="1" name=""/>
        <p:cNvGrpSpPr/>
        <p:nvPr/>
      </p:nvGrpSpPr>
      <p:grpSpPr>
        <a:xfrm>
          <a:off x="0" y="0"/>
          <a:ext cx="0" cy="0"/>
          <a:chOff x="0" y="0"/>
          <a:chExt cx="0" cy="0"/>
        </a:xfrm>
      </p:grpSpPr>
      <p:sp>
        <p:nvSpPr>
          <p:cNvPr id="7"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8" name="Heading"/>
          <p:cNvSpPr>
            <a:spLocks noGrp="1"/>
          </p:cNvSpPr>
          <p:nvPr>
            <p:ph type="body" sz="quarter" idx="15" hasCustomPrompt="1"/>
          </p:nvPr>
        </p:nvSpPr>
        <p:spPr bwMode="gray">
          <a:xfrm>
            <a:off x="457200" y="1400400"/>
            <a:ext cx="8686800" cy="369332"/>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a:t>
            </a:r>
            <a:r>
              <a:rPr lang="pl-PL" dirty="0" smtClean="0"/>
              <a:t>2</a:t>
            </a:r>
            <a:r>
              <a:rPr lang="en-US" dirty="0" smtClean="0"/>
              <a:t> </a:t>
            </a:r>
            <a:r>
              <a:rPr lang="en-US" dirty="0" err="1" smtClean="0"/>
              <a:t>pt</a:t>
            </a:r>
            <a:endParaRPr lang="en-US" dirty="0" smtClean="0"/>
          </a:p>
          <a:p>
            <a:pPr lvl="1"/>
            <a:r>
              <a:rPr lang="en-US" dirty="0" smtClean="0"/>
              <a:t>Subheading 1</a:t>
            </a:r>
            <a:r>
              <a:rPr lang="pl-PL" dirty="0" smtClean="0"/>
              <a:t>2</a:t>
            </a:r>
            <a:r>
              <a:rPr lang="en-US" dirty="0" smtClean="0"/>
              <a:t> </a:t>
            </a:r>
            <a:r>
              <a:rPr lang="en-US" dirty="0" err="1" smtClean="0"/>
              <a:t>pt</a:t>
            </a:r>
            <a:endParaRPr lang="en-US" dirty="0" smtClean="0"/>
          </a:p>
        </p:txBody>
      </p:sp>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7062806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ix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4"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75"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ontent Placeholder 2"/>
          <p:cNvSpPr>
            <a:spLocks noGrp="1"/>
          </p:cNvSpPr>
          <p:nvPr>
            <p:ph sz="half" idx="12"/>
          </p:nvPr>
        </p:nvSpPr>
        <p:spPr>
          <a:xfrm>
            <a:off x="400118"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ontent Placeholder 2"/>
          <p:cNvSpPr>
            <a:spLocks noGrp="1"/>
          </p:cNvSpPr>
          <p:nvPr>
            <p:ph sz="half" idx="13"/>
          </p:nvPr>
        </p:nvSpPr>
        <p:spPr>
          <a:xfrm>
            <a:off x="3544094"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Content Placeholder 2"/>
          <p:cNvSpPr>
            <a:spLocks noGrp="1"/>
          </p:cNvSpPr>
          <p:nvPr>
            <p:ph sz="half" idx="14"/>
          </p:nvPr>
        </p:nvSpPr>
        <p:spPr>
          <a:xfrm>
            <a:off x="6696075"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 name="Text Placeholder 19"/>
          <p:cNvSpPr>
            <a:spLocks noGrp="1"/>
          </p:cNvSpPr>
          <p:nvPr>
            <p:ph type="body" sz="quarter" idx="15" hasCustomPrompt="1"/>
          </p:nvPr>
        </p:nvSpPr>
        <p:spPr>
          <a:xfrm>
            <a:off x="404807"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6" name="Text Placeholder 19"/>
          <p:cNvSpPr>
            <a:spLocks noGrp="1"/>
          </p:cNvSpPr>
          <p:nvPr>
            <p:ph type="body" sz="quarter" idx="16" hasCustomPrompt="1"/>
          </p:nvPr>
        </p:nvSpPr>
        <p:spPr>
          <a:xfrm>
            <a:off x="3552819"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7" name="Text Placeholder 19"/>
          <p:cNvSpPr>
            <a:spLocks noGrp="1"/>
          </p:cNvSpPr>
          <p:nvPr>
            <p:ph type="body" sz="quarter" idx="17" hasCustomPrompt="1"/>
          </p:nvPr>
        </p:nvSpPr>
        <p:spPr>
          <a:xfrm>
            <a:off x="6696075"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8" name="Text Placeholder 19"/>
          <p:cNvSpPr>
            <a:spLocks noGrp="1"/>
          </p:cNvSpPr>
          <p:nvPr>
            <p:ph type="body" sz="quarter" idx="18" hasCustomPrompt="1"/>
          </p:nvPr>
        </p:nvSpPr>
        <p:spPr>
          <a:xfrm>
            <a:off x="401638"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9" name="Text Placeholder 19"/>
          <p:cNvSpPr>
            <a:spLocks noGrp="1"/>
          </p:cNvSpPr>
          <p:nvPr>
            <p:ph type="body" sz="quarter" idx="19" hasCustomPrompt="1"/>
          </p:nvPr>
        </p:nvSpPr>
        <p:spPr>
          <a:xfrm>
            <a:off x="3549650"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0" name="Text Placeholder 19"/>
          <p:cNvSpPr>
            <a:spLocks noGrp="1"/>
          </p:cNvSpPr>
          <p:nvPr>
            <p:ph type="body" sz="quarter" idx="20" hasCustomPrompt="1"/>
          </p:nvPr>
        </p:nvSpPr>
        <p:spPr>
          <a:xfrm>
            <a:off x="6692906"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Tree>
    <p:extLst>
      <p:ext uri="{BB962C8B-B14F-4D97-AF65-F5344CB8AC3E}">
        <p14:creationId xmlns:p14="http://schemas.microsoft.com/office/powerpoint/2010/main" val="196342149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3 + 2/3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544093" y="1943817"/>
            <a:ext cx="5679282"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3548781" y="1419374"/>
            <a:ext cx="5674594"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36558459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3 + 1/3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696075" y="1944688"/>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6700763" y="1420245"/>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93012" y="1944688"/>
            <a:ext cx="5667375"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401638" y="1420245"/>
            <a:ext cx="5667375"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45381721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10"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6"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199790370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4" name="Group 3"/>
          <p:cNvGrpSpPr/>
          <p:nvPr userDrawn="1"/>
        </p:nvGrpSpPr>
        <p:grpSpPr>
          <a:xfrm>
            <a:off x="0" y="6248400"/>
            <a:ext cx="9602788" cy="609600"/>
            <a:chOff x="0" y="6248400"/>
            <a:chExt cx="9602788" cy="609600"/>
          </a:xfrm>
        </p:grpSpPr>
        <p:pic>
          <p:nvPicPr>
            <p:cNvPr id="5"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6"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06825726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1638" y="385763"/>
            <a:ext cx="3237855" cy="1031876"/>
          </a:xfrm>
        </p:spPr>
        <p:txBody>
          <a:bodyPr anchor="b"/>
          <a:lstStyle>
            <a:lvl1pPr algn="l">
              <a:defRPr sz="1800" b="1">
                <a:solidFill>
                  <a:srgbClr val="FF0000"/>
                </a:solidFill>
              </a:defRPr>
            </a:lvl1pPr>
          </a:lstStyle>
          <a:p>
            <a:r>
              <a:rPr lang="en-US" smtClean="0"/>
              <a:t>Click to edit Master title style</a:t>
            </a:r>
            <a:endParaRPr lang="en-US"/>
          </a:p>
        </p:txBody>
      </p:sp>
      <p:sp>
        <p:nvSpPr>
          <p:cNvPr id="3" name="Content Placeholder 2"/>
          <p:cNvSpPr>
            <a:spLocks noGrp="1"/>
          </p:cNvSpPr>
          <p:nvPr>
            <p:ph idx="1"/>
          </p:nvPr>
        </p:nvSpPr>
        <p:spPr>
          <a:xfrm>
            <a:off x="3754423" y="385764"/>
            <a:ext cx="5468952" cy="5524500"/>
          </a:xfrm>
          <a:prstGeom prst="rect">
            <a:avLst/>
          </a:prstGeo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01638" y="1573620"/>
            <a:ext cx="3237855" cy="433664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962555632"/>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4755" y="4566674"/>
            <a:ext cx="5761673" cy="54701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24755" y="378849"/>
            <a:ext cx="5761673"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924755" y="5133412"/>
            <a:ext cx="5761673" cy="776851"/>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7" name="Group 6"/>
          <p:cNvGrpSpPr/>
          <p:nvPr userDrawn="1"/>
        </p:nvGrpSpPr>
        <p:grpSpPr>
          <a:xfrm>
            <a:off x="0" y="6248400"/>
            <a:ext cx="9602788" cy="609600"/>
            <a:chOff x="0" y="6248400"/>
            <a:chExt cx="9602788" cy="609600"/>
          </a:xfrm>
        </p:grpSpPr>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9"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214813514"/>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1413024"/>
            <a:ext cx="8802556" cy="448627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282186305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035" y="380999"/>
            <a:ext cx="2200639" cy="5529263"/>
          </a:xfrm>
        </p:spPr>
        <p:txBody>
          <a:bodyPr vert="eaVert"/>
          <a:lstStyle>
            <a:lvl1pPr>
              <a:defRPr>
                <a:solidFill>
                  <a:srgbClr val="FF0000"/>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380999"/>
            <a:ext cx="6441870" cy="55292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209115771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38" y="1406525"/>
            <a:ext cx="3941769" cy="336550"/>
          </a:xfrm>
          <a:prstGeom prst="rect">
            <a:avLst/>
          </a:prstGeo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944938" cy="336550"/>
          </a:xfrm>
          <a:prstGeom prst="rect">
            <a:avLst/>
          </a:prstGeo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a:prstGeom prst="rect">
            <a:avLst/>
          </a:prstGeo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0" y="1930404"/>
            <a:ext cx="3946517" cy="4100513"/>
          </a:xfrm>
          <a:prstGeom prst="rect">
            <a:avLst/>
          </a:prstGeo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5818681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ith heading">
    <p:spTree>
      <p:nvGrpSpPr>
        <p:cNvPr id="1" name=""/>
        <p:cNvGrpSpPr/>
        <p:nvPr/>
      </p:nvGrpSpPr>
      <p:grpSpPr>
        <a:xfrm>
          <a:off x="0" y="0"/>
          <a:ext cx="0" cy="0"/>
          <a:chOff x="0" y="0"/>
          <a:chExt cx="0" cy="0"/>
        </a:xfrm>
      </p:grpSpPr>
      <p:sp>
        <p:nvSpPr>
          <p:cNvPr id="9"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3" name="Content"/>
          <p:cNvSpPr>
            <a:spLocks noGrp="1"/>
          </p:cNvSpPr>
          <p:nvPr>
            <p:ph idx="1"/>
          </p:nvPr>
        </p:nvSpPr>
        <p:spPr bwMode="gray">
          <a:xfrm>
            <a:off x="457200" y="1886400"/>
            <a:ext cx="8686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dirty="0" smtClean="0">
                <a:latin typeface="+mn-lt"/>
                <a:ea typeface="+mn-ea"/>
                <a:sym typeface="+mn-lt"/>
              </a:defRPr>
            </a:lvl1pPr>
            <a:lvl2pPr fontAlgn="base">
              <a:lnSpc>
                <a:spcPct val="100000"/>
              </a:lnSpc>
              <a:spcAft>
                <a:spcPts val="0"/>
              </a:spcAft>
              <a:defRPr lang="en-US" dirty="0" smtClean="0">
                <a:latin typeface="+mn-lt"/>
                <a:ea typeface="+mn-ea"/>
                <a:sym typeface="+mn-lt"/>
              </a:defRPr>
            </a:lvl2pPr>
            <a:lvl3pPr fontAlgn="base">
              <a:lnSpc>
                <a:spcPct val="100000"/>
              </a:lnSpc>
              <a:spcAft>
                <a:spcPts val="0"/>
              </a:spcAft>
              <a:defRPr lang="en-US" dirty="0" smtClean="0">
                <a:latin typeface="+mn-lt"/>
                <a:ea typeface="+mn-ea"/>
                <a:sym typeface="+mn-lt"/>
              </a:defRPr>
            </a:lvl3pPr>
            <a:lvl4pPr fontAlgn="base">
              <a:lnSpc>
                <a:spcPct val="100000"/>
              </a:lnSpc>
              <a:spcAft>
                <a:spcPts val="0"/>
              </a:spcAft>
              <a:defRPr lang="en-US" dirty="0" smtClean="0">
                <a:latin typeface="+mn-lt"/>
                <a:ea typeface="+mn-ea"/>
                <a:sym typeface="+mn-lt"/>
              </a:defRPr>
            </a:lvl4pPr>
            <a:lvl5pPr fontAlgn="base">
              <a:lnSpc>
                <a:spcPct val="100000"/>
              </a:lnSpc>
              <a:spcAft>
                <a:spcPts val="0"/>
              </a:spcAft>
              <a:defRPr lang="en-GB" dirty="0" smtClean="0">
                <a:latin typeface="+mn-lt"/>
                <a:ea typeface="+mn-ea"/>
                <a:sym typeface="+mn-lt"/>
              </a:defRPr>
            </a:lvl5pPr>
            <a:lvl6pPr fontAlgn="base">
              <a:lnSpc>
                <a:spcPct val="100000"/>
              </a:lnSpc>
              <a:spcAft>
                <a:spcPts val="0"/>
              </a:spcAft>
              <a:defRPr/>
            </a:lvl6pPr>
            <a:lvl7pPr fontAlgn="base">
              <a:lnSpc>
                <a:spcPct val="100000"/>
              </a:lnSpc>
              <a:spcAft>
                <a:spcPts val="0"/>
              </a:spcAft>
              <a:defRPr/>
            </a:lvl7pPr>
            <a:lvl8pPr fontAlgn="base">
              <a:lnSpc>
                <a:spcPct val="100000"/>
              </a:lnSpc>
              <a:spcAft>
                <a:spcPts val="0"/>
              </a:spcAft>
              <a:defRPr/>
            </a:lvl8pPr>
            <a:lvl9pPr fontAlgn="base">
              <a:lnSpc>
                <a:spcPct val="100000"/>
              </a:lnSpc>
              <a:spcAft>
                <a:spcPts val="0"/>
              </a:spcAft>
              <a:defRPr/>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Heading "/>
          <p:cNvSpPr>
            <a:spLocks noGrp="1"/>
          </p:cNvSpPr>
          <p:nvPr>
            <p:ph type="body" sz="quarter" idx="15" hasCustomPrompt="1"/>
          </p:nvPr>
        </p:nvSpPr>
        <p:spPr bwMode="gray">
          <a:xfrm>
            <a:off x="457200" y="1400400"/>
            <a:ext cx="8686800" cy="431800"/>
          </a:xfrm>
        </p:spPr>
        <p:txBody>
          <a:bodyPr lIns="0" tIns="0" rIns="0" bIns="0">
            <a:spAutoFit/>
          </a:bodyPr>
          <a:lstStyle>
            <a:lvl1pPr marL="0" indent="0" fontAlgn="base">
              <a:lnSpc>
                <a:spcPct val="100000"/>
              </a:lnSpc>
              <a:spcBef>
                <a:spcPts val="0"/>
              </a:spcBef>
              <a:spcAft>
                <a:spcPct val="0"/>
              </a:spcAft>
              <a:buNone/>
              <a:defRPr sz="1400" b="1">
                <a:solidFill>
                  <a:schemeClr val="accent1"/>
                </a:solidFill>
                <a:latin typeface="+mn-lt"/>
                <a:sym typeface="+mn-lt"/>
              </a:defRPr>
            </a:lvl1pPr>
            <a:lvl2pPr marL="0" indent="0" fontAlgn="base">
              <a:lnSpc>
                <a:spcPct val="100000"/>
              </a:lnSpc>
              <a:spcBef>
                <a:spcPts val="0"/>
              </a:spcBef>
              <a:spcAft>
                <a:spcPct val="0"/>
              </a:spcAft>
              <a:buNone/>
              <a:defRPr sz="14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14 </a:t>
            </a:r>
            <a:r>
              <a:rPr lang="en-US" dirty="0" err="1" smtClean="0"/>
              <a:t>pt</a:t>
            </a:r>
            <a:endParaRPr lang="en-US" dirty="0" smtClean="0"/>
          </a:p>
          <a:p>
            <a:pPr lvl="1"/>
            <a:r>
              <a:rPr lang="en-US" dirty="0" smtClean="0"/>
              <a:t>Subheading 14 </a:t>
            </a:r>
            <a:r>
              <a:rPr lang="en-US" dirty="0" err="1" smtClean="0"/>
              <a:t>pt</a:t>
            </a:r>
            <a:endParaRPr lang="en-US" dirty="0" smtClean="0"/>
          </a:p>
        </p:txBody>
      </p:sp>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50012332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Heading_Char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649846457"/>
              </p:ext>
            </p:extLst>
          </p:nvPr>
        </p:nvGraphicFramePr>
        <p:xfrm>
          <a:off x="1592" y="1592"/>
          <a:ext cx="1587" cy="1587"/>
        </p:xfrm>
        <a:graphic>
          <a:graphicData uri="http://schemas.openxmlformats.org/presentationml/2006/ole">
            <mc:AlternateContent xmlns:mc="http://schemas.openxmlformats.org/markup-compatibility/2006">
              <mc:Choice xmlns:v="urn:schemas-microsoft-com:vml" Requires="v">
                <p:oleObj spid="_x0000_s253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92" y="1592"/>
                        <a:ext cx="1587" cy="1587"/>
                      </a:xfrm>
                      <a:prstGeom prst="rect">
                        <a:avLst/>
                      </a:prstGeom>
                    </p:spPr>
                  </p:pic>
                </p:oleObj>
              </mc:Fallback>
            </mc:AlternateContent>
          </a:graphicData>
        </a:graphic>
      </p:graphicFrame>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vl1pPr>
          </a:lstStyle>
          <a:p>
            <a:r>
              <a:rPr lang="en-US" altLang="ja-JP" dirty="0" smtClean="0"/>
              <a:t>Click to edit Master title style</a:t>
            </a:r>
            <a:endParaRPr lang="en-US" dirty="0"/>
          </a:p>
        </p:txBody>
      </p:sp>
      <p:sp>
        <p:nvSpPr>
          <p:cNvPr id="8" name="Heading"/>
          <p:cNvSpPr>
            <a:spLocks noGrp="1"/>
          </p:cNvSpPr>
          <p:nvPr>
            <p:ph type="body" sz="quarter" idx="15" hasCustomPrompt="1"/>
          </p:nvPr>
        </p:nvSpPr>
        <p:spPr bwMode="gray">
          <a:xfrm>
            <a:off x="457200" y="1400400"/>
            <a:ext cx="8686800" cy="369332"/>
          </a:xfrm>
          <a:prstGeom prst="rect">
            <a:avLst/>
          </a:prstGeo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j-lt"/>
              </a:defRPr>
            </a:lvl1pPr>
            <a:lvl2pPr marL="0" indent="0" fontAlgn="base">
              <a:lnSpc>
                <a:spcPct val="100000"/>
              </a:lnSpc>
              <a:spcBef>
                <a:spcPts val="0"/>
              </a:spcBef>
              <a:spcAft>
                <a:spcPct val="0"/>
              </a:spcAft>
              <a:buNone/>
              <a:defRPr sz="1200">
                <a:solidFill>
                  <a:schemeClr val="accent1"/>
                </a:solidFill>
                <a:latin typeface="+mj-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16116601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userDrawn="1"/>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lnSpc>
                <a:spcPct val="100000"/>
              </a:lnSpc>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601045" y="4191000"/>
            <a:ext cx="5000694" cy="1719263"/>
          </a:xfrm>
          <a:prstGeom prst="rect">
            <a:avLst/>
          </a:prstGeom>
        </p:spPr>
        <p:txBody>
          <a:bodyPr lIns="0" tIns="0" rIns="0" bIns="0"/>
          <a:lstStyle>
            <a:lvl1pPr marL="0" indent="0">
              <a:lnSpc>
                <a:spcPct val="100000"/>
              </a:lnSpc>
              <a:spcBef>
                <a:spcPts val="0"/>
              </a:spcBef>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2"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194268010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p:nvPr>
        </p:nvSpPr>
        <p:spPr>
          <a:xfrm>
            <a:off x="400116" y="1413024"/>
            <a:ext cx="8802556" cy="4486274"/>
          </a:xfrm>
          <a:prstGeom prst="rect">
            <a:avLst/>
          </a:prstGeom>
        </p:spPr>
        <p:txBody>
          <a:bodyPr lIns="0" tIns="0" rIns="0" bIns="0"/>
          <a:lstStyle>
            <a:lvl1pPr marL="233363" indent="-233363">
              <a:spcBef>
                <a:spcPts val="0"/>
              </a:spcBef>
              <a:buFont typeface="Arial" panose="020B0604020202020204" pitchFamily="34" charset="0"/>
              <a:buChar char="•"/>
              <a:defRPr sz="1600">
                <a:solidFill>
                  <a:schemeClr val="tx2"/>
                </a:solidFill>
              </a:defRPr>
            </a:lvl1pPr>
            <a:lvl2pPr marL="457200" indent="-227013">
              <a:defRPr sz="1600">
                <a:solidFill>
                  <a:schemeClr val="tx2"/>
                </a:solidFill>
              </a:defRPr>
            </a:lvl2pPr>
            <a:lvl3pPr marL="690563" indent="-228600">
              <a:defRPr sz="1600">
                <a:solidFill>
                  <a:schemeClr val="tx2"/>
                </a:solidFill>
              </a:defRPr>
            </a:lvl3pPr>
            <a:lvl4pPr marL="914400" indent="-223838">
              <a:defRPr sz="1600">
                <a:solidFill>
                  <a:schemeClr val="tx2"/>
                </a:solidFill>
              </a:defRPr>
            </a:lvl4pPr>
            <a:lvl5pPr marL="1147763" indent="-234950">
              <a:defRPr sz="16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14"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9" name="DocID"/>
          <p:cNvSpPr txBox="1"/>
          <p:nvPr userDrawn="1"/>
        </p:nvSpPr>
        <p:spPr>
          <a:xfrm>
            <a:off x="1267503"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dirty="0">
              <a:solidFill>
                <a:srgbClr val="FFFFFF"/>
              </a:solidFill>
              <a:latin typeface="Arial" pitchFamily="34" charset="0"/>
            </a:endParaRPr>
          </a:p>
        </p:txBody>
      </p:sp>
      <p:sp>
        <p:nvSpPr>
          <p:cNvPr id="11"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10"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Tree>
    <p:extLst>
      <p:ext uri="{BB962C8B-B14F-4D97-AF65-F5344CB8AC3E}">
        <p14:creationId xmlns:p14="http://schemas.microsoft.com/office/powerpoint/2010/main" val="42511698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554" y="4407095"/>
            <a:ext cx="8162370" cy="1362075"/>
          </a:xfrm>
        </p:spPr>
        <p:txBody>
          <a:bodyPr/>
          <a:lstStyle>
            <a:lvl1pPr algn="l">
              <a:defRPr sz="24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58554" y="2906713"/>
            <a:ext cx="8162370" cy="1500187"/>
          </a:xfrm>
          <a:prstGeom prst="rect">
            <a:avLst/>
          </a:prstGeom>
        </p:spPr>
        <p:txBody>
          <a:bodyPr lIns="0" tIns="0" rIns="0" bIns="0" anchor="b"/>
          <a:lstStyle>
            <a:lvl1pPr marL="0" indent="0">
              <a:buNone/>
              <a:defRPr sz="4000" b="1">
                <a:solidFill>
                  <a:srgbClr val="FF000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15926943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13028"/>
            <a:ext cx="3946458"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3"/>
          <p:cNvSpPr>
            <a:spLocks noGrp="1"/>
          </p:cNvSpPr>
          <p:nvPr>
            <p:ph sz="half" idx="2"/>
          </p:nvPr>
        </p:nvSpPr>
        <p:spPr>
          <a:xfrm>
            <a:off x="5260975" y="1413028"/>
            <a:ext cx="3941697"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Tree>
    <p:extLst>
      <p:ext uri="{BB962C8B-B14F-4D97-AF65-F5344CB8AC3E}">
        <p14:creationId xmlns:p14="http://schemas.microsoft.com/office/powerpoint/2010/main" val="2358266969"/>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8"/>
            <a:ext cx="3946458"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944688"/>
            <a:ext cx="3941697"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3941769"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1" name="Text Placeholder 19"/>
          <p:cNvSpPr>
            <a:spLocks noGrp="1"/>
          </p:cNvSpPr>
          <p:nvPr>
            <p:ph type="body" sz="quarter" idx="16" hasCustomPrompt="1"/>
          </p:nvPr>
        </p:nvSpPr>
        <p:spPr>
          <a:xfrm>
            <a:off x="5251450" y="1419374"/>
            <a:ext cx="3944938"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3335515117"/>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16050"/>
            <a:ext cx="3946458"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416050"/>
            <a:ext cx="3941697"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2" name="Content Placeholder 2"/>
          <p:cNvSpPr>
            <a:spLocks noGrp="1"/>
          </p:cNvSpPr>
          <p:nvPr>
            <p:ph sz="half" idx="17"/>
          </p:nvPr>
        </p:nvSpPr>
        <p:spPr>
          <a:xfrm>
            <a:off x="400117" y="3911600"/>
            <a:ext cx="3946458"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3"/>
          <p:cNvSpPr>
            <a:spLocks noGrp="1"/>
          </p:cNvSpPr>
          <p:nvPr>
            <p:ph sz="half" idx="18"/>
          </p:nvPr>
        </p:nvSpPr>
        <p:spPr>
          <a:xfrm>
            <a:off x="5260974" y="3911600"/>
            <a:ext cx="3941697"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50279792"/>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our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9"/>
            <a:ext cx="3946458"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944689"/>
            <a:ext cx="3941697"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3941769"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1" name="Text Placeholder 19"/>
          <p:cNvSpPr>
            <a:spLocks noGrp="1"/>
          </p:cNvSpPr>
          <p:nvPr>
            <p:ph type="body" sz="quarter" idx="16" hasCustomPrompt="1"/>
          </p:nvPr>
        </p:nvSpPr>
        <p:spPr>
          <a:xfrm>
            <a:off x="5251450" y="1419374"/>
            <a:ext cx="3944938"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2" name="Content Placeholder 2"/>
          <p:cNvSpPr>
            <a:spLocks noGrp="1"/>
          </p:cNvSpPr>
          <p:nvPr>
            <p:ph sz="half" idx="17"/>
          </p:nvPr>
        </p:nvSpPr>
        <p:spPr>
          <a:xfrm>
            <a:off x="400117" y="4440239"/>
            <a:ext cx="3946458"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3"/>
          <p:cNvSpPr>
            <a:spLocks noGrp="1"/>
          </p:cNvSpPr>
          <p:nvPr>
            <p:ph sz="half" idx="18"/>
          </p:nvPr>
        </p:nvSpPr>
        <p:spPr>
          <a:xfrm>
            <a:off x="5260974" y="4440239"/>
            <a:ext cx="3941697"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9"/>
          <p:cNvSpPr>
            <a:spLocks noGrp="1"/>
          </p:cNvSpPr>
          <p:nvPr>
            <p:ph type="body" sz="quarter" idx="19" hasCustomPrompt="1"/>
          </p:nvPr>
        </p:nvSpPr>
        <p:spPr>
          <a:xfrm>
            <a:off x="404805" y="3914924"/>
            <a:ext cx="3941769"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5" name="Text Placeholder 19"/>
          <p:cNvSpPr>
            <a:spLocks noGrp="1"/>
          </p:cNvSpPr>
          <p:nvPr>
            <p:ph type="body" sz="quarter" idx="20" hasCustomPrompt="1"/>
          </p:nvPr>
        </p:nvSpPr>
        <p:spPr>
          <a:xfrm>
            <a:off x="5251449" y="3914924"/>
            <a:ext cx="3944938"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Tree>
    <p:extLst>
      <p:ext uri="{BB962C8B-B14F-4D97-AF65-F5344CB8AC3E}">
        <p14:creationId xmlns:p14="http://schemas.microsoft.com/office/powerpoint/2010/main" val="2735640684"/>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4"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75"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3187016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hree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544094"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3548782"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Content Placeholder 2"/>
          <p:cNvSpPr>
            <a:spLocks noGrp="1"/>
          </p:cNvSpPr>
          <p:nvPr>
            <p:ph sz="half" idx="18"/>
          </p:nvPr>
        </p:nvSpPr>
        <p:spPr>
          <a:xfrm>
            <a:off x="6696075"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19"/>
          <p:cNvSpPr>
            <a:spLocks noGrp="1"/>
          </p:cNvSpPr>
          <p:nvPr>
            <p:ph type="body" sz="quarter" idx="19" hasCustomPrompt="1"/>
          </p:nvPr>
        </p:nvSpPr>
        <p:spPr>
          <a:xfrm>
            <a:off x="6700763"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1068833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with heading">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8" name="Content Bottom"/>
          <p:cNvSpPr>
            <a:spLocks noGrp="1"/>
          </p:cNvSpPr>
          <p:nvPr>
            <p:ph idx="21"/>
          </p:nvPr>
        </p:nvSpPr>
        <p:spPr bwMode="gray">
          <a:xfrm>
            <a:off x="457200" y="4489257"/>
            <a:ext cx="8686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Heading Bottom"/>
          <p:cNvSpPr>
            <a:spLocks noGrp="1"/>
          </p:cNvSpPr>
          <p:nvPr>
            <p:ph type="body" sz="quarter" idx="22" hasCustomPrompt="1"/>
          </p:nvPr>
        </p:nvSpPr>
        <p:spPr bwMode="gray">
          <a:xfrm>
            <a:off x="457200" y="4003257"/>
            <a:ext cx="8686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4" name="Content Top"/>
          <p:cNvSpPr>
            <a:spLocks noGrp="1"/>
          </p:cNvSpPr>
          <p:nvPr>
            <p:ph idx="1"/>
          </p:nvPr>
        </p:nvSpPr>
        <p:spPr bwMode="gray">
          <a:xfrm>
            <a:off x="457200" y="1886400"/>
            <a:ext cx="8686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6" name="Heading Top"/>
          <p:cNvSpPr>
            <a:spLocks noGrp="1"/>
          </p:cNvSpPr>
          <p:nvPr>
            <p:ph type="body" sz="quarter" idx="15" hasCustomPrompt="1"/>
          </p:nvPr>
        </p:nvSpPr>
        <p:spPr bwMode="gray">
          <a:xfrm>
            <a:off x="457200" y="1400400"/>
            <a:ext cx="8686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607944029"/>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22553"/>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4" y="1422553"/>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75" y="1422553"/>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ontent Placeholder 2"/>
          <p:cNvSpPr>
            <a:spLocks noGrp="1"/>
          </p:cNvSpPr>
          <p:nvPr>
            <p:ph sz="half" idx="12"/>
          </p:nvPr>
        </p:nvSpPr>
        <p:spPr>
          <a:xfrm>
            <a:off x="400118" y="3911600"/>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ontent Placeholder 2"/>
          <p:cNvSpPr>
            <a:spLocks noGrp="1"/>
          </p:cNvSpPr>
          <p:nvPr>
            <p:ph sz="half" idx="13"/>
          </p:nvPr>
        </p:nvSpPr>
        <p:spPr>
          <a:xfrm>
            <a:off x="3544094" y="3911600"/>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Content Placeholder 2"/>
          <p:cNvSpPr>
            <a:spLocks noGrp="1"/>
          </p:cNvSpPr>
          <p:nvPr>
            <p:ph sz="half" idx="14"/>
          </p:nvPr>
        </p:nvSpPr>
        <p:spPr>
          <a:xfrm>
            <a:off x="6696075" y="3911600"/>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73365091"/>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Six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4"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75"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ontent Placeholder 2"/>
          <p:cNvSpPr>
            <a:spLocks noGrp="1"/>
          </p:cNvSpPr>
          <p:nvPr>
            <p:ph sz="half" idx="12"/>
          </p:nvPr>
        </p:nvSpPr>
        <p:spPr>
          <a:xfrm>
            <a:off x="400118"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ontent Placeholder 2"/>
          <p:cNvSpPr>
            <a:spLocks noGrp="1"/>
          </p:cNvSpPr>
          <p:nvPr>
            <p:ph sz="half" idx="13"/>
          </p:nvPr>
        </p:nvSpPr>
        <p:spPr>
          <a:xfrm>
            <a:off x="3544094"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Content Placeholder 2"/>
          <p:cNvSpPr>
            <a:spLocks noGrp="1"/>
          </p:cNvSpPr>
          <p:nvPr>
            <p:ph sz="half" idx="14"/>
          </p:nvPr>
        </p:nvSpPr>
        <p:spPr>
          <a:xfrm>
            <a:off x="6696075"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 name="Text Placeholder 19"/>
          <p:cNvSpPr>
            <a:spLocks noGrp="1"/>
          </p:cNvSpPr>
          <p:nvPr>
            <p:ph type="body" sz="quarter" idx="15" hasCustomPrompt="1"/>
          </p:nvPr>
        </p:nvSpPr>
        <p:spPr>
          <a:xfrm>
            <a:off x="404807"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6" name="Text Placeholder 19"/>
          <p:cNvSpPr>
            <a:spLocks noGrp="1"/>
          </p:cNvSpPr>
          <p:nvPr>
            <p:ph type="body" sz="quarter" idx="16" hasCustomPrompt="1"/>
          </p:nvPr>
        </p:nvSpPr>
        <p:spPr>
          <a:xfrm>
            <a:off x="3552819"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7" name="Text Placeholder 19"/>
          <p:cNvSpPr>
            <a:spLocks noGrp="1"/>
          </p:cNvSpPr>
          <p:nvPr>
            <p:ph type="body" sz="quarter" idx="17" hasCustomPrompt="1"/>
          </p:nvPr>
        </p:nvSpPr>
        <p:spPr>
          <a:xfrm>
            <a:off x="6696075"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8" name="Text Placeholder 19"/>
          <p:cNvSpPr>
            <a:spLocks noGrp="1"/>
          </p:cNvSpPr>
          <p:nvPr>
            <p:ph type="body" sz="quarter" idx="18" hasCustomPrompt="1"/>
          </p:nvPr>
        </p:nvSpPr>
        <p:spPr>
          <a:xfrm>
            <a:off x="401638"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9" name="Text Placeholder 19"/>
          <p:cNvSpPr>
            <a:spLocks noGrp="1"/>
          </p:cNvSpPr>
          <p:nvPr>
            <p:ph type="body" sz="quarter" idx="19" hasCustomPrompt="1"/>
          </p:nvPr>
        </p:nvSpPr>
        <p:spPr>
          <a:xfrm>
            <a:off x="3549650"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0" name="Text Placeholder 19"/>
          <p:cNvSpPr>
            <a:spLocks noGrp="1"/>
          </p:cNvSpPr>
          <p:nvPr>
            <p:ph type="body" sz="quarter" idx="20" hasCustomPrompt="1"/>
          </p:nvPr>
        </p:nvSpPr>
        <p:spPr>
          <a:xfrm>
            <a:off x="6692906"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Tree>
    <p:extLst>
      <p:ext uri="{BB962C8B-B14F-4D97-AF65-F5344CB8AC3E}">
        <p14:creationId xmlns:p14="http://schemas.microsoft.com/office/powerpoint/2010/main" val="2098192762"/>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1/3 + 2/3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544093" y="1943817"/>
            <a:ext cx="5679282"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3548781" y="1419374"/>
            <a:ext cx="5674594"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4097152661"/>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2/3 + 1/3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696075" y="1944688"/>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6700763" y="1420245"/>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93012" y="1944688"/>
            <a:ext cx="5667375"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401638" y="1420245"/>
            <a:ext cx="5667375"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999804465"/>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10"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6"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4259102597"/>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4" name="Group 3"/>
          <p:cNvGrpSpPr/>
          <p:nvPr userDrawn="1"/>
        </p:nvGrpSpPr>
        <p:grpSpPr>
          <a:xfrm>
            <a:off x="0" y="6248400"/>
            <a:ext cx="9602788" cy="609600"/>
            <a:chOff x="0" y="6248400"/>
            <a:chExt cx="9602788" cy="609600"/>
          </a:xfrm>
        </p:grpSpPr>
        <p:pic>
          <p:nvPicPr>
            <p:cNvPr id="5"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6"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197682067"/>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1638" y="385763"/>
            <a:ext cx="3237855" cy="1031876"/>
          </a:xfrm>
        </p:spPr>
        <p:txBody>
          <a:bodyPr anchor="b"/>
          <a:lstStyle>
            <a:lvl1pPr algn="l">
              <a:defRPr sz="1800" b="1">
                <a:solidFill>
                  <a:srgbClr val="FF0000"/>
                </a:solidFill>
              </a:defRPr>
            </a:lvl1pPr>
          </a:lstStyle>
          <a:p>
            <a:r>
              <a:rPr lang="en-US" smtClean="0"/>
              <a:t>Click to edit Master title style</a:t>
            </a:r>
            <a:endParaRPr lang="en-US"/>
          </a:p>
        </p:txBody>
      </p:sp>
      <p:sp>
        <p:nvSpPr>
          <p:cNvPr id="3" name="Content Placeholder 2"/>
          <p:cNvSpPr>
            <a:spLocks noGrp="1"/>
          </p:cNvSpPr>
          <p:nvPr>
            <p:ph idx="1"/>
          </p:nvPr>
        </p:nvSpPr>
        <p:spPr>
          <a:xfrm>
            <a:off x="3754423" y="385764"/>
            <a:ext cx="5468952" cy="5524500"/>
          </a:xfrm>
          <a:prstGeom prst="rect">
            <a:avLst/>
          </a:prstGeo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01638" y="1573620"/>
            <a:ext cx="3237855" cy="433664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527039350"/>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4755" y="4566674"/>
            <a:ext cx="5761673" cy="54701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24755" y="378849"/>
            <a:ext cx="5761673"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924755" y="5133412"/>
            <a:ext cx="5761673" cy="776851"/>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7" name="Group 6"/>
          <p:cNvGrpSpPr/>
          <p:nvPr userDrawn="1"/>
        </p:nvGrpSpPr>
        <p:grpSpPr>
          <a:xfrm>
            <a:off x="0" y="6248400"/>
            <a:ext cx="9602788" cy="609600"/>
            <a:chOff x="0" y="6248400"/>
            <a:chExt cx="9602788" cy="609600"/>
          </a:xfrm>
        </p:grpSpPr>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9"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910092077"/>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1413024"/>
            <a:ext cx="8802556" cy="448627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312067971"/>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035" y="380999"/>
            <a:ext cx="2200639" cy="5529263"/>
          </a:xfrm>
        </p:spPr>
        <p:txBody>
          <a:bodyPr vert="eaVert"/>
          <a:lstStyle>
            <a:lvl1pPr>
              <a:defRPr>
                <a:solidFill>
                  <a:srgbClr val="FF0000"/>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380999"/>
            <a:ext cx="6441870" cy="55292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22631215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sp>
        <p:nvSpPr>
          <p:cNvPr id="13" name="SectionTitle"/>
          <p:cNvSpPr>
            <a:spLocks noGrp="1"/>
          </p:cNvSpPr>
          <p:nvPr>
            <p:ph type="body" sz="quarter" idx="11" hasCustomPrompt="1"/>
          </p:nvPr>
        </p:nvSpPr>
        <p:spPr bwMode="gray">
          <a:xfrm>
            <a:off x="3034146" y="2934392"/>
            <a:ext cx="6106679" cy="1007181"/>
          </a:xfrm>
          <a:blipFill dpi="0" rotWithShape="1">
            <a:blip r:embed="rId2"/>
            <a:srcRect/>
            <a:stretch>
              <a:fillRect/>
            </a:stretch>
          </a:blipFill>
          <a:ln>
            <a:noFill/>
          </a:ln>
          <a:effectLst/>
        </p:spPr>
        <p:txBody>
          <a:bodyPr vert="horz" wrap="square" lIns="144000" tIns="72000" rIns="0" bIns="72000" numCol="1" anchor="t" anchorCtr="0" compatLnSpc="1">
            <a:prstTxWarp prst="textNoShape">
              <a:avLst/>
            </a:prstTxWarp>
            <a:spAutoFit/>
          </a:bodyPr>
          <a:lstStyle>
            <a:lvl1pPr marL="0" indent="0" algn="l" fontAlgn="base">
              <a:lnSpc>
                <a:spcPct val="100000"/>
              </a:lnSpc>
              <a:spcBef>
                <a:spcPts val="0"/>
              </a:spcBef>
              <a:spcAft>
                <a:spcPct val="0"/>
              </a:spcAft>
              <a:buNone/>
              <a:defRPr lang="en-US" sz="2800" kern="0" baseline="0" dirty="0" smtClean="0">
                <a:solidFill>
                  <a:schemeClr val="tx2"/>
                </a:solidFill>
                <a:latin typeface="+mn-lt"/>
                <a:sym typeface="+mn-lt"/>
              </a:defRPr>
            </a:lvl1pPr>
            <a:lvl2pPr marL="457200" indent="-457200" algn="l">
              <a:buNone/>
              <a:defRPr lang="en-US" sz="2800" kern="1200" dirty="0" smtClean="0">
                <a:solidFill>
                  <a:schemeClr val="accent1"/>
                </a:solidFill>
                <a:ea typeface="+mn-ea"/>
              </a:defRPr>
            </a:lvl2pPr>
          </a:lstStyle>
          <a:p>
            <a:pPr marL="0" lvl="0" indent="0">
              <a:lnSpc>
                <a:spcPct val="100000"/>
              </a:lnSpc>
              <a:spcBef>
                <a:spcPts val="0"/>
              </a:spcBef>
            </a:pPr>
            <a:r>
              <a:rPr lang="en-US" dirty="0" smtClean="0"/>
              <a:t>Click to add text</a:t>
            </a:r>
          </a:p>
          <a:p>
            <a:pPr marL="0" lvl="0" indent="0">
              <a:lnSpc>
                <a:spcPct val="100000"/>
              </a:lnSpc>
              <a:spcBef>
                <a:spcPts val="0"/>
              </a:spcBef>
            </a:pPr>
            <a:endParaRPr lang="en-US" dirty="0" smtClean="0"/>
          </a:p>
        </p:txBody>
      </p:sp>
      <p:sp>
        <p:nvSpPr>
          <p:cNvPr id="15" name="SectionNumber"/>
          <p:cNvSpPr>
            <a:spLocks noGrp="1"/>
          </p:cNvSpPr>
          <p:nvPr>
            <p:ph type="body" sz="quarter" idx="12" hasCustomPrompt="1"/>
          </p:nvPr>
        </p:nvSpPr>
        <p:spPr bwMode="gray">
          <a:xfrm>
            <a:off x="457200" y="2934392"/>
            <a:ext cx="2422179" cy="1008000"/>
          </a:xfrm>
        </p:spPr>
        <p:txBody>
          <a:bodyPr lIns="0" tIns="72000" rIns="0" bIns="72000"/>
          <a:lstStyle>
            <a:lvl1pPr marL="0" indent="0" algn="r" fontAlgn="base">
              <a:lnSpc>
                <a:spcPct val="100000"/>
              </a:lnSpc>
              <a:spcBef>
                <a:spcPct val="0"/>
              </a:spcBef>
              <a:spcAft>
                <a:spcPct val="0"/>
              </a:spcAft>
              <a:buNone/>
              <a:defRPr sz="2800">
                <a:solidFill>
                  <a:schemeClr val="accent3"/>
                </a:solidFill>
                <a:latin typeface="+mn-lt"/>
                <a:sym typeface="+mn-lt"/>
              </a:defRPr>
            </a:lvl1pPr>
          </a:lstStyle>
          <a:p>
            <a:pPr lvl="0"/>
            <a:r>
              <a:rPr lang="en-US" dirty="0" smtClean="0"/>
              <a:t>Section #</a:t>
            </a:r>
          </a:p>
        </p:txBody>
      </p:sp>
    </p:spTree>
    <p:extLst>
      <p:ext uri="{BB962C8B-B14F-4D97-AF65-F5344CB8AC3E}">
        <p14:creationId xmlns:p14="http://schemas.microsoft.com/office/powerpoint/2010/main" val="849338651"/>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38" y="1406525"/>
            <a:ext cx="3941769" cy="336550"/>
          </a:xfrm>
          <a:prstGeom prst="rect">
            <a:avLst/>
          </a:prstGeo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944938" cy="336550"/>
          </a:xfrm>
          <a:prstGeom prst="rect">
            <a:avLst/>
          </a:prstGeo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a:prstGeom prst="rect">
            <a:avLst/>
          </a:prstGeo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0" y="1930404"/>
            <a:ext cx="3946517" cy="4100513"/>
          </a:xfrm>
          <a:prstGeom prst="rect">
            <a:avLst/>
          </a:prstGeo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552665302"/>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Heading_Char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529321161"/>
              </p:ext>
            </p:extLst>
          </p:nvPr>
        </p:nvGraphicFramePr>
        <p:xfrm>
          <a:off x="1592" y="1592"/>
          <a:ext cx="1587" cy="1587"/>
        </p:xfrm>
        <a:graphic>
          <a:graphicData uri="http://schemas.openxmlformats.org/presentationml/2006/ole">
            <mc:AlternateContent xmlns:mc="http://schemas.openxmlformats.org/markup-compatibility/2006">
              <mc:Choice xmlns:v="urn:schemas-microsoft-com:vml" Requires="v">
                <p:oleObj spid="_x0000_s1982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92" y="1592"/>
                        <a:ext cx="1587" cy="1587"/>
                      </a:xfrm>
                      <a:prstGeom prst="rect">
                        <a:avLst/>
                      </a:prstGeom>
                    </p:spPr>
                  </p:pic>
                </p:oleObj>
              </mc:Fallback>
            </mc:AlternateContent>
          </a:graphicData>
        </a:graphic>
      </p:graphicFrame>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vl1pPr>
          </a:lstStyle>
          <a:p>
            <a:r>
              <a:rPr lang="en-US" altLang="ja-JP" dirty="0" smtClean="0"/>
              <a:t>Click to edit Master title style</a:t>
            </a:r>
            <a:endParaRPr lang="en-US" dirty="0"/>
          </a:p>
        </p:txBody>
      </p:sp>
      <p:sp>
        <p:nvSpPr>
          <p:cNvPr id="8" name="Heading"/>
          <p:cNvSpPr>
            <a:spLocks noGrp="1"/>
          </p:cNvSpPr>
          <p:nvPr>
            <p:ph type="body" sz="quarter" idx="15" hasCustomPrompt="1"/>
          </p:nvPr>
        </p:nvSpPr>
        <p:spPr bwMode="gray">
          <a:xfrm>
            <a:off x="457200" y="1400400"/>
            <a:ext cx="8686800" cy="369332"/>
          </a:xfrm>
          <a:prstGeom prst="rect">
            <a:avLst/>
          </a:prstGeo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j-lt"/>
              </a:defRPr>
            </a:lvl1pPr>
            <a:lvl2pPr marL="0" indent="0" fontAlgn="base">
              <a:lnSpc>
                <a:spcPct val="100000"/>
              </a:lnSpc>
              <a:spcBef>
                <a:spcPts val="0"/>
              </a:spcBef>
              <a:spcAft>
                <a:spcPct val="0"/>
              </a:spcAft>
              <a:buNone/>
              <a:defRPr sz="1200">
                <a:solidFill>
                  <a:schemeClr val="accent1"/>
                </a:solidFill>
                <a:latin typeface="+mj-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3113773652"/>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118927905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658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7"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6" name="Content Right"/>
          <p:cNvSpPr>
            <a:spLocks noGrp="1"/>
          </p:cNvSpPr>
          <p:nvPr>
            <p:ph idx="11"/>
          </p:nvPr>
        </p:nvSpPr>
        <p:spPr bwMode="gray">
          <a:xfrm>
            <a:off x="5029200" y="1400400"/>
            <a:ext cx="4114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5" name="Content Left"/>
          <p:cNvSpPr>
            <a:spLocks noGrp="1"/>
          </p:cNvSpPr>
          <p:nvPr>
            <p:ph idx="1"/>
          </p:nvPr>
        </p:nvSpPr>
        <p:spPr bwMode="gray">
          <a:xfrm>
            <a:off x="457200" y="1400400"/>
            <a:ext cx="4114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699253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s with heading">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6" name="Content Right"/>
          <p:cNvSpPr>
            <a:spLocks noGrp="1"/>
          </p:cNvSpPr>
          <p:nvPr>
            <p:ph idx="11"/>
          </p:nvPr>
        </p:nvSpPr>
        <p:spPr bwMode="gray">
          <a:xfrm>
            <a:off x="5029200" y="1886400"/>
            <a:ext cx="4114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5" name="Content Left"/>
          <p:cNvSpPr>
            <a:spLocks noGrp="1"/>
          </p:cNvSpPr>
          <p:nvPr>
            <p:ph idx="1"/>
          </p:nvPr>
        </p:nvSpPr>
        <p:spPr bwMode="gray">
          <a:xfrm>
            <a:off x="457200" y="1886400"/>
            <a:ext cx="4114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4" name="Heading Right"/>
          <p:cNvSpPr>
            <a:spLocks noGrp="1"/>
          </p:cNvSpPr>
          <p:nvPr>
            <p:ph type="body" sz="quarter" idx="16" hasCustomPrompt="1"/>
          </p:nvPr>
        </p:nvSpPr>
        <p:spPr bwMode="gray">
          <a:xfrm>
            <a:off x="5029200" y="1400400"/>
            <a:ext cx="4114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Heading Left"/>
          <p:cNvSpPr>
            <a:spLocks noGrp="1"/>
          </p:cNvSpPr>
          <p:nvPr>
            <p:ph type="body" sz="quarter" idx="15" hasCustomPrompt="1"/>
          </p:nvPr>
        </p:nvSpPr>
        <p:spPr bwMode="gray">
          <a:xfrm>
            <a:off x="457200" y="1400400"/>
            <a:ext cx="4114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6434893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 Id="rId35"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image" Target="../media/image1.emf"/><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oleObject" Target="../embeddings/oleObject2.bin"/><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tags" Target="../tags/tag5.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vmlDrawing" Target="../drawings/vmlDrawing2.vml"/><Relationship Id="rId28" Type="http://schemas.openxmlformats.org/officeDocument/2006/relationships/image" Target="../media/image7.wmf"/><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theme" Target="../theme/theme2.xml"/><Relationship Id="rId27"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image" Target="../media/image1.emf"/><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oleObject" Target="../embeddings/oleObject4.bin"/><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tags" Target="../tags/tag7.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vmlDrawing" Target="../drawings/vmlDrawing4.vml"/><Relationship Id="rId28" Type="http://schemas.openxmlformats.org/officeDocument/2006/relationships/image" Target="../media/image7.wmf"/><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theme" Target="../theme/theme3.xml"/><Relationship Id="rId27"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oleObject" Target="../embeddings/oleObject6.bin"/><Relationship Id="rId5" Type="http://schemas.openxmlformats.org/officeDocument/2006/relationships/tags" Target="../tags/tag9.xml"/><Relationship Id="rId4" Type="http://schemas.openxmlformats.org/officeDocument/2006/relationships/vmlDrawing" Target="../drawings/vmlDrawing6.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2"/>
            </p:custDataLst>
            <p:extLst>
              <p:ext uri="{D42A27DB-BD31-4B8C-83A1-F6EECF244321}">
                <p14:modId xmlns:p14="http://schemas.microsoft.com/office/powerpoint/2010/main" val="17672985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85" name="think-cell Slide" r:id="rId35" imgW="270" imgH="270" progId="TCLayout.ActiveDocument.1">
                  <p:embed/>
                </p:oleObj>
              </mc:Choice>
              <mc:Fallback>
                <p:oleObj name="think-cell Slide" r:id="rId35" imgW="270" imgH="270" progId="TCLayout.ActiveDocument.1">
                  <p:embed/>
                  <p:pic>
                    <p:nvPicPr>
                      <p:cNvPr id="0" name=""/>
                      <p:cNvPicPr/>
                      <p:nvPr/>
                    </p:nvPicPr>
                    <p:blipFill>
                      <a:blip r:embed="rId36"/>
                      <a:stretch>
                        <a:fillRect/>
                      </a:stretch>
                    </p:blipFill>
                    <p:spPr>
                      <a:xfrm>
                        <a:off x="1588" y="1588"/>
                        <a:ext cx="1587" cy="1587"/>
                      </a:xfrm>
                      <a:prstGeom prst="rect">
                        <a:avLst/>
                      </a:prstGeom>
                    </p:spPr>
                  </p:pic>
                </p:oleObj>
              </mc:Fallback>
            </mc:AlternateContent>
          </a:graphicData>
        </a:graphic>
      </p:graphicFrame>
      <p:sp>
        <p:nvSpPr>
          <p:cNvPr id="1027" name="BodyText"/>
          <p:cNvSpPr>
            <a:spLocks noGrp="1" noChangeArrowheads="1"/>
          </p:cNvSpPr>
          <p:nvPr>
            <p:ph type="body" idx="1"/>
            <p:custDataLst>
              <p:tags r:id="rId33"/>
            </p:custDataLst>
          </p:nvPr>
        </p:nvSpPr>
        <p:spPr bwMode="gray">
          <a:xfrm>
            <a:off x="457994" y="1400400"/>
            <a:ext cx="8686800" cy="493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ja-JP" dirty="0" smtClean="0"/>
              <a:t>Click to edit Master text styles</a:t>
            </a:r>
          </a:p>
          <a:p>
            <a:pPr lvl="1"/>
            <a:r>
              <a:rPr lang="en-GB" altLang="ja-JP" dirty="0" smtClean="0"/>
              <a:t>Second level</a:t>
            </a:r>
          </a:p>
          <a:p>
            <a:pPr lvl="2"/>
            <a:r>
              <a:rPr lang="en-GB" altLang="ja-JP" dirty="0" smtClean="0"/>
              <a:t>Third level</a:t>
            </a:r>
          </a:p>
          <a:p>
            <a:pPr lvl="3"/>
            <a:r>
              <a:rPr lang="en-GB" altLang="ja-JP" dirty="0" smtClean="0"/>
              <a:t>Fourth level</a:t>
            </a:r>
          </a:p>
          <a:p>
            <a:pPr lvl="4"/>
            <a:r>
              <a:rPr lang="en-GB" altLang="ja-JP" dirty="0" smtClean="0"/>
              <a:t>Fifth level</a:t>
            </a:r>
            <a:endParaRPr lang="en-GB" dirty="0" smtClean="0"/>
          </a:p>
        </p:txBody>
      </p:sp>
      <p:sp>
        <p:nvSpPr>
          <p:cNvPr id="1026" name="Title"/>
          <p:cNvSpPr>
            <a:spLocks noGrp="1" noChangeArrowheads="1"/>
          </p:cNvSpPr>
          <p:nvPr>
            <p:ph type="title"/>
            <p:custDataLst>
              <p:tags r:id="rId34"/>
            </p:custDataLst>
          </p:nvPr>
        </p:nvSpPr>
        <p:spPr bwMode="gray">
          <a:xfrm>
            <a:off x="457994" y="381000"/>
            <a:ext cx="8686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ja-JP" dirty="0" smtClean="0"/>
              <a:t>Click to edit Master title style</a:t>
            </a:r>
            <a:endParaRPr lang="en-GB" dirty="0" smtClean="0"/>
          </a:p>
        </p:txBody>
      </p:sp>
    </p:spTree>
  </p:cSld>
  <p:clrMap bg1="lt1" tx1="dk1" bg2="lt2" tx2="dk2" accent1="accent1" accent2="accent2" accent3="accent3" accent4="accent4" accent5="accent5" accent6="accent6" hlink="hlink" folHlink="folHlink"/>
  <p:sldLayoutIdLst>
    <p:sldLayoutId id="2147483676" r:id="rId1"/>
    <p:sldLayoutId id="2147483678" r:id="rId2"/>
    <p:sldLayoutId id="2147483677" r:id="rId3"/>
    <p:sldLayoutId id="2147483703" r:id="rId4"/>
    <p:sldLayoutId id="2147483702" r:id="rId5"/>
    <p:sldLayoutId id="2147483712" r:id="rId6"/>
    <p:sldLayoutId id="2147483681" r:id="rId7"/>
    <p:sldLayoutId id="2147483682" r:id="rId8"/>
    <p:sldLayoutId id="2147483683" r:id="rId9"/>
    <p:sldLayoutId id="2147483699" r:id="rId10"/>
    <p:sldLayoutId id="2147483713" r:id="rId11"/>
    <p:sldLayoutId id="2147483714" r:id="rId12"/>
    <p:sldLayoutId id="2147483700" r:id="rId13"/>
    <p:sldLayoutId id="2147483686" r:id="rId14"/>
    <p:sldLayoutId id="2147483687" r:id="rId15"/>
    <p:sldLayoutId id="2147483701" r:id="rId16"/>
    <p:sldLayoutId id="2147483715" r:id="rId17"/>
    <p:sldLayoutId id="2147483716" r:id="rId18"/>
    <p:sldLayoutId id="2147483717" r:id="rId19"/>
    <p:sldLayoutId id="2147483705" r:id="rId20"/>
    <p:sldLayoutId id="2147483692" r:id="rId21"/>
    <p:sldLayoutId id="2147483694" r:id="rId22"/>
    <p:sldLayoutId id="2147483710" r:id="rId23"/>
    <p:sldLayoutId id="2147483698" r:id="rId24"/>
    <p:sldLayoutId id="2147483679" r:id="rId25"/>
    <p:sldLayoutId id="2147483696" r:id="rId26"/>
    <p:sldLayoutId id="2147483706" r:id="rId27"/>
    <p:sldLayoutId id="2147483718" r:id="rId28"/>
    <p:sldLayoutId id="2147483767" r:id="rId29"/>
  </p:sldLayoutIdLst>
  <p:timing>
    <p:tnLst>
      <p:par>
        <p:cTn id="1" dur="indefinite" restart="never" nodeType="tmRoot"/>
      </p:par>
    </p:tnLst>
  </p:timing>
  <p:hf sldNum="0" hdr="0" ftr="0"/>
  <p:txStyles>
    <p:titleStyle>
      <a:lvl1pPr algn="l" rtl="0" eaLnBrk="1" fontAlgn="base" hangingPunct="1">
        <a:lnSpc>
          <a:spcPct val="88000"/>
        </a:lnSpc>
        <a:spcBef>
          <a:spcPct val="0"/>
        </a:spcBef>
        <a:spcAft>
          <a:spcPct val="0"/>
        </a:spcAft>
        <a:defRPr sz="2000">
          <a:solidFill>
            <a:schemeClr val="tx2"/>
          </a:solidFill>
          <a:latin typeface="+mj-lt"/>
          <a:ea typeface="+mj-ea"/>
          <a:cs typeface="+mj-cs"/>
          <a:sym typeface="+mj-lt"/>
        </a:defRPr>
      </a:lvl1pPr>
      <a:lvl2pPr algn="l" rtl="0" eaLnBrk="1" fontAlgn="base" hangingPunct="1">
        <a:lnSpc>
          <a:spcPct val="88000"/>
        </a:lnSpc>
        <a:spcBef>
          <a:spcPct val="0"/>
        </a:spcBef>
        <a:spcAft>
          <a:spcPct val="0"/>
        </a:spcAft>
        <a:defRPr>
          <a:solidFill>
            <a:srgbClr val="002C77"/>
          </a:solidFill>
          <a:latin typeface="Arial" charset="0"/>
          <a:cs typeface="Arial" charset="0"/>
        </a:defRPr>
      </a:lvl2pPr>
      <a:lvl3pPr algn="l" rtl="0" eaLnBrk="1" fontAlgn="base" hangingPunct="1">
        <a:lnSpc>
          <a:spcPct val="88000"/>
        </a:lnSpc>
        <a:spcBef>
          <a:spcPct val="0"/>
        </a:spcBef>
        <a:spcAft>
          <a:spcPct val="0"/>
        </a:spcAft>
        <a:defRPr>
          <a:solidFill>
            <a:srgbClr val="002C77"/>
          </a:solidFill>
          <a:latin typeface="Arial" charset="0"/>
          <a:cs typeface="Arial" charset="0"/>
        </a:defRPr>
      </a:lvl3pPr>
      <a:lvl4pPr algn="l" rtl="0" eaLnBrk="1" fontAlgn="base" hangingPunct="1">
        <a:lnSpc>
          <a:spcPct val="88000"/>
        </a:lnSpc>
        <a:spcBef>
          <a:spcPct val="0"/>
        </a:spcBef>
        <a:spcAft>
          <a:spcPct val="0"/>
        </a:spcAft>
        <a:defRPr>
          <a:solidFill>
            <a:srgbClr val="002C77"/>
          </a:solidFill>
          <a:latin typeface="Arial" charset="0"/>
          <a:cs typeface="Arial" charset="0"/>
        </a:defRPr>
      </a:lvl4pPr>
      <a:lvl5pPr algn="l" rtl="0" eaLnBrk="1" fontAlgn="base" hangingPunct="1">
        <a:lnSpc>
          <a:spcPct val="88000"/>
        </a:lnSpc>
        <a:spcBef>
          <a:spcPct val="0"/>
        </a:spcBef>
        <a:spcAft>
          <a:spcPct val="0"/>
        </a:spcAft>
        <a:defRPr>
          <a:solidFill>
            <a:srgbClr val="002C77"/>
          </a:solidFill>
          <a:latin typeface="Arial" charset="0"/>
          <a:cs typeface="Arial" charset="0"/>
        </a:defRPr>
      </a:lvl5pPr>
      <a:lvl6pPr marL="457200" algn="l" rtl="0" eaLnBrk="1" fontAlgn="base" hangingPunct="1">
        <a:lnSpc>
          <a:spcPct val="88000"/>
        </a:lnSpc>
        <a:spcBef>
          <a:spcPct val="0"/>
        </a:spcBef>
        <a:spcAft>
          <a:spcPct val="0"/>
        </a:spcAft>
        <a:defRPr>
          <a:solidFill>
            <a:srgbClr val="002C77"/>
          </a:solidFill>
          <a:latin typeface="Arial" charset="0"/>
          <a:cs typeface="Arial" charset="0"/>
        </a:defRPr>
      </a:lvl6pPr>
      <a:lvl7pPr marL="914400" algn="l" rtl="0" eaLnBrk="1" fontAlgn="base" hangingPunct="1">
        <a:lnSpc>
          <a:spcPct val="88000"/>
        </a:lnSpc>
        <a:spcBef>
          <a:spcPct val="0"/>
        </a:spcBef>
        <a:spcAft>
          <a:spcPct val="0"/>
        </a:spcAft>
        <a:defRPr>
          <a:solidFill>
            <a:srgbClr val="002C77"/>
          </a:solidFill>
          <a:latin typeface="Arial" charset="0"/>
          <a:cs typeface="Arial" charset="0"/>
        </a:defRPr>
      </a:lvl7pPr>
      <a:lvl8pPr marL="1371600" algn="l" rtl="0" eaLnBrk="1" fontAlgn="base" hangingPunct="1">
        <a:lnSpc>
          <a:spcPct val="88000"/>
        </a:lnSpc>
        <a:spcBef>
          <a:spcPct val="0"/>
        </a:spcBef>
        <a:spcAft>
          <a:spcPct val="0"/>
        </a:spcAft>
        <a:defRPr>
          <a:solidFill>
            <a:srgbClr val="002C77"/>
          </a:solidFill>
          <a:latin typeface="Arial" charset="0"/>
          <a:cs typeface="Arial" charset="0"/>
        </a:defRPr>
      </a:lvl8pPr>
      <a:lvl9pPr marL="1828800" algn="l" rtl="0" eaLnBrk="1" fontAlgn="base" hangingPunct="1">
        <a:lnSpc>
          <a:spcPct val="88000"/>
        </a:lnSpc>
        <a:spcBef>
          <a:spcPct val="0"/>
        </a:spcBef>
        <a:spcAft>
          <a:spcPct val="0"/>
        </a:spcAft>
        <a:defRPr>
          <a:solidFill>
            <a:srgbClr val="002C77"/>
          </a:solidFill>
          <a:latin typeface="Arial" charset="0"/>
          <a:cs typeface="Arial" charset="0"/>
        </a:defRPr>
      </a:lvl9pPr>
    </p:titleStyle>
    <p:body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p:bodyStyle>
    <p:other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879" userDrawn="1">
          <p15:clr>
            <a:srgbClr val="F26B43"/>
          </p15:clr>
        </p15:guide>
        <p15:guide id="2" pos="3024" userDrawn="1">
          <p15:clr>
            <a:srgbClr val="F26B43"/>
          </p15:clr>
        </p15:guide>
        <p15:guide id="3" orient="horz" pos="3990" userDrawn="1">
          <p15:clr>
            <a:srgbClr val="F26B43"/>
          </p15:clr>
        </p15:guide>
        <p15:guide id="4" pos="287" userDrawn="1">
          <p15:clr>
            <a:srgbClr val="F26B43"/>
          </p15:clr>
        </p15:guide>
        <p15:guide id="5" pos="5762" userDrawn="1">
          <p15:clr>
            <a:srgbClr val="F26B43"/>
          </p15:clr>
        </p15:guide>
        <p15:guide id="6" orient="horz" pos="240" userDrawn="1">
          <p15:clr>
            <a:srgbClr val="F26B43"/>
          </p15:clr>
        </p15:guide>
        <p15:guide id="7" pos="3171" userDrawn="1">
          <p15:clr>
            <a:srgbClr val="F26B43"/>
          </p15:clr>
        </p15:guide>
        <p15:guide id="8" pos="287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4"/>
            </p:custDataLst>
            <p:extLst>
              <p:ext uri="{D42A27DB-BD31-4B8C-83A1-F6EECF244321}">
                <p14:modId xmlns:p14="http://schemas.microsoft.com/office/powerpoint/2010/main" val="52547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14"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1588" y="1588"/>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6" y="381006"/>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grpSp>
        <p:nvGrpSpPr>
          <p:cNvPr id="2" name="Group 1"/>
          <p:cNvGrpSpPr/>
          <p:nvPr userDrawn="1"/>
        </p:nvGrpSpPr>
        <p:grpSpPr>
          <a:xfrm>
            <a:off x="0" y="6248400"/>
            <a:ext cx="9602788" cy="609600"/>
            <a:chOff x="0" y="6248400"/>
            <a:chExt cx="9602788" cy="609600"/>
          </a:xfrm>
        </p:grpSpPr>
        <p:pic>
          <p:nvPicPr>
            <p:cNvPr id="1034" name="Picture 10" descr="fondo02"/>
            <p:cNvPicPr>
              <a:picLocks noChangeAspect="1" noChangeArrowheads="1"/>
            </p:cNvPicPr>
            <p:nvPr/>
          </p:nvPicPr>
          <p:blipFill>
            <a:blip r:embed="rId27"/>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28"/>
            <a:srcRect/>
            <a:stretch>
              <a:fillRect/>
            </a:stretch>
          </p:blipFill>
          <p:spPr bwMode="auto">
            <a:xfrm>
              <a:off x="7335463" y="6345431"/>
              <a:ext cx="2013918" cy="352425"/>
            </a:xfrm>
            <a:prstGeom prst="rect">
              <a:avLst/>
            </a:prstGeom>
            <a:noFill/>
          </p:spPr>
        </p:pic>
      </p:grpSp>
      <p:sp>
        <p:nvSpPr>
          <p:cNvPr id="102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01036800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 id="2147483739" r:id="rId20"/>
    <p:sldLayoutId id="2147483740" r:id="rId21"/>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lnSpc>
          <a:spcPct val="100000"/>
        </a:lnSpc>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00000"/>
        </a:lnSpc>
        <a:spcBef>
          <a:spcPts val="400"/>
        </a:spcBef>
        <a:spcAft>
          <a:spcPct val="0"/>
        </a:spcAft>
        <a:buClr>
          <a:schemeClr val="tx1"/>
        </a:buClr>
        <a:buFont typeface="Wingdings" pitchFamily="2" charset="2"/>
        <a:buChar char="§"/>
        <a:defRPr sz="16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600">
          <a:solidFill>
            <a:schemeClr val="tx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600">
          <a:solidFill>
            <a:schemeClr val="tx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6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4"/>
            </p:custDataLst>
            <p:extLst>
              <p:ext uri="{D42A27DB-BD31-4B8C-83A1-F6EECF244321}">
                <p14:modId xmlns:p14="http://schemas.microsoft.com/office/powerpoint/2010/main" val="23427269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796"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1588" y="1588"/>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6" y="381006"/>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grpSp>
        <p:nvGrpSpPr>
          <p:cNvPr id="2" name="Group 1"/>
          <p:cNvGrpSpPr/>
          <p:nvPr userDrawn="1"/>
        </p:nvGrpSpPr>
        <p:grpSpPr>
          <a:xfrm>
            <a:off x="0" y="6248400"/>
            <a:ext cx="9602788" cy="609600"/>
            <a:chOff x="0" y="6248400"/>
            <a:chExt cx="9602788" cy="609600"/>
          </a:xfrm>
        </p:grpSpPr>
        <p:pic>
          <p:nvPicPr>
            <p:cNvPr id="1034" name="Picture 10" descr="fondo02"/>
            <p:cNvPicPr>
              <a:picLocks noChangeAspect="1" noChangeArrowheads="1"/>
            </p:cNvPicPr>
            <p:nvPr/>
          </p:nvPicPr>
          <p:blipFill>
            <a:blip r:embed="rId27"/>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28"/>
            <a:srcRect/>
            <a:stretch>
              <a:fillRect/>
            </a:stretch>
          </p:blipFill>
          <p:spPr bwMode="auto">
            <a:xfrm>
              <a:off x="7335463" y="6345431"/>
              <a:ext cx="2013918" cy="352425"/>
            </a:xfrm>
            <a:prstGeom prst="rect">
              <a:avLst/>
            </a:prstGeom>
            <a:noFill/>
          </p:spPr>
        </p:pic>
      </p:grpSp>
      <p:sp>
        <p:nvSpPr>
          <p:cNvPr id="102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354274549"/>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lnSpc>
          <a:spcPct val="100000"/>
        </a:lnSpc>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00000"/>
        </a:lnSpc>
        <a:spcBef>
          <a:spcPts val="400"/>
        </a:spcBef>
        <a:spcAft>
          <a:spcPct val="0"/>
        </a:spcAft>
        <a:buClr>
          <a:schemeClr val="tx1"/>
        </a:buClr>
        <a:buFont typeface="Wingdings" pitchFamily="2" charset="2"/>
        <a:buChar char="§"/>
        <a:defRPr sz="16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600">
          <a:solidFill>
            <a:schemeClr val="tx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600">
          <a:solidFill>
            <a:schemeClr val="tx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6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
            </p:custDataLst>
            <p:extLst>
              <p:ext uri="{D42A27DB-BD31-4B8C-83A1-F6EECF244321}">
                <p14:modId xmlns:p14="http://schemas.microsoft.com/office/powerpoint/2010/main" val="227353855"/>
              </p:ext>
            </p:extLst>
          </p:nvPr>
        </p:nvGraphicFramePr>
        <p:xfrm>
          <a:off x="1668" y="1589"/>
          <a:ext cx="1667" cy="1587"/>
        </p:xfrm>
        <a:graphic>
          <a:graphicData uri="http://schemas.openxmlformats.org/presentationml/2006/ole">
            <mc:AlternateContent xmlns:mc="http://schemas.openxmlformats.org/markup-compatibility/2006">
              <mc:Choice xmlns:v="urn:schemas-microsoft-com:vml" Requires="v">
                <p:oleObj spid="_x0000_s2288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668" y="1589"/>
                        <a:ext cx="1667" cy="1587"/>
                      </a:xfrm>
                      <a:prstGeom prst="rect">
                        <a:avLst/>
                      </a:prstGeom>
                    </p:spPr>
                  </p:pic>
                </p:oleObj>
              </mc:Fallback>
            </mc:AlternateContent>
          </a:graphicData>
        </a:graphic>
      </p:graphicFrame>
      <p:sp>
        <p:nvSpPr>
          <p:cNvPr id="4" name="Rectangle 3"/>
          <p:cNvSpPr/>
          <p:nvPr userDrawn="1"/>
        </p:nvSpPr>
        <p:spPr>
          <a:xfrm>
            <a:off x="7362138" y="6592433"/>
            <a:ext cx="2092036" cy="323165"/>
          </a:xfrm>
          <a:prstGeom prst="rect">
            <a:avLst/>
          </a:prstGeom>
        </p:spPr>
        <p:txBody>
          <a:bodyPr wrap="square">
            <a:spAutoFit/>
          </a:bodyPr>
          <a:lstStyle/>
          <a:p>
            <a:pPr algn="l" eaLnBrk="0" hangingPunct="0">
              <a:lnSpc>
                <a:spcPct val="100000"/>
              </a:lnSpc>
            </a:pPr>
            <a:r>
              <a:rPr lang="en-US" sz="1500" b="1" baseline="30000" dirty="0">
                <a:solidFill>
                  <a:prstClr val="black"/>
                </a:solidFill>
                <a:ea typeface="MS PGothic" pitchFamily="34" charset="-128"/>
              </a:rPr>
              <a:t>Proprietary &amp; Confidential</a:t>
            </a:r>
            <a:endParaRPr lang="en-US" sz="1500" b="1" dirty="0">
              <a:solidFill>
                <a:prstClr val="black"/>
              </a:solidFill>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362138" y="6126759"/>
            <a:ext cx="1793177"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58298" y="6321263"/>
            <a:ext cx="1747658" cy="323165"/>
          </a:xfrm>
          <a:prstGeom prst="rect">
            <a:avLst/>
          </a:prstGeom>
        </p:spPr>
        <p:txBody>
          <a:bodyPr wrap="none">
            <a:spAutoFit/>
          </a:bodyPr>
          <a:lstStyle/>
          <a:p>
            <a:pPr algn="l" eaLnBrk="0" hangingPunct="0">
              <a:lnSpc>
                <a:spcPct val="100000"/>
              </a:lnSpc>
            </a:pPr>
            <a:r>
              <a:rPr lang="en-US" sz="1500" b="1" baseline="30000" dirty="0" smtClean="0">
                <a:solidFill>
                  <a:prstClr val="black"/>
                </a:solidFill>
                <a:ea typeface="MS PGothic" pitchFamily="34" charset="-128"/>
              </a:rPr>
              <a:t>Santander Holdings USA</a:t>
            </a:r>
            <a:r>
              <a:rPr lang="en-US" sz="1500" b="1" dirty="0" smtClean="0">
                <a:solidFill>
                  <a:prstClr val="black"/>
                </a:solidFill>
                <a:ea typeface="MS PGothic" pitchFamily="34" charset="-128"/>
              </a:rPr>
              <a:t> </a:t>
            </a:r>
            <a:endParaRPr lang="en-US" sz="1500" b="1" dirty="0">
              <a:solidFill>
                <a:prstClr val="black"/>
              </a:solidFill>
              <a:ea typeface="MS PGothic" pitchFamily="34" charset="-128"/>
            </a:endParaRPr>
          </a:p>
        </p:txBody>
      </p:sp>
    </p:spTree>
    <p:extLst>
      <p:ext uri="{BB962C8B-B14F-4D97-AF65-F5344CB8AC3E}">
        <p14:creationId xmlns:p14="http://schemas.microsoft.com/office/powerpoint/2010/main" val="251963105"/>
      </p:ext>
    </p:extLst>
  </p:cSld>
  <p:clrMap bg1="lt1" tx1="dk1" bg2="lt2" tx2="dk2" accent1="accent1" accent2="accent2" accent3="accent3" accent4="accent4" accent5="accent5" accent6="accent6" hlink="hlink" folHlink="folHlink"/>
  <p:sldLayoutIdLst>
    <p:sldLayoutId id="2147483765" r:id="rId1"/>
    <p:sldLayoutId id="2147483766"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27.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28.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29.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0.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1.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18" Type="http://schemas.openxmlformats.org/officeDocument/2006/relationships/tags" Target="../tags/tag48.xml"/><Relationship Id="rId26" Type="http://schemas.openxmlformats.org/officeDocument/2006/relationships/tags" Target="../tags/tag56.xml"/><Relationship Id="rId3" Type="http://schemas.openxmlformats.org/officeDocument/2006/relationships/tags" Target="../tags/tag33.xml"/><Relationship Id="rId21" Type="http://schemas.openxmlformats.org/officeDocument/2006/relationships/tags" Target="../tags/tag51.xml"/><Relationship Id="rId34" Type="http://schemas.openxmlformats.org/officeDocument/2006/relationships/image" Target="../media/image11.emf"/><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tags" Target="../tags/tag47.xml"/><Relationship Id="rId25" Type="http://schemas.openxmlformats.org/officeDocument/2006/relationships/tags" Target="../tags/tag55.xml"/><Relationship Id="rId33" Type="http://schemas.openxmlformats.org/officeDocument/2006/relationships/oleObject" Target="../embeddings/oleObject17.bin"/><Relationship Id="rId2" Type="http://schemas.openxmlformats.org/officeDocument/2006/relationships/tags" Target="../tags/tag32.xml"/><Relationship Id="rId16" Type="http://schemas.openxmlformats.org/officeDocument/2006/relationships/tags" Target="../tags/tag46.xml"/><Relationship Id="rId20" Type="http://schemas.openxmlformats.org/officeDocument/2006/relationships/tags" Target="../tags/tag50.xml"/><Relationship Id="rId29" Type="http://schemas.openxmlformats.org/officeDocument/2006/relationships/slideLayout" Target="../slideLayouts/slideLayout28.xml"/><Relationship Id="rId1" Type="http://schemas.openxmlformats.org/officeDocument/2006/relationships/vmlDrawing" Target="../drawings/vmlDrawing15.vml"/><Relationship Id="rId6" Type="http://schemas.openxmlformats.org/officeDocument/2006/relationships/tags" Target="../tags/tag36.xml"/><Relationship Id="rId11" Type="http://schemas.openxmlformats.org/officeDocument/2006/relationships/tags" Target="../tags/tag41.xml"/><Relationship Id="rId24" Type="http://schemas.openxmlformats.org/officeDocument/2006/relationships/tags" Target="../tags/tag54.xml"/><Relationship Id="rId32" Type="http://schemas.openxmlformats.org/officeDocument/2006/relationships/image" Target="../media/image1.emf"/><Relationship Id="rId5" Type="http://schemas.openxmlformats.org/officeDocument/2006/relationships/tags" Target="../tags/tag35.xml"/><Relationship Id="rId15" Type="http://schemas.openxmlformats.org/officeDocument/2006/relationships/tags" Target="../tags/tag45.xml"/><Relationship Id="rId23" Type="http://schemas.openxmlformats.org/officeDocument/2006/relationships/tags" Target="../tags/tag53.xml"/><Relationship Id="rId28" Type="http://schemas.openxmlformats.org/officeDocument/2006/relationships/tags" Target="../tags/tag58.xml"/><Relationship Id="rId10" Type="http://schemas.openxmlformats.org/officeDocument/2006/relationships/tags" Target="../tags/tag40.xml"/><Relationship Id="rId19" Type="http://schemas.openxmlformats.org/officeDocument/2006/relationships/tags" Target="../tags/tag49.xml"/><Relationship Id="rId31" Type="http://schemas.openxmlformats.org/officeDocument/2006/relationships/oleObject" Target="../embeddings/oleObject16.bin"/><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 Id="rId22" Type="http://schemas.openxmlformats.org/officeDocument/2006/relationships/tags" Target="../tags/tag52.xml"/><Relationship Id="rId27" Type="http://schemas.openxmlformats.org/officeDocument/2006/relationships/tags" Target="../tags/tag57.xml"/><Relationship Id="rId30"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tags" Target="../tags/tag70.xml"/><Relationship Id="rId18" Type="http://schemas.openxmlformats.org/officeDocument/2006/relationships/tags" Target="../tags/tag75.xml"/><Relationship Id="rId26" Type="http://schemas.openxmlformats.org/officeDocument/2006/relationships/tags" Target="../tags/tag83.xml"/><Relationship Id="rId3" Type="http://schemas.openxmlformats.org/officeDocument/2006/relationships/tags" Target="../tags/tag60.xml"/><Relationship Id="rId21" Type="http://schemas.openxmlformats.org/officeDocument/2006/relationships/tags" Target="../tags/tag78.xml"/><Relationship Id="rId34" Type="http://schemas.openxmlformats.org/officeDocument/2006/relationships/notesSlide" Target="../notesSlides/notesSlide22.xml"/><Relationship Id="rId7" Type="http://schemas.openxmlformats.org/officeDocument/2006/relationships/tags" Target="../tags/tag64.xml"/><Relationship Id="rId12" Type="http://schemas.openxmlformats.org/officeDocument/2006/relationships/tags" Target="../tags/tag69.xml"/><Relationship Id="rId17" Type="http://schemas.openxmlformats.org/officeDocument/2006/relationships/tags" Target="../tags/tag74.xml"/><Relationship Id="rId25" Type="http://schemas.openxmlformats.org/officeDocument/2006/relationships/tags" Target="../tags/tag82.xml"/><Relationship Id="rId33" Type="http://schemas.openxmlformats.org/officeDocument/2006/relationships/slideLayout" Target="../slideLayouts/slideLayout28.xml"/><Relationship Id="rId38" Type="http://schemas.openxmlformats.org/officeDocument/2006/relationships/image" Target="../media/image12.emf"/><Relationship Id="rId2" Type="http://schemas.openxmlformats.org/officeDocument/2006/relationships/tags" Target="../tags/tag59.xml"/><Relationship Id="rId16" Type="http://schemas.openxmlformats.org/officeDocument/2006/relationships/tags" Target="../tags/tag73.xml"/><Relationship Id="rId20" Type="http://schemas.openxmlformats.org/officeDocument/2006/relationships/tags" Target="../tags/tag77.xml"/><Relationship Id="rId29" Type="http://schemas.openxmlformats.org/officeDocument/2006/relationships/tags" Target="../tags/tag86.xml"/><Relationship Id="rId1" Type="http://schemas.openxmlformats.org/officeDocument/2006/relationships/vmlDrawing" Target="../drawings/vmlDrawing16.vml"/><Relationship Id="rId6" Type="http://schemas.openxmlformats.org/officeDocument/2006/relationships/tags" Target="../tags/tag63.xml"/><Relationship Id="rId11" Type="http://schemas.openxmlformats.org/officeDocument/2006/relationships/tags" Target="../tags/tag68.xml"/><Relationship Id="rId24" Type="http://schemas.openxmlformats.org/officeDocument/2006/relationships/tags" Target="../tags/tag81.xml"/><Relationship Id="rId32" Type="http://schemas.openxmlformats.org/officeDocument/2006/relationships/tags" Target="../tags/tag89.xml"/><Relationship Id="rId37" Type="http://schemas.openxmlformats.org/officeDocument/2006/relationships/oleObject" Target="../embeddings/oleObject19.bin"/><Relationship Id="rId5" Type="http://schemas.openxmlformats.org/officeDocument/2006/relationships/tags" Target="../tags/tag62.xml"/><Relationship Id="rId15" Type="http://schemas.openxmlformats.org/officeDocument/2006/relationships/tags" Target="../tags/tag72.xml"/><Relationship Id="rId23" Type="http://schemas.openxmlformats.org/officeDocument/2006/relationships/tags" Target="../tags/tag80.xml"/><Relationship Id="rId28" Type="http://schemas.openxmlformats.org/officeDocument/2006/relationships/tags" Target="../tags/tag85.xml"/><Relationship Id="rId36" Type="http://schemas.openxmlformats.org/officeDocument/2006/relationships/image" Target="../media/image1.emf"/><Relationship Id="rId10" Type="http://schemas.openxmlformats.org/officeDocument/2006/relationships/tags" Target="../tags/tag67.xml"/><Relationship Id="rId19" Type="http://schemas.openxmlformats.org/officeDocument/2006/relationships/tags" Target="../tags/tag76.xml"/><Relationship Id="rId31" Type="http://schemas.openxmlformats.org/officeDocument/2006/relationships/tags" Target="../tags/tag88.xml"/><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tags" Target="../tags/tag71.xml"/><Relationship Id="rId22" Type="http://schemas.openxmlformats.org/officeDocument/2006/relationships/tags" Target="../tags/tag79.xml"/><Relationship Id="rId27" Type="http://schemas.openxmlformats.org/officeDocument/2006/relationships/tags" Target="../tags/tag84.xml"/><Relationship Id="rId30" Type="http://schemas.openxmlformats.org/officeDocument/2006/relationships/tags" Target="../tags/tag87.xml"/><Relationship Id="rId35" Type="http://schemas.openxmlformats.org/officeDocument/2006/relationships/oleObject" Target="../embeddings/oleObject18.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tags" Target="../tags/tag101.xml"/><Relationship Id="rId18" Type="http://schemas.openxmlformats.org/officeDocument/2006/relationships/tags" Target="../tags/tag106.xml"/><Relationship Id="rId26" Type="http://schemas.openxmlformats.org/officeDocument/2006/relationships/tags" Target="../tags/tag114.xml"/><Relationship Id="rId3" Type="http://schemas.openxmlformats.org/officeDocument/2006/relationships/tags" Target="../tags/tag91.xml"/><Relationship Id="rId21" Type="http://schemas.openxmlformats.org/officeDocument/2006/relationships/tags" Target="../tags/tag109.xml"/><Relationship Id="rId34" Type="http://schemas.openxmlformats.org/officeDocument/2006/relationships/image" Target="../media/image13.emf"/><Relationship Id="rId7" Type="http://schemas.openxmlformats.org/officeDocument/2006/relationships/tags" Target="../tags/tag95.xml"/><Relationship Id="rId12" Type="http://schemas.openxmlformats.org/officeDocument/2006/relationships/tags" Target="../tags/tag100.xml"/><Relationship Id="rId17" Type="http://schemas.openxmlformats.org/officeDocument/2006/relationships/tags" Target="../tags/tag105.xml"/><Relationship Id="rId25" Type="http://schemas.openxmlformats.org/officeDocument/2006/relationships/tags" Target="../tags/tag113.xml"/><Relationship Id="rId33" Type="http://schemas.openxmlformats.org/officeDocument/2006/relationships/oleObject" Target="../embeddings/oleObject21.bin"/><Relationship Id="rId2" Type="http://schemas.openxmlformats.org/officeDocument/2006/relationships/tags" Target="../tags/tag90.xml"/><Relationship Id="rId16" Type="http://schemas.openxmlformats.org/officeDocument/2006/relationships/tags" Target="../tags/tag104.xml"/><Relationship Id="rId20" Type="http://schemas.openxmlformats.org/officeDocument/2006/relationships/tags" Target="../tags/tag108.xml"/><Relationship Id="rId29" Type="http://schemas.openxmlformats.org/officeDocument/2006/relationships/slideLayout" Target="../slideLayouts/slideLayout28.xml"/><Relationship Id="rId1" Type="http://schemas.openxmlformats.org/officeDocument/2006/relationships/vmlDrawing" Target="../drawings/vmlDrawing17.vml"/><Relationship Id="rId6" Type="http://schemas.openxmlformats.org/officeDocument/2006/relationships/tags" Target="../tags/tag94.xml"/><Relationship Id="rId11" Type="http://schemas.openxmlformats.org/officeDocument/2006/relationships/tags" Target="../tags/tag99.xml"/><Relationship Id="rId24" Type="http://schemas.openxmlformats.org/officeDocument/2006/relationships/tags" Target="../tags/tag112.xml"/><Relationship Id="rId32" Type="http://schemas.openxmlformats.org/officeDocument/2006/relationships/image" Target="../media/image1.emf"/><Relationship Id="rId5" Type="http://schemas.openxmlformats.org/officeDocument/2006/relationships/tags" Target="../tags/tag93.xml"/><Relationship Id="rId15" Type="http://schemas.openxmlformats.org/officeDocument/2006/relationships/tags" Target="../tags/tag103.xml"/><Relationship Id="rId23" Type="http://schemas.openxmlformats.org/officeDocument/2006/relationships/tags" Target="../tags/tag111.xml"/><Relationship Id="rId28" Type="http://schemas.openxmlformats.org/officeDocument/2006/relationships/tags" Target="../tags/tag116.xml"/><Relationship Id="rId10" Type="http://schemas.openxmlformats.org/officeDocument/2006/relationships/tags" Target="../tags/tag98.xml"/><Relationship Id="rId19" Type="http://schemas.openxmlformats.org/officeDocument/2006/relationships/tags" Target="../tags/tag107.xml"/><Relationship Id="rId31" Type="http://schemas.openxmlformats.org/officeDocument/2006/relationships/oleObject" Target="../embeddings/oleObject20.bin"/><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tags" Target="../tags/tag102.xml"/><Relationship Id="rId22" Type="http://schemas.openxmlformats.org/officeDocument/2006/relationships/tags" Target="../tags/tag110.xml"/><Relationship Id="rId27" Type="http://schemas.openxmlformats.org/officeDocument/2006/relationships/tags" Target="../tags/tag115.xml"/><Relationship Id="rId30"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8" Type="http://schemas.openxmlformats.org/officeDocument/2006/relationships/tags" Target="../tags/tag123.xml"/><Relationship Id="rId13" Type="http://schemas.openxmlformats.org/officeDocument/2006/relationships/tags" Target="../tags/tag128.xml"/><Relationship Id="rId18" Type="http://schemas.openxmlformats.org/officeDocument/2006/relationships/tags" Target="../tags/tag133.xml"/><Relationship Id="rId26" Type="http://schemas.openxmlformats.org/officeDocument/2006/relationships/tags" Target="../tags/tag141.xml"/><Relationship Id="rId3" Type="http://schemas.openxmlformats.org/officeDocument/2006/relationships/tags" Target="../tags/tag118.xml"/><Relationship Id="rId21" Type="http://schemas.openxmlformats.org/officeDocument/2006/relationships/tags" Target="../tags/tag136.xml"/><Relationship Id="rId34" Type="http://schemas.openxmlformats.org/officeDocument/2006/relationships/oleObject" Target="../embeddings/oleObject23.bin"/><Relationship Id="rId7" Type="http://schemas.openxmlformats.org/officeDocument/2006/relationships/tags" Target="../tags/tag122.xml"/><Relationship Id="rId12" Type="http://schemas.openxmlformats.org/officeDocument/2006/relationships/tags" Target="../tags/tag127.xml"/><Relationship Id="rId17" Type="http://schemas.openxmlformats.org/officeDocument/2006/relationships/tags" Target="../tags/tag132.xml"/><Relationship Id="rId25" Type="http://schemas.openxmlformats.org/officeDocument/2006/relationships/tags" Target="../tags/tag140.xml"/><Relationship Id="rId33" Type="http://schemas.openxmlformats.org/officeDocument/2006/relationships/image" Target="../media/image1.emf"/><Relationship Id="rId2" Type="http://schemas.openxmlformats.org/officeDocument/2006/relationships/tags" Target="../tags/tag117.xml"/><Relationship Id="rId16" Type="http://schemas.openxmlformats.org/officeDocument/2006/relationships/tags" Target="../tags/tag131.xml"/><Relationship Id="rId20" Type="http://schemas.openxmlformats.org/officeDocument/2006/relationships/tags" Target="../tags/tag135.xml"/><Relationship Id="rId29" Type="http://schemas.openxmlformats.org/officeDocument/2006/relationships/tags" Target="../tags/tag144.xml"/><Relationship Id="rId1" Type="http://schemas.openxmlformats.org/officeDocument/2006/relationships/vmlDrawing" Target="../drawings/vmlDrawing18.vml"/><Relationship Id="rId6" Type="http://schemas.openxmlformats.org/officeDocument/2006/relationships/tags" Target="../tags/tag121.xml"/><Relationship Id="rId11" Type="http://schemas.openxmlformats.org/officeDocument/2006/relationships/tags" Target="../tags/tag126.xml"/><Relationship Id="rId24" Type="http://schemas.openxmlformats.org/officeDocument/2006/relationships/tags" Target="../tags/tag139.xml"/><Relationship Id="rId32" Type="http://schemas.openxmlformats.org/officeDocument/2006/relationships/oleObject" Target="../embeddings/oleObject22.bin"/><Relationship Id="rId5" Type="http://schemas.openxmlformats.org/officeDocument/2006/relationships/tags" Target="../tags/tag120.xml"/><Relationship Id="rId15" Type="http://schemas.openxmlformats.org/officeDocument/2006/relationships/tags" Target="../tags/tag130.xml"/><Relationship Id="rId23" Type="http://schemas.openxmlformats.org/officeDocument/2006/relationships/tags" Target="../tags/tag138.xml"/><Relationship Id="rId28" Type="http://schemas.openxmlformats.org/officeDocument/2006/relationships/tags" Target="../tags/tag143.xml"/><Relationship Id="rId10" Type="http://schemas.openxmlformats.org/officeDocument/2006/relationships/tags" Target="../tags/tag125.xml"/><Relationship Id="rId19" Type="http://schemas.openxmlformats.org/officeDocument/2006/relationships/tags" Target="../tags/tag134.xml"/><Relationship Id="rId31" Type="http://schemas.openxmlformats.org/officeDocument/2006/relationships/notesSlide" Target="../notesSlides/notesSlide27.xml"/><Relationship Id="rId4" Type="http://schemas.openxmlformats.org/officeDocument/2006/relationships/tags" Target="../tags/tag119.xml"/><Relationship Id="rId9" Type="http://schemas.openxmlformats.org/officeDocument/2006/relationships/tags" Target="../tags/tag124.xml"/><Relationship Id="rId14" Type="http://schemas.openxmlformats.org/officeDocument/2006/relationships/tags" Target="../tags/tag129.xml"/><Relationship Id="rId22" Type="http://schemas.openxmlformats.org/officeDocument/2006/relationships/tags" Target="../tags/tag137.xml"/><Relationship Id="rId27" Type="http://schemas.openxmlformats.org/officeDocument/2006/relationships/tags" Target="../tags/tag142.xml"/><Relationship Id="rId30" Type="http://schemas.openxmlformats.org/officeDocument/2006/relationships/slideLayout" Target="../slideLayouts/slideLayout28.xml"/><Relationship Id="rId35" Type="http://schemas.openxmlformats.org/officeDocument/2006/relationships/image" Target="../media/image14.emf"/></Relationships>
</file>

<file path=ppt/slides/_rels/slide28.xml.rels><?xml version="1.0" encoding="UTF-8" standalone="yes"?>
<Relationships xmlns="http://schemas.openxmlformats.org/package/2006/relationships"><Relationship Id="rId8" Type="http://schemas.openxmlformats.org/officeDocument/2006/relationships/tags" Target="../tags/tag151.xml"/><Relationship Id="rId13" Type="http://schemas.openxmlformats.org/officeDocument/2006/relationships/tags" Target="../tags/tag156.xml"/><Relationship Id="rId18" Type="http://schemas.openxmlformats.org/officeDocument/2006/relationships/tags" Target="../tags/tag161.xml"/><Relationship Id="rId26" Type="http://schemas.openxmlformats.org/officeDocument/2006/relationships/tags" Target="../tags/tag169.xml"/><Relationship Id="rId3" Type="http://schemas.openxmlformats.org/officeDocument/2006/relationships/tags" Target="../tags/tag146.xml"/><Relationship Id="rId21" Type="http://schemas.openxmlformats.org/officeDocument/2006/relationships/tags" Target="../tags/tag164.xml"/><Relationship Id="rId34" Type="http://schemas.openxmlformats.org/officeDocument/2006/relationships/oleObject" Target="../embeddings/oleObject25.bin"/><Relationship Id="rId7" Type="http://schemas.openxmlformats.org/officeDocument/2006/relationships/tags" Target="../tags/tag150.xml"/><Relationship Id="rId12" Type="http://schemas.openxmlformats.org/officeDocument/2006/relationships/tags" Target="../tags/tag155.xml"/><Relationship Id="rId17" Type="http://schemas.openxmlformats.org/officeDocument/2006/relationships/tags" Target="../tags/tag160.xml"/><Relationship Id="rId25" Type="http://schemas.openxmlformats.org/officeDocument/2006/relationships/tags" Target="../tags/tag168.xml"/><Relationship Id="rId33" Type="http://schemas.openxmlformats.org/officeDocument/2006/relationships/image" Target="../media/image1.emf"/><Relationship Id="rId2" Type="http://schemas.openxmlformats.org/officeDocument/2006/relationships/tags" Target="../tags/tag145.xml"/><Relationship Id="rId16" Type="http://schemas.openxmlformats.org/officeDocument/2006/relationships/tags" Target="../tags/tag159.xml"/><Relationship Id="rId20" Type="http://schemas.openxmlformats.org/officeDocument/2006/relationships/tags" Target="../tags/tag163.xml"/><Relationship Id="rId29" Type="http://schemas.openxmlformats.org/officeDocument/2006/relationships/tags" Target="../tags/tag172.xml"/><Relationship Id="rId1" Type="http://schemas.openxmlformats.org/officeDocument/2006/relationships/vmlDrawing" Target="../drawings/vmlDrawing19.vml"/><Relationship Id="rId6" Type="http://schemas.openxmlformats.org/officeDocument/2006/relationships/tags" Target="../tags/tag149.xml"/><Relationship Id="rId11" Type="http://schemas.openxmlformats.org/officeDocument/2006/relationships/tags" Target="../tags/tag154.xml"/><Relationship Id="rId24" Type="http://schemas.openxmlformats.org/officeDocument/2006/relationships/tags" Target="../tags/tag167.xml"/><Relationship Id="rId32" Type="http://schemas.openxmlformats.org/officeDocument/2006/relationships/oleObject" Target="../embeddings/oleObject24.bin"/><Relationship Id="rId5" Type="http://schemas.openxmlformats.org/officeDocument/2006/relationships/tags" Target="../tags/tag148.xml"/><Relationship Id="rId15" Type="http://schemas.openxmlformats.org/officeDocument/2006/relationships/tags" Target="../tags/tag158.xml"/><Relationship Id="rId23" Type="http://schemas.openxmlformats.org/officeDocument/2006/relationships/tags" Target="../tags/tag166.xml"/><Relationship Id="rId28" Type="http://schemas.openxmlformats.org/officeDocument/2006/relationships/tags" Target="../tags/tag171.xml"/><Relationship Id="rId10" Type="http://schemas.openxmlformats.org/officeDocument/2006/relationships/tags" Target="../tags/tag153.xml"/><Relationship Id="rId19" Type="http://schemas.openxmlformats.org/officeDocument/2006/relationships/tags" Target="../tags/tag162.xml"/><Relationship Id="rId31" Type="http://schemas.openxmlformats.org/officeDocument/2006/relationships/notesSlide" Target="../notesSlides/notesSlide28.xml"/><Relationship Id="rId4" Type="http://schemas.openxmlformats.org/officeDocument/2006/relationships/tags" Target="../tags/tag147.xml"/><Relationship Id="rId9" Type="http://schemas.openxmlformats.org/officeDocument/2006/relationships/tags" Target="../tags/tag152.xml"/><Relationship Id="rId14" Type="http://schemas.openxmlformats.org/officeDocument/2006/relationships/tags" Target="../tags/tag157.xml"/><Relationship Id="rId22" Type="http://schemas.openxmlformats.org/officeDocument/2006/relationships/tags" Target="../tags/tag165.xml"/><Relationship Id="rId27" Type="http://schemas.openxmlformats.org/officeDocument/2006/relationships/tags" Target="../tags/tag170.xml"/><Relationship Id="rId30" Type="http://schemas.openxmlformats.org/officeDocument/2006/relationships/slideLayout" Target="../slideLayouts/slideLayout28.xml"/><Relationship Id="rId35" Type="http://schemas.openxmlformats.org/officeDocument/2006/relationships/image" Target="../media/image15.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tags" Target="../tags/tag22.xml"/><Relationship Id="rId18" Type="http://schemas.openxmlformats.org/officeDocument/2006/relationships/notesSlide" Target="../notesSlides/notesSlide7.xml"/><Relationship Id="rId3" Type="http://schemas.openxmlformats.org/officeDocument/2006/relationships/tags" Target="../tags/tag12.xml"/><Relationship Id="rId21" Type="http://schemas.openxmlformats.org/officeDocument/2006/relationships/oleObject" Target="../embeddings/oleObject9.bin"/><Relationship Id="rId7" Type="http://schemas.openxmlformats.org/officeDocument/2006/relationships/tags" Target="../tags/tag16.xml"/><Relationship Id="rId12" Type="http://schemas.openxmlformats.org/officeDocument/2006/relationships/tags" Target="../tags/tag21.xml"/><Relationship Id="rId17" Type="http://schemas.openxmlformats.org/officeDocument/2006/relationships/slideLayout" Target="../slideLayouts/slideLayout28.xml"/><Relationship Id="rId2" Type="http://schemas.openxmlformats.org/officeDocument/2006/relationships/tags" Target="../tags/tag11.xml"/><Relationship Id="rId16" Type="http://schemas.openxmlformats.org/officeDocument/2006/relationships/tags" Target="../tags/tag25.xml"/><Relationship Id="rId20" Type="http://schemas.openxmlformats.org/officeDocument/2006/relationships/image" Target="../media/image1.emf"/><Relationship Id="rId1" Type="http://schemas.openxmlformats.org/officeDocument/2006/relationships/vmlDrawing" Target="../drawings/vmlDrawing8.vml"/><Relationship Id="rId6" Type="http://schemas.openxmlformats.org/officeDocument/2006/relationships/tags" Target="../tags/tag15.xml"/><Relationship Id="rId11" Type="http://schemas.openxmlformats.org/officeDocument/2006/relationships/tags" Target="../tags/tag20.xml"/><Relationship Id="rId5" Type="http://schemas.openxmlformats.org/officeDocument/2006/relationships/tags" Target="../tags/tag14.xml"/><Relationship Id="rId15" Type="http://schemas.openxmlformats.org/officeDocument/2006/relationships/tags" Target="../tags/tag24.xml"/><Relationship Id="rId10" Type="http://schemas.openxmlformats.org/officeDocument/2006/relationships/tags" Target="../tags/tag19.xml"/><Relationship Id="rId19" Type="http://schemas.openxmlformats.org/officeDocument/2006/relationships/oleObject" Target="../embeddings/oleObject8.bin"/><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tags" Target="../tags/tag23.xml"/><Relationship Id="rId22" Type="http://schemas.openxmlformats.org/officeDocument/2006/relationships/image" Target="../media/image10.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26.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55937" y="2963670"/>
            <a:ext cx="855081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fontAlgn="auto">
              <a:lnSpc>
                <a:spcPts val="2700"/>
              </a:lnSpc>
              <a:spcAft>
                <a:spcPts val="600"/>
              </a:spcAft>
            </a:pPr>
            <a:r>
              <a:rPr lang="en-US" sz="2400" b="1" dirty="0" smtClean="0">
                <a:solidFill>
                  <a:srgbClr val="FF0000"/>
                </a:solidFill>
                <a:latin typeface="Arial"/>
                <a:cs typeface="Arial"/>
              </a:rPr>
              <a:t>RAS Recalibration Support</a:t>
            </a:r>
            <a:endParaRPr lang="en-US" sz="2400" b="1" dirty="0">
              <a:solidFill>
                <a:srgbClr val="FF0000"/>
              </a:solidFill>
              <a:latin typeface="Arial"/>
              <a:cs typeface="Arial"/>
            </a:endParaRPr>
          </a:p>
        </p:txBody>
      </p:sp>
      <p:sp>
        <p:nvSpPr>
          <p:cNvPr id="12" name="Rectangle 11"/>
          <p:cNvSpPr>
            <a:spLocks noChangeArrowheads="1"/>
          </p:cNvSpPr>
          <p:nvPr/>
        </p:nvSpPr>
        <p:spPr bwMode="auto">
          <a:xfrm>
            <a:off x="355937" y="3313765"/>
            <a:ext cx="8550815" cy="769441"/>
          </a:xfrm>
          <a:prstGeom prst="rect">
            <a:avLst/>
          </a:prstGeom>
          <a:solidFill>
            <a:schemeClr val="bg1"/>
          </a:solidFill>
          <a:ln>
            <a:noFill/>
          </a:ln>
          <a:effectLst/>
          <a:extLst/>
        </p:spPr>
        <p:txBody>
          <a:bodyPr wrap="square" lIns="0" tIns="0" rIns="0" bIns="0">
            <a:spAutoFit/>
          </a:bodyPr>
          <a:lstStyle/>
          <a:p>
            <a:pPr algn="l" eaLnBrk="0" hangingPunct="0">
              <a:lnSpc>
                <a:spcPts val="2700"/>
              </a:lnSpc>
              <a:spcAft>
                <a:spcPts val="600"/>
              </a:spcAft>
            </a:pPr>
            <a:r>
              <a:rPr lang="en-US" sz="2000" b="1" dirty="0" smtClean="0">
                <a:solidFill>
                  <a:prstClr val="black"/>
                </a:solidFill>
                <a:latin typeface="Arial" panose="020B0604020202020204" pitchFamily="34" charset="0"/>
                <a:cs typeface="Arial" panose="020B0604020202020204" pitchFamily="34" charset="0"/>
              </a:rPr>
              <a:t>RAS </a:t>
            </a:r>
            <a:r>
              <a:rPr lang="en-US" sz="2000" b="1" dirty="0">
                <a:solidFill>
                  <a:prstClr val="black"/>
                </a:solidFill>
                <a:latin typeface="Arial" panose="020B0604020202020204" pitchFamily="34" charset="0"/>
                <a:cs typeface="Arial" panose="020B0604020202020204" pitchFamily="34" charset="0"/>
              </a:rPr>
              <a:t>CCAR-</a:t>
            </a:r>
            <a:r>
              <a:rPr lang="en-US" sz="2000" b="1" dirty="0" smtClean="0">
                <a:solidFill>
                  <a:prstClr val="black"/>
                </a:solidFill>
                <a:latin typeface="Arial" panose="020B0604020202020204" pitchFamily="34" charset="0"/>
                <a:cs typeface="Arial" panose="020B0604020202020204" pitchFamily="34" charset="0"/>
              </a:rPr>
              <a:t>linked metric recalibration</a:t>
            </a:r>
          </a:p>
          <a:p>
            <a:pPr algn="l" eaLnBrk="0" hangingPunct="0">
              <a:lnSpc>
                <a:spcPts val="2700"/>
              </a:lnSpc>
              <a:spcAft>
                <a:spcPts val="600"/>
              </a:spcAft>
            </a:pPr>
            <a:r>
              <a:rPr lang="en-US" sz="2000" b="1" i="1" dirty="0" smtClean="0">
                <a:solidFill>
                  <a:prstClr val="black"/>
                </a:solidFill>
                <a:latin typeface="Arial" panose="020B0604020202020204" pitchFamily="34" charset="0"/>
                <a:cs typeface="Arial" panose="020B0604020202020204" pitchFamily="34" charset="0"/>
              </a:rPr>
              <a:t>SBNA Commercial Banking</a:t>
            </a:r>
            <a:endParaRPr lang="en-US" sz="2000" b="1" i="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0390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5483" y="19889"/>
            <a:ext cx="8928633" cy="621709"/>
          </a:xfrm>
          <a:prstGeom prst="rect">
            <a:avLst/>
          </a:prstGeom>
          <a:noFill/>
        </p:spPr>
        <p:txBody>
          <a:bodyPr wrap="square" rtlCol="0">
            <a:spAutoFit/>
          </a:bodyPr>
          <a:lstStyle/>
          <a:p>
            <a:pPr algn="l"/>
            <a:r>
              <a:rPr lang="en-US" sz="2000" b="1" dirty="0" smtClean="0"/>
              <a:t>Translate to base NCO limits</a:t>
            </a:r>
          </a:p>
          <a:p>
            <a:pPr algn="l"/>
            <a:r>
              <a:rPr lang="en-US" sz="2000" b="1" dirty="0" smtClean="0">
                <a:solidFill>
                  <a:srgbClr val="FF0000"/>
                </a:solidFill>
              </a:rPr>
              <a:t>Calibrating NCO limits</a:t>
            </a:r>
            <a:endParaRPr lang="en-US" sz="2000" dirty="0">
              <a:solidFill>
                <a:srgbClr val="FF0000"/>
              </a:solidFill>
            </a:endParaRPr>
          </a:p>
        </p:txBody>
      </p:sp>
      <p:sp>
        <p:nvSpPr>
          <p:cNvPr id="11"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2</a:t>
            </a:r>
          </a:p>
        </p:txBody>
      </p:sp>
      <p:sp>
        <p:nvSpPr>
          <p:cNvPr id="13" name="AutoShape 156"/>
          <p:cNvSpPr>
            <a:spLocks noChangeArrowheads="1"/>
          </p:cNvSpPr>
          <p:nvPr/>
        </p:nvSpPr>
        <p:spPr bwMode="gray">
          <a:xfrm>
            <a:off x="825071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3</a:t>
            </a:r>
          </a:p>
        </p:txBody>
      </p:sp>
      <p:sp>
        <p:nvSpPr>
          <p:cNvPr id="14"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sp>
        <p:nvSpPr>
          <p:cNvPr id="19" name="Rectangle 18"/>
          <p:cNvSpPr/>
          <p:nvPr/>
        </p:nvSpPr>
        <p:spPr>
          <a:xfrm>
            <a:off x="457994" y="1256365"/>
            <a:ext cx="4390232"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NCO calibration approach</a:t>
            </a:r>
            <a:endParaRPr lang="en-GB" sz="1400" b="1" dirty="0">
              <a:solidFill>
                <a:srgbClr val="FF0000"/>
              </a:solidFill>
              <a:latin typeface="Arial" panose="020B0604020202020204" pitchFamily="34" charset="0"/>
              <a:cs typeface="Arial" panose="020B0604020202020204" pitchFamily="34" charset="0"/>
            </a:endParaRPr>
          </a:p>
        </p:txBody>
      </p:sp>
      <p:graphicFrame>
        <p:nvGraphicFramePr>
          <p:cNvPr id="20" name="Table 19"/>
          <p:cNvGraphicFramePr>
            <a:graphicFrameLocks noGrp="1"/>
          </p:cNvGraphicFramePr>
          <p:nvPr>
            <p:extLst>
              <p:ext uri="{D42A27DB-BD31-4B8C-83A1-F6EECF244321}">
                <p14:modId xmlns:p14="http://schemas.microsoft.com/office/powerpoint/2010/main" val="2191675406"/>
              </p:ext>
            </p:extLst>
          </p:nvPr>
        </p:nvGraphicFramePr>
        <p:xfrm>
          <a:off x="458788" y="1642219"/>
          <a:ext cx="8775328" cy="4274484"/>
        </p:xfrm>
        <a:graphic>
          <a:graphicData uri="http://schemas.openxmlformats.org/drawingml/2006/table">
            <a:tbl>
              <a:tblPr bandRow="1">
                <a:tableStyleId>{839DD9DD-9E6C-4910-8AC0-68ADFF6A6AFC}</a:tableStyleId>
              </a:tblPr>
              <a:tblGrid>
                <a:gridCol w="2156821"/>
                <a:gridCol w="542261"/>
                <a:gridCol w="6076246"/>
              </a:tblGrid>
              <a:tr h="1424828">
                <a:tc rowSpan="2">
                  <a:txBody>
                    <a:bodyPr/>
                    <a:lstStyle/>
                    <a:p>
                      <a:endParaRPr lang="en-US" sz="1200" b="1" dirty="0" smtClean="0">
                        <a:solidFill>
                          <a:schemeClr val="accent1"/>
                        </a:solidFill>
                      </a:endParaRPr>
                    </a:p>
                  </a:txBody>
                  <a:tcPr marL="36570" marR="36570" marT="36576" marB="36576"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latinLnBrk="0" hangingPunct="1">
                        <a:lnSpc>
                          <a:spcPct val="100000"/>
                        </a:lnSpc>
                        <a:spcBef>
                          <a:spcPts val="600"/>
                        </a:spcBef>
                        <a:spcAft>
                          <a:spcPts val="0"/>
                        </a:spcAft>
                        <a:buClrTx/>
                        <a:buSzPct val="100000"/>
                        <a:buFontTx/>
                        <a:buNone/>
                      </a:pPr>
                      <a:r>
                        <a:rPr lang="en-US" sz="3200" b="1" dirty="0" smtClean="0">
                          <a:solidFill>
                            <a:schemeClr val="accent3"/>
                          </a:solidFill>
                        </a:rPr>
                        <a:t>A</a:t>
                      </a:r>
                    </a:p>
                  </a:txBody>
                  <a:tcPr marL="36570" marR="36570" marT="36576" marB="36576" anchor="ctr">
                    <a:lnL>
                      <a:noFill/>
                    </a:lnL>
                    <a:lnR>
                      <a:noFill/>
                    </a:lnR>
                    <a:lnT w="12700" cap="flat" cmpd="sng" algn="ctr">
                      <a:noFill/>
                      <a:prstDash val="solid"/>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1200" dirty="0" smtClean="0"/>
                        <a:t>Loss budget</a:t>
                      </a:r>
                      <a:r>
                        <a:rPr lang="en-US" sz="1200" baseline="0" dirty="0" smtClean="0"/>
                        <a:t> starting points include no buffer allocation (minimum), full entity buffer allocation for amber and red (maximum), and SHUSA buffer allocation </a:t>
                      </a:r>
                      <a:r>
                        <a:rPr lang="en-GB" dirty="0" smtClean="0">
                          <a:solidFill>
                            <a:schemeClr val="tx1"/>
                          </a:solidFill>
                        </a:rPr>
                        <a:t>excluding IHC share purchasing capital actions</a:t>
                      </a:r>
                      <a:r>
                        <a:rPr lang="en-GB" baseline="0" dirty="0" smtClean="0">
                          <a:solidFill>
                            <a:schemeClr val="tx1"/>
                          </a:solidFill>
                        </a:rPr>
                        <a:t> </a:t>
                      </a:r>
                      <a:r>
                        <a:rPr lang="en-US" sz="1200" baseline="0" dirty="0" smtClean="0"/>
                        <a:t>(recommended limit anchor point)</a:t>
                      </a:r>
                      <a:endParaRPr lang="en-US" sz="1200" dirty="0" smtClean="0"/>
                    </a:p>
                  </a:txBody>
                  <a:tcPr marL="36570" marR="36570" marT="36576" marB="36576" anchor="ctr">
                    <a:lnL>
                      <a:noFill/>
                    </a:lnL>
                    <a:lnR>
                      <a:noFill/>
                    </a:lnR>
                    <a:lnT w="12700" cap="flat" cmpd="sng" algn="ctr">
                      <a:noFill/>
                      <a:prstDash val="solid"/>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tcPr>
                </a:tc>
              </a:tr>
              <a:tr h="1424828">
                <a:tc vMerge="1">
                  <a:txBody>
                    <a:bodyPr/>
                    <a:lstStyle/>
                    <a:p>
                      <a:endParaRPr lang="en-GB" sz="1000" b="1" dirty="0">
                        <a:solidFill>
                          <a:schemeClr val="accent1"/>
                        </a:solidFill>
                      </a:endParaRPr>
                    </a:p>
                  </a:txBody>
                  <a:tcPr marL="36570" marR="36570" marT="36576" marB="36576" anchor="ctr">
                    <a:lnL>
                      <a:noFill/>
                    </a:lnL>
                    <a:lnR>
                      <a:noFill/>
                    </a:lnR>
                    <a:lnT w="9525" cap="flat" cmpd="sng" algn="ctr">
                      <a:solidFill>
                        <a:schemeClr val="accent4"/>
                      </a:solidFill>
                      <a:prstDash val="solid"/>
                      <a:round/>
                      <a:headEnd type="none" w="med" len="med"/>
                      <a:tailEnd type="none" w="med" len="med"/>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latinLnBrk="0" hangingPunct="1">
                        <a:lnSpc>
                          <a:spcPct val="100000"/>
                        </a:lnSpc>
                        <a:spcBef>
                          <a:spcPts val="600"/>
                        </a:spcBef>
                        <a:spcAft>
                          <a:spcPts val="0"/>
                        </a:spcAft>
                        <a:buClrTx/>
                        <a:buSzPct val="100000"/>
                        <a:buFontTx/>
                        <a:buNone/>
                      </a:pPr>
                      <a:r>
                        <a:rPr lang="en-US" sz="3200" b="1" dirty="0" smtClean="0">
                          <a:solidFill>
                            <a:schemeClr val="accent3"/>
                          </a:solidFill>
                        </a:rPr>
                        <a:t>B</a:t>
                      </a:r>
                    </a:p>
                  </a:txBody>
                  <a:tcPr marL="36570" marR="36570" marT="36576" marB="36576" anchor="ctr">
                    <a:lnL>
                      <a:noFill/>
                    </a:lnL>
                    <a:lnR>
                      <a:noFill/>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1200" dirty="0" smtClean="0"/>
                        <a:t>Determine relativity between baseline and</a:t>
                      </a:r>
                      <a:r>
                        <a:rPr lang="en-US" sz="1200" baseline="0" dirty="0" smtClean="0"/>
                        <a:t> stress losses based </a:t>
                      </a:r>
                      <a:r>
                        <a:rPr lang="en-US" sz="1200" dirty="0" smtClean="0"/>
                        <a:t>on CCAR forecasts (Base vs BHC Stress scenarios) and adjust</a:t>
                      </a:r>
                      <a:r>
                        <a:rPr lang="en-US" sz="1200" baseline="0" dirty="0" smtClean="0"/>
                        <a:t> based on historical benchmarks (crisis vs normal conditions)</a:t>
                      </a:r>
                      <a:endParaRPr lang="en-US" sz="1200" dirty="0" smtClean="0"/>
                    </a:p>
                  </a:txBody>
                  <a:tcPr marL="36570" marR="36570" marT="36576" marB="36576" anchor="ctr">
                    <a:lnL>
                      <a:noFill/>
                    </a:lnL>
                    <a:lnR>
                      <a:noFill/>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tcPr>
                </a:tc>
              </a:tr>
              <a:tr h="1424828">
                <a:tc>
                  <a:txBody>
                    <a:bodyPr/>
                    <a:lstStyle/>
                    <a:p>
                      <a:endParaRPr lang="en-US" sz="1200" b="1" dirty="0" smtClean="0">
                        <a:solidFill>
                          <a:schemeClr val="accent1"/>
                        </a:solidFill>
                      </a:endParaRPr>
                    </a:p>
                  </a:txBody>
                  <a:tcPr marL="36570" marR="36570" marT="36576" marB="36576"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latinLnBrk="0" hangingPunct="1">
                        <a:lnSpc>
                          <a:spcPct val="100000"/>
                        </a:lnSpc>
                        <a:spcBef>
                          <a:spcPts val="600"/>
                        </a:spcBef>
                        <a:spcAft>
                          <a:spcPts val="0"/>
                        </a:spcAft>
                        <a:buClrTx/>
                        <a:buSzPct val="100000"/>
                        <a:buFontTx/>
                        <a:buNone/>
                      </a:pPr>
                      <a:r>
                        <a:rPr lang="en-US" sz="3200" b="1" dirty="0" smtClean="0">
                          <a:solidFill>
                            <a:schemeClr val="accent3"/>
                          </a:solidFill>
                        </a:rPr>
                        <a:t>C</a:t>
                      </a:r>
                    </a:p>
                  </a:txBody>
                  <a:tcPr marL="36570" marR="36570" marT="36576" marB="36576" anchor="ctr">
                    <a:lnL>
                      <a:noFill/>
                    </a:lnL>
                    <a:lnR>
                      <a:noFill/>
                    </a:lnR>
                    <a:lnT w="12700" cap="flat" cmpd="sng" algn="ctr">
                      <a:solidFill>
                        <a:schemeClr val="tx1"/>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1200" dirty="0" smtClean="0"/>
                        <a:t>Calculate</a:t>
                      </a:r>
                      <a:r>
                        <a:rPr lang="en-US" sz="1200" baseline="0" dirty="0" smtClean="0"/>
                        <a:t> </a:t>
                      </a:r>
                      <a:r>
                        <a:rPr lang="en-US" sz="1200" dirty="0" smtClean="0"/>
                        <a:t>the acceptable rate of business-as-usual losses against existing balances to determine</a:t>
                      </a:r>
                      <a:r>
                        <a:rPr lang="en-US" sz="1200" baseline="0" dirty="0" smtClean="0"/>
                        <a:t> the </a:t>
                      </a:r>
                      <a:r>
                        <a:rPr lang="en-US" sz="1200" dirty="0" smtClean="0"/>
                        <a:t>corresponding range of portfolio NCO limits</a:t>
                      </a:r>
                    </a:p>
                  </a:txBody>
                  <a:tcPr marL="36570" marR="36570" marT="36576" marB="36576" anchor="ctr">
                    <a:lnL>
                      <a:noFill/>
                    </a:lnL>
                    <a:lnR>
                      <a:noFill/>
                    </a:lnR>
                    <a:lnT w="12700" cap="flat" cmpd="sng" algn="ctr">
                      <a:solidFill>
                        <a:schemeClr val="tx1"/>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1" name="AutoShape 5"/>
          <p:cNvSpPr>
            <a:spLocks noChangeArrowheads="1"/>
          </p:cNvSpPr>
          <p:nvPr/>
        </p:nvSpPr>
        <p:spPr bwMode="gray">
          <a:xfrm rot="5400000">
            <a:off x="878940" y="1437433"/>
            <a:ext cx="1371600" cy="1781173"/>
          </a:xfrm>
          <a:prstGeom prst="homePlate">
            <a:avLst>
              <a:gd name="adj" fmla="val 15458"/>
            </a:avLst>
          </a:prstGeom>
          <a:solidFill>
            <a:schemeClr val="bg1"/>
          </a:solidFill>
          <a:ln w="9525">
            <a:solidFill>
              <a:srgbClr val="FF0000"/>
            </a:solidFill>
            <a:miter lim="800000"/>
            <a:headEnd/>
            <a:tailEnd/>
          </a:ln>
          <a:effectLst/>
          <a:extLst/>
        </p:spPr>
        <p:txBody>
          <a:bodyPr rot="10800000" vert="eaVert" lIns="45720" tIns="45720" rIns="45720" bIns="45720" anchor="ctr"/>
          <a:lstStyle/>
          <a:p>
            <a:r>
              <a:rPr lang="en-US" sz="1400" b="1" dirty="0" smtClean="0">
                <a:solidFill>
                  <a:schemeClr val="accent3"/>
                </a:solidFill>
              </a:rPr>
              <a:t>Set loss budget ranges</a:t>
            </a:r>
            <a:endParaRPr lang="en-US" sz="1400" b="1" dirty="0">
              <a:solidFill>
                <a:schemeClr val="accent3"/>
              </a:solidFill>
            </a:endParaRPr>
          </a:p>
        </p:txBody>
      </p:sp>
      <p:sp>
        <p:nvSpPr>
          <p:cNvPr id="22" name="AutoShape 4"/>
          <p:cNvSpPr>
            <a:spLocks noChangeArrowheads="1"/>
          </p:cNvSpPr>
          <p:nvPr/>
        </p:nvSpPr>
        <p:spPr bwMode="gray">
          <a:xfrm rot="5400000">
            <a:off x="878939" y="4340316"/>
            <a:ext cx="1371600" cy="1781173"/>
          </a:xfrm>
          <a:prstGeom prst="chevron">
            <a:avLst>
              <a:gd name="adj" fmla="val 15458"/>
            </a:avLst>
          </a:prstGeom>
          <a:solidFill>
            <a:schemeClr val="bg1"/>
          </a:solidFill>
          <a:ln w="9525">
            <a:solidFill>
              <a:srgbClr val="FF0000"/>
            </a:solidFill>
            <a:miter lim="800000"/>
            <a:headEnd/>
            <a:tailEnd/>
          </a:ln>
          <a:effectLst/>
          <a:extLst/>
        </p:spPr>
        <p:txBody>
          <a:bodyPr rot="10800000" vert="eaVert" tIns="91440" bIns="91440" anchor="ctr"/>
          <a:lstStyle/>
          <a:p>
            <a:r>
              <a:rPr lang="en-US" sz="1400" b="1" dirty="0">
                <a:solidFill>
                  <a:schemeClr val="accent3"/>
                </a:solidFill>
              </a:rPr>
              <a:t>Calculate business-as-usual loss levels based on stressed loss forecasts</a:t>
            </a:r>
          </a:p>
        </p:txBody>
      </p:sp>
      <p:sp>
        <p:nvSpPr>
          <p:cNvPr id="23" name="AutoShape 4"/>
          <p:cNvSpPr>
            <a:spLocks noChangeArrowheads="1"/>
          </p:cNvSpPr>
          <p:nvPr/>
        </p:nvSpPr>
        <p:spPr bwMode="gray">
          <a:xfrm rot="5400000">
            <a:off x="879734" y="2888875"/>
            <a:ext cx="1371600" cy="1781173"/>
          </a:xfrm>
          <a:prstGeom prst="chevron">
            <a:avLst>
              <a:gd name="adj" fmla="val 15458"/>
            </a:avLst>
          </a:prstGeom>
          <a:solidFill>
            <a:schemeClr val="bg1"/>
          </a:solidFill>
          <a:ln w="9525">
            <a:solidFill>
              <a:srgbClr val="FF0000"/>
            </a:solidFill>
            <a:miter lim="800000"/>
            <a:headEnd/>
            <a:tailEnd/>
          </a:ln>
          <a:effectLst/>
          <a:extLst/>
        </p:spPr>
        <p:txBody>
          <a:bodyPr rot="10800000" vert="eaVert" tIns="91440" bIns="91440" anchor="ctr"/>
          <a:lstStyle/>
          <a:p>
            <a:r>
              <a:rPr lang="en-US" sz="1400" b="1" dirty="0">
                <a:solidFill>
                  <a:schemeClr val="accent3"/>
                </a:solidFill>
              </a:rPr>
              <a:t>Establish relativity between base and stress</a:t>
            </a:r>
          </a:p>
        </p:txBody>
      </p:sp>
      <p:sp>
        <p:nvSpPr>
          <p:cNvPr id="24" name="TextBox 23"/>
          <p:cNvSpPr txBox="1"/>
          <p:nvPr/>
        </p:nvSpPr>
        <p:spPr>
          <a:xfrm>
            <a:off x="5361261" y="6090236"/>
            <a:ext cx="3872855" cy="169277"/>
          </a:xfrm>
          <a:prstGeom prst="rect">
            <a:avLst/>
          </a:prstGeom>
          <a:noFill/>
        </p:spPr>
        <p:txBody>
          <a:bodyPr wrap="none" lIns="0" tIns="0" rIns="0" bIns="0" rtlCol="0">
            <a:spAutoFit/>
          </a:bodyPr>
          <a:lstStyle/>
          <a:p>
            <a:pPr algn="l">
              <a:lnSpc>
                <a:spcPct val="100000"/>
              </a:lnSpc>
            </a:pPr>
            <a:r>
              <a:rPr lang="en-GB" sz="1100" b="1" dirty="0" smtClean="0">
                <a:solidFill>
                  <a:srgbClr val="FF0000"/>
                </a:solidFill>
              </a:rPr>
              <a:t>Deep dive in CCAR-linked RAS Methodology presentation</a:t>
            </a:r>
          </a:p>
        </p:txBody>
      </p:sp>
      <p:sp>
        <p:nvSpPr>
          <p:cNvPr id="12" name="AutoShape 156"/>
          <p:cNvSpPr>
            <a:spLocks noChangeArrowheads="1"/>
          </p:cNvSpPr>
          <p:nvPr/>
        </p:nvSpPr>
        <p:spPr bwMode="gray">
          <a:xfrm>
            <a:off x="8665225"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4</a:t>
            </a:r>
          </a:p>
        </p:txBody>
      </p:sp>
    </p:spTree>
    <p:extLst>
      <p:ext uri="{BB962C8B-B14F-4D97-AF65-F5344CB8AC3E}">
        <p14:creationId xmlns:p14="http://schemas.microsoft.com/office/powerpoint/2010/main" val="2066983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Object 50" hidden="1"/>
          <p:cNvGraphicFramePr>
            <a:graphicFrameLocks noChangeAspect="1"/>
          </p:cNvGraphicFramePr>
          <p:nvPr>
            <p:custDataLst>
              <p:tags r:id="rId2"/>
            </p:custDataLst>
            <p:extLst>
              <p:ext uri="{D42A27DB-BD31-4B8C-83A1-F6EECF244321}">
                <p14:modId xmlns:p14="http://schemas.microsoft.com/office/powerpoint/2010/main" val="8044154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420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TextBox 8"/>
          <p:cNvSpPr txBox="1"/>
          <p:nvPr/>
        </p:nvSpPr>
        <p:spPr>
          <a:xfrm>
            <a:off x="305483" y="19889"/>
            <a:ext cx="8928633" cy="621709"/>
          </a:xfrm>
          <a:prstGeom prst="rect">
            <a:avLst/>
          </a:prstGeom>
          <a:noFill/>
        </p:spPr>
        <p:txBody>
          <a:bodyPr wrap="square" rtlCol="0">
            <a:spAutoFit/>
          </a:bodyPr>
          <a:lstStyle/>
          <a:p>
            <a:pPr algn="l"/>
            <a:r>
              <a:rPr lang="en-US" sz="2000" b="1" dirty="0"/>
              <a:t>Translate to base NCO limits</a:t>
            </a:r>
          </a:p>
          <a:p>
            <a:pPr algn="l"/>
            <a:r>
              <a:rPr lang="en-US" sz="2000" b="1" dirty="0" smtClean="0">
                <a:solidFill>
                  <a:srgbClr val="FF0000"/>
                </a:solidFill>
              </a:rPr>
              <a:t>Converting loss budgets to NCO and 60+ DPD limits</a:t>
            </a:r>
            <a:endParaRPr lang="en-US" sz="2000" dirty="0">
              <a:solidFill>
                <a:srgbClr val="FF0000"/>
              </a:solidFill>
            </a:endParaRPr>
          </a:p>
        </p:txBody>
      </p:sp>
      <p:sp>
        <p:nvSpPr>
          <p:cNvPr id="19" name="Flowchart: Process 18"/>
          <p:cNvSpPr/>
          <p:nvPr/>
        </p:nvSpPr>
        <p:spPr>
          <a:xfrm>
            <a:off x="584790" y="4020021"/>
            <a:ext cx="2515913" cy="457200"/>
          </a:xfrm>
          <a:prstGeom prst="flowChartProcess">
            <a:avLst/>
          </a:prstGeom>
          <a:solidFill>
            <a:srgbClr val="FCE0E2"/>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nSpc>
                <a:spcPct val="100000"/>
              </a:lnSpc>
            </a:pPr>
            <a:r>
              <a:rPr lang="en-GB" dirty="0" smtClean="0">
                <a:solidFill>
                  <a:schemeClr val="tx1"/>
                </a:solidFill>
              </a:rPr>
              <a:t>Total buffer with allocation </a:t>
            </a:r>
            <a:r>
              <a:rPr lang="en-GB" dirty="0">
                <a:solidFill>
                  <a:schemeClr val="tx1"/>
                </a:solidFill>
              </a:rPr>
              <a:t>from Amber and Red capital buffers increase available losses, allowing higher NCO </a:t>
            </a:r>
            <a:r>
              <a:rPr lang="en-GB" dirty="0" smtClean="0">
                <a:solidFill>
                  <a:schemeClr val="tx1"/>
                </a:solidFill>
              </a:rPr>
              <a:t>limits</a:t>
            </a:r>
            <a:endParaRPr lang="en-GB" dirty="0">
              <a:solidFill>
                <a:schemeClr val="tx1"/>
              </a:solidFill>
            </a:endParaRPr>
          </a:p>
        </p:txBody>
      </p:sp>
      <p:cxnSp>
        <p:nvCxnSpPr>
          <p:cNvPr id="20" name="Elbow Connector 19"/>
          <p:cNvCxnSpPr/>
          <p:nvPr/>
        </p:nvCxnSpPr>
        <p:spPr>
          <a:xfrm rot="5400000">
            <a:off x="2115816" y="3286832"/>
            <a:ext cx="460538" cy="1005840"/>
          </a:xfrm>
          <a:prstGeom prst="bentConnector3">
            <a:avLst>
              <a:gd name="adj1" fmla="val 50000"/>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21" name="Flowchart: Process 20"/>
          <p:cNvSpPr/>
          <p:nvPr/>
        </p:nvSpPr>
        <p:spPr>
          <a:xfrm>
            <a:off x="833357" y="2047270"/>
            <a:ext cx="2084294" cy="457200"/>
          </a:xfrm>
          <a:prstGeom prst="flowChartProcess">
            <a:avLst/>
          </a:prstGeom>
          <a:solidFill>
            <a:schemeClr val="accent4"/>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dirty="0" smtClean="0">
                <a:solidFill>
                  <a:schemeClr val="tx1"/>
                </a:solidFill>
              </a:rPr>
              <a:t>2016 Base scenario 9Q cumulative losses  are the starting point for credit loss budgets</a:t>
            </a:r>
          </a:p>
        </p:txBody>
      </p:sp>
      <p:cxnSp>
        <p:nvCxnSpPr>
          <p:cNvPr id="22" name="Elbow Connector 21"/>
          <p:cNvCxnSpPr>
            <a:stCxn id="21" idx="2"/>
          </p:cNvCxnSpPr>
          <p:nvPr/>
        </p:nvCxnSpPr>
        <p:spPr>
          <a:xfrm rot="5400000">
            <a:off x="1666540" y="2634832"/>
            <a:ext cx="339326" cy="78602"/>
          </a:xfrm>
          <a:prstGeom prst="bentConnector3">
            <a:avLst>
              <a:gd name="adj1" fmla="val 50000"/>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23" name="Flowchart: Process 22"/>
          <p:cNvSpPr/>
          <p:nvPr/>
        </p:nvSpPr>
        <p:spPr>
          <a:xfrm>
            <a:off x="3306719" y="4020021"/>
            <a:ext cx="1913605" cy="457200"/>
          </a:xfrm>
          <a:prstGeom prst="flowChartProcess">
            <a:avLst/>
          </a:prstGeom>
          <a:solidFill>
            <a:srgbClr val="FCE0E2"/>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dirty="0" smtClean="0">
                <a:solidFill>
                  <a:schemeClr val="tx1"/>
                </a:solidFill>
              </a:rPr>
              <a:t>CCAR stress relativity</a:t>
            </a:r>
            <a:r>
              <a:rPr lang="en-GB" baseline="30000" dirty="0" smtClean="0">
                <a:solidFill>
                  <a:schemeClr val="tx1"/>
                </a:solidFill>
              </a:rPr>
              <a:t>1</a:t>
            </a:r>
            <a:r>
              <a:rPr lang="en-GB" baseline="-25000" dirty="0" smtClean="0">
                <a:solidFill>
                  <a:schemeClr val="tx1"/>
                </a:solidFill>
              </a:rPr>
              <a:t> </a:t>
            </a:r>
            <a:r>
              <a:rPr lang="en-GB" dirty="0" smtClean="0">
                <a:solidFill>
                  <a:schemeClr val="tx1"/>
                </a:solidFill>
              </a:rPr>
              <a:t> adjusted based on historical scalars  where necessary</a:t>
            </a:r>
            <a:endParaRPr lang="en-GB" i="1" dirty="0" smtClean="0">
              <a:solidFill>
                <a:schemeClr val="tx1"/>
              </a:solidFill>
            </a:endParaRPr>
          </a:p>
        </p:txBody>
      </p:sp>
      <p:sp>
        <p:nvSpPr>
          <p:cNvPr id="24" name="Flowchart: Process 23"/>
          <p:cNvSpPr/>
          <p:nvPr/>
        </p:nvSpPr>
        <p:spPr>
          <a:xfrm>
            <a:off x="5485886" y="4020020"/>
            <a:ext cx="1775663" cy="457200"/>
          </a:xfrm>
          <a:prstGeom prst="flowChartProcess">
            <a:avLst/>
          </a:prstGeom>
          <a:solidFill>
            <a:srgbClr val="FCE0E2"/>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nSpc>
                <a:spcPct val="100000"/>
              </a:lnSpc>
            </a:pPr>
            <a:r>
              <a:rPr lang="en-GB" dirty="0" smtClean="0">
                <a:solidFill>
                  <a:schemeClr val="tx1"/>
                </a:solidFill>
              </a:rPr>
              <a:t>Loss budgets are translated into annual rates  and scaled by CCAR stress relativity</a:t>
            </a:r>
            <a:endParaRPr lang="en-GB" dirty="0">
              <a:solidFill>
                <a:schemeClr val="tx1"/>
              </a:solidFill>
            </a:endParaRPr>
          </a:p>
        </p:txBody>
      </p:sp>
      <p:cxnSp>
        <p:nvCxnSpPr>
          <p:cNvPr id="25" name="Elbow Connector 24"/>
          <p:cNvCxnSpPr>
            <a:endCxn id="24" idx="0"/>
          </p:cNvCxnSpPr>
          <p:nvPr/>
        </p:nvCxnSpPr>
        <p:spPr>
          <a:xfrm rot="5400000">
            <a:off x="6261917" y="3657852"/>
            <a:ext cx="473969" cy="250366"/>
          </a:xfrm>
          <a:prstGeom prst="bentConnector3">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27" name="Flowchart: Process 26"/>
          <p:cNvSpPr/>
          <p:nvPr/>
        </p:nvSpPr>
        <p:spPr>
          <a:xfrm>
            <a:off x="7709666" y="4030345"/>
            <a:ext cx="1077829" cy="457200"/>
          </a:xfrm>
          <a:prstGeom prst="flowChartProcess">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nSpc>
                <a:spcPct val="100000"/>
              </a:lnSpc>
            </a:pPr>
            <a:r>
              <a:rPr lang="en-GB" dirty="0" smtClean="0">
                <a:solidFill>
                  <a:schemeClr val="bg1"/>
                </a:solidFill>
              </a:rPr>
              <a:t>Historical rates for comparison</a:t>
            </a:r>
            <a:endParaRPr lang="en-GB" dirty="0">
              <a:solidFill>
                <a:schemeClr val="bg1"/>
              </a:solidFill>
            </a:endParaRPr>
          </a:p>
        </p:txBody>
      </p:sp>
      <p:cxnSp>
        <p:nvCxnSpPr>
          <p:cNvPr id="28" name="Elbow Connector 27"/>
          <p:cNvCxnSpPr>
            <a:endCxn id="27" idx="0"/>
          </p:cNvCxnSpPr>
          <p:nvPr/>
        </p:nvCxnSpPr>
        <p:spPr>
          <a:xfrm rot="16200000" flipH="1">
            <a:off x="7704803" y="3486567"/>
            <a:ext cx="548640" cy="538915"/>
          </a:xfrm>
          <a:prstGeom prst="bentConnector3">
            <a:avLst>
              <a:gd name="adj1" fmla="val 50000"/>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33" name="Flowchart: Process 32"/>
          <p:cNvSpPr/>
          <p:nvPr/>
        </p:nvSpPr>
        <p:spPr>
          <a:xfrm>
            <a:off x="7517218" y="2047270"/>
            <a:ext cx="1869670" cy="457200"/>
          </a:xfrm>
          <a:prstGeom prst="flowChartProcess">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nSpc>
                <a:spcPct val="100000"/>
              </a:lnSpc>
            </a:pPr>
            <a:r>
              <a:rPr lang="en-GB" dirty="0">
                <a:solidFill>
                  <a:schemeClr val="tx1"/>
                </a:solidFill>
              </a:rPr>
              <a:t>Implied limit </a:t>
            </a:r>
            <a:r>
              <a:rPr lang="en-GB" dirty="0" smtClean="0">
                <a:solidFill>
                  <a:schemeClr val="tx1"/>
                </a:solidFill>
              </a:rPr>
              <a:t>including IHC </a:t>
            </a:r>
            <a:r>
              <a:rPr lang="en-GB" dirty="0">
                <a:solidFill>
                  <a:schemeClr val="tx1"/>
                </a:solidFill>
              </a:rPr>
              <a:t>entity contribution and related capital actions</a:t>
            </a:r>
          </a:p>
        </p:txBody>
      </p:sp>
      <p:cxnSp>
        <p:nvCxnSpPr>
          <p:cNvPr id="34" name="Straight Arrow Connector 33"/>
          <p:cNvCxnSpPr>
            <a:stCxn id="19" idx="3"/>
            <a:endCxn id="23" idx="1"/>
          </p:cNvCxnSpPr>
          <p:nvPr/>
        </p:nvCxnSpPr>
        <p:spPr>
          <a:xfrm>
            <a:off x="3100703" y="4248621"/>
            <a:ext cx="206016" cy="0"/>
          </a:xfrm>
          <a:prstGeom prst="straightConnector1">
            <a:avLst/>
          </a:prstGeom>
          <a:ln>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3" idx="3"/>
            <a:endCxn id="24" idx="1"/>
          </p:cNvCxnSpPr>
          <p:nvPr/>
        </p:nvCxnSpPr>
        <p:spPr>
          <a:xfrm flipV="1">
            <a:off x="5220324" y="4248620"/>
            <a:ext cx="265562" cy="1"/>
          </a:xfrm>
          <a:prstGeom prst="straightConnector1">
            <a:avLst/>
          </a:prstGeom>
          <a:ln>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7" name="Flowchart: Process 36"/>
          <p:cNvSpPr/>
          <p:nvPr/>
        </p:nvSpPr>
        <p:spPr>
          <a:xfrm>
            <a:off x="3521791" y="2047270"/>
            <a:ext cx="2084294" cy="457200"/>
          </a:xfrm>
          <a:prstGeom prst="flowChartProcess">
            <a:avLst/>
          </a:prstGeom>
          <a:solidFill>
            <a:schemeClr val="accent4"/>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dirty="0" smtClean="0">
                <a:solidFill>
                  <a:schemeClr val="tx1"/>
                </a:solidFill>
              </a:rPr>
              <a:t>2016 Base scenario average loss rates  set the minimum potential NCO limits</a:t>
            </a:r>
          </a:p>
        </p:txBody>
      </p:sp>
      <p:cxnSp>
        <p:nvCxnSpPr>
          <p:cNvPr id="38" name="Elbow Connector 37"/>
          <p:cNvCxnSpPr>
            <a:stCxn id="37" idx="2"/>
            <a:endCxn id="4" idx="0"/>
          </p:cNvCxnSpPr>
          <p:nvPr/>
        </p:nvCxnSpPr>
        <p:spPr>
          <a:xfrm rot="16200000" flipH="1">
            <a:off x="4568209" y="2500198"/>
            <a:ext cx="339326" cy="347869"/>
          </a:xfrm>
          <a:prstGeom prst="bentConnector3">
            <a:avLst>
              <a:gd name="adj1" fmla="val 50000"/>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1" idx="3"/>
            <a:endCxn id="37" idx="1"/>
          </p:cNvCxnSpPr>
          <p:nvPr/>
        </p:nvCxnSpPr>
        <p:spPr>
          <a:xfrm>
            <a:off x="2917651" y="2275870"/>
            <a:ext cx="604140" cy="0"/>
          </a:xfrm>
          <a:prstGeom prst="straightConnector1">
            <a:avLst/>
          </a:prstGeom>
          <a:ln>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3" idx="2"/>
          </p:cNvCxnSpPr>
          <p:nvPr/>
        </p:nvCxnSpPr>
        <p:spPr>
          <a:xfrm rot="16200000" flipH="1">
            <a:off x="8410318" y="2546204"/>
            <a:ext cx="339328" cy="255859"/>
          </a:xfrm>
          <a:prstGeom prst="bentConnector3">
            <a:avLst>
              <a:gd name="adj1" fmla="val 50000"/>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57993" y="1256365"/>
            <a:ext cx="4423570"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NCO range review</a:t>
            </a:r>
            <a:endParaRPr lang="en-GB" sz="1400" dirty="0">
              <a:solidFill>
                <a:srgbClr val="FF0000"/>
              </a:solidFill>
              <a:latin typeface="Arial" panose="020B0604020202020204" pitchFamily="34" charset="0"/>
              <a:cs typeface="Arial" panose="020B0604020202020204" pitchFamily="34" charset="0"/>
            </a:endParaRPr>
          </a:p>
        </p:txBody>
      </p:sp>
      <p:sp>
        <p:nvSpPr>
          <p:cNvPr id="50" name="TextBox 49"/>
          <p:cNvSpPr txBox="1"/>
          <p:nvPr/>
        </p:nvSpPr>
        <p:spPr>
          <a:xfrm>
            <a:off x="457994" y="6496489"/>
            <a:ext cx="4257576" cy="123111"/>
          </a:xfrm>
          <a:prstGeom prst="rect">
            <a:avLst/>
          </a:prstGeom>
          <a:noFill/>
        </p:spPr>
        <p:txBody>
          <a:bodyPr wrap="none" lIns="0" tIns="0" rIns="0" bIns="0" rtlCol="0">
            <a:spAutoFit/>
          </a:bodyPr>
          <a:lstStyle/>
          <a:p>
            <a:pPr algn="l">
              <a:lnSpc>
                <a:spcPct val="100000"/>
              </a:lnSpc>
            </a:pPr>
            <a:r>
              <a:rPr lang="en-GB" sz="800" dirty="0" smtClean="0"/>
              <a:t>1. Stress relativity calculated by comparing BHC Stress loss rates to Base scenario loss rates</a:t>
            </a:r>
          </a:p>
        </p:txBody>
      </p:sp>
      <p:sp>
        <p:nvSpPr>
          <p:cNvPr id="30"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2</a:t>
            </a:r>
          </a:p>
        </p:txBody>
      </p:sp>
      <p:sp>
        <p:nvSpPr>
          <p:cNvPr id="31" name="AutoShape 156"/>
          <p:cNvSpPr>
            <a:spLocks noChangeArrowheads="1"/>
          </p:cNvSpPr>
          <p:nvPr/>
        </p:nvSpPr>
        <p:spPr bwMode="gray">
          <a:xfrm>
            <a:off x="825071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3</a:t>
            </a:r>
          </a:p>
        </p:txBody>
      </p:sp>
      <p:sp>
        <p:nvSpPr>
          <p:cNvPr id="32"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sp>
        <p:nvSpPr>
          <p:cNvPr id="42" name="AutoShape 156"/>
          <p:cNvSpPr>
            <a:spLocks noChangeArrowheads="1"/>
          </p:cNvSpPr>
          <p:nvPr/>
        </p:nvSpPr>
        <p:spPr bwMode="gray">
          <a:xfrm>
            <a:off x="8665225"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4</a:t>
            </a:r>
          </a:p>
        </p:txBody>
      </p:sp>
      <p:graphicFrame>
        <p:nvGraphicFramePr>
          <p:cNvPr id="4" name="Table 3"/>
          <p:cNvGraphicFramePr>
            <a:graphicFrameLocks noGrp="1"/>
          </p:cNvGraphicFramePr>
          <p:nvPr>
            <p:extLst>
              <p:ext uri="{D42A27DB-BD31-4B8C-83A1-F6EECF244321}">
                <p14:modId xmlns:p14="http://schemas.microsoft.com/office/powerpoint/2010/main" val="1089856641"/>
              </p:ext>
            </p:extLst>
          </p:nvPr>
        </p:nvGraphicFramePr>
        <p:xfrm>
          <a:off x="436726" y="2843796"/>
          <a:ext cx="8950162" cy="715687"/>
        </p:xfrm>
        <a:graphic>
          <a:graphicData uri="http://schemas.openxmlformats.org/drawingml/2006/table">
            <a:tbl>
              <a:tblPr firstRow="1" lastRow="1" bandRow="1">
                <a:tableStyleId>{5C22544A-7EE6-4342-B048-85BDC9FD1C3A}</a:tableStyleId>
              </a:tblPr>
              <a:tblGrid>
                <a:gridCol w="967467"/>
                <a:gridCol w="881803"/>
                <a:gridCol w="563526"/>
                <a:gridCol w="648586"/>
                <a:gridCol w="744279"/>
                <a:gridCol w="786809"/>
                <a:gridCol w="818707"/>
                <a:gridCol w="786809"/>
                <a:gridCol w="701749"/>
                <a:gridCol w="776177"/>
                <a:gridCol w="648586"/>
                <a:gridCol w="625664"/>
              </a:tblGrid>
              <a:tr h="378814">
                <a:tc rowSpan="2">
                  <a:txBody>
                    <a:bodyPr/>
                    <a:lstStyle/>
                    <a:p>
                      <a:r>
                        <a:rPr lang="en-US" sz="1100" b="1" dirty="0" smtClean="0">
                          <a:solidFill>
                            <a:srgbClr val="FF0000"/>
                          </a:solidFill>
                          <a:latin typeface="+mj-lt"/>
                          <a:cs typeface="Arial" panose="020B0604020202020204" pitchFamily="34" charset="0"/>
                        </a:rPr>
                        <a:t>Portfolio</a:t>
                      </a: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100" b="1" kern="1200" dirty="0" smtClean="0">
                          <a:solidFill>
                            <a:schemeClr val="tx1"/>
                          </a:solidFill>
                          <a:latin typeface="+mn-lt"/>
                          <a:ea typeface="+mn-ea"/>
                          <a:cs typeface="Arial" panose="020B0604020202020204" pitchFamily="34" charset="0"/>
                        </a:rPr>
                        <a:t>CCAR</a:t>
                      </a:r>
                      <a:r>
                        <a:rPr lang="en-US" sz="1100" b="1" kern="1200" baseline="0" dirty="0" smtClean="0">
                          <a:solidFill>
                            <a:schemeClr val="tx1"/>
                          </a:solidFill>
                          <a:latin typeface="+mn-lt"/>
                          <a:ea typeface="+mn-ea"/>
                          <a:cs typeface="Arial" panose="020B0604020202020204" pitchFamily="34" charset="0"/>
                        </a:rPr>
                        <a:t> total losses</a:t>
                      </a:r>
                    </a:p>
                    <a:p>
                      <a:pPr algn="ctr"/>
                      <a:r>
                        <a:rPr lang="en-US" sz="1100" b="0" kern="1200" baseline="0" dirty="0" smtClean="0">
                          <a:solidFill>
                            <a:schemeClr val="tx1"/>
                          </a:solidFill>
                          <a:latin typeface="+mn-lt"/>
                          <a:ea typeface="+mn-ea"/>
                          <a:cs typeface="Arial" panose="020B0604020202020204" pitchFamily="34" charset="0"/>
                        </a:rPr>
                        <a:t>($M)</a:t>
                      </a:r>
                      <a:endParaRPr lang="en-US" sz="1100" b="0" kern="1200" dirty="0">
                        <a:solidFill>
                          <a:schemeClr val="tx1"/>
                        </a:solidFill>
                        <a:latin typeface="+mn-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c gridSpan="2">
                  <a:txBody>
                    <a:bodyPr/>
                    <a:lstStyle/>
                    <a:p>
                      <a:pPr algn="ctr"/>
                      <a:r>
                        <a:rPr lang="en-US" sz="1100" b="1" kern="1200" dirty="0" smtClean="0">
                          <a:solidFill>
                            <a:schemeClr val="tx1"/>
                          </a:solidFill>
                          <a:latin typeface="+mn-lt"/>
                          <a:ea typeface="+mn-ea"/>
                          <a:cs typeface="Arial" panose="020B0604020202020204" pitchFamily="34" charset="0"/>
                        </a:rPr>
                        <a:t>Recommended</a:t>
                      </a:r>
                      <a:r>
                        <a:rPr lang="en-US" sz="1100" b="1" kern="1200" baseline="0" dirty="0" smtClean="0">
                          <a:solidFill>
                            <a:schemeClr val="tx1"/>
                          </a:solidFill>
                          <a:latin typeface="+mn-lt"/>
                          <a:ea typeface="+mn-ea"/>
                          <a:cs typeface="Arial" panose="020B0604020202020204" pitchFamily="34" charset="0"/>
                        </a:rPr>
                        <a:t> l</a:t>
                      </a:r>
                      <a:r>
                        <a:rPr lang="en-US" sz="1100" b="1" kern="1200" dirty="0" smtClean="0">
                          <a:solidFill>
                            <a:schemeClr val="tx1"/>
                          </a:solidFill>
                          <a:latin typeface="+mn-lt"/>
                          <a:ea typeface="+mn-ea"/>
                          <a:cs typeface="Arial" panose="020B0604020202020204" pitchFamily="34" charset="0"/>
                        </a:rPr>
                        <a:t>oss budget</a:t>
                      </a:r>
                      <a:endParaRPr lang="en-US" sz="1100" b="1" kern="1200" dirty="0">
                        <a:solidFill>
                          <a:schemeClr val="tx1"/>
                        </a:solidFill>
                        <a:latin typeface="+mn-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2"/>
                    </a:solidFill>
                  </a:tcPr>
                </a:tc>
                <a:tc rowSpan="2">
                  <a:txBody>
                    <a:bodyPr/>
                    <a:lstStyle/>
                    <a:p>
                      <a:pPr algn="ctr"/>
                      <a:r>
                        <a:rPr lang="en-US" sz="1100" b="1" dirty="0" smtClean="0">
                          <a:solidFill>
                            <a:schemeClr val="tx1"/>
                          </a:solidFill>
                          <a:latin typeface="+mj-lt"/>
                          <a:cs typeface="Arial" panose="020B0604020202020204" pitchFamily="34" charset="0"/>
                        </a:rPr>
                        <a:t>2016 CCAR scalar</a:t>
                      </a:r>
                      <a:r>
                        <a:rPr lang="en-US" sz="1100" b="1" baseline="30000" dirty="0" smtClean="0">
                          <a:solidFill>
                            <a:schemeClr val="tx1"/>
                          </a:solidFill>
                          <a:latin typeface="+mj-lt"/>
                          <a:cs typeface="Arial" panose="020B0604020202020204" pitchFamily="34" charset="0"/>
                        </a:rPr>
                        <a:t>1</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rowSpan="2">
                  <a:txBody>
                    <a:bodyPr/>
                    <a:lstStyle/>
                    <a:p>
                      <a:pPr algn="ctr"/>
                      <a:r>
                        <a:rPr lang="en-US" sz="1100" b="1" dirty="0" smtClean="0">
                          <a:solidFill>
                            <a:schemeClr val="tx1"/>
                          </a:solidFill>
                          <a:latin typeface="+mj-lt"/>
                          <a:cs typeface="Arial" panose="020B0604020202020204" pitchFamily="34" charset="0"/>
                        </a:rPr>
                        <a:t>2016 proposed scalar</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rowSpan="2">
                  <a:txBody>
                    <a:bodyPr/>
                    <a:lstStyle/>
                    <a:p>
                      <a:pPr algn="ctr"/>
                      <a:r>
                        <a:rPr lang="en-US" sz="1100" b="1" dirty="0" smtClean="0">
                          <a:solidFill>
                            <a:schemeClr val="tx1"/>
                          </a:solidFill>
                          <a:latin typeface="+mj-lt"/>
                          <a:cs typeface="Arial" panose="020B0604020202020204" pitchFamily="34" charset="0"/>
                        </a:rPr>
                        <a:t>Min NCO </a:t>
                      </a:r>
                      <a:endParaRPr lang="en-US" sz="1100" b="1" baseline="0" dirty="0" smtClean="0">
                        <a:solidFill>
                          <a:schemeClr val="tx1"/>
                        </a:solidFill>
                        <a:latin typeface="+mj-lt"/>
                        <a:cs typeface="Arial" panose="020B0604020202020204" pitchFamily="34" charset="0"/>
                      </a:endParaRPr>
                    </a:p>
                    <a:p>
                      <a:pPr algn="ctr"/>
                      <a:r>
                        <a:rPr lang="en-US" sz="1100" b="0" baseline="0" dirty="0" smtClean="0">
                          <a:solidFill>
                            <a:schemeClr val="tx1"/>
                          </a:solidFill>
                          <a:latin typeface="+mj-lt"/>
                          <a:cs typeface="Arial" panose="020B0604020202020204" pitchFamily="34" charset="0"/>
                        </a:rPr>
                        <a:t>(CCAR Base)</a:t>
                      </a:r>
                      <a:endParaRPr lang="en-US" sz="1100" b="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c gridSpan="2">
                  <a:txBody>
                    <a:bodyPr/>
                    <a:lstStyle/>
                    <a:p>
                      <a:pPr algn="ctr"/>
                      <a:r>
                        <a:rPr lang="en-US" sz="1100" b="1" dirty="0" smtClean="0">
                          <a:solidFill>
                            <a:schemeClr val="tx1"/>
                          </a:solidFill>
                          <a:latin typeface="+mj-lt"/>
                          <a:cs typeface="Arial" panose="020B0604020202020204" pitchFamily="34" charset="0"/>
                        </a:rPr>
                        <a:t>Recommended NCO limit</a:t>
                      </a:r>
                      <a:r>
                        <a:rPr lang="en-US" sz="1100" b="1" baseline="30000" dirty="0" smtClean="0">
                          <a:solidFill>
                            <a:schemeClr val="tx1"/>
                          </a:solidFill>
                          <a:latin typeface="+mj-lt"/>
                          <a:cs typeface="Arial" panose="020B0604020202020204" pitchFamily="34" charset="0"/>
                        </a:rPr>
                        <a:t>2</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GB"/>
                    </a:p>
                  </a:txBody>
                  <a:tcPr/>
                </a:tc>
                <a:tc rowSpan="2">
                  <a:txBody>
                    <a:bodyPr/>
                    <a:lstStyle/>
                    <a:p>
                      <a:pPr algn="ctr"/>
                      <a:r>
                        <a:rPr lang="en-US" sz="1100" b="1" dirty="0" smtClean="0">
                          <a:solidFill>
                            <a:schemeClr val="bg1"/>
                          </a:solidFill>
                          <a:latin typeface="+mj-lt"/>
                          <a:cs typeface="Arial" panose="020B0604020202020204" pitchFamily="34" charset="0"/>
                        </a:rPr>
                        <a:t>Avg. 2015 loss rate </a:t>
                      </a:r>
                      <a:r>
                        <a:rPr lang="en-US" sz="1100" b="0" dirty="0" smtClean="0">
                          <a:solidFill>
                            <a:schemeClr val="bg1"/>
                          </a:solidFill>
                          <a:latin typeface="+mj-lt"/>
                          <a:cs typeface="Arial" panose="020B0604020202020204" pitchFamily="34" charset="0"/>
                        </a:rPr>
                        <a:t>(Actuals)</a:t>
                      </a:r>
                      <a:endParaRPr lang="en-US" sz="1100" b="0"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solidFill>
                  </a:tcPr>
                </a:tc>
                <a:tc gridSpan="2">
                  <a:txBody>
                    <a:bodyPr/>
                    <a:lstStyle/>
                    <a:p>
                      <a:pPr algn="ctr"/>
                      <a:r>
                        <a:rPr lang="en-US" sz="1100" b="1" dirty="0" smtClean="0">
                          <a:solidFill>
                            <a:schemeClr val="tx1"/>
                          </a:solidFill>
                          <a:latin typeface="+mj-lt"/>
                          <a:cs typeface="Arial" panose="020B0604020202020204" pitchFamily="34" charset="0"/>
                        </a:rPr>
                        <a:t>Max NCO </a:t>
                      </a:r>
                    </a:p>
                    <a:p>
                      <a:pPr algn="ctr"/>
                      <a:r>
                        <a:rPr lang="en-US" sz="1100" b="1" dirty="0" smtClean="0">
                          <a:solidFill>
                            <a:schemeClr val="tx1"/>
                          </a:solidFill>
                          <a:latin typeface="+mj-lt"/>
                          <a:cs typeface="Arial" panose="020B0604020202020204" pitchFamily="34" charset="0"/>
                        </a:rPr>
                        <a:t>(Post-IHC</a:t>
                      </a:r>
                      <a:r>
                        <a:rPr lang="en-US" sz="1100" b="1" baseline="0" dirty="0" smtClean="0">
                          <a:solidFill>
                            <a:schemeClr val="tx1"/>
                          </a:solidFill>
                          <a:latin typeface="+mj-lt"/>
                          <a:cs typeface="Arial" panose="020B0604020202020204" pitchFamily="34" charset="0"/>
                        </a:rPr>
                        <a:t> budget)</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solidFill>
                  </a:tcPr>
                </a:tc>
              </a:tr>
              <a:tr h="325543">
                <a:tc vMerge="1">
                  <a:txBody>
                    <a:bodyPr/>
                    <a:lstStyle/>
                    <a:p>
                      <a:endParaRPr lang="en-GB"/>
                    </a:p>
                  </a:txBody>
                  <a:tcPr/>
                </a:tc>
                <a:tc vMerge="1">
                  <a:txBody>
                    <a:bodyPr/>
                    <a:lstStyle/>
                    <a:p>
                      <a:endParaRPr lang="en-GB"/>
                    </a:p>
                  </a:txBody>
                  <a:tcPr/>
                </a:tc>
                <a:tc>
                  <a:txBody>
                    <a:bodyPr/>
                    <a:lstStyle/>
                    <a:p>
                      <a:pPr algn="ctr"/>
                      <a:r>
                        <a:rPr lang="en-US" sz="1100" b="1" dirty="0" smtClean="0">
                          <a:solidFill>
                            <a:schemeClr val="bg1"/>
                          </a:solidFill>
                          <a:latin typeface="+mj-lt"/>
                          <a:cs typeface="Arial" panose="020B0604020202020204" pitchFamily="34" charset="0"/>
                        </a:rPr>
                        <a:t>Amber</a:t>
                      </a: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a:r>
                        <a:rPr lang="en-GB" sz="1100" b="1" dirty="0" smtClean="0">
                          <a:solidFill>
                            <a:schemeClr val="bg1"/>
                          </a:solidFill>
                        </a:rPr>
                        <a:t>Red</a:t>
                      </a:r>
                      <a:endParaRPr lang="en-GB" b="1" dirty="0">
                        <a:solidFill>
                          <a:schemeClr val="bg1"/>
                        </a:solidFill>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a:r>
                        <a:rPr lang="en-US" sz="1100" b="1" dirty="0" smtClean="0">
                          <a:solidFill>
                            <a:schemeClr val="bg1"/>
                          </a:solidFill>
                          <a:latin typeface="+mj-lt"/>
                          <a:cs typeface="Arial" panose="020B0604020202020204" pitchFamily="34" charset="0"/>
                        </a:rPr>
                        <a:t>Amber</a:t>
                      </a: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a:r>
                        <a:rPr lang="en-GB" sz="1100" b="1" dirty="0" smtClean="0">
                          <a:solidFill>
                            <a:schemeClr val="bg1"/>
                          </a:solidFill>
                        </a:rPr>
                        <a:t>Red</a:t>
                      </a:r>
                      <a:endParaRPr lang="en-GB" b="1" dirty="0">
                        <a:solidFill>
                          <a:schemeClr val="bg1"/>
                        </a:solidFill>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vMerge="1">
                  <a:txBody>
                    <a:bodyPr/>
                    <a:lstStyle/>
                    <a:p>
                      <a:endParaRPr lang="en-GB"/>
                    </a:p>
                  </a:txBody>
                  <a:tcPr/>
                </a:tc>
                <a:tc>
                  <a:txBody>
                    <a:bodyPr/>
                    <a:lstStyle/>
                    <a:p>
                      <a:pPr algn="ctr"/>
                      <a:r>
                        <a:rPr lang="en-US" sz="1100" b="1" dirty="0" smtClean="0">
                          <a:solidFill>
                            <a:schemeClr val="bg1"/>
                          </a:solidFill>
                          <a:latin typeface="+mj-lt"/>
                          <a:cs typeface="Arial" panose="020B0604020202020204" pitchFamily="34" charset="0"/>
                        </a:rPr>
                        <a:t>Amber</a:t>
                      </a: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a:r>
                        <a:rPr lang="en-GB" sz="1100" b="1" dirty="0" smtClean="0">
                          <a:solidFill>
                            <a:schemeClr val="bg1"/>
                          </a:solidFill>
                        </a:rPr>
                        <a:t>Red</a:t>
                      </a:r>
                      <a:endParaRPr lang="en-GB" b="1" dirty="0">
                        <a:solidFill>
                          <a:schemeClr val="bg1"/>
                        </a:solidFill>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r>
            </a:tbl>
          </a:graphicData>
        </a:graphic>
      </p:graphicFrame>
      <p:cxnSp>
        <p:nvCxnSpPr>
          <p:cNvPr id="44" name="Elbow Connector 43"/>
          <p:cNvCxnSpPr/>
          <p:nvPr/>
        </p:nvCxnSpPr>
        <p:spPr>
          <a:xfrm rot="16200000" flipH="1">
            <a:off x="3832626" y="3594308"/>
            <a:ext cx="473969" cy="377456"/>
          </a:xfrm>
          <a:prstGeom prst="bentConnector3">
            <a:avLst>
              <a:gd name="adj1" fmla="val 50000"/>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5400000">
            <a:off x="4228704" y="3575687"/>
            <a:ext cx="473968" cy="414700"/>
          </a:xfrm>
          <a:prstGeom prst="bentConnector3">
            <a:avLst>
              <a:gd name="adj1" fmla="val 50000"/>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741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803460356"/>
              </p:ext>
            </p:extLst>
          </p:nvPr>
        </p:nvGraphicFramePr>
        <p:xfrm>
          <a:off x="1668" y="1589"/>
          <a:ext cx="1667" cy="1587"/>
        </p:xfrm>
        <a:graphic>
          <a:graphicData uri="http://schemas.openxmlformats.org/presentationml/2006/ole">
            <mc:AlternateContent xmlns:mc="http://schemas.openxmlformats.org/markup-compatibility/2006">
              <mc:Choice xmlns:v="urn:schemas-microsoft-com:vml" Requires="v">
                <p:oleObj spid="_x0000_s13319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668" y="1589"/>
                        <a:ext cx="1667" cy="1587"/>
                      </a:xfrm>
                      <a:prstGeom prst="rect">
                        <a:avLst/>
                      </a:prstGeom>
                    </p:spPr>
                  </p:pic>
                </p:oleObj>
              </mc:Fallback>
            </mc:AlternateContent>
          </a:graphicData>
        </a:graphic>
      </p:graphicFrame>
      <p:sp>
        <p:nvSpPr>
          <p:cNvPr id="6" name="TextBox 5"/>
          <p:cNvSpPr txBox="1"/>
          <p:nvPr/>
        </p:nvSpPr>
        <p:spPr>
          <a:xfrm>
            <a:off x="305483" y="19889"/>
            <a:ext cx="8928633" cy="621709"/>
          </a:xfrm>
          <a:prstGeom prst="rect">
            <a:avLst/>
          </a:prstGeom>
          <a:noFill/>
        </p:spPr>
        <p:txBody>
          <a:bodyPr wrap="square" rtlCol="0">
            <a:spAutoFit/>
          </a:bodyPr>
          <a:lstStyle/>
          <a:p>
            <a:pPr algn="l"/>
            <a:r>
              <a:rPr lang="en-US" sz="2000" b="1" dirty="0"/>
              <a:t>Translate to base NCO limits</a:t>
            </a:r>
          </a:p>
          <a:p>
            <a:pPr algn="l"/>
            <a:r>
              <a:rPr lang="en-US" sz="2000" b="1" dirty="0" smtClean="0">
                <a:solidFill>
                  <a:srgbClr val="FF0000"/>
                </a:solidFill>
              </a:rPr>
              <a:t>Range of NCO limits – SBNA</a:t>
            </a:r>
            <a:endParaRPr lang="en-US" sz="2000" dirty="0">
              <a:solidFill>
                <a:srgbClr val="FF0000"/>
              </a:solidFill>
            </a:endParaRPr>
          </a:p>
        </p:txBody>
      </p:sp>
      <p:sp>
        <p:nvSpPr>
          <p:cNvPr id="19"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2</a:t>
            </a:r>
          </a:p>
        </p:txBody>
      </p:sp>
      <p:sp>
        <p:nvSpPr>
          <p:cNvPr id="21" name="AutoShape 156"/>
          <p:cNvSpPr>
            <a:spLocks noChangeArrowheads="1"/>
          </p:cNvSpPr>
          <p:nvPr/>
        </p:nvSpPr>
        <p:spPr bwMode="gray">
          <a:xfrm>
            <a:off x="825071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3</a:t>
            </a:r>
          </a:p>
        </p:txBody>
      </p:sp>
      <p:sp>
        <p:nvSpPr>
          <p:cNvPr id="22"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sp>
        <p:nvSpPr>
          <p:cNvPr id="23" name="Footnote"/>
          <p:cNvSpPr/>
          <p:nvPr/>
        </p:nvSpPr>
        <p:spPr>
          <a:xfrm>
            <a:off x="457200" y="6359654"/>
            <a:ext cx="8686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spcBef>
                <a:spcPts val="0"/>
              </a:spcBef>
              <a:spcAft>
                <a:spcPts val="0"/>
              </a:spcAft>
              <a:buAutoNum type="arabicPeriod"/>
            </a:pPr>
            <a:r>
              <a:rPr lang="en-GB" sz="800" dirty="0" smtClean="0">
                <a:latin typeface="+mj-lt"/>
                <a:sym typeface="+mn-lt"/>
              </a:rPr>
              <a:t>2016 scalars for CRE and GCB adjusted based on historical benchmarking</a:t>
            </a:r>
          </a:p>
          <a:p>
            <a:pPr marL="228600" indent="-228600" algn="l">
              <a:lnSpc>
                <a:spcPct val="100000"/>
              </a:lnSpc>
              <a:spcBef>
                <a:spcPts val="0"/>
              </a:spcBef>
              <a:spcAft>
                <a:spcPts val="0"/>
              </a:spcAft>
              <a:buAutoNum type="arabicPeriod"/>
            </a:pPr>
            <a:r>
              <a:rPr lang="en-GB" sz="800" dirty="0" smtClean="0">
                <a:latin typeface="+mj-lt"/>
                <a:sym typeface="+mn-lt"/>
              </a:rPr>
              <a:t>F</a:t>
            </a:r>
            <a:r>
              <a:rPr lang="en-GB" sz="800" dirty="0" smtClean="0">
                <a:solidFill>
                  <a:schemeClr val="tx1"/>
                </a:solidFill>
                <a:latin typeface="+mj-lt"/>
                <a:sym typeface="+mn-lt"/>
              </a:rPr>
              <a:t>or recommended limits where rounding creates identical Amber and Red limits, limits are rounded in </a:t>
            </a:r>
            <a:r>
              <a:rPr lang="en-GB" sz="800" dirty="0" smtClean="0">
                <a:sym typeface="+mn-lt"/>
              </a:rPr>
              <a:t>5bps to </a:t>
            </a:r>
            <a:r>
              <a:rPr lang="en-GB" sz="800" dirty="0" smtClean="0">
                <a:solidFill>
                  <a:schemeClr val="tx1"/>
                </a:solidFill>
                <a:latin typeface="+mj-lt"/>
                <a:sym typeface="+mn-lt"/>
              </a:rPr>
              <a:t>the closest non-identical limit</a:t>
            </a:r>
          </a:p>
          <a:p>
            <a:pPr algn="l">
              <a:lnSpc>
                <a:spcPct val="100000"/>
              </a:lnSpc>
              <a:spcBef>
                <a:spcPts val="0"/>
              </a:spcBef>
              <a:spcAft>
                <a:spcPts val="0"/>
              </a:spcAft>
            </a:pPr>
            <a:r>
              <a:rPr lang="en-GB" sz="800" dirty="0" smtClean="0">
                <a:solidFill>
                  <a:schemeClr val="tx1"/>
                </a:solidFill>
                <a:latin typeface="+mj-lt"/>
                <a:sym typeface="+mn-lt"/>
              </a:rPr>
              <a:t>Source: </a:t>
            </a:r>
            <a:r>
              <a:rPr lang="en-US" sz="800" dirty="0" smtClean="0">
                <a:latin typeface="+mj-lt"/>
                <a:sym typeface="+mn-lt"/>
              </a:rPr>
              <a:t>CCAR 2016 results</a:t>
            </a:r>
          </a:p>
        </p:txBody>
      </p:sp>
      <p:sp>
        <p:nvSpPr>
          <p:cNvPr id="14" name="Rectangle 13"/>
          <p:cNvSpPr/>
          <p:nvPr/>
        </p:nvSpPr>
        <p:spPr>
          <a:xfrm>
            <a:off x="457993" y="1256365"/>
            <a:ext cx="4423570"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Range of stress scalars and NCO limits</a:t>
            </a:r>
          </a:p>
          <a:p>
            <a:pPr algn="l"/>
            <a:r>
              <a:rPr lang="en-GB" sz="1400" dirty="0" smtClean="0">
                <a:solidFill>
                  <a:srgbClr val="FF0000"/>
                </a:solidFill>
                <a:latin typeface="Arial" panose="020B0604020202020204" pitchFamily="34" charset="0"/>
                <a:cs typeface="Arial" panose="020B0604020202020204" pitchFamily="34" charset="0"/>
              </a:rPr>
              <a:t>Anchoring on CCAR 2016</a:t>
            </a:r>
            <a:endParaRPr lang="en-GB" sz="1400" dirty="0">
              <a:solidFill>
                <a:srgbClr val="FF0000"/>
              </a:solidFill>
              <a:latin typeface="Arial" panose="020B0604020202020204" pitchFamily="34" charset="0"/>
              <a:cs typeface="Arial" panose="020B0604020202020204" pitchFamily="34" charset="0"/>
            </a:endParaRPr>
          </a:p>
        </p:txBody>
      </p:sp>
      <p:sp>
        <p:nvSpPr>
          <p:cNvPr id="15" name="Right Brace 14"/>
          <p:cNvSpPr/>
          <p:nvPr/>
        </p:nvSpPr>
        <p:spPr>
          <a:xfrm rot="16200000">
            <a:off x="6073491" y="863532"/>
            <a:ext cx="208049" cy="2275368"/>
          </a:xfrm>
          <a:prstGeom prst="rightBrace">
            <a:avLst>
              <a:gd name="adj1" fmla="val 0"/>
              <a:gd name="adj2" fmla="val 50000"/>
            </a:avLst>
          </a:prstGeom>
          <a:ln w="9525">
            <a:solidFill>
              <a:schemeClr val="accent3"/>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TextBox 19"/>
          <p:cNvSpPr txBox="1"/>
          <p:nvPr/>
        </p:nvSpPr>
        <p:spPr>
          <a:xfrm>
            <a:off x="5426092" y="1536463"/>
            <a:ext cx="1529265" cy="323165"/>
          </a:xfrm>
          <a:prstGeom prst="rect">
            <a:avLst/>
          </a:prstGeom>
          <a:noFill/>
        </p:spPr>
        <p:txBody>
          <a:bodyPr wrap="none" lIns="0" tIns="0" rIns="0" bIns="0" rtlCol="0">
            <a:spAutoFit/>
          </a:bodyPr>
          <a:lstStyle/>
          <a:p>
            <a:pPr>
              <a:lnSpc>
                <a:spcPct val="100000"/>
              </a:lnSpc>
            </a:pPr>
            <a:r>
              <a:rPr lang="en-GB" sz="1050" b="1" dirty="0" smtClean="0"/>
              <a:t>Anchor points requiring</a:t>
            </a:r>
          </a:p>
          <a:p>
            <a:pPr>
              <a:lnSpc>
                <a:spcPct val="100000"/>
              </a:lnSpc>
            </a:pPr>
            <a:r>
              <a:rPr lang="en-GB" sz="1050" b="1" dirty="0" smtClean="0"/>
              <a:t>management review</a:t>
            </a:r>
          </a:p>
        </p:txBody>
      </p:sp>
      <p:graphicFrame>
        <p:nvGraphicFramePr>
          <p:cNvPr id="24" name="Table 23"/>
          <p:cNvGraphicFramePr>
            <a:graphicFrameLocks noGrp="1"/>
          </p:cNvGraphicFramePr>
          <p:nvPr>
            <p:extLst>
              <p:ext uri="{D42A27DB-BD31-4B8C-83A1-F6EECF244321}">
                <p14:modId xmlns:p14="http://schemas.microsoft.com/office/powerpoint/2010/main" val="2452244126"/>
              </p:ext>
            </p:extLst>
          </p:nvPr>
        </p:nvGraphicFramePr>
        <p:xfrm>
          <a:off x="436730" y="2149556"/>
          <a:ext cx="8950162" cy="3243610"/>
        </p:xfrm>
        <a:graphic>
          <a:graphicData uri="http://schemas.openxmlformats.org/drawingml/2006/table">
            <a:tbl>
              <a:tblPr firstRow="1" lastRow="1" bandRow="1">
                <a:tableStyleId>{5C22544A-7EE6-4342-B048-85BDC9FD1C3A}</a:tableStyleId>
              </a:tblPr>
              <a:tblGrid>
                <a:gridCol w="967467"/>
                <a:gridCol w="881803"/>
                <a:gridCol w="563526"/>
                <a:gridCol w="648586"/>
                <a:gridCol w="744279"/>
                <a:gridCol w="786809"/>
                <a:gridCol w="818707"/>
                <a:gridCol w="786809"/>
                <a:gridCol w="701749"/>
                <a:gridCol w="776177"/>
                <a:gridCol w="648586"/>
                <a:gridCol w="625664"/>
              </a:tblGrid>
              <a:tr h="378814">
                <a:tc rowSpan="2">
                  <a:txBody>
                    <a:bodyPr/>
                    <a:lstStyle/>
                    <a:p>
                      <a:r>
                        <a:rPr lang="en-US" sz="1100" b="1" dirty="0" smtClean="0">
                          <a:solidFill>
                            <a:srgbClr val="FF0000"/>
                          </a:solidFill>
                          <a:latin typeface="+mj-lt"/>
                          <a:cs typeface="Arial" panose="020B0604020202020204" pitchFamily="34" charset="0"/>
                        </a:rPr>
                        <a:t>Portfolio</a:t>
                      </a: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100" b="1" kern="1200" dirty="0" smtClean="0">
                          <a:solidFill>
                            <a:schemeClr val="tx1"/>
                          </a:solidFill>
                          <a:latin typeface="+mn-lt"/>
                          <a:ea typeface="+mn-ea"/>
                          <a:cs typeface="Arial" panose="020B0604020202020204" pitchFamily="34" charset="0"/>
                        </a:rPr>
                        <a:t>CCAR</a:t>
                      </a:r>
                      <a:r>
                        <a:rPr lang="en-US" sz="1100" b="1" kern="1200" baseline="0" dirty="0" smtClean="0">
                          <a:solidFill>
                            <a:schemeClr val="tx1"/>
                          </a:solidFill>
                          <a:latin typeface="+mn-lt"/>
                          <a:ea typeface="+mn-ea"/>
                          <a:cs typeface="Arial" panose="020B0604020202020204" pitchFamily="34" charset="0"/>
                        </a:rPr>
                        <a:t> total losses</a:t>
                      </a:r>
                    </a:p>
                    <a:p>
                      <a:pPr algn="ctr"/>
                      <a:r>
                        <a:rPr lang="en-US" sz="1100" b="0" kern="1200" baseline="0" dirty="0" smtClean="0">
                          <a:solidFill>
                            <a:schemeClr val="tx1"/>
                          </a:solidFill>
                          <a:latin typeface="+mn-lt"/>
                          <a:ea typeface="+mn-ea"/>
                          <a:cs typeface="Arial" panose="020B0604020202020204" pitchFamily="34" charset="0"/>
                        </a:rPr>
                        <a:t>($M)</a:t>
                      </a:r>
                      <a:endParaRPr lang="en-US" sz="1100" b="0" kern="1200" dirty="0">
                        <a:solidFill>
                          <a:schemeClr val="tx1"/>
                        </a:solidFill>
                        <a:latin typeface="+mn-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c gridSpan="2">
                  <a:txBody>
                    <a:bodyPr/>
                    <a:lstStyle/>
                    <a:p>
                      <a:pPr algn="ctr"/>
                      <a:r>
                        <a:rPr lang="en-US" sz="1100" b="1" kern="1200" dirty="0" smtClean="0">
                          <a:solidFill>
                            <a:schemeClr val="tx1"/>
                          </a:solidFill>
                          <a:latin typeface="+mn-lt"/>
                          <a:ea typeface="+mn-ea"/>
                          <a:cs typeface="Arial" panose="020B0604020202020204" pitchFamily="34" charset="0"/>
                        </a:rPr>
                        <a:t>Recommended</a:t>
                      </a:r>
                      <a:r>
                        <a:rPr lang="en-US" sz="1100" b="1" kern="1200" baseline="0" dirty="0" smtClean="0">
                          <a:solidFill>
                            <a:schemeClr val="tx1"/>
                          </a:solidFill>
                          <a:latin typeface="+mn-lt"/>
                          <a:ea typeface="+mn-ea"/>
                          <a:cs typeface="Arial" panose="020B0604020202020204" pitchFamily="34" charset="0"/>
                        </a:rPr>
                        <a:t> l</a:t>
                      </a:r>
                      <a:r>
                        <a:rPr lang="en-US" sz="1100" b="1" kern="1200" dirty="0" smtClean="0">
                          <a:solidFill>
                            <a:schemeClr val="tx1"/>
                          </a:solidFill>
                          <a:latin typeface="+mn-lt"/>
                          <a:ea typeface="+mn-ea"/>
                          <a:cs typeface="Arial" panose="020B0604020202020204" pitchFamily="34" charset="0"/>
                        </a:rPr>
                        <a:t>oss budget</a:t>
                      </a:r>
                      <a:endParaRPr lang="en-US" sz="1100" b="1" kern="1200" dirty="0">
                        <a:solidFill>
                          <a:schemeClr val="tx1"/>
                        </a:solidFill>
                        <a:latin typeface="+mn-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2"/>
                    </a:solidFill>
                  </a:tcPr>
                </a:tc>
                <a:tc rowSpan="2">
                  <a:txBody>
                    <a:bodyPr/>
                    <a:lstStyle/>
                    <a:p>
                      <a:pPr algn="ctr"/>
                      <a:r>
                        <a:rPr lang="en-US" sz="1100" b="1" dirty="0" smtClean="0">
                          <a:solidFill>
                            <a:schemeClr val="tx1"/>
                          </a:solidFill>
                          <a:latin typeface="+mj-lt"/>
                          <a:cs typeface="Arial" panose="020B0604020202020204" pitchFamily="34" charset="0"/>
                        </a:rPr>
                        <a:t>2016 CCAR scalar</a:t>
                      </a:r>
                      <a:r>
                        <a:rPr lang="en-US" sz="1100" b="1" baseline="30000" dirty="0" smtClean="0">
                          <a:solidFill>
                            <a:schemeClr val="tx1"/>
                          </a:solidFill>
                          <a:latin typeface="+mj-lt"/>
                          <a:cs typeface="Arial" panose="020B0604020202020204" pitchFamily="34" charset="0"/>
                        </a:rPr>
                        <a:t>1</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rowSpan="2">
                  <a:txBody>
                    <a:bodyPr/>
                    <a:lstStyle/>
                    <a:p>
                      <a:pPr algn="ctr"/>
                      <a:r>
                        <a:rPr lang="en-US" sz="1100" b="1" dirty="0" smtClean="0">
                          <a:solidFill>
                            <a:schemeClr val="tx1"/>
                          </a:solidFill>
                          <a:latin typeface="+mj-lt"/>
                          <a:cs typeface="Arial" panose="020B0604020202020204" pitchFamily="34" charset="0"/>
                        </a:rPr>
                        <a:t>2016 proposed scalar</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rowSpan="2">
                  <a:txBody>
                    <a:bodyPr/>
                    <a:lstStyle/>
                    <a:p>
                      <a:pPr algn="ctr"/>
                      <a:r>
                        <a:rPr lang="en-US" sz="1100" b="1" dirty="0" smtClean="0">
                          <a:solidFill>
                            <a:schemeClr val="tx1"/>
                          </a:solidFill>
                          <a:latin typeface="+mj-lt"/>
                          <a:cs typeface="Arial" panose="020B0604020202020204" pitchFamily="34" charset="0"/>
                        </a:rPr>
                        <a:t>Min NCO </a:t>
                      </a:r>
                      <a:endParaRPr lang="en-US" sz="1100" b="1" baseline="0" dirty="0" smtClean="0">
                        <a:solidFill>
                          <a:schemeClr val="tx1"/>
                        </a:solidFill>
                        <a:latin typeface="+mj-lt"/>
                        <a:cs typeface="Arial" panose="020B0604020202020204" pitchFamily="34" charset="0"/>
                      </a:endParaRPr>
                    </a:p>
                    <a:p>
                      <a:pPr algn="ctr"/>
                      <a:r>
                        <a:rPr lang="en-US" sz="1100" b="0" baseline="0" dirty="0" smtClean="0">
                          <a:solidFill>
                            <a:schemeClr val="tx1"/>
                          </a:solidFill>
                          <a:latin typeface="+mj-lt"/>
                          <a:cs typeface="Arial" panose="020B0604020202020204" pitchFamily="34" charset="0"/>
                        </a:rPr>
                        <a:t>(CCAR Base avg.)</a:t>
                      </a:r>
                      <a:endParaRPr lang="en-US" sz="1100" b="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c gridSpan="2">
                  <a:txBody>
                    <a:bodyPr/>
                    <a:lstStyle/>
                    <a:p>
                      <a:pPr algn="ctr"/>
                      <a:r>
                        <a:rPr lang="en-US" sz="1100" b="1" dirty="0" smtClean="0">
                          <a:solidFill>
                            <a:schemeClr val="tx1"/>
                          </a:solidFill>
                          <a:latin typeface="+mj-lt"/>
                          <a:cs typeface="Arial" panose="020B0604020202020204" pitchFamily="34" charset="0"/>
                        </a:rPr>
                        <a:t>Recommended NCO limit</a:t>
                      </a:r>
                      <a:r>
                        <a:rPr lang="en-US" sz="1100" b="1" baseline="30000" dirty="0" smtClean="0">
                          <a:solidFill>
                            <a:schemeClr val="tx1"/>
                          </a:solidFill>
                          <a:latin typeface="+mj-lt"/>
                          <a:cs typeface="Arial" panose="020B0604020202020204" pitchFamily="34" charset="0"/>
                        </a:rPr>
                        <a:t>2</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GB"/>
                    </a:p>
                  </a:txBody>
                  <a:tcPr/>
                </a:tc>
                <a:tc rowSpan="2">
                  <a:txBody>
                    <a:bodyPr/>
                    <a:lstStyle/>
                    <a:p>
                      <a:pPr algn="ctr"/>
                      <a:r>
                        <a:rPr lang="en-US" sz="1100" b="1" dirty="0" smtClean="0">
                          <a:solidFill>
                            <a:schemeClr val="bg1"/>
                          </a:solidFill>
                          <a:latin typeface="+mj-lt"/>
                          <a:cs typeface="Arial" panose="020B0604020202020204" pitchFamily="34" charset="0"/>
                        </a:rPr>
                        <a:t>Avg. 2015 loss rate </a:t>
                      </a:r>
                      <a:r>
                        <a:rPr lang="en-US" sz="1100" b="0" dirty="0" smtClean="0">
                          <a:solidFill>
                            <a:schemeClr val="bg1"/>
                          </a:solidFill>
                          <a:latin typeface="+mj-lt"/>
                          <a:cs typeface="Arial" panose="020B0604020202020204" pitchFamily="34" charset="0"/>
                        </a:rPr>
                        <a:t>(Actuals)</a:t>
                      </a:r>
                      <a:endParaRPr lang="en-US" sz="1100" b="0"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solidFill>
                  </a:tcPr>
                </a:tc>
                <a:tc gridSpan="2">
                  <a:txBody>
                    <a:bodyPr/>
                    <a:lstStyle/>
                    <a:p>
                      <a:pPr algn="ctr"/>
                      <a:r>
                        <a:rPr lang="en-US" sz="1100" b="1" dirty="0" smtClean="0">
                          <a:solidFill>
                            <a:schemeClr val="tx1"/>
                          </a:solidFill>
                          <a:latin typeface="+mj-lt"/>
                          <a:cs typeface="Arial" panose="020B0604020202020204" pitchFamily="34" charset="0"/>
                        </a:rPr>
                        <a:t>Max NCO </a:t>
                      </a:r>
                    </a:p>
                    <a:p>
                      <a:pPr algn="ctr"/>
                      <a:r>
                        <a:rPr lang="en-US" sz="1100" b="1" dirty="0" smtClean="0">
                          <a:solidFill>
                            <a:schemeClr val="tx1"/>
                          </a:solidFill>
                          <a:latin typeface="+mj-lt"/>
                          <a:cs typeface="Arial" panose="020B0604020202020204" pitchFamily="34" charset="0"/>
                        </a:rPr>
                        <a:t>(Post-IHC</a:t>
                      </a:r>
                      <a:r>
                        <a:rPr lang="en-US" sz="1100" b="1" baseline="0" dirty="0" smtClean="0">
                          <a:solidFill>
                            <a:schemeClr val="tx1"/>
                          </a:solidFill>
                          <a:latin typeface="+mj-lt"/>
                          <a:cs typeface="Arial" panose="020B0604020202020204" pitchFamily="34" charset="0"/>
                        </a:rPr>
                        <a:t> budget)</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solidFill>
                  </a:tcPr>
                </a:tc>
              </a:tr>
              <a:tr h="325543">
                <a:tc vMerge="1">
                  <a:txBody>
                    <a:bodyPr/>
                    <a:lstStyle/>
                    <a:p>
                      <a:endParaRPr lang="en-GB"/>
                    </a:p>
                  </a:txBody>
                  <a:tcPr/>
                </a:tc>
                <a:tc vMerge="1">
                  <a:txBody>
                    <a:bodyPr/>
                    <a:lstStyle/>
                    <a:p>
                      <a:endParaRPr lang="en-GB"/>
                    </a:p>
                  </a:txBody>
                  <a:tcPr/>
                </a:tc>
                <a:tc>
                  <a:txBody>
                    <a:bodyPr/>
                    <a:lstStyle/>
                    <a:p>
                      <a:pPr algn="ctr"/>
                      <a:r>
                        <a:rPr lang="en-US" sz="1100" b="1" dirty="0" smtClean="0">
                          <a:solidFill>
                            <a:schemeClr val="bg1"/>
                          </a:solidFill>
                          <a:latin typeface="+mj-lt"/>
                          <a:cs typeface="Arial" panose="020B0604020202020204" pitchFamily="34" charset="0"/>
                        </a:rPr>
                        <a:t>Amber</a:t>
                      </a: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a:r>
                        <a:rPr lang="en-GB" sz="1100" b="1" dirty="0" smtClean="0">
                          <a:solidFill>
                            <a:schemeClr val="bg1"/>
                          </a:solidFill>
                        </a:rPr>
                        <a:t>Red</a:t>
                      </a:r>
                      <a:endParaRPr lang="en-GB" b="1" dirty="0">
                        <a:solidFill>
                          <a:schemeClr val="bg1"/>
                        </a:solidFill>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a:r>
                        <a:rPr lang="en-US" sz="1100" b="1" dirty="0" smtClean="0">
                          <a:solidFill>
                            <a:schemeClr val="bg1"/>
                          </a:solidFill>
                          <a:latin typeface="+mj-lt"/>
                          <a:cs typeface="Arial" panose="020B0604020202020204" pitchFamily="34" charset="0"/>
                        </a:rPr>
                        <a:t>Amber</a:t>
                      </a: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a:r>
                        <a:rPr lang="en-GB" sz="1100" b="1" dirty="0" smtClean="0">
                          <a:solidFill>
                            <a:schemeClr val="bg1"/>
                          </a:solidFill>
                        </a:rPr>
                        <a:t>Red</a:t>
                      </a:r>
                      <a:endParaRPr lang="en-GB" b="1" dirty="0">
                        <a:solidFill>
                          <a:schemeClr val="bg1"/>
                        </a:solidFill>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vMerge="1">
                  <a:txBody>
                    <a:bodyPr/>
                    <a:lstStyle/>
                    <a:p>
                      <a:endParaRPr lang="en-GB"/>
                    </a:p>
                  </a:txBody>
                  <a:tcPr/>
                </a:tc>
                <a:tc>
                  <a:txBody>
                    <a:bodyPr/>
                    <a:lstStyle/>
                    <a:p>
                      <a:pPr algn="ctr"/>
                      <a:r>
                        <a:rPr lang="en-US" sz="1100" b="1" dirty="0" smtClean="0">
                          <a:solidFill>
                            <a:schemeClr val="bg1"/>
                          </a:solidFill>
                          <a:latin typeface="+mj-lt"/>
                          <a:cs typeface="Arial" panose="020B0604020202020204" pitchFamily="34" charset="0"/>
                        </a:rPr>
                        <a:t>Amber</a:t>
                      </a: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a:r>
                        <a:rPr lang="en-GB" sz="1100" b="1" dirty="0" smtClean="0">
                          <a:solidFill>
                            <a:schemeClr val="bg1"/>
                          </a:solidFill>
                        </a:rPr>
                        <a:t>Red</a:t>
                      </a:r>
                      <a:endParaRPr lang="en-GB" b="1" dirty="0">
                        <a:solidFill>
                          <a:schemeClr val="bg1"/>
                        </a:solidFill>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r>
              <a:tr h="367055">
                <a:tc>
                  <a:txBody>
                    <a:bodyPr/>
                    <a:lstStyle/>
                    <a:p>
                      <a:pPr marL="0" indent="0" algn="l" defTabSz="914400" rtl="0" eaLnBrk="1" latinLnBrk="0" hangingPunct="1"/>
                      <a:r>
                        <a:rPr lang="en-US" sz="1100" b="1" kern="1200" dirty="0" smtClean="0">
                          <a:solidFill>
                            <a:srgbClr val="FF0000"/>
                          </a:solidFill>
                          <a:latin typeface="+mj-lt"/>
                          <a:ea typeface="+mn-ea"/>
                          <a:cs typeface="Arial" panose="020B0604020202020204" pitchFamily="34" charset="0"/>
                        </a:rPr>
                        <a:t>SBNA Commercial</a:t>
                      </a:r>
                      <a:endParaRPr lang="en-US" sz="1100" b="1" kern="1200" dirty="0">
                        <a:solidFill>
                          <a:srgbClr val="FF0000"/>
                        </a:solidFill>
                        <a:latin typeface="+mj-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100" b="1" dirty="0" smtClean="0"/>
                        <a:t>632</a:t>
                      </a:r>
                      <a:endParaRPr lang="en-GB" sz="1100" b="1" dirty="0"/>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GB" sz="1100" b="1" i="0" dirty="0" smtClean="0">
                          <a:solidFill>
                            <a:schemeClr val="tx1"/>
                          </a:solidFill>
                          <a:latin typeface="+mj-lt"/>
                          <a:cs typeface="Arial" panose="020B0604020202020204" pitchFamily="34" charset="0"/>
                        </a:rPr>
                        <a:t>791</a:t>
                      </a:r>
                      <a:endParaRPr lang="en-GB" sz="1100" b="1"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en-GB" sz="1100" b="1" i="0" dirty="0" smtClean="0">
                          <a:solidFill>
                            <a:schemeClr val="tx1"/>
                          </a:solidFill>
                          <a:latin typeface="+mj-lt"/>
                          <a:cs typeface="Arial" panose="020B0604020202020204" pitchFamily="34" charset="0"/>
                        </a:rPr>
                        <a:t>873</a:t>
                      </a:r>
                      <a:endParaRPr lang="en-GB" sz="1100" b="1"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gridSpan="8">
                  <a:txBody>
                    <a:bodyPr/>
                    <a:lstStyle/>
                    <a:p>
                      <a:pPr algn="ctr" fontAlgn="ct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algn="ctr" fontAlgn="ct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fontAlgn="ct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322449">
                <a:tc>
                  <a:txBody>
                    <a:bodyPr/>
                    <a:lstStyle/>
                    <a:p>
                      <a:pPr marL="117475" indent="0" algn="l" defTabSz="914400" rtl="0" eaLnBrk="1" latinLnBrk="0" hangingPunct="1"/>
                      <a:r>
                        <a:rPr lang="en-US" sz="1100" b="1" i="0" kern="1200" dirty="0" smtClean="0">
                          <a:solidFill>
                            <a:srgbClr val="FF0000"/>
                          </a:solidFill>
                          <a:latin typeface="+mj-lt"/>
                          <a:ea typeface="+mn-ea"/>
                          <a:cs typeface="Arial" panose="020B0604020202020204" pitchFamily="34" charset="0"/>
                        </a:rPr>
                        <a:t>CRE</a:t>
                      </a:r>
                      <a:endParaRPr lang="en-US" sz="1100" b="1" i="0" kern="1200" dirty="0">
                        <a:solidFill>
                          <a:srgbClr val="FF0000"/>
                        </a:solidFill>
                        <a:latin typeface="+mj-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smtClean="0">
                          <a:solidFill>
                            <a:schemeClr val="tx1"/>
                          </a:solidFill>
                          <a:effectLst/>
                          <a:latin typeface="Arial"/>
                        </a:rPr>
                        <a:t>296</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GB" sz="1100" b="0" i="0" dirty="0" smtClean="0">
                          <a:solidFill>
                            <a:schemeClr val="tx1"/>
                          </a:solidFill>
                          <a:latin typeface="+mj-lt"/>
                          <a:cs typeface="Arial" panose="020B0604020202020204" pitchFamily="34" charset="0"/>
                        </a:rPr>
                        <a:t>370</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en-GB" sz="1100" b="0" i="0" dirty="0" smtClean="0">
                          <a:solidFill>
                            <a:schemeClr val="tx1"/>
                          </a:solidFill>
                          <a:latin typeface="+mj-lt"/>
                          <a:cs typeface="Arial" panose="020B0604020202020204" pitchFamily="34" charset="0"/>
                        </a:rPr>
                        <a:t>408</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0" i="0" u="none" strike="noStrike" dirty="0" smtClean="0">
                          <a:solidFill>
                            <a:schemeClr val="tx1"/>
                          </a:solidFill>
                          <a:effectLst/>
                          <a:latin typeface="Arial"/>
                        </a:rPr>
                        <a:t>6.8</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smtClean="0">
                          <a:solidFill>
                            <a:schemeClr val="tx1"/>
                          </a:solidFill>
                          <a:effectLst/>
                          <a:latin typeface="Arial"/>
                        </a:rPr>
                        <a:t>4.2</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smtClean="0">
                          <a:effectLst/>
                          <a:latin typeface="Arial"/>
                        </a:rPr>
                        <a:t>0.1%</a:t>
                      </a:r>
                      <a:endParaRPr lang="en-US" sz="1100" b="0" i="0" u="none" strike="noStrike" dirty="0">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chemeClr val="bg1"/>
                          </a:solidFill>
                          <a:effectLst/>
                          <a:latin typeface="+mn-lt"/>
                        </a:rPr>
                        <a:t>0.3%</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chemeClr val="bg1"/>
                          </a:solidFill>
                          <a:effectLst/>
                          <a:latin typeface="+mn-lt"/>
                        </a:rPr>
                        <a:t>0.5%</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fontAlgn="ctr"/>
                      <a:r>
                        <a:rPr lang="en-US" sz="1100" b="0" i="0" u="none" strike="noStrike" dirty="0" smtClean="0">
                          <a:solidFill>
                            <a:schemeClr val="tx1"/>
                          </a:solidFill>
                          <a:effectLst/>
                          <a:latin typeface="Arial"/>
                        </a:rPr>
                        <a:t>0.04%</a:t>
                      </a:r>
                      <a:endParaRPr lang="en-US" sz="1100" b="0" i="0" u="none" strike="noStrike" dirty="0">
                        <a:solidFill>
                          <a:schemeClr val="tx1"/>
                        </a:solidFill>
                        <a:effectLst/>
                        <a:latin typeface="Arial"/>
                      </a:endParaRPr>
                    </a:p>
                  </a:txBody>
                  <a:tcPr marL="0" marR="0" marT="9144" marB="9144"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dirty="0">
                          <a:effectLst/>
                          <a:latin typeface="Arial"/>
                        </a:rPr>
                        <a:t>0.33%</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100" b="0" i="0" u="none" strike="noStrike" dirty="0">
                          <a:effectLst/>
                          <a:latin typeface="Arial"/>
                        </a:rPr>
                        <a:t>0.34%</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322449">
                <a:tc>
                  <a:txBody>
                    <a:bodyPr/>
                    <a:lstStyle/>
                    <a:p>
                      <a:pPr marL="117475" indent="0" algn="l" defTabSz="914400" rtl="0" eaLnBrk="1" latinLnBrk="0" hangingPunct="1"/>
                      <a:r>
                        <a:rPr lang="en-US" sz="1100" b="1" i="0" kern="1200" dirty="0" smtClean="0">
                          <a:solidFill>
                            <a:srgbClr val="FF0000"/>
                          </a:solidFill>
                          <a:latin typeface="+mj-lt"/>
                          <a:ea typeface="+mn-ea"/>
                          <a:cs typeface="Arial" panose="020B0604020202020204" pitchFamily="34" charset="0"/>
                        </a:rPr>
                        <a:t>C&amp;I</a:t>
                      </a:r>
                      <a:endParaRPr lang="en-US" sz="1100" b="1" i="0" kern="1200" dirty="0">
                        <a:solidFill>
                          <a:srgbClr val="FF0000"/>
                        </a:solidFill>
                        <a:latin typeface="+mj-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100" b="0" dirty="0" smtClean="0"/>
                        <a:t>280</a:t>
                      </a:r>
                      <a:endParaRPr lang="en-GB" sz="1100" b="0" dirty="0"/>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GB" sz="1100" b="0" i="0" dirty="0" smtClean="0">
                          <a:solidFill>
                            <a:schemeClr val="tx1"/>
                          </a:solidFill>
                          <a:latin typeface="+mj-lt"/>
                          <a:cs typeface="Arial" panose="020B0604020202020204" pitchFamily="34" charset="0"/>
                        </a:rPr>
                        <a:t>350</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en-GB" sz="1100" b="0" i="0" dirty="0" smtClean="0">
                          <a:solidFill>
                            <a:schemeClr val="tx1"/>
                          </a:solidFill>
                          <a:latin typeface="+mj-lt"/>
                          <a:cs typeface="Arial" panose="020B0604020202020204" pitchFamily="34" charset="0"/>
                        </a:rPr>
                        <a:t>386</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0" i="0" u="none" strike="noStrike" dirty="0" smtClean="0">
                          <a:solidFill>
                            <a:schemeClr val="tx1"/>
                          </a:solidFill>
                          <a:effectLst/>
                          <a:latin typeface="Arial"/>
                        </a:rPr>
                        <a:t>1.9</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smtClean="0">
                          <a:solidFill>
                            <a:schemeClr val="tx1"/>
                          </a:solidFill>
                          <a:effectLst/>
                          <a:latin typeface="Arial"/>
                        </a:rPr>
                        <a:t>1.9</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smtClean="0">
                          <a:effectLst/>
                          <a:latin typeface="Arial"/>
                        </a:rPr>
                        <a:t>0.7%</a:t>
                      </a:r>
                      <a:endParaRPr lang="en-US" sz="1100" b="0" i="0" u="none" strike="noStrike" dirty="0">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chemeClr val="bg1"/>
                          </a:solidFill>
                          <a:effectLst/>
                          <a:latin typeface="+mn-lt"/>
                        </a:rPr>
                        <a:t>0.9%</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chemeClr val="bg1"/>
                          </a:solidFill>
                          <a:effectLst/>
                          <a:latin typeface="+mn-lt"/>
                        </a:rPr>
                        <a:t>1.0%</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fontAlgn="ctr"/>
                      <a:r>
                        <a:rPr lang="en-US" sz="1100" b="0" i="0" u="none" strike="noStrike" dirty="0" smtClean="0">
                          <a:solidFill>
                            <a:schemeClr val="tx1"/>
                          </a:solidFill>
                          <a:effectLst/>
                          <a:latin typeface="Arial"/>
                        </a:rPr>
                        <a:t>0.2%</a:t>
                      </a:r>
                      <a:endParaRPr lang="en-US" sz="1100" b="0" i="0" u="none" strike="noStrike" dirty="0">
                        <a:solidFill>
                          <a:schemeClr val="tx1"/>
                        </a:solidFill>
                        <a:effectLst/>
                        <a:latin typeface="Arial"/>
                      </a:endParaRPr>
                    </a:p>
                  </a:txBody>
                  <a:tcPr marL="0" marR="0" marT="9144" marB="9144"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dirty="0">
                          <a:effectLst/>
                          <a:latin typeface="Arial"/>
                        </a:rPr>
                        <a:t>1.12%</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100" b="0" i="0" u="none" strike="noStrike" dirty="0">
                          <a:effectLst/>
                          <a:latin typeface="Arial"/>
                        </a:rPr>
                        <a:t>1.17%</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322449">
                <a:tc>
                  <a:txBody>
                    <a:bodyPr/>
                    <a:lstStyle/>
                    <a:p>
                      <a:pPr marL="117475" indent="0" algn="l" defTabSz="914400" rtl="0" eaLnBrk="1" latinLnBrk="0" hangingPunct="1"/>
                      <a:r>
                        <a:rPr lang="en-US" sz="1100" b="1" i="0" kern="1200" dirty="0" smtClean="0">
                          <a:solidFill>
                            <a:srgbClr val="FF0000"/>
                          </a:solidFill>
                          <a:latin typeface="+mj-lt"/>
                          <a:ea typeface="+mn-ea"/>
                          <a:cs typeface="Arial" panose="020B0604020202020204" pitchFamily="34" charset="0"/>
                        </a:rPr>
                        <a:t>GCB</a:t>
                      </a:r>
                      <a:endParaRPr lang="en-US" sz="1100" b="1" i="0" kern="1200" dirty="0">
                        <a:solidFill>
                          <a:srgbClr val="FF0000"/>
                        </a:solidFill>
                        <a:latin typeface="+mj-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smtClean="0">
                          <a:solidFill>
                            <a:schemeClr val="tx1"/>
                          </a:solidFill>
                          <a:effectLst/>
                          <a:latin typeface="Arial"/>
                        </a:rPr>
                        <a:t>57</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GB" sz="1100" b="0" i="0" dirty="0" smtClean="0">
                          <a:solidFill>
                            <a:schemeClr val="tx1"/>
                          </a:solidFill>
                          <a:latin typeface="+mj-lt"/>
                          <a:cs typeface="Arial" panose="020B0604020202020204" pitchFamily="34" charset="0"/>
                        </a:rPr>
                        <a:t>71</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en-GB" sz="1100" b="0" i="0" dirty="0" smtClean="0">
                          <a:solidFill>
                            <a:schemeClr val="tx1"/>
                          </a:solidFill>
                          <a:latin typeface="+mj-lt"/>
                          <a:cs typeface="Arial" panose="020B0604020202020204" pitchFamily="34" charset="0"/>
                        </a:rPr>
                        <a:t>78</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0" i="0" u="none" strike="noStrike" dirty="0" smtClean="0">
                          <a:solidFill>
                            <a:schemeClr val="tx1"/>
                          </a:solidFill>
                          <a:effectLst/>
                          <a:latin typeface="Arial"/>
                        </a:rPr>
                        <a:t>8.0</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smtClean="0">
                          <a:solidFill>
                            <a:schemeClr val="tx1"/>
                          </a:solidFill>
                          <a:effectLst/>
                          <a:latin typeface="Arial"/>
                        </a:rPr>
                        <a:t>3.0</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a:effectLst/>
                          <a:latin typeface="Arial"/>
                        </a:rPr>
                        <a:t>0.03%</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chemeClr val="bg1"/>
                          </a:solidFill>
                          <a:effectLst/>
                          <a:latin typeface="+mn-lt"/>
                        </a:rPr>
                        <a:t>0.1%</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chemeClr val="bg1"/>
                          </a:solidFill>
                          <a:effectLst/>
                          <a:latin typeface="+mn-lt"/>
                        </a:rPr>
                        <a:t>0.15%</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fontAlgn="ctr"/>
                      <a:r>
                        <a:rPr lang="en-US" sz="1100" b="0" i="0" u="none" strike="noStrike" dirty="0" smtClean="0">
                          <a:solidFill>
                            <a:schemeClr val="tx1"/>
                          </a:solidFill>
                          <a:effectLst/>
                          <a:latin typeface="Arial"/>
                        </a:rPr>
                        <a:t>0.01%</a:t>
                      </a:r>
                      <a:endParaRPr lang="en-US" sz="1100" b="0" i="0" u="none" strike="noStrike" dirty="0">
                        <a:solidFill>
                          <a:schemeClr val="tx1"/>
                        </a:solidFill>
                        <a:effectLst/>
                        <a:latin typeface="Arial"/>
                      </a:endParaRPr>
                    </a:p>
                  </a:txBody>
                  <a:tcPr marL="0" marR="0" marT="9144" marB="9144"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dirty="0" smtClean="0">
                          <a:effectLst/>
                          <a:latin typeface="Arial"/>
                        </a:rPr>
                        <a:t>0.13%</a:t>
                      </a:r>
                      <a:endParaRPr lang="en-US" sz="1100" b="0" i="0" u="none" strike="noStrike" dirty="0">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100" b="0" i="0" u="none" strike="noStrike" dirty="0" smtClean="0">
                          <a:effectLst/>
                          <a:latin typeface="Arial"/>
                        </a:rPr>
                        <a:t>0.13%</a:t>
                      </a:r>
                      <a:endParaRPr lang="en-US" sz="1100" b="0" i="0" u="none" strike="noStrike" dirty="0">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322449">
                <a:tc>
                  <a:txBody>
                    <a:bodyPr/>
                    <a:lstStyle/>
                    <a:p>
                      <a:pPr marL="0" indent="0" algn="l" defTabSz="914400" rtl="0" eaLnBrk="1" latinLnBrk="0" hangingPunct="1"/>
                      <a:r>
                        <a:rPr lang="en-US" sz="1100" b="1" kern="1200" dirty="0" smtClean="0">
                          <a:solidFill>
                            <a:srgbClr val="FF0000"/>
                          </a:solidFill>
                          <a:latin typeface="+mj-lt"/>
                          <a:ea typeface="+mn-ea"/>
                          <a:cs typeface="Arial" panose="020B0604020202020204" pitchFamily="34" charset="0"/>
                        </a:rPr>
                        <a:t>SBNA Cons. </a:t>
                      </a:r>
                      <a:r>
                        <a:rPr lang="en-US" sz="1100" b="1" kern="1200" baseline="0" dirty="0" smtClean="0">
                          <a:solidFill>
                            <a:srgbClr val="FF0000"/>
                          </a:solidFill>
                          <a:latin typeface="+mj-lt"/>
                          <a:ea typeface="+mn-ea"/>
                          <a:cs typeface="Arial" panose="020B0604020202020204" pitchFamily="34" charset="0"/>
                        </a:rPr>
                        <a:t>&amp; Business </a:t>
                      </a:r>
                      <a:endParaRPr lang="en-US" sz="1100" b="1" kern="1200" dirty="0">
                        <a:solidFill>
                          <a:srgbClr val="FF0000"/>
                        </a:solidFill>
                        <a:latin typeface="+mj-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100" b="1" dirty="0" smtClean="0"/>
                        <a:t>631</a:t>
                      </a:r>
                      <a:endParaRPr lang="en-GB" sz="1100" b="1" dirty="0"/>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GB" sz="1100" b="1" i="0" dirty="0" smtClean="0">
                          <a:solidFill>
                            <a:schemeClr val="tx1"/>
                          </a:solidFill>
                          <a:latin typeface="+mj-lt"/>
                          <a:cs typeface="Arial" panose="020B0604020202020204" pitchFamily="34" charset="0"/>
                        </a:rPr>
                        <a:t>791</a:t>
                      </a:r>
                      <a:endParaRPr lang="en-GB" sz="1100" b="1"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en-GB" sz="1100" b="1" i="0" dirty="0" smtClean="0">
                          <a:solidFill>
                            <a:schemeClr val="tx1"/>
                          </a:solidFill>
                          <a:latin typeface="+mj-lt"/>
                          <a:cs typeface="Arial" panose="020B0604020202020204" pitchFamily="34" charset="0"/>
                        </a:rPr>
                        <a:t>872</a:t>
                      </a:r>
                      <a:endParaRPr lang="en-GB" sz="1100" b="1"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gridSpan="6">
                  <a:txBody>
                    <a:bodyPr/>
                    <a:lstStyle/>
                    <a:p>
                      <a:pPr algn="ctr" fontAlgn="b"/>
                      <a:endParaRPr lang="en-US" sz="1100" b="1" i="0" u="none" strike="noStrike" dirty="0">
                        <a:solidFill>
                          <a:schemeClr val="bg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ctr" fontAlgn="b"/>
                      <a:endParaRPr lang="en-US" sz="1100" b="1" i="0" u="none" strike="noStrike" dirty="0">
                        <a:solidFill>
                          <a:schemeClr val="bg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endParaRPr lang="en-US" sz="1100" b="1" i="0" u="none" strike="noStrike" dirty="0">
                        <a:solidFill>
                          <a:schemeClr val="bg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322449">
                <a:tc>
                  <a:txBody>
                    <a:bodyPr/>
                    <a:lstStyle/>
                    <a:p>
                      <a:pPr marL="117475" indent="0" algn="l" defTabSz="914400" rtl="0" eaLnBrk="1" latinLnBrk="0" hangingPunct="1"/>
                      <a:r>
                        <a:rPr lang="en-US" sz="1100" b="1" i="0" kern="1200" dirty="0" smtClean="0">
                          <a:solidFill>
                            <a:srgbClr val="FF0000"/>
                          </a:solidFill>
                          <a:latin typeface="+mj-lt"/>
                          <a:ea typeface="+mn-ea"/>
                          <a:cs typeface="Arial" panose="020B0604020202020204" pitchFamily="34" charset="0"/>
                        </a:rPr>
                        <a:t>Retail Banking</a:t>
                      </a:r>
                      <a:endParaRPr lang="en-US" sz="1100" b="1" i="0" kern="1200" dirty="0">
                        <a:solidFill>
                          <a:srgbClr val="FF0000"/>
                        </a:solidFill>
                        <a:latin typeface="+mj-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smtClean="0">
                          <a:solidFill>
                            <a:schemeClr val="tx1"/>
                          </a:solidFill>
                          <a:effectLst/>
                          <a:latin typeface="Arial"/>
                        </a:rPr>
                        <a:t>444</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GB" sz="1100" b="0" i="0" dirty="0" smtClean="0">
                          <a:solidFill>
                            <a:schemeClr val="tx1"/>
                          </a:solidFill>
                          <a:latin typeface="+mj-lt"/>
                          <a:cs typeface="Arial" panose="020B0604020202020204" pitchFamily="34" charset="0"/>
                        </a:rPr>
                        <a:t>555</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en-GB" sz="1100" b="0" i="0" dirty="0" smtClean="0">
                          <a:solidFill>
                            <a:schemeClr val="tx1"/>
                          </a:solidFill>
                          <a:latin typeface="+mj-lt"/>
                          <a:cs typeface="Arial" panose="020B0604020202020204" pitchFamily="34" charset="0"/>
                        </a:rPr>
                        <a:t>613</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b"/>
                      <a:r>
                        <a:rPr lang="en-US" sz="1100" b="0" i="0" u="none" strike="noStrike" dirty="0">
                          <a:solidFill>
                            <a:schemeClr val="tx1"/>
                          </a:solidFill>
                          <a:effectLst/>
                          <a:latin typeface="Arial"/>
                        </a:rPr>
                        <a:t>2.6</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a:solidFill>
                            <a:schemeClr val="tx1"/>
                          </a:solidFill>
                          <a:effectLst/>
                          <a:latin typeface="Arial"/>
                        </a:rPr>
                        <a:t>2.6</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smtClean="0">
                          <a:effectLst/>
                          <a:latin typeface="Arial"/>
                        </a:rPr>
                        <a:t>0.5%</a:t>
                      </a:r>
                      <a:endParaRPr lang="en-US" sz="1100" b="0" i="0" u="none" strike="noStrike" dirty="0">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en-US" sz="1100" b="1" i="0" u="none" strike="noStrike" dirty="0" smtClean="0">
                          <a:solidFill>
                            <a:schemeClr val="bg1"/>
                          </a:solidFill>
                          <a:effectLst/>
                          <a:latin typeface="Arial"/>
                        </a:rPr>
                        <a:t>0.65%</a:t>
                      </a:r>
                      <a:endParaRPr lang="en-US" sz="1100" b="1" i="0" u="none" strike="noStrike" dirty="0">
                        <a:solidFill>
                          <a:schemeClr val="bg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fontAlgn="ctr"/>
                      <a:r>
                        <a:rPr lang="en-US" sz="1100" b="1" i="0" u="none" strike="noStrike" dirty="0" smtClean="0">
                          <a:solidFill>
                            <a:schemeClr val="bg1"/>
                          </a:solidFill>
                          <a:effectLst/>
                          <a:latin typeface="+mn-lt"/>
                        </a:rPr>
                        <a:t>0.75%</a:t>
                      </a:r>
                      <a:endParaRPr lang="en-US" sz="1100" b="1" i="0" u="none" strike="noStrike" dirty="0">
                        <a:solidFill>
                          <a:schemeClr val="bg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fontAlgn="ctr"/>
                      <a:r>
                        <a:rPr lang="en-US" sz="1100" b="0" i="0" u="none" strike="noStrike" dirty="0" smtClean="0">
                          <a:solidFill>
                            <a:schemeClr val="tx1"/>
                          </a:solidFill>
                          <a:effectLst/>
                          <a:latin typeface="Arial"/>
                        </a:rPr>
                        <a:t>0.5%</a:t>
                      </a:r>
                      <a:endParaRPr lang="en-US" sz="1100" b="0" i="0" u="none" strike="noStrike" dirty="0">
                        <a:solidFill>
                          <a:schemeClr val="tx1"/>
                        </a:solidFill>
                        <a:effectLst/>
                        <a:latin typeface="Arial"/>
                      </a:endParaRPr>
                    </a:p>
                  </a:txBody>
                  <a:tcPr marL="0" marR="0" marT="9144" marB="9144"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dirty="0">
                          <a:effectLst/>
                          <a:latin typeface="Arial"/>
                        </a:rPr>
                        <a:t>0.83%</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100" b="0" i="0" u="none" strike="noStrike" dirty="0">
                          <a:effectLst/>
                          <a:latin typeface="Arial"/>
                        </a:rPr>
                        <a:t>0.87%</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378814">
                <a:tc>
                  <a:txBody>
                    <a:bodyPr/>
                    <a:lstStyle/>
                    <a:p>
                      <a:pPr marL="117475" indent="0" algn="l" defTabSz="914400" rtl="0" eaLnBrk="1" latinLnBrk="0" hangingPunct="1"/>
                      <a:r>
                        <a:rPr lang="en-US" sz="1100" b="1" i="0" kern="1200" dirty="0" smtClean="0">
                          <a:solidFill>
                            <a:srgbClr val="FF0000"/>
                          </a:solidFill>
                          <a:latin typeface="+mj-lt"/>
                          <a:ea typeface="+mn-ea"/>
                          <a:cs typeface="Arial" panose="020B0604020202020204" pitchFamily="34" charset="0"/>
                        </a:rPr>
                        <a:t>Business Banking</a:t>
                      </a:r>
                      <a:endParaRPr lang="en-US" sz="1100" b="1" i="0" kern="1200" dirty="0">
                        <a:solidFill>
                          <a:srgbClr val="FF0000"/>
                        </a:solidFill>
                        <a:latin typeface="+mj-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smtClean="0">
                          <a:solidFill>
                            <a:schemeClr val="tx1"/>
                          </a:solidFill>
                          <a:effectLst/>
                          <a:latin typeface="Arial"/>
                        </a:rPr>
                        <a:t>188</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GB" sz="1100" b="0" i="0" dirty="0" smtClean="0">
                          <a:solidFill>
                            <a:schemeClr val="tx1"/>
                          </a:solidFill>
                          <a:latin typeface="+mj-lt"/>
                          <a:cs typeface="Arial" panose="020B0604020202020204" pitchFamily="34" charset="0"/>
                        </a:rPr>
                        <a:t>235</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en-GB" sz="1100" b="0" i="0" dirty="0" smtClean="0">
                          <a:solidFill>
                            <a:schemeClr val="tx1"/>
                          </a:solidFill>
                          <a:latin typeface="+mj-lt"/>
                          <a:cs typeface="Arial" panose="020B0604020202020204" pitchFamily="34" charset="0"/>
                        </a:rPr>
                        <a:t>259</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b"/>
                      <a:r>
                        <a:rPr lang="en-US" sz="1100" b="0" i="0" u="none" strike="noStrike" dirty="0">
                          <a:solidFill>
                            <a:schemeClr val="tx1"/>
                          </a:solidFill>
                          <a:effectLst/>
                          <a:latin typeface="+mj-lt"/>
                        </a:rPr>
                        <a:t>2.9</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a:solidFill>
                            <a:schemeClr val="tx1"/>
                          </a:solidFill>
                          <a:effectLst/>
                          <a:latin typeface="+mj-lt"/>
                        </a:rPr>
                        <a:t>2.9</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smtClean="0">
                          <a:solidFill>
                            <a:schemeClr val="tx1"/>
                          </a:solidFill>
                          <a:effectLst/>
                          <a:latin typeface="Arial"/>
                        </a:rPr>
                        <a:t>1.0%</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en-US" sz="1100" b="1" i="0" u="none" strike="noStrike" dirty="0" smtClean="0">
                          <a:solidFill>
                            <a:schemeClr val="bg1"/>
                          </a:solidFill>
                          <a:effectLst/>
                          <a:latin typeface="+mj-lt"/>
                        </a:rPr>
                        <a:t>1.3%</a:t>
                      </a:r>
                      <a:endParaRPr lang="en-US" sz="1100" b="1" i="0" u="none" strike="noStrike" dirty="0">
                        <a:solidFill>
                          <a:schemeClr val="bg1"/>
                        </a:solidFill>
                        <a:effectLst/>
                        <a:latin typeface="+mj-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fontAlgn="ctr"/>
                      <a:r>
                        <a:rPr lang="en-US" sz="1100" b="1" i="0" u="none" strike="noStrike" dirty="0" smtClean="0">
                          <a:solidFill>
                            <a:schemeClr val="bg1"/>
                          </a:solidFill>
                          <a:effectLst/>
                          <a:latin typeface="+mj-lt"/>
                        </a:rPr>
                        <a:t>1.4%</a:t>
                      </a:r>
                      <a:endParaRPr lang="en-US" sz="1100" b="1" i="0" u="none" strike="noStrike" dirty="0">
                        <a:solidFill>
                          <a:schemeClr val="bg1"/>
                        </a:solidFill>
                        <a:effectLst/>
                        <a:latin typeface="+mj-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fontAlgn="ctr"/>
                      <a:r>
                        <a:rPr lang="en-US" sz="1100" b="0" i="0" u="none" strike="noStrike" dirty="0" smtClean="0">
                          <a:solidFill>
                            <a:schemeClr val="tx1"/>
                          </a:solidFill>
                          <a:effectLst/>
                          <a:latin typeface="+mj-lt"/>
                        </a:rPr>
                        <a:t>0.8%</a:t>
                      </a:r>
                      <a:endParaRPr lang="en-US" sz="1100" b="0" i="0" u="none" strike="noStrike" dirty="0">
                        <a:solidFill>
                          <a:schemeClr val="tx1"/>
                        </a:solidFill>
                        <a:effectLst/>
                        <a:latin typeface="+mj-lt"/>
                      </a:endParaRPr>
                    </a:p>
                  </a:txBody>
                  <a:tcPr marL="0" marR="0" marT="9144" marB="9144"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dirty="0">
                          <a:solidFill>
                            <a:schemeClr val="tx1"/>
                          </a:solidFill>
                          <a:effectLst/>
                          <a:latin typeface="Arial"/>
                        </a:rPr>
                        <a:t>1.68%</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100" b="0" i="0" u="none" strike="noStrike" dirty="0">
                          <a:solidFill>
                            <a:schemeClr val="tx1"/>
                          </a:solidFill>
                          <a:effectLst/>
                          <a:latin typeface="Arial"/>
                        </a:rPr>
                        <a:t>1.75%</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bl>
          </a:graphicData>
        </a:graphic>
      </p:graphicFrame>
      <p:sp>
        <p:nvSpPr>
          <p:cNvPr id="25" name="Rectangular Callout 24"/>
          <p:cNvSpPr/>
          <p:nvPr/>
        </p:nvSpPr>
        <p:spPr>
          <a:xfrm>
            <a:off x="867008" y="1719312"/>
            <a:ext cx="2452125" cy="336685"/>
          </a:xfrm>
          <a:prstGeom prst="wedgeRectCallout">
            <a:avLst>
              <a:gd name="adj1" fmla="val -33424"/>
              <a:gd name="adj2" fmla="val 108353"/>
            </a:avLst>
          </a:prstGeom>
          <a:solidFill>
            <a:schemeClr val="bg1">
              <a:lumMod val="95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dirty="0" smtClean="0">
                <a:solidFill>
                  <a:schemeClr val="tx1"/>
                </a:solidFill>
                <a:latin typeface="Arial"/>
                <a:sym typeface="Arial"/>
              </a:rPr>
              <a:t>Portfolio NCO limits calculated as weighted average of sub-portfolios</a:t>
            </a:r>
          </a:p>
        </p:txBody>
      </p:sp>
      <p:sp>
        <p:nvSpPr>
          <p:cNvPr id="13" name="Rectangular Callout 12"/>
          <p:cNvSpPr/>
          <p:nvPr/>
        </p:nvSpPr>
        <p:spPr>
          <a:xfrm>
            <a:off x="4332676" y="4237429"/>
            <a:ext cx="3349256" cy="336685"/>
          </a:xfrm>
          <a:prstGeom prst="wedgeRectCallout">
            <a:avLst>
              <a:gd name="adj1" fmla="val 18640"/>
              <a:gd name="adj2" fmla="val -74812"/>
            </a:avLst>
          </a:prstGeom>
          <a:solidFill>
            <a:schemeClr val="bg1">
              <a:lumMod val="95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dirty="0" smtClean="0">
                <a:solidFill>
                  <a:schemeClr val="tx1"/>
                </a:solidFill>
                <a:latin typeface="Arial"/>
                <a:sym typeface="Arial"/>
              </a:rPr>
              <a:t>Translating GCB NCO rates into the corresponding number of account defaults for discussions with Business</a:t>
            </a:r>
          </a:p>
        </p:txBody>
      </p:sp>
      <p:sp>
        <p:nvSpPr>
          <p:cNvPr id="16" name="AutoShape 156"/>
          <p:cNvSpPr>
            <a:spLocks noChangeArrowheads="1"/>
          </p:cNvSpPr>
          <p:nvPr/>
        </p:nvSpPr>
        <p:spPr bwMode="gray">
          <a:xfrm>
            <a:off x="8665225"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4</a:t>
            </a:r>
          </a:p>
        </p:txBody>
      </p:sp>
    </p:spTree>
    <p:extLst>
      <p:ext uri="{BB962C8B-B14F-4D97-AF65-F5344CB8AC3E}">
        <p14:creationId xmlns:p14="http://schemas.microsoft.com/office/powerpoint/2010/main" val="4038980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034146" y="2934392"/>
            <a:ext cx="6106679" cy="576293"/>
          </a:xfrm>
        </p:spPr>
        <p:txBody>
          <a:bodyPr/>
          <a:lstStyle/>
          <a:p>
            <a:r>
              <a:rPr lang="en-GB" b="1" dirty="0" smtClean="0">
                <a:solidFill>
                  <a:schemeClr val="accent3"/>
                </a:solidFill>
              </a:rPr>
              <a:t>BSPR</a:t>
            </a:r>
          </a:p>
        </p:txBody>
      </p:sp>
    </p:spTree>
    <p:extLst>
      <p:ext uri="{BB962C8B-B14F-4D97-AF65-F5344CB8AC3E}">
        <p14:creationId xmlns:p14="http://schemas.microsoft.com/office/powerpoint/2010/main" val="32859041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130380277"/>
              </p:ext>
            </p:extLst>
          </p:nvPr>
        </p:nvGraphicFramePr>
        <p:xfrm>
          <a:off x="1668" y="1589"/>
          <a:ext cx="1667" cy="1587"/>
        </p:xfrm>
        <a:graphic>
          <a:graphicData uri="http://schemas.openxmlformats.org/presentationml/2006/ole">
            <mc:AlternateContent xmlns:mc="http://schemas.openxmlformats.org/markup-compatibility/2006">
              <mc:Choice xmlns:v="urn:schemas-microsoft-com:vml" Requires="v">
                <p:oleObj spid="_x0000_s13828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668" y="1589"/>
                        <a:ext cx="1667" cy="1587"/>
                      </a:xfrm>
                      <a:prstGeom prst="rect">
                        <a:avLst/>
                      </a:prstGeom>
                    </p:spPr>
                  </p:pic>
                </p:oleObj>
              </mc:Fallback>
            </mc:AlternateContent>
          </a:graphicData>
        </a:graphic>
      </p:graphicFrame>
      <p:sp>
        <p:nvSpPr>
          <p:cNvPr id="6" name="TextBox 5"/>
          <p:cNvSpPr txBox="1"/>
          <p:nvPr/>
        </p:nvSpPr>
        <p:spPr>
          <a:xfrm>
            <a:off x="305483" y="19889"/>
            <a:ext cx="8928633" cy="621709"/>
          </a:xfrm>
          <a:prstGeom prst="rect">
            <a:avLst/>
          </a:prstGeom>
          <a:noFill/>
        </p:spPr>
        <p:txBody>
          <a:bodyPr wrap="square" rtlCol="0">
            <a:spAutoFit/>
          </a:bodyPr>
          <a:lstStyle/>
          <a:p>
            <a:pPr algn="l"/>
            <a:r>
              <a:rPr lang="en-US" sz="2000" b="1" dirty="0"/>
              <a:t>Translate to base NCO limits</a:t>
            </a:r>
          </a:p>
          <a:p>
            <a:pPr algn="l"/>
            <a:r>
              <a:rPr lang="en-US" sz="2000" b="1" dirty="0" smtClean="0">
                <a:solidFill>
                  <a:srgbClr val="FF0000"/>
                </a:solidFill>
              </a:rPr>
              <a:t>Range of NCO limits – BSPR</a:t>
            </a:r>
            <a:endParaRPr lang="en-US" sz="2000" dirty="0">
              <a:solidFill>
                <a:srgbClr val="FF0000"/>
              </a:solidFill>
            </a:endParaRPr>
          </a:p>
        </p:txBody>
      </p:sp>
      <p:sp>
        <p:nvSpPr>
          <p:cNvPr id="11" name="Footnote"/>
          <p:cNvSpPr/>
          <p:nvPr/>
        </p:nvSpPr>
        <p:spPr>
          <a:xfrm>
            <a:off x="457200" y="6496962"/>
            <a:ext cx="8686800" cy="2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buFontTx/>
              <a:buAutoNum type="arabicPeriod"/>
            </a:pPr>
            <a:r>
              <a:rPr lang="en-GB" sz="800" dirty="0" smtClean="0"/>
              <a:t>‘</a:t>
            </a:r>
            <a:r>
              <a:rPr lang="en-GB" sz="800" dirty="0"/>
              <a:t>Commercial and Other’ category is comprised of Commercial Banking, CRE, and Public Sector </a:t>
            </a:r>
            <a:r>
              <a:rPr lang="en-GB" sz="800" dirty="0" smtClean="0"/>
              <a:t>portfolios</a:t>
            </a:r>
          </a:p>
          <a:p>
            <a:pPr algn="l"/>
            <a:r>
              <a:rPr lang="en-GB" sz="800" dirty="0" smtClean="0">
                <a:solidFill>
                  <a:schemeClr val="tx1"/>
                </a:solidFill>
                <a:latin typeface="+mj-lt"/>
                <a:sym typeface="+mn-lt"/>
              </a:rPr>
              <a:t>Source: </a:t>
            </a:r>
            <a:r>
              <a:rPr lang="en-US" sz="800" dirty="0" smtClean="0">
                <a:latin typeface="+mj-lt"/>
                <a:sym typeface="+mn-lt"/>
              </a:rPr>
              <a:t>CCAR 2016 results</a:t>
            </a:r>
          </a:p>
        </p:txBody>
      </p:sp>
      <p:sp>
        <p:nvSpPr>
          <p:cNvPr id="19"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2</a:t>
            </a:r>
          </a:p>
        </p:txBody>
      </p:sp>
      <p:sp>
        <p:nvSpPr>
          <p:cNvPr id="21" name="AutoShape 156"/>
          <p:cNvSpPr>
            <a:spLocks noChangeArrowheads="1"/>
          </p:cNvSpPr>
          <p:nvPr/>
        </p:nvSpPr>
        <p:spPr bwMode="gray">
          <a:xfrm>
            <a:off x="825071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3</a:t>
            </a:r>
          </a:p>
        </p:txBody>
      </p:sp>
      <p:sp>
        <p:nvSpPr>
          <p:cNvPr id="22"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graphicFrame>
        <p:nvGraphicFramePr>
          <p:cNvPr id="15" name="Conclusion"/>
          <p:cNvGraphicFramePr>
            <a:graphicFrameLocks noGrp="1"/>
          </p:cNvGraphicFramePr>
          <p:nvPr>
            <p:extLst>
              <p:ext uri="{D42A27DB-BD31-4B8C-83A1-F6EECF244321}">
                <p14:modId xmlns:p14="http://schemas.microsoft.com/office/powerpoint/2010/main" val="1408761941"/>
              </p:ext>
            </p:extLst>
          </p:nvPr>
        </p:nvGraphicFramePr>
        <p:xfrm>
          <a:off x="457994" y="5530807"/>
          <a:ext cx="8686800" cy="640080"/>
        </p:xfrm>
        <a:graphic>
          <a:graphicData uri="http://schemas.openxmlformats.org/drawingml/2006/table">
            <a:tbl>
              <a:tblPr firstRow="1" bandRow="1">
                <a:tableStyleId>{839DD9DD-9E6C-4910-8AC0-68ADFF6A6AFC}</a:tableStyleId>
              </a:tblPr>
              <a:tblGrid>
                <a:gridCol w="8686800"/>
              </a:tblGrid>
              <a:tr h="254000">
                <a:tc>
                  <a:txBody>
                    <a:bodyPr/>
                    <a:lstStyle/>
                    <a:p>
                      <a:r>
                        <a:rPr kumimoji="0" lang="en-GB" sz="1800" b="0" i="0" u="none" kern="1200" baseline="0" dirty="0" smtClean="0">
                          <a:solidFill>
                            <a:srgbClr val="FF0000"/>
                          </a:solidFill>
                          <a:latin typeface="+mn-lt"/>
                          <a:ea typeface="+mn-ea"/>
                          <a:cs typeface="+mj-lt"/>
                          <a:sym typeface="+mj-lt"/>
                        </a:rPr>
                        <a:t>Recommended NCO limits are based on the capital ratios prior to the change in IHC share purchasing</a:t>
                      </a:r>
                      <a:endParaRPr kumimoji="0" lang="en-GB" sz="1800" b="0" i="0" u="none" kern="1200" baseline="0" dirty="0">
                        <a:solidFill>
                          <a:srgbClr val="FF0000"/>
                        </a:solidFill>
                        <a:latin typeface="+mn-lt"/>
                        <a:ea typeface="+mn-ea"/>
                        <a:cs typeface="+mj-lt"/>
                        <a:sym typeface="+mj-lt"/>
                      </a:endParaRPr>
                    </a:p>
                  </a:txBody>
                  <a:tcPr anchor="b">
                    <a:lnT w="9525">
                      <a:solidFill>
                        <a:schemeClr val="accent4"/>
                      </a:solidFill>
                    </a:lnT>
                    <a:lnB w="9525" cap="flat" cmpd="sng" algn="ctr">
                      <a:solidFill>
                        <a:schemeClr val="accent4"/>
                      </a:solidFill>
                    </a:lnB>
                  </a:tcPr>
                </a:tc>
              </a:tr>
            </a:tbl>
          </a:graphicData>
        </a:graphic>
      </p:graphicFrame>
      <p:sp>
        <p:nvSpPr>
          <p:cNvPr id="13" name="AutoShape 156"/>
          <p:cNvSpPr>
            <a:spLocks noChangeArrowheads="1"/>
          </p:cNvSpPr>
          <p:nvPr/>
        </p:nvSpPr>
        <p:spPr bwMode="gray">
          <a:xfrm>
            <a:off x="8665225"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4</a:t>
            </a:r>
          </a:p>
        </p:txBody>
      </p:sp>
      <p:sp>
        <p:nvSpPr>
          <p:cNvPr id="14" name="Rectangle 13"/>
          <p:cNvSpPr/>
          <p:nvPr/>
        </p:nvSpPr>
        <p:spPr>
          <a:xfrm>
            <a:off x="457993" y="1256365"/>
            <a:ext cx="4423570"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Range of stress scalars and NCO limits</a:t>
            </a:r>
          </a:p>
          <a:p>
            <a:pPr algn="l"/>
            <a:r>
              <a:rPr lang="en-GB" sz="1400" dirty="0" smtClean="0">
                <a:solidFill>
                  <a:srgbClr val="FF0000"/>
                </a:solidFill>
                <a:latin typeface="Arial" panose="020B0604020202020204" pitchFamily="34" charset="0"/>
                <a:cs typeface="Arial" panose="020B0604020202020204" pitchFamily="34" charset="0"/>
              </a:rPr>
              <a:t>Anchoring on CCAR 2016</a:t>
            </a:r>
            <a:endParaRPr lang="en-GB" sz="1400" dirty="0">
              <a:solidFill>
                <a:srgbClr val="FF0000"/>
              </a:solidFill>
              <a:latin typeface="Arial" panose="020B0604020202020204" pitchFamily="34" charset="0"/>
              <a:cs typeface="Arial" panose="020B0604020202020204" pitchFamily="34" charset="0"/>
            </a:endParaRPr>
          </a:p>
        </p:txBody>
      </p:sp>
      <p:graphicFrame>
        <p:nvGraphicFramePr>
          <p:cNvPr id="23" name="Table 22"/>
          <p:cNvGraphicFramePr>
            <a:graphicFrameLocks noGrp="1"/>
          </p:cNvGraphicFramePr>
          <p:nvPr>
            <p:extLst>
              <p:ext uri="{D42A27DB-BD31-4B8C-83A1-F6EECF244321}">
                <p14:modId xmlns:p14="http://schemas.microsoft.com/office/powerpoint/2010/main" val="433738751"/>
              </p:ext>
            </p:extLst>
          </p:nvPr>
        </p:nvGraphicFramePr>
        <p:xfrm>
          <a:off x="436730" y="2149556"/>
          <a:ext cx="8950158" cy="2419696"/>
        </p:xfrm>
        <a:graphic>
          <a:graphicData uri="http://schemas.openxmlformats.org/drawingml/2006/table">
            <a:tbl>
              <a:tblPr firstRow="1" lastRow="1" bandRow="1">
                <a:tableStyleId>{5C22544A-7EE6-4342-B048-85BDC9FD1C3A}</a:tableStyleId>
              </a:tblPr>
              <a:tblGrid>
                <a:gridCol w="1078600"/>
                <a:gridCol w="761923"/>
                <a:gridCol w="560861"/>
                <a:gridCol w="645518"/>
                <a:gridCol w="740759"/>
                <a:gridCol w="783087"/>
                <a:gridCol w="814835"/>
                <a:gridCol w="814835"/>
                <a:gridCol w="783087"/>
                <a:gridCol w="698430"/>
                <a:gridCol w="645518"/>
                <a:gridCol w="622705"/>
              </a:tblGrid>
              <a:tr h="378814">
                <a:tc rowSpan="2">
                  <a:txBody>
                    <a:bodyPr/>
                    <a:lstStyle/>
                    <a:p>
                      <a:r>
                        <a:rPr lang="en-US" sz="1100" b="1" dirty="0" smtClean="0">
                          <a:solidFill>
                            <a:srgbClr val="FF0000"/>
                          </a:solidFill>
                          <a:latin typeface="+mj-lt"/>
                          <a:cs typeface="Arial" panose="020B0604020202020204" pitchFamily="34" charset="0"/>
                        </a:rPr>
                        <a:t>Portfolio</a:t>
                      </a: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100" b="1" kern="1200" dirty="0" smtClean="0">
                          <a:solidFill>
                            <a:schemeClr val="tx1"/>
                          </a:solidFill>
                          <a:latin typeface="+mn-lt"/>
                          <a:ea typeface="+mn-ea"/>
                          <a:cs typeface="Arial" panose="020B0604020202020204" pitchFamily="34" charset="0"/>
                        </a:rPr>
                        <a:t>CCAR</a:t>
                      </a:r>
                      <a:r>
                        <a:rPr lang="en-US" sz="1100" b="1" kern="1200" baseline="0" dirty="0" smtClean="0">
                          <a:solidFill>
                            <a:schemeClr val="tx1"/>
                          </a:solidFill>
                          <a:latin typeface="+mn-lt"/>
                          <a:ea typeface="+mn-ea"/>
                          <a:cs typeface="Arial" panose="020B0604020202020204" pitchFamily="34" charset="0"/>
                        </a:rPr>
                        <a:t> total losses</a:t>
                      </a:r>
                    </a:p>
                    <a:p>
                      <a:pPr algn="ctr"/>
                      <a:r>
                        <a:rPr lang="en-US" sz="1100" b="0" kern="1200" baseline="0" dirty="0" smtClean="0">
                          <a:solidFill>
                            <a:schemeClr val="tx1"/>
                          </a:solidFill>
                          <a:latin typeface="+mn-lt"/>
                          <a:ea typeface="+mn-ea"/>
                          <a:cs typeface="Arial" panose="020B0604020202020204" pitchFamily="34" charset="0"/>
                        </a:rPr>
                        <a:t>($M)</a:t>
                      </a:r>
                      <a:endParaRPr lang="en-US" sz="1100" b="0" kern="1200" dirty="0">
                        <a:solidFill>
                          <a:schemeClr val="tx1"/>
                        </a:solidFill>
                        <a:latin typeface="+mn-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c gridSpan="2">
                  <a:txBody>
                    <a:bodyPr/>
                    <a:lstStyle/>
                    <a:p>
                      <a:pPr algn="ctr"/>
                      <a:r>
                        <a:rPr lang="en-US" sz="1100" b="1" kern="1200" dirty="0" smtClean="0">
                          <a:solidFill>
                            <a:schemeClr val="tx1"/>
                          </a:solidFill>
                          <a:latin typeface="+mn-lt"/>
                          <a:ea typeface="+mn-ea"/>
                          <a:cs typeface="Arial" panose="020B0604020202020204" pitchFamily="34" charset="0"/>
                        </a:rPr>
                        <a:t>Recommended</a:t>
                      </a:r>
                      <a:r>
                        <a:rPr lang="en-US" sz="1100" b="1" kern="1200" baseline="0" dirty="0" smtClean="0">
                          <a:solidFill>
                            <a:schemeClr val="tx1"/>
                          </a:solidFill>
                          <a:latin typeface="+mn-lt"/>
                          <a:ea typeface="+mn-ea"/>
                          <a:cs typeface="Arial" panose="020B0604020202020204" pitchFamily="34" charset="0"/>
                        </a:rPr>
                        <a:t> l</a:t>
                      </a:r>
                      <a:r>
                        <a:rPr lang="en-US" sz="1100" b="1" kern="1200" dirty="0" smtClean="0">
                          <a:solidFill>
                            <a:schemeClr val="tx1"/>
                          </a:solidFill>
                          <a:latin typeface="+mn-lt"/>
                          <a:ea typeface="+mn-ea"/>
                          <a:cs typeface="Arial" panose="020B0604020202020204" pitchFamily="34" charset="0"/>
                        </a:rPr>
                        <a:t>oss budget</a:t>
                      </a:r>
                      <a:endParaRPr lang="en-US" sz="1100" b="1" kern="1200" dirty="0">
                        <a:solidFill>
                          <a:schemeClr val="tx1"/>
                        </a:solidFill>
                        <a:latin typeface="+mn-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2"/>
                    </a:solidFill>
                  </a:tcPr>
                </a:tc>
                <a:tc rowSpan="2">
                  <a:txBody>
                    <a:bodyPr/>
                    <a:lstStyle/>
                    <a:p>
                      <a:pPr algn="ctr"/>
                      <a:r>
                        <a:rPr lang="en-US" sz="1100" b="1" dirty="0" smtClean="0">
                          <a:solidFill>
                            <a:schemeClr val="tx1"/>
                          </a:solidFill>
                          <a:latin typeface="+mj-lt"/>
                          <a:cs typeface="Arial" panose="020B0604020202020204" pitchFamily="34" charset="0"/>
                        </a:rPr>
                        <a:t>2016 CCAR scalar</a:t>
                      </a:r>
                      <a:r>
                        <a:rPr lang="en-US" sz="1100" b="1" baseline="30000" dirty="0" smtClean="0">
                          <a:solidFill>
                            <a:schemeClr val="tx1"/>
                          </a:solidFill>
                          <a:latin typeface="+mj-lt"/>
                          <a:cs typeface="Arial" panose="020B0604020202020204" pitchFamily="34" charset="0"/>
                        </a:rPr>
                        <a:t>1</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rowSpan="2">
                  <a:txBody>
                    <a:bodyPr/>
                    <a:lstStyle/>
                    <a:p>
                      <a:pPr algn="ctr"/>
                      <a:r>
                        <a:rPr lang="en-US" sz="1100" b="1" dirty="0" smtClean="0">
                          <a:solidFill>
                            <a:schemeClr val="tx1"/>
                          </a:solidFill>
                          <a:latin typeface="+mj-lt"/>
                          <a:cs typeface="Arial" panose="020B0604020202020204" pitchFamily="34" charset="0"/>
                        </a:rPr>
                        <a:t>2016 proposed scalar</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rowSpan="2">
                  <a:txBody>
                    <a:bodyPr/>
                    <a:lstStyle/>
                    <a:p>
                      <a:pPr algn="ctr"/>
                      <a:r>
                        <a:rPr lang="en-US" sz="1100" b="1" dirty="0" smtClean="0">
                          <a:solidFill>
                            <a:schemeClr val="tx1"/>
                          </a:solidFill>
                          <a:latin typeface="+mj-lt"/>
                          <a:cs typeface="Arial" panose="020B0604020202020204" pitchFamily="34" charset="0"/>
                        </a:rPr>
                        <a:t>Min NCO </a:t>
                      </a:r>
                      <a:endParaRPr lang="en-US" sz="1100" b="1" baseline="0" dirty="0" smtClean="0">
                        <a:solidFill>
                          <a:schemeClr val="tx1"/>
                        </a:solidFill>
                        <a:latin typeface="+mj-lt"/>
                        <a:cs typeface="Arial" panose="020B0604020202020204" pitchFamily="34" charset="0"/>
                      </a:endParaRPr>
                    </a:p>
                    <a:p>
                      <a:pPr algn="ctr"/>
                      <a:r>
                        <a:rPr lang="en-US" sz="1100" b="0" baseline="0" dirty="0" smtClean="0">
                          <a:solidFill>
                            <a:schemeClr val="tx1"/>
                          </a:solidFill>
                          <a:latin typeface="+mj-lt"/>
                          <a:cs typeface="Arial" panose="020B0604020202020204" pitchFamily="34" charset="0"/>
                        </a:rPr>
                        <a:t>(CCAR Base avg.)</a:t>
                      </a:r>
                      <a:endParaRPr lang="en-US" sz="1100" b="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c rowSpan="2">
                  <a:txBody>
                    <a:bodyPr/>
                    <a:lstStyle/>
                    <a:p>
                      <a:pPr algn="ctr"/>
                      <a:r>
                        <a:rPr lang="en-US" sz="1100" b="1" dirty="0" smtClean="0">
                          <a:solidFill>
                            <a:schemeClr val="tx1"/>
                          </a:solidFill>
                          <a:latin typeface="+mj-lt"/>
                          <a:cs typeface="Arial" panose="020B0604020202020204" pitchFamily="34" charset="0"/>
                        </a:rPr>
                        <a:t>Avg. 2015 loss rate </a:t>
                      </a:r>
                      <a:r>
                        <a:rPr lang="en-US" sz="1100" b="0" dirty="0" smtClean="0">
                          <a:solidFill>
                            <a:schemeClr val="tx1"/>
                          </a:solidFill>
                          <a:latin typeface="+mj-lt"/>
                          <a:cs typeface="Arial" panose="020B0604020202020204" pitchFamily="34" charset="0"/>
                        </a:rPr>
                        <a:t>(Actuals)</a:t>
                      </a:r>
                      <a:endParaRPr lang="en-US" sz="1100" b="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c gridSpan="2">
                  <a:txBody>
                    <a:bodyPr/>
                    <a:lstStyle/>
                    <a:p>
                      <a:pPr marL="0" marR="0" algn="ctr">
                        <a:spcBef>
                          <a:spcPts val="0"/>
                        </a:spcBef>
                        <a:spcAft>
                          <a:spcPts val="0"/>
                        </a:spcAft>
                      </a:pPr>
                      <a:r>
                        <a:rPr lang="en-US" sz="1100" b="1" dirty="0">
                          <a:solidFill>
                            <a:schemeClr val="tx1"/>
                          </a:solidFill>
                          <a:effectLst/>
                          <a:latin typeface="+mj-lt"/>
                          <a:ea typeface="Calibri"/>
                          <a:cs typeface="Times New Roman"/>
                        </a:rPr>
                        <a:t>Current limits (recommended)</a:t>
                      </a:r>
                      <a:endParaRPr lang="en-US" sz="1100" dirty="0">
                        <a:solidFill>
                          <a:schemeClr val="tx1"/>
                        </a:solidFill>
                        <a:effectLst/>
                        <a:latin typeface="+mj-lt"/>
                        <a:ea typeface="Calibri"/>
                        <a:cs typeface="Times New Roman"/>
                      </a:endParaRPr>
                    </a:p>
                  </a:txBody>
                  <a:tcPr marL="36830" marR="36830" marT="27305" marB="27305"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GB"/>
                    </a:p>
                  </a:txBody>
                  <a:tcPr/>
                </a:tc>
                <a:tc gridSpan="2">
                  <a:txBody>
                    <a:bodyPr/>
                    <a:lstStyle/>
                    <a:p>
                      <a:pPr marL="0" marR="0" algn="ctr">
                        <a:spcBef>
                          <a:spcPts val="0"/>
                        </a:spcBef>
                        <a:spcAft>
                          <a:spcPts val="0"/>
                        </a:spcAft>
                      </a:pPr>
                      <a:r>
                        <a:rPr lang="en-US" sz="1100" b="1">
                          <a:solidFill>
                            <a:schemeClr val="tx1"/>
                          </a:solidFill>
                          <a:effectLst/>
                          <a:latin typeface="+mj-lt"/>
                          <a:ea typeface="Calibri"/>
                          <a:cs typeface="Times New Roman"/>
                        </a:rPr>
                        <a:t>CCAR-linked limit w/ buffer</a:t>
                      </a:r>
                      <a:endParaRPr lang="en-US" sz="1100">
                        <a:solidFill>
                          <a:schemeClr val="tx1"/>
                        </a:solidFill>
                        <a:effectLst/>
                        <a:latin typeface="+mj-lt"/>
                        <a:ea typeface="Calibri"/>
                        <a:cs typeface="Times New Roman"/>
                      </a:endParaRPr>
                    </a:p>
                  </a:txBody>
                  <a:tcPr marL="36830" marR="36830" marT="27305" marB="27305"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GB"/>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solidFill>
                  </a:tcPr>
                </a:tc>
              </a:tr>
              <a:tr h="325543">
                <a:tc vMerge="1">
                  <a:txBody>
                    <a:bodyPr/>
                    <a:lstStyle/>
                    <a:p>
                      <a:endParaRPr lang="en-GB"/>
                    </a:p>
                  </a:txBody>
                  <a:tcPr/>
                </a:tc>
                <a:tc vMerge="1">
                  <a:txBody>
                    <a:bodyPr/>
                    <a:lstStyle/>
                    <a:p>
                      <a:endParaRPr lang="en-GB"/>
                    </a:p>
                  </a:txBody>
                  <a:tcPr/>
                </a:tc>
                <a:tc>
                  <a:txBody>
                    <a:bodyPr/>
                    <a:lstStyle/>
                    <a:p>
                      <a:pPr algn="ctr"/>
                      <a:r>
                        <a:rPr lang="en-US" sz="1100" b="1" dirty="0" smtClean="0">
                          <a:solidFill>
                            <a:schemeClr val="bg1"/>
                          </a:solidFill>
                          <a:latin typeface="+mj-lt"/>
                          <a:cs typeface="Arial" panose="020B0604020202020204" pitchFamily="34" charset="0"/>
                        </a:rPr>
                        <a:t>Amber</a:t>
                      </a: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a:r>
                        <a:rPr lang="en-GB" sz="1100" b="1" dirty="0" smtClean="0">
                          <a:solidFill>
                            <a:schemeClr val="bg1"/>
                          </a:solidFill>
                        </a:rPr>
                        <a:t>Red</a:t>
                      </a:r>
                      <a:endParaRPr lang="en-GB" b="1" dirty="0">
                        <a:solidFill>
                          <a:schemeClr val="bg1"/>
                        </a:solidFill>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dirty="0"/>
                    </a:p>
                  </a:txBody>
                  <a:tcPr/>
                </a:tc>
                <a:tc>
                  <a:txBody>
                    <a:bodyPr/>
                    <a:lstStyle/>
                    <a:p>
                      <a:pPr marL="0" marR="0" algn="ctr">
                        <a:spcBef>
                          <a:spcPts val="0"/>
                        </a:spcBef>
                        <a:spcAft>
                          <a:spcPts val="0"/>
                        </a:spcAft>
                      </a:pPr>
                      <a:r>
                        <a:rPr lang="en-US" sz="1100" b="1" dirty="0">
                          <a:solidFill>
                            <a:schemeClr val="bg1"/>
                          </a:solidFill>
                          <a:effectLst/>
                          <a:latin typeface="+mj-lt"/>
                          <a:ea typeface="Calibri"/>
                          <a:cs typeface="Times New Roman"/>
                        </a:rPr>
                        <a:t>Amber</a:t>
                      </a:r>
                      <a:endParaRPr lang="en-US" sz="1100" dirty="0">
                        <a:solidFill>
                          <a:schemeClr val="bg1"/>
                        </a:solidFill>
                        <a:effectLst/>
                        <a:latin typeface="+mj-lt"/>
                        <a:ea typeface="Calibri"/>
                        <a:cs typeface="Times New Roman"/>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5"/>
                    </a:solidFill>
                  </a:tcPr>
                </a:tc>
                <a:tc>
                  <a:txBody>
                    <a:bodyPr/>
                    <a:lstStyle/>
                    <a:p>
                      <a:pPr marL="0" marR="0" algn="ctr">
                        <a:spcBef>
                          <a:spcPts val="0"/>
                        </a:spcBef>
                        <a:spcAft>
                          <a:spcPts val="0"/>
                        </a:spcAft>
                      </a:pPr>
                      <a:r>
                        <a:rPr lang="en-US" sz="1100" b="1" dirty="0">
                          <a:solidFill>
                            <a:schemeClr val="bg1"/>
                          </a:solidFill>
                          <a:effectLst/>
                          <a:latin typeface="+mj-lt"/>
                          <a:ea typeface="Calibri"/>
                          <a:cs typeface="Times New Roman"/>
                        </a:rPr>
                        <a:t>Red</a:t>
                      </a:r>
                      <a:endParaRPr lang="en-US" sz="1100" dirty="0">
                        <a:solidFill>
                          <a:schemeClr val="bg1"/>
                        </a:solidFill>
                        <a:effectLst/>
                        <a:latin typeface="+mj-lt"/>
                        <a:ea typeface="Calibri"/>
                        <a:cs typeface="Times New Roman"/>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1100" b="1" dirty="0">
                          <a:solidFill>
                            <a:schemeClr val="bg1"/>
                          </a:solidFill>
                          <a:effectLst/>
                          <a:latin typeface="+mj-lt"/>
                          <a:ea typeface="Calibri"/>
                          <a:cs typeface="Times New Roman"/>
                        </a:rPr>
                        <a:t>Amber</a:t>
                      </a:r>
                      <a:endParaRPr lang="en-US" sz="1100" dirty="0">
                        <a:solidFill>
                          <a:schemeClr val="bg1"/>
                        </a:solidFill>
                        <a:effectLst/>
                        <a:latin typeface="+mj-lt"/>
                        <a:ea typeface="Calibri"/>
                        <a:cs typeface="Times New Roman"/>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marL="0" marR="0" algn="ctr">
                        <a:spcBef>
                          <a:spcPts val="0"/>
                        </a:spcBef>
                        <a:spcAft>
                          <a:spcPts val="0"/>
                        </a:spcAft>
                      </a:pPr>
                      <a:r>
                        <a:rPr lang="en-US" sz="1100" b="1" dirty="0">
                          <a:solidFill>
                            <a:schemeClr val="bg1"/>
                          </a:solidFill>
                          <a:effectLst/>
                          <a:latin typeface="+mj-lt"/>
                          <a:ea typeface="Calibri"/>
                          <a:cs typeface="Times New Roman"/>
                        </a:rPr>
                        <a:t>Red</a:t>
                      </a:r>
                      <a:endParaRPr lang="en-US" sz="1100" dirty="0">
                        <a:solidFill>
                          <a:schemeClr val="bg1"/>
                        </a:solidFill>
                        <a:effectLst/>
                        <a:latin typeface="+mj-lt"/>
                        <a:ea typeface="Calibri"/>
                        <a:cs typeface="Times New Roman"/>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r>
              <a:tr h="322449">
                <a:tc>
                  <a:txBody>
                    <a:bodyPr/>
                    <a:lstStyle/>
                    <a:p>
                      <a:pPr marL="0" indent="0" algn="l" defTabSz="914400" rtl="0" eaLnBrk="1" latinLnBrk="0" hangingPunct="1"/>
                      <a:r>
                        <a:rPr lang="en-US" sz="1100" b="1" kern="1200" dirty="0" smtClean="0">
                          <a:solidFill>
                            <a:srgbClr val="FF0000"/>
                          </a:solidFill>
                          <a:latin typeface="+mj-lt"/>
                          <a:ea typeface="+mn-ea"/>
                          <a:cs typeface="Arial" panose="020B0604020202020204" pitchFamily="34" charset="0"/>
                        </a:rPr>
                        <a:t>BSPR</a:t>
                      </a:r>
                      <a:endParaRPr lang="en-US" sz="1100" b="1" kern="1200" dirty="0">
                        <a:solidFill>
                          <a:srgbClr val="FF0000"/>
                        </a:solidFill>
                        <a:latin typeface="+mj-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1" i="0" u="none" strike="noStrike" dirty="0" smtClean="0">
                          <a:solidFill>
                            <a:schemeClr val="tx1"/>
                          </a:solidFill>
                          <a:effectLst/>
                          <a:latin typeface="Arial"/>
                        </a:rPr>
                        <a:t>153</a:t>
                      </a: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b"/>
                      <a:r>
                        <a:rPr lang="en-US" sz="1100" b="1" i="0" u="none" strike="noStrike" dirty="0" smtClean="0">
                          <a:solidFill>
                            <a:schemeClr val="tx1"/>
                          </a:solidFill>
                          <a:effectLst/>
                          <a:latin typeface="Arial"/>
                        </a:rPr>
                        <a:t>192</a:t>
                      </a: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b"/>
                      <a:r>
                        <a:rPr lang="en-US" sz="1100" b="1" i="0" u="none" strike="noStrike" dirty="0" smtClean="0">
                          <a:solidFill>
                            <a:schemeClr val="tx1"/>
                          </a:solidFill>
                          <a:effectLst/>
                          <a:latin typeface="Arial"/>
                        </a:rPr>
                        <a:t>212</a:t>
                      </a: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b"/>
                      <a:r>
                        <a:rPr lang="en-US" sz="1100" b="1" i="0" u="none" strike="noStrike" dirty="0" smtClean="0">
                          <a:solidFill>
                            <a:schemeClr val="tx1"/>
                          </a:solidFill>
                          <a:effectLst/>
                          <a:latin typeface="Arial"/>
                        </a:rPr>
                        <a:t>1.7</a:t>
                      </a: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1" i="0" u="none" strike="noStrike" dirty="0" smtClean="0">
                          <a:solidFill>
                            <a:schemeClr val="tx1"/>
                          </a:solidFill>
                          <a:effectLst/>
                          <a:latin typeface="Arial"/>
                        </a:rPr>
                        <a:t>1.7</a:t>
                      </a: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1" i="0" u="none" strike="noStrike" dirty="0" smtClean="0">
                          <a:solidFill>
                            <a:schemeClr val="tx1"/>
                          </a:solidFill>
                          <a:effectLst/>
                          <a:latin typeface="Arial"/>
                        </a:rPr>
                        <a:t>1.4%</a:t>
                      </a: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en-US" sz="1100" b="1" i="0" u="none" strike="noStrike" dirty="0" smtClean="0">
                          <a:solidFill>
                            <a:schemeClr val="tx1"/>
                          </a:solidFill>
                          <a:effectLst/>
                          <a:latin typeface="Arial"/>
                        </a:rPr>
                        <a:t>1.2%</a:t>
                      </a:r>
                      <a:endParaRPr lang="en-US" sz="1100" b="1" i="0" u="none" strike="noStrike" dirty="0">
                        <a:solidFill>
                          <a:schemeClr val="tx1"/>
                        </a:solidFill>
                        <a:effectLst/>
                        <a:latin typeface="Arial"/>
                      </a:endParaRPr>
                    </a:p>
                  </a:txBody>
                  <a:tcPr marL="0" marR="0" marT="9144" marB="9144"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0"/>
                        </a:spcAft>
                      </a:pPr>
                      <a:r>
                        <a:rPr lang="en-US" sz="1100" b="1" dirty="0">
                          <a:solidFill>
                            <a:schemeClr val="bg1"/>
                          </a:solidFill>
                          <a:effectLst/>
                          <a:latin typeface="+mj-lt"/>
                          <a:ea typeface="Calibri"/>
                          <a:cs typeface="Times New Roman"/>
                        </a:rPr>
                        <a:t>1.7%</a:t>
                      </a:r>
                      <a:endParaRPr lang="en-US" sz="1100" dirty="0">
                        <a:solidFill>
                          <a:schemeClr val="bg1"/>
                        </a:solidFill>
                        <a:effectLst/>
                        <a:latin typeface="+mj-lt"/>
                        <a:ea typeface="Calibri"/>
                        <a:cs typeface="Times New Roman"/>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marL="0" marR="0" algn="ctr">
                        <a:spcBef>
                          <a:spcPts val="0"/>
                        </a:spcBef>
                        <a:spcAft>
                          <a:spcPts val="0"/>
                        </a:spcAft>
                      </a:pPr>
                      <a:r>
                        <a:rPr lang="en-US" sz="1100" b="1">
                          <a:solidFill>
                            <a:schemeClr val="bg1"/>
                          </a:solidFill>
                          <a:effectLst/>
                          <a:latin typeface="+mj-lt"/>
                          <a:ea typeface="Calibri"/>
                          <a:cs typeface="Times New Roman"/>
                        </a:rPr>
                        <a:t>1.9%</a:t>
                      </a:r>
                      <a:endParaRPr lang="en-US" sz="1100">
                        <a:solidFill>
                          <a:schemeClr val="bg1"/>
                        </a:solidFill>
                        <a:effectLst/>
                        <a:latin typeface="+mj-lt"/>
                        <a:ea typeface="Calibri"/>
                        <a:cs typeface="Times New Roman"/>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1100">
                          <a:solidFill>
                            <a:schemeClr val="tx1"/>
                          </a:solidFill>
                          <a:effectLst/>
                          <a:latin typeface="+mj-lt"/>
                          <a:ea typeface="Calibri"/>
                          <a:cs typeface="Times New Roman"/>
                        </a:rPr>
                        <a:t>1.7%</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marL="0" marR="0" algn="ctr">
                        <a:spcBef>
                          <a:spcPts val="0"/>
                        </a:spcBef>
                        <a:spcAft>
                          <a:spcPts val="0"/>
                        </a:spcAft>
                      </a:pPr>
                      <a:r>
                        <a:rPr lang="en-US" sz="1100" dirty="0">
                          <a:solidFill>
                            <a:schemeClr val="tx1"/>
                          </a:solidFill>
                          <a:effectLst/>
                          <a:latin typeface="+mj-lt"/>
                          <a:ea typeface="Calibri"/>
                          <a:cs typeface="Times New Roman"/>
                        </a:rPr>
                        <a:t>1.9%</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322449">
                <a:tc>
                  <a:txBody>
                    <a:bodyPr/>
                    <a:lstStyle/>
                    <a:p>
                      <a:pPr algn="l" fontAlgn="b"/>
                      <a:r>
                        <a:rPr lang="en-US" sz="1100" b="0" i="0" u="none" strike="noStrike" dirty="0" smtClean="0">
                          <a:solidFill>
                            <a:srgbClr val="FF0000"/>
                          </a:solidFill>
                          <a:effectLst/>
                          <a:latin typeface="Arial"/>
                        </a:rPr>
                        <a:t>Mortgages</a:t>
                      </a:r>
                      <a:endParaRPr lang="en-US" sz="1100" b="0" i="0" u="none" strike="noStrike" dirty="0">
                        <a:solidFill>
                          <a:srgbClr val="FF0000"/>
                        </a:solidFill>
                        <a:effectLst/>
                        <a:latin typeface="Arial"/>
                      </a:endParaRP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smtClean="0">
                          <a:solidFill>
                            <a:schemeClr val="tx1"/>
                          </a:solidFill>
                          <a:effectLst/>
                          <a:latin typeface="Arial"/>
                        </a:rPr>
                        <a:t>52</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b"/>
                      <a:r>
                        <a:rPr lang="en-US" sz="1100" b="0" i="0" u="none" strike="noStrike" dirty="0" smtClean="0">
                          <a:solidFill>
                            <a:schemeClr val="tx1"/>
                          </a:solidFill>
                          <a:effectLst/>
                          <a:latin typeface="Arial"/>
                        </a:rPr>
                        <a:t>65</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b"/>
                      <a:r>
                        <a:rPr lang="en-US" sz="1100" b="0" i="0" u="none" strike="noStrike" dirty="0" smtClean="0">
                          <a:solidFill>
                            <a:schemeClr val="tx1"/>
                          </a:solidFill>
                          <a:effectLst/>
                          <a:latin typeface="Arial"/>
                        </a:rPr>
                        <a:t>72</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b"/>
                      <a:r>
                        <a:rPr lang="en-US" sz="1100" b="0" i="0" u="none" strike="noStrike" dirty="0" smtClean="0">
                          <a:solidFill>
                            <a:schemeClr val="tx1"/>
                          </a:solidFill>
                          <a:effectLst/>
                          <a:latin typeface="Arial"/>
                        </a:rPr>
                        <a:t>1.25</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smtClean="0">
                          <a:solidFill>
                            <a:schemeClr val="tx1"/>
                          </a:solidFill>
                          <a:effectLst/>
                          <a:latin typeface="Arial"/>
                        </a:rPr>
                        <a:t>1.25</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smtClean="0">
                          <a:solidFill>
                            <a:schemeClr val="tx1"/>
                          </a:solidFill>
                          <a:effectLst/>
                          <a:latin typeface="Arial"/>
                        </a:rPr>
                        <a:t>1.6%</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en-US" sz="1100" b="0" i="0" u="none" strike="noStrike" dirty="0" smtClean="0">
                          <a:solidFill>
                            <a:schemeClr val="tx1"/>
                          </a:solidFill>
                          <a:effectLst/>
                          <a:latin typeface="Arial"/>
                        </a:rPr>
                        <a:t>1.5%</a:t>
                      </a:r>
                      <a:endParaRPr lang="en-US" sz="1100" b="0" i="0" u="none" strike="noStrike" dirty="0">
                        <a:solidFill>
                          <a:schemeClr val="tx1"/>
                        </a:solidFill>
                        <a:effectLst/>
                        <a:latin typeface="Arial"/>
                      </a:endParaRPr>
                    </a:p>
                  </a:txBody>
                  <a:tcPr marL="0" marR="0" marT="9144" marB="9144"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0"/>
                        </a:spcAft>
                      </a:pPr>
                      <a:r>
                        <a:rPr lang="en-US" sz="1100" dirty="0">
                          <a:solidFill>
                            <a:schemeClr val="bg1"/>
                          </a:solidFill>
                          <a:effectLst/>
                          <a:latin typeface="+mj-lt"/>
                          <a:ea typeface="Calibri"/>
                          <a:cs typeface="Times New Roman"/>
                        </a:rPr>
                        <a:t>1.7%</a:t>
                      </a:r>
                    </a:p>
                  </a:txBody>
                  <a:tcPr marL="48260" marR="4826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marL="0" marR="0" algn="ctr">
                        <a:spcBef>
                          <a:spcPts val="0"/>
                        </a:spcBef>
                        <a:spcAft>
                          <a:spcPts val="0"/>
                        </a:spcAft>
                      </a:pPr>
                      <a:r>
                        <a:rPr lang="en-US" sz="1100">
                          <a:solidFill>
                            <a:schemeClr val="bg1"/>
                          </a:solidFill>
                          <a:effectLst/>
                          <a:latin typeface="+mj-lt"/>
                          <a:ea typeface="Calibri"/>
                          <a:cs typeface="Times New Roman"/>
                        </a:rPr>
                        <a:t>1.9%</a:t>
                      </a:r>
                    </a:p>
                  </a:txBody>
                  <a:tcPr marL="48260" marR="4826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1100" dirty="0">
                          <a:solidFill>
                            <a:schemeClr val="tx1"/>
                          </a:solidFill>
                          <a:effectLst/>
                          <a:latin typeface="+mj-lt"/>
                          <a:ea typeface="Calibri"/>
                          <a:cs typeface="Times New Roman"/>
                        </a:rPr>
                        <a:t>2.0%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marL="0" marR="0" algn="ctr">
                        <a:spcBef>
                          <a:spcPts val="0"/>
                        </a:spcBef>
                        <a:spcAft>
                          <a:spcPts val="0"/>
                        </a:spcAft>
                      </a:pPr>
                      <a:r>
                        <a:rPr lang="en-US" sz="1100" dirty="0">
                          <a:solidFill>
                            <a:schemeClr val="tx1"/>
                          </a:solidFill>
                          <a:effectLst/>
                          <a:latin typeface="+mj-lt"/>
                          <a:ea typeface="Calibri"/>
                          <a:cs typeface="Times New Roman"/>
                        </a:rPr>
                        <a:t>2.2%</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322449">
                <a:tc>
                  <a:txBody>
                    <a:bodyPr/>
                    <a:lstStyle/>
                    <a:p>
                      <a:pPr algn="l" fontAlgn="b"/>
                      <a:r>
                        <a:rPr lang="en-US" sz="1100" b="0" i="0" u="none" strike="noStrike" dirty="0" smtClean="0">
                          <a:solidFill>
                            <a:srgbClr val="FF0000"/>
                          </a:solidFill>
                          <a:effectLst/>
                          <a:latin typeface="Arial"/>
                        </a:rPr>
                        <a:t>Commercial and Other</a:t>
                      </a:r>
                      <a:r>
                        <a:rPr lang="en-US" sz="1100" b="0" i="0" u="none" strike="noStrike" baseline="30000" dirty="0" smtClean="0">
                          <a:solidFill>
                            <a:srgbClr val="FF0000"/>
                          </a:solidFill>
                          <a:effectLst/>
                          <a:latin typeface="Arial"/>
                        </a:rPr>
                        <a:t>1</a:t>
                      </a:r>
                      <a:endParaRPr lang="en-US" sz="1100" b="0" i="0" u="none" strike="noStrike" dirty="0">
                        <a:solidFill>
                          <a:srgbClr val="FF0000"/>
                        </a:solidFill>
                        <a:effectLst/>
                        <a:latin typeface="Arial"/>
                      </a:endParaRP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smtClean="0">
                          <a:solidFill>
                            <a:schemeClr val="tx1"/>
                          </a:solidFill>
                          <a:effectLst/>
                          <a:latin typeface="Arial"/>
                        </a:rPr>
                        <a:t>34</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GB" sz="1200" b="0" i="0" dirty="0" smtClean="0">
                          <a:solidFill>
                            <a:schemeClr val="tx1"/>
                          </a:solidFill>
                          <a:latin typeface="+mj-lt"/>
                          <a:cs typeface="Arial" panose="020B0604020202020204" pitchFamily="34" charset="0"/>
                        </a:rPr>
                        <a:t>43</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en-GB" sz="1200" b="0" i="0" dirty="0" smtClean="0">
                          <a:solidFill>
                            <a:schemeClr val="tx1"/>
                          </a:solidFill>
                          <a:latin typeface="+mj-lt"/>
                          <a:cs typeface="Arial" panose="020B0604020202020204" pitchFamily="34" charset="0"/>
                        </a:rPr>
                        <a:t>47</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b"/>
                      <a:r>
                        <a:rPr lang="en-US" sz="1100" b="0" i="0" u="none" strike="noStrike" dirty="0" smtClean="0">
                          <a:solidFill>
                            <a:schemeClr val="tx1"/>
                          </a:solidFill>
                          <a:effectLst/>
                          <a:latin typeface="Arial"/>
                        </a:rPr>
                        <a:t>5.5</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smtClean="0">
                          <a:solidFill>
                            <a:schemeClr val="tx1"/>
                          </a:solidFill>
                          <a:effectLst/>
                          <a:latin typeface="Arial"/>
                        </a:rPr>
                        <a:t>5.5</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smtClean="0">
                          <a:solidFill>
                            <a:schemeClr val="tx1"/>
                          </a:solidFill>
                          <a:effectLst/>
                          <a:latin typeface="Arial"/>
                        </a:rPr>
                        <a:t>0.2%</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en-US" sz="1100" b="0" i="0" u="none" strike="noStrike" dirty="0" smtClean="0">
                          <a:solidFill>
                            <a:schemeClr val="tx1"/>
                          </a:solidFill>
                          <a:effectLst/>
                          <a:latin typeface="Arial"/>
                        </a:rPr>
                        <a:t>0.2%</a:t>
                      </a:r>
                      <a:endParaRPr lang="en-US" sz="1100" b="0" i="0" u="none" strike="noStrike" dirty="0">
                        <a:solidFill>
                          <a:schemeClr val="tx1"/>
                        </a:solidFill>
                        <a:effectLst/>
                        <a:latin typeface="Arial"/>
                      </a:endParaRPr>
                    </a:p>
                  </a:txBody>
                  <a:tcPr marL="0" marR="0" marT="9144" marB="9144"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0"/>
                        </a:spcAft>
                      </a:pPr>
                      <a:r>
                        <a:rPr lang="en-US" sz="1100" dirty="0">
                          <a:solidFill>
                            <a:schemeClr val="bg1"/>
                          </a:solidFill>
                          <a:effectLst/>
                          <a:latin typeface="+mj-lt"/>
                          <a:ea typeface="Calibri"/>
                          <a:cs typeface="Times New Roman"/>
                        </a:rPr>
                        <a:t>0.55%</a:t>
                      </a:r>
                    </a:p>
                  </a:txBody>
                  <a:tcPr marL="48260" marR="4826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marL="0" marR="0" algn="ctr">
                        <a:spcBef>
                          <a:spcPts val="0"/>
                        </a:spcBef>
                        <a:spcAft>
                          <a:spcPts val="0"/>
                        </a:spcAft>
                      </a:pPr>
                      <a:r>
                        <a:rPr lang="en-US" sz="1100" dirty="0">
                          <a:solidFill>
                            <a:schemeClr val="bg1"/>
                          </a:solidFill>
                          <a:effectLst/>
                          <a:latin typeface="+mj-lt"/>
                          <a:ea typeface="Calibri"/>
                          <a:cs typeface="Times New Roman"/>
                        </a:rPr>
                        <a:t>0.65%</a:t>
                      </a:r>
                    </a:p>
                  </a:txBody>
                  <a:tcPr marL="48260" marR="4826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1100">
                          <a:solidFill>
                            <a:schemeClr val="tx1"/>
                          </a:solidFill>
                          <a:effectLst/>
                          <a:latin typeface="+mj-lt"/>
                          <a:ea typeface="Calibri"/>
                          <a:cs typeface="Times New Roman"/>
                        </a:rPr>
                        <a:t>0.2%</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marL="0" marR="0" algn="ctr">
                        <a:spcBef>
                          <a:spcPts val="0"/>
                        </a:spcBef>
                        <a:spcAft>
                          <a:spcPts val="0"/>
                        </a:spcAft>
                      </a:pPr>
                      <a:r>
                        <a:rPr lang="en-US" sz="1100" dirty="0">
                          <a:solidFill>
                            <a:schemeClr val="tx1"/>
                          </a:solidFill>
                          <a:effectLst/>
                          <a:latin typeface="+mj-lt"/>
                          <a:ea typeface="Calibri"/>
                          <a:cs typeface="Times New Roman"/>
                        </a:rPr>
                        <a:t>0.3%</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322449">
                <a:tc>
                  <a:txBody>
                    <a:bodyPr/>
                    <a:lstStyle/>
                    <a:p>
                      <a:pPr algn="l" fontAlgn="b"/>
                      <a:r>
                        <a:rPr lang="en-US" sz="1100" b="0" i="0" u="none" strike="noStrike" dirty="0" smtClean="0">
                          <a:solidFill>
                            <a:srgbClr val="FF0000"/>
                          </a:solidFill>
                          <a:effectLst/>
                          <a:latin typeface="Arial"/>
                        </a:rPr>
                        <a:t>Personal Loans</a:t>
                      </a:r>
                      <a:endParaRPr lang="en-US" sz="1100" b="0" i="0" u="none" strike="noStrike" dirty="0">
                        <a:solidFill>
                          <a:srgbClr val="FF0000"/>
                        </a:solidFill>
                        <a:effectLst/>
                        <a:latin typeface="Arial"/>
                      </a:endParaRP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smtClean="0">
                          <a:solidFill>
                            <a:schemeClr val="tx1"/>
                          </a:solidFill>
                          <a:effectLst/>
                          <a:latin typeface="Arial"/>
                        </a:rPr>
                        <a:t>27</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latin typeface="+mn-lt"/>
                          <a:ea typeface="+mn-ea"/>
                          <a:cs typeface="Arial" panose="020B0604020202020204" pitchFamily="34" charset="0"/>
                        </a:rPr>
                        <a:t>33</a:t>
                      </a: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latin typeface="+mn-lt"/>
                          <a:ea typeface="+mn-ea"/>
                          <a:cs typeface="Arial" panose="020B0604020202020204" pitchFamily="34" charset="0"/>
                        </a:rPr>
                        <a:t>37</a:t>
                      </a: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b"/>
                      <a:r>
                        <a:rPr lang="en-US" sz="1100" b="0" i="0" u="none" strike="noStrike" dirty="0" smtClean="0">
                          <a:solidFill>
                            <a:schemeClr val="tx1"/>
                          </a:solidFill>
                          <a:effectLst/>
                          <a:latin typeface="Arial"/>
                        </a:rPr>
                        <a:t>1.9</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smtClean="0">
                          <a:solidFill>
                            <a:schemeClr val="tx1"/>
                          </a:solidFill>
                          <a:effectLst/>
                          <a:latin typeface="Arial"/>
                        </a:rPr>
                        <a:t>1.9</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smtClean="0">
                          <a:solidFill>
                            <a:schemeClr val="tx1"/>
                          </a:solidFill>
                          <a:effectLst/>
                          <a:latin typeface="Arial"/>
                        </a:rPr>
                        <a:t>4.8%</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en-US" sz="1100" b="0" i="0" u="none" strike="noStrike" dirty="0" smtClean="0">
                          <a:solidFill>
                            <a:schemeClr val="tx1"/>
                          </a:solidFill>
                          <a:effectLst/>
                          <a:latin typeface="Arial"/>
                        </a:rPr>
                        <a:t>4.5%</a:t>
                      </a:r>
                      <a:endParaRPr lang="en-US" sz="1100" b="0" i="0" u="none" strike="noStrike" dirty="0">
                        <a:solidFill>
                          <a:schemeClr val="tx1"/>
                        </a:solidFill>
                        <a:effectLst/>
                        <a:latin typeface="Arial"/>
                      </a:endParaRPr>
                    </a:p>
                  </a:txBody>
                  <a:tcPr marL="0" marR="0" marT="9144" marB="9144"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0"/>
                        </a:spcAft>
                      </a:pPr>
                      <a:r>
                        <a:rPr lang="en-US" sz="1100" dirty="0">
                          <a:solidFill>
                            <a:schemeClr val="bg1"/>
                          </a:solidFill>
                          <a:effectLst/>
                          <a:latin typeface="+mj-lt"/>
                          <a:ea typeface="Calibri"/>
                          <a:cs typeface="Times New Roman"/>
                        </a:rPr>
                        <a:t>5.4%</a:t>
                      </a:r>
                    </a:p>
                  </a:txBody>
                  <a:tcPr marL="48260" marR="4826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marL="0" marR="0" algn="ctr">
                        <a:spcBef>
                          <a:spcPts val="0"/>
                        </a:spcBef>
                        <a:spcAft>
                          <a:spcPts val="0"/>
                        </a:spcAft>
                      </a:pPr>
                      <a:r>
                        <a:rPr lang="en-US" sz="1100" dirty="0">
                          <a:solidFill>
                            <a:schemeClr val="bg1"/>
                          </a:solidFill>
                          <a:effectLst/>
                          <a:latin typeface="+mj-lt"/>
                          <a:ea typeface="Calibri"/>
                          <a:cs typeface="Times New Roman"/>
                        </a:rPr>
                        <a:t>6.4%</a:t>
                      </a:r>
                    </a:p>
                  </a:txBody>
                  <a:tcPr marL="48260" marR="4826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1100">
                          <a:solidFill>
                            <a:schemeClr val="tx1"/>
                          </a:solidFill>
                          <a:effectLst/>
                          <a:latin typeface="+mj-lt"/>
                          <a:ea typeface="Calibri"/>
                          <a:cs typeface="Times New Roman"/>
                        </a:rPr>
                        <a:t>6.0%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marL="0" marR="0" algn="ctr">
                        <a:spcBef>
                          <a:spcPts val="0"/>
                        </a:spcBef>
                        <a:spcAft>
                          <a:spcPts val="0"/>
                        </a:spcAft>
                      </a:pPr>
                      <a:r>
                        <a:rPr lang="en-US" sz="1100" dirty="0">
                          <a:solidFill>
                            <a:schemeClr val="tx1"/>
                          </a:solidFill>
                          <a:effectLst/>
                          <a:latin typeface="+mj-lt"/>
                          <a:ea typeface="Calibri"/>
                          <a:cs typeface="Times New Roman"/>
                        </a:rPr>
                        <a:t>6.6%</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378814">
                <a:tc>
                  <a:txBody>
                    <a:bodyPr/>
                    <a:lstStyle/>
                    <a:p>
                      <a:pPr algn="l" fontAlgn="b"/>
                      <a:r>
                        <a:rPr lang="en-US" sz="1100" b="0" i="0" u="none" strike="noStrike" dirty="0" smtClean="0">
                          <a:solidFill>
                            <a:srgbClr val="FF0000"/>
                          </a:solidFill>
                          <a:effectLst/>
                          <a:latin typeface="Arial"/>
                        </a:rPr>
                        <a:t>Credit Cards</a:t>
                      </a:r>
                      <a:endParaRPr lang="en-US" sz="1100" b="0" i="0" u="none" strike="noStrike" dirty="0">
                        <a:solidFill>
                          <a:srgbClr val="FF0000"/>
                        </a:solidFill>
                        <a:effectLst/>
                        <a:latin typeface="Arial"/>
                      </a:endParaRP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smtClean="0">
                          <a:solidFill>
                            <a:schemeClr val="tx1"/>
                          </a:solidFill>
                          <a:effectLst/>
                          <a:latin typeface="Arial"/>
                        </a:rPr>
                        <a:t>40</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GB" sz="1200" b="0" i="0" dirty="0" smtClean="0">
                          <a:solidFill>
                            <a:schemeClr val="tx1"/>
                          </a:solidFill>
                          <a:latin typeface="+mj-lt"/>
                          <a:cs typeface="Arial" panose="020B0604020202020204" pitchFamily="34" charset="0"/>
                        </a:rPr>
                        <a:t>51</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en-GB" sz="1200" b="0" i="0" dirty="0" smtClean="0">
                          <a:solidFill>
                            <a:schemeClr val="tx1"/>
                          </a:solidFill>
                          <a:latin typeface="+mj-lt"/>
                          <a:cs typeface="Arial" panose="020B0604020202020204" pitchFamily="34" charset="0"/>
                        </a:rPr>
                        <a:t>56</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b"/>
                      <a:r>
                        <a:rPr lang="en-US" sz="1100" b="0" i="0" u="none" strike="noStrike" dirty="0" smtClean="0">
                          <a:solidFill>
                            <a:schemeClr val="tx1"/>
                          </a:solidFill>
                          <a:effectLst/>
                          <a:latin typeface="Arial"/>
                        </a:rPr>
                        <a:t>1.5</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smtClean="0">
                          <a:solidFill>
                            <a:schemeClr val="tx1"/>
                          </a:solidFill>
                          <a:effectLst/>
                          <a:latin typeface="Arial"/>
                        </a:rPr>
                        <a:t>1.5</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smtClean="0">
                          <a:solidFill>
                            <a:schemeClr val="tx1"/>
                          </a:solidFill>
                          <a:effectLst/>
                          <a:latin typeface="Arial"/>
                        </a:rPr>
                        <a:t>6.8%</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en-US" sz="1100" b="0" i="0" u="none" strike="noStrike" dirty="0" smtClean="0">
                          <a:solidFill>
                            <a:schemeClr val="tx1"/>
                          </a:solidFill>
                          <a:effectLst/>
                          <a:latin typeface="Arial"/>
                        </a:rPr>
                        <a:t>6.3%</a:t>
                      </a:r>
                      <a:endParaRPr lang="en-US" sz="1100" b="0" i="0" u="none" strike="noStrike" dirty="0">
                        <a:solidFill>
                          <a:schemeClr val="tx1"/>
                        </a:solidFill>
                        <a:effectLst/>
                        <a:latin typeface="Arial"/>
                      </a:endParaRPr>
                    </a:p>
                  </a:txBody>
                  <a:tcPr marL="0" marR="0" marT="9144" marB="9144"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0"/>
                        </a:spcAft>
                      </a:pPr>
                      <a:r>
                        <a:rPr lang="en-US" sz="1100" b="0" dirty="0">
                          <a:solidFill>
                            <a:schemeClr val="bg1"/>
                          </a:solidFill>
                          <a:effectLst/>
                          <a:latin typeface="+mj-lt"/>
                          <a:ea typeface="Calibri"/>
                          <a:cs typeface="Times New Roman"/>
                        </a:rPr>
                        <a:t>6.4%</a:t>
                      </a:r>
                    </a:p>
                  </a:txBody>
                  <a:tcPr marL="48260" marR="4826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marL="0" marR="0" algn="ctr">
                        <a:spcBef>
                          <a:spcPts val="0"/>
                        </a:spcBef>
                        <a:spcAft>
                          <a:spcPts val="0"/>
                        </a:spcAft>
                      </a:pPr>
                      <a:r>
                        <a:rPr lang="en-US" sz="1100" b="0" dirty="0">
                          <a:solidFill>
                            <a:schemeClr val="bg1"/>
                          </a:solidFill>
                          <a:effectLst/>
                          <a:latin typeface="+mj-lt"/>
                          <a:ea typeface="Calibri"/>
                          <a:cs typeface="Times New Roman"/>
                        </a:rPr>
                        <a:t>6.7%</a:t>
                      </a:r>
                    </a:p>
                  </a:txBody>
                  <a:tcPr marL="48260" marR="4826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1100" b="0" dirty="0">
                          <a:solidFill>
                            <a:schemeClr val="tx1"/>
                          </a:solidFill>
                          <a:effectLst/>
                          <a:latin typeface="+mj-lt"/>
                          <a:ea typeface="Calibri"/>
                          <a:cs typeface="Times New Roman"/>
                        </a:rPr>
                        <a:t>8.5%</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marL="0" marR="0" algn="ctr">
                        <a:spcBef>
                          <a:spcPts val="0"/>
                        </a:spcBef>
                        <a:spcAft>
                          <a:spcPts val="0"/>
                        </a:spcAft>
                      </a:pPr>
                      <a:r>
                        <a:rPr lang="en-US" sz="1100" b="0" dirty="0">
                          <a:solidFill>
                            <a:schemeClr val="tx1"/>
                          </a:solidFill>
                          <a:effectLst/>
                          <a:latin typeface="+mj-lt"/>
                          <a:ea typeface="Calibri"/>
                          <a:cs typeface="Times New Roman"/>
                        </a:rPr>
                        <a:t>9.4%</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bl>
          </a:graphicData>
        </a:graphic>
      </p:graphicFrame>
      <p:sp>
        <p:nvSpPr>
          <p:cNvPr id="24" name="Rectangular Callout 23"/>
          <p:cNvSpPr/>
          <p:nvPr/>
        </p:nvSpPr>
        <p:spPr>
          <a:xfrm>
            <a:off x="867008" y="1719312"/>
            <a:ext cx="2452125" cy="336685"/>
          </a:xfrm>
          <a:prstGeom prst="wedgeRectCallout">
            <a:avLst>
              <a:gd name="adj1" fmla="val -33424"/>
              <a:gd name="adj2" fmla="val 108353"/>
            </a:avLst>
          </a:prstGeom>
          <a:solidFill>
            <a:schemeClr val="bg1">
              <a:lumMod val="95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dirty="0" smtClean="0">
                <a:solidFill>
                  <a:schemeClr val="tx1"/>
                </a:solidFill>
                <a:latin typeface="Arial"/>
                <a:sym typeface="Arial"/>
              </a:rPr>
              <a:t>Portfolio NCO limits calculated as weighted average of sub-portfolios</a:t>
            </a:r>
          </a:p>
        </p:txBody>
      </p:sp>
    </p:spTree>
    <p:extLst>
      <p:ext uri="{BB962C8B-B14F-4D97-AF65-F5344CB8AC3E}">
        <p14:creationId xmlns:p14="http://schemas.microsoft.com/office/powerpoint/2010/main" val="27453287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3968935288"/>
              </p:ext>
            </p:extLst>
          </p:nvPr>
        </p:nvGraphicFramePr>
        <p:xfrm>
          <a:off x="1668" y="1589"/>
          <a:ext cx="1667" cy="1587"/>
        </p:xfrm>
        <a:graphic>
          <a:graphicData uri="http://schemas.openxmlformats.org/presentationml/2006/ole">
            <mc:AlternateContent xmlns:mc="http://schemas.openxmlformats.org/markup-compatibility/2006">
              <mc:Choice xmlns:v="urn:schemas-microsoft-com:vml" Requires="v">
                <p:oleObj spid="_x0000_s12295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668" y="1589"/>
                        <a:ext cx="1667" cy="1587"/>
                      </a:xfrm>
                      <a:prstGeom prst="rect">
                        <a:avLst/>
                      </a:prstGeom>
                    </p:spPr>
                  </p:pic>
                </p:oleObj>
              </mc:Fallback>
            </mc:AlternateContent>
          </a:graphicData>
        </a:graphic>
      </p:graphicFrame>
      <p:sp>
        <p:nvSpPr>
          <p:cNvPr id="8" name="TextBox 7"/>
          <p:cNvSpPr txBox="1"/>
          <p:nvPr/>
        </p:nvSpPr>
        <p:spPr>
          <a:xfrm>
            <a:off x="266744" y="248488"/>
            <a:ext cx="9336044" cy="357021"/>
          </a:xfrm>
          <a:prstGeom prst="rect">
            <a:avLst/>
          </a:prstGeom>
          <a:noFill/>
        </p:spPr>
        <p:txBody>
          <a:bodyPr wrap="square" rtlCol="0">
            <a:spAutoFit/>
          </a:bodyPr>
          <a:lstStyle/>
          <a:p>
            <a:pPr algn="l"/>
            <a:r>
              <a:rPr lang="en-US" sz="2000" b="1" dirty="0" smtClean="0"/>
              <a:t>Next steps</a:t>
            </a:r>
            <a:endParaRPr lang="en-US" sz="2000" b="1" dirty="0"/>
          </a:p>
        </p:txBody>
      </p:sp>
      <p:sp>
        <p:nvSpPr>
          <p:cNvPr id="6" name="TextBox 5"/>
          <p:cNvSpPr txBox="1"/>
          <p:nvPr/>
        </p:nvSpPr>
        <p:spPr>
          <a:xfrm>
            <a:off x="457200" y="1399925"/>
            <a:ext cx="8686800" cy="1025922"/>
          </a:xfrm>
          <a:prstGeom prst="rect">
            <a:avLst/>
          </a:prstGeom>
          <a:noFill/>
        </p:spPr>
        <p:txBody>
          <a:bodyPr wrap="square" rtlCol="0">
            <a:spAutoFit/>
          </a:bodyPr>
          <a:lstStyle/>
          <a:p>
            <a:pPr marL="342900" indent="-342900" algn="l">
              <a:lnSpc>
                <a:spcPct val="100000"/>
              </a:lnSpc>
              <a:spcAft>
                <a:spcPts val="400"/>
              </a:spcAft>
              <a:buFont typeface="Arial" panose="020B0604020202020204" pitchFamily="34" charset="0"/>
              <a:buChar char="•"/>
            </a:pPr>
            <a:r>
              <a:rPr lang="en-GB" sz="1800" dirty="0" smtClean="0"/>
              <a:t>Refine scalars and limits based on management adjustment</a:t>
            </a:r>
          </a:p>
          <a:p>
            <a:pPr marL="342900" indent="-342900" algn="l">
              <a:lnSpc>
                <a:spcPct val="100000"/>
              </a:lnSpc>
              <a:spcAft>
                <a:spcPts val="400"/>
              </a:spcAft>
              <a:buFont typeface="Arial" panose="020B0604020202020204" pitchFamily="34" charset="0"/>
              <a:buChar char="•"/>
            </a:pPr>
            <a:r>
              <a:rPr lang="en-GB" sz="1800" dirty="0" smtClean="0"/>
              <a:t>Test limits against P18/P19 as able</a:t>
            </a:r>
          </a:p>
          <a:p>
            <a:pPr marL="342900" indent="-342900" algn="l">
              <a:lnSpc>
                <a:spcPct val="100000"/>
              </a:lnSpc>
              <a:spcAft>
                <a:spcPts val="400"/>
              </a:spcAft>
              <a:buFont typeface="Arial" panose="020B0604020202020204" pitchFamily="34" charset="0"/>
              <a:buChar char="•"/>
            </a:pPr>
            <a:r>
              <a:rPr lang="en-GB" sz="1800" dirty="0" smtClean="0"/>
              <a:t>Prepare materials for Board meetings to present new limits</a:t>
            </a:r>
          </a:p>
        </p:txBody>
      </p:sp>
    </p:spTree>
    <p:extLst>
      <p:ext uri="{BB962C8B-B14F-4D97-AF65-F5344CB8AC3E}">
        <p14:creationId xmlns:p14="http://schemas.microsoft.com/office/powerpoint/2010/main" val="42474865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034146" y="2934392"/>
            <a:ext cx="6106679" cy="576293"/>
          </a:xfrm>
        </p:spPr>
        <p:txBody>
          <a:bodyPr/>
          <a:lstStyle/>
          <a:p>
            <a:r>
              <a:rPr lang="en-GB" dirty="0" smtClean="0">
                <a:solidFill>
                  <a:schemeClr val="accent3"/>
                </a:solidFill>
              </a:rPr>
              <a:t>Appendix</a:t>
            </a:r>
          </a:p>
        </p:txBody>
      </p:sp>
    </p:spTree>
    <p:extLst>
      <p:ext uri="{BB962C8B-B14F-4D97-AF65-F5344CB8AC3E}">
        <p14:creationId xmlns:p14="http://schemas.microsoft.com/office/powerpoint/2010/main" val="2057908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7304625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98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1" name="TextBox 30"/>
          <p:cNvSpPr txBox="1"/>
          <p:nvPr/>
        </p:nvSpPr>
        <p:spPr>
          <a:xfrm>
            <a:off x="457200" y="1250950"/>
            <a:ext cx="4477566" cy="648254"/>
          </a:xfrm>
          <a:prstGeom prst="rect">
            <a:avLst/>
          </a:prstGeom>
        </p:spPr>
        <p:txBody>
          <a:bodyPr wrap="square">
            <a:spAutoFit/>
          </a:bodyPr>
          <a:lstStyle>
            <a:defPPr>
              <a:defRPr lang="en-GB"/>
            </a:defPPr>
            <a:lvl1pPr algn="l">
              <a:defRPr sz="1400" b="1">
                <a:solidFill>
                  <a:srgbClr val="FF0000"/>
                </a:solidFill>
                <a:latin typeface="Arial" panose="020B0604020202020204" pitchFamily="34" charset="0"/>
                <a:cs typeface="Arial" panose="020B0604020202020204" pitchFamily="34" charset="0"/>
              </a:defRPr>
            </a:lvl1pPr>
          </a:lstStyle>
          <a:p>
            <a:r>
              <a:rPr lang="en-GB" dirty="0" smtClean="0"/>
              <a:t>2016 CCAR SBNA balances </a:t>
            </a:r>
          </a:p>
          <a:p>
            <a:r>
              <a:rPr lang="en-US" b="0" dirty="0" smtClean="0"/>
              <a:t>$BN, 2016 portfolio breakdown vs. 2015 portfolio breakdown</a:t>
            </a:r>
            <a:endParaRPr lang="en-GB" b="0" dirty="0"/>
          </a:p>
        </p:txBody>
      </p:sp>
      <p:graphicFrame>
        <p:nvGraphicFramePr>
          <p:cNvPr id="4" name="Table 3"/>
          <p:cNvGraphicFramePr>
            <a:graphicFrameLocks noGrp="1"/>
          </p:cNvGraphicFramePr>
          <p:nvPr>
            <p:extLst>
              <p:ext uri="{D42A27DB-BD31-4B8C-83A1-F6EECF244321}">
                <p14:modId xmlns:p14="http://schemas.microsoft.com/office/powerpoint/2010/main" val="2154747509"/>
              </p:ext>
            </p:extLst>
          </p:nvPr>
        </p:nvGraphicFramePr>
        <p:xfrm>
          <a:off x="457200" y="1918278"/>
          <a:ext cx="4424363" cy="2654773"/>
        </p:xfrm>
        <a:graphic>
          <a:graphicData uri="http://schemas.openxmlformats.org/drawingml/2006/table">
            <a:tbl>
              <a:tblPr firstRow="1" bandRow="1">
                <a:tableStyleId>{839DD9DD-9E6C-4910-8AC0-68ADFF6A6AFC}</a:tableStyleId>
              </a:tblPr>
              <a:tblGrid>
                <a:gridCol w="1524000"/>
                <a:gridCol w="1066555"/>
                <a:gridCol w="916904"/>
                <a:gridCol w="916904"/>
              </a:tblGrid>
              <a:tr h="197601">
                <a:tc rowSpan="2">
                  <a:txBody>
                    <a:bodyPr/>
                    <a:lstStyle/>
                    <a:p>
                      <a:endParaRPr lang="en-GB" sz="1200" dirty="0">
                        <a:latin typeface="+mj-lt"/>
                      </a:endParaRPr>
                    </a:p>
                  </a:txBody>
                  <a:tcPr anchor="b">
                    <a:lnL>
                      <a:noFill/>
                    </a:lnL>
                    <a:lnR w="12700" cap="flat" cmpd="sng" algn="ctr">
                      <a:noFill/>
                      <a:prstDash val="solid"/>
                      <a:round/>
                      <a:headEnd type="none" w="med" len="med"/>
                      <a:tailEnd type="none" w="med" len="med"/>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baseline="0" dirty="0" smtClean="0">
                          <a:solidFill>
                            <a:schemeClr val="bg1"/>
                          </a:solidFill>
                          <a:latin typeface="+mn-lt"/>
                          <a:ea typeface="+mn-ea"/>
                          <a:cs typeface="+mn-cs"/>
                        </a:rPr>
                        <a:t>Average CCAR 2016 Base Balances</a:t>
                      </a:r>
                      <a:endParaRPr lang="en-GB" sz="1200" b="1" i="0" kern="1200" dirty="0" smtClean="0">
                        <a:solidFill>
                          <a:schemeClr val="bg1"/>
                        </a:solidFill>
                        <a:latin typeface="+mn-lt"/>
                        <a:ea typeface="+mn-ea"/>
                        <a:cs typeface="+mn-cs"/>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algn="ctr"/>
                      <a:endParaRPr lang="en-GB" sz="1200" dirty="0" smtClean="0">
                        <a:solidFill>
                          <a:schemeClr val="bg1"/>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algn="ctr"/>
                      <a:endParaRPr lang="en-GB" sz="1200" dirty="0" smtClean="0">
                        <a:solidFill>
                          <a:schemeClr val="bg1"/>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53814">
                <a:tc vMerge="1">
                  <a:txBody>
                    <a:bodyPr/>
                    <a:lstStyle/>
                    <a:p>
                      <a:endParaRPr lang="en-GB" sz="1200" dirty="0">
                        <a:latin typeface="+mj-lt"/>
                      </a:endParaRPr>
                    </a:p>
                  </a:txBody>
                  <a:tcPr anchor="ctr">
                    <a:lnL>
                      <a:noFill/>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200" b="1" i="0" baseline="0" dirty="0" smtClean="0">
                          <a:solidFill>
                            <a:schemeClr val="bg1"/>
                          </a:solidFill>
                          <a:latin typeface="+mj-lt"/>
                        </a:rPr>
                        <a:t>2015 mapping</a:t>
                      </a:r>
                      <a:endParaRPr lang="en-GB" sz="1200" b="1" i="0" dirty="0" smtClean="0">
                        <a:solidFill>
                          <a:schemeClr val="bg1"/>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baseline="0" dirty="0" smtClean="0">
                          <a:solidFill>
                            <a:schemeClr val="bg1"/>
                          </a:solidFill>
                          <a:latin typeface="+mn-lt"/>
                          <a:ea typeface="+mn-ea"/>
                          <a:cs typeface="+mn-cs"/>
                        </a:rPr>
                        <a:t>2016</a:t>
                      </a:r>
                    </a:p>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baseline="0" dirty="0" smtClean="0">
                          <a:solidFill>
                            <a:schemeClr val="bg1"/>
                          </a:solidFill>
                          <a:latin typeface="+mn-lt"/>
                          <a:ea typeface="+mn-ea"/>
                          <a:cs typeface="+mn-cs"/>
                        </a:rPr>
                        <a:t>mapping</a:t>
                      </a:r>
                      <a:endParaRPr lang="en-GB" sz="1200" b="1" i="0" kern="1200" dirty="0" smtClean="0">
                        <a:solidFill>
                          <a:schemeClr val="bg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bg1"/>
                          </a:solidFill>
                          <a:latin typeface="+mj-lt"/>
                          <a:ea typeface="+mn-ea"/>
                          <a:cs typeface="Arial" panose="020B0604020202020204" pitchFamily="34" charset="0"/>
                        </a:rPr>
                        <a:t>%</a:t>
                      </a:r>
                      <a:r>
                        <a:rPr lang="el-GR" sz="1200" b="1" i="0" kern="1200" baseline="0" dirty="0" smtClean="0">
                          <a:solidFill>
                            <a:schemeClr val="bg1"/>
                          </a:solidFill>
                          <a:latin typeface="+mj-lt"/>
                          <a:ea typeface="+mn-ea"/>
                          <a:cs typeface="Arial" panose="020B0604020202020204" pitchFamily="34" charset="0"/>
                        </a:rPr>
                        <a:t>Δ</a:t>
                      </a:r>
                      <a:endParaRPr lang="en-US" sz="1200" b="1" i="0" kern="1200" baseline="0" dirty="0" smtClean="0">
                        <a:solidFill>
                          <a:schemeClr val="bg1"/>
                        </a:solidFill>
                        <a:latin typeface="+mj-lt"/>
                        <a:ea typeface="+mn-ea"/>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53814">
                <a:tc>
                  <a:txBody>
                    <a:bodyPr/>
                    <a:lstStyle/>
                    <a:p>
                      <a:pPr marL="4763"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GCB</a:t>
                      </a:r>
                    </a:p>
                  </a:txBody>
                  <a:tcPr anchor="ctr">
                    <a:lnL>
                      <a:noFill/>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11.5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bg1"/>
                          </a:solidFill>
                          <a:latin typeface="+mj-lt"/>
                        </a:rPr>
                        <a:t>11.5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200" b="1" i="0" u="none" strike="noStrike" dirty="0" smtClean="0">
                          <a:solidFill>
                            <a:schemeClr val="bg1"/>
                          </a:solidFill>
                          <a:effectLst/>
                          <a:latin typeface="+mj-lt"/>
                        </a:rPr>
                        <a:t>0%</a:t>
                      </a:r>
                      <a:endParaRPr lang="en-US" sz="1200" b="1" i="0" u="none" strike="noStrike" dirty="0">
                        <a:solidFill>
                          <a:schemeClr val="bg1"/>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153814">
                <a:tc>
                  <a:txBody>
                    <a:bodyPr/>
                    <a:lstStyle/>
                    <a:p>
                      <a:pPr marL="4763"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Wholesale</a:t>
                      </a: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27.5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1200" b="1" i="0" u="none" strike="noStrike" kern="1200" dirty="0" smtClean="0">
                          <a:solidFill>
                            <a:schemeClr val="bg1"/>
                          </a:solidFill>
                          <a:effectLst/>
                          <a:latin typeface="+mj-lt"/>
                          <a:ea typeface="+mn-ea"/>
                          <a:cs typeface="+mn-cs"/>
                        </a:rPr>
                        <a:t>25.8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algn="ctr" defTabSz="914400" rtl="0" eaLnBrk="1" fontAlgn="b" latinLnBrk="0" hangingPunct="1"/>
                      <a:r>
                        <a:rPr lang="en-US" sz="1200" b="1" i="0" u="none" strike="noStrike" kern="1200" dirty="0" smtClean="0">
                          <a:solidFill>
                            <a:srgbClr val="FFC000"/>
                          </a:solidFill>
                          <a:effectLst/>
                          <a:latin typeface="+mj-lt"/>
                          <a:ea typeface="+mn-ea"/>
                          <a:cs typeface="+mn-cs"/>
                        </a:rPr>
                        <a:t>-6%</a:t>
                      </a:r>
                      <a:endParaRPr lang="en-US" sz="1200" b="1" i="0" u="none" strike="noStrike" kern="1200" dirty="0">
                        <a:solidFill>
                          <a:srgbClr val="FFC000"/>
                        </a:solidFill>
                        <a:effectLst/>
                        <a:latin typeface="+mj-lt"/>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153814">
                <a:tc>
                  <a:txBody>
                    <a:bodyPr/>
                    <a:lstStyle/>
                    <a:p>
                      <a:pPr marL="180975"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latin typeface="+mj-lt"/>
                        </a:rPr>
                        <a:t>CRE</a:t>
                      </a: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accent3"/>
                          </a:solidFill>
                          <a:latin typeface="+mj-lt"/>
                        </a:rPr>
                        <a:t>17.2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accent3"/>
                          </a:solidFill>
                          <a:latin typeface="+mj-lt"/>
                        </a:rPr>
                        <a:t>14.6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smtClean="0">
                          <a:solidFill>
                            <a:srgbClr val="FFC000"/>
                          </a:solidFill>
                          <a:effectLst/>
                          <a:latin typeface="+mn-lt"/>
                          <a:ea typeface="+mn-ea"/>
                          <a:cs typeface="+mn-cs"/>
                        </a:rPr>
                        <a:t>-15%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3814">
                <a:tc>
                  <a:txBody>
                    <a:bodyPr/>
                    <a:lstStyle/>
                    <a:p>
                      <a:pPr marL="180975"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latin typeface="+mj-lt"/>
                        </a:rPr>
                        <a:t>C&amp;I</a:t>
                      </a:r>
                      <a:r>
                        <a:rPr lang="en-GB" sz="1200" b="1" i="0" baseline="30000" dirty="0" smtClean="0">
                          <a:latin typeface="+mj-lt"/>
                        </a:rPr>
                        <a:t>3</a:t>
                      </a:r>
                      <a:endParaRPr lang="en-GB" sz="1200" b="1" i="0" dirty="0" smtClean="0">
                        <a:latin typeface="+mj-lt"/>
                      </a:endParaRP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accent3"/>
                          </a:solidFill>
                          <a:latin typeface="+mj-lt"/>
                        </a:rPr>
                        <a:t>10.3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accent3"/>
                          </a:solidFill>
                          <a:latin typeface="+mj-lt"/>
                        </a:rPr>
                        <a:t>11.3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rgbClr val="41A441"/>
                          </a:solidFill>
                          <a:latin typeface="+mn-lt"/>
                          <a:ea typeface="+mn-ea"/>
                          <a:cs typeface="+mn-cs"/>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3814">
                <a:tc>
                  <a:txBody>
                    <a:bodyPr/>
                    <a:lstStyle/>
                    <a:p>
                      <a:pPr marL="4763"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Retail Banking</a:t>
                      </a: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17.1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bg1"/>
                          </a:solidFill>
                          <a:latin typeface="+mj-lt"/>
                        </a:rPr>
                        <a:t>15.7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200" b="1" i="0" u="none" strike="noStrike" dirty="0" smtClean="0">
                          <a:solidFill>
                            <a:srgbClr val="FFC000"/>
                          </a:solidFill>
                          <a:effectLst/>
                          <a:latin typeface="+mj-lt"/>
                        </a:rPr>
                        <a:t>-8%</a:t>
                      </a:r>
                      <a:endParaRPr lang="en-US" sz="1200" b="1" i="0" u="none" strike="noStrike" dirty="0">
                        <a:solidFill>
                          <a:srgbClr val="FFC000"/>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277333">
                <a:tc>
                  <a:txBody>
                    <a:bodyPr/>
                    <a:lstStyle/>
                    <a:p>
                      <a:pPr marL="4763"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Business</a:t>
                      </a:r>
                      <a:r>
                        <a:rPr lang="en-GB" sz="1200" b="1" i="0" baseline="0" dirty="0" smtClean="0">
                          <a:solidFill>
                            <a:schemeClr val="bg1"/>
                          </a:solidFill>
                          <a:latin typeface="+mj-lt"/>
                        </a:rPr>
                        <a:t> Banking</a:t>
                      </a:r>
                      <a:endParaRPr lang="en-GB" sz="1200" b="1" i="0" dirty="0" smtClean="0">
                        <a:solidFill>
                          <a:schemeClr val="bg1"/>
                        </a:solidFill>
                        <a:latin typeface="+mj-lt"/>
                      </a:endParaRP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bg1"/>
                          </a:solidFill>
                          <a:latin typeface="+mn-lt"/>
                          <a:ea typeface="+mn-ea"/>
                          <a:cs typeface="+mn-cs"/>
                        </a:rPr>
                        <a:t>N/A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bg1"/>
                          </a:solidFill>
                          <a:latin typeface="+mj-lt"/>
                          <a:ea typeface="+mn-ea"/>
                          <a:cs typeface="+mn-cs"/>
                        </a:rPr>
                        <a:t>3.1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200" b="1" i="0" u="none" strike="noStrike" kern="1200" dirty="0" smtClean="0">
                          <a:solidFill>
                            <a:schemeClr val="bg1"/>
                          </a:solidFill>
                          <a:effectLst/>
                          <a:latin typeface="+mn-lt"/>
                          <a:ea typeface="+mn-ea"/>
                          <a:cs typeface="+mn-cs"/>
                        </a:rPr>
                        <a:t>N/A</a:t>
                      </a:r>
                      <a:endParaRPr lang="en-US" sz="1200" b="1" i="0" u="none" strike="noStrike" kern="1200" dirty="0">
                        <a:solidFill>
                          <a:schemeClr val="bg1"/>
                        </a:solidFill>
                        <a:effectLst/>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153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1"/>
                          </a:solidFill>
                          <a:latin typeface="+mj-lt"/>
                        </a:rPr>
                        <a:t>Total</a:t>
                      </a: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9525" cap="flat" cmpd="sng" algn="ctr">
                      <a:noFill/>
                    </a:lnB>
                    <a:lnTlToBr w="12700" cmpd="sng">
                      <a:noFill/>
                      <a:prstDash val="solid"/>
                    </a:lnTlToBr>
                    <a:lnBlToTr w="12700" cmpd="sng">
                      <a:noFill/>
                      <a:prstDash val="solid"/>
                    </a:lnBlToTr>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latin typeface="+mn-lt"/>
                          <a:ea typeface="+mn-ea"/>
                          <a:cs typeface="+mn-cs"/>
                        </a:rPr>
                        <a:t>56.2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1"/>
                          </a:solidFill>
                          <a:latin typeface="+mj-lt"/>
                        </a:rPr>
                        <a:t>56.2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9B9B"/>
                    </a:solidFill>
                  </a:tcPr>
                </a:tc>
                <a:tc>
                  <a:txBody>
                    <a:bodyPr/>
                    <a:lstStyle/>
                    <a:p>
                      <a:pPr algn="ctr" fontAlgn="b"/>
                      <a:r>
                        <a:rPr lang="en-US" sz="1200" b="1" i="0" u="none" strike="noStrike" kern="1200" dirty="0" smtClean="0">
                          <a:solidFill>
                            <a:srgbClr val="41A441"/>
                          </a:solidFill>
                          <a:effectLst/>
                          <a:latin typeface="+mn-lt"/>
                          <a:ea typeface="+mn-ea"/>
                          <a:cs typeface="+mn-cs"/>
                        </a:rPr>
                        <a:t>0.02%</a:t>
                      </a:r>
                      <a:endParaRPr lang="en-US" sz="1200" b="1" i="0" u="none" strike="noStrike" kern="1200" dirty="0">
                        <a:solidFill>
                          <a:srgbClr val="41A441"/>
                        </a:solidFill>
                        <a:effectLst/>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9B9B"/>
                    </a:solidFill>
                  </a:tcPr>
                </a:tc>
              </a:tr>
            </a:tbl>
          </a:graphicData>
        </a:graphic>
      </p:graphicFrame>
      <p:sp>
        <p:nvSpPr>
          <p:cNvPr id="9" name="TextBox 8"/>
          <p:cNvSpPr txBox="1"/>
          <p:nvPr/>
        </p:nvSpPr>
        <p:spPr>
          <a:xfrm>
            <a:off x="266744" y="19889"/>
            <a:ext cx="9336044" cy="621709"/>
          </a:xfrm>
          <a:prstGeom prst="rect">
            <a:avLst/>
          </a:prstGeom>
          <a:noFill/>
        </p:spPr>
        <p:txBody>
          <a:bodyPr wrap="square" rtlCol="0">
            <a:spAutoFit/>
          </a:bodyPr>
          <a:lstStyle/>
          <a:p>
            <a:pPr algn="l"/>
            <a:r>
              <a:rPr lang="en-US" sz="2000" b="1" dirty="0" smtClean="0"/>
              <a:t>SBNA portfolio overview</a:t>
            </a:r>
          </a:p>
          <a:p>
            <a:pPr algn="l"/>
            <a:r>
              <a:rPr lang="en-US" sz="2000" b="1" dirty="0" smtClean="0">
                <a:solidFill>
                  <a:srgbClr val="FF0000"/>
                </a:solidFill>
              </a:rPr>
              <a:t>2016 vs 2015 RAS portfolio breakdown of CCAR data</a:t>
            </a:r>
            <a:endParaRPr lang="en-US" sz="2000" dirty="0">
              <a:solidFill>
                <a:srgbClr val="FF0000"/>
              </a:solidFill>
            </a:endParaRPr>
          </a:p>
        </p:txBody>
      </p:sp>
      <p:sp>
        <p:nvSpPr>
          <p:cNvPr id="12" name="Rectangle 11"/>
          <p:cNvSpPr/>
          <p:nvPr/>
        </p:nvSpPr>
        <p:spPr>
          <a:xfrm>
            <a:off x="5092995" y="1831650"/>
            <a:ext cx="4139907" cy="4421723"/>
          </a:xfrm>
          <a:prstGeom prst="rect">
            <a:avLst/>
          </a:prstGeom>
        </p:spPr>
        <p:txBody>
          <a:bodyPr wrap="square">
            <a:spAutoFit/>
          </a:bodyPr>
          <a:lstStyle/>
          <a:p>
            <a:pPr marL="0" lvl="1" algn="l">
              <a:lnSpc>
                <a:spcPct val="100000"/>
              </a:lnSpc>
              <a:spcAft>
                <a:spcPts val="200"/>
              </a:spcAft>
            </a:pPr>
            <a:r>
              <a:rPr lang="en-US" sz="1100" b="1" dirty="0" smtClean="0"/>
              <a:t>2015 portfolio breakdown allocates </a:t>
            </a:r>
            <a:r>
              <a:rPr lang="en-US" sz="1100" b="1" dirty="0" smtClean="0">
                <a:solidFill>
                  <a:srgbClr val="41A441"/>
                </a:solidFill>
              </a:rPr>
              <a:t>$0.08BN </a:t>
            </a:r>
            <a:r>
              <a:rPr lang="en-US" sz="1100" b="1" dirty="0" smtClean="0"/>
              <a:t>of SBNA Auto into SC Auto, causing a minimal difference in balances between mapping schemes</a:t>
            </a:r>
          </a:p>
          <a:p>
            <a:pPr marL="171450" lvl="1" indent="-171450" algn="l">
              <a:lnSpc>
                <a:spcPct val="100000"/>
              </a:lnSpc>
              <a:spcAft>
                <a:spcPts val="200"/>
              </a:spcAft>
              <a:buFont typeface="Arial" panose="020B0604020202020204" pitchFamily="34" charset="0"/>
              <a:buChar char="•"/>
            </a:pPr>
            <a:r>
              <a:rPr lang="en-US" sz="1100" b="1" dirty="0" smtClean="0"/>
              <a:t>GCB: </a:t>
            </a:r>
            <a:r>
              <a:rPr lang="en-US" sz="1100" dirty="0" smtClean="0"/>
              <a:t>GCB balances were gathered separately and removed from total C&amp;I balances</a:t>
            </a:r>
            <a:endParaRPr lang="en-US" sz="1100" b="1" dirty="0" smtClean="0"/>
          </a:p>
          <a:p>
            <a:pPr marL="171450" lvl="1" indent="-171450" algn="l">
              <a:lnSpc>
                <a:spcPct val="100000"/>
              </a:lnSpc>
              <a:spcAft>
                <a:spcPts val="200"/>
              </a:spcAft>
              <a:buFont typeface="Arial" panose="020B0604020202020204" pitchFamily="34" charset="0"/>
              <a:buChar char="•"/>
            </a:pPr>
            <a:r>
              <a:rPr lang="en-US" sz="1100" b="1" dirty="0" smtClean="0"/>
              <a:t>CRE: </a:t>
            </a:r>
            <a:r>
              <a:rPr lang="en-US" sz="1100" dirty="0" smtClean="0"/>
              <a:t>2016 portfolio breakdown has lower</a:t>
            </a:r>
            <a:r>
              <a:rPr lang="en-US" sz="1100" i="1" dirty="0" smtClean="0"/>
              <a:t> </a:t>
            </a:r>
            <a:r>
              <a:rPr lang="en-US" sz="1100" dirty="0" smtClean="0"/>
              <a:t>balances by </a:t>
            </a:r>
            <a:r>
              <a:rPr lang="en-US" sz="1100" b="1" dirty="0" smtClean="0">
                <a:solidFill>
                  <a:schemeClr val="accent5"/>
                </a:solidFill>
              </a:rPr>
              <a:t>-15%</a:t>
            </a:r>
          </a:p>
          <a:p>
            <a:pPr marL="628650" lvl="2" indent="-171450" algn="l">
              <a:lnSpc>
                <a:spcPct val="100000"/>
              </a:lnSpc>
              <a:spcAft>
                <a:spcPts val="200"/>
              </a:spcAft>
              <a:buFont typeface="Arial" panose="020B0604020202020204" pitchFamily="34" charset="0"/>
              <a:buChar char="-"/>
            </a:pPr>
            <a:r>
              <a:rPr lang="en-US" sz="1100" b="1" dirty="0" smtClean="0">
                <a:solidFill>
                  <a:schemeClr val="accent5"/>
                </a:solidFill>
              </a:rPr>
              <a:t>~$1.1BN </a:t>
            </a:r>
            <a:r>
              <a:rPr lang="en-US" sz="1100" dirty="0" smtClean="0"/>
              <a:t>is allocated to 2016 C&amp;I </a:t>
            </a:r>
          </a:p>
          <a:p>
            <a:pPr marL="628650" lvl="2" indent="-171450" algn="l">
              <a:lnSpc>
                <a:spcPct val="100000"/>
              </a:lnSpc>
              <a:spcAft>
                <a:spcPts val="200"/>
              </a:spcAft>
              <a:buFont typeface="Arial" panose="020B0604020202020204" pitchFamily="34" charset="0"/>
              <a:buChar char="-"/>
            </a:pPr>
            <a:r>
              <a:rPr lang="en-US" sz="1100" b="1" dirty="0" smtClean="0">
                <a:solidFill>
                  <a:schemeClr val="accent5"/>
                </a:solidFill>
              </a:rPr>
              <a:t>~$1.6BN </a:t>
            </a:r>
            <a:r>
              <a:rPr lang="en-US" sz="1100" dirty="0" smtClean="0"/>
              <a:t>is allocated to 2016 Business Banking </a:t>
            </a:r>
          </a:p>
          <a:p>
            <a:pPr marL="628650" lvl="2" indent="-171450" algn="l">
              <a:lnSpc>
                <a:spcPct val="100000"/>
              </a:lnSpc>
              <a:spcAft>
                <a:spcPts val="200"/>
              </a:spcAft>
              <a:buFont typeface="Arial" panose="020B0604020202020204" pitchFamily="34" charset="0"/>
              <a:buChar char="-"/>
            </a:pPr>
            <a:r>
              <a:rPr lang="en-US" sz="1100" b="1" dirty="0" smtClean="0">
                <a:solidFill>
                  <a:srgbClr val="41A441"/>
                </a:solidFill>
              </a:rPr>
              <a:t>~$0.1BN </a:t>
            </a:r>
            <a:r>
              <a:rPr lang="en-US" sz="1100" dirty="0"/>
              <a:t>is allocated from </a:t>
            </a:r>
            <a:r>
              <a:rPr lang="en-US" sz="1100" dirty="0" smtClean="0"/>
              <a:t>Retail</a:t>
            </a:r>
          </a:p>
          <a:p>
            <a:pPr marL="171450" lvl="1" indent="-171450" algn="l">
              <a:lnSpc>
                <a:spcPct val="100000"/>
              </a:lnSpc>
              <a:spcAft>
                <a:spcPts val="200"/>
              </a:spcAft>
              <a:buFont typeface="Arial" panose="020B0604020202020204" pitchFamily="34" charset="0"/>
              <a:buChar char="•"/>
            </a:pPr>
            <a:r>
              <a:rPr lang="en-US" sz="1100" b="1" dirty="0" smtClean="0"/>
              <a:t>C&amp;I: </a:t>
            </a:r>
            <a:r>
              <a:rPr lang="en-US" sz="1100" dirty="0" smtClean="0"/>
              <a:t>2016 portfolio breakdown has higher balances by </a:t>
            </a:r>
            <a:r>
              <a:rPr lang="en-US" sz="1100" b="1" dirty="0" smtClean="0">
                <a:solidFill>
                  <a:srgbClr val="41A441"/>
                </a:solidFill>
              </a:rPr>
              <a:t>+9%</a:t>
            </a:r>
          </a:p>
          <a:p>
            <a:pPr marL="628650" lvl="2" indent="-171450" algn="l">
              <a:lnSpc>
                <a:spcPct val="100000"/>
              </a:lnSpc>
              <a:spcAft>
                <a:spcPts val="200"/>
              </a:spcAft>
              <a:buFont typeface="Arial" panose="020B0604020202020204" pitchFamily="34" charset="0"/>
              <a:buChar char="-"/>
            </a:pPr>
            <a:r>
              <a:rPr lang="en-US" sz="1100" b="1" dirty="0" smtClean="0">
                <a:solidFill>
                  <a:srgbClr val="41A441"/>
                </a:solidFill>
              </a:rPr>
              <a:t>~$1.2BN </a:t>
            </a:r>
            <a:r>
              <a:rPr lang="en-US" sz="1100" dirty="0" smtClean="0"/>
              <a:t>is allocated from CRE</a:t>
            </a:r>
          </a:p>
          <a:p>
            <a:pPr marL="628650" lvl="2" indent="-171450" algn="l">
              <a:lnSpc>
                <a:spcPct val="100000"/>
              </a:lnSpc>
              <a:spcAft>
                <a:spcPts val="200"/>
              </a:spcAft>
              <a:buFont typeface="Arial" panose="020B0604020202020204" pitchFamily="34" charset="0"/>
              <a:buChar char="-"/>
            </a:pPr>
            <a:r>
              <a:rPr lang="en-US" sz="1100" b="1" dirty="0" smtClean="0">
                <a:solidFill>
                  <a:srgbClr val="41A441"/>
                </a:solidFill>
              </a:rPr>
              <a:t>~$0.7BN </a:t>
            </a:r>
            <a:r>
              <a:rPr lang="en-US" sz="1100" dirty="0" smtClean="0"/>
              <a:t>is allocated from Retail</a:t>
            </a:r>
          </a:p>
          <a:p>
            <a:pPr marL="628650" lvl="2" indent="-171450" algn="l">
              <a:lnSpc>
                <a:spcPct val="100000"/>
              </a:lnSpc>
              <a:spcAft>
                <a:spcPts val="200"/>
              </a:spcAft>
              <a:buFont typeface="Arial" panose="020B0604020202020204" pitchFamily="34" charset="0"/>
              <a:buChar char="-"/>
            </a:pPr>
            <a:r>
              <a:rPr lang="en-US" sz="1100" b="1" dirty="0" smtClean="0">
                <a:solidFill>
                  <a:schemeClr val="accent5"/>
                </a:solidFill>
              </a:rPr>
              <a:t>~$0.9BN </a:t>
            </a:r>
            <a:r>
              <a:rPr lang="en-US" sz="1100" dirty="0" smtClean="0"/>
              <a:t>is allocated to 2016 Business Banking</a:t>
            </a:r>
          </a:p>
          <a:p>
            <a:pPr marL="171450" lvl="1" indent="-171450" algn="l">
              <a:lnSpc>
                <a:spcPct val="100000"/>
              </a:lnSpc>
              <a:spcAft>
                <a:spcPts val="200"/>
              </a:spcAft>
              <a:buFont typeface="Arial" panose="020B0604020202020204" pitchFamily="34" charset="0"/>
              <a:buChar char="•"/>
            </a:pPr>
            <a:r>
              <a:rPr lang="en-US" sz="1100" b="1" dirty="0" smtClean="0"/>
              <a:t>Retail: </a:t>
            </a:r>
            <a:r>
              <a:rPr lang="en-US" sz="1100" dirty="0" smtClean="0"/>
              <a:t>2016 portfolio breakdown has lower</a:t>
            </a:r>
            <a:r>
              <a:rPr lang="en-US" sz="1100" i="1" dirty="0" smtClean="0"/>
              <a:t> </a:t>
            </a:r>
            <a:r>
              <a:rPr lang="en-US" sz="1100" dirty="0" smtClean="0"/>
              <a:t>balances by </a:t>
            </a:r>
            <a:r>
              <a:rPr lang="en-US" sz="1100" b="1" dirty="0" smtClean="0">
                <a:solidFill>
                  <a:schemeClr val="accent5"/>
                </a:solidFill>
              </a:rPr>
              <a:t>-8%</a:t>
            </a:r>
            <a:endParaRPr lang="en-US" sz="1100" b="1" dirty="0" smtClean="0"/>
          </a:p>
          <a:p>
            <a:pPr marL="628650" lvl="2" indent="-171450" algn="l">
              <a:lnSpc>
                <a:spcPct val="100000"/>
              </a:lnSpc>
              <a:spcAft>
                <a:spcPts val="200"/>
              </a:spcAft>
              <a:buFont typeface="Arial" panose="020B0604020202020204" pitchFamily="34" charset="0"/>
              <a:buChar char="-"/>
            </a:pPr>
            <a:r>
              <a:rPr lang="en-US" sz="1100" b="1" dirty="0" smtClean="0">
                <a:solidFill>
                  <a:schemeClr val="accent5"/>
                </a:solidFill>
              </a:rPr>
              <a:t>~$0.7BN </a:t>
            </a:r>
            <a:r>
              <a:rPr lang="en-US" sz="1100" dirty="0" smtClean="0"/>
              <a:t>is allocated to 2016 C&amp;I</a:t>
            </a:r>
          </a:p>
          <a:p>
            <a:pPr marL="628650" lvl="2" indent="-171450" algn="l">
              <a:lnSpc>
                <a:spcPct val="100000"/>
              </a:lnSpc>
              <a:spcAft>
                <a:spcPts val="200"/>
              </a:spcAft>
              <a:buFont typeface="Arial" panose="020B0604020202020204" pitchFamily="34" charset="0"/>
              <a:buChar char="-"/>
            </a:pPr>
            <a:r>
              <a:rPr lang="en-US" sz="1100" b="1" dirty="0">
                <a:solidFill>
                  <a:schemeClr val="accent5"/>
                </a:solidFill>
              </a:rPr>
              <a:t>~$</a:t>
            </a:r>
            <a:r>
              <a:rPr lang="en-US" sz="1100" b="1" dirty="0" smtClean="0">
                <a:solidFill>
                  <a:schemeClr val="accent5"/>
                </a:solidFill>
              </a:rPr>
              <a:t>0.6BN </a:t>
            </a:r>
            <a:r>
              <a:rPr lang="en-US" sz="1100" dirty="0"/>
              <a:t>is allocated to </a:t>
            </a:r>
            <a:r>
              <a:rPr lang="en-US" sz="1100" dirty="0" smtClean="0"/>
              <a:t>2016 Business Banking</a:t>
            </a:r>
          </a:p>
          <a:p>
            <a:pPr marL="628650" lvl="2" indent="-171450" algn="l">
              <a:lnSpc>
                <a:spcPct val="100000"/>
              </a:lnSpc>
              <a:spcAft>
                <a:spcPts val="200"/>
              </a:spcAft>
              <a:buFont typeface="Arial" panose="020B0604020202020204" pitchFamily="34" charset="0"/>
              <a:buChar char="-"/>
            </a:pPr>
            <a:r>
              <a:rPr lang="en-US" sz="1100" b="1" dirty="0" smtClean="0">
                <a:solidFill>
                  <a:schemeClr val="accent5"/>
                </a:solidFill>
              </a:rPr>
              <a:t>~$0.1BN </a:t>
            </a:r>
            <a:r>
              <a:rPr lang="en-US" sz="1100" dirty="0"/>
              <a:t>is allocated </a:t>
            </a:r>
            <a:r>
              <a:rPr lang="en-US" sz="1100" dirty="0" smtClean="0"/>
              <a:t>to 2016 CRE</a:t>
            </a:r>
          </a:p>
          <a:p>
            <a:pPr marL="171450" lvl="1" indent="-171450" algn="l">
              <a:lnSpc>
                <a:spcPct val="100000"/>
              </a:lnSpc>
              <a:spcAft>
                <a:spcPts val="200"/>
              </a:spcAft>
              <a:buFont typeface="Arial" panose="020B0604020202020204" pitchFamily="34" charset="0"/>
              <a:buChar char="•"/>
            </a:pPr>
            <a:r>
              <a:rPr lang="en-US" sz="1100" b="1" dirty="0" smtClean="0"/>
              <a:t>Business Banking: </a:t>
            </a:r>
            <a:r>
              <a:rPr lang="en-US" sz="1100" dirty="0" smtClean="0"/>
              <a:t>Business Banking balances </a:t>
            </a:r>
            <a:r>
              <a:rPr lang="en-US" sz="1100" dirty="0"/>
              <a:t>were gathered separately and removed from </a:t>
            </a:r>
            <a:r>
              <a:rPr lang="en-US" sz="1100" dirty="0" smtClean="0"/>
              <a:t>other portfolios after limit and scalar calibrations</a:t>
            </a:r>
            <a:endParaRPr lang="en-US" sz="1100" b="1" dirty="0"/>
          </a:p>
          <a:p>
            <a:pPr marL="628650" lvl="2" indent="-171450" algn="l">
              <a:lnSpc>
                <a:spcPct val="100000"/>
              </a:lnSpc>
              <a:spcAft>
                <a:spcPts val="200"/>
              </a:spcAft>
              <a:buFont typeface="Arial" panose="020B0604020202020204" pitchFamily="34" charset="0"/>
              <a:buChar char="-"/>
            </a:pPr>
            <a:r>
              <a:rPr lang="en-US" sz="1100" b="1" dirty="0" smtClean="0">
                <a:solidFill>
                  <a:srgbClr val="41A441"/>
                </a:solidFill>
              </a:rPr>
              <a:t>~$1.6 BN </a:t>
            </a:r>
            <a:r>
              <a:rPr lang="en-US" sz="1100" dirty="0" smtClean="0"/>
              <a:t>is allocated from CRE</a:t>
            </a:r>
          </a:p>
          <a:p>
            <a:pPr marL="628650" lvl="2" indent="-171450" algn="l">
              <a:lnSpc>
                <a:spcPct val="100000"/>
              </a:lnSpc>
              <a:spcAft>
                <a:spcPts val="200"/>
              </a:spcAft>
              <a:buFont typeface="Arial" panose="020B0604020202020204" pitchFamily="34" charset="0"/>
              <a:buChar char="-"/>
            </a:pPr>
            <a:r>
              <a:rPr lang="en-US" sz="1100" b="1" dirty="0" smtClean="0">
                <a:solidFill>
                  <a:srgbClr val="41A441"/>
                </a:solidFill>
              </a:rPr>
              <a:t>~$0.9 BN </a:t>
            </a:r>
            <a:r>
              <a:rPr lang="en-US" sz="1100" dirty="0" smtClean="0"/>
              <a:t>is allocated from C&amp;I</a:t>
            </a:r>
          </a:p>
          <a:p>
            <a:pPr marL="628650" lvl="2" indent="-171450" algn="l">
              <a:lnSpc>
                <a:spcPct val="100000"/>
              </a:lnSpc>
              <a:spcAft>
                <a:spcPts val="200"/>
              </a:spcAft>
              <a:buFont typeface="Arial" panose="020B0604020202020204" pitchFamily="34" charset="0"/>
              <a:buChar char="-"/>
            </a:pPr>
            <a:r>
              <a:rPr lang="en-US" sz="1100" b="1" dirty="0">
                <a:solidFill>
                  <a:srgbClr val="41A441"/>
                </a:solidFill>
              </a:rPr>
              <a:t>~$</a:t>
            </a:r>
            <a:r>
              <a:rPr lang="en-US" sz="1100" b="1" dirty="0" smtClean="0">
                <a:solidFill>
                  <a:srgbClr val="41A441"/>
                </a:solidFill>
              </a:rPr>
              <a:t>0.6 </a:t>
            </a:r>
            <a:r>
              <a:rPr lang="en-US" sz="1100" b="1" dirty="0">
                <a:solidFill>
                  <a:srgbClr val="41A441"/>
                </a:solidFill>
              </a:rPr>
              <a:t>BN </a:t>
            </a:r>
            <a:r>
              <a:rPr lang="en-US" sz="1100" dirty="0"/>
              <a:t>is allocated from </a:t>
            </a:r>
            <a:r>
              <a:rPr lang="en-US" sz="1100" dirty="0" smtClean="0"/>
              <a:t>Retail</a:t>
            </a:r>
            <a:endParaRPr lang="en-US" sz="1100" dirty="0"/>
          </a:p>
        </p:txBody>
      </p:sp>
      <p:sp>
        <p:nvSpPr>
          <p:cNvPr id="13" name="TextBox 12"/>
          <p:cNvSpPr txBox="1"/>
          <p:nvPr/>
        </p:nvSpPr>
        <p:spPr>
          <a:xfrm>
            <a:off x="5092995" y="1250950"/>
            <a:ext cx="4139907" cy="462947"/>
          </a:xfrm>
          <a:prstGeom prst="rect">
            <a:avLst/>
          </a:prstGeom>
        </p:spPr>
        <p:txBody>
          <a:bodyPr wrap="square">
            <a:spAutoFit/>
          </a:bodyPr>
          <a:lstStyle>
            <a:defPPr>
              <a:defRPr lang="en-GB"/>
            </a:defPPr>
            <a:lvl1pPr algn="l">
              <a:defRPr sz="1400" b="1">
                <a:solidFill>
                  <a:srgbClr val="FF0000"/>
                </a:solidFill>
                <a:latin typeface="Arial" panose="020B0604020202020204" pitchFamily="34" charset="0"/>
                <a:cs typeface="Arial" panose="020B0604020202020204" pitchFamily="34" charset="0"/>
              </a:defRPr>
            </a:lvl1pPr>
          </a:lstStyle>
          <a:p>
            <a:r>
              <a:rPr lang="en-GB" dirty="0" smtClean="0"/>
              <a:t>C</a:t>
            </a:r>
            <a:r>
              <a:rPr lang="en-GB" dirty="0"/>
              <a:t>hanges of portfolio breakdown </a:t>
            </a:r>
            <a:r>
              <a:rPr lang="en-GB" dirty="0" smtClean="0"/>
              <a:t>and implications for 2016 balances</a:t>
            </a:r>
            <a:endParaRPr lang="en-GB" dirty="0"/>
          </a:p>
        </p:txBody>
      </p:sp>
    </p:spTree>
    <p:extLst>
      <p:ext uri="{BB962C8B-B14F-4D97-AF65-F5344CB8AC3E}">
        <p14:creationId xmlns:p14="http://schemas.microsoft.com/office/powerpoint/2010/main" val="30200681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250950"/>
            <a:ext cx="5257802"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SBNA CRE - CCAR balances and losses </a:t>
            </a:r>
          </a:p>
          <a:p>
            <a:pPr algn="l"/>
            <a:r>
              <a:rPr lang="en-GB" sz="1400" dirty="0" smtClean="0">
                <a:solidFill>
                  <a:srgbClr val="FF0000"/>
                </a:solidFill>
                <a:latin typeface="Arial" panose="020B0604020202020204" pitchFamily="34" charset="0"/>
                <a:cs typeface="Arial" panose="020B0604020202020204" pitchFamily="34" charset="0"/>
              </a:rPr>
              <a:t>2015 vs 2016, $BN and % change year over year</a:t>
            </a:r>
            <a:endParaRPr lang="en-GB" sz="1400" dirty="0">
              <a:solidFill>
                <a:srgbClr val="FF0000"/>
              </a:solidFill>
              <a:latin typeface="Arial" panose="020B0604020202020204" pitchFamily="34" charset="0"/>
              <a:cs typeface="Arial" panose="020B0604020202020204" pitchFamily="34" charset="0"/>
            </a:endParaRPr>
          </a:p>
        </p:txBody>
      </p:sp>
      <p:sp>
        <p:nvSpPr>
          <p:cNvPr id="6" name="Rectangle 5"/>
          <p:cNvSpPr/>
          <p:nvPr/>
        </p:nvSpPr>
        <p:spPr>
          <a:xfrm>
            <a:off x="4896425" y="1548566"/>
            <a:ext cx="4336476" cy="4970591"/>
          </a:xfrm>
          <a:prstGeom prst="rect">
            <a:avLst/>
          </a:prstGeom>
        </p:spPr>
        <p:txBody>
          <a:bodyPr wrap="square" rIns="0">
            <a:spAutoFit/>
          </a:bodyPr>
          <a:lstStyle/>
          <a:p>
            <a:pPr algn="l" fontAlgn="b">
              <a:lnSpc>
                <a:spcPct val="100000"/>
              </a:lnSpc>
              <a:spcBef>
                <a:spcPts val="200"/>
              </a:spcBef>
              <a:spcAft>
                <a:spcPts val="0"/>
              </a:spcAft>
              <a:defRPr/>
            </a:pPr>
            <a:r>
              <a:rPr lang="en-US" sz="1100" b="1" dirty="0" smtClean="0"/>
              <a:t>Portfolio </a:t>
            </a:r>
            <a:r>
              <a:rPr lang="en-US" sz="1100" b="1" dirty="0"/>
              <a:t>balance</a:t>
            </a:r>
          </a:p>
          <a:p>
            <a:pPr marL="171450" indent="-171450" algn="l" fontAlgn="b">
              <a:lnSpc>
                <a:spcPct val="100000"/>
              </a:lnSpc>
              <a:spcBef>
                <a:spcPts val="200"/>
              </a:spcBef>
              <a:spcAft>
                <a:spcPts val="0"/>
              </a:spcAft>
              <a:buFont typeface="Arial" panose="020B0604020202020204" pitchFamily="34" charset="0"/>
              <a:buChar char="•"/>
              <a:defRPr/>
            </a:pPr>
            <a:r>
              <a:rPr lang="en-US" sz="1100" dirty="0">
                <a:cs typeface="Arial" panose="020B0604020202020204" pitchFamily="34" charset="0"/>
              </a:rPr>
              <a:t>2015 </a:t>
            </a:r>
            <a:r>
              <a:rPr lang="en-US" sz="1100" dirty="0" smtClean="0">
                <a:cs typeface="Arial" panose="020B0604020202020204" pitchFamily="34" charset="0"/>
              </a:rPr>
              <a:t>breakdown included portions of C&amp;I and Business Banking in CRE</a:t>
            </a:r>
            <a:r>
              <a:rPr lang="en-US" sz="1100" dirty="0">
                <a:cs typeface="Arial" panose="020B0604020202020204" pitchFamily="34" charset="0"/>
              </a:rPr>
              <a:t>; improved </a:t>
            </a:r>
            <a:r>
              <a:rPr lang="en-US" sz="1100" dirty="0" smtClean="0">
                <a:cs typeface="Arial" panose="020B0604020202020204" pitchFamily="34" charset="0"/>
              </a:rPr>
              <a:t>data granularity lowers </a:t>
            </a:r>
            <a:r>
              <a:rPr lang="en-US" sz="1100" dirty="0">
                <a:cs typeface="Arial" panose="020B0604020202020204" pitchFamily="34" charset="0"/>
              </a:rPr>
              <a:t>balances across scenarios </a:t>
            </a:r>
            <a:r>
              <a:rPr lang="en-US" sz="1100" b="1" i="1" dirty="0" smtClean="0">
                <a:solidFill>
                  <a:schemeClr val="accent5"/>
                </a:solidFill>
                <a:cs typeface="Arial" panose="020B0604020202020204" pitchFamily="34" charset="0"/>
              </a:rPr>
              <a:t>(-15%)</a:t>
            </a:r>
            <a:r>
              <a:rPr lang="en-US" sz="1100" b="1" i="1" baseline="30000" dirty="0" smtClean="0">
                <a:solidFill>
                  <a:schemeClr val="accent5"/>
                </a:solidFill>
                <a:cs typeface="Arial" panose="020B0604020202020204" pitchFamily="34" charset="0"/>
              </a:rPr>
              <a:t>1</a:t>
            </a:r>
            <a:r>
              <a:rPr lang="en-US" sz="1100" dirty="0" smtClean="0"/>
              <a:t> </a:t>
            </a:r>
            <a:endParaRPr lang="en-US" sz="1100" b="1" i="1" dirty="0">
              <a:solidFill>
                <a:schemeClr val="accent5"/>
              </a:solidFill>
            </a:endParaRPr>
          </a:p>
          <a:p>
            <a:pPr marL="171450" indent="-171450" algn="l" fontAlgn="b">
              <a:lnSpc>
                <a:spcPct val="100000"/>
              </a:lnSpc>
              <a:spcBef>
                <a:spcPts val="200"/>
              </a:spcBef>
              <a:spcAft>
                <a:spcPts val="0"/>
              </a:spcAft>
              <a:buFont typeface="Arial" panose="020B0604020202020204" pitchFamily="34" charset="0"/>
              <a:buChar char="•"/>
              <a:defRPr/>
            </a:pPr>
            <a:r>
              <a:rPr lang="en-US" sz="1100" dirty="0" smtClean="0"/>
              <a:t>Overall </a:t>
            </a:r>
            <a:r>
              <a:rPr lang="en-US" sz="1100" dirty="0"/>
              <a:t>balance growth in actuals </a:t>
            </a:r>
            <a:r>
              <a:rPr lang="en-US" sz="1100" dirty="0" smtClean="0"/>
              <a:t>from $14.3BN to $14.9BN since </a:t>
            </a:r>
            <a:r>
              <a:rPr lang="en-US" sz="1100" dirty="0"/>
              <a:t>2015 </a:t>
            </a:r>
            <a:r>
              <a:rPr lang="en-US" sz="1100" b="1" i="1" dirty="0" smtClean="0">
                <a:solidFill>
                  <a:srgbClr val="41A441"/>
                </a:solidFill>
              </a:rPr>
              <a:t>(+</a:t>
            </a:r>
            <a:r>
              <a:rPr lang="en-US" sz="1100" b="1" i="1" dirty="0">
                <a:solidFill>
                  <a:srgbClr val="41A441"/>
                </a:solidFill>
              </a:rPr>
              <a:t>4</a:t>
            </a:r>
            <a:r>
              <a:rPr lang="en-US" sz="1100" b="1" i="1" dirty="0" smtClean="0">
                <a:solidFill>
                  <a:srgbClr val="41A441"/>
                </a:solidFill>
              </a:rPr>
              <a:t>%)</a:t>
            </a:r>
            <a:r>
              <a:rPr lang="en-US" sz="1100" b="1" i="1" baseline="30000" dirty="0" smtClean="0">
                <a:solidFill>
                  <a:srgbClr val="41A441"/>
                </a:solidFill>
              </a:rPr>
              <a:t>2</a:t>
            </a:r>
            <a:r>
              <a:rPr lang="en-US" sz="1100" dirty="0" smtClean="0"/>
              <a:t>, including growth in Construction lending</a:t>
            </a:r>
          </a:p>
          <a:p>
            <a:pPr marL="171450" indent="-171450" algn="l" fontAlgn="b">
              <a:lnSpc>
                <a:spcPct val="100000"/>
              </a:lnSpc>
              <a:spcBef>
                <a:spcPts val="200"/>
              </a:spcBef>
              <a:spcAft>
                <a:spcPts val="0"/>
              </a:spcAft>
              <a:buFont typeface="Arial" panose="020B0604020202020204" pitchFamily="34" charset="0"/>
              <a:buChar char="•"/>
              <a:defRPr/>
            </a:pPr>
            <a:r>
              <a:rPr lang="en-US" sz="1100" dirty="0" smtClean="0"/>
              <a:t>Balances are reduced in all scenarios by a strategic </a:t>
            </a:r>
            <a:r>
              <a:rPr lang="en-US" sz="1100" dirty="0"/>
              <a:t>reduction of ~$1.2BN </a:t>
            </a:r>
            <a:r>
              <a:rPr lang="en-US" sz="1100" dirty="0" smtClean="0"/>
              <a:t>in the CRE </a:t>
            </a:r>
            <a:r>
              <a:rPr lang="en-US" sz="1100" dirty="0"/>
              <a:t>Multifamily portfolio </a:t>
            </a:r>
            <a:r>
              <a:rPr lang="en-US" sz="1100" b="1" i="1" dirty="0" smtClean="0">
                <a:solidFill>
                  <a:schemeClr val="accent5"/>
                </a:solidFill>
                <a:cs typeface="Arial" panose="020B0604020202020204" pitchFamily="34" charset="0"/>
              </a:rPr>
              <a:t>(-</a:t>
            </a:r>
            <a:r>
              <a:rPr lang="en-US" sz="1100" b="1" i="1" dirty="0">
                <a:solidFill>
                  <a:schemeClr val="accent5"/>
                </a:solidFill>
                <a:cs typeface="Arial" panose="020B0604020202020204" pitchFamily="34" charset="0"/>
              </a:rPr>
              <a:t>8%)</a:t>
            </a:r>
            <a:r>
              <a:rPr lang="en-US" sz="1100" dirty="0"/>
              <a:t> </a:t>
            </a:r>
            <a:endParaRPr lang="en-US" sz="1100" dirty="0" smtClean="0"/>
          </a:p>
          <a:p>
            <a:pPr marL="171450" indent="-171450" algn="l" fontAlgn="b">
              <a:lnSpc>
                <a:spcPct val="100000"/>
              </a:lnSpc>
              <a:spcBef>
                <a:spcPts val="200"/>
              </a:spcBef>
              <a:spcAft>
                <a:spcPts val="0"/>
              </a:spcAft>
              <a:buFont typeface="Arial" panose="020B0604020202020204" pitchFamily="34" charset="0"/>
              <a:buChar char="•"/>
              <a:defRPr/>
            </a:pPr>
            <a:r>
              <a:rPr lang="en-US" sz="1100" dirty="0" smtClean="0">
                <a:cs typeface="Arial" panose="020B0604020202020204" pitchFamily="34" charset="0"/>
              </a:rPr>
              <a:t>Pressure on commercial real estate prices, coupled with reduced demand and new commitment volume drive decreases in stress scenario balances vs 2015 increases </a:t>
            </a:r>
            <a:r>
              <a:rPr lang="en-US" sz="1100" b="1" i="1" dirty="0" smtClean="0">
                <a:solidFill>
                  <a:schemeClr val="accent5"/>
                </a:solidFill>
                <a:cs typeface="Arial" panose="020B0604020202020204" pitchFamily="34" charset="0"/>
              </a:rPr>
              <a:t>(-12% / 13%)</a:t>
            </a:r>
          </a:p>
          <a:p>
            <a:pPr algn="l" fontAlgn="b">
              <a:lnSpc>
                <a:spcPct val="100000"/>
              </a:lnSpc>
              <a:spcBef>
                <a:spcPts val="200"/>
              </a:spcBef>
              <a:spcAft>
                <a:spcPts val="0"/>
              </a:spcAft>
              <a:defRPr/>
            </a:pPr>
            <a:r>
              <a:rPr lang="en-US" sz="1100" b="1" dirty="0" smtClean="0"/>
              <a:t>Loss amounts</a:t>
            </a:r>
          </a:p>
          <a:p>
            <a:pPr marL="171450" lvl="1" indent="-171450" algn="l" fontAlgn="b">
              <a:lnSpc>
                <a:spcPct val="100000"/>
              </a:lnSpc>
              <a:spcBef>
                <a:spcPts val="200"/>
              </a:spcBef>
              <a:spcAft>
                <a:spcPts val="0"/>
              </a:spcAft>
              <a:buFont typeface="Arial" panose="020B0604020202020204" pitchFamily="34" charset="0"/>
              <a:buChar char="•"/>
              <a:defRPr/>
            </a:pPr>
            <a:r>
              <a:rPr lang="en-US" sz="1100" dirty="0" smtClean="0"/>
              <a:t>Lower loss levels </a:t>
            </a:r>
            <a:r>
              <a:rPr lang="en-US" sz="1100" b="1" i="1" dirty="0">
                <a:solidFill>
                  <a:schemeClr val="accent5"/>
                </a:solidFill>
              </a:rPr>
              <a:t>(-75% / -68% / -57%) </a:t>
            </a:r>
            <a:r>
              <a:rPr lang="en-US" sz="1100" dirty="0" smtClean="0"/>
              <a:t>reflect </a:t>
            </a:r>
          </a:p>
          <a:p>
            <a:pPr marL="628650" lvl="2" indent="-171450" algn="l" fontAlgn="b">
              <a:lnSpc>
                <a:spcPct val="100000"/>
              </a:lnSpc>
              <a:spcBef>
                <a:spcPts val="200"/>
              </a:spcBef>
              <a:spcAft>
                <a:spcPts val="0"/>
              </a:spcAft>
              <a:buFont typeface="Arial" panose="020B0604020202020204" pitchFamily="34" charset="0"/>
              <a:buChar char="•"/>
              <a:defRPr/>
            </a:pPr>
            <a:r>
              <a:rPr lang="en-US" sz="1100" dirty="0" smtClean="0"/>
              <a:t>Lower balances relative to 2015 </a:t>
            </a:r>
            <a:r>
              <a:rPr lang="en-US" sz="1100" b="1" i="1" dirty="0">
                <a:solidFill>
                  <a:schemeClr val="accent5"/>
                </a:solidFill>
                <a:cs typeface="Arial" panose="020B0604020202020204" pitchFamily="34" charset="0"/>
              </a:rPr>
              <a:t>(-8%) </a:t>
            </a:r>
            <a:endParaRPr lang="en-US" sz="1100" b="1" i="1" dirty="0" smtClean="0">
              <a:solidFill>
                <a:schemeClr val="accent5"/>
              </a:solidFill>
              <a:cs typeface="Arial" panose="020B0604020202020204" pitchFamily="34" charset="0"/>
            </a:endParaRPr>
          </a:p>
          <a:p>
            <a:pPr marL="628650" lvl="2" indent="-171450" algn="l" fontAlgn="b">
              <a:lnSpc>
                <a:spcPct val="100000"/>
              </a:lnSpc>
              <a:spcBef>
                <a:spcPts val="200"/>
              </a:spcBef>
              <a:spcAft>
                <a:spcPts val="0"/>
              </a:spcAft>
              <a:buFont typeface="Arial" panose="020B0604020202020204" pitchFamily="34" charset="0"/>
              <a:buChar char="•"/>
              <a:defRPr/>
            </a:pPr>
            <a:r>
              <a:rPr lang="en-US" sz="1100" dirty="0" smtClean="0">
                <a:cs typeface="Arial" panose="020B0604020202020204" pitchFamily="34" charset="0"/>
              </a:rPr>
              <a:t>Lower </a:t>
            </a:r>
            <a:r>
              <a:rPr lang="en-US" sz="1100" dirty="0" smtClean="0"/>
              <a:t>loss rates projected by new and improved models</a:t>
            </a:r>
          </a:p>
          <a:p>
            <a:pPr marL="628650" lvl="2" indent="-171450" algn="l" fontAlgn="b">
              <a:lnSpc>
                <a:spcPct val="100000"/>
              </a:lnSpc>
              <a:spcBef>
                <a:spcPts val="200"/>
              </a:spcBef>
              <a:spcAft>
                <a:spcPts val="0"/>
              </a:spcAft>
              <a:buFont typeface="Arial" panose="020B0604020202020204" pitchFamily="34" charset="0"/>
              <a:buChar char="•"/>
              <a:defRPr/>
            </a:pPr>
            <a:r>
              <a:rPr lang="en-US" sz="1100" dirty="0" smtClean="0"/>
              <a:t>New 2016 RAS portfolio segmentation with increased data granularity (reduces losses by ~$80M in Base </a:t>
            </a:r>
            <a:r>
              <a:rPr lang="en-US" sz="1100" b="1" i="1" dirty="0" smtClean="0">
                <a:solidFill>
                  <a:schemeClr val="accent5"/>
                </a:solidFill>
              </a:rPr>
              <a:t>(-75%) </a:t>
            </a:r>
            <a:r>
              <a:rPr lang="en-US" sz="1100" dirty="0" smtClean="0"/>
              <a:t>and by ~100M in FRB SA </a:t>
            </a:r>
            <a:r>
              <a:rPr lang="en-US" sz="1100" b="1" i="1" dirty="0" smtClean="0">
                <a:solidFill>
                  <a:schemeClr val="accent5"/>
                </a:solidFill>
              </a:rPr>
              <a:t>(-57%)</a:t>
            </a:r>
            <a:r>
              <a:rPr lang="en-US" sz="1100" dirty="0" smtClean="0"/>
              <a:t>)</a:t>
            </a:r>
          </a:p>
          <a:p>
            <a:pPr marL="171450" indent="-171450" algn="l" fontAlgn="b">
              <a:lnSpc>
                <a:spcPct val="100000"/>
              </a:lnSpc>
              <a:spcBef>
                <a:spcPts val="200"/>
              </a:spcBef>
              <a:spcAft>
                <a:spcPts val="0"/>
              </a:spcAft>
              <a:buFont typeface="Arial" panose="020B0604020202020204" pitchFamily="34" charset="0"/>
              <a:buChar char="•"/>
              <a:defRPr/>
            </a:pPr>
            <a:r>
              <a:rPr lang="en-US" sz="1100" dirty="0" smtClean="0"/>
              <a:t>2015 BHC Stress scenario focused on idiosyncratic CRE stress applying severe pressure to CRE indices, driving higher losses in comparison to less severe 2016 stress scenarios </a:t>
            </a:r>
            <a:r>
              <a:rPr lang="en-US" sz="1100" b="1" i="1" dirty="0" smtClean="0">
                <a:solidFill>
                  <a:schemeClr val="accent5"/>
                </a:solidFill>
              </a:rPr>
              <a:t>(-68%)</a:t>
            </a:r>
          </a:p>
          <a:p>
            <a:pPr algn="l" fontAlgn="b">
              <a:lnSpc>
                <a:spcPct val="100000"/>
              </a:lnSpc>
              <a:spcBef>
                <a:spcPts val="200"/>
              </a:spcBef>
              <a:spcAft>
                <a:spcPts val="0"/>
              </a:spcAft>
              <a:defRPr/>
            </a:pPr>
            <a:r>
              <a:rPr lang="en-US" sz="1100" b="1" dirty="0" smtClean="0"/>
              <a:t>Base to stress loss relationship</a:t>
            </a:r>
            <a:endParaRPr lang="en-US" sz="1100" b="1" dirty="0"/>
          </a:p>
          <a:p>
            <a:pPr marL="171450" indent="-171450" algn="l" fontAlgn="b">
              <a:lnSpc>
                <a:spcPct val="100000"/>
              </a:lnSpc>
              <a:spcBef>
                <a:spcPts val="200"/>
              </a:spcBef>
              <a:spcAft>
                <a:spcPts val="0"/>
              </a:spcAft>
              <a:buFont typeface="Arial" panose="020B0604020202020204" pitchFamily="34" charset="0"/>
              <a:buChar char="•"/>
              <a:defRPr/>
            </a:pPr>
            <a:r>
              <a:rPr lang="en-US" sz="1100" dirty="0" smtClean="0"/>
              <a:t>Increased macro-economic sensitivity of models more accurately reflect loss relationship between Base and BHC Stress </a:t>
            </a:r>
            <a:r>
              <a:rPr lang="en-US" sz="1100" b="1" i="1" dirty="0" smtClean="0">
                <a:solidFill>
                  <a:srgbClr val="41A441"/>
                </a:solidFill>
              </a:rPr>
              <a:t>(+29%); </a:t>
            </a:r>
            <a:r>
              <a:rPr lang="en-US" sz="1100" dirty="0"/>
              <a:t>Improved segmentation </a:t>
            </a:r>
            <a:r>
              <a:rPr lang="en-US" sz="1100" dirty="0" smtClean="0"/>
              <a:t>may have also shifted sensitivity of portfolio mix </a:t>
            </a:r>
            <a:endParaRPr lang="en-US" sz="1100" b="1" i="1" dirty="0" smtClean="0">
              <a:solidFill>
                <a:srgbClr val="41A441"/>
              </a:solidFill>
            </a:endParaRPr>
          </a:p>
        </p:txBody>
      </p:sp>
      <p:sp>
        <p:nvSpPr>
          <p:cNvPr id="17" name="TextBox 16"/>
          <p:cNvSpPr txBox="1"/>
          <p:nvPr/>
        </p:nvSpPr>
        <p:spPr>
          <a:xfrm>
            <a:off x="305483" y="19889"/>
            <a:ext cx="8928633" cy="621709"/>
          </a:xfrm>
          <a:prstGeom prst="rect">
            <a:avLst/>
          </a:prstGeom>
          <a:noFill/>
        </p:spPr>
        <p:txBody>
          <a:bodyPr wrap="square" rtlCol="0">
            <a:spAutoFit/>
          </a:bodyPr>
          <a:lstStyle/>
          <a:p>
            <a:pPr algn="l"/>
            <a:r>
              <a:rPr lang="en-US" sz="2000" b="1" dirty="0"/>
              <a:t>Calculate CCAR-based loss </a:t>
            </a:r>
            <a:r>
              <a:rPr lang="en-US" sz="2000" b="1" dirty="0" smtClean="0"/>
              <a:t>limit</a:t>
            </a:r>
          </a:p>
          <a:p>
            <a:pPr algn="l"/>
            <a:r>
              <a:rPr lang="en-US" sz="2000" b="1" dirty="0" smtClean="0">
                <a:solidFill>
                  <a:srgbClr val="FF0000"/>
                </a:solidFill>
              </a:rPr>
              <a:t>Credit losses – SBNA CRE</a:t>
            </a:r>
            <a:endParaRPr lang="en-US" sz="2000" b="1" dirty="0">
              <a:solidFill>
                <a:srgbClr val="FF0000"/>
              </a:solidFill>
            </a:endParaRPr>
          </a:p>
        </p:txBody>
      </p:sp>
      <p:sp>
        <p:nvSpPr>
          <p:cNvPr id="19" name="TextBox 18"/>
          <p:cNvSpPr txBox="1"/>
          <p:nvPr/>
        </p:nvSpPr>
        <p:spPr>
          <a:xfrm>
            <a:off x="457200" y="6452708"/>
            <a:ext cx="3193182" cy="369332"/>
          </a:xfrm>
          <a:prstGeom prst="rect">
            <a:avLst/>
          </a:prstGeom>
          <a:noFill/>
        </p:spPr>
        <p:txBody>
          <a:bodyPr wrap="none" lIns="0" tIns="0" rIns="0" bIns="0" rtlCol="0">
            <a:spAutoFit/>
          </a:bodyPr>
          <a:lstStyle/>
          <a:p>
            <a:pPr marL="228600" indent="-228600" algn="l">
              <a:lnSpc>
                <a:spcPct val="100000"/>
              </a:lnSpc>
              <a:buFontTx/>
              <a:buAutoNum type="arabicPeriod"/>
            </a:pPr>
            <a:r>
              <a:rPr lang="en-GB" sz="800" dirty="0"/>
              <a:t>See segmentation comparison of average CCAR 2016 balances </a:t>
            </a:r>
          </a:p>
          <a:p>
            <a:pPr marL="228600" indent="-228600" algn="l">
              <a:lnSpc>
                <a:spcPct val="100000"/>
              </a:lnSpc>
              <a:buFontTx/>
              <a:buAutoNum type="arabicPeriod"/>
            </a:pPr>
            <a:r>
              <a:rPr lang="en-GB" sz="800" dirty="0" smtClean="0"/>
              <a:t>See actuals </a:t>
            </a:r>
            <a:r>
              <a:rPr lang="en-GB" sz="800" dirty="0"/>
              <a:t>comparison of Dec’14 vs Dec ’15 on page 2 </a:t>
            </a:r>
          </a:p>
          <a:p>
            <a:pPr algn="l">
              <a:lnSpc>
                <a:spcPct val="100000"/>
              </a:lnSpc>
            </a:pPr>
            <a:r>
              <a:rPr lang="en-GB" sz="800" dirty="0" smtClean="0"/>
              <a:t>Source: 2015 and 2016 CCAR output</a:t>
            </a:r>
          </a:p>
        </p:txBody>
      </p:sp>
      <p:sp>
        <p:nvSpPr>
          <p:cNvPr id="29" name="Rectangle 28"/>
          <p:cNvSpPr/>
          <p:nvPr/>
        </p:nvSpPr>
        <p:spPr>
          <a:xfrm>
            <a:off x="4896425" y="1254460"/>
            <a:ext cx="4094429" cy="280122"/>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Comments</a:t>
            </a:r>
            <a:endParaRPr lang="en-GB" sz="1400" dirty="0">
              <a:solidFill>
                <a:srgbClr val="FF0000"/>
              </a:solidFill>
              <a:latin typeface="Arial" panose="020B0604020202020204" pitchFamily="34" charset="0"/>
              <a:cs typeface="Arial" panose="020B0604020202020204" pitchFamily="34" charset="0"/>
            </a:endParaRPr>
          </a:p>
        </p:txBody>
      </p:sp>
      <p:graphicFrame>
        <p:nvGraphicFramePr>
          <p:cNvPr id="33" name="Table 32"/>
          <p:cNvGraphicFramePr>
            <a:graphicFrameLocks noGrp="1"/>
          </p:cNvGraphicFramePr>
          <p:nvPr>
            <p:extLst>
              <p:ext uri="{D42A27DB-BD31-4B8C-83A1-F6EECF244321}">
                <p14:modId xmlns:p14="http://schemas.microsoft.com/office/powerpoint/2010/main" val="3587718609"/>
              </p:ext>
            </p:extLst>
          </p:nvPr>
        </p:nvGraphicFramePr>
        <p:xfrm>
          <a:off x="457200" y="1972343"/>
          <a:ext cx="4424368" cy="3760686"/>
        </p:xfrm>
        <a:graphic>
          <a:graphicData uri="http://schemas.openxmlformats.org/drawingml/2006/table">
            <a:tbl>
              <a:tblPr firstRow="1" bandRow="1">
                <a:tableStyleId>{5C22544A-7EE6-4342-B048-85BDC9FD1C3A}</a:tableStyleId>
              </a:tblPr>
              <a:tblGrid>
                <a:gridCol w="308344"/>
                <a:gridCol w="707657"/>
                <a:gridCol w="345103"/>
                <a:gridCol w="382908"/>
                <a:gridCol w="382908"/>
                <a:gridCol w="382908"/>
                <a:gridCol w="382908"/>
                <a:gridCol w="382908"/>
                <a:gridCol w="382908"/>
                <a:gridCol w="382908"/>
                <a:gridCol w="382908"/>
              </a:tblGrid>
              <a:tr h="0">
                <a:tc rowSpan="2">
                  <a:txBody>
                    <a:bodyPr/>
                    <a:lstStyle/>
                    <a:p>
                      <a:pPr algn="ctr"/>
                      <a:endParaRPr lang="en-US" sz="1200" b="1" baseline="0" dirty="0">
                        <a:solidFill>
                          <a:schemeClr val="bg1"/>
                        </a:solidFill>
                        <a:latin typeface="+mj-lt"/>
                        <a:cs typeface="Arial" panose="020B0604020202020204" pitchFamily="34" charset="0"/>
                      </a:endParaRPr>
                    </a:p>
                  </a:txBody>
                  <a:tcPr marL="9144" marR="18288"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endParaRPr lang="en-US" sz="1200" b="1" baseline="0" dirty="0">
                        <a:solidFill>
                          <a:schemeClr val="bg1"/>
                        </a:solidFill>
                        <a:latin typeface="+mj-lt"/>
                        <a:cs typeface="Arial" panose="020B0604020202020204" pitchFamily="34" charset="0"/>
                      </a:endParaRPr>
                    </a:p>
                  </a:txBody>
                  <a:tcPr marL="9144" marR="18288" marT="27432" marB="27432" anchor="ctr">
                    <a:lnL w="12700" cap="flat" cmpd="sng" algn="ctr">
                      <a:noFill/>
                      <a:prstDash val="sysDash"/>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1200" b="1" dirty="0" smtClean="0">
                          <a:solidFill>
                            <a:schemeClr val="bg1"/>
                          </a:solidFill>
                          <a:latin typeface="+mj-lt"/>
                          <a:cs typeface="Arial" panose="020B0604020202020204" pitchFamily="34" charset="0"/>
                        </a:rPr>
                        <a:t>Base</a:t>
                      </a:r>
                      <a:endParaRPr lang="en-US" sz="1200" b="1" baseline="30000" dirty="0">
                        <a:solidFill>
                          <a:schemeClr val="bg1"/>
                        </a:solidFill>
                        <a:latin typeface="+mj-lt"/>
                        <a:cs typeface="Arial" panose="020B0604020202020204" pitchFamily="34" charset="0"/>
                      </a:endParaRPr>
                    </a:p>
                  </a:txBody>
                  <a:tcPr marL="9144" marR="18288" marT="27432" marB="27432" anchor="ctr">
                    <a:lnL w="12700" cap="flat" cmpd="sng" algn="ctr">
                      <a:solidFill>
                        <a:schemeClr val="accent3"/>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gridSpan="3">
                  <a:txBody>
                    <a:bodyPr/>
                    <a:lstStyle/>
                    <a:p>
                      <a:pPr algn="ctr"/>
                      <a:r>
                        <a:rPr lang="en-US" sz="1200" b="1" dirty="0" smtClean="0">
                          <a:solidFill>
                            <a:schemeClr val="bg1"/>
                          </a:solidFill>
                          <a:latin typeface="+mj-lt"/>
                          <a:cs typeface="Arial" panose="020B0604020202020204" pitchFamily="34" charset="0"/>
                        </a:rPr>
                        <a:t>BHC Stress</a:t>
                      </a:r>
                      <a:endParaRPr lang="en-US" sz="1200" b="1" dirty="0">
                        <a:solidFill>
                          <a:schemeClr val="bg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gridSpan="3">
                  <a:txBody>
                    <a:bodyPr/>
                    <a:lstStyle/>
                    <a:p>
                      <a:pPr algn="ctr"/>
                      <a:r>
                        <a:rPr lang="en-US" sz="1200" b="1" dirty="0" smtClean="0">
                          <a:solidFill>
                            <a:schemeClr val="bg1"/>
                          </a:solidFill>
                          <a:latin typeface="+mj-lt"/>
                          <a:cs typeface="Arial" panose="020B0604020202020204" pitchFamily="34" charset="0"/>
                        </a:rPr>
                        <a:t>FRB SA</a:t>
                      </a:r>
                      <a:endParaRPr lang="en-US" sz="1200" b="1" dirty="0">
                        <a:solidFill>
                          <a:schemeClr val="bg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pPr algn="ctr"/>
                      <a:endParaRPr lang="en-US" sz="1100" b="1" dirty="0">
                        <a:solidFill>
                          <a:schemeClr val="bg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endParaRPr lang="en-GB"/>
                    </a:p>
                  </a:txBody>
                  <a:tcPr/>
                </a:tc>
              </a:tr>
              <a:tr h="0">
                <a:tc vMerge="1">
                  <a:txBody>
                    <a:bodyPr/>
                    <a:lstStyle/>
                    <a:p>
                      <a:pPr algn="ctr"/>
                      <a:endParaRPr lang="en-GB" sz="1100" b="1" i="1" dirty="0">
                        <a:solidFill>
                          <a:schemeClr val="bg1">
                            <a:lumMod val="50000"/>
                          </a:schemeClr>
                        </a:solidFill>
                        <a:latin typeface="+mj-lt"/>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vMerge="1">
                  <a:txBody>
                    <a:bodyPr/>
                    <a:lstStyle/>
                    <a:p>
                      <a:endParaRPr lang="en-GB"/>
                    </a:p>
                  </a:txBody>
                  <a:tcPr/>
                </a:tc>
                <a:tc>
                  <a:txBody>
                    <a:bodyPr/>
                    <a:lstStyle/>
                    <a:p>
                      <a:pPr algn="ctr"/>
                      <a:r>
                        <a:rPr lang="en-GB" sz="1100" b="1" i="1" dirty="0" smtClean="0">
                          <a:solidFill>
                            <a:schemeClr val="bg1">
                              <a:lumMod val="50000"/>
                            </a:schemeClr>
                          </a:solidFill>
                          <a:latin typeface="+mj-lt"/>
                        </a:rPr>
                        <a:t>‘15</a:t>
                      </a:r>
                      <a:endParaRPr lang="en-GB" sz="1100" b="1" i="1" dirty="0">
                        <a:solidFill>
                          <a:schemeClr val="bg1">
                            <a:lumMod val="50000"/>
                          </a:schemeClr>
                        </a:solidFill>
                        <a:latin typeface="+mj-lt"/>
                      </a:endParaRPr>
                    </a:p>
                  </a:txBody>
                  <a:tcPr marL="9144" marR="18288" marT="27432" marB="27432" anchor="ctr">
                    <a:lnL w="12700" cap="flat" cmpd="sng" algn="ctr">
                      <a:solidFill>
                        <a:schemeClr val="accent3"/>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‘16</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a:t>
                      </a:r>
                      <a:r>
                        <a:rPr lang="el-GR" sz="1100" b="1" i="1" baseline="0" dirty="0" smtClean="0">
                          <a:solidFill>
                            <a:schemeClr val="bg1">
                              <a:lumMod val="50000"/>
                            </a:schemeClr>
                          </a:solidFill>
                          <a:latin typeface="+mj-lt"/>
                          <a:cs typeface="Arial" panose="020B0604020202020204" pitchFamily="34" charset="0"/>
                        </a:rPr>
                        <a:t>Δ</a:t>
                      </a:r>
                      <a:endParaRPr lang="en-US" sz="1100" b="1" i="1" baseline="0" dirty="0" smtClean="0">
                        <a:solidFill>
                          <a:schemeClr val="bg1">
                            <a:lumMod val="50000"/>
                          </a:schemeClr>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100" b="1" i="1" dirty="0" smtClean="0">
                          <a:solidFill>
                            <a:schemeClr val="bg1">
                              <a:lumMod val="50000"/>
                            </a:schemeClr>
                          </a:solidFill>
                          <a:latin typeface="+mj-lt"/>
                        </a:rPr>
                        <a:t>‘15</a:t>
                      </a:r>
                      <a:endParaRPr lang="en-GB" sz="1100" b="1" i="1" dirty="0">
                        <a:solidFill>
                          <a:schemeClr val="bg1">
                            <a:lumMod val="50000"/>
                          </a:schemeClr>
                        </a:solidFill>
                        <a:latin typeface="+mj-lt"/>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‘16</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a:t>
                      </a:r>
                      <a:r>
                        <a:rPr lang="el-GR" sz="1100" b="1" i="1" baseline="0" dirty="0" smtClean="0">
                          <a:solidFill>
                            <a:schemeClr val="bg1">
                              <a:lumMod val="50000"/>
                            </a:schemeClr>
                          </a:solidFill>
                          <a:latin typeface="+mj-lt"/>
                          <a:cs typeface="Arial" panose="020B0604020202020204" pitchFamily="34" charset="0"/>
                        </a:rPr>
                        <a:t>Δ</a:t>
                      </a:r>
                      <a:endParaRPr lang="en-US" sz="1100" b="1" i="1" baseline="0" dirty="0" smtClean="0">
                        <a:solidFill>
                          <a:schemeClr val="bg1">
                            <a:lumMod val="50000"/>
                          </a:schemeClr>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’15</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‘16</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kern="1200" baseline="0" dirty="0" smtClean="0">
                          <a:solidFill>
                            <a:schemeClr val="bg1">
                              <a:lumMod val="50000"/>
                            </a:schemeClr>
                          </a:solidFill>
                          <a:latin typeface="+mj-lt"/>
                          <a:ea typeface="+mn-ea"/>
                          <a:cs typeface="Arial" panose="020B0604020202020204" pitchFamily="34" charset="0"/>
                        </a:rPr>
                        <a:t>%</a:t>
                      </a:r>
                      <a:r>
                        <a:rPr lang="el-GR" sz="1100" b="1" i="1" kern="1200" baseline="0" dirty="0" smtClean="0">
                          <a:solidFill>
                            <a:schemeClr val="bg1">
                              <a:lumMod val="50000"/>
                            </a:schemeClr>
                          </a:solidFill>
                          <a:latin typeface="+mj-lt"/>
                          <a:ea typeface="+mn-ea"/>
                          <a:cs typeface="Arial" panose="020B0604020202020204" pitchFamily="34" charset="0"/>
                        </a:rPr>
                        <a:t>Δ</a:t>
                      </a:r>
                      <a:endParaRPr lang="en-US" sz="1100" b="1" i="1" kern="1200" baseline="0" dirty="0" smtClean="0">
                        <a:solidFill>
                          <a:schemeClr val="bg1">
                            <a:lumMod val="50000"/>
                          </a:schemeClr>
                        </a:solidFill>
                        <a:latin typeface="+mj-lt"/>
                        <a:ea typeface="+mn-ea"/>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550073">
                <a:tc rowSpan="3">
                  <a:txBody>
                    <a:bodyPr/>
                    <a:lstStyle/>
                    <a:p>
                      <a:pPr algn="ctr" rtl="0" fontAlgn="b"/>
                      <a:r>
                        <a:rPr lang="en-US" sz="1200" b="1" i="0" u="none" strike="noStrike" dirty="0" smtClean="0">
                          <a:solidFill>
                            <a:schemeClr val="bg1"/>
                          </a:solidFill>
                          <a:effectLst/>
                          <a:latin typeface="+mj-lt"/>
                        </a:rPr>
                        <a:t>Balances</a:t>
                      </a:r>
                      <a:endParaRPr lang="en-US" sz="1200" b="1" i="0" u="none" strike="noStrike" dirty="0">
                        <a:solidFill>
                          <a:schemeClr val="bg1"/>
                        </a:solidFill>
                        <a:effectLst/>
                        <a:latin typeface="+mj-lt"/>
                      </a:endParaRPr>
                    </a:p>
                  </a:txBody>
                  <a:tcPr marL="9144" marR="18288" marT="0" marB="0" vert="vert270" anchor="ctr">
                    <a:lnL w="12700" cap="flat" cmpd="sng" algn="ctr">
                      <a:solidFill>
                        <a:schemeClr val="bg1">
                          <a:lumMod val="50000"/>
                        </a:schemeClr>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l" rtl="0" fontAlgn="b"/>
                      <a:r>
                        <a:rPr lang="en-US" sz="1100" b="1" i="0" u="none" strike="noStrike" dirty="0" smtClean="0">
                          <a:solidFill>
                            <a:schemeClr val="bg1"/>
                          </a:solidFill>
                          <a:effectLst/>
                          <a:latin typeface="+mj-lt"/>
                        </a:rPr>
                        <a:t>9Q</a:t>
                      </a:r>
                      <a:r>
                        <a:rPr lang="en-US" sz="1100" b="1" i="0" u="none" strike="noStrike" baseline="0" dirty="0" smtClean="0">
                          <a:solidFill>
                            <a:schemeClr val="bg1"/>
                          </a:solidFill>
                          <a:effectLst/>
                          <a:latin typeface="+mj-lt"/>
                        </a:rPr>
                        <a:t> a</a:t>
                      </a:r>
                      <a:r>
                        <a:rPr lang="en-US" sz="1100" b="1" i="0" u="none" strike="noStrike" dirty="0" smtClean="0">
                          <a:solidFill>
                            <a:schemeClr val="bg1"/>
                          </a:solidFill>
                          <a:effectLst/>
                          <a:latin typeface="+mj-lt"/>
                        </a:rPr>
                        <a:t>verage</a:t>
                      </a:r>
                      <a:endParaRPr lang="en-US" sz="1100" b="1" i="0" u="none" strike="noStrike" dirty="0">
                        <a:solidFill>
                          <a:schemeClr val="bg1"/>
                        </a:solidFill>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rgbClr val="FF0000"/>
                    </a:solidFill>
                  </a:tcPr>
                </a:tc>
                <a:tc>
                  <a:txBody>
                    <a:bodyPr/>
                    <a:lstStyle/>
                    <a:p>
                      <a:pPr algn="ctr" rtl="0" fontAlgn="b"/>
                      <a:r>
                        <a:rPr lang="en-US" sz="1000" b="0" i="0" u="none" strike="noStrike" dirty="0" smtClean="0">
                          <a:effectLst/>
                          <a:latin typeface="+mj-lt"/>
                        </a:rPr>
                        <a:t>15.8</a:t>
                      </a:r>
                      <a:endParaRPr lang="en-US" sz="1000" b="0" i="0" u="none" strike="noStrike" dirty="0">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14.6</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1" u="none" strike="noStrike" kern="1200" dirty="0" smtClean="0">
                          <a:solidFill>
                            <a:schemeClr val="accent5"/>
                          </a:solidFill>
                          <a:effectLst/>
                          <a:latin typeface="+mn-lt"/>
                          <a:ea typeface="+mn-ea"/>
                          <a:cs typeface="+mn-cs"/>
                        </a:rPr>
                        <a:t>-8%</a:t>
                      </a:r>
                      <a:endParaRPr lang="en-US" sz="1000" b="1" i="1" u="none" strike="noStrike" kern="1200" dirty="0">
                        <a:solidFill>
                          <a:schemeClr val="accent5"/>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16.2</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14.3</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1" u="none" strike="noStrike" dirty="0" smtClean="0">
                          <a:solidFill>
                            <a:schemeClr val="accent5"/>
                          </a:solidFill>
                          <a:effectLst/>
                          <a:latin typeface="+mj-lt"/>
                        </a:rPr>
                        <a:t>-12%</a:t>
                      </a:r>
                      <a:endParaRPr lang="en-US" sz="1000" b="1" i="1" u="none" strike="noStrike" dirty="0">
                        <a:solidFill>
                          <a:schemeClr val="accent5"/>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16.5</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14.3</a:t>
                      </a:r>
                      <a:endParaRPr lang="en-US" sz="10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1" u="none" strike="noStrike" kern="1200" dirty="0" smtClean="0">
                          <a:solidFill>
                            <a:schemeClr val="accent5"/>
                          </a:solidFill>
                          <a:effectLst/>
                          <a:latin typeface="+mn-lt"/>
                          <a:ea typeface="+mn-ea"/>
                          <a:cs typeface="+mn-cs"/>
                        </a:rPr>
                        <a:t>-13%</a:t>
                      </a:r>
                      <a:endParaRPr lang="en-US" sz="1000" b="1" i="1" u="none" strike="noStrike" kern="1200" dirty="0">
                        <a:solidFill>
                          <a:schemeClr val="accent5"/>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r>
              <a:tr h="550073">
                <a:tc vMerge="1">
                  <a:txBody>
                    <a:bodyPr/>
                    <a:lstStyle/>
                    <a:p>
                      <a:endParaRPr lang="en-GB"/>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i="0" kern="1200" baseline="0" dirty="0" smtClean="0">
                          <a:solidFill>
                            <a:schemeClr val="bg1"/>
                          </a:solidFill>
                          <a:latin typeface="+mn-lt"/>
                          <a:ea typeface="+mn-ea"/>
                          <a:cs typeface="Arial" panose="020B0604020202020204" pitchFamily="34" charset="0"/>
                        </a:rPr>
                        <a:t>%</a:t>
                      </a:r>
                      <a:r>
                        <a:rPr lang="el-GR" sz="1100" b="1" i="0" kern="1200" baseline="0" dirty="0" smtClean="0">
                          <a:solidFill>
                            <a:schemeClr val="bg1"/>
                          </a:solidFill>
                          <a:latin typeface="+mn-lt"/>
                          <a:ea typeface="+mn-ea"/>
                          <a:cs typeface="Arial" panose="020B0604020202020204" pitchFamily="34" charset="0"/>
                        </a:rPr>
                        <a:t>Δ</a:t>
                      </a:r>
                      <a:r>
                        <a:rPr lang="en-US" sz="1100" b="1" i="0" kern="1200" baseline="0" dirty="0" smtClean="0">
                          <a:solidFill>
                            <a:schemeClr val="bg1"/>
                          </a:solidFill>
                          <a:latin typeface="+mn-lt"/>
                          <a:ea typeface="+mn-ea"/>
                          <a:cs typeface="Arial" panose="020B0604020202020204" pitchFamily="34" charset="0"/>
                        </a:rPr>
                        <a:t> from Q1 to Q9</a:t>
                      </a: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rgbClr val="FF0000"/>
                    </a:solidFill>
                  </a:tcPr>
                </a:tc>
                <a:tc>
                  <a:txBody>
                    <a:bodyPr/>
                    <a:lstStyle/>
                    <a:p>
                      <a:pPr algn="ctr" rtl="0" fontAlgn="b"/>
                      <a:r>
                        <a:rPr lang="en-US" sz="1000" b="0" i="0" u="none" strike="noStrike" dirty="0" smtClean="0">
                          <a:effectLst/>
                          <a:latin typeface="+mj-lt"/>
                        </a:rPr>
                        <a:t>-14%</a:t>
                      </a:r>
                      <a:endParaRPr lang="en-US" sz="1000" b="0" i="0" u="none" strike="noStrike" dirty="0">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-7%</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endParaRPr lang="en-US" sz="1000" b="1" i="1" u="none" strike="noStrike" kern="1200" dirty="0">
                        <a:solidFill>
                          <a:schemeClr val="accent5"/>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latin typeface="+mj-lt"/>
                          <a:ea typeface="+mn-ea"/>
                          <a:cs typeface="Arial" panose="020B0604020202020204" pitchFamily="34" charset="0"/>
                        </a:rPr>
                        <a:t>-10%</a:t>
                      </a:r>
                      <a:endParaRPr lang="el-GR" sz="1000" b="0" i="0" kern="1200" baseline="0" dirty="0" smtClean="0">
                        <a:solidFill>
                          <a:schemeClr val="tx1"/>
                        </a:solidFill>
                        <a:latin typeface="+mj-lt"/>
                        <a:ea typeface="+mn-ea"/>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chemeClr val="tx1"/>
                          </a:solidFill>
                          <a:effectLst/>
                          <a:latin typeface="+mj-lt"/>
                        </a:rPr>
                        <a:t>-13%</a:t>
                      </a: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endParaRPr lang="en-US" sz="1000" b="1" i="1" u="none" strike="noStrike" kern="1200" dirty="0">
                        <a:solidFill>
                          <a:srgbClr val="41A441"/>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lumMod val="85000"/>
                      </a:schemeClr>
                    </a:solidFill>
                  </a:tcPr>
                </a:tc>
                <a:tc>
                  <a:txBody>
                    <a:bodyPr/>
                    <a:lstStyle/>
                    <a:p>
                      <a:pPr algn="ctr" rtl="0" fontAlgn="b"/>
                      <a:r>
                        <a:rPr lang="en-US" sz="1000" b="0" i="0" u="none" strike="noStrike" dirty="0" smtClean="0">
                          <a:solidFill>
                            <a:srgbClr val="000000"/>
                          </a:solidFill>
                          <a:effectLst/>
                          <a:latin typeface="+mj-lt"/>
                        </a:rPr>
                        <a:t>-6%</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-13%</a:t>
                      </a:r>
                      <a:endParaRPr lang="en-US" sz="10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endParaRPr lang="en-US" sz="1000" b="1" i="1" u="none" strike="noStrike" kern="1200" dirty="0">
                        <a:solidFill>
                          <a:schemeClr val="accent5"/>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lumMod val="85000"/>
                      </a:schemeClr>
                    </a:solidFill>
                  </a:tcPr>
                </a:tc>
              </a:tr>
              <a:tr h="550073">
                <a:tc vMerge="1">
                  <a:txBody>
                    <a:bodyPr/>
                    <a:lstStyle/>
                    <a:p>
                      <a:pPr algn="l" rtl="0" fontAlgn="b"/>
                      <a:endParaRPr lang="en-US" sz="1200" b="1" i="0" u="none" strike="noStrike" dirty="0">
                        <a:solidFill>
                          <a:schemeClr val="bg1"/>
                        </a:solidFill>
                        <a:effectLst/>
                        <a:latin typeface="+mj-lt"/>
                      </a:endParaRPr>
                    </a:p>
                  </a:txBody>
                  <a:tcPr marL="9144" marR="18288" marT="0" marB="0" vert="vert270" anchor="ctr">
                    <a:lnL w="12700" cap="flat" cmpd="sng" algn="ctr">
                      <a:solidFill>
                        <a:schemeClr val="bg1">
                          <a:lumMod val="50000"/>
                        </a:schemeClr>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l"/>
                      <a:r>
                        <a:rPr lang="en-US" sz="1100" b="1" i="0" kern="1200" baseline="0" dirty="0" smtClean="0">
                          <a:solidFill>
                            <a:schemeClr val="bg1"/>
                          </a:solidFill>
                          <a:latin typeface="+mn-lt"/>
                          <a:ea typeface="+mn-ea"/>
                          <a:cs typeface="Arial" panose="020B0604020202020204" pitchFamily="34" charset="0"/>
                        </a:rPr>
                        <a:t>Base to Stress multiplier</a:t>
                      </a: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rtl="0" fontAlgn="b"/>
                      <a:endParaRPr lang="en-US" sz="1000" b="0" i="0" u="none" strike="noStrike" dirty="0">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rtl="0" fontAlgn="b"/>
                      <a:endParaRPr lang="en-US" sz="1000" b="1" i="0" u="none" strike="noStrike" dirty="0">
                        <a:solidFill>
                          <a:srgbClr val="000000"/>
                        </a:solidFill>
                        <a:effectLst/>
                        <a:latin typeface="+mj-lt"/>
                      </a:endParaRPr>
                    </a:p>
                  </a:txBody>
                  <a:tcPr marL="9144" marR="18288"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rtl="0" fontAlgn="b"/>
                      <a:endParaRPr lang="en-US" sz="1000" b="1" i="1" u="none" strike="noStrike" kern="1200" dirty="0">
                        <a:solidFill>
                          <a:schemeClr val="accent5"/>
                        </a:solidFill>
                        <a:effectLst/>
                        <a:latin typeface="+mn-lt"/>
                        <a:ea typeface="+mn-ea"/>
                        <a:cs typeface="+mn-cs"/>
                      </a:endParaRPr>
                    </a:p>
                  </a:txBody>
                  <a:tcPr marL="9144" marR="18288" marT="0"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latin typeface="+mj-lt"/>
                          <a:ea typeface="+mn-ea"/>
                          <a:cs typeface="Arial" panose="020B0604020202020204" pitchFamily="34" charset="0"/>
                        </a:rPr>
                        <a:t>1.02</a:t>
                      </a:r>
                      <a:endParaRPr lang="el-GR" sz="1000" b="0" i="0" kern="1200" baseline="0" dirty="0" smtClean="0">
                        <a:solidFill>
                          <a:schemeClr val="tx1"/>
                        </a:solidFill>
                        <a:latin typeface="+mj-lt"/>
                        <a:ea typeface="+mn-ea"/>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chemeClr val="tx1"/>
                          </a:solidFill>
                          <a:effectLst/>
                          <a:latin typeface="+mj-lt"/>
                        </a:rPr>
                        <a:t>0.98</a:t>
                      </a: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1" u="none" strike="noStrike" kern="1200" dirty="0" smtClean="0">
                          <a:solidFill>
                            <a:schemeClr val="accent5"/>
                          </a:solidFill>
                          <a:effectLst/>
                          <a:latin typeface="+mn-lt"/>
                          <a:ea typeface="+mn-ea"/>
                          <a:cs typeface="+mn-cs"/>
                        </a:rPr>
                        <a:t>-4%</a:t>
                      </a:r>
                      <a:endParaRPr lang="en-US" sz="1000" b="1" i="1" u="none" strike="noStrike" kern="1200" dirty="0">
                        <a:solidFill>
                          <a:schemeClr val="accent5"/>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1.04</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0.98</a:t>
                      </a:r>
                      <a:endParaRPr lang="en-US" sz="10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1" u="none" strike="noStrike" kern="1200" dirty="0" smtClean="0">
                          <a:solidFill>
                            <a:schemeClr val="accent5"/>
                          </a:solidFill>
                          <a:effectLst/>
                          <a:latin typeface="+mn-lt"/>
                          <a:ea typeface="+mn-ea"/>
                          <a:cs typeface="+mn-cs"/>
                        </a:rPr>
                        <a:t>-6%</a:t>
                      </a:r>
                      <a:endParaRPr lang="en-US" sz="1000" b="1" i="1" u="none" strike="noStrike" kern="1200" dirty="0">
                        <a:solidFill>
                          <a:schemeClr val="accent5"/>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550073">
                <a:tc rowSpan="3">
                  <a:txBody>
                    <a:bodyPr/>
                    <a:lstStyle/>
                    <a:p>
                      <a:pPr algn="ctr" rtl="0" fontAlgn="b"/>
                      <a:r>
                        <a:rPr lang="en-US" sz="1200" b="1" i="0" u="none" strike="noStrike" dirty="0" smtClean="0">
                          <a:solidFill>
                            <a:schemeClr val="bg1"/>
                          </a:solidFill>
                          <a:effectLst/>
                          <a:latin typeface="+mj-lt"/>
                        </a:rPr>
                        <a:t>Cumulative</a:t>
                      </a:r>
                      <a:r>
                        <a:rPr lang="en-US" sz="1200" b="1" i="0" u="none" strike="noStrike" baseline="0" dirty="0" smtClean="0">
                          <a:solidFill>
                            <a:schemeClr val="bg1"/>
                          </a:solidFill>
                          <a:effectLst/>
                          <a:latin typeface="+mj-lt"/>
                        </a:rPr>
                        <a:t> Losses</a:t>
                      </a:r>
                      <a:endParaRPr lang="en-US" sz="1200" b="1" i="0" u="none" strike="noStrike" dirty="0">
                        <a:solidFill>
                          <a:schemeClr val="bg1"/>
                        </a:solidFill>
                        <a:effectLst/>
                        <a:latin typeface="+mj-lt"/>
                      </a:endParaRPr>
                    </a:p>
                  </a:txBody>
                  <a:tcPr marL="9144" marR="18288" marT="0" marB="0" vert="vert270" anchor="ctr">
                    <a:lnL w="12700" cap="flat" cmpd="sng" algn="ctr">
                      <a:solidFill>
                        <a:schemeClr val="bg1">
                          <a:lumMod val="50000"/>
                        </a:schemeClr>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l" rtl="0" fontAlgn="b"/>
                      <a:r>
                        <a:rPr lang="en-US" sz="1100" b="1" i="0" u="none" strike="noStrike" dirty="0" smtClean="0">
                          <a:solidFill>
                            <a:schemeClr val="bg1"/>
                          </a:solidFill>
                          <a:effectLst/>
                          <a:latin typeface="+mj-lt"/>
                        </a:rPr>
                        <a:t>9Q</a:t>
                      </a:r>
                      <a:r>
                        <a:rPr lang="en-US" sz="1100" b="1" i="0" u="none" strike="noStrike" baseline="0" dirty="0" smtClean="0">
                          <a:solidFill>
                            <a:schemeClr val="bg1"/>
                          </a:solidFill>
                          <a:effectLst/>
                          <a:latin typeface="+mj-lt"/>
                        </a:rPr>
                        <a:t> total</a:t>
                      </a:r>
                      <a:endParaRPr lang="en-US" sz="1100" b="1" i="0" u="none" strike="noStrike" dirty="0">
                        <a:solidFill>
                          <a:schemeClr val="bg1"/>
                        </a:solidFill>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rgbClr val="FF0000"/>
                    </a:solidFill>
                  </a:tcPr>
                </a:tc>
                <a:tc>
                  <a:txBody>
                    <a:bodyPr/>
                    <a:lstStyle/>
                    <a:p>
                      <a:pPr algn="ctr" rtl="0" fontAlgn="b"/>
                      <a:r>
                        <a:rPr lang="en-US" sz="1000" b="0" i="0" u="none" strike="noStrike" dirty="0" smtClean="0">
                          <a:solidFill>
                            <a:srgbClr val="000000"/>
                          </a:solidFill>
                          <a:effectLst/>
                          <a:latin typeface="+mj-lt"/>
                        </a:rPr>
                        <a:t>0.18</a:t>
                      </a:r>
                      <a:endParaRPr lang="en-US" sz="1000" b="0" i="0" u="none" strike="noStrike" dirty="0">
                        <a:solidFill>
                          <a:srgbClr val="000000"/>
                        </a:solidFill>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0.05</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1" u="none" strike="noStrike" dirty="0" smtClean="0">
                          <a:solidFill>
                            <a:schemeClr val="accent5"/>
                          </a:solidFill>
                          <a:effectLst/>
                          <a:latin typeface="+mj-lt"/>
                        </a:rPr>
                        <a:t>-75%</a:t>
                      </a:r>
                      <a:endParaRPr lang="en-US" sz="1000" b="1" i="1" u="none" strike="noStrike" dirty="0">
                        <a:solidFill>
                          <a:schemeClr val="accent5"/>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0.93</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0.30</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1" u="none" strike="noStrike" dirty="0" smtClean="0">
                          <a:solidFill>
                            <a:schemeClr val="accent5"/>
                          </a:solidFill>
                          <a:effectLst/>
                          <a:latin typeface="+mj-lt"/>
                        </a:rPr>
                        <a:t>-68%</a:t>
                      </a:r>
                      <a:endParaRPr lang="en-US" sz="1000" b="1" i="1" u="none" strike="noStrike" dirty="0">
                        <a:solidFill>
                          <a:schemeClr val="accent5"/>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0.56</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0.24</a:t>
                      </a:r>
                      <a:endParaRPr lang="en-US" sz="10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1" i="1" u="none" strike="noStrike" kern="1200" dirty="0" smtClean="0">
                          <a:solidFill>
                            <a:schemeClr val="accent5"/>
                          </a:solidFill>
                          <a:effectLst/>
                          <a:latin typeface="+mj-lt"/>
                          <a:ea typeface="+mn-ea"/>
                          <a:cs typeface="+mn-cs"/>
                        </a:rPr>
                        <a:t>-57%</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r>
              <a:tr h="550073">
                <a:tc vMerge="1">
                  <a:txBody>
                    <a:bodyPr/>
                    <a:lstStyle/>
                    <a:p>
                      <a:endParaRPr lang="en-GB"/>
                    </a:p>
                  </a:txBody>
                  <a:tcPr/>
                </a:tc>
                <a:tc>
                  <a:txBody>
                    <a:bodyPr/>
                    <a:lstStyle/>
                    <a:p>
                      <a:pPr algn="l"/>
                      <a:r>
                        <a:rPr lang="en-US" sz="1100" b="1" i="0" kern="1200" baseline="0" dirty="0" smtClean="0">
                          <a:solidFill>
                            <a:schemeClr val="bg1"/>
                          </a:solidFill>
                          <a:latin typeface="+mn-lt"/>
                          <a:ea typeface="+mn-ea"/>
                          <a:cs typeface="Arial" panose="020B0604020202020204" pitchFamily="34" charset="0"/>
                        </a:rPr>
                        <a:t>$</a:t>
                      </a:r>
                      <a:r>
                        <a:rPr lang="el-GR" sz="1100" b="1" i="0" kern="1200" baseline="0" dirty="0" smtClean="0">
                          <a:solidFill>
                            <a:schemeClr val="bg1"/>
                          </a:solidFill>
                          <a:latin typeface="+mn-lt"/>
                          <a:ea typeface="+mn-ea"/>
                          <a:cs typeface="Arial" panose="020B0604020202020204" pitchFamily="34" charset="0"/>
                        </a:rPr>
                        <a:t>Δ</a:t>
                      </a:r>
                      <a:r>
                        <a:rPr lang="en-US" sz="1100" b="1" i="0" kern="1200" baseline="0" dirty="0" smtClean="0">
                          <a:solidFill>
                            <a:schemeClr val="bg1"/>
                          </a:solidFill>
                          <a:latin typeface="+mn-lt"/>
                          <a:ea typeface="+mn-ea"/>
                          <a:cs typeface="Arial" panose="020B0604020202020204" pitchFamily="34" charset="0"/>
                        </a:rPr>
                        <a:t> from Base</a:t>
                      </a: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rgbClr val="FF0000"/>
                    </a:solidFill>
                  </a:tcPr>
                </a:tc>
                <a:tc gridSpan="3">
                  <a:txBody>
                    <a:bodyPr/>
                    <a:lstStyle/>
                    <a:p>
                      <a:pPr algn="ctr" rtl="0" fontAlgn="b"/>
                      <a:endParaRPr lang="en-US" sz="1000" b="0" i="0" u="none" strike="noStrike" dirty="0">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lumMod val="85000"/>
                      </a:schemeClr>
                    </a:solidFill>
                  </a:tcPr>
                </a:tc>
                <a:tc hMerge="1">
                  <a:txBody>
                    <a:bodyPr/>
                    <a:lstStyle/>
                    <a:p>
                      <a:pPr algn="ctr" rtl="0" fontAlgn="b"/>
                      <a:endParaRPr lang="en-US" sz="11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rtl="0" fontAlgn="b"/>
                      <a:endParaRPr lang="en-US" sz="1100" b="1" i="1" u="none" strike="noStrike" kern="1200" dirty="0">
                        <a:solidFill>
                          <a:schemeClr val="accent5"/>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0.75</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0.25</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1" u="none" strike="noStrike" dirty="0" smtClean="0">
                          <a:solidFill>
                            <a:schemeClr val="accent5"/>
                          </a:solidFill>
                          <a:effectLst/>
                          <a:latin typeface="+mj-lt"/>
                        </a:rPr>
                        <a:t>-67%</a:t>
                      </a:r>
                      <a:endParaRPr lang="en-US" sz="1000" b="1" i="1" u="none" strike="noStrike" dirty="0">
                        <a:solidFill>
                          <a:schemeClr val="accent5"/>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0.38</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0.20</a:t>
                      </a:r>
                      <a:endParaRPr lang="en-US" sz="10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1" u="none" strike="noStrike" kern="1200" dirty="0" smtClean="0">
                          <a:solidFill>
                            <a:schemeClr val="accent5"/>
                          </a:solidFill>
                          <a:effectLst/>
                          <a:latin typeface="+mn-lt"/>
                          <a:ea typeface="+mn-ea"/>
                          <a:cs typeface="+mn-cs"/>
                        </a:rPr>
                        <a:t>-48%</a:t>
                      </a:r>
                      <a:endParaRPr lang="en-US" sz="1000" b="1" i="1" u="none" strike="noStrike" kern="1200" dirty="0">
                        <a:solidFill>
                          <a:schemeClr val="accent5"/>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r>
              <a:tr h="550073">
                <a:tc vMerge="1">
                  <a:txBody>
                    <a:bodyPr/>
                    <a:lstStyle/>
                    <a:p>
                      <a:pPr algn="l" rtl="0" fontAlgn="b"/>
                      <a:endParaRPr lang="en-US" sz="1200" b="1" i="0" u="none" strike="noStrike" dirty="0">
                        <a:solidFill>
                          <a:schemeClr val="bg1"/>
                        </a:solidFill>
                        <a:effectLst/>
                        <a:latin typeface="+mj-lt"/>
                      </a:endParaRPr>
                    </a:p>
                  </a:txBody>
                  <a:tcPr marL="9144" marR="18288" marT="0" marB="0" vert="vert270" anchor="ctr">
                    <a:lnL w="12700" cap="flat" cmpd="sng" algn="ctr">
                      <a:solidFill>
                        <a:schemeClr val="bg1">
                          <a:lumMod val="50000"/>
                        </a:schemeClr>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l" rtl="0" fontAlgn="b"/>
                      <a:r>
                        <a:rPr lang="en-US" sz="1100" b="1" i="0" u="none" strike="noStrike" dirty="0" smtClean="0">
                          <a:solidFill>
                            <a:schemeClr val="bg1"/>
                          </a:solidFill>
                          <a:effectLst/>
                          <a:latin typeface="+mj-lt"/>
                        </a:rPr>
                        <a:t>Base to Stress</a:t>
                      </a:r>
                    </a:p>
                    <a:p>
                      <a:pPr algn="l" rtl="0" fontAlgn="b"/>
                      <a:r>
                        <a:rPr lang="en-US" sz="1100" b="1" i="0" kern="1200" baseline="0" dirty="0" smtClean="0">
                          <a:solidFill>
                            <a:schemeClr val="bg1"/>
                          </a:solidFill>
                          <a:latin typeface="+mn-lt"/>
                          <a:ea typeface="+mn-ea"/>
                          <a:cs typeface="Arial" panose="020B0604020202020204" pitchFamily="34" charset="0"/>
                        </a:rPr>
                        <a:t>multiplier</a:t>
                      </a:r>
                      <a:endParaRPr lang="en-US" sz="1100" b="1" i="0" u="none" strike="noStrike" dirty="0">
                        <a:solidFill>
                          <a:schemeClr val="bg1"/>
                        </a:solidFill>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gridSpan="3">
                  <a:txBody>
                    <a:bodyPr/>
                    <a:lstStyle/>
                    <a:p>
                      <a:pPr algn="ctr"/>
                      <a:endParaRPr lang="en-GB" sz="1000" dirty="0"/>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GB" dirty="0"/>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GB" dirty="0"/>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000" b="0" i="0" baseline="0" dirty="0" smtClean="0">
                          <a:solidFill>
                            <a:schemeClr val="tx1"/>
                          </a:solidFill>
                          <a:latin typeface="+mj-lt"/>
                          <a:cs typeface="Arial" panose="020B0604020202020204" pitchFamily="34" charset="0"/>
                        </a:rPr>
                        <a:t>5.14</a:t>
                      </a:r>
                      <a:endParaRPr lang="en-US" sz="1000" b="0" i="0" baseline="0" dirty="0">
                        <a:solidFill>
                          <a:schemeClr val="tx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000" b="1" i="0" dirty="0" smtClean="0">
                          <a:solidFill>
                            <a:schemeClr val="tx1"/>
                          </a:solidFill>
                          <a:latin typeface="+mj-lt"/>
                        </a:rPr>
                        <a:t>6.64</a:t>
                      </a:r>
                      <a:endParaRPr lang="en-GB" sz="1000" b="1" i="0" dirty="0">
                        <a:solidFill>
                          <a:schemeClr val="tx1"/>
                        </a:solidFill>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1" u="none" strike="noStrike" kern="1200" dirty="0" smtClean="0">
                          <a:solidFill>
                            <a:srgbClr val="41A441"/>
                          </a:solidFill>
                          <a:effectLst/>
                          <a:latin typeface="+mn-lt"/>
                          <a:ea typeface="+mn-ea"/>
                          <a:cs typeface="+mn-cs"/>
                        </a:rPr>
                        <a:t>+29%</a:t>
                      </a:r>
                      <a:endParaRPr lang="en-US" sz="1000" b="1" i="1" u="none" strike="noStrike" kern="1200" dirty="0">
                        <a:solidFill>
                          <a:srgbClr val="41A441"/>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3.09</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5.43</a:t>
                      </a:r>
                      <a:endParaRPr lang="en-US" sz="10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1" u="none" strike="noStrike" kern="1200" dirty="0" smtClean="0">
                          <a:solidFill>
                            <a:srgbClr val="41A441"/>
                          </a:solidFill>
                          <a:effectLst/>
                          <a:latin typeface="+mn-lt"/>
                          <a:ea typeface="+mn-ea"/>
                          <a:cs typeface="+mn-cs"/>
                        </a:rPr>
                        <a:t>+76%</a:t>
                      </a:r>
                      <a:endParaRPr lang="en-US" sz="1000" b="1" i="1" u="none" strike="noStrike" kern="1200" dirty="0">
                        <a:solidFill>
                          <a:srgbClr val="41A441"/>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363995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254460"/>
            <a:ext cx="5257802"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SBNA C&amp;I - CCAR balances and losses </a:t>
            </a:r>
          </a:p>
          <a:p>
            <a:pPr algn="l"/>
            <a:r>
              <a:rPr lang="en-GB" sz="1400" dirty="0" smtClean="0">
                <a:solidFill>
                  <a:srgbClr val="FF0000"/>
                </a:solidFill>
                <a:latin typeface="Arial" panose="020B0604020202020204" pitchFamily="34" charset="0"/>
                <a:cs typeface="Arial" panose="020B0604020202020204" pitchFamily="34" charset="0"/>
              </a:rPr>
              <a:t>2015 vs 2016, $BN and % change year over year</a:t>
            </a:r>
            <a:endParaRPr lang="en-GB" sz="1400" dirty="0">
              <a:solidFill>
                <a:srgbClr val="FF0000"/>
              </a:solidFill>
              <a:latin typeface="Arial" panose="020B0604020202020204" pitchFamily="34" charset="0"/>
              <a:cs typeface="Arial" panose="020B0604020202020204" pitchFamily="34" charset="0"/>
            </a:endParaRPr>
          </a:p>
        </p:txBody>
      </p:sp>
      <p:sp>
        <p:nvSpPr>
          <p:cNvPr id="6" name="Rectangle 5"/>
          <p:cNvSpPr/>
          <p:nvPr/>
        </p:nvSpPr>
        <p:spPr>
          <a:xfrm>
            <a:off x="4896425" y="1544210"/>
            <a:ext cx="4336475" cy="4826962"/>
          </a:xfrm>
          <a:prstGeom prst="rect">
            <a:avLst/>
          </a:prstGeom>
        </p:spPr>
        <p:txBody>
          <a:bodyPr wrap="square">
            <a:spAutoFit/>
          </a:bodyPr>
          <a:lstStyle/>
          <a:p>
            <a:pPr algn="l" fontAlgn="b">
              <a:lnSpc>
                <a:spcPct val="100000"/>
              </a:lnSpc>
              <a:spcBef>
                <a:spcPts val="200"/>
              </a:spcBef>
              <a:spcAft>
                <a:spcPts val="0"/>
              </a:spcAft>
              <a:defRPr/>
            </a:pPr>
            <a:r>
              <a:rPr lang="en-US" sz="1100" b="1" dirty="0" smtClean="0"/>
              <a:t>Portfolio </a:t>
            </a:r>
            <a:r>
              <a:rPr lang="en-US" sz="1100" b="1" dirty="0"/>
              <a:t>balance</a:t>
            </a:r>
          </a:p>
          <a:p>
            <a:pPr marL="171450" indent="-171450" algn="l" fontAlgn="b">
              <a:lnSpc>
                <a:spcPct val="100000"/>
              </a:lnSpc>
              <a:spcBef>
                <a:spcPts val="200"/>
              </a:spcBef>
              <a:spcAft>
                <a:spcPts val="0"/>
              </a:spcAft>
              <a:buFont typeface="Arial" panose="020B0604020202020204" pitchFamily="34" charset="0"/>
              <a:buChar char="•"/>
              <a:defRPr/>
            </a:pPr>
            <a:r>
              <a:rPr lang="en-US" sz="1100" dirty="0">
                <a:cs typeface="Arial" panose="020B0604020202020204" pitchFamily="34" charset="0"/>
              </a:rPr>
              <a:t>2015 </a:t>
            </a:r>
            <a:r>
              <a:rPr lang="en-US" sz="1100" dirty="0" smtClean="0">
                <a:cs typeface="Arial" panose="020B0604020202020204" pitchFamily="34" charset="0"/>
              </a:rPr>
              <a:t>breakdown excluded Retail and CRE portions of SBNA’s C&amp;I business unit; </a:t>
            </a:r>
            <a:r>
              <a:rPr lang="en-US" sz="1100" dirty="0">
                <a:cs typeface="Arial" panose="020B0604020202020204" pitchFamily="34" charset="0"/>
              </a:rPr>
              <a:t>improved </a:t>
            </a:r>
            <a:r>
              <a:rPr lang="en-US" sz="1100" dirty="0" smtClean="0">
                <a:cs typeface="Arial" panose="020B0604020202020204" pitchFamily="34" charset="0"/>
              </a:rPr>
              <a:t>data granularity increases balances </a:t>
            </a:r>
            <a:r>
              <a:rPr lang="en-US" sz="1100" dirty="0">
                <a:cs typeface="Arial" panose="020B0604020202020204" pitchFamily="34" charset="0"/>
              </a:rPr>
              <a:t>across </a:t>
            </a:r>
            <a:r>
              <a:rPr lang="en-US" sz="1100" dirty="0" smtClean="0">
                <a:cs typeface="Arial" panose="020B0604020202020204" pitchFamily="34" charset="0"/>
              </a:rPr>
              <a:t>scenarios </a:t>
            </a:r>
            <a:r>
              <a:rPr lang="en-US" sz="1100" b="1" i="1" dirty="0" smtClean="0">
                <a:solidFill>
                  <a:srgbClr val="41A441"/>
                </a:solidFill>
              </a:rPr>
              <a:t>(+9%)</a:t>
            </a:r>
            <a:r>
              <a:rPr lang="en-US" sz="1100" b="1" i="1" baseline="30000" dirty="0">
                <a:solidFill>
                  <a:srgbClr val="41A441"/>
                </a:solidFill>
              </a:rPr>
              <a:t>1</a:t>
            </a:r>
            <a:r>
              <a:rPr lang="en-US" sz="1100" dirty="0">
                <a:solidFill>
                  <a:srgbClr val="41A441"/>
                </a:solidFill>
              </a:rPr>
              <a:t> </a:t>
            </a:r>
          </a:p>
          <a:p>
            <a:pPr marL="171450" indent="-171450" algn="l" fontAlgn="b">
              <a:lnSpc>
                <a:spcPct val="100000"/>
              </a:lnSpc>
              <a:spcBef>
                <a:spcPts val="200"/>
              </a:spcBef>
              <a:spcAft>
                <a:spcPts val="0"/>
              </a:spcAft>
              <a:buFont typeface="Arial" panose="020B0604020202020204" pitchFamily="34" charset="0"/>
              <a:buChar char="•"/>
              <a:defRPr/>
            </a:pPr>
            <a:r>
              <a:rPr lang="en-US" sz="1100" dirty="0" smtClean="0"/>
              <a:t>Overall balance growth from $8.7BN </a:t>
            </a:r>
            <a:r>
              <a:rPr lang="en-US" sz="1100" dirty="0"/>
              <a:t>to $</a:t>
            </a:r>
            <a:r>
              <a:rPr lang="en-US" sz="1100" dirty="0" smtClean="0"/>
              <a:t>10.1BN </a:t>
            </a:r>
            <a:r>
              <a:rPr lang="en-US" sz="1100" b="1" i="1" dirty="0" smtClean="0">
                <a:solidFill>
                  <a:srgbClr val="41A441"/>
                </a:solidFill>
              </a:rPr>
              <a:t>(+16%)</a:t>
            </a:r>
            <a:r>
              <a:rPr lang="en-US" sz="1100" b="1" i="1" baseline="30000" dirty="0" smtClean="0">
                <a:solidFill>
                  <a:srgbClr val="41A441"/>
                </a:solidFill>
              </a:rPr>
              <a:t>2</a:t>
            </a:r>
            <a:endParaRPr lang="en-US" sz="1100" b="1" i="1" dirty="0" smtClean="0">
              <a:solidFill>
                <a:srgbClr val="41A441"/>
              </a:solidFill>
            </a:endParaRPr>
          </a:p>
          <a:p>
            <a:pPr marL="171450" indent="-171450" algn="l" fontAlgn="b">
              <a:lnSpc>
                <a:spcPct val="100000"/>
              </a:lnSpc>
              <a:spcBef>
                <a:spcPts val="200"/>
              </a:spcBef>
              <a:spcAft>
                <a:spcPts val="0"/>
              </a:spcAft>
              <a:buFont typeface="Arial" panose="020B0604020202020204" pitchFamily="34" charset="0"/>
              <a:buChar char="•"/>
              <a:defRPr/>
            </a:pPr>
            <a:r>
              <a:rPr lang="en-US" sz="1100" dirty="0" smtClean="0"/>
              <a:t>C&amp;I balances continue to grow in Base scenario </a:t>
            </a:r>
            <a:r>
              <a:rPr lang="en-US" sz="1100" b="1" i="1" dirty="0" smtClean="0">
                <a:solidFill>
                  <a:srgbClr val="41A441"/>
                </a:solidFill>
              </a:rPr>
              <a:t>(+24%) </a:t>
            </a:r>
            <a:r>
              <a:rPr lang="en-US" sz="1100" dirty="0" smtClean="0"/>
              <a:t>based on growth across sub-portfolios (with the exception of Energy Finance and Mortgage Warehouse)</a:t>
            </a:r>
            <a:endParaRPr lang="en-US" sz="1100" b="1" i="1" dirty="0" smtClean="0">
              <a:solidFill>
                <a:srgbClr val="41A441"/>
              </a:solidFill>
            </a:endParaRPr>
          </a:p>
          <a:p>
            <a:pPr marL="171450" indent="-171450" algn="l" fontAlgn="b">
              <a:lnSpc>
                <a:spcPct val="100000"/>
              </a:lnSpc>
              <a:spcBef>
                <a:spcPts val="200"/>
              </a:spcBef>
              <a:spcAft>
                <a:spcPts val="0"/>
              </a:spcAft>
              <a:buFont typeface="Arial" panose="020B0604020202020204" pitchFamily="34" charset="0"/>
              <a:buChar char="•"/>
              <a:defRPr/>
            </a:pPr>
            <a:r>
              <a:rPr lang="en-US" sz="1100" dirty="0" smtClean="0"/>
              <a:t>Less severe demand shocks and loss rates in 2016 BHC Stress scenario led </a:t>
            </a:r>
            <a:r>
              <a:rPr lang="en-US" sz="1100" dirty="0"/>
              <a:t>to smaller balance </a:t>
            </a:r>
            <a:r>
              <a:rPr lang="en-US" sz="1100" dirty="0" smtClean="0"/>
              <a:t>reduction vs. 2015 </a:t>
            </a:r>
            <a:r>
              <a:rPr lang="en-US" sz="1100" b="1" i="1" dirty="0" smtClean="0">
                <a:solidFill>
                  <a:srgbClr val="41A441"/>
                </a:solidFill>
              </a:rPr>
              <a:t>(+30%)</a:t>
            </a:r>
          </a:p>
          <a:p>
            <a:pPr algn="l" fontAlgn="b">
              <a:lnSpc>
                <a:spcPct val="100000"/>
              </a:lnSpc>
              <a:spcBef>
                <a:spcPts val="200"/>
              </a:spcBef>
              <a:spcAft>
                <a:spcPts val="0"/>
              </a:spcAft>
              <a:defRPr/>
            </a:pPr>
            <a:r>
              <a:rPr lang="en-US" sz="1100" b="1" dirty="0" smtClean="0"/>
              <a:t>Loss amounts</a:t>
            </a:r>
          </a:p>
          <a:p>
            <a:pPr marL="171450" indent="-171450" algn="l" fontAlgn="b">
              <a:lnSpc>
                <a:spcPct val="100000"/>
              </a:lnSpc>
              <a:spcBef>
                <a:spcPts val="200"/>
              </a:spcBef>
              <a:spcAft>
                <a:spcPts val="0"/>
              </a:spcAft>
              <a:buFont typeface="Arial" panose="020B0604020202020204" pitchFamily="34" charset="0"/>
              <a:buChar char="•"/>
              <a:defRPr/>
            </a:pPr>
            <a:r>
              <a:rPr lang="en-US" sz="1100" dirty="0" smtClean="0"/>
              <a:t>Revised 2016 RAS portfolio </a:t>
            </a:r>
            <a:r>
              <a:rPr lang="en-US" sz="1100" dirty="0"/>
              <a:t>segmentation shifted </a:t>
            </a:r>
            <a:r>
              <a:rPr lang="en-US" sz="1100" dirty="0" smtClean="0"/>
              <a:t>~40M of Base </a:t>
            </a:r>
            <a:r>
              <a:rPr lang="en-US" sz="1100" dirty="0"/>
              <a:t>losses from CRE </a:t>
            </a:r>
            <a:r>
              <a:rPr lang="en-US" sz="1100" dirty="0" smtClean="0"/>
              <a:t>and Auto to C&amp;I; when combined with YoY balance growth </a:t>
            </a:r>
            <a:r>
              <a:rPr lang="en-US" sz="1100" b="1" i="1" dirty="0" smtClean="0">
                <a:solidFill>
                  <a:srgbClr val="41A441"/>
                </a:solidFill>
              </a:rPr>
              <a:t>(+9/+16%)</a:t>
            </a:r>
            <a:r>
              <a:rPr lang="en-US" sz="1100" b="1" i="1" baseline="30000" dirty="0" smtClean="0">
                <a:solidFill>
                  <a:srgbClr val="41A441"/>
                </a:solidFill>
              </a:rPr>
              <a:t>1,2</a:t>
            </a:r>
            <a:r>
              <a:rPr lang="en-US" sz="1100" b="1" i="1" dirty="0" smtClean="0">
                <a:solidFill>
                  <a:srgbClr val="41A441"/>
                </a:solidFill>
              </a:rPr>
              <a:t> </a:t>
            </a:r>
            <a:r>
              <a:rPr lang="en-US" sz="1100" dirty="0" smtClean="0"/>
              <a:t>and higher projected Baseline loss rates from improved models, baseline losses increase </a:t>
            </a:r>
            <a:r>
              <a:rPr lang="en-US" sz="1100" b="1" i="1" dirty="0">
                <a:solidFill>
                  <a:srgbClr val="41A441"/>
                </a:solidFill>
              </a:rPr>
              <a:t>(+85</a:t>
            </a:r>
            <a:r>
              <a:rPr lang="en-US" sz="1100" b="1" i="1" dirty="0" smtClean="0">
                <a:solidFill>
                  <a:srgbClr val="41A441"/>
                </a:solidFill>
              </a:rPr>
              <a:t>%)</a:t>
            </a:r>
          </a:p>
          <a:p>
            <a:pPr marL="171450" indent="-171450" algn="l" fontAlgn="b">
              <a:lnSpc>
                <a:spcPct val="100000"/>
              </a:lnSpc>
              <a:spcBef>
                <a:spcPts val="200"/>
              </a:spcBef>
              <a:spcAft>
                <a:spcPts val="0"/>
              </a:spcAft>
              <a:buFont typeface="Arial" panose="020B0604020202020204" pitchFamily="34" charset="0"/>
              <a:buChar char="•"/>
              <a:defRPr/>
            </a:pPr>
            <a:r>
              <a:rPr lang="en-US" sz="1100" dirty="0"/>
              <a:t>Key Middle Market scenario variables stressed more severely in FRB SA than BHC Stress (e.g., GDP, HPI, NIPA Fixed Investments) driving higher losses in 2016 FRB SA</a:t>
            </a:r>
          </a:p>
          <a:p>
            <a:pPr marL="171450" indent="-171450" algn="l" fontAlgn="b">
              <a:lnSpc>
                <a:spcPct val="100000"/>
              </a:lnSpc>
              <a:spcBef>
                <a:spcPts val="200"/>
              </a:spcBef>
              <a:spcAft>
                <a:spcPts val="0"/>
              </a:spcAft>
              <a:buFont typeface="Arial" panose="020B0604020202020204" pitchFamily="34" charset="0"/>
              <a:buChar char="•"/>
              <a:defRPr/>
            </a:pPr>
            <a:r>
              <a:rPr lang="en-US" sz="1100" dirty="0" smtClean="0"/>
              <a:t>Less severe macroeconomic stress and improved model decrease overall BHC Stress loss rate </a:t>
            </a:r>
            <a:r>
              <a:rPr lang="en-US" sz="1100" b="1" i="1" dirty="0" smtClean="0">
                <a:solidFill>
                  <a:schemeClr val="accent5"/>
                </a:solidFill>
              </a:rPr>
              <a:t>(-2%)</a:t>
            </a:r>
          </a:p>
          <a:p>
            <a:pPr algn="l" fontAlgn="b">
              <a:lnSpc>
                <a:spcPct val="100000"/>
              </a:lnSpc>
              <a:spcBef>
                <a:spcPts val="200"/>
              </a:spcBef>
              <a:spcAft>
                <a:spcPts val="0"/>
              </a:spcAft>
              <a:defRPr/>
            </a:pPr>
            <a:r>
              <a:rPr lang="en-US" sz="1100" b="1" dirty="0"/>
              <a:t>Base to stress loss relationship</a:t>
            </a:r>
          </a:p>
          <a:p>
            <a:pPr marL="171450" indent="-171450" algn="l" fontAlgn="b">
              <a:lnSpc>
                <a:spcPct val="100000"/>
              </a:lnSpc>
              <a:spcBef>
                <a:spcPts val="200"/>
              </a:spcBef>
              <a:spcAft>
                <a:spcPts val="0"/>
              </a:spcAft>
              <a:buFont typeface="Arial" panose="020B0604020202020204" pitchFamily="34" charset="0"/>
              <a:buChar char="•"/>
              <a:defRPr/>
            </a:pPr>
            <a:r>
              <a:rPr lang="en-US" sz="1100" dirty="0" smtClean="0"/>
              <a:t>Decrease in stress to base relativity </a:t>
            </a:r>
            <a:r>
              <a:rPr lang="en-US" sz="1100" b="1" i="1" dirty="0">
                <a:solidFill>
                  <a:schemeClr val="accent5"/>
                </a:solidFill>
              </a:rPr>
              <a:t>(-</a:t>
            </a:r>
            <a:r>
              <a:rPr lang="en-US" sz="1100" b="1" i="1" dirty="0" smtClean="0">
                <a:solidFill>
                  <a:schemeClr val="accent5"/>
                </a:solidFill>
              </a:rPr>
              <a:t>47%) </a:t>
            </a:r>
            <a:r>
              <a:rPr lang="en-US" sz="1100" dirty="0" smtClean="0"/>
              <a:t>driven </a:t>
            </a:r>
            <a:r>
              <a:rPr lang="en-US" sz="1100" dirty="0"/>
              <a:t>by </a:t>
            </a:r>
            <a:r>
              <a:rPr lang="en-US" sz="1100" dirty="0" smtClean="0"/>
              <a:t>increasing Base </a:t>
            </a:r>
            <a:r>
              <a:rPr lang="en-US" sz="1100" dirty="0"/>
              <a:t>losses and </a:t>
            </a:r>
            <a:r>
              <a:rPr lang="en-US" sz="1100" dirty="0" smtClean="0"/>
              <a:t>decreasing BHC </a:t>
            </a:r>
            <a:r>
              <a:rPr lang="en-US" sz="1100" dirty="0"/>
              <a:t>Stress </a:t>
            </a:r>
            <a:r>
              <a:rPr lang="en-US" sz="1100" dirty="0" smtClean="0"/>
              <a:t>losses</a:t>
            </a:r>
          </a:p>
          <a:p>
            <a:pPr marL="628650" lvl="1" indent="-171450" algn="l" fontAlgn="b">
              <a:lnSpc>
                <a:spcPct val="100000"/>
              </a:lnSpc>
              <a:spcBef>
                <a:spcPts val="200"/>
              </a:spcBef>
              <a:spcAft>
                <a:spcPts val="0"/>
              </a:spcAft>
              <a:buFont typeface="Arial" panose="020B0604020202020204" pitchFamily="34" charset="0"/>
              <a:buChar char="•"/>
              <a:defRPr/>
            </a:pPr>
            <a:r>
              <a:rPr lang="en-US" sz="1100" dirty="0" smtClean="0"/>
              <a:t>Changes in scenario macroeconomics</a:t>
            </a:r>
          </a:p>
          <a:p>
            <a:pPr marL="628650" lvl="1" indent="-171450" algn="l" fontAlgn="b">
              <a:lnSpc>
                <a:spcPct val="100000"/>
              </a:lnSpc>
              <a:spcBef>
                <a:spcPts val="200"/>
              </a:spcBef>
              <a:spcAft>
                <a:spcPts val="0"/>
              </a:spcAft>
              <a:buFont typeface="Arial" panose="020B0604020202020204" pitchFamily="34" charset="0"/>
              <a:buChar char="•"/>
              <a:defRPr/>
            </a:pPr>
            <a:r>
              <a:rPr lang="en-US" sz="1100" dirty="0" smtClean="0"/>
              <a:t>Corrected </a:t>
            </a:r>
            <a:r>
              <a:rPr lang="en-US" sz="1100" dirty="0"/>
              <a:t>portfolio </a:t>
            </a:r>
            <a:r>
              <a:rPr lang="en-US" sz="1100" dirty="0" smtClean="0"/>
              <a:t>segmentation</a:t>
            </a:r>
          </a:p>
          <a:p>
            <a:pPr marL="628650" lvl="1" indent="-171450" algn="l" fontAlgn="b">
              <a:lnSpc>
                <a:spcPct val="100000"/>
              </a:lnSpc>
              <a:spcBef>
                <a:spcPts val="200"/>
              </a:spcBef>
              <a:spcAft>
                <a:spcPts val="0"/>
              </a:spcAft>
              <a:buFont typeface="Arial" panose="020B0604020202020204" pitchFamily="34" charset="0"/>
              <a:buChar char="•"/>
              <a:defRPr/>
            </a:pPr>
            <a:r>
              <a:rPr lang="en-US" sz="1100" dirty="0" smtClean="0"/>
              <a:t>Improved models</a:t>
            </a:r>
            <a:endParaRPr lang="en-US" sz="1100" b="1" i="1" dirty="0" smtClean="0">
              <a:solidFill>
                <a:schemeClr val="accent5"/>
              </a:solidFill>
            </a:endParaRPr>
          </a:p>
        </p:txBody>
      </p:sp>
      <p:sp>
        <p:nvSpPr>
          <p:cNvPr id="15" name="Rectangle 14"/>
          <p:cNvSpPr/>
          <p:nvPr/>
        </p:nvSpPr>
        <p:spPr>
          <a:xfrm>
            <a:off x="4896425" y="1254460"/>
            <a:ext cx="4094429" cy="280122"/>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Comments</a:t>
            </a:r>
            <a:endParaRPr lang="en-GB" sz="1400" dirty="0">
              <a:solidFill>
                <a:srgbClr val="FF0000"/>
              </a:solidFill>
              <a:latin typeface="Arial" panose="020B0604020202020204" pitchFamily="34" charset="0"/>
              <a:cs typeface="Arial" panose="020B0604020202020204" pitchFamily="34" charset="0"/>
            </a:endParaRPr>
          </a:p>
        </p:txBody>
      </p:sp>
      <p:sp>
        <p:nvSpPr>
          <p:cNvPr id="19" name="TextBox 18"/>
          <p:cNvSpPr txBox="1"/>
          <p:nvPr/>
        </p:nvSpPr>
        <p:spPr>
          <a:xfrm>
            <a:off x="457200" y="6452708"/>
            <a:ext cx="3250890" cy="369332"/>
          </a:xfrm>
          <a:prstGeom prst="rect">
            <a:avLst/>
          </a:prstGeom>
          <a:noFill/>
        </p:spPr>
        <p:txBody>
          <a:bodyPr wrap="none" lIns="0" tIns="0" rIns="0" bIns="0" rtlCol="0">
            <a:spAutoFit/>
          </a:bodyPr>
          <a:lstStyle/>
          <a:p>
            <a:pPr marL="228600" indent="-228600" algn="l">
              <a:lnSpc>
                <a:spcPct val="100000"/>
              </a:lnSpc>
              <a:buFontTx/>
              <a:buAutoNum type="arabicPeriod"/>
            </a:pPr>
            <a:r>
              <a:rPr lang="en-GB" sz="800" dirty="0"/>
              <a:t>See segmentation comparison of average CCAR 2016 balances </a:t>
            </a:r>
          </a:p>
          <a:p>
            <a:pPr marL="228600" indent="-228600" algn="l">
              <a:lnSpc>
                <a:spcPct val="100000"/>
              </a:lnSpc>
              <a:buAutoNum type="arabicPeriod"/>
            </a:pPr>
            <a:r>
              <a:rPr lang="en-GB" sz="800" dirty="0"/>
              <a:t>See actuals comparison of Dec’14 vs Dec ’15 on page 2 </a:t>
            </a:r>
            <a:endParaRPr lang="en-GB" sz="800" dirty="0" smtClean="0"/>
          </a:p>
          <a:p>
            <a:pPr algn="l">
              <a:lnSpc>
                <a:spcPct val="100000"/>
              </a:lnSpc>
            </a:pPr>
            <a:r>
              <a:rPr lang="en-GB" sz="800" dirty="0" smtClean="0"/>
              <a:t>Source: 2015 and 2016 CCAR output</a:t>
            </a:r>
          </a:p>
        </p:txBody>
      </p:sp>
      <p:graphicFrame>
        <p:nvGraphicFramePr>
          <p:cNvPr id="30" name="Table 29"/>
          <p:cNvGraphicFramePr>
            <a:graphicFrameLocks noGrp="1"/>
          </p:cNvGraphicFramePr>
          <p:nvPr>
            <p:extLst>
              <p:ext uri="{D42A27DB-BD31-4B8C-83A1-F6EECF244321}">
                <p14:modId xmlns:p14="http://schemas.microsoft.com/office/powerpoint/2010/main" val="1986746096"/>
              </p:ext>
            </p:extLst>
          </p:nvPr>
        </p:nvGraphicFramePr>
        <p:xfrm>
          <a:off x="448929" y="1971399"/>
          <a:ext cx="4424368" cy="3760686"/>
        </p:xfrm>
        <a:graphic>
          <a:graphicData uri="http://schemas.openxmlformats.org/drawingml/2006/table">
            <a:tbl>
              <a:tblPr firstRow="1" bandRow="1">
                <a:tableStyleId>{5C22544A-7EE6-4342-B048-85BDC9FD1C3A}</a:tableStyleId>
              </a:tblPr>
              <a:tblGrid>
                <a:gridCol w="340243"/>
                <a:gridCol w="675760"/>
                <a:gridCol w="345101"/>
                <a:gridCol w="382908"/>
                <a:gridCol w="382908"/>
                <a:gridCol w="382908"/>
                <a:gridCol w="382908"/>
                <a:gridCol w="400800"/>
                <a:gridCol w="365016"/>
                <a:gridCol w="382908"/>
                <a:gridCol w="382908"/>
              </a:tblGrid>
              <a:tr h="0">
                <a:tc rowSpan="2">
                  <a:txBody>
                    <a:bodyPr/>
                    <a:lstStyle/>
                    <a:p>
                      <a:pPr algn="ctr"/>
                      <a:endParaRPr lang="en-US" sz="1200" b="1" baseline="0" dirty="0">
                        <a:solidFill>
                          <a:schemeClr val="bg1"/>
                        </a:solidFill>
                        <a:latin typeface="+mj-lt"/>
                        <a:cs typeface="Arial" panose="020B0604020202020204" pitchFamily="34" charset="0"/>
                      </a:endParaRPr>
                    </a:p>
                  </a:txBody>
                  <a:tcPr marL="9144" marR="18288"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endParaRPr lang="en-US" sz="1200" b="1" baseline="0" dirty="0">
                        <a:solidFill>
                          <a:schemeClr val="bg1"/>
                        </a:solidFill>
                        <a:latin typeface="+mj-lt"/>
                        <a:cs typeface="Arial" panose="020B0604020202020204" pitchFamily="34" charset="0"/>
                      </a:endParaRPr>
                    </a:p>
                  </a:txBody>
                  <a:tcPr marL="9144" marR="18288" marT="27432" marB="27432" anchor="ctr">
                    <a:lnL w="12700" cap="flat" cmpd="sng" algn="ctr">
                      <a:noFill/>
                      <a:prstDash val="sysDash"/>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1200" b="1" dirty="0" smtClean="0">
                          <a:solidFill>
                            <a:schemeClr val="bg1"/>
                          </a:solidFill>
                          <a:latin typeface="+mj-lt"/>
                          <a:cs typeface="Arial" panose="020B0604020202020204" pitchFamily="34" charset="0"/>
                        </a:rPr>
                        <a:t>Base</a:t>
                      </a:r>
                      <a:endParaRPr lang="en-US" sz="1200" b="1" baseline="30000" dirty="0">
                        <a:solidFill>
                          <a:schemeClr val="bg1"/>
                        </a:solidFill>
                        <a:latin typeface="+mj-lt"/>
                        <a:cs typeface="Arial" panose="020B0604020202020204" pitchFamily="34" charset="0"/>
                      </a:endParaRPr>
                    </a:p>
                  </a:txBody>
                  <a:tcPr marL="9144" marR="18288" marT="27432" marB="27432" anchor="ctr">
                    <a:lnL w="12700" cap="flat" cmpd="sng" algn="ctr">
                      <a:solidFill>
                        <a:schemeClr val="accent3"/>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gridSpan="3">
                  <a:txBody>
                    <a:bodyPr/>
                    <a:lstStyle/>
                    <a:p>
                      <a:pPr algn="ctr"/>
                      <a:r>
                        <a:rPr lang="en-US" sz="1200" b="1" dirty="0" smtClean="0">
                          <a:solidFill>
                            <a:schemeClr val="bg1"/>
                          </a:solidFill>
                          <a:latin typeface="+mj-lt"/>
                          <a:cs typeface="Arial" panose="020B0604020202020204" pitchFamily="34" charset="0"/>
                        </a:rPr>
                        <a:t>BHC Stress</a:t>
                      </a:r>
                      <a:endParaRPr lang="en-US" sz="1200" b="1" dirty="0">
                        <a:solidFill>
                          <a:schemeClr val="bg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gridSpan="3">
                  <a:txBody>
                    <a:bodyPr/>
                    <a:lstStyle/>
                    <a:p>
                      <a:pPr algn="ctr"/>
                      <a:r>
                        <a:rPr lang="en-US" sz="1200" b="1" dirty="0" smtClean="0">
                          <a:solidFill>
                            <a:schemeClr val="bg1"/>
                          </a:solidFill>
                          <a:latin typeface="+mj-lt"/>
                          <a:cs typeface="Arial" panose="020B0604020202020204" pitchFamily="34" charset="0"/>
                        </a:rPr>
                        <a:t>FRB SA</a:t>
                      </a:r>
                      <a:endParaRPr lang="en-US" sz="1200" b="1" dirty="0">
                        <a:solidFill>
                          <a:schemeClr val="bg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pPr algn="ctr"/>
                      <a:endParaRPr lang="en-US" sz="1100" b="1" dirty="0">
                        <a:solidFill>
                          <a:schemeClr val="bg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endParaRPr lang="en-GB"/>
                    </a:p>
                  </a:txBody>
                  <a:tcPr/>
                </a:tc>
              </a:tr>
              <a:tr h="0">
                <a:tc vMerge="1">
                  <a:txBody>
                    <a:bodyPr/>
                    <a:lstStyle/>
                    <a:p>
                      <a:pPr algn="ctr"/>
                      <a:endParaRPr lang="en-GB" sz="1100" b="1" i="1" dirty="0">
                        <a:solidFill>
                          <a:schemeClr val="bg1">
                            <a:lumMod val="50000"/>
                          </a:schemeClr>
                        </a:solidFill>
                        <a:latin typeface="+mj-lt"/>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vMerge="1">
                  <a:txBody>
                    <a:bodyPr/>
                    <a:lstStyle/>
                    <a:p>
                      <a:endParaRPr lang="en-GB"/>
                    </a:p>
                  </a:txBody>
                  <a:tcPr/>
                </a:tc>
                <a:tc>
                  <a:txBody>
                    <a:bodyPr/>
                    <a:lstStyle/>
                    <a:p>
                      <a:pPr algn="ctr"/>
                      <a:r>
                        <a:rPr lang="en-GB" sz="1100" b="1" i="1" dirty="0" smtClean="0">
                          <a:solidFill>
                            <a:schemeClr val="bg1">
                              <a:lumMod val="50000"/>
                            </a:schemeClr>
                          </a:solidFill>
                          <a:latin typeface="+mj-lt"/>
                        </a:rPr>
                        <a:t>‘15</a:t>
                      </a:r>
                      <a:endParaRPr lang="en-GB" sz="1100" b="1" i="1" dirty="0">
                        <a:solidFill>
                          <a:schemeClr val="bg1">
                            <a:lumMod val="50000"/>
                          </a:schemeClr>
                        </a:solidFill>
                        <a:latin typeface="+mj-lt"/>
                      </a:endParaRPr>
                    </a:p>
                  </a:txBody>
                  <a:tcPr marL="9144" marR="18288" marT="27432" marB="27432" anchor="ctr">
                    <a:lnL w="12700" cap="flat" cmpd="sng" algn="ctr">
                      <a:solidFill>
                        <a:schemeClr val="accent3"/>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‘16</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a:t>
                      </a:r>
                      <a:r>
                        <a:rPr lang="el-GR" sz="1100" b="1" i="1" baseline="0" dirty="0" smtClean="0">
                          <a:solidFill>
                            <a:schemeClr val="bg1">
                              <a:lumMod val="50000"/>
                            </a:schemeClr>
                          </a:solidFill>
                          <a:latin typeface="+mj-lt"/>
                          <a:cs typeface="Arial" panose="020B0604020202020204" pitchFamily="34" charset="0"/>
                        </a:rPr>
                        <a:t>Δ</a:t>
                      </a:r>
                      <a:endParaRPr lang="en-US" sz="1100" b="1" i="1" baseline="0" dirty="0" smtClean="0">
                        <a:solidFill>
                          <a:schemeClr val="bg1">
                            <a:lumMod val="50000"/>
                          </a:schemeClr>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100" b="1" i="1" dirty="0" smtClean="0">
                          <a:solidFill>
                            <a:schemeClr val="bg1">
                              <a:lumMod val="50000"/>
                            </a:schemeClr>
                          </a:solidFill>
                          <a:latin typeface="+mj-lt"/>
                        </a:rPr>
                        <a:t>‘15</a:t>
                      </a:r>
                      <a:endParaRPr lang="en-GB" sz="1100" b="1" i="1" dirty="0">
                        <a:solidFill>
                          <a:schemeClr val="bg1">
                            <a:lumMod val="50000"/>
                          </a:schemeClr>
                        </a:solidFill>
                        <a:latin typeface="+mj-lt"/>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‘16</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a:t>
                      </a:r>
                      <a:r>
                        <a:rPr lang="el-GR" sz="1100" b="1" i="1" baseline="0" dirty="0" smtClean="0">
                          <a:solidFill>
                            <a:schemeClr val="bg1">
                              <a:lumMod val="50000"/>
                            </a:schemeClr>
                          </a:solidFill>
                          <a:latin typeface="+mj-lt"/>
                          <a:cs typeface="Arial" panose="020B0604020202020204" pitchFamily="34" charset="0"/>
                        </a:rPr>
                        <a:t>Δ</a:t>
                      </a:r>
                      <a:endParaRPr lang="en-US" sz="1100" b="1" i="1" baseline="0" dirty="0" smtClean="0">
                        <a:solidFill>
                          <a:schemeClr val="bg1">
                            <a:lumMod val="50000"/>
                          </a:schemeClr>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’15</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‘16</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kern="1200" baseline="0" dirty="0" smtClean="0">
                          <a:solidFill>
                            <a:schemeClr val="bg1">
                              <a:lumMod val="50000"/>
                            </a:schemeClr>
                          </a:solidFill>
                          <a:latin typeface="+mj-lt"/>
                          <a:ea typeface="+mn-ea"/>
                          <a:cs typeface="Arial" panose="020B0604020202020204" pitchFamily="34" charset="0"/>
                        </a:rPr>
                        <a:t>%</a:t>
                      </a:r>
                      <a:r>
                        <a:rPr lang="el-GR" sz="1100" b="1" i="1" kern="1200" baseline="0" dirty="0" smtClean="0">
                          <a:solidFill>
                            <a:schemeClr val="bg1">
                              <a:lumMod val="50000"/>
                            </a:schemeClr>
                          </a:solidFill>
                          <a:latin typeface="+mj-lt"/>
                          <a:ea typeface="+mn-ea"/>
                          <a:cs typeface="Arial" panose="020B0604020202020204" pitchFamily="34" charset="0"/>
                        </a:rPr>
                        <a:t>Δ</a:t>
                      </a:r>
                      <a:endParaRPr lang="en-US" sz="1100" b="1" i="1" kern="1200" baseline="0" dirty="0" smtClean="0">
                        <a:solidFill>
                          <a:schemeClr val="bg1">
                            <a:lumMod val="50000"/>
                          </a:schemeClr>
                        </a:solidFill>
                        <a:latin typeface="+mj-lt"/>
                        <a:ea typeface="+mn-ea"/>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550073">
                <a:tc rowSpan="3">
                  <a:txBody>
                    <a:bodyPr/>
                    <a:lstStyle/>
                    <a:p>
                      <a:pPr algn="ctr" rtl="0" fontAlgn="b"/>
                      <a:r>
                        <a:rPr lang="en-US" sz="1200" b="1" i="0" u="none" strike="noStrike" dirty="0" smtClean="0">
                          <a:solidFill>
                            <a:schemeClr val="bg1"/>
                          </a:solidFill>
                          <a:effectLst/>
                          <a:latin typeface="+mj-lt"/>
                        </a:rPr>
                        <a:t>Balances</a:t>
                      </a:r>
                      <a:endParaRPr lang="en-US" sz="1200" b="1" i="0" u="none" strike="noStrike" dirty="0">
                        <a:solidFill>
                          <a:schemeClr val="bg1"/>
                        </a:solidFill>
                        <a:effectLst/>
                        <a:latin typeface="+mj-lt"/>
                      </a:endParaRPr>
                    </a:p>
                  </a:txBody>
                  <a:tcPr marL="9144" marR="18288" marT="0" marB="0" vert="vert270" anchor="ctr">
                    <a:lnL w="12700" cap="flat" cmpd="sng" algn="ctr">
                      <a:solidFill>
                        <a:schemeClr val="bg1">
                          <a:lumMod val="50000"/>
                        </a:schemeClr>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l" rtl="0" fontAlgn="b"/>
                      <a:r>
                        <a:rPr lang="en-US" sz="1100" b="1" i="0" u="none" strike="noStrike" dirty="0" smtClean="0">
                          <a:solidFill>
                            <a:schemeClr val="bg1"/>
                          </a:solidFill>
                          <a:effectLst/>
                          <a:latin typeface="+mj-lt"/>
                        </a:rPr>
                        <a:t>9Q</a:t>
                      </a:r>
                      <a:r>
                        <a:rPr lang="en-US" sz="1100" b="1" i="0" u="none" strike="noStrike" baseline="0" dirty="0" smtClean="0">
                          <a:solidFill>
                            <a:schemeClr val="bg1"/>
                          </a:solidFill>
                          <a:effectLst/>
                          <a:latin typeface="+mj-lt"/>
                        </a:rPr>
                        <a:t> a</a:t>
                      </a:r>
                      <a:r>
                        <a:rPr lang="en-US" sz="1100" b="1" i="0" u="none" strike="noStrike" dirty="0" smtClean="0">
                          <a:solidFill>
                            <a:schemeClr val="bg1"/>
                          </a:solidFill>
                          <a:effectLst/>
                          <a:latin typeface="+mj-lt"/>
                        </a:rPr>
                        <a:t>verage</a:t>
                      </a:r>
                      <a:endParaRPr lang="en-US" sz="1100" b="1" i="0" u="none" strike="noStrike" dirty="0">
                        <a:solidFill>
                          <a:schemeClr val="bg1"/>
                        </a:solidFill>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rgbClr val="FF0000"/>
                    </a:solidFill>
                  </a:tcPr>
                </a:tc>
                <a:tc>
                  <a:txBody>
                    <a:bodyPr/>
                    <a:lstStyle/>
                    <a:p>
                      <a:pPr algn="ctr" rtl="0" fontAlgn="b"/>
                      <a:r>
                        <a:rPr lang="en-US" sz="1000" b="0" i="0" u="none" strike="noStrike" dirty="0" smtClean="0">
                          <a:effectLst/>
                          <a:latin typeface="+mj-lt"/>
                        </a:rPr>
                        <a:t>9.1</a:t>
                      </a:r>
                      <a:endParaRPr lang="en-US" sz="1000" b="0" i="0" u="none" strike="noStrike" dirty="0">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11.3</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1" u="none" strike="noStrike" dirty="0" smtClean="0">
                          <a:solidFill>
                            <a:srgbClr val="41A441"/>
                          </a:solidFill>
                          <a:effectLst/>
                          <a:latin typeface="+mj-lt"/>
                        </a:rPr>
                        <a:t>+24%</a:t>
                      </a:r>
                      <a:endParaRPr lang="en-US" sz="1000" b="1" i="1" u="none" strike="noStrike" dirty="0">
                        <a:solidFill>
                          <a:srgbClr val="41A441"/>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7.2</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9.3</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1" u="none" strike="noStrike" kern="1200" dirty="0" smtClean="0">
                          <a:solidFill>
                            <a:srgbClr val="41A441"/>
                          </a:solidFill>
                          <a:effectLst/>
                          <a:latin typeface="+mn-lt"/>
                          <a:ea typeface="+mn-ea"/>
                          <a:cs typeface="+mn-cs"/>
                        </a:rPr>
                        <a:t>+30%</a:t>
                      </a:r>
                      <a:endParaRPr lang="en-US" sz="1000" b="1" i="1" u="none" strike="noStrike" dirty="0">
                        <a:solidFill>
                          <a:schemeClr val="accent5"/>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7.4</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8.6</a:t>
                      </a:r>
                      <a:endParaRPr lang="en-US" sz="10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1" i="1" u="none" strike="noStrike" kern="1200" dirty="0" smtClean="0">
                          <a:solidFill>
                            <a:srgbClr val="41A441"/>
                          </a:solidFill>
                          <a:effectLst/>
                          <a:latin typeface="+mj-lt"/>
                          <a:ea typeface="+mn-ea"/>
                          <a:cs typeface="+mn-cs"/>
                        </a:rPr>
                        <a:t>+17%</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r>
              <a:tr h="550073">
                <a:tc vMerge="1">
                  <a:txBody>
                    <a:bodyPr/>
                    <a:lstStyle/>
                    <a:p>
                      <a:endParaRPr lang="en-GB"/>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i="0" kern="1200" baseline="0" dirty="0" smtClean="0">
                          <a:solidFill>
                            <a:schemeClr val="bg1"/>
                          </a:solidFill>
                          <a:latin typeface="+mn-lt"/>
                          <a:ea typeface="+mn-ea"/>
                          <a:cs typeface="Arial" panose="020B0604020202020204" pitchFamily="34" charset="0"/>
                        </a:rPr>
                        <a:t>%</a:t>
                      </a:r>
                      <a:r>
                        <a:rPr lang="el-GR" sz="1100" b="1" i="0" kern="1200" baseline="0" dirty="0" smtClean="0">
                          <a:solidFill>
                            <a:schemeClr val="bg1"/>
                          </a:solidFill>
                          <a:latin typeface="+mn-lt"/>
                          <a:ea typeface="+mn-ea"/>
                          <a:cs typeface="Arial" panose="020B0604020202020204" pitchFamily="34" charset="0"/>
                        </a:rPr>
                        <a:t>Δ</a:t>
                      </a:r>
                      <a:r>
                        <a:rPr lang="en-US" sz="1100" b="1" i="0" kern="1200" baseline="0" dirty="0" smtClean="0">
                          <a:solidFill>
                            <a:schemeClr val="bg1"/>
                          </a:solidFill>
                          <a:latin typeface="+mn-lt"/>
                          <a:ea typeface="+mn-ea"/>
                          <a:cs typeface="Arial" panose="020B0604020202020204" pitchFamily="34" charset="0"/>
                        </a:rPr>
                        <a:t> from Q1 to Q9</a:t>
                      </a: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rgbClr val="FF0000"/>
                    </a:solidFill>
                  </a:tcPr>
                </a:tc>
                <a:tc>
                  <a:txBody>
                    <a:bodyPr/>
                    <a:lstStyle/>
                    <a:p>
                      <a:pPr algn="ctr" rtl="0" fontAlgn="b"/>
                      <a:r>
                        <a:rPr lang="en-US" sz="1000" b="0" i="0" u="none" strike="noStrike" dirty="0" smtClean="0">
                          <a:effectLst/>
                          <a:latin typeface="+mj-lt"/>
                        </a:rPr>
                        <a:t>+27%</a:t>
                      </a:r>
                      <a:endParaRPr lang="en-US" sz="1000" b="0" i="0" u="none" strike="noStrike" dirty="0">
                        <a:effectLst/>
                        <a:latin typeface="+mj-lt"/>
                      </a:endParaRPr>
                    </a:p>
                  </a:txBody>
                  <a:tcPr marL="9144" marR="0" marT="0" marB="0" anchor="ctr">
                    <a:lnL w="12700" cap="flat" cmpd="sng" algn="ctr">
                      <a:solidFill>
                        <a:schemeClr val="accent3"/>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+21%</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endParaRPr lang="en-US" sz="1000" b="1" i="1" u="none" strike="noStrike" kern="1200" dirty="0">
                        <a:solidFill>
                          <a:schemeClr val="accent5"/>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latin typeface="+mj-lt"/>
                          <a:ea typeface="+mn-ea"/>
                          <a:cs typeface="Arial" panose="020B0604020202020204" pitchFamily="34" charset="0"/>
                        </a:rPr>
                        <a:t>-3%</a:t>
                      </a:r>
                      <a:endParaRPr lang="el-GR" sz="1000" b="0" i="0" kern="1200" baseline="0" dirty="0" smtClean="0">
                        <a:solidFill>
                          <a:schemeClr val="tx1"/>
                        </a:solidFill>
                        <a:latin typeface="+mj-lt"/>
                        <a:ea typeface="+mn-ea"/>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chemeClr val="tx1"/>
                          </a:solidFill>
                          <a:effectLst/>
                          <a:latin typeface="+mj-lt"/>
                        </a:rPr>
                        <a:t>-12%</a:t>
                      </a: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endParaRPr lang="en-US" sz="1000" b="1" i="1" u="none" strike="noStrike" kern="1200" dirty="0">
                        <a:solidFill>
                          <a:srgbClr val="41A441"/>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lumMod val="85000"/>
                      </a:schemeClr>
                    </a:solidFill>
                  </a:tcPr>
                </a:tc>
                <a:tc>
                  <a:txBody>
                    <a:bodyPr/>
                    <a:lstStyle/>
                    <a:p>
                      <a:pPr algn="ctr" rtl="0" fontAlgn="b"/>
                      <a:r>
                        <a:rPr lang="en-US" sz="1000" b="0" i="0" u="none" strike="noStrike" dirty="0" smtClean="0">
                          <a:solidFill>
                            <a:srgbClr val="000000"/>
                          </a:solidFill>
                          <a:effectLst/>
                          <a:latin typeface="+mj-lt"/>
                        </a:rPr>
                        <a:t>-4%</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-15%</a:t>
                      </a:r>
                      <a:endParaRPr lang="en-US" sz="10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endParaRPr lang="en-US" sz="1000" b="1" i="1" u="none" strike="noStrike" kern="1200" dirty="0">
                        <a:solidFill>
                          <a:schemeClr val="accent5"/>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lumMod val="85000"/>
                      </a:schemeClr>
                    </a:solidFill>
                  </a:tcPr>
                </a:tc>
              </a:tr>
              <a:tr h="550073">
                <a:tc vMerge="1">
                  <a:txBody>
                    <a:bodyPr/>
                    <a:lstStyle/>
                    <a:p>
                      <a:pPr algn="l" rtl="0" fontAlgn="b"/>
                      <a:endParaRPr lang="en-US" sz="1200" b="1" i="0" u="none" strike="noStrike" dirty="0">
                        <a:solidFill>
                          <a:schemeClr val="bg1"/>
                        </a:solidFill>
                        <a:effectLst/>
                        <a:latin typeface="+mj-lt"/>
                      </a:endParaRPr>
                    </a:p>
                  </a:txBody>
                  <a:tcPr marL="9144" marR="18288" marT="0" marB="0" vert="vert270" anchor="ctr">
                    <a:lnL w="12700" cap="flat" cmpd="sng" algn="ctr">
                      <a:solidFill>
                        <a:schemeClr val="bg1">
                          <a:lumMod val="50000"/>
                        </a:schemeClr>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l"/>
                      <a:r>
                        <a:rPr lang="en-US" sz="1100" b="1" i="0" kern="1200" baseline="0" dirty="0" smtClean="0">
                          <a:solidFill>
                            <a:schemeClr val="bg1"/>
                          </a:solidFill>
                          <a:latin typeface="+mn-lt"/>
                          <a:ea typeface="+mn-ea"/>
                          <a:cs typeface="Arial" panose="020B0604020202020204" pitchFamily="34" charset="0"/>
                        </a:rPr>
                        <a:t>Base to Stress multiplier</a:t>
                      </a: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rtl="0" fontAlgn="b"/>
                      <a:endParaRPr lang="en-US" sz="1000" b="0" i="0" u="none" strike="noStrike" dirty="0">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rtl="0" fontAlgn="b"/>
                      <a:endParaRPr lang="en-US" sz="1000" b="1" i="0" u="none" strike="noStrike" dirty="0">
                        <a:solidFill>
                          <a:srgbClr val="000000"/>
                        </a:solidFill>
                        <a:effectLst/>
                        <a:latin typeface="+mj-lt"/>
                      </a:endParaRPr>
                    </a:p>
                  </a:txBody>
                  <a:tcPr marL="9144" marR="18288"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rtl="0" fontAlgn="b"/>
                      <a:endParaRPr lang="en-US" sz="1000" b="1" i="1" u="none" strike="noStrike" kern="1200" dirty="0">
                        <a:solidFill>
                          <a:schemeClr val="accent5"/>
                        </a:solidFill>
                        <a:effectLst/>
                        <a:latin typeface="+mn-lt"/>
                        <a:ea typeface="+mn-ea"/>
                        <a:cs typeface="+mn-cs"/>
                      </a:endParaRPr>
                    </a:p>
                  </a:txBody>
                  <a:tcPr marL="9144" marR="18288" marT="0"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latin typeface="+mj-lt"/>
                          <a:ea typeface="+mn-ea"/>
                          <a:cs typeface="Arial" panose="020B0604020202020204" pitchFamily="34" charset="0"/>
                        </a:rPr>
                        <a:t>0.79</a:t>
                      </a:r>
                      <a:endParaRPr lang="el-GR" sz="1000" b="0" i="0" kern="1200" baseline="0" dirty="0" smtClean="0">
                        <a:solidFill>
                          <a:schemeClr val="tx1"/>
                        </a:solidFill>
                        <a:latin typeface="+mj-lt"/>
                        <a:ea typeface="+mn-ea"/>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chemeClr val="tx1"/>
                          </a:solidFill>
                          <a:effectLst/>
                          <a:latin typeface="+mj-lt"/>
                        </a:rPr>
                        <a:t>0.83</a:t>
                      </a: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1" u="none" strike="noStrike" kern="1200" dirty="0" smtClean="0">
                          <a:solidFill>
                            <a:srgbClr val="41A441"/>
                          </a:solidFill>
                          <a:effectLst/>
                          <a:latin typeface="+mn-lt"/>
                          <a:ea typeface="+mn-ea"/>
                          <a:cs typeface="+mn-cs"/>
                        </a:rPr>
                        <a:t>+5%</a:t>
                      </a:r>
                      <a:endParaRPr lang="en-US" sz="1000" b="1" i="1" u="none" strike="noStrike" kern="1200" dirty="0">
                        <a:solidFill>
                          <a:srgbClr val="41A441"/>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0.81</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0.77</a:t>
                      </a:r>
                      <a:endParaRPr lang="en-US" sz="10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1" u="none" strike="noStrike" kern="1200" dirty="0" smtClean="0">
                          <a:solidFill>
                            <a:schemeClr val="accent5"/>
                          </a:solidFill>
                          <a:effectLst/>
                          <a:latin typeface="+mn-lt"/>
                          <a:ea typeface="+mn-ea"/>
                          <a:cs typeface="+mn-cs"/>
                        </a:rPr>
                        <a:t>-5%</a:t>
                      </a:r>
                      <a:endParaRPr lang="en-US" sz="1000" b="1" i="1" u="none" strike="noStrike" kern="1200" dirty="0">
                        <a:solidFill>
                          <a:schemeClr val="accent5"/>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550073">
                <a:tc rowSpan="3">
                  <a:txBody>
                    <a:bodyPr/>
                    <a:lstStyle/>
                    <a:p>
                      <a:pPr algn="ctr" rtl="0" fontAlgn="b"/>
                      <a:r>
                        <a:rPr lang="en-US" sz="1200" b="1" i="0" u="none" strike="noStrike" dirty="0" smtClean="0">
                          <a:solidFill>
                            <a:schemeClr val="bg1"/>
                          </a:solidFill>
                          <a:effectLst/>
                          <a:latin typeface="+mj-lt"/>
                        </a:rPr>
                        <a:t>Cumulative</a:t>
                      </a:r>
                      <a:r>
                        <a:rPr lang="en-US" sz="1200" b="1" i="0" u="none" strike="noStrike" baseline="0" dirty="0" smtClean="0">
                          <a:solidFill>
                            <a:schemeClr val="bg1"/>
                          </a:solidFill>
                          <a:effectLst/>
                          <a:latin typeface="+mj-lt"/>
                        </a:rPr>
                        <a:t> Losses</a:t>
                      </a:r>
                      <a:endParaRPr lang="en-US" sz="1200" b="1" i="0" u="none" strike="noStrike" dirty="0">
                        <a:solidFill>
                          <a:schemeClr val="bg1"/>
                        </a:solidFill>
                        <a:effectLst/>
                        <a:latin typeface="+mj-lt"/>
                      </a:endParaRPr>
                    </a:p>
                  </a:txBody>
                  <a:tcPr marL="9144" marR="18288" marT="0" marB="0" vert="vert270" anchor="ctr">
                    <a:lnL w="12700" cap="flat" cmpd="sng" algn="ctr">
                      <a:solidFill>
                        <a:schemeClr val="bg1">
                          <a:lumMod val="50000"/>
                        </a:schemeClr>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l" rtl="0" fontAlgn="b"/>
                      <a:r>
                        <a:rPr lang="en-US" sz="1100" b="1" i="0" u="none" strike="noStrike" dirty="0" smtClean="0">
                          <a:solidFill>
                            <a:schemeClr val="bg1"/>
                          </a:solidFill>
                          <a:effectLst/>
                          <a:latin typeface="+mj-lt"/>
                        </a:rPr>
                        <a:t>9Q</a:t>
                      </a:r>
                      <a:r>
                        <a:rPr lang="en-US" sz="1100" b="1" i="0" u="none" strike="noStrike" baseline="0" dirty="0" smtClean="0">
                          <a:solidFill>
                            <a:schemeClr val="bg1"/>
                          </a:solidFill>
                          <a:effectLst/>
                          <a:latin typeface="+mj-lt"/>
                        </a:rPr>
                        <a:t> total</a:t>
                      </a:r>
                      <a:endParaRPr lang="en-US" sz="1100" b="1" i="0" u="none" strike="noStrike" dirty="0">
                        <a:solidFill>
                          <a:schemeClr val="bg1"/>
                        </a:solidFill>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rgbClr val="FF0000"/>
                    </a:solidFill>
                  </a:tcPr>
                </a:tc>
                <a:tc>
                  <a:txBody>
                    <a:bodyPr/>
                    <a:lstStyle/>
                    <a:p>
                      <a:pPr algn="ctr" rtl="0" fontAlgn="b"/>
                      <a:r>
                        <a:rPr lang="en-US" sz="1000" b="0" i="0" u="none" strike="noStrike" dirty="0" smtClean="0">
                          <a:solidFill>
                            <a:srgbClr val="000000"/>
                          </a:solidFill>
                          <a:effectLst/>
                          <a:latin typeface="+mj-lt"/>
                        </a:rPr>
                        <a:t>0.10</a:t>
                      </a:r>
                      <a:endParaRPr lang="en-US" sz="1000" b="0" i="0" u="none" strike="noStrike" dirty="0">
                        <a:solidFill>
                          <a:srgbClr val="000000"/>
                        </a:solidFill>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0.18</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1" u="none" strike="noStrike" kern="1200" dirty="0" smtClean="0">
                          <a:solidFill>
                            <a:srgbClr val="41A441"/>
                          </a:solidFill>
                          <a:effectLst/>
                          <a:latin typeface="+mn-lt"/>
                          <a:ea typeface="+mn-ea"/>
                          <a:cs typeface="+mn-cs"/>
                        </a:rPr>
                        <a:t>+85%</a:t>
                      </a:r>
                      <a:endParaRPr lang="en-US" sz="1000" b="1" i="1" u="none" strike="noStrike" dirty="0">
                        <a:solidFill>
                          <a:schemeClr val="accent5"/>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0.29</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0.28</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1" u="none" strike="noStrike" dirty="0" smtClean="0">
                          <a:solidFill>
                            <a:schemeClr val="accent5"/>
                          </a:solidFill>
                          <a:effectLst/>
                          <a:latin typeface="+mj-lt"/>
                        </a:rPr>
                        <a:t>-2%</a:t>
                      </a:r>
                      <a:endParaRPr lang="en-US" sz="1000" b="1" i="1" u="none" strike="noStrike" dirty="0">
                        <a:solidFill>
                          <a:schemeClr val="accent5"/>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0.25</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0.32</a:t>
                      </a:r>
                      <a:endParaRPr lang="en-US" sz="10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1" i="1" u="none" strike="noStrike" kern="1200" dirty="0" smtClean="0">
                          <a:solidFill>
                            <a:srgbClr val="41A441"/>
                          </a:solidFill>
                          <a:effectLst/>
                          <a:latin typeface="+mn-lt"/>
                          <a:ea typeface="+mn-ea"/>
                          <a:cs typeface="+mn-cs"/>
                        </a:rPr>
                        <a:t>+31%</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r>
              <a:tr h="550073">
                <a:tc vMerge="1">
                  <a:txBody>
                    <a:bodyPr/>
                    <a:lstStyle/>
                    <a:p>
                      <a:endParaRPr lang="en-GB"/>
                    </a:p>
                  </a:txBody>
                  <a:tcPr/>
                </a:tc>
                <a:tc>
                  <a:txBody>
                    <a:bodyPr/>
                    <a:lstStyle/>
                    <a:p>
                      <a:pPr algn="l"/>
                      <a:r>
                        <a:rPr lang="en-US" sz="1100" b="1" i="0" kern="1200" baseline="0" dirty="0" smtClean="0">
                          <a:solidFill>
                            <a:schemeClr val="bg1"/>
                          </a:solidFill>
                          <a:latin typeface="+mn-lt"/>
                          <a:ea typeface="+mn-ea"/>
                          <a:cs typeface="Arial" panose="020B0604020202020204" pitchFamily="34" charset="0"/>
                        </a:rPr>
                        <a:t>$</a:t>
                      </a:r>
                      <a:r>
                        <a:rPr lang="el-GR" sz="1100" b="1" i="0" kern="1200" baseline="0" dirty="0" smtClean="0">
                          <a:solidFill>
                            <a:schemeClr val="bg1"/>
                          </a:solidFill>
                          <a:latin typeface="+mn-lt"/>
                          <a:ea typeface="+mn-ea"/>
                          <a:cs typeface="Arial" panose="020B0604020202020204" pitchFamily="34" charset="0"/>
                        </a:rPr>
                        <a:t>Δ</a:t>
                      </a:r>
                      <a:r>
                        <a:rPr lang="en-US" sz="1100" b="1" i="0" kern="1200" baseline="0" dirty="0" smtClean="0">
                          <a:solidFill>
                            <a:schemeClr val="bg1"/>
                          </a:solidFill>
                          <a:latin typeface="+mn-lt"/>
                          <a:ea typeface="+mn-ea"/>
                          <a:cs typeface="Arial" panose="020B0604020202020204" pitchFamily="34" charset="0"/>
                        </a:rPr>
                        <a:t> from Base</a:t>
                      </a: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rgbClr val="FF0000"/>
                    </a:solidFill>
                  </a:tcPr>
                </a:tc>
                <a:tc gridSpan="3">
                  <a:txBody>
                    <a:bodyPr/>
                    <a:lstStyle/>
                    <a:p>
                      <a:pPr algn="ctr" rtl="0" fontAlgn="b"/>
                      <a:endParaRPr lang="en-US" sz="1000" b="0" i="0" u="none" strike="noStrike" dirty="0">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lumMod val="85000"/>
                      </a:schemeClr>
                    </a:solidFill>
                  </a:tcPr>
                </a:tc>
                <a:tc hMerge="1">
                  <a:txBody>
                    <a:bodyPr/>
                    <a:lstStyle/>
                    <a:p>
                      <a:pPr algn="ctr" rtl="0" fontAlgn="b"/>
                      <a:endParaRPr lang="en-US" sz="11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rtl="0" fontAlgn="b"/>
                      <a:endParaRPr lang="en-US" sz="1100" b="1" i="1" u="none" strike="noStrike" kern="1200" dirty="0">
                        <a:solidFill>
                          <a:schemeClr val="accent5"/>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0.19</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0.10</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1" u="none" strike="noStrike" dirty="0" smtClean="0">
                          <a:solidFill>
                            <a:schemeClr val="accent5"/>
                          </a:solidFill>
                          <a:effectLst/>
                          <a:latin typeface="+mj-lt"/>
                        </a:rPr>
                        <a:t>-46%</a:t>
                      </a:r>
                      <a:endParaRPr lang="en-US" sz="1000" b="1" i="1" u="none" strike="noStrike" dirty="0">
                        <a:solidFill>
                          <a:schemeClr val="accent5"/>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0.15</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0.14</a:t>
                      </a:r>
                      <a:endParaRPr lang="en-US" sz="10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1" u="none" strike="noStrike" kern="1200" dirty="0" smtClean="0">
                          <a:solidFill>
                            <a:schemeClr val="accent5"/>
                          </a:solidFill>
                          <a:effectLst/>
                          <a:latin typeface="+mn-lt"/>
                          <a:ea typeface="+mn-ea"/>
                          <a:cs typeface="+mn-cs"/>
                        </a:rPr>
                        <a:t>-3%</a:t>
                      </a:r>
                      <a:endParaRPr lang="en-US" sz="1000" b="1" i="1" u="none" strike="noStrike" kern="1200" dirty="0">
                        <a:solidFill>
                          <a:schemeClr val="accent5"/>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r>
              <a:tr h="550073">
                <a:tc vMerge="1">
                  <a:txBody>
                    <a:bodyPr/>
                    <a:lstStyle/>
                    <a:p>
                      <a:pPr algn="l" rtl="0" fontAlgn="b"/>
                      <a:endParaRPr lang="en-US" sz="1200" b="1" i="0" u="none" strike="noStrike" dirty="0">
                        <a:solidFill>
                          <a:schemeClr val="bg1"/>
                        </a:solidFill>
                        <a:effectLst/>
                        <a:latin typeface="+mj-lt"/>
                      </a:endParaRPr>
                    </a:p>
                  </a:txBody>
                  <a:tcPr marL="9144" marR="18288" marT="0" marB="0" vert="vert270" anchor="ctr">
                    <a:lnL w="12700" cap="flat" cmpd="sng" algn="ctr">
                      <a:solidFill>
                        <a:schemeClr val="bg1">
                          <a:lumMod val="50000"/>
                        </a:schemeClr>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l" rtl="0" fontAlgn="b"/>
                      <a:r>
                        <a:rPr lang="en-US" sz="1100" b="1" i="0" u="none" strike="noStrike" dirty="0" smtClean="0">
                          <a:solidFill>
                            <a:schemeClr val="bg1"/>
                          </a:solidFill>
                          <a:effectLst/>
                          <a:latin typeface="+mj-lt"/>
                        </a:rPr>
                        <a:t>Base to Stress</a:t>
                      </a:r>
                    </a:p>
                    <a:p>
                      <a:pPr algn="l" rtl="0" fontAlgn="b"/>
                      <a:r>
                        <a:rPr lang="en-US" sz="1100" b="1" i="0" kern="1200" baseline="0" dirty="0" smtClean="0">
                          <a:solidFill>
                            <a:schemeClr val="bg1"/>
                          </a:solidFill>
                          <a:latin typeface="+mn-lt"/>
                          <a:ea typeface="+mn-ea"/>
                          <a:cs typeface="Arial" panose="020B0604020202020204" pitchFamily="34" charset="0"/>
                        </a:rPr>
                        <a:t>multiplier</a:t>
                      </a:r>
                      <a:endParaRPr lang="en-US" sz="1100" b="1" i="0" u="none" strike="noStrike" dirty="0">
                        <a:solidFill>
                          <a:schemeClr val="bg1"/>
                        </a:solidFill>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gridSpan="3">
                  <a:txBody>
                    <a:bodyPr/>
                    <a:lstStyle/>
                    <a:p>
                      <a:pPr algn="ctr"/>
                      <a:endParaRPr lang="en-GB" sz="1000" dirty="0"/>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GB" dirty="0"/>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GB" dirty="0"/>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000" b="0" i="0" baseline="0" dirty="0" smtClean="0">
                          <a:solidFill>
                            <a:schemeClr val="tx1"/>
                          </a:solidFill>
                          <a:latin typeface="+mj-lt"/>
                          <a:cs typeface="Arial" panose="020B0604020202020204" pitchFamily="34" charset="0"/>
                        </a:rPr>
                        <a:t>2.99</a:t>
                      </a:r>
                      <a:endParaRPr lang="en-US" sz="1000" b="0" i="0" baseline="0" dirty="0">
                        <a:solidFill>
                          <a:schemeClr val="tx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000" b="1" i="0" dirty="0" smtClean="0">
                          <a:solidFill>
                            <a:schemeClr val="tx1"/>
                          </a:solidFill>
                          <a:latin typeface="+mj-lt"/>
                        </a:rPr>
                        <a:t>1.58</a:t>
                      </a:r>
                      <a:endParaRPr lang="en-GB" sz="1000" b="1" i="0" dirty="0">
                        <a:solidFill>
                          <a:schemeClr val="tx1"/>
                        </a:solidFill>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1" u="none" strike="noStrike" dirty="0" smtClean="0">
                          <a:solidFill>
                            <a:schemeClr val="accent5"/>
                          </a:solidFill>
                          <a:effectLst/>
                          <a:latin typeface="+mj-lt"/>
                        </a:rPr>
                        <a:t>-47%</a:t>
                      </a:r>
                      <a:endParaRPr lang="en-US" sz="1000" b="1" i="1" u="none" strike="noStrike" dirty="0">
                        <a:solidFill>
                          <a:schemeClr val="accent5"/>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2.56</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1.82</a:t>
                      </a:r>
                      <a:endParaRPr lang="en-US" sz="10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1" i="1" u="none" strike="noStrike" kern="1200" dirty="0" smtClean="0">
                          <a:solidFill>
                            <a:schemeClr val="accent5"/>
                          </a:solidFill>
                          <a:effectLst/>
                          <a:latin typeface="+mj-lt"/>
                          <a:ea typeface="+mn-ea"/>
                          <a:cs typeface="+mn-cs"/>
                        </a:rPr>
                        <a:t>-29%</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
        <p:nvSpPr>
          <p:cNvPr id="11" name="TextBox 10"/>
          <p:cNvSpPr txBox="1"/>
          <p:nvPr/>
        </p:nvSpPr>
        <p:spPr>
          <a:xfrm>
            <a:off x="305483" y="19889"/>
            <a:ext cx="8928633" cy="621709"/>
          </a:xfrm>
          <a:prstGeom prst="rect">
            <a:avLst/>
          </a:prstGeom>
          <a:noFill/>
        </p:spPr>
        <p:txBody>
          <a:bodyPr wrap="square" rtlCol="0">
            <a:spAutoFit/>
          </a:bodyPr>
          <a:lstStyle/>
          <a:p>
            <a:pPr algn="l"/>
            <a:r>
              <a:rPr lang="en-US" sz="2000" b="1" dirty="0"/>
              <a:t>Calculate CCAR-based loss </a:t>
            </a:r>
            <a:r>
              <a:rPr lang="en-US" sz="2000" b="1" dirty="0" smtClean="0"/>
              <a:t>limit</a:t>
            </a:r>
          </a:p>
          <a:p>
            <a:pPr algn="l"/>
            <a:r>
              <a:rPr lang="en-US" sz="2000" b="1" dirty="0" smtClean="0">
                <a:solidFill>
                  <a:srgbClr val="FF0000"/>
                </a:solidFill>
              </a:rPr>
              <a:t>Credit losses – SBNA C&amp;I</a:t>
            </a:r>
            <a:endParaRPr lang="en-US" sz="2000" b="1" dirty="0">
              <a:solidFill>
                <a:srgbClr val="FF0000"/>
              </a:solidFill>
            </a:endParaRPr>
          </a:p>
        </p:txBody>
      </p:sp>
    </p:spTree>
    <p:extLst>
      <p:ext uri="{BB962C8B-B14F-4D97-AF65-F5344CB8AC3E}">
        <p14:creationId xmlns:p14="http://schemas.microsoft.com/office/powerpoint/2010/main" val="593249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44" y="248488"/>
            <a:ext cx="9336044" cy="357021"/>
          </a:xfrm>
          <a:prstGeom prst="rect">
            <a:avLst/>
          </a:prstGeom>
          <a:noFill/>
        </p:spPr>
        <p:txBody>
          <a:bodyPr wrap="square" rtlCol="0">
            <a:spAutoFit/>
          </a:bodyPr>
          <a:lstStyle/>
          <a:p>
            <a:pPr algn="l"/>
            <a:r>
              <a:rPr lang="en-US" sz="2000" b="1" dirty="0" smtClean="0"/>
              <a:t>Context</a:t>
            </a:r>
            <a:endParaRPr lang="en-US" sz="2000" b="1" dirty="0"/>
          </a:p>
        </p:txBody>
      </p:sp>
      <p:sp>
        <p:nvSpPr>
          <p:cNvPr id="5" name="TextBox 4"/>
          <p:cNvSpPr txBox="1"/>
          <p:nvPr/>
        </p:nvSpPr>
        <p:spPr>
          <a:xfrm>
            <a:off x="457200" y="1252008"/>
            <a:ext cx="8775700" cy="4426853"/>
          </a:xfrm>
          <a:prstGeom prst="rect">
            <a:avLst/>
          </a:prstGeom>
          <a:noFill/>
        </p:spPr>
        <p:txBody>
          <a:bodyPr wrap="square" rtlCol="0">
            <a:spAutoFit/>
          </a:bodyPr>
          <a:lstStyle/>
          <a:p>
            <a:pPr algn="l">
              <a:lnSpc>
                <a:spcPct val="100000"/>
              </a:lnSpc>
              <a:spcBef>
                <a:spcPts val="400"/>
              </a:spcBef>
              <a:spcAft>
                <a:spcPts val="0"/>
              </a:spcAft>
            </a:pPr>
            <a:r>
              <a:rPr lang="en-GB" sz="1600" b="1" dirty="0" smtClean="0"/>
              <a:t>Risk Appetite recalibration process</a:t>
            </a:r>
          </a:p>
          <a:p>
            <a:pPr marL="342900" indent="-225425" algn="l">
              <a:lnSpc>
                <a:spcPct val="100000"/>
              </a:lnSpc>
              <a:spcBef>
                <a:spcPts val="400"/>
              </a:spcBef>
              <a:spcAft>
                <a:spcPts val="0"/>
              </a:spcAft>
              <a:buFont typeface="Arial" panose="020B0604020202020204" pitchFamily="34" charset="0"/>
              <a:buChar char="•"/>
            </a:pPr>
            <a:r>
              <a:rPr lang="en-GB" sz="1600" dirty="0" smtClean="0"/>
              <a:t>SHUSA is in the process of recalibrating the risk appetite limits for SHUSA and IHC </a:t>
            </a:r>
            <a:r>
              <a:rPr lang="en-GB" sz="1600" dirty="0"/>
              <a:t>E</a:t>
            </a:r>
            <a:r>
              <a:rPr lang="en-GB" sz="1600" dirty="0" smtClean="0"/>
              <a:t>ntities</a:t>
            </a:r>
          </a:p>
          <a:p>
            <a:pPr marL="342900" indent="-225425" algn="l">
              <a:lnSpc>
                <a:spcPct val="100000"/>
              </a:lnSpc>
              <a:spcBef>
                <a:spcPts val="400"/>
              </a:spcBef>
              <a:spcAft>
                <a:spcPts val="0"/>
              </a:spcAft>
              <a:buFont typeface="Arial" panose="020B0604020202020204" pitchFamily="34" charset="0"/>
              <a:buChar char="•"/>
            </a:pPr>
            <a:r>
              <a:rPr lang="en-GB" sz="1600" dirty="0" smtClean="0"/>
              <a:t>As part of the overall limit recalibration</a:t>
            </a:r>
            <a:r>
              <a:rPr lang="en-GB" sz="1600" dirty="0"/>
              <a:t>, the set of ‘CCAR-linked’ </a:t>
            </a:r>
            <a:r>
              <a:rPr lang="en-GB" sz="1600" dirty="0" smtClean="0"/>
              <a:t>metrics is recalibrated based on  the final 2016 CCAR output, including</a:t>
            </a:r>
          </a:p>
          <a:p>
            <a:pPr marL="685800" lvl="1" indent="-228600" algn="l">
              <a:lnSpc>
                <a:spcPct val="100000"/>
              </a:lnSpc>
              <a:spcBef>
                <a:spcPts val="400"/>
              </a:spcBef>
              <a:spcAft>
                <a:spcPts val="0"/>
              </a:spcAft>
              <a:buSzPct val="100000"/>
              <a:buFont typeface="Arial"/>
              <a:buChar char="–"/>
            </a:pPr>
            <a:r>
              <a:rPr lang="en-GB" sz="1600" dirty="0" smtClean="0"/>
              <a:t>Revising capital adequacy ratio limits based on the 2016 Capital Policy</a:t>
            </a:r>
          </a:p>
          <a:p>
            <a:pPr marL="685800" lvl="1" indent="-228600" algn="l">
              <a:lnSpc>
                <a:spcPct val="100000"/>
              </a:lnSpc>
              <a:spcBef>
                <a:spcPts val="400"/>
              </a:spcBef>
              <a:spcAft>
                <a:spcPts val="0"/>
              </a:spcAft>
              <a:buSzPct val="100000"/>
              <a:buFont typeface="Arial"/>
              <a:buChar char="–"/>
            </a:pPr>
            <a:r>
              <a:rPr lang="en-GB" sz="1600" dirty="0" smtClean="0"/>
              <a:t>Allocating the SHUSA CCAR loss budget across entities</a:t>
            </a:r>
          </a:p>
          <a:p>
            <a:pPr marL="685800" lvl="1" indent="-228600" algn="l">
              <a:lnSpc>
                <a:spcPct val="100000"/>
              </a:lnSpc>
              <a:spcBef>
                <a:spcPts val="400"/>
              </a:spcBef>
              <a:spcAft>
                <a:spcPts val="0"/>
              </a:spcAft>
              <a:buSzPct val="100000"/>
              <a:buFont typeface="Arial"/>
              <a:buChar char="–"/>
            </a:pPr>
            <a:r>
              <a:rPr lang="en-GB" sz="1600" dirty="0" smtClean="0"/>
              <a:t>Evaluating stress loss relativity to develop </a:t>
            </a:r>
            <a:r>
              <a:rPr lang="en-GB" sz="1600" dirty="0"/>
              <a:t>N</a:t>
            </a:r>
            <a:r>
              <a:rPr lang="en-GB" sz="1600" dirty="0" smtClean="0"/>
              <a:t>et Charge-Off (NCO) limit anchor points</a:t>
            </a:r>
          </a:p>
          <a:p>
            <a:pPr marL="685800" lvl="1" indent="-228600" algn="l">
              <a:lnSpc>
                <a:spcPct val="100000"/>
              </a:lnSpc>
              <a:spcBef>
                <a:spcPts val="400"/>
              </a:spcBef>
              <a:spcAft>
                <a:spcPts val="0"/>
              </a:spcAft>
              <a:buSzPct val="100000"/>
              <a:buFont typeface="Arial"/>
              <a:buChar char="–"/>
            </a:pPr>
            <a:r>
              <a:rPr lang="en-GB" sz="1600" dirty="0" smtClean="0"/>
              <a:t>Applying a delinquency scalar to convert NCO limits to 60+ Days-Past-Due (DPD) limits</a:t>
            </a:r>
          </a:p>
          <a:p>
            <a:pPr marL="342900" indent="-225425" algn="l">
              <a:lnSpc>
                <a:spcPct val="100000"/>
              </a:lnSpc>
              <a:spcBef>
                <a:spcPts val="400"/>
              </a:spcBef>
              <a:spcAft>
                <a:spcPts val="0"/>
              </a:spcAft>
              <a:buFont typeface="Arial" panose="020B0604020202020204" pitchFamily="34" charset="0"/>
              <a:buChar char="•"/>
            </a:pPr>
            <a:r>
              <a:rPr lang="en-GB" sz="1600" dirty="0" smtClean="0"/>
              <a:t>Resulting scalar and limit anchor points are then reviewed and adjusted by management to account for strategic business changes</a:t>
            </a:r>
          </a:p>
          <a:p>
            <a:pPr marL="342900" indent="-225425" algn="l">
              <a:lnSpc>
                <a:spcPct val="100000"/>
              </a:lnSpc>
              <a:spcBef>
                <a:spcPts val="400"/>
              </a:spcBef>
              <a:spcAft>
                <a:spcPts val="0"/>
              </a:spcAft>
              <a:buFont typeface="Arial" panose="020B0604020202020204" pitchFamily="34" charset="0"/>
              <a:buChar char="•"/>
            </a:pPr>
            <a:r>
              <a:rPr lang="en-GB" sz="1600" dirty="0" smtClean="0"/>
              <a:t>Revised limits will be proposed to SHUSA and SBNA Boards in late June for final approval </a:t>
            </a:r>
          </a:p>
          <a:p>
            <a:pPr algn="l">
              <a:lnSpc>
                <a:spcPct val="100000"/>
              </a:lnSpc>
              <a:spcBef>
                <a:spcPts val="600"/>
              </a:spcBef>
              <a:spcAft>
                <a:spcPts val="0"/>
              </a:spcAft>
            </a:pPr>
            <a:r>
              <a:rPr lang="en-GB" sz="1600" b="1" dirty="0" smtClean="0"/>
              <a:t>Agenda for the meeting</a:t>
            </a:r>
          </a:p>
          <a:p>
            <a:pPr marL="342900" indent="-225425" algn="l">
              <a:lnSpc>
                <a:spcPct val="100000"/>
              </a:lnSpc>
              <a:spcBef>
                <a:spcPts val="400"/>
              </a:spcBef>
              <a:spcAft>
                <a:spcPts val="0"/>
              </a:spcAft>
              <a:buFont typeface="Arial" panose="020B0604020202020204" pitchFamily="34" charset="0"/>
              <a:buChar char="•"/>
            </a:pPr>
            <a:r>
              <a:rPr lang="en-GB" sz="1600" dirty="0" smtClean="0"/>
              <a:t>Review proposed limits and supporting methodology</a:t>
            </a:r>
          </a:p>
          <a:p>
            <a:pPr marL="342900" indent="-225425" algn="l">
              <a:lnSpc>
                <a:spcPct val="100000"/>
              </a:lnSpc>
              <a:spcBef>
                <a:spcPts val="400"/>
              </a:spcBef>
              <a:spcAft>
                <a:spcPts val="0"/>
              </a:spcAft>
              <a:buFont typeface="Arial" panose="020B0604020202020204" pitchFamily="34" charset="0"/>
              <a:buChar char="•"/>
            </a:pPr>
            <a:r>
              <a:rPr lang="en-GB" sz="1600" dirty="0" smtClean="0"/>
              <a:t>Identify potential areas requiring management adjustment</a:t>
            </a:r>
          </a:p>
          <a:p>
            <a:pPr marL="342900" indent="-225425" algn="l">
              <a:lnSpc>
                <a:spcPct val="100000"/>
              </a:lnSpc>
              <a:spcBef>
                <a:spcPts val="400"/>
              </a:spcBef>
              <a:spcAft>
                <a:spcPts val="0"/>
              </a:spcAft>
              <a:buFont typeface="Arial" panose="020B0604020202020204" pitchFamily="34" charset="0"/>
              <a:buChar char="•"/>
            </a:pPr>
            <a:r>
              <a:rPr lang="en-GB" sz="1600" dirty="0" smtClean="0"/>
              <a:t>Balance suggested management adjustments against capital constraints</a:t>
            </a:r>
            <a:endParaRPr lang="en-GB" sz="1600" dirty="0"/>
          </a:p>
        </p:txBody>
      </p:sp>
    </p:spTree>
    <p:extLst>
      <p:ext uri="{BB962C8B-B14F-4D97-AF65-F5344CB8AC3E}">
        <p14:creationId xmlns:p14="http://schemas.microsoft.com/office/powerpoint/2010/main" val="88796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896425" y="1254460"/>
            <a:ext cx="4094429" cy="280122"/>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Comments</a:t>
            </a:r>
            <a:endParaRPr lang="en-GB" sz="1400" dirty="0">
              <a:solidFill>
                <a:srgbClr val="FF0000"/>
              </a:solidFill>
              <a:latin typeface="Arial" panose="020B0604020202020204" pitchFamily="34" charset="0"/>
              <a:cs typeface="Arial" panose="020B0604020202020204" pitchFamily="34" charset="0"/>
            </a:endParaRPr>
          </a:p>
        </p:txBody>
      </p:sp>
      <p:sp>
        <p:nvSpPr>
          <p:cNvPr id="19" name="TextBox 18"/>
          <p:cNvSpPr txBox="1"/>
          <p:nvPr/>
        </p:nvSpPr>
        <p:spPr>
          <a:xfrm>
            <a:off x="457200" y="6442075"/>
            <a:ext cx="2797241" cy="246221"/>
          </a:xfrm>
          <a:prstGeom prst="rect">
            <a:avLst/>
          </a:prstGeom>
          <a:noFill/>
        </p:spPr>
        <p:txBody>
          <a:bodyPr wrap="none" lIns="0" tIns="0" rIns="0" bIns="0" rtlCol="0">
            <a:spAutoFit/>
          </a:bodyPr>
          <a:lstStyle/>
          <a:p>
            <a:pPr marL="228600" indent="-228600" algn="l">
              <a:lnSpc>
                <a:spcPct val="100000"/>
              </a:lnSpc>
              <a:buAutoNum type="arabicPeriod"/>
            </a:pPr>
            <a:r>
              <a:rPr lang="en-GB" sz="800" dirty="0" smtClean="0"/>
              <a:t>See actuals comparison of </a:t>
            </a:r>
            <a:r>
              <a:rPr lang="en-GB" sz="800" dirty="0"/>
              <a:t>Dec’14 </a:t>
            </a:r>
            <a:r>
              <a:rPr lang="en-GB" sz="800" dirty="0" smtClean="0"/>
              <a:t>vs Dec </a:t>
            </a:r>
            <a:r>
              <a:rPr lang="en-GB" sz="800" dirty="0"/>
              <a:t>’15 on page 2</a:t>
            </a:r>
            <a:endParaRPr lang="en-GB" sz="800" dirty="0" smtClean="0"/>
          </a:p>
          <a:p>
            <a:pPr algn="l">
              <a:lnSpc>
                <a:spcPct val="100000"/>
              </a:lnSpc>
            </a:pPr>
            <a:r>
              <a:rPr lang="en-GB" sz="800" dirty="0" smtClean="0"/>
              <a:t>Source: 2015 and 2016 CCAR output</a:t>
            </a:r>
          </a:p>
        </p:txBody>
      </p:sp>
      <p:sp>
        <p:nvSpPr>
          <p:cNvPr id="20" name="Rectangle 19"/>
          <p:cNvSpPr/>
          <p:nvPr/>
        </p:nvSpPr>
        <p:spPr>
          <a:xfrm>
            <a:off x="457200" y="1254460"/>
            <a:ext cx="5257802"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SBNA GCB - CCAR balances and losses </a:t>
            </a:r>
          </a:p>
          <a:p>
            <a:pPr algn="l"/>
            <a:r>
              <a:rPr lang="en-GB" sz="1400" dirty="0" smtClean="0">
                <a:solidFill>
                  <a:srgbClr val="FF0000"/>
                </a:solidFill>
                <a:latin typeface="Arial" panose="020B0604020202020204" pitchFamily="34" charset="0"/>
                <a:cs typeface="Arial" panose="020B0604020202020204" pitchFamily="34" charset="0"/>
              </a:rPr>
              <a:t>2015 vs 2016, $BN and % change year over year</a:t>
            </a:r>
            <a:endParaRPr lang="en-GB" sz="1400" dirty="0">
              <a:solidFill>
                <a:srgbClr val="FF0000"/>
              </a:solidFill>
              <a:latin typeface="Arial" panose="020B0604020202020204" pitchFamily="34" charset="0"/>
              <a:cs typeface="Arial" panose="020B0604020202020204" pitchFamily="34" charset="0"/>
            </a:endParaRPr>
          </a:p>
        </p:txBody>
      </p:sp>
      <p:sp>
        <p:nvSpPr>
          <p:cNvPr id="22" name="Rectangle 21"/>
          <p:cNvSpPr/>
          <p:nvPr/>
        </p:nvSpPr>
        <p:spPr>
          <a:xfrm>
            <a:off x="4896425" y="1548702"/>
            <a:ext cx="4492124" cy="5021888"/>
          </a:xfrm>
          <a:prstGeom prst="rect">
            <a:avLst/>
          </a:prstGeom>
        </p:spPr>
        <p:txBody>
          <a:bodyPr wrap="square">
            <a:spAutoFit/>
          </a:bodyPr>
          <a:lstStyle/>
          <a:p>
            <a:pPr algn="l" fontAlgn="b">
              <a:lnSpc>
                <a:spcPct val="100000"/>
              </a:lnSpc>
              <a:spcBef>
                <a:spcPts val="200"/>
              </a:spcBef>
              <a:spcAft>
                <a:spcPts val="0"/>
              </a:spcAft>
              <a:defRPr/>
            </a:pPr>
            <a:r>
              <a:rPr lang="en-US" sz="1100" b="1" dirty="0" smtClean="0"/>
              <a:t>Portfolio </a:t>
            </a:r>
            <a:r>
              <a:rPr lang="en-US" sz="1100" b="1" dirty="0"/>
              <a:t>balance</a:t>
            </a:r>
          </a:p>
          <a:p>
            <a:pPr marL="171450" indent="-171450" algn="l" fontAlgn="b">
              <a:lnSpc>
                <a:spcPct val="100000"/>
              </a:lnSpc>
              <a:spcBef>
                <a:spcPts val="200"/>
              </a:spcBef>
              <a:spcAft>
                <a:spcPts val="0"/>
              </a:spcAft>
              <a:buFont typeface="Arial" panose="020B0604020202020204" pitchFamily="34" charset="0"/>
              <a:buChar char="•"/>
              <a:defRPr/>
            </a:pPr>
            <a:r>
              <a:rPr lang="en-US" sz="1100" dirty="0" smtClean="0"/>
              <a:t>Increase in balances </a:t>
            </a:r>
            <a:r>
              <a:rPr lang="en-US" sz="1100" dirty="0"/>
              <a:t>from $8.3BN </a:t>
            </a:r>
            <a:r>
              <a:rPr lang="en-US" sz="1100" dirty="0" smtClean="0"/>
              <a:t>in 2015 to </a:t>
            </a:r>
            <a:r>
              <a:rPr lang="en-US" sz="1100" dirty="0"/>
              <a:t>$</a:t>
            </a:r>
            <a:r>
              <a:rPr lang="en-US" sz="1100" dirty="0" smtClean="0"/>
              <a:t>10.0BN </a:t>
            </a:r>
            <a:r>
              <a:rPr lang="en-US" sz="1100" b="1" i="1" dirty="0">
                <a:solidFill>
                  <a:srgbClr val="41A441"/>
                </a:solidFill>
              </a:rPr>
              <a:t>(+20%)</a:t>
            </a:r>
            <a:r>
              <a:rPr lang="en-US" sz="1100" b="1" i="1" baseline="30000" dirty="0">
                <a:solidFill>
                  <a:srgbClr val="41A441"/>
                </a:solidFill>
              </a:rPr>
              <a:t>1  </a:t>
            </a:r>
            <a:r>
              <a:rPr lang="en-US" sz="1100" dirty="0" smtClean="0"/>
              <a:t>across MRG  (Global Relationship Model) and Large Corporate Commercial portfolios</a:t>
            </a:r>
          </a:p>
          <a:p>
            <a:pPr marL="171450" indent="-171450" algn="l" fontAlgn="b">
              <a:lnSpc>
                <a:spcPct val="100000"/>
              </a:lnSpc>
              <a:spcBef>
                <a:spcPts val="200"/>
              </a:spcBef>
              <a:spcAft>
                <a:spcPts val="0"/>
              </a:spcAft>
              <a:buFont typeface="Arial" panose="020B0604020202020204" pitchFamily="34" charset="0"/>
              <a:buChar char="•"/>
              <a:defRPr/>
            </a:pPr>
            <a:r>
              <a:rPr lang="en-US" sz="1100" dirty="0" smtClean="0"/>
              <a:t>Transfer of unfunded lines to Group leads to higher utilization rates assumed and applied to new originations in all scenarios </a:t>
            </a:r>
            <a:r>
              <a:rPr lang="en-US" sz="1100" b="1" i="1" dirty="0" smtClean="0">
                <a:solidFill>
                  <a:srgbClr val="41A441"/>
                </a:solidFill>
              </a:rPr>
              <a:t>(+</a:t>
            </a:r>
            <a:r>
              <a:rPr lang="en-US" sz="1100" b="1" i="1" dirty="0">
                <a:solidFill>
                  <a:srgbClr val="41A441"/>
                </a:solidFill>
              </a:rPr>
              <a:t>28</a:t>
            </a:r>
            <a:r>
              <a:rPr lang="en-US" sz="1100" b="1" i="1" dirty="0" smtClean="0">
                <a:solidFill>
                  <a:srgbClr val="41A441"/>
                </a:solidFill>
              </a:rPr>
              <a:t>%)</a:t>
            </a:r>
          </a:p>
          <a:p>
            <a:pPr marL="171450" indent="-171450" algn="l" fontAlgn="b">
              <a:lnSpc>
                <a:spcPct val="100000"/>
              </a:lnSpc>
              <a:spcBef>
                <a:spcPts val="200"/>
              </a:spcBef>
              <a:spcAft>
                <a:spcPts val="0"/>
              </a:spcAft>
              <a:buFont typeface="Arial" panose="020B0604020202020204" pitchFamily="34" charset="0"/>
              <a:buChar char="•"/>
              <a:defRPr/>
            </a:pPr>
            <a:r>
              <a:rPr lang="en-US" sz="1100" dirty="0" smtClean="0"/>
              <a:t>Assumed idiosyncratic credit rating downgrades led to $0.5BN decrease in balances in stress scenarios, along with higher balance payoff rate assumptions in comparison to Base</a:t>
            </a:r>
          </a:p>
          <a:p>
            <a:pPr marL="171450" indent="-171450" algn="l" fontAlgn="b">
              <a:lnSpc>
                <a:spcPct val="100000"/>
              </a:lnSpc>
              <a:spcBef>
                <a:spcPts val="200"/>
              </a:spcBef>
              <a:spcAft>
                <a:spcPts val="0"/>
              </a:spcAft>
              <a:buFont typeface="Arial" panose="020B0604020202020204" pitchFamily="34" charset="0"/>
              <a:buChar char="•"/>
              <a:defRPr/>
            </a:pPr>
            <a:r>
              <a:rPr lang="en-US" sz="1100" dirty="0" smtClean="0"/>
              <a:t>2015 BHC Stress scenario included a large balance jump in PQ1 (from $8.3BN to $11.4BN) not observed in 2016 </a:t>
            </a:r>
            <a:r>
              <a:rPr lang="en-US" sz="1100" b="1" i="1" dirty="0" smtClean="0">
                <a:solidFill>
                  <a:schemeClr val="accent5"/>
                </a:solidFill>
                <a:cs typeface="Arial" panose="020B0604020202020204" pitchFamily="34" charset="0"/>
              </a:rPr>
              <a:t>(-</a:t>
            </a:r>
            <a:r>
              <a:rPr lang="en-US" sz="1100" b="1" i="1" dirty="0">
                <a:solidFill>
                  <a:schemeClr val="accent5"/>
                </a:solidFill>
                <a:cs typeface="Arial" panose="020B0604020202020204" pitchFamily="34" charset="0"/>
              </a:rPr>
              <a:t>5%)</a:t>
            </a:r>
            <a:endParaRPr lang="en-US" sz="1100" b="1" i="1" dirty="0" smtClean="0">
              <a:solidFill>
                <a:schemeClr val="accent5"/>
              </a:solidFill>
              <a:cs typeface="Arial" panose="020B0604020202020204" pitchFamily="34" charset="0"/>
            </a:endParaRPr>
          </a:p>
          <a:p>
            <a:pPr marL="171450" indent="-171450" algn="l" fontAlgn="b">
              <a:lnSpc>
                <a:spcPct val="100000"/>
              </a:lnSpc>
              <a:spcBef>
                <a:spcPts val="200"/>
              </a:spcBef>
              <a:spcAft>
                <a:spcPts val="0"/>
              </a:spcAft>
              <a:buFont typeface="Arial" panose="020B0604020202020204" pitchFamily="34" charset="0"/>
              <a:buChar char="•"/>
              <a:defRPr/>
            </a:pPr>
            <a:r>
              <a:rPr lang="en-US" sz="1100" dirty="0" smtClean="0"/>
              <a:t>Macro-economic shocks in 2015 FRB Severely Adverse scenario were more severe than the 2016 scenario </a:t>
            </a:r>
            <a:r>
              <a:rPr lang="en-US" sz="1100" b="1" i="1" dirty="0" smtClean="0">
                <a:solidFill>
                  <a:srgbClr val="41A441"/>
                </a:solidFill>
              </a:rPr>
              <a:t>(+38%)</a:t>
            </a:r>
          </a:p>
          <a:p>
            <a:pPr algn="l" fontAlgn="b">
              <a:lnSpc>
                <a:spcPct val="100000"/>
              </a:lnSpc>
              <a:spcBef>
                <a:spcPts val="200"/>
              </a:spcBef>
              <a:spcAft>
                <a:spcPts val="0"/>
              </a:spcAft>
              <a:defRPr/>
            </a:pPr>
            <a:r>
              <a:rPr lang="en-US" sz="1100" b="1" dirty="0" smtClean="0"/>
              <a:t>Loss amounts</a:t>
            </a:r>
          </a:p>
          <a:p>
            <a:pPr marL="171450" indent="-171450" algn="l" fontAlgn="b">
              <a:lnSpc>
                <a:spcPct val="100000"/>
              </a:lnSpc>
              <a:spcBef>
                <a:spcPts val="200"/>
              </a:spcBef>
              <a:spcAft>
                <a:spcPts val="0"/>
              </a:spcAft>
              <a:buFont typeface="Arial" panose="020B0604020202020204" pitchFamily="34" charset="0"/>
              <a:buChar char="•"/>
              <a:defRPr/>
            </a:pPr>
            <a:r>
              <a:rPr lang="en-US" sz="1100" dirty="0" smtClean="0"/>
              <a:t>Confidence </a:t>
            </a:r>
            <a:r>
              <a:rPr lang="en-US" sz="1100" dirty="0"/>
              <a:t>in improved models allows for reduced management adjustment compared to 2015 (adjustment drove 66% of Base losses and 9% of BHC Stress losses in 2015</a:t>
            </a:r>
            <a:r>
              <a:rPr lang="en-US" sz="1100" dirty="0" smtClean="0"/>
              <a:t>) </a:t>
            </a:r>
            <a:r>
              <a:rPr lang="en-US" sz="1100" b="1" i="1" dirty="0">
                <a:solidFill>
                  <a:schemeClr val="accent5"/>
                </a:solidFill>
              </a:rPr>
              <a:t>(-74%)</a:t>
            </a:r>
            <a:r>
              <a:rPr lang="en-US" sz="1100" dirty="0">
                <a:cs typeface="Arial" panose="020B0604020202020204" pitchFamily="34" charset="0"/>
              </a:rPr>
              <a:t> </a:t>
            </a:r>
            <a:endParaRPr lang="en-US" sz="1100" b="1" i="1" dirty="0">
              <a:solidFill>
                <a:schemeClr val="accent5"/>
              </a:solidFill>
            </a:endParaRPr>
          </a:p>
          <a:p>
            <a:pPr marL="171450" indent="-171450" algn="l" fontAlgn="b">
              <a:lnSpc>
                <a:spcPct val="100000"/>
              </a:lnSpc>
              <a:spcBef>
                <a:spcPts val="200"/>
              </a:spcBef>
              <a:spcAft>
                <a:spcPts val="0"/>
              </a:spcAft>
              <a:buFont typeface="Arial" panose="020B0604020202020204" pitchFamily="34" charset="0"/>
              <a:buChar char="•"/>
              <a:defRPr/>
            </a:pPr>
            <a:r>
              <a:rPr lang="en-US" sz="1100" dirty="0"/>
              <a:t>Lower recovery rates in 2016 FRB SA lead to higher net losses than seen in the BHC Stress scenario</a:t>
            </a:r>
          </a:p>
          <a:p>
            <a:pPr marL="171450" indent="-171450" algn="l" fontAlgn="b">
              <a:lnSpc>
                <a:spcPct val="100000"/>
              </a:lnSpc>
              <a:spcBef>
                <a:spcPts val="200"/>
              </a:spcBef>
              <a:spcAft>
                <a:spcPts val="0"/>
              </a:spcAft>
              <a:buFont typeface="Arial" panose="020B0604020202020204" pitchFamily="34" charset="0"/>
              <a:buChar char="•"/>
              <a:defRPr/>
            </a:pPr>
            <a:r>
              <a:rPr lang="en-US" sz="1100" dirty="0" smtClean="0"/>
              <a:t>2016 BHC Stress scenario does not incorporate a large counterparty default reducing losses by $253M </a:t>
            </a:r>
            <a:r>
              <a:rPr lang="en-US" sz="1100" b="1" i="1" dirty="0" smtClean="0">
                <a:solidFill>
                  <a:schemeClr val="accent5"/>
                </a:solidFill>
              </a:rPr>
              <a:t>(-84%)</a:t>
            </a:r>
          </a:p>
          <a:p>
            <a:pPr algn="l" fontAlgn="b">
              <a:lnSpc>
                <a:spcPct val="100000"/>
              </a:lnSpc>
              <a:spcBef>
                <a:spcPts val="200"/>
              </a:spcBef>
              <a:spcAft>
                <a:spcPts val="0"/>
              </a:spcAft>
              <a:defRPr/>
            </a:pPr>
            <a:r>
              <a:rPr lang="en-US" sz="1100" b="1" dirty="0"/>
              <a:t>Base to stress loss relationship</a:t>
            </a:r>
          </a:p>
          <a:p>
            <a:pPr marL="171450" indent="-171450" algn="l" fontAlgn="auto">
              <a:lnSpc>
                <a:spcPct val="100000"/>
              </a:lnSpc>
              <a:spcBef>
                <a:spcPts val="200"/>
              </a:spcBef>
              <a:spcAft>
                <a:spcPts val="0"/>
              </a:spcAft>
              <a:buFont typeface="Arial" panose="020B0604020202020204" pitchFamily="34" charset="0"/>
              <a:buChar char="•"/>
              <a:defRPr/>
            </a:pPr>
            <a:r>
              <a:rPr lang="en-US" sz="1100" dirty="0" smtClean="0">
                <a:cs typeface="Arial" panose="020B0604020202020204" pitchFamily="34" charset="0"/>
              </a:rPr>
              <a:t>A number of changes from 2015 smooth macro sensitivity </a:t>
            </a:r>
            <a:r>
              <a:rPr lang="en-US" sz="1100" b="1" i="1" dirty="0" smtClean="0">
                <a:solidFill>
                  <a:schemeClr val="accent5"/>
                </a:solidFill>
                <a:cs typeface="Arial" panose="020B0604020202020204" pitchFamily="34" charset="0"/>
              </a:rPr>
              <a:t>(-36</a:t>
            </a:r>
            <a:r>
              <a:rPr lang="en-US" sz="1100" b="1" i="1" dirty="0">
                <a:solidFill>
                  <a:schemeClr val="accent5"/>
                </a:solidFill>
                <a:cs typeface="Arial" panose="020B0604020202020204" pitchFamily="34" charset="0"/>
              </a:rPr>
              <a:t>%)</a:t>
            </a:r>
            <a:r>
              <a:rPr lang="en-US" sz="1100" dirty="0" smtClean="0">
                <a:cs typeface="Arial" panose="020B0604020202020204" pitchFamily="34" charset="0"/>
              </a:rPr>
              <a:t>, though the scalar remains high due to portfolio nature</a:t>
            </a:r>
          </a:p>
          <a:p>
            <a:pPr marL="628650" lvl="1" indent="-171450" algn="l" fontAlgn="auto">
              <a:lnSpc>
                <a:spcPct val="100000"/>
              </a:lnSpc>
              <a:spcBef>
                <a:spcPts val="200"/>
              </a:spcBef>
              <a:spcAft>
                <a:spcPts val="0"/>
              </a:spcAft>
              <a:buFont typeface="Arial" panose="020B0604020202020204" pitchFamily="34" charset="0"/>
              <a:buChar char="-"/>
              <a:defRPr/>
            </a:pPr>
            <a:r>
              <a:rPr lang="en-US" sz="1100" dirty="0" smtClean="0">
                <a:cs typeface="Arial" panose="020B0604020202020204" pitchFamily="34" charset="0"/>
              </a:rPr>
              <a:t>Fewer management adjustments applied to model outputs</a:t>
            </a:r>
          </a:p>
          <a:p>
            <a:pPr marL="628650" lvl="1" indent="-171450" algn="l" fontAlgn="auto">
              <a:lnSpc>
                <a:spcPct val="100000"/>
              </a:lnSpc>
              <a:spcBef>
                <a:spcPts val="200"/>
              </a:spcBef>
              <a:spcAft>
                <a:spcPts val="0"/>
              </a:spcAft>
              <a:buFont typeface="Arial" panose="020B0604020202020204" pitchFamily="34" charset="0"/>
              <a:buChar char="-"/>
              <a:defRPr/>
            </a:pPr>
            <a:r>
              <a:rPr lang="en-US" sz="1100" dirty="0" smtClean="0">
                <a:cs typeface="Arial" panose="020B0604020202020204" pitchFamily="34" charset="0"/>
              </a:rPr>
              <a:t>Management adjustment for lower sensitivity of MRG</a:t>
            </a:r>
            <a:endParaRPr lang="en-US" sz="1100" dirty="0">
              <a:cs typeface="Arial" panose="020B0604020202020204" pitchFamily="34" charset="0"/>
            </a:endParaRPr>
          </a:p>
          <a:p>
            <a:pPr marL="628650" lvl="1" indent="-171450" algn="l" fontAlgn="auto">
              <a:lnSpc>
                <a:spcPct val="100000"/>
              </a:lnSpc>
              <a:spcBef>
                <a:spcPts val="200"/>
              </a:spcBef>
              <a:spcAft>
                <a:spcPts val="0"/>
              </a:spcAft>
              <a:buFont typeface="Arial" panose="020B0604020202020204" pitchFamily="34" charset="0"/>
              <a:buChar char="-"/>
              <a:defRPr/>
            </a:pPr>
            <a:r>
              <a:rPr lang="en-US" sz="1100" dirty="0" smtClean="0">
                <a:cs typeface="Arial" panose="020B0604020202020204" pitchFamily="34" charset="0"/>
              </a:rPr>
              <a:t>Exclusion of idiosyncratic counterparty default</a:t>
            </a:r>
          </a:p>
        </p:txBody>
      </p:sp>
      <p:graphicFrame>
        <p:nvGraphicFramePr>
          <p:cNvPr id="35" name="Table 34"/>
          <p:cNvGraphicFramePr>
            <a:graphicFrameLocks noGrp="1"/>
          </p:cNvGraphicFramePr>
          <p:nvPr>
            <p:extLst>
              <p:ext uri="{D42A27DB-BD31-4B8C-83A1-F6EECF244321}">
                <p14:modId xmlns:p14="http://schemas.microsoft.com/office/powerpoint/2010/main" val="1512296343"/>
              </p:ext>
            </p:extLst>
          </p:nvPr>
        </p:nvGraphicFramePr>
        <p:xfrm>
          <a:off x="448929" y="1971399"/>
          <a:ext cx="4424368" cy="3760686"/>
        </p:xfrm>
        <a:graphic>
          <a:graphicData uri="http://schemas.openxmlformats.org/drawingml/2006/table">
            <a:tbl>
              <a:tblPr firstRow="1" bandRow="1">
                <a:tableStyleId>{5C22544A-7EE6-4342-B048-85BDC9FD1C3A}</a:tableStyleId>
              </a:tblPr>
              <a:tblGrid>
                <a:gridCol w="340243"/>
                <a:gridCol w="675760"/>
                <a:gridCol w="345101"/>
                <a:gridCol w="382908"/>
                <a:gridCol w="382908"/>
                <a:gridCol w="382908"/>
                <a:gridCol w="382908"/>
                <a:gridCol w="382908"/>
                <a:gridCol w="382908"/>
                <a:gridCol w="382908"/>
                <a:gridCol w="382908"/>
              </a:tblGrid>
              <a:tr h="0">
                <a:tc rowSpan="2">
                  <a:txBody>
                    <a:bodyPr/>
                    <a:lstStyle/>
                    <a:p>
                      <a:pPr algn="ctr"/>
                      <a:endParaRPr lang="en-US" sz="1200" b="1" baseline="0" dirty="0">
                        <a:solidFill>
                          <a:schemeClr val="bg1"/>
                        </a:solidFill>
                        <a:latin typeface="+mj-lt"/>
                        <a:cs typeface="Arial" panose="020B0604020202020204" pitchFamily="34" charset="0"/>
                      </a:endParaRPr>
                    </a:p>
                  </a:txBody>
                  <a:tcPr marL="9144" marR="18288"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endParaRPr lang="en-US" sz="1200" b="1" baseline="0" dirty="0">
                        <a:solidFill>
                          <a:schemeClr val="bg1"/>
                        </a:solidFill>
                        <a:latin typeface="+mj-lt"/>
                        <a:cs typeface="Arial" panose="020B0604020202020204" pitchFamily="34" charset="0"/>
                      </a:endParaRPr>
                    </a:p>
                  </a:txBody>
                  <a:tcPr marL="9144" marR="18288" marT="27432" marB="27432" anchor="ctr">
                    <a:lnL w="12700" cap="flat" cmpd="sng" algn="ctr">
                      <a:noFill/>
                      <a:prstDash val="sysDash"/>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1200" b="1" dirty="0" smtClean="0">
                          <a:solidFill>
                            <a:schemeClr val="bg1"/>
                          </a:solidFill>
                          <a:latin typeface="+mj-lt"/>
                          <a:cs typeface="Arial" panose="020B0604020202020204" pitchFamily="34" charset="0"/>
                        </a:rPr>
                        <a:t>Base</a:t>
                      </a:r>
                      <a:endParaRPr lang="en-US" sz="1200" b="1" baseline="30000" dirty="0">
                        <a:solidFill>
                          <a:schemeClr val="bg1"/>
                        </a:solidFill>
                        <a:latin typeface="+mj-lt"/>
                        <a:cs typeface="Arial" panose="020B0604020202020204" pitchFamily="34" charset="0"/>
                      </a:endParaRPr>
                    </a:p>
                  </a:txBody>
                  <a:tcPr marL="9144" marR="18288" marT="27432" marB="27432" anchor="ctr">
                    <a:lnL w="12700" cap="flat" cmpd="sng" algn="ctr">
                      <a:solidFill>
                        <a:schemeClr val="accent3"/>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gridSpan="3">
                  <a:txBody>
                    <a:bodyPr/>
                    <a:lstStyle/>
                    <a:p>
                      <a:pPr algn="ctr"/>
                      <a:r>
                        <a:rPr lang="en-US" sz="1200" b="1" dirty="0" smtClean="0">
                          <a:solidFill>
                            <a:schemeClr val="bg1"/>
                          </a:solidFill>
                          <a:latin typeface="+mj-lt"/>
                          <a:cs typeface="Arial" panose="020B0604020202020204" pitchFamily="34" charset="0"/>
                        </a:rPr>
                        <a:t>BHC Stress</a:t>
                      </a:r>
                      <a:endParaRPr lang="en-US" sz="1200" b="1" dirty="0">
                        <a:solidFill>
                          <a:schemeClr val="bg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gridSpan="3">
                  <a:txBody>
                    <a:bodyPr/>
                    <a:lstStyle/>
                    <a:p>
                      <a:pPr algn="ctr"/>
                      <a:r>
                        <a:rPr lang="en-US" sz="1200" b="1" dirty="0" smtClean="0">
                          <a:solidFill>
                            <a:schemeClr val="bg1"/>
                          </a:solidFill>
                          <a:latin typeface="+mj-lt"/>
                          <a:cs typeface="Arial" panose="020B0604020202020204" pitchFamily="34" charset="0"/>
                        </a:rPr>
                        <a:t>FRB SA</a:t>
                      </a:r>
                      <a:endParaRPr lang="en-US" sz="1200" b="1" dirty="0">
                        <a:solidFill>
                          <a:schemeClr val="bg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pPr algn="ctr"/>
                      <a:endParaRPr lang="en-US" sz="1100" b="1" dirty="0">
                        <a:solidFill>
                          <a:schemeClr val="bg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endParaRPr lang="en-GB"/>
                    </a:p>
                  </a:txBody>
                  <a:tcPr/>
                </a:tc>
              </a:tr>
              <a:tr h="0">
                <a:tc vMerge="1">
                  <a:txBody>
                    <a:bodyPr/>
                    <a:lstStyle/>
                    <a:p>
                      <a:pPr algn="ctr"/>
                      <a:endParaRPr lang="en-GB" sz="1100" b="1" i="1" dirty="0">
                        <a:solidFill>
                          <a:schemeClr val="bg1">
                            <a:lumMod val="50000"/>
                          </a:schemeClr>
                        </a:solidFill>
                        <a:latin typeface="+mj-lt"/>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vMerge="1">
                  <a:txBody>
                    <a:bodyPr/>
                    <a:lstStyle/>
                    <a:p>
                      <a:endParaRPr lang="en-GB"/>
                    </a:p>
                  </a:txBody>
                  <a:tcPr/>
                </a:tc>
                <a:tc>
                  <a:txBody>
                    <a:bodyPr/>
                    <a:lstStyle/>
                    <a:p>
                      <a:pPr algn="ctr"/>
                      <a:r>
                        <a:rPr lang="en-GB" sz="1100" b="1" i="1" dirty="0" smtClean="0">
                          <a:solidFill>
                            <a:schemeClr val="bg1">
                              <a:lumMod val="50000"/>
                            </a:schemeClr>
                          </a:solidFill>
                          <a:latin typeface="+mj-lt"/>
                        </a:rPr>
                        <a:t>‘15</a:t>
                      </a:r>
                      <a:endParaRPr lang="en-GB" sz="1100" b="1" i="1" dirty="0">
                        <a:solidFill>
                          <a:schemeClr val="bg1">
                            <a:lumMod val="50000"/>
                          </a:schemeClr>
                        </a:solidFill>
                        <a:latin typeface="+mj-lt"/>
                      </a:endParaRPr>
                    </a:p>
                  </a:txBody>
                  <a:tcPr marL="9144" marR="18288" marT="27432" marB="27432" anchor="ctr">
                    <a:lnL w="12700" cap="flat" cmpd="sng" algn="ctr">
                      <a:solidFill>
                        <a:schemeClr val="accent3"/>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‘16</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a:t>
                      </a:r>
                      <a:r>
                        <a:rPr lang="el-GR" sz="1100" b="1" i="1" baseline="0" dirty="0" smtClean="0">
                          <a:solidFill>
                            <a:schemeClr val="bg1">
                              <a:lumMod val="50000"/>
                            </a:schemeClr>
                          </a:solidFill>
                          <a:latin typeface="+mj-lt"/>
                          <a:cs typeface="Arial" panose="020B0604020202020204" pitchFamily="34" charset="0"/>
                        </a:rPr>
                        <a:t>Δ</a:t>
                      </a:r>
                      <a:endParaRPr lang="en-US" sz="1100" b="1" i="1" baseline="0" dirty="0" smtClean="0">
                        <a:solidFill>
                          <a:schemeClr val="bg1">
                            <a:lumMod val="50000"/>
                          </a:schemeClr>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100" b="1" i="1" dirty="0" smtClean="0">
                          <a:solidFill>
                            <a:schemeClr val="bg1">
                              <a:lumMod val="50000"/>
                            </a:schemeClr>
                          </a:solidFill>
                          <a:latin typeface="+mj-lt"/>
                        </a:rPr>
                        <a:t>‘15</a:t>
                      </a:r>
                      <a:endParaRPr lang="en-GB" sz="1100" b="1" i="1" dirty="0">
                        <a:solidFill>
                          <a:schemeClr val="bg1">
                            <a:lumMod val="50000"/>
                          </a:schemeClr>
                        </a:solidFill>
                        <a:latin typeface="+mj-lt"/>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‘16</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a:t>
                      </a:r>
                      <a:r>
                        <a:rPr lang="el-GR" sz="1100" b="1" i="1" baseline="0" dirty="0" smtClean="0">
                          <a:solidFill>
                            <a:schemeClr val="bg1">
                              <a:lumMod val="50000"/>
                            </a:schemeClr>
                          </a:solidFill>
                          <a:latin typeface="+mj-lt"/>
                          <a:cs typeface="Arial" panose="020B0604020202020204" pitchFamily="34" charset="0"/>
                        </a:rPr>
                        <a:t>Δ</a:t>
                      </a:r>
                      <a:endParaRPr lang="en-US" sz="1100" b="1" i="1" baseline="0" dirty="0" smtClean="0">
                        <a:solidFill>
                          <a:schemeClr val="bg1">
                            <a:lumMod val="50000"/>
                          </a:schemeClr>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’15</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‘16</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kern="1200" baseline="0" dirty="0" smtClean="0">
                          <a:solidFill>
                            <a:schemeClr val="bg1">
                              <a:lumMod val="50000"/>
                            </a:schemeClr>
                          </a:solidFill>
                          <a:latin typeface="+mj-lt"/>
                          <a:ea typeface="+mn-ea"/>
                          <a:cs typeface="Arial" panose="020B0604020202020204" pitchFamily="34" charset="0"/>
                        </a:rPr>
                        <a:t>%</a:t>
                      </a:r>
                      <a:r>
                        <a:rPr lang="el-GR" sz="1100" b="1" i="1" kern="1200" baseline="0" dirty="0" smtClean="0">
                          <a:solidFill>
                            <a:schemeClr val="bg1">
                              <a:lumMod val="50000"/>
                            </a:schemeClr>
                          </a:solidFill>
                          <a:latin typeface="+mj-lt"/>
                          <a:ea typeface="+mn-ea"/>
                          <a:cs typeface="Arial" panose="020B0604020202020204" pitchFamily="34" charset="0"/>
                        </a:rPr>
                        <a:t>Δ</a:t>
                      </a:r>
                      <a:endParaRPr lang="en-US" sz="1100" b="1" i="1" kern="1200" baseline="0" dirty="0" smtClean="0">
                        <a:solidFill>
                          <a:schemeClr val="bg1">
                            <a:lumMod val="50000"/>
                          </a:schemeClr>
                        </a:solidFill>
                        <a:latin typeface="+mj-lt"/>
                        <a:ea typeface="+mn-ea"/>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550073">
                <a:tc rowSpan="3">
                  <a:txBody>
                    <a:bodyPr/>
                    <a:lstStyle/>
                    <a:p>
                      <a:pPr algn="ctr" rtl="0" fontAlgn="b"/>
                      <a:r>
                        <a:rPr lang="en-US" sz="1200" b="1" i="0" u="none" strike="noStrike" dirty="0" smtClean="0">
                          <a:solidFill>
                            <a:schemeClr val="bg1"/>
                          </a:solidFill>
                          <a:effectLst/>
                          <a:latin typeface="+mj-lt"/>
                        </a:rPr>
                        <a:t>Balances</a:t>
                      </a:r>
                      <a:endParaRPr lang="en-US" sz="1200" b="1" i="0" u="none" strike="noStrike" dirty="0">
                        <a:solidFill>
                          <a:schemeClr val="bg1"/>
                        </a:solidFill>
                        <a:effectLst/>
                        <a:latin typeface="+mj-lt"/>
                      </a:endParaRPr>
                    </a:p>
                  </a:txBody>
                  <a:tcPr marL="9144" marR="18288" marT="0" marB="0" vert="vert270" anchor="ctr">
                    <a:lnL w="12700" cap="flat" cmpd="sng" algn="ctr">
                      <a:solidFill>
                        <a:schemeClr val="bg1">
                          <a:lumMod val="50000"/>
                        </a:schemeClr>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l" rtl="0" fontAlgn="b"/>
                      <a:r>
                        <a:rPr lang="en-US" sz="1100" b="1" i="0" u="none" strike="noStrike" dirty="0" smtClean="0">
                          <a:solidFill>
                            <a:schemeClr val="bg1"/>
                          </a:solidFill>
                          <a:effectLst/>
                          <a:latin typeface="+mj-lt"/>
                        </a:rPr>
                        <a:t>9Q</a:t>
                      </a:r>
                      <a:r>
                        <a:rPr lang="en-US" sz="1100" b="1" i="0" u="none" strike="noStrike" baseline="0" dirty="0" smtClean="0">
                          <a:solidFill>
                            <a:schemeClr val="bg1"/>
                          </a:solidFill>
                          <a:effectLst/>
                          <a:latin typeface="+mj-lt"/>
                        </a:rPr>
                        <a:t> a</a:t>
                      </a:r>
                      <a:r>
                        <a:rPr lang="en-US" sz="1100" b="1" i="0" u="none" strike="noStrike" dirty="0" smtClean="0">
                          <a:solidFill>
                            <a:schemeClr val="bg1"/>
                          </a:solidFill>
                          <a:effectLst/>
                          <a:latin typeface="+mj-lt"/>
                        </a:rPr>
                        <a:t>verage</a:t>
                      </a:r>
                      <a:endParaRPr lang="en-US" sz="1100" b="1" i="0" u="none" strike="noStrike" dirty="0">
                        <a:solidFill>
                          <a:schemeClr val="bg1"/>
                        </a:solidFill>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rgbClr val="FF0000"/>
                    </a:solidFill>
                  </a:tcPr>
                </a:tc>
                <a:tc>
                  <a:txBody>
                    <a:bodyPr/>
                    <a:lstStyle/>
                    <a:p>
                      <a:pPr algn="ctr" rtl="0" fontAlgn="b"/>
                      <a:r>
                        <a:rPr lang="en-US" sz="1000" b="0" i="0" u="none" strike="noStrike" dirty="0" smtClean="0">
                          <a:effectLst/>
                          <a:latin typeface="+mj-lt"/>
                        </a:rPr>
                        <a:t>9.0</a:t>
                      </a:r>
                      <a:endParaRPr lang="en-US" sz="1000" b="0" i="0" u="none" strike="noStrike" dirty="0">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11.5</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1" u="none" strike="noStrike" dirty="0" smtClean="0">
                          <a:solidFill>
                            <a:srgbClr val="41A441"/>
                          </a:solidFill>
                          <a:effectLst/>
                          <a:latin typeface="+mj-lt"/>
                        </a:rPr>
                        <a:t>+28%</a:t>
                      </a:r>
                      <a:endParaRPr lang="en-US" sz="1000" b="1" i="1" u="none" strike="noStrike" dirty="0">
                        <a:solidFill>
                          <a:srgbClr val="41A441"/>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11.3</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10.8</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1" u="none" strike="noStrike" dirty="0" smtClean="0">
                          <a:solidFill>
                            <a:schemeClr val="accent5"/>
                          </a:solidFill>
                          <a:effectLst/>
                          <a:latin typeface="+mj-lt"/>
                        </a:rPr>
                        <a:t>-5%</a:t>
                      </a:r>
                      <a:endParaRPr lang="en-US" sz="1000" b="1" i="1" u="none" strike="noStrike" dirty="0">
                        <a:solidFill>
                          <a:schemeClr val="accent5"/>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7.5</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10.4</a:t>
                      </a:r>
                      <a:endParaRPr lang="en-US" sz="10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1" i="1" u="none" strike="noStrike" kern="1200" dirty="0" smtClean="0">
                          <a:solidFill>
                            <a:srgbClr val="41A441"/>
                          </a:solidFill>
                          <a:effectLst/>
                          <a:latin typeface="+mj-lt"/>
                          <a:ea typeface="+mn-ea"/>
                          <a:cs typeface="+mn-cs"/>
                        </a:rPr>
                        <a:t>+38%</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r>
              <a:tr h="550073">
                <a:tc vMerge="1">
                  <a:txBody>
                    <a:bodyPr/>
                    <a:lstStyle/>
                    <a:p>
                      <a:endParaRPr lang="en-GB"/>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i="0" kern="1200" baseline="0" dirty="0" smtClean="0">
                          <a:solidFill>
                            <a:schemeClr val="bg1"/>
                          </a:solidFill>
                          <a:latin typeface="+mn-lt"/>
                          <a:ea typeface="+mn-ea"/>
                          <a:cs typeface="Arial" panose="020B0604020202020204" pitchFamily="34" charset="0"/>
                        </a:rPr>
                        <a:t>%</a:t>
                      </a:r>
                      <a:r>
                        <a:rPr lang="el-GR" sz="1100" b="1" i="0" kern="1200" baseline="0" dirty="0" smtClean="0">
                          <a:solidFill>
                            <a:schemeClr val="bg1"/>
                          </a:solidFill>
                          <a:latin typeface="+mn-lt"/>
                          <a:ea typeface="+mn-ea"/>
                          <a:cs typeface="Arial" panose="020B0604020202020204" pitchFamily="34" charset="0"/>
                        </a:rPr>
                        <a:t>Δ</a:t>
                      </a:r>
                      <a:r>
                        <a:rPr lang="en-US" sz="1100" b="1" i="0" kern="1200" baseline="0" dirty="0" smtClean="0">
                          <a:solidFill>
                            <a:schemeClr val="bg1"/>
                          </a:solidFill>
                          <a:latin typeface="+mn-lt"/>
                          <a:ea typeface="+mn-ea"/>
                          <a:cs typeface="Arial" panose="020B0604020202020204" pitchFamily="34" charset="0"/>
                        </a:rPr>
                        <a:t> from Q1 to Q9</a:t>
                      </a: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rgbClr val="FF0000"/>
                    </a:solidFill>
                  </a:tcPr>
                </a:tc>
                <a:tc>
                  <a:txBody>
                    <a:bodyPr/>
                    <a:lstStyle/>
                    <a:p>
                      <a:pPr algn="ctr" rtl="0" fontAlgn="b"/>
                      <a:r>
                        <a:rPr lang="en-US" sz="1000" b="0" i="0" u="none" strike="noStrike" dirty="0" smtClean="0">
                          <a:effectLst/>
                          <a:latin typeface="+mj-lt"/>
                        </a:rPr>
                        <a:t>+11%</a:t>
                      </a:r>
                      <a:endParaRPr lang="en-US" sz="1000" b="0" i="0" u="none" strike="noStrike" dirty="0">
                        <a:effectLst/>
                        <a:latin typeface="+mj-lt"/>
                      </a:endParaRPr>
                    </a:p>
                  </a:txBody>
                  <a:tcPr marL="9144" marR="0" marT="0" marB="0" anchor="ctr">
                    <a:lnL w="12700" cap="flat" cmpd="sng" algn="ctr">
                      <a:solidFill>
                        <a:schemeClr val="accent3"/>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+10%</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endParaRPr lang="en-US" sz="1000" b="1" i="1" u="none" strike="noStrike" kern="1200" dirty="0">
                        <a:solidFill>
                          <a:schemeClr val="accent5"/>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latin typeface="+mj-lt"/>
                          <a:ea typeface="+mn-ea"/>
                          <a:cs typeface="Arial" panose="020B0604020202020204" pitchFamily="34" charset="0"/>
                        </a:rPr>
                        <a:t>-1%</a:t>
                      </a:r>
                      <a:endParaRPr lang="el-GR" sz="1000" b="0" i="0" kern="1200" baseline="0" dirty="0" smtClean="0">
                        <a:solidFill>
                          <a:schemeClr val="tx1"/>
                        </a:solidFill>
                        <a:latin typeface="+mj-lt"/>
                        <a:ea typeface="+mn-ea"/>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chemeClr val="tx1"/>
                          </a:solidFill>
                          <a:effectLst/>
                          <a:latin typeface="+mj-lt"/>
                        </a:rPr>
                        <a:t>-4%</a:t>
                      </a: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endParaRPr lang="en-US" sz="1000" b="1" i="1" u="none" strike="noStrike" kern="1200" dirty="0">
                        <a:solidFill>
                          <a:srgbClr val="41A441"/>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lumMod val="85000"/>
                      </a:schemeClr>
                    </a:solidFill>
                  </a:tcPr>
                </a:tc>
                <a:tc>
                  <a:txBody>
                    <a:bodyPr/>
                    <a:lstStyle/>
                    <a:p>
                      <a:pPr algn="ctr" rtl="0" fontAlgn="b"/>
                      <a:r>
                        <a:rPr lang="en-US" sz="1000" b="0" i="0" u="none" strike="noStrike" dirty="0" smtClean="0">
                          <a:solidFill>
                            <a:srgbClr val="000000"/>
                          </a:solidFill>
                          <a:effectLst/>
                          <a:latin typeface="+mj-lt"/>
                        </a:rPr>
                        <a:t>-1%</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-7%</a:t>
                      </a:r>
                      <a:endParaRPr lang="en-US" sz="10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endParaRPr lang="en-US" sz="1000" b="1" i="1" u="none" strike="noStrike" kern="1200" dirty="0">
                        <a:solidFill>
                          <a:schemeClr val="accent5"/>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lumMod val="85000"/>
                      </a:schemeClr>
                    </a:solidFill>
                  </a:tcPr>
                </a:tc>
              </a:tr>
              <a:tr h="550073">
                <a:tc vMerge="1">
                  <a:txBody>
                    <a:bodyPr/>
                    <a:lstStyle/>
                    <a:p>
                      <a:pPr algn="l" rtl="0" fontAlgn="b"/>
                      <a:endParaRPr lang="en-US" sz="1200" b="1" i="0" u="none" strike="noStrike" dirty="0">
                        <a:solidFill>
                          <a:schemeClr val="bg1"/>
                        </a:solidFill>
                        <a:effectLst/>
                        <a:latin typeface="+mj-lt"/>
                      </a:endParaRPr>
                    </a:p>
                  </a:txBody>
                  <a:tcPr marL="9144" marR="18288" marT="0" marB="0" vert="vert270" anchor="ctr">
                    <a:lnL w="12700" cap="flat" cmpd="sng" algn="ctr">
                      <a:solidFill>
                        <a:schemeClr val="bg1">
                          <a:lumMod val="50000"/>
                        </a:schemeClr>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l"/>
                      <a:r>
                        <a:rPr lang="en-US" sz="1100" b="1" i="0" kern="1200" baseline="0" dirty="0" smtClean="0">
                          <a:solidFill>
                            <a:schemeClr val="bg1"/>
                          </a:solidFill>
                          <a:latin typeface="+mn-lt"/>
                          <a:ea typeface="+mn-ea"/>
                          <a:cs typeface="Arial" panose="020B0604020202020204" pitchFamily="34" charset="0"/>
                        </a:rPr>
                        <a:t>Base to Stress multiplier</a:t>
                      </a: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rtl="0" fontAlgn="b"/>
                      <a:endParaRPr lang="en-US" sz="1000" b="0" i="0" u="none" strike="noStrike" dirty="0">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rtl="0" fontAlgn="b"/>
                      <a:endParaRPr lang="en-US" sz="1000" b="1" i="0" u="none" strike="noStrike" dirty="0">
                        <a:solidFill>
                          <a:srgbClr val="000000"/>
                        </a:solidFill>
                        <a:effectLst/>
                        <a:latin typeface="+mj-lt"/>
                      </a:endParaRPr>
                    </a:p>
                  </a:txBody>
                  <a:tcPr marL="9144" marR="18288"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rtl="0" fontAlgn="b"/>
                      <a:endParaRPr lang="en-US" sz="1000" b="1" i="1" u="none" strike="noStrike" kern="1200" dirty="0">
                        <a:solidFill>
                          <a:schemeClr val="accent5"/>
                        </a:solidFill>
                        <a:effectLst/>
                        <a:latin typeface="+mn-lt"/>
                        <a:ea typeface="+mn-ea"/>
                        <a:cs typeface="+mn-cs"/>
                      </a:endParaRPr>
                    </a:p>
                  </a:txBody>
                  <a:tcPr marL="9144" marR="18288" marT="0"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latin typeface="+mj-lt"/>
                          <a:ea typeface="+mn-ea"/>
                          <a:cs typeface="Arial" panose="020B0604020202020204" pitchFamily="34" charset="0"/>
                        </a:rPr>
                        <a:t>1.26</a:t>
                      </a:r>
                      <a:endParaRPr lang="el-GR" sz="1000" b="0" i="0" kern="1200" baseline="0" dirty="0" smtClean="0">
                        <a:solidFill>
                          <a:schemeClr val="tx1"/>
                        </a:solidFill>
                        <a:latin typeface="+mj-lt"/>
                        <a:ea typeface="+mn-ea"/>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chemeClr val="tx1"/>
                          </a:solidFill>
                          <a:effectLst/>
                          <a:latin typeface="+mj-lt"/>
                        </a:rPr>
                        <a:t>0.94</a:t>
                      </a: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1" u="none" strike="noStrike" kern="1200" dirty="0" smtClean="0">
                          <a:solidFill>
                            <a:schemeClr val="accent5"/>
                          </a:solidFill>
                          <a:effectLst/>
                          <a:latin typeface="+mn-lt"/>
                          <a:ea typeface="+mn-ea"/>
                          <a:cs typeface="+mn-cs"/>
                        </a:rPr>
                        <a:t>-26%</a:t>
                      </a:r>
                      <a:endParaRPr lang="en-US" sz="1000" b="1" i="1" u="none" strike="noStrike" kern="1200" dirty="0">
                        <a:solidFill>
                          <a:schemeClr val="accent5"/>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0.84</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0.91</a:t>
                      </a:r>
                      <a:endParaRPr lang="en-US" sz="10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1" u="none" strike="noStrike" kern="1200" dirty="0" smtClean="0">
                          <a:solidFill>
                            <a:srgbClr val="41A441"/>
                          </a:solidFill>
                          <a:effectLst/>
                          <a:latin typeface="+mn-lt"/>
                          <a:ea typeface="+mn-ea"/>
                          <a:cs typeface="+mn-cs"/>
                        </a:rPr>
                        <a:t>+8%</a:t>
                      </a:r>
                      <a:endParaRPr lang="en-US" sz="1000" b="1" i="1" u="none" strike="noStrike" kern="1200" dirty="0">
                        <a:solidFill>
                          <a:srgbClr val="41A441"/>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550073">
                <a:tc rowSpan="3">
                  <a:txBody>
                    <a:bodyPr/>
                    <a:lstStyle/>
                    <a:p>
                      <a:pPr algn="ctr" rtl="0" fontAlgn="b"/>
                      <a:r>
                        <a:rPr lang="en-US" sz="1200" b="1" i="0" u="none" strike="noStrike" dirty="0" smtClean="0">
                          <a:solidFill>
                            <a:schemeClr val="bg1"/>
                          </a:solidFill>
                          <a:effectLst/>
                          <a:latin typeface="+mj-lt"/>
                        </a:rPr>
                        <a:t>Cumulative</a:t>
                      </a:r>
                      <a:r>
                        <a:rPr lang="en-US" sz="1200" b="1" i="0" u="none" strike="noStrike" baseline="0" dirty="0" smtClean="0">
                          <a:solidFill>
                            <a:schemeClr val="bg1"/>
                          </a:solidFill>
                          <a:effectLst/>
                          <a:latin typeface="+mj-lt"/>
                        </a:rPr>
                        <a:t> Losses</a:t>
                      </a:r>
                      <a:endParaRPr lang="en-US" sz="1200" b="1" i="0" u="none" strike="noStrike" dirty="0">
                        <a:solidFill>
                          <a:schemeClr val="bg1"/>
                        </a:solidFill>
                        <a:effectLst/>
                        <a:latin typeface="+mj-lt"/>
                      </a:endParaRPr>
                    </a:p>
                  </a:txBody>
                  <a:tcPr marL="9144" marR="18288" marT="0" marB="0" vert="vert270" anchor="ctr">
                    <a:lnL w="12700" cap="flat" cmpd="sng" algn="ctr">
                      <a:solidFill>
                        <a:schemeClr val="bg1">
                          <a:lumMod val="50000"/>
                        </a:schemeClr>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l" rtl="0" fontAlgn="b"/>
                      <a:r>
                        <a:rPr lang="en-US" sz="1100" b="1" i="0" u="none" strike="noStrike" dirty="0" smtClean="0">
                          <a:solidFill>
                            <a:schemeClr val="bg1"/>
                          </a:solidFill>
                          <a:effectLst/>
                          <a:latin typeface="+mj-lt"/>
                        </a:rPr>
                        <a:t>9Q</a:t>
                      </a:r>
                      <a:r>
                        <a:rPr lang="en-US" sz="1100" b="1" i="0" u="none" strike="noStrike" baseline="0" dirty="0" smtClean="0">
                          <a:solidFill>
                            <a:schemeClr val="bg1"/>
                          </a:solidFill>
                          <a:effectLst/>
                          <a:latin typeface="+mj-lt"/>
                        </a:rPr>
                        <a:t> total</a:t>
                      </a:r>
                      <a:endParaRPr lang="en-US" sz="1100" b="1" i="0" u="none" strike="noStrike" dirty="0">
                        <a:solidFill>
                          <a:schemeClr val="bg1"/>
                        </a:solidFill>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rgbClr val="FF0000"/>
                    </a:solidFill>
                  </a:tcPr>
                </a:tc>
                <a:tc>
                  <a:txBody>
                    <a:bodyPr/>
                    <a:lstStyle/>
                    <a:p>
                      <a:pPr algn="ctr" rtl="0" fontAlgn="b"/>
                      <a:r>
                        <a:rPr lang="en-US" sz="1000" b="0" i="0" u="none" strike="noStrike" dirty="0" smtClean="0">
                          <a:solidFill>
                            <a:srgbClr val="000000"/>
                          </a:solidFill>
                          <a:effectLst/>
                          <a:latin typeface="+mj-lt"/>
                        </a:rPr>
                        <a:t>0.03</a:t>
                      </a:r>
                      <a:endParaRPr lang="en-US" sz="1000" b="0" i="0" u="none" strike="noStrike" dirty="0">
                        <a:solidFill>
                          <a:srgbClr val="000000"/>
                        </a:solidFill>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0.01</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1" u="none" strike="noStrike" dirty="0" smtClean="0">
                          <a:solidFill>
                            <a:schemeClr val="accent5"/>
                          </a:solidFill>
                          <a:effectLst/>
                          <a:latin typeface="+mj-lt"/>
                        </a:rPr>
                        <a:t>-74%</a:t>
                      </a:r>
                      <a:endParaRPr lang="en-US" sz="1000" b="1" i="1" u="none" strike="noStrike" dirty="0">
                        <a:solidFill>
                          <a:schemeClr val="accent5"/>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0.35</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0.06</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1" u="none" strike="noStrike" dirty="0" smtClean="0">
                          <a:solidFill>
                            <a:schemeClr val="accent5"/>
                          </a:solidFill>
                          <a:effectLst/>
                          <a:latin typeface="+mj-lt"/>
                        </a:rPr>
                        <a:t>-84%</a:t>
                      </a:r>
                      <a:endParaRPr lang="en-US" sz="1000" b="1" i="1" u="none" strike="noStrike" dirty="0">
                        <a:solidFill>
                          <a:schemeClr val="accent5"/>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0.22</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0.10</a:t>
                      </a:r>
                      <a:endParaRPr lang="en-US" sz="10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1" i="1" u="none" strike="noStrike" kern="1200" dirty="0" smtClean="0">
                          <a:solidFill>
                            <a:schemeClr val="accent5"/>
                          </a:solidFill>
                          <a:effectLst/>
                          <a:latin typeface="+mj-lt"/>
                          <a:ea typeface="+mn-ea"/>
                          <a:cs typeface="+mn-cs"/>
                        </a:rPr>
                        <a:t>-56%</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r>
              <a:tr h="550073">
                <a:tc vMerge="1">
                  <a:txBody>
                    <a:bodyPr/>
                    <a:lstStyle/>
                    <a:p>
                      <a:endParaRPr lang="en-GB"/>
                    </a:p>
                  </a:txBody>
                  <a:tcPr/>
                </a:tc>
                <a:tc>
                  <a:txBody>
                    <a:bodyPr/>
                    <a:lstStyle/>
                    <a:p>
                      <a:pPr algn="l"/>
                      <a:r>
                        <a:rPr lang="en-US" sz="1100" b="1" i="0" kern="1200" baseline="0" dirty="0" smtClean="0">
                          <a:solidFill>
                            <a:schemeClr val="bg1"/>
                          </a:solidFill>
                          <a:latin typeface="+mn-lt"/>
                          <a:ea typeface="+mn-ea"/>
                          <a:cs typeface="Arial" panose="020B0604020202020204" pitchFamily="34" charset="0"/>
                        </a:rPr>
                        <a:t>$</a:t>
                      </a:r>
                      <a:r>
                        <a:rPr lang="el-GR" sz="1100" b="1" i="0" kern="1200" baseline="0" dirty="0" smtClean="0">
                          <a:solidFill>
                            <a:schemeClr val="bg1"/>
                          </a:solidFill>
                          <a:latin typeface="+mn-lt"/>
                          <a:ea typeface="+mn-ea"/>
                          <a:cs typeface="Arial" panose="020B0604020202020204" pitchFamily="34" charset="0"/>
                        </a:rPr>
                        <a:t>Δ</a:t>
                      </a:r>
                      <a:r>
                        <a:rPr lang="en-US" sz="1100" b="1" i="0" kern="1200" baseline="0" dirty="0" smtClean="0">
                          <a:solidFill>
                            <a:schemeClr val="bg1"/>
                          </a:solidFill>
                          <a:latin typeface="+mn-lt"/>
                          <a:ea typeface="+mn-ea"/>
                          <a:cs typeface="Arial" panose="020B0604020202020204" pitchFamily="34" charset="0"/>
                        </a:rPr>
                        <a:t> from Base</a:t>
                      </a: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rgbClr val="FF0000"/>
                    </a:solidFill>
                  </a:tcPr>
                </a:tc>
                <a:tc gridSpan="3">
                  <a:txBody>
                    <a:bodyPr/>
                    <a:lstStyle/>
                    <a:p>
                      <a:pPr algn="ctr" rtl="0" fontAlgn="b"/>
                      <a:endParaRPr lang="en-US" sz="1000" b="0" i="0" u="none" strike="noStrike" dirty="0">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lumMod val="85000"/>
                      </a:schemeClr>
                    </a:solidFill>
                  </a:tcPr>
                </a:tc>
                <a:tc hMerge="1">
                  <a:txBody>
                    <a:bodyPr/>
                    <a:lstStyle/>
                    <a:p>
                      <a:pPr algn="ctr" rtl="0" fontAlgn="b"/>
                      <a:endParaRPr lang="en-US" sz="11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rtl="0" fontAlgn="b"/>
                      <a:endParaRPr lang="en-US" sz="1100" b="1" i="1" u="none" strike="noStrike" kern="1200" dirty="0">
                        <a:solidFill>
                          <a:schemeClr val="accent5"/>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0.32</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0.05</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1" u="none" strike="noStrike" dirty="0" smtClean="0">
                          <a:solidFill>
                            <a:schemeClr val="accent5"/>
                          </a:solidFill>
                          <a:effectLst/>
                          <a:latin typeface="+mj-lt"/>
                        </a:rPr>
                        <a:t>-85%</a:t>
                      </a:r>
                      <a:endParaRPr lang="en-US" sz="1000" b="1" i="1" u="none" strike="noStrike" dirty="0">
                        <a:solidFill>
                          <a:schemeClr val="accent5"/>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0.19</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0.09</a:t>
                      </a:r>
                      <a:endParaRPr lang="en-US" sz="10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1" u="none" strike="noStrike" kern="1200" dirty="0" smtClean="0">
                          <a:solidFill>
                            <a:schemeClr val="accent5"/>
                          </a:solidFill>
                          <a:effectLst/>
                          <a:latin typeface="+mn-lt"/>
                          <a:ea typeface="+mn-ea"/>
                          <a:cs typeface="+mn-cs"/>
                        </a:rPr>
                        <a:t>-53%</a:t>
                      </a:r>
                      <a:endParaRPr lang="en-US" sz="1000" b="1" i="1" u="none" strike="noStrike" kern="1200" dirty="0">
                        <a:solidFill>
                          <a:schemeClr val="accent5"/>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r>
              <a:tr h="550073">
                <a:tc vMerge="1">
                  <a:txBody>
                    <a:bodyPr/>
                    <a:lstStyle/>
                    <a:p>
                      <a:pPr algn="l" rtl="0" fontAlgn="b"/>
                      <a:endParaRPr lang="en-US" sz="1200" b="1" i="0" u="none" strike="noStrike" dirty="0">
                        <a:solidFill>
                          <a:schemeClr val="bg1"/>
                        </a:solidFill>
                        <a:effectLst/>
                        <a:latin typeface="+mj-lt"/>
                      </a:endParaRPr>
                    </a:p>
                  </a:txBody>
                  <a:tcPr marL="9144" marR="18288" marT="0" marB="0" vert="vert270" anchor="ctr">
                    <a:lnL w="12700" cap="flat" cmpd="sng" algn="ctr">
                      <a:solidFill>
                        <a:schemeClr val="bg1">
                          <a:lumMod val="50000"/>
                        </a:schemeClr>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l" rtl="0" fontAlgn="b"/>
                      <a:r>
                        <a:rPr lang="en-US" sz="1100" b="1" i="0" u="none" strike="noStrike" dirty="0" smtClean="0">
                          <a:solidFill>
                            <a:schemeClr val="bg1"/>
                          </a:solidFill>
                          <a:effectLst/>
                          <a:latin typeface="+mj-lt"/>
                        </a:rPr>
                        <a:t>Base to Stress</a:t>
                      </a:r>
                    </a:p>
                    <a:p>
                      <a:pPr algn="l" rtl="0" fontAlgn="b"/>
                      <a:r>
                        <a:rPr lang="en-US" sz="1100" b="1" i="0" kern="1200" baseline="0" dirty="0" smtClean="0">
                          <a:solidFill>
                            <a:schemeClr val="bg1"/>
                          </a:solidFill>
                          <a:latin typeface="+mn-lt"/>
                          <a:ea typeface="+mn-ea"/>
                          <a:cs typeface="Arial" panose="020B0604020202020204" pitchFamily="34" charset="0"/>
                        </a:rPr>
                        <a:t>multiplier</a:t>
                      </a:r>
                      <a:endParaRPr lang="en-US" sz="1100" b="1" i="0" u="none" strike="noStrike" dirty="0">
                        <a:solidFill>
                          <a:schemeClr val="bg1"/>
                        </a:solidFill>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gridSpan="3">
                  <a:txBody>
                    <a:bodyPr/>
                    <a:lstStyle/>
                    <a:p>
                      <a:pPr algn="ctr"/>
                      <a:endParaRPr lang="en-GB" sz="1000" dirty="0"/>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GB" dirty="0"/>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GB" dirty="0"/>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000" b="0" i="0" baseline="0" dirty="0" smtClean="0">
                          <a:solidFill>
                            <a:schemeClr val="tx1"/>
                          </a:solidFill>
                          <a:latin typeface="+mj-lt"/>
                          <a:cs typeface="Arial" panose="020B0604020202020204" pitchFamily="34" charset="0"/>
                        </a:rPr>
                        <a:t>11.76</a:t>
                      </a:r>
                      <a:endParaRPr lang="en-US" sz="1000" b="0" i="0" baseline="0" dirty="0">
                        <a:solidFill>
                          <a:schemeClr val="tx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000" b="1" i="0" dirty="0" smtClean="0">
                          <a:solidFill>
                            <a:schemeClr val="tx1"/>
                          </a:solidFill>
                          <a:latin typeface="+mj-lt"/>
                        </a:rPr>
                        <a:t>7.47</a:t>
                      </a:r>
                      <a:endParaRPr lang="en-GB" sz="1000" b="1" i="0" dirty="0">
                        <a:solidFill>
                          <a:schemeClr val="tx1"/>
                        </a:solidFill>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1" u="none" strike="noStrike" dirty="0" smtClean="0">
                          <a:solidFill>
                            <a:schemeClr val="accent5"/>
                          </a:solidFill>
                          <a:effectLst/>
                          <a:latin typeface="+mj-lt"/>
                        </a:rPr>
                        <a:t>-36%</a:t>
                      </a:r>
                      <a:endParaRPr lang="en-US" sz="1000" b="1" i="1" u="none" strike="noStrike" dirty="0">
                        <a:solidFill>
                          <a:schemeClr val="accent5"/>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7.57</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12.99</a:t>
                      </a:r>
                      <a:endParaRPr lang="en-US" sz="10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1" i="1" u="none" strike="noStrike" kern="1200" dirty="0" smtClean="0">
                          <a:solidFill>
                            <a:srgbClr val="41A441"/>
                          </a:solidFill>
                          <a:effectLst/>
                          <a:latin typeface="+mn-lt"/>
                          <a:ea typeface="+mn-ea"/>
                          <a:cs typeface="+mn-cs"/>
                        </a:rPr>
                        <a:t>+72%</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
        <p:nvSpPr>
          <p:cNvPr id="10" name="TextBox 9"/>
          <p:cNvSpPr txBox="1"/>
          <p:nvPr/>
        </p:nvSpPr>
        <p:spPr>
          <a:xfrm>
            <a:off x="305483" y="19889"/>
            <a:ext cx="8928633" cy="621709"/>
          </a:xfrm>
          <a:prstGeom prst="rect">
            <a:avLst/>
          </a:prstGeom>
          <a:noFill/>
        </p:spPr>
        <p:txBody>
          <a:bodyPr wrap="square" rtlCol="0">
            <a:spAutoFit/>
          </a:bodyPr>
          <a:lstStyle/>
          <a:p>
            <a:pPr algn="l"/>
            <a:r>
              <a:rPr lang="en-US" sz="2000" b="1" dirty="0"/>
              <a:t>Calculate CCAR-based loss </a:t>
            </a:r>
            <a:r>
              <a:rPr lang="en-US" sz="2000" b="1" dirty="0" smtClean="0"/>
              <a:t>limit</a:t>
            </a:r>
          </a:p>
          <a:p>
            <a:pPr algn="l"/>
            <a:r>
              <a:rPr lang="en-US" sz="2000" b="1" dirty="0" smtClean="0">
                <a:solidFill>
                  <a:srgbClr val="FF0000"/>
                </a:solidFill>
              </a:rPr>
              <a:t>Credit losses – SBNA GCB</a:t>
            </a:r>
            <a:endParaRPr lang="en-US" sz="2000" b="1" dirty="0">
              <a:solidFill>
                <a:srgbClr val="FF0000"/>
              </a:solidFill>
            </a:endParaRPr>
          </a:p>
        </p:txBody>
      </p:sp>
    </p:spTree>
    <p:extLst>
      <p:ext uri="{BB962C8B-B14F-4D97-AF65-F5344CB8AC3E}">
        <p14:creationId xmlns:p14="http://schemas.microsoft.com/office/powerpoint/2010/main" val="21135264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Object 39" hidden="1"/>
          <p:cNvGraphicFramePr>
            <a:graphicFrameLocks noChangeAspect="1"/>
          </p:cNvGraphicFramePr>
          <p:nvPr>
            <p:custDataLst>
              <p:tags r:id="rId2"/>
            </p:custDataLst>
            <p:extLst>
              <p:ext uri="{D42A27DB-BD31-4B8C-83A1-F6EECF244321}">
                <p14:modId xmlns:p14="http://schemas.microsoft.com/office/powerpoint/2010/main" val="30025338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7124" name="think-cell Slide" r:id="rId31" imgW="270" imgH="270" progId="TCLayout.ActiveDocument.1">
                  <p:embed/>
                </p:oleObj>
              </mc:Choice>
              <mc:Fallback>
                <p:oleObj name="think-cell Slide" r:id="rId31" imgW="270" imgH="270" progId="TCLayout.ActiveDocument.1">
                  <p:embed/>
                  <p:pic>
                    <p:nvPicPr>
                      <p:cNvPr id="0" name=""/>
                      <p:cNvPicPr/>
                      <p:nvPr/>
                    </p:nvPicPr>
                    <p:blipFill>
                      <a:blip r:embed="rId32"/>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sym typeface="Arial"/>
            </a:endParaRPr>
          </a:p>
        </p:txBody>
      </p:sp>
      <p:sp>
        <p:nvSpPr>
          <p:cNvPr id="43" name="TextBox 42"/>
          <p:cNvSpPr txBox="1"/>
          <p:nvPr/>
        </p:nvSpPr>
        <p:spPr>
          <a:xfrm>
            <a:off x="305483" y="19889"/>
            <a:ext cx="8928633" cy="621709"/>
          </a:xfrm>
          <a:prstGeom prst="rect">
            <a:avLst/>
          </a:prstGeom>
          <a:noFill/>
        </p:spPr>
        <p:txBody>
          <a:bodyPr wrap="square" rtlCol="0">
            <a:spAutoFit/>
          </a:bodyPr>
          <a:lstStyle/>
          <a:p>
            <a:pPr algn="l"/>
            <a:r>
              <a:rPr lang="en-US" sz="2000" b="1" dirty="0" smtClean="0"/>
              <a:t>SBNA CRE</a:t>
            </a:r>
          </a:p>
          <a:p>
            <a:pPr algn="l"/>
            <a:r>
              <a:rPr lang="en-US" sz="2000" b="1" dirty="0" smtClean="0">
                <a:solidFill>
                  <a:srgbClr val="FF0000"/>
                </a:solidFill>
              </a:rPr>
              <a:t>Historical loss data</a:t>
            </a:r>
            <a:endParaRPr lang="en-US" sz="2000" b="1" dirty="0">
              <a:solidFill>
                <a:srgbClr val="FF0000"/>
              </a:solidFill>
            </a:endParaRPr>
          </a:p>
        </p:txBody>
      </p:sp>
      <p:sp>
        <p:nvSpPr>
          <p:cNvPr id="88" name="Text Placeholder 10"/>
          <p:cNvSpPr txBox="1">
            <a:spLocks/>
          </p:cNvSpPr>
          <p:nvPr/>
        </p:nvSpPr>
        <p:spPr>
          <a:xfrm>
            <a:off x="4936443" y="1654175"/>
            <a:ext cx="3944938"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Scalar derived from historical loss rates</a:t>
            </a:r>
          </a:p>
          <a:p>
            <a:pPr marL="0" marR="0" lvl="0" indent="0" algn="l" defTabSz="914400" rtl="0" eaLnBrk="1" fontAlgn="base" latinLnBrk="0" hangingPunct="1">
              <a:lnSpc>
                <a:spcPct val="100000"/>
              </a:lnSpc>
              <a:spcBef>
                <a:spcPts val="0"/>
              </a:spcBef>
              <a:spcAft>
                <a:spcPct val="0"/>
              </a:spcAft>
              <a:buClrTx/>
              <a:buSzTx/>
              <a:buFontTx/>
              <a:buNone/>
              <a:tabLst/>
              <a:defRPr/>
            </a:pPr>
            <a:endParaRPr kumimoji="0" lang="en-GB" sz="1400" b="1" i="0" u="none" strike="noStrike" kern="0" cap="none" spc="0" normalizeH="0" baseline="0" noProof="0" dirty="0">
              <a:ln>
                <a:noFill/>
              </a:ln>
              <a:solidFill>
                <a:srgbClr val="FF0000"/>
              </a:solidFill>
              <a:effectLst/>
              <a:uLnTx/>
              <a:uFillTx/>
              <a:latin typeface="Arial Bold"/>
              <a:ea typeface="ＭＳ Ｐゴシック"/>
            </a:endParaRPr>
          </a:p>
        </p:txBody>
      </p:sp>
      <p:sp>
        <p:nvSpPr>
          <p:cNvPr id="97" name="Text Placeholder 9"/>
          <p:cNvSpPr txBox="1">
            <a:spLocks/>
          </p:cNvSpPr>
          <p:nvPr/>
        </p:nvSpPr>
        <p:spPr>
          <a:xfrm>
            <a:off x="544513" y="1654175"/>
            <a:ext cx="3941769"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dirty="0" smtClean="0">
                <a:ln>
                  <a:noFill/>
                </a:ln>
                <a:solidFill>
                  <a:srgbClr val="FF0000"/>
                </a:solidFill>
                <a:effectLst/>
                <a:uLnTx/>
                <a:uFillTx/>
                <a:latin typeface="Arial Bold"/>
                <a:ea typeface="ＭＳ Ｐゴシック"/>
              </a:rPr>
              <a:t>Net charge-off rate </a:t>
            </a:r>
          </a:p>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0" i="0" u="none" strike="noStrike" kern="0" cap="none" spc="0" normalizeH="0" baseline="0" noProof="0" dirty="0" smtClean="0">
                <a:ln>
                  <a:noFill/>
                </a:ln>
                <a:solidFill>
                  <a:srgbClr val="FF0000"/>
                </a:solidFill>
                <a:effectLst/>
                <a:uLnTx/>
                <a:uFillTx/>
                <a:latin typeface="Arial"/>
                <a:ea typeface="ＭＳ Ｐゴシック"/>
              </a:rPr>
              <a:t>%, 1Q2006 – 4Q2015</a:t>
            </a:r>
            <a:endParaRPr kumimoji="0" lang="en-GB" sz="1400" b="0" i="0" u="none" strike="noStrike" kern="0" cap="none" spc="0" normalizeH="0" baseline="0" noProof="0" dirty="0">
              <a:ln>
                <a:noFill/>
              </a:ln>
              <a:solidFill>
                <a:srgbClr val="FF0000"/>
              </a:solidFill>
              <a:effectLst/>
              <a:uLnTx/>
              <a:uFillTx/>
              <a:latin typeface="Arial"/>
              <a:ea typeface="ＭＳ Ｐゴシック"/>
            </a:endParaRPr>
          </a:p>
        </p:txBody>
      </p:sp>
      <p:sp>
        <p:nvSpPr>
          <p:cNvPr id="134" name="Footnote"/>
          <p:cNvSpPr/>
          <p:nvPr/>
        </p:nvSpPr>
        <p:spPr bwMode="auto">
          <a:xfrm>
            <a:off x="455613" y="6484557"/>
            <a:ext cx="853875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latin typeface="Arial"/>
                <a:ea typeface="ＭＳ Ｐゴシック"/>
                <a:sym typeface="Arial"/>
              </a:rPr>
              <a:t>Source: </a:t>
            </a:r>
            <a:r>
              <a:rPr lang="en-US" sz="800" dirty="0">
                <a:latin typeface="Arial"/>
                <a:ea typeface="ＭＳ Ｐゴシック"/>
                <a:sym typeface="Arial"/>
              </a:rPr>
              <a:t>SNL Financial Regulated Depositories Bank Regulatory Financials database; Federal Reserve Board historical data: charge-off rates on loans and leases at 100 largest commercial banks</a:t>
            </a:r>
            <a:endParaRPr lang="en-US" sz="800" dirty="0">
              <a:latin typeface="Wingdings"/>
              <a:ea typeface="ＭＳ Ｐゴシック"/>
              <a:sym typeface="Arial"/>
            </a:endParaRPr>
          </a:p>
        </p:txBody>
      </p:sp>
      <p:sp>
        <p:nvSpPr>
          <p:cNvPr id="59" name="Rectangle 58"/>
          <p:cNvSpPr/>
          <p:nvPr/>
        </p:nvSpPr>
        <p:spPr>
          <a:xfrm>
            <a:off x="457200" y="1262913"/>
            <a:ext cx="3781425"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Historical CRE loss rates</a:t>
            </a:r>
            <a:endParaRPr lang="en-GB" sz="1400" b="1" dirty="0">
              <a:solidFill>
                <a:srgbClr val="FF0000"/>
              </a:solidFill>
              <a:latin typeface="Arial" panose="020B0604020202020204" pitchFamily="34" charset="0"/>
              <a:cs typeface="Arial" panose="020B0604020202020204" pitchFamily="34" charset="0"/>
            </a:endParaRPr>
          </a:p>
        </p:txBody>
      </p:sp>
      <p:sp>
        <p:nvSpPr>
          <p:cNvPr id="61" name="Rectangle 60"/>
          <p:cNvSpPr/>
          <p:nvPr/>
        </p:nvSpPr>
        <p:spPr>
          <a:xfrm>
            <a:off x="4936443" y="4755995"/>
            <a:ext cx="4005530" cy="646331"/>
          </a:xfrm>
          <a:prstGeom prst="rect">
            <a:avLst/>
          </a:prstGeom>
          <a:solidFill>
            <a:schemeClr val="bg1"/>
          </a:solidFill>
        </p:spPr>
        <p:txBody>
          <a:bodyPr wrap="square">
            <a:spAutoFit/>
          </a:bodyPr>
          <a:lstStyle/>
          <a:p>
            <a:pPr marL="171450" indent="-171450" algn="l" fontAlgn="b">
              <a:lnSpc>
                <a:spcPct val="100000"/>
              </a:lnSpc>
              <a:spcBef>
                <a:spcPts val="0"/>
              </a:spcBef>
              <a:spcAft>
                <a:spcPts val="400"/>
              </a:spcAft>
              <a:buFont typeface="Arial" panose="020B0604020202020204" pitchFamily="34" charset="0"/>
              <a:buChar char="•"/>
              <a:defRPr/>
            </a:pPr>
            <a:r>
              <a:rPr lang="en-US" sz="1200" dirty="0" smtClean="0"/>
              <a:t>Industry data provides comparable benchmark for SBNA CRE portfolio, and is used, in conjunction with CCAR output, to determine stress scalar</a:t>
            </a:r>
          </a:p>
        </p:txBody>
      </p:sp>
      <p:sp>
        <p:nvSpPr>
          <p:cNvPr id="62" name="Text Placeholder 10"/>
          <p:cNvSpPr txBox="1">
            <a:spLocks/>
          </p:cNvSpPr>
          <p:nvPr/>
        </p:nvSpPr>
        <p:spPr>
          <a:xfrm>
            <a:off x="4936443" y="4444845"/>
            <a:ext cx="3944938"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Evaluation</a:t>
            </a:r>
          </a:p>
          <a:p>
            <a:pPr marL="0" marR="0" lvl="0" indent="0" algn="l" defTabSz="914400" rtl="0" eaLnBrk="1" fontAlgn="base" latinLnBrk="0" hangingPunct="1">
              <a:lnSpc>
                <a:spcPct val="100000"/>
              </a:lnSpc>
              <a:spcBef>
                <a:spcPts val="0"/>
              </a:spcBef>
              <a:spcAft>
                <a:spcPct val="0"/>
              </a:spcAft>
              <a:buClrTx/>
              <a:buSzTx/>
              <a:buFontTx/>
              <a:buNone/>
              <a:tabLst/>
              <a:defRPr/>
            </a:pPr>
            <a:endParaRPr kumimoji="0" lang="en-GB" sz="1400" b="1" i="0" u="none" strike="noStrike" kern="0" cap="none" spc="0" normalizeH="0" baseline="0" noProof="0" dirty="0">
              <a:ln>
                <a:noFill/>
              </a:ln>
              <a:solidFill>
                <a:srgbClr val="FF0000"/>
              </a:solidFill>
              <a:effectLst/>
              <a:uLnTx/>
              <a:uFillTx/>
              <a:latin typeface="Arial Bold"/>
              <a:ea typeface="ＭＳ Ｐゴシック"/>
            </a:endParaRPr>
          </a:p>
        </p:txBody>
      </p:sp>
      <p:graphicFrame>
        <p:nvGraphicFramePr>
          <p:cNvPr id="54" name="Object 53"/>
          <p:cNvGraphicFramePr>
            <a:graphicFrameLocks/>
          </p:cNvGraphicFramePr>
          <p:nvPr>
            <p:custDataLst>
              <p:tags r:id="rId4"/>
            </p:custDataLst>
            <p:extLst>
              <p:ext uri="{D42A27DB-BD31-4B8C-83A1-F6EECF244321}">
                <p14:modId xmlns:p14="http://schemas.microsoft.com/office/powerpoint/2010/main" val="583422631"/>
              </p:ext>
            </p:extLst>
          </p:nvPr>
        </p:nvGraphicFramePr>
        <p:xfrm>
          <a:off x="533400" y="2171700"/>
          <a:ext cx="4162357" cy="3524160"/>
        </p:xfrm>
        <a:graphic>
          <a:graphicData uri="http://schemas.openxmlformats.org/presentationml/2006/ole">
            <mc:AlternateContent xmlns:mc="http://schemas.openxmlformats.org/markup-compatibility/2006">
              <mc:Choice xmlns:v="urn:schemas-microsoft-com:vml" Requires="v">
                <p:oleObj spid="_x0000_s127125" name="Chart" r:id="rId33" imgW="4162357" imgH="3524160" progId="MSGraph.Chart.8">
                  <p:embed followColorScheme="full"/>
                </p:oleObj>
              </mc:Choice>
              <mc:Fallback>
                <p:oleObj name="Chart" r:id="rId33" imgW="4162357" imgH="3524160" progId="MSGraph.Chart.8">
                  <p:embed followColorScheme="full"/>
                  <p:pic>
                    <p:nvPicPr>
                      <p:cNvPr id="0" name=""/>
                      <p:cNvPicPr/>
                      <p:nvPr/>
                    </p:nvPicPr>
                    <p:blipFill>
                      <a:blip r:embed="rId34"/>
                      <a:stretch>
                        <a:fillRect/>
                      </a:stretch>
                    </p:blipFill>
                    <p:spPr>
                      <a:xfrm>
                        <a:off x="533400" y="2171700"/>
                        <a:ext cx="4162357" cy="3524160"/>
                      </a:xfrm>
                      <a:prstGeom prst="rect">
                        <a:avLst/>
                      </a:prstGeom>
                    </p:spPr>
                  </p:pic>
                </p:oleObj>
              </mc:Fallback>
            </mc:AlternateContent>
          </a:graphicData>
        </a:graphic>
      </p:graphicFrame>
      <p:sp>
        <p:nvSpPr>
          <p:cNvPr id="64" name="Text Placeholder 35"/>
          <p:cNvSpPr>
            <a:spLocks noGrp="1"/>
          </p:cNvSpPr>
          <p:nvPr>
            <p:custDataLst>
              <p:tags r:id="rId5"/>
            </p:custDataLst>
          </p:nvPr>
        </p:nvSpPr>
        <p:spPr bwMode="gray">
          <a:xfrm>
            <a:off x="371475" y="35814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002E2693-DFA0-4A88-8D41-69EF4B250E52}" type="datetime'''''''''''''''''''''2''''''''''''''''''''''''''.''0'''''">
              <a:rPr lang="en-US" sz="1000">
                <a:solidFill>
                  <a:schemeClr val="tx1"/>
                </a:solidFill>
              </a:rPr>
              <a:pPr/>
              <a:t>2.0</a:t>
            </a:fld>
            <a:endParaRPr lang="en-US" sz="1000" dirty="0">
              <a:solidFill>
                <a:schemeClr val="tx1"/>
              </a:solidFill>
              <a:latin typeface="Arial"/>
              <a:sym typeface="Arial"/>
            </a:endParaRPr>
          </a:p>
        </p:txBody>
      </p:sp>
      <p:sp>
        <p:nvSpPr>
          <p:cNvPr id="66" name="Text Placeholder 88"/>
          <p:cNvSpPr>
            <a:spLocks noGrp="1"/>
          </p:cNvSpPr>
          <p:nvPr>
            <p:custDataLst>
              <p:tags r:id="rId6"/>
            </p:custDataLst>
          </p:nvPr>
        </p:nvSpPr>
        <p:spPr bwMode="gray">
          <a:xfrm>
            <a:off x="371475" y="53911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FD2E619C-D758-44C3-91CB-BE82D1E50E98}" type="datetime'''0''''''''''''''''''''''.''''0'''''''''''''''''''">
              <a:rPr lang="en-US" sz="1000">
                <a:solidFill>
                  <a:schemeClr val="tx1"/>
                </a:solidFill>
              </a:rPr>
              <a:pPr/>
              <a:t>0.0</a:t>
            </a:fld>
            <a:endParaRPr lang="en-US" sz="1000" dirty="0">
              <a:solidFill>
                <a:schemeClr val="tx1"/>
              </a:solidFill>
              <a:latin typeface="Arial"/>
              <a:ea typeface="ＭＳ Ｐゴシック"/>
              <a:sym typeface="Arial"/>
            </a:endParaRPr>
          </a:p>
        </p:txBody>
      </p:sp>
      <p:sp>
        <p:nvSpPr>
          <p:cNvPr id="100" name="Text Placeholder 23"/>
          <p:cNvSpPr>
            <a:spLocks noGrp="1"/>
          </p:cNvSpPr>
          <p:nvPr>
            <p:custDataLst>
              <p:tags r:id="rId7"/>
            </p:custDataLst>
          </p:nvPr>
        </p:nvSpPr>
        <p:spPr bwMode="gray">
          <a:xfrm>
            <a:off x="371475" y="4486275"/>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786A8663-86D8-4B20-A4B7-58CC69412B15}" type="datetime'''''1''''''''''.''0'''''''''''''''''''''''''''''''''''''''''''">
              <a:rPr lang="en-US" sz="1000">
                <a:latin typeface="Arial"/>
                <a:sym typeface="Arial"/>
              </a:rPr>
              <a:pPr marL="0" indent="0" algn="r">
                <a:lnSpc>
                  <a:spcPct val="100000"/>
                </a:lnSpc>
                <a:spcBef>
                  <a:spcPct val="0"/>
                </a:spcBef>
                <a:spcAft>
                  <a:spcPct val="0"/>
                </a:spcAft>
                <a:buNone/>
              </a:pPr>
              <a:t>1.0</a:t>
            </a:fld>
            <a:endParaRPr lang="en-GB" sz="1000" dirty="0">
              <a:latin typeface="Arial"/>
              <a:sym typeface="Arial"/>
            </a:endParaRPr>
          </a:p>
        </p:txBody>
      </p:sp>
      <p:sp>
        <p:nvSpPr>
          <p:cNvPr id="99" name="Text Placeholder 22"/>
          <p:cNvSpPr>
            <a:spLocks noGrp="1"/>
          </p:cNvSpPr>
          <p:nvPr>
            <p:custDataLst>
              <p:tags r:id="rId8"/>
            </p:custDataLst>
          </p:nvPr>
        </p:nvSpPr>
        <p:spPr bwMode="gray">
          <a:xfrm>
            <a:off x="371475" y="493395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D3C6D68C-4C63-4773-B45D-66ABA96BDE05}" type="datetime'''''''''''''''''''''''0.''''''5'''''''''''''''''''''''">
              <a:rPr lang="en-US" sz="1000">
                <a:latin typeface="Arial"/>
                <a:sym typeface="Arial"/>
              </a:rPr>
              <a:pPr marL="0" indent="0" algn="r">
                <a:lnSpc>
                  <a:spcPct val="100000"/>
                </a:lnSpc>
                <a:spcBef>
                  <a:spcPct val="0"/>
                </a:spcBef>
                <a:spcAft>
                  <a:spcPct val="0"/>
                </a:spcAft>
                <a:buNone/>
              </a:pPr>
              <a:t>0.5</a:t>
            </a:fld>
            <a:endParaRPr lang="en-GB" sz="1000" dirty="0">
              <a:latin typeface="Arial"/>
              <a:sym typeface="Arial"/>
            </a:endParaRPr>
          </a:p>
        </p:txBody>
      </p:sp>
      <p:sp>
        <p:nvSpPr>
          <p:cNvPr id="101" name="Text Placeholder 24"/>
          <p:cNvSpPr>
            <a:spLocks noGrp="1"/>
          </p:cNvSpPr>
          <p:nvPr>
            <p:custDataLst>
              <p:tags r:id="rId9"/>
            </p:custDataLst>
          </p:nvPr>
        </p:nvSpPr>
        <p:spPr bwMode="gray">
          <a:xfrm>
            <a:off x="371475" y="4029075"/>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D1C4DF7F-762F-4A2C-9743-AC8AB18577C1}" type="datetime'''''''''''''''''1''''''''''''''''''''''''.''5'''''''''">
              <a:rPr lang="en-US" sz="1000">
                <a:latin typeface="Arial"/>
                <a:sym typeface="Arial"/>
              </a:rPr>
              <a:pPr marL="0" indent="0" algn="r">
                <a:lnSpc>
                  <a:spcPct val="100000"/>
                </a:lnSpc>
                <a:spcBef>
                  <a:spcPct val="0"/>
                </a:spcBef>
                <a:spcAft>
                  <a:spcPct val="0"/>
                </a:spcAft>
                <a:buNone/>
              </a:pPr>
              <a:t>1.5</a:t>
            </a:fld>
            <a:endParaRPr lang="en-GB" sz="1000" dirty="0">
              <a:latin typeface="Arial"/>
              <a:sym typeface="Arial"/>
            </a:endParaRPr>
          </a:p>
        </p:txBody>
      </p:sp>
      <p:sp>
        <p:nvSpPr>
          <p:cNvPr id="102" name="Text Placeholder 25"/>
          <p:cNvSpPr>
            <a:spLocks noGrp="1"/>
          </p:cNvSpPr>
          <p:nvPr>
            <p:custDataLst>
              <p:tags r:id="rId10"/>
            </p:custDataLst>
          </p:nvPr>
        </p:nvSpPr>
        <p:spPr bwMode="gray">
          <a:xfrm>
            <a:off x="371475" y="312420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D9281728-A834-479D-AE52-39CAFBD0D4C5}" type="datetime'''2.''''''''''''''5'''''''''''">
              <a:rPr lang="en-US" sz="1000">
                <a:latin typeface="Arial"/>
                <a:sym typeface="Arial"/>
              </a:rPr>
              <a:pPr marL="0" indent="0" algn="r">
                <a:lnSpc>
                  <a:spcPct val="100000"/>
                </a:lnSpc>
                <a:spcBef>
                  <a:spcPct val="0"/>
                </a:spcBef>
                <a:spcAft>
                  <a:spcPct val="0"/>
                </a:spcAft>
                <a:buNone/>
              </a:pPr>
              <a:t>2.5</a:t>
            </a:fld>
            <a:endParaRPr lang="en-GB" sz="1000" dirty="0">
              <a:latin typeface="Arial"/>
              <a:sym typeface="Arial"/>
            </a:endParaRPr>
          </a:p>
        </p:txBody>
      </p:sp>
      <p:sp>
        <p:nvSpPr>
          <p:cNvPr id="103" name="Text Placeholder 26"/>
          <p:cNvSpPr>
            <a:spLocks noGrp="1"/>
          </p:cNvSpPr>
          <p:nvPr>
            <p:custDataLst>
              <p:tags r:id="rId11"/>
            </p:custDataLst>
          </p:nvPr>
        </p:nvSpPr>
        <p:spPr bwMode="gray">
          <a:xfrm>
            <a:off x="371475" y="2676525"/>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5D5526CB-5C03-4099-AFA4-BED029B3F643}" type="datetime'3''''''''''.''''''''''''''''''''''''''''''''''''0'''''''''''">
              <a:rPr lang="en-US" sz="1000">
                <a:latin typeface="Arial"/>
                <a:sym typeface="Arial"/>
              </a:rPr>
              <a:pPr marL="0" indent="0" algn="r">
                <a:lnSpc>
                  <a:spcPct val="100000"/>
                </a:lnSpc>
                <a:spcBef>
                  <a:spcPct val="0"/>
                </a:spcBef>
                <a:spcAft>
                  <a:spcPct val="0"/>
                </a:spcAft>
                <a:buNone/>
              </a:pPr>
              <a:t>3.0</a:t>
            </a:fld>
            <a:endParaRPr lang="en-GB" sz="1000" dirty="0">
              <a:latin typeface="Arial"/>
              <a:sym typeface="Arial"/>
            </a:endParaRPr>
          </a:p>
        </p:txBody>
      </p:sp>
      <p:sp>
        <p:nvSpPr>
          <p:cNvPr id="104" name="Text Placeholder 27"/>
          <p:cNvSpPr>
            <a:spLocks noGrp="1"/>
          </p:cNvSpPr>
          <p:nvPr>
            <p:custDataLst>
              <p:tags r:id="rId12"/>
            </p:custDataLst>
          </p:nvPr>
        </p:nvSpPr>
        <p:spPr bwMode="gray">
          <a:xfrm>
            <a:off x="371475" y="2219325"/>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9A3C209B-DAAC-46D6-A7DB-3A326882E8D8}" type="datetime'''3''''''''''''''''''.''''''''''''5'''''''''''''">
              <a:rPr lang="en-US" sz="1000">
                <a:latin typeface="Arial"/>
                <a:sym typeface="Arial"/>
              </a:rPr>
              <a:pPr marL="0" indent="0" algn="r">
                <a:lnSpc>
                  <a:spcPct val="100000"/>
                </a:lnSpc>
                <a:spcBef>
                  <a:spcPct val="0"/>
                </a:spcBef>
                <a:spcAft>
                  <a:spcPct val="0"/>
                </a:spcAft>
                <a:buNone/>
              </a:pPr>
              <a:t>3.5</a:t>
            </a:fld>
            <a:endParaRPr lang="en-GB" sz="1000" dirty="0">
              <a:latin typeface="Arial"/>
              <a:sym typeface="Arial"/>
            </a:endParaRPr>
          </a:p>
        </p:txBody>
      </p:sp>
      <p:sp>
        <p:nvSpPr>
          <p:cNvPr id="77" name="Text Placeholder 37"/>
          <p:cNvSpPr>
            <a:spLocks noGrp="1"/>
          </p:cNvSpPr>
          <p:nvPr>
            <p:custDataLst>
              <p:tags r:id="rId13"/>
            </p:custDataLst>
          </p:nvPr>
        </p:nvSpPr>
        <p:spPr bwMode="auto">
          <a:xfrm>
            <a:off x="3749675"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585D6957-3647-4A50-B42D-16B2E3932FE0}" type="datetime'''''''''''''''''''''''''''''''''''''''''''''''20''1''''4'">
              <a:rPr lang="en-US" sz="1000">
                <a:solidFill>
                  <a:schemeClr val="tx1"/>
                </a:solidFill>
              </a:rPr>
              <a:pPr/>
              <a:t>2014</a:t>
            </a:fld>
            <a:endParaRPr lang="en-US" sz="1000" dirty="0">
              <a:solidFill>
                <a:schemeClr val="tx1"/>
              </a:solidFill>
              <a:sym typeface="+mn-lt"/>
            </a:endParaRPr>
          </a:p>
        </p:txBody>
      </p:sp>
      <p:sp>
        <p:nvSpPr>
          <p:cNvPr id="84" name="Text Placeholder 38"/>
          <p:cNvSpPr>
            <a:spLocks noGrp="1"/>
          </p:cNvSpPr>
          <p:nvPr>
            <p:custDataLst>
              <p:tags r:id="rId14"/>
            </p:custDataLst>
          </p:nvPr>
        </p:nvSpPr>
        <p:spPr bwMode="auto">
          <a:xfrm>
            <a:off x="4149725"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7AB57DC-FC00-4D9C-BAE6-476C495ECD23}" type="datetime'''''''''''''2''''''''''''''''''''0''''''''1''''''''5'''''">
              <a:rPr lang="en-US" sz="1000">
                <a:solidFill>
                  <a:schemeClr val="tx1"/>
                </a:solidFill>
              </a:rPr>
              <a:pPr/>
              <a:t>2015</a:t>
            </a:fld>
            <a:endParaRPr lang="en-US" sz="1000" dirty="0">
              <a:solidFill>
                <a:schemeClr val="tx1"/>
              </a:solidFill>
              <a:sym typeface="+mn-lt"/>
            </a:endParaRPr>
          </a:p>
        </p:txBody>
      </p:sp>
      <p:sp>
        <p:nvSpPr>
          <p:cNvPr id="78" name="Text Placeholder 36"/>
          <p:cNvSpPr>
            <a:spLocks noGrp="1"/>
          </p:cNvSpPr>
          <p:nvPr>
            <p:custDataLst>
              <p:tags r:id="rId15"/>
            </p:custDataLst>
          </p:nvPr>
        </p:nvSpPr>
        <p:spPr bwMode="auto">
          <a:xfrm>
            <a:off x="3340100"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49FD37F-7DA4-4E69-90AD-9D436CE04E6C}" type="datetime'''''''''''''''''''''''2''0''''''''''''''''''''''1''3'">
              <a:rPr lang="en-US" sz="1000">
                <a:solidFill>
                  <a:schemeClr val="tx1"/>
                </a:solidFill>
              </a:rPr>
              <a:pPr/>
              <a:t>2013</a:t>
            </a:fld>
            <a:endParaRPr lang="en-US" sz="1000" dirty="0">
              <a:solidFill>
                <a:schemeClr val="tx1"/>
              </a:solidFill>
              <a:sym typeface="+mn-lt"/>
            </a:endParaRPr>
          </a:p>
        </p:txBody>
      </p:sp>
      <p:sp>
        <p:nvSpPr>
          <p:cNvPr id="79" name="Text Placeholder 35"/>
          <p:cNvSpPr>
            <a:spLocks noGrp="1"/>
          </p:cNvSpPr>
          <p:nvPr>
            <p:custDataLst>
              <p:tags r:id="rId16"/>
            </p:custDataLst>
          </p:nvPr>
        </p:nvSpPr>
        <p:spPr bwMode="auto">
          <a:xfrm>
            <a:off x="2930525"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61ED9E1-1EE4-47D4-84CD-D951DC5E0E8C}" type="datetime'''''''''''''''2''''0''1''2'''''">
              <a:rPr lang="en-US" sz="1000">
                <a:solidFill>
                  <a:schemeClr val="tx1"/>
                </a:solidFill>
              </a:rPr>
              <a:pPr/>
              <a:t>2012</a:t>
            </a:fld>
            <a:endParaRPr lang="en-US" sz="1000" dirty="0">
              <a:solidFill>
                <a:schemeClr val="tx1"/>
              </a:solidFill>
              <a:sym typeface="+mn-lt"/>
            </a:endParaRPr>
          </a:p>
        </p:txBody>
      </p:sp>
      <p:sp>
        <p:nvSpPr>
          <p:cNvPr id="80" name="Text Placeholder 34"/>
          <p:cNvSpPr>
            <a:spLocks noGrp="1"/>
          </p:cNvSpPr>
          <p:nvPr>
            <p:custDataLst>
              <p:tags r:id="rId17"/>
            </p:custDataLst>
          </p:nvPr>
        </p:nvSpPr>
        <p:spPr bwMode="auto">
          <a:xfrm>
            <a:off x="2530475"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F811910-585F-4EAC-9F03-3430E7DF002E}" type="datetime'''''''''''''2''''''''''''01''''''''1'''''''''''">
              <a:rPr lang="en-US" sz="1000">
                <a:solidFill>
                  <a:schemeClr val="tx1"/>
                </a:solidFill>
              </a:rPr>
              <a:pPr/>
              <a:t>2011</a:t>
            </a:fld>
            <a:endParaRPr lang="en-US" sz="1000" dirty="0">
              <a:solidFill>
                <a:schemeClr val="tx1"/>
              </a:solidFill>
              <a:sym typeface="+mn-lt"/>
            </a:endParaRPr>
          </a:p>
        </p:txBody>
      </p:sp>
      <p:sp>
        <p:nvSpPr>
          <p:cNvPr id="83" name="Text Placeholder 31"/>
          <p:cNvSpPr>
            <a:spLocks noGrp="1"/>
          </p:cNvSpPr>
          <p:nvPr>
            <p:custDataLst>
              <p:tags r:id="rId18"/>
            </p:custDataLst>
          </p:nvPr>
        </p:nvSpPr>
        <p:spPr bwMode="auto">
          <a:xfrm>
            <a:off x="1311275"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9B96B76-B135-49D4-9A56-EA4001038941}" type="datetime'''''20''''''''''''''''''0''''''''''''8'">
              <a:rPr lang="en-US" sz="1000">
                <a:solidFill>
                  <a:schemeClr val="tx1"/>
                </a:solidFill>
              </a:rPr>
              <a:pPr/>
              <a:t>2008</a:t>
            </a:fld>
            <a:endParaRPr lang="en-US" sz="1000" dirty="0">
              <a:solidFill>
                <a:schemeClr val="tx1"/>
              </a:solidFill>
              <a:sym typeface="+mn-lt"/>
            </a:endParaRPr>
          </a:p>
        </p:txBody>
      </p:sp>
      <p:sp>
        <p:nvSpPr>
          <p:cNvPr id="85" name="Text Placeholder 30"/>
          <p:cNvSpPr>
            <a:spLocks noGrp="1"/>
          </p:cNvSpPr>
          <p:nvPr>
            <p:custDataLst>
              <p:tags r:id="rId19"/>
            </p:custDataLst>
          </p:nvPr>
        </p:nvSpPr>
        <p:spPr bwMode="auto">
          <a:xfrm>
            <a:off x="911225"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5089503-A8A9-4777-BA7E-E33037967E19}" type="datetime'2''''''''''''''''''''''''''0''''''''''''''0''7'''''''''''">
              <a:rPr lang="en-US" sz="1000">
                <a:solidFill>
                  <a:schemeClr val="tx1"/>
                </a:solidFill>
              </a:rPr>
              <a:pPr/>
              <a:t>2007</a:t>
            </a:fld>
            <a:endParaRPr lang="en-US" sz="1000" dirty="0">
              <a:solidFill>
                <a:schemeClr val="tx1"/>
              </a:solidFill>
              <a:sym typeface="+mn-lt"/>
            </a:endParaRPr>
          </a:p>
        </p:txBody>
      </p:sp>
      <p:sp>
        <p:nvSpPr>
          <p:cNvPr id="76" name="Text Placeholder 29"/>
          <p:cNvSpPr>
            <a:spLocks noGrp="1"/>
          </p:cNvSpPr>
          <p:nvPr>
            <p:custDataLst>
              <p:tags r:id="rId20"/>
            </p:custDataLst>
          </p:nvPr>
        </p:nvSpPr>
        <p:spPr bwMode="auto">
          <a:xfrm>
            <a:off x="501650"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54A4D8C-C69E-4A17-87E0-67572A546E3A}" type="datetime'''''''2''''''''''0''''''''''''''''06'">
              <a:rPr lang="en-US" sz="1000">
                <a:solidFill>
                  <a:schemeClr val="tx1"/>
                </a:solidFill>
              </a:rPr>
              <a:pPr/>
              <a:t>2006</a:t>
            </a:fld>
            <a:endParaRPr lang="en-US" sz="1000" dirty="0">
              <a:solidFill>
                <a:schemeClr val="tx1"/>
              </a:solidFill>
              <a:sym typeface="+mn-lt"/>
            </a:endParaRPr>
          </a:p>
        </p:txBody>
      </p:sp>
      <p:sp>
        <p:nvSpPr>
          <p:cNvPr id="81" name="Text Placeholder 33"/>
          <p:cNvSpPr>
            <a:spLocks noGrp="1"/>
          </p:cNvSpPr>
          <p:nvPr>
            <p:custDataLst>
              <p:tags r:id="rId21"/>
            </p:custDataLst>
          </p:nvPr>
        </p:nvSpPr>
        <p:spPr bwMode="auto">
          <a:xfrm>
            <a:off x="2120900"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C172131-C30C-42B5-96E4-564FC8BBCF8F}" type="datetime'''''''''''''''''''''''2''0''''''''1''''''0'">
              <a:rPr lang="en-US" sz="1000">
                <a:solidFill>
                  <a:schemeClr val="tx1"/>
                </a:solidFill>
              </a:rPr>
              <a:pPr/>
              <a:t>2010</a:t>
            </a:fld>
            <a:endParaRPr lang="en-US" sz="1000" dirty="0">
              <a:solidFill>
                <a:schemeClr val="tx1"/>
              </a:solidFill>
              <a:sym typeface="+mn-lt"/>
            </a:endParaRPr>
          </a:p>
        </p:txBody>
      </p:sp>
      <p:sp>
        <p:nvSpPr>
          <p:cNvPr id="82" name="Text Placeholder 32"/>
          <p:cNvSpPr>
            <a:spLocks noGrp="1"/>
          </p:cNvSpPr>
          <p:nvPr>
            <p:custDataLst>
              <p:tags r:id="rId22"/>
            </p:custDataLst>
          </p:nvPr>
        </p:nvSpPr>
        <p:spPr bwMode="auto">
          <a:xfrm>
            <a:off x="1720850"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2185366-971B-4044-B6AB-405B6FCF32B4}" type="datetime'''''''''''''''''''''''2''''''''''''''''00''''''''''''''''9'">
              <a:rPr lang="en-US" sz="1000">
                <a:solidFill>
                  <a:schemeClr val="tx1"/>
                </a:solidFill>
              </a:rPr>
              <a:pPr/>
              <a:t>2009</a:t>
            </a:fld>
            <a:endParaRPr lang="en-US" sz="1000" dirty="0">
              <a:solidFill>
                <a:schemeClr val="tx1"/>
              </a:solidFill>
              <a:sym typeface="+mn-lt"/>
            </a:endParaRPr>
          </a:p>
        </p:txBody>
      </p:sp>
      <p:cxnSp>
        <p:nvCxnSpPr>
          <p:cNvPr id="87" name="Straight Connector 86"/>
          <p:cNvCxnSpPr/>
          <p:nvPr>
            <p:custDataLst>
              <p:tags r:id="rId23"/>
            </p:custDataLst>
          </p:nvPr>
        </p:nvCxnSpPr>
        <p:spPr bwMode="gray">
          <a:xfrm>
            <a:off x="966788" y="6243638"/>
            <a:ext cx="219075" cy="0"/>
          </a:xfrm>
          <a:prstGeom prst="line">
            <a:avLst/>
          </a:prstGeom>
          <a:solidFill>
            <a:schemeClr val="accent1"/>
          </a:solidFill>
          <a:ln w="19050" cap="flat" cmpd="sng" algn="ctr">
            <a:solidFill>
              <a:srgbClr val="606060"/>
            </a:solidFill>
            <a:prstDash val="solid"/>
            <a:round/>
            <a:headEnd type="none" w="med" len="med"/>
            <a:tailEnd type="none" w="med" len="med"/>
          </a:ln>
          <a:effectLst/>
        </p:spPr>
      </p:cxnSp>
      <p:cxnSp>
        <p:nvCxnSpPr>
          <p:cNvPr id="89" name="Straight Connector 88"/>
          <p:cNvCxnSpPr/>
          <p:nvPr>
            <p:custDataLst>
              <p:tags r:id="rId24"/>
            </p:custDataLst>
          </p:nvPr>
        </p:nvCxnSpPr>
        <p:spPr bwMode="gray">
          <a:xfrm>
            <a:off x="2622550" y="6040438"/>
            <a:ext cx="219075" cy="0"/>
          </a:xfrm>
          <a:prstGeom prst="line">
            <a:avLst/>
          </a:prstGeom>
          <a:solidFill>
            <a:schemeClr val="accent1"/>
          </a:solidFill>
          <a:ln w="9525" cap="flat" cmpd="sng" algn="ctr">
            <a:solidFill>
              <a:srgbClr val="EB0326"/>
            </a:solidFill>
            <a:prstDash val="lgDash"/>
            <a:round/>
            <a:headEnd type="none" w="med" len="med"/>
            <a:tailEnd type="none" w="med" len="med"/>
          </a:ln>
          <a:effectLst/>
        </p:spPr>
      </p:cxnSp>
      <p:cxnSp>
        <p:nvCxnSpPr>
          <p:cNvPr id="86" name="Straight Connector 85"/>
          <p:cNvCxnSpPr/>
          <p:nvPr>
            <p:custDataLst>
              <p:tags r:id="rId25"/>
            </p:custDataLst>
          </p:nvPr>
        </p:nvCxnSpPr>
        <p:spPr bwMode="gray">
          <a:xfrm>
            <a:off x="966788" y="6040438"/>
            <a:ext cx="219075" cy="0"/>
          </a:xfrm>
          <a:prstGeom prst="line">
            <a:avLst/>
          </a:prstGeom>
          <a:solidFill>
            <a:schemeClr val="accent1"/>
          </a:solidFill>
          <a:ln w="19050" cap="flat" cmpd="sng" algn="ctr">
            <a:solidFill>
              <a:srgbClr val="EB0326"/>
            </a:solidFill>
            <a:prstDash val="solid"/>
            <a:round/>
            <a:headEnd type="none" w="med" len="med"/>
            <a:tailEnd type="none" w="med" len="med"/>
          </a:ln>
          <a:effectLst/>
        </p:spPr>
      </p:cxnSp>
      <p:sp>
        <p:nvSpPr>
          <p:cNvPr id="90" name="Text Placeholder 13"/>
          <p:cNvSpPr>
            <a:spLocks noGrp="1"/>
          </p:cNvSpPr>
          <p:nvPr>
            <p:custDataLst>
              <p:tags r:id="rId26"/>
            </p:custDataLst>
          </p:nvPr>
        </p:nvSpPr>
        <p:spPr bwMode="auto">
          <a:xfrm>
            <a:off x="1236663" y="6173788"/>
            <a:ext cx="1284288"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1270BB0F-912D-4031-AC68-A3D4E474331C}" type="datetime'F''''RB ''10''0 l''''a''''rg''es''''''''''t ''ban''''k''s'''">
              <a:rPr lang="en-US" sz="1000">
                <a:solidFill>
                  <a:schemeClr val="tx1"/>
                </a:solidFill>
              </a:rPr>
              <a:pPr/>
              <a:t>FRB 100 largest banks</a:t>
            </a:fld>
            <a:endParaRPr lang="en-US" sz="1000" dirty="0">
              <a:solidFill>
                <a:schemeClr val="tx1"/>
              </a:solidFill>
              <a:sym typeface="+mn-lt"/>
            </a:endParaRPr>
          </a:p>
        </p:txBody>
      </p:sp>
      <p:sp>
        <p:nvSpPr>
          <p:cNvPr id="92" name="Text Placeholder 15"/>
          <p:cNvSpPr>
            <a:spLocks noGrp="1"/>
          </p:cNvSpPr>
          <p:nvPr>
            <p:custDataLst>
              <p:tags r:id="rId27"/>
            </p:custDataLst>
          </p:nvPr>
        </p:nvSpPr>
        <p:spPr bwMode="auto">
          <a:xfrm>
            <a:off x="2892425" y="5970588"/>
            <a:ext cx="13970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2388206F-FE95-40EE-8F8A-F1F7856EC007}" type="datetime'So''ve''r''eign'' ''''''''(p''''''rio''r ''to'''' 2''''012)'''">
              <a:rPr lang="en-US" sz="1000">
                <a:solidFill>
                  <a:schemeClr val="tx1"/>
                </a:solidFill>
              </a:rPr>
              <a:pPr/>
              <a:t>Sovereign (prior to 2012)</a:t>
            </a:fld>
            <a:endParaRPr lang="en-US" sz="1000" dirty="0">
              <a:solidFill>
                <a:schemeClr val="tx1"/>
              </a:solidFill>
              <a:sym typeface="+mn-lt"/>
            </a:endParaRPr>
          </a:p>
        </p:txBody>
      </p:sp>
      <p:sp>
        <p:nvSpPr>
          <p:cNvPr id="91" name="Text Placeholder 14"/>
          <p:cNvSpPr>
            <a:spLocks noGrp="1"/>
          </p:cNvSpPr>
          <p:nvPr>
            <p:custDataLst>
              <p:tags r:id="rId28"/>
            </p:custDataLst>
          </p:nvPr>
        </p:nvSpPr>
        <p:spPr bwMode="auto">
          <a:xfrm>
            <a:off x="1236663" y="5970588"/>
            <a:ext cx="436563"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E0F5E9B0-EAFB-47E5-B818-1E0F9DFD0F30}" type="datetime'''''''''S''''''''''''H''''''''''''''U''''''''S''''''A'''''''">
              <a:rPr lang="en-US" sz="1000">
                <a:solidFill>
                  <a:schemeClr val="tx1"/>
                </a:solidFill>
              </a:rPr>
              <a:pPr/>
              <a:t>SHUSA</a:t>
            </a:fld>
            <a:endParaRPr lang="en-US" sz="1000" dirty="0">
              <a:solidFill>
                <a:schemeClr val="tx1"/>
              </a:solidFill>
              <a:sym typeface="+mn-lt"/>
            </a:endParaRPr>
          </a:p>
        </p:txBody>
      </p:sp>
      <p:sp>
        <p:nvSpPr>
          <p:cNvPr id="49" name="Rectangle 48"/>
          <p:cNvSpPr/>
          <p:nvPr/>
        </p:nvSpPr>
        <p:spPr bwMode="auto">
          <a:xfrm>
            <a:off x="1432113" y="2222500"/>
            <a:ext cx="1299974" cy="3373347"/>
          </a:xfrm>
          <a:prstGeom prst="rect">
            <a:avLst/>
          </a:prstGeom>
          <a:solidFill>
            <a:srgbClr val="FF0000">
              <a:lumMod val="7500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800" b="0" i="1" u="none" strike="noStrike" kern="0" cap="none" spc="0" normalizeH="0" baseline="0" noProof="0" dirty="0" smtClean="0">
              <a:ln>
                <a:noFill/>
              </a:ln>
              <a:solidFill>
                <a:srgbClr val="000000"/>
              </a:solidFill>
              <a:effectLst/>
              <a:uLnTx/>
              <a:uFillTx/>
              <a:ea typeface="ＭＳ Ｐゴシック" pitchFamily="-112" charset="-128"/>
              <a:cs typeface="ＭＳ Ｐゴシック" pitchFamily="-112" charset="-128"/>
            </a:endParaRPr>
          </a:p>
        </p:txBody>
      </p:sp>
      <p:sp>
        <p:nvSpPr>
          <p:cNvPr id="50" name="Rectangle 49"/>
          <p:cNvSpPr/>
          <p:nvPr/>
        </p:nvSpPr>
        <p:spPr bwMode="auto">
          <a:xfrm>
            <a:off x="2732087" y="2222500"/>
            <a:ext cx="1867165" cy="3373346"/>
          </a:xfrm>
          <a:prstGeom prst="rect">
            <a:avLst/>
          </a:prstGeom>
          <a:solidFill>
            <a:srgbClr val="40404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eaLnBrk="0" hangingPunct="0">
              <a:lnSpc>
                <a:spcPct val="100000"/>
              </a:lnSpc>
            </a:pPr>
            <a:endParaRPr lang="en-US" sz="800" i="1" dirty="0">
              <a:solidFill>
                <a:srgbClr val="000000"/>
              </a:solidFill>
              <a:ea typeface="ＭＳ Ｐゴシック" pitchFamily="-112" charset="-128"/>
              <a:cs typeface="ＭＳ Ｐゴシック" pitchFamily="-112" charset="-128"/>
            </a:endParaRPr>
          </a:p>
        </p:txBody>
      </p:sp>
      <p:sp>
        <p:nvSpPr>
          <p:cNvPr id="51" name="TextBox 50"/>
          <p:cNvSpPr txBox="1"/>
          <p:nvPr/>
        </p:nvSpPr>
        <p:spPr>
          <a:xfrm>
            <a:off x="1333739" y="2251655"/>
            <a:ext cx="847725" cy="400110"/>
          </a:xfrm>
          <a:prstGeom prst="rect">
            <a:avLst/>
          </a:prstGeom>
          <a:noFill/>
        </p:spPr>
        <p:txBody>
          <a:bodyPr wrap="square" rtlCol="0">
            <a:spAutoFit/>
          </a:bodyPr>
          <a:lstStyle/>
          <a:p>
            <a:pPr>
              <a:lnSpc>
                <a:spcPct val="100000"/>
              </a:lnSpc>
            </a:pPr>
            <a:r>
              <a:rPr lang="en-US" i="1" dirty="0">
                <a:solidFill>
                  <a:srgbClr val="000000"/>
                </a:solidFill>
                <a:ea typeface="ＭＳ Ｐゴシック"/>
              </a:rPr>
              <a:t>C</a:t>
            </a:r>
            <a:r>
              <a:rPr lang="en-US" i="1" dirty="0" smtClean="0">
                <a:solidFill>
                  <a:srgbClr val="000000"/>
                </a:solidFill>
                <a:ea typeface="ＭＳ Ｐゴシック"/>
              </a:rPr>
              <a:t>risis</a:t>
            </a:r>
          </a:p>
          <a:p>
            <a:pPr>
              <a:lnSpc>
                <a:spcPct val="100000"/>
              </a:lnSpc>
            </a:pPr>
            <a:r>
              <a:rPr lang="en-US" i="1" dirty="0" smtClean="0">
                <a:solidFill>
                  <a:srgbClr val="000000"/>
                </a:solidFill>
                <a:ea typeface="ＭＳ Ｐゴシック"/>
              </a:rPr>
              <a:t>conditions</a:t>
            </a:r>
            <a:endParaRPr lang="en-US" i="1" baseline="30000" dirty="0" smtClean="0">
              <a:solidFill>
                <a:srgbClr val="000000"/>
              </a:solidFill>
              <a:ea typeface="ＭＳ Ｐゴシック"/>
            </a:endParaRPr>
          </a:p>
        </p:txBody>
      </p:sp>
      <p:sp>
        <p:nvSpPr>
          <p:cNvPr id="52" name="TextBox 51"/>
          <p:cNvSpPr txBox="1"/>
          <p:nvPr/>
        </p:nvSpPr>
        <p:spPr>
          <a:xfrm>
            <a:off x="3266410" y="2242130"/>
            <a:ext cx="847725" cy="400110"/>
          </a:xfrm>
          <a:prstGeom prst="rect">
            <a:avLst/>
          </a:prstGeom>
          <a:noFill/>
        </p:spPr>
        <p:txBody>
          <a:bodyPr wrap="square" rtlCol="0">
            <a:spAutoFit/>
          </a:bodyPr>
          <a:lstStyle/>
          <a:p>
            <a:pPr>
              <a:lnSpc>
                <a:spcPct val="100000"/>
              </a:lnSpc>
            </a:pPr>
            <a:r>
              <a:rPr lang="en-US" i="1" dirty="0" smtClean="0">
                <a:solidFill>
                  <a:srgbClr val="000000"/>
                </a:solidFill>
                <a:ea typeface="ＭＳ Ｐゴシック"/>
              </a:rPr>
              <a:t>Normal </a:t>
            </a:r>
          </a:p>
          <a:p>
            <a:pPr>
              <a:lnSpc>
                <a:spcPct val="100000"/>
              </a:lnSpc>
            </a:pPr>
            <a:r>
              <a:rPr lang="en-US" i="1" dirty="0" smtClean="0">
                <a:solidFill>
                  <a:srgbClr val="000000"/>
                </a:solidFill>
                <a:ea typeface="ＭＳ Ｐゴシック"/>
              </a:rPr>
              <a:t>conditions</a:t>
            </a:r>
            <a:endParaRPr lang="en-US" i="1" baseline="30000" dirty="0">
              <a:solidFill>
                <a:srgbClr val="000000"/>
              </a:solidFill>
              <a:ea typeface="ＭＳ Ｐゴシック"/>
            </a:endParaRPr>
          </a:p>
        </p:txBody>
      </p:sp>
      <p:sp>
        <p:nvSpPr>
          <p:cNvPr id="53" name="Rectangle 52"/>
          <p:cNvSpPr/>
          <p:nvPr/>
        </p:nvSpPr>
        <p:spPr bwMode="auto">
          <a:xfrm>
            <a:off x="1432113" y="2219325"/>
            <a:ext cx="834837" cy="3373347"/>
          </a:xfrm>
          <a:prstGeom prst="rect">
            <a:avLst/>
          </a:prstGeom>
          <a:solidFill>
            <a:srgbClr val="FF0000">
              <a:lumMod val="7500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800" b="0" i="1" u="none" strike="noStrike" kern="0" cap="none" spc="0" normalizeH="0" baseline="0" noProof="0" dirty="0" smtClean="0">
              <a:ln>
                <a:noFill/>
              </a:ln>
              <a:solidFill>
                <a:srgbClr val="000000"/>
              </a:solidFill>
              <a:effectLst/>
              <a:uLnTx/>
              <a:uFillTx/>
              <a:ea typeface="ＭＳ Ｐゴシック" pitchFamily="-112" charset="-128"/>
              <a:cs typeface="ＭＳ Ｐゴシック" pitchFamily="-112" charset="-128"/>
            </a:endParaRPr>
          </a:p>
        </p:txBody>
      </p:sp>
      <p:graphicFrame>
        <p:nvGraphicFramePr>
          <p:cNvPr id="44" name="Content Placeholder 12"/>
          <p:cNvGraphicFramePr>
            <a:graphicFrameLocks/>
          </p:cNvGraphicFramePr>
          <p:nvPr>
            <p:extLst>
              <p:ext uri="{D42A27DB-BD31-4B8C-83A1-F6EECF244321}">
                <p14:modId xmlns:p14="http://schemas.microsoft.com/office/powerpoint/2010/main" val="3857048079"/>
              </p:ext>
            </p:extLst>
          </p:nvPr>
        </p:nvGraphicFramePr>
        <p:xfrm>
          <a:off x="4881564" y="2101254"/>
          <a:ext cx="4251806" cy="2238272"/>
        </p:xfrm>
        <a:graphic>
          <a:graphicData uri="http://schemas.openxmlformats.org/drawingml/2006/table">
            <a:tbl>
              <a:tblPr firstRow="1" bandRow="1"/>
              <a:tblGrid>
                <a:gridCol w="1497971"/>
                <a:gridCol w="1158949"/>
                <a:gridCol w="1020725"/>
                <a:gridCol w="574161"/>
              </a:tblGrid>
              <a:tr h="226774">
                <a:tc rowSpan="3">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100" b="1" i="0" u="none" strike="noStrike" kern="1200" cap="none" normalizeH="0" baseline="0" dirty="0" smtClean="0">
                          <a:ln>
                            <a:noFill/>
                          </a:ln>
                          <a:solidFill>
                            <a:schemeClr val="tx1"/>
                          </a:solidFill>
                          <a:effectLst/>
                          <a:latin typeface="+mj-lt"/>
                          <a:ea typeface="Arial Unicode MS" pitchFamily="34" charset="-128"/>
                          <a:cs typeface="Arial" charset="0"/>
                        </a:rPr>
                        <a:t>Source</a:t>
                      </a:r>
                    </a:p>
                  </a:txBody>
                  <a:tcPr marL="45720" marR="4572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100" b="1" i="0" u="none" strike="noStrike" kern="1200" cap="none" normalizeH="0" baseline="0" dirty="0" smtClean="0">
                          <a:ln>
                            <a:noFill/>
                          </a:ln>
                          <a:solidFill>
                            <a:schemeClr val="tx1"/>
                          </a:solidFill>
                          <a:effectLst/>
                          <a:latin typeface="+mj-lt"/>
                          <a:ea typeface="Arial Unicode MS" pitchFamily="34" charset="-128"/>
                          <a:cs typeface="Arial" charset="0"/>
                        </a:rPr>
                        <a:t>Average annual loss rate</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hMerge="1">
                  <a:txBody>
                    <a:bodyPr/>
                    <a:lstStyle/>
                    <a:p>
                      <a:pPr marL="0" marR="0" lvl="0" indent="0" algn="ctr" defTabSz="939800" rtl="0" eaLnBrk="1" fontAlgn="base" latinLnBrk="0" hangingPunct="1">
                        <a:lnSpc>
                          <a:spcPct val="100000"/>
                        </a:lnSpc>
                        <a:spcBef>
                          <a:spcPct val="30000"/>
                        </a:spcBef>
                        <a:spcAft>
                          <a:spcPct val="0"/>
                        </a:spcAft>
                        <a:buClrTx/>
                        <a:buSzTx/>
                        <a:buFontTx/>
                        <a:buNone/>
                        <a:tabLst/>
                      </a:pPr>
                      <a:endParaRPr kumimoji="0" lang="en-US" sz="1200" b="1" i="0" u="none" strike="noStrike" kern="1200" cap="none" normalizeH="0" baseline="0" dirty="0" smtClean="0">
                        <a:ln>
                          <a:noFill/>
                        </a:ln>
                        <a:solidFill>
                          <a:schemeClr val="tx1"/>
                        </a:solidFill>
                        <a:effectLst/>
                        <a:latin typeface="+mj-lt"/>
                        <a:ea typeface="Arial Unicode MS" pitchFamily="34" charset="-128"/>
                        <a:cs typeface="Arial" charset="0"/>
                      </a:endParaRP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C0C0C0">
                        <a:lumMod val="40000"/>
                        <a:lumOff val="60000"/>
                      </a:srgbClr>
                    </a:solidFill>
                  </a:tcPr>
                </a:tc>
                <a:tc rowSpan="2">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100" b="1" i="0" u="none" strike="noStrike" kern="1200" cap="none" normalizeH="0" baseline="0" dirty="0" smtClean="0">
                          <a:ln>
                            <a:noFill/>
                          </a:ln>
                          <a:solidFill>
                            <a:schemeClr val="tx1"/>
                          </a:solidFill>
                          <a:effectLst/>
                          <a:latin typeface="+mj-lt"/>
                          <a:ea typeface="Arial Unicode MS" pitchFamily="34" charset="-128"/>
                          <a:cs typeface="Arial" charset="0"/>
                        </a:rPr>
                        <a:t>Stress scalar </a:t>
                      </a:r>
                    </a:p>
                  </a:txBody>
                  <a:tcPr marL="9525" marR="9525"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r h="373509">
                <a:tc vMerge="1">
                  <a:txBody>
                    <a:bodyPr/>
                    <a:lstStyle/>
                    <a:p>
                      <a:pPr marL="0" marR="0" lvl="0" indent="0" algn="ctr" defTabSz="939800" rtl="0" eaLnBrk="1" fontAlgn="base" latinLnBrk="0" hangingPunct="1">
                        <a:lnSpc>
                          <a:spcPct val="100000"/>
                        </a:lnSpc>
                        <a:spcBef>
                          <a:spcPct val="30000"/>
                        </a:spcBef>
                        <a:spcAft>
                          <a:spcPct val="0"/>
                        </a:spcAft>
                        <a:buClrTx/>
                        <a:buSzTx/>
                        <a:buFontTx/>
                        <a:buNone/>
                        <a:tabLst/>
                      </a:pPr>
                      <a:endPar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endParaRPr>
                    </a:p>
                  </a:txBody>
                  <a:tcPr marL="45720" marR="4572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C0C0C0">
                        <a:lumMod val="40000"/>
                        <a:lumOff val="60000"/>
                      </a:srgbClr>
                    </a:solidFill>
                  </a:tcPr>
                </a:tc>
                <a:tc>
                  <a:txBody>
                    <a:bodyPr/>
                    <a:lstStyle>
                      <a:lvl1pPr marL="0" algn="l" defTabSz="914400" rtl="0" eaLnBrk="1" latinLnBrk="0" hangingPunct="1">
                        <a:defRPr sz="1200" b="1" kern="1200">
                          <a:solidFill>
                            <a:schemeClr val="tx1"/>
                          </a:solidFill>
                          <a:latin typeface="Arial"/>
                          <a:ea typeface="ＭＳ Ｐゴシック"/>
                          <a:cs typeface="ＭＳ Ｐゴシック"/>
                        </a:defRPr>
                      </a:lvl1pPr>
                      <a:lvl2pPr marL="457200" algn="l" defTabSz="914400" rtl="0" eaLnBrk="1" latinLnBrk="0" hangingPunct="1">
                        <a:defRPr sz="1200" b="1" kern="1200">
                          <a:solidFill>
                            <a:schemeClr val="tx1"/>
                          </a:solidFill>
                          <a:latin typeface="Arial"/>
                          <a:ea typeface="ＭＳ Ｐゴシック"/>
                          <a:cs typeface="ＭＳ Ｐゴシック"/>
                        </a:defRPr>
                      </a:lvl2pPr>
                      <a:lvl3pPr marL="914400" algn="l" defTabSz="914400" rtl="0" eaLnBrk="1" latinLnBrk="0" hangingPunct="1">
                        <a:defRPr sz="1200" b="1" kern="1200">
                          <a:solidFill>
                            <a:schemeClr val="tx1"/>
                          </a:solidFill>
                          <a:latin typeface="Arial"/>
                          <a:ea typeface="ＭＳ Ｐゴシック"/>
                          <a:cs typeface="ＭＳ Ｐゴシック"/>
                        </a:defRPr>
                      </a:lvl3pPr>
                      <a:lvl4pPr marL="1371600" algn="l" defTabSz="914400" rtl="0" eaLnBrk="1" latinLnBrk="0" hangingPunct="1">
                        <a:defRPr sz="1200" b="1" kern="1200">
                          <a:solidFill>
                            <a:schemeClr val="tx1"/>
                          </a:solidFill>
                          <a:latin typeface="Arial"/>
                          <a:ea typeface="ＭＳ Ｐゴシック"/>
                          <a:cs typeface="ＭＳ Ｐゴシック"/>
                        </a:defRPr>
                      </a:lvl4pPr>
                      <a:lvl5pPr marL="1828800" algn="l" defTabSz="914400" rtl="0" eaLnBrk="1" latinLnBrk="0" hangingPunct="1">
                        <a:defRPr sz="1200" b="1" kern="1200">
                          <a:solidFill>
                            <a:schemeClr val="tx1"/>
                          </a:solidFill>
                          <a:latin typeface="Arial"/>
                          <a:ea typeface="ＭＳ Ｐゴシック"/>
                          <a:cs typeface="ＭＳ Ｐゴシック"/>
                        </a:defRPr>
                      </a:lvl5pPr>
                      <a:lvl6pPr marL="2286000" algn="l" defTabSz="914400" rtl="0" eaLnBrk="1" latinLnBrk="0" hangingPunct="1">
                        <a:defRPr sz="1200" b="1" kern="1200">
                          <a:solidFill>
                            <a:schemeClr val="tx1"/>
                          </a:solidFill>
                          <a:latin typeface="Arial"/>
                          <a:ea typeface="ＭＳ Ｐゴシック"/>
                          <a:cs typeface="ＭＳ Ｐゴシック"/>
                        </a:defRPr>
                      </a:lvl6pPr>
                      <a:lvl7pPr marL="2743200" algn="l" defTabSz="914400" rtl="0" eaLnBrk="1" latinLnBrk="0" hangingPunct="1">
                        <a:defRPr sz="1200" b="1" kern="1200">
                          <a:solidFill>
                            <a:schemeClr val="tx1"/>
                          </a:solidFill>
                          <a:latin typeface="Arial"/>
                          <a:ea typeface="ＭＳ Ｐゴシック"/>
                          <a:cs typeface="ＭＳ Ｐゴシック"/>
                        </a:defRPr>
                      </a:lvl7pPr>
                      <a:lvl8pPr marL="3200400" algn="l" defTabSz="914400" rtl="0" eaLnBrk="1" latinLnBrk="0" hangingPunct="1">
                        <a:defRPr sz="1200" b="1" kern="1200">
                          <a:solidFill>
                            <a:schemeClr val="tx1"/>
                          </a:solidFill>
                          <a:latin typeface="Arial"/>
                          <a:ea typeface="ＭＳ Ｐゴシック"/>
                          <a:cs typeface="ＭＳ Ｐゴシック"/>
                        </a:defRPr>
                      </a:lvl8pPr>
                      <a:lvl9pPr marL="3657600" algn="l" defTabSz="914400" rtl="0" eaLnBrk="1" latinLnBrk="0" hangingPunct="1">
                        <a:defRPr sz="1800" b="1" kern="1200">
                          <a:solidFill>
                            <a:schemeClr val="tx1"/>
                          </a:solidFill>
                          <a:latin typeface="Arial"/>
                          <a:ea typeface="ＭＳ Ｐゴシック"/>
                          <a:cs typeface="ＭＳ Ｐゴシック"/>
                        </a:defRPr>
                      </a:lvl9p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rPr>
                        <a:t>Normal conditions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100" b="1" i="0" u="none" strike="noStrike" kern="1200" cap="none" normalizeH="0" baseline="0" dirty="0" smtClean="0">
                          <a:ln>
                            <a:noFill/>
                          </a:ln>
                          <a:solidFill>
                            <a:schemeClr val="tx1"/>
                          </a:solidFill>
                          <a:effectLst/>
                          <a:latin typeface="+mj-lt"/>
                          <a:ea typeface="Arial Unicode MS" pitchFamily="34" charset="-128"/>
                          <a:cs typeface="Arial" charset="0"/>
                        </a:rPr>
                        <a:t>Crisis      conditions</a:t>
                      </a: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vMerge="1">
                  <a:txBody>
                    <a:bodyPr/>
                    <a:lstStyle/>
                    <a:p>
                      <a:endParaRPr lang="en-GB"/>
                    </a:p>
                  </a:txBody>
                  <a:tcPr/>
                </a:tc>
              </a:tr>
              <a:tr h="226774">
                <a:tc vMerge="1">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endPar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endParaRP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200" kern="1200">
                          <a:solidFill>
                            <a:schemeClr val="tx1"/>
                          </a:solidFill>
                          <a:latin typeface="Arial"/>
                          <a:ea typeface="ＭＳ Ｐゴシック"/>
                          <a:cs typeface="ＭＳ Ｐゴシック"/>
                        </a:defRPr>
                      </a:lvl1pPr>
                      <a:lvl2pPr marL="457200" algn="l" defTabSz="914400" rtl="0" eaLnBrk="1" latinLnBrk="0" hangingPunct="1">
                        <a:defRPr sz="1200" kern="1200">
                          <a:solidFill>
                            <a:schemeClr val="tx1"/>
                          </a:solidFill>
                          <a:latin typeface="Arial"/>
                          <a:ea typeface="ＭＳ Ｐゴシック"/>
                          <a:cs typeface="ＭＳ Ｐゴシック"/>
                        </a:defRPr>
                      </a:lvl2pPr>
                      <a:lvl3pPr marL="914400" algn="l" defTabSz="914400" rtl="0" eaLnBrk="1" latinLnBrk="0" hangingPunct="1">
                        <a:defRPr sz="1200" kern="1200">
                          <a:solidFill>
                            <a:schemeClr val="tx1"/>
                          </a:solidFill>
                          <a:latin typeface="Arial"/>
                          <a:ea typeface="ＭＳ Ｐゴシック"/>
                          <a:cs typeface="ＭＳ Ｐゴシック"/>
                        </a:defRPr>
                      </a:lvl3pPr>
                      <a:lvl4pPr marL="1371600" algn="l" defTabSz="914400" rtl="0" eaLnBrk="1" latinLnBrk="0" hangingPunct="1">
                        <a:defRPr sz="1200" kern="1200">
                          <a:solidFill>
                            <a:schemeClr val="tx1"/>
                          </a:solidFill>
                          <a:latin typeface="Arial"/>
                          <a:ea typeface="ＭＳ Ｐゴシック"/>
                          <a:cs typeface="ＭＳ Ｐゴシック"/>
                        </a:defRPr>
                      </a:lvl4pPr>
                      <a:lvl5pPr marL="1828800" algn="l" defTabSz="914400" rtl="0" eaLnBrk="1" latinLnBrk="0" hangingPunct="1">
                        <a:defRPr sz="1200" kern="1200">
                          <a:solidFill>
                            <a:schemeClr val="tx1"/>
                          </a:solidFill>
                          <a:latin typeface="Arial"/>
                          <a:ea typeface="ＭＳ Ｐゴシック"/>
                          <a:cs typeface="ＭＳ Ｐゴシック"/>
                        </a:defRPr>
                      </a:lvl5pPr>
                      <a:lvl6pPr marL="2286000" algn="l" defTabSz="914400" rtl="0" eaLnBrk="1" latinLnBrk="0" hangingPunct="1">
                        <a:defRPr sz="1200" kern="1200">
                          <a:solidFill>
                            <a:schemeClr val="tx1"/>
                          </a:solidFill>
                          <a:latin typeface="Arial"/>
                          <a:ea typeface="ＭＳ Ｐゴシック"/>
                          <a:cs typeface="ＭＳ Ｐゴシック"/>
                        </a:defRPr>
                      </a:lvl6pPr>
                      <a:lvl7pPr marL="2743200" algn="l" defTabSz="914400" rtl="0" eaLnBrk="1" latinLnBrk="0" hangingPunct="1">
                        <a:defRPr sz="1200" kern="1200">
                          <a:solidFill>
                            <a:schemeClr val="tx1"/>
                          </a:solidFill>
                          <a:latin typeface="Arial"/>
                          <a:ea typeface="ＭＳ Ｐゴシック"/>
                          <a:cs typeface="ＭＳ Ｐゴシック"/>
                        </a:defRPr>
                      </a:lvl7pPr>
                      <a:lvl8pPr marL="3200400" algn="l" defTabSz="914400" rtl="0" eaLnBrk="1" latinLnBrk="0" hangingPunct="1">
                        <a:defRPr sz="12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rPr>
                        <a:t>Q12011-Q42015</a:t>
                      </a:r>
                    </a:p>
                  </a:txBody>
                  <a:tcPr marL="45720" marR="45720" anchor="ctr" horzOverflow="overflow">
                    <a:lnL w="28575" cap="flat" cmpd="sng" algn="ctr">
                      <a:solidFill>
                        <a:schemeClr val="accent3">
                          <a:lumMod val="20000"/>
                          <a:lumOff val="80000"/>
                        </a:schemeClr>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100" b="1" i="0" u="none" strike="noStrike" cap="none" normalizeH="0" baseline="0" dirty="0" smtClean="0">
                          <a:ln>
                            <a:noFill/>
                          </a:ln>
                          <a:solidFill>
                            <a:schemeClr val="bg1"/>
                          </a:solidFill>
                          <a:effectLst/>
                          <a:latin typeface="+mj-lt"/>
                          <a:ea typeface="Arial Unicode MS" pitchFamily="34" charset="-128"/>
                          <a:cs typeface="Arial" charset="0"/>
                        </a:rPr>
                        <a:t>Q12008-Q42009</a:t>
                      </a:r>
                    </a:p>
                  </a:txBody>
                  <a:tcPr marL="45720" marR="45720" anchor="ctr" horzOverflow="overflow">
                    <a:lnL w="12700" cap="flat" cmpd="sng" algn="ctr">
                      <a:solidFill>
                        <a:schemeClr val="accent4"/>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40000"/>
                        <a:lumOff val="60000"/>
                      </a:srgbClr>
                    </a:solidFill>
                  </a:tcPr>
                </a:tc>
                <a:tc hMerge="1">
                  <a:txBody>
                    <a:bodyPr/>
                    <a:lstStyle/>
                    <a:p>
                      <a:endParaRPr lang="en-GB"/>
                    </a:p>
                  </a:txBody>
                  <a:tcPr/>
                </a:tc>
              </a:tr>
              <a:tr h="258578">
                <a:tc>
                  <a:txBody>
                    <a:bodyPr/>
                    <a:lstStyle/>
                    <a:p>
                      <a:pPr marL="0" algn="ctr" defTabSz="457200" rtl="0" eaLnBrk="1" fontAlgn="b" latinLnBrk="0" hangingPunct="1"/>
                      <a:r>
                        <a:rPr lang="en-US" sz="1100" b="0" i="0" u="none" strike="noStrike" kern="1200" dirty="0" smtClean="0">
                          <a:solidFill>
                            <a:srgbClr val="000000"/>
                          </a:solidFill>
                          <a:effectLst/>
                          <a:latin typeface="+mj-lt"/>
                          <a:ea typeface="+mn-ea"/>
                          <a:cs typeface="+mn-cs"/>
                        </a:rPr>
                        <a:t>SHUSA / Sovereign</a:t>
                      </a:r>
                      <a:endParaRPr lang="en-US" sz="11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u="none" strike="noStrike" kern="1200" dirty="0" smtClean="0">
                          <a:solidFill>
                            <a:srgbClr val="000000"/>
                          </a:solidFill>
                          <a:effectLst/>
                          <a:latin typeface="Arial"/>
                          <a:ea typeface="+mn-ea"/>
                          <a:cs typeface="+mn-cs"/>
                        </a:rPr>
                        <a:t>0.49%</a:t>
                      </a:r>
                      <a:endParaRPr lang="en-US" sz="11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u="none" strike="noStrike" kern="1200" dirty="0" smtClean="0">
                          <a:solidFill>
                            <a:srgbClr val="000000"/>
                          </a:solidFill>
                          <a:effectLst/>
                          <a:latin typeface="Arial"/>
                          <a:ea typeface="+mn-ea"/>
                          <a:cs typeface="+mn-cs"/>
                        </a:rPr>
                        <a:t>0.79%</a:t>
                      </a:r>
                      <a:endParaRPr lang="en-US" sz="11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1" i="0" u="none" strike="noStrike" kern="1200" dirty="0" smtClean="0">
                          <a:solidFill>
                            <a:schemeClr val="bg1"/>
                          </a:solidFill>
                          <a:effectLst/>
                          <a:latin typeface="Arial"/>
                          <a:ea typeface="+mn-ea"/>
                          <a:cs typeface="+mn-cs"/>
                        </a:rPr>
                        <a:t>1.60</a:t>
                      </a:r>
                      <a:endParaRPr lang="en-US" sz="11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58578">
                <a:tc>
                  <a:txBody>
                    <a:bodyPr/>
                    <a:lstStyle/>
                    <a:p>
                      <a:pPr marL="0" algn="ctr" defTabSz="457200" rtl="0" eaLnBrk="1" fontAlgn="b" latinLnBrk="0" hangingPunct="1"/>
                      <a:r>
                        <a:rPr lang="en-US" sz="1100" b="0" i="0" u="none" strike="noStrike" kern="1200" dirty="0" smtClean="0">
                          <a:solidFill>
                            <a:srgbClr val="000000"/>
                          </a:solidFill>
                          <a:effectLst/>
                          <a:latin typeface="+mj-lt"/>
                          <a:ea typeface="+mn-ea"/>
                          <a:cs typeface="+mn-cs"/>
                        </a:rPr>
                        <a:t>FRB 100</a:t>
                      </a:r>
                      <a:r>
                        <a:rPr lang="en-US" sz="1100" b="0" i="0" u="none" strike="noStrike" kern="1200" baseline="0" dirty="0" smtClean="0">
                          <a:solidFill>
                            <a:srgbClr val="000000"/>
                          </a:solidFill>
                          <a:effectLst/>
                          <a:latin typeface="+mj-lt"/>
                          <a:ea typeface="+mn-ea"/>
                          <a:cs typeface="+mn-cs"/>
                        </a:rPr>
                        <a:t> largest banks</a:t>
                      </a:r>
                      <a:endParaRPr lang="en-US" sz="11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u="none" strike="noStrike" kern="1200" dirty="0" smtClean="0">
                          <a:solidFill>
                            <a:srgbClr val="000000"/>
                          </a:solidFill>
                          <a:effectLst/>
                          <a:latin typeface="Arial"/>
                          <a:ea typeface="+mn-ea"/>
                          <a:cs typeface="+mn-cs"/>
                        </a:rPr>
                        <a:t>0.45%</a:t>
                      </a:r>
                      <a:endParaRPr lang="en-US" sz="11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u="none" strike="noStrike" kern="1200" dirty="0" smtClean="0">
                          <a:solidFill>
                            <a:srgbClr val="000000"/>
                          </a:solidFill>
                          <a:effectLst/>
                          <a:latin typeface="Arial"/>
                          <a:ea typeface="+mn-ea"/>
                          <a:cs typeface="+mn-cs"/>
                        </a:rPr>
                        <a:t>1.90%</a:t>
                      </a:r>
                      <a:endParaRPr lang="en-US" sz="11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1" i="0" u="none" strike="noStrike" kern="1200" dirty="0" smtClean="0">
                          <a:solidFill>
                            <a:schemeClr val="bg1"/>
                          </a:solidFill>
                          <a:effectLst/>
                          <a:latin typeface="Arial"/>
                          <a:ea typeface="+mn-ea"/>
                          <a:cs typeface="+mn-cs"/>
                        </a:rPr>
                        <a:t>4.20</a:t>
                      </a:r>
                      <a:endParaRPr lang="en-US" sz="11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6774">
                <a:tc>
                  <a:txBody>
                    <a:bodyPr/>
                    <a:lstStyle/>
                    <a:p>
                      <a:pPr marL="0" marR="0" lvl="0" indent="0" algn="ctr" defTabSz="939800" rtl="0" eaLnBrk="1" fontAlgn="base" latinLnBrk="0" hangingPunct="1">
                        <a:lnSpc>
                          <a:spcPct val="100000"/>
                        </a:lnSpc>
                        <a:spcBef>
                          <a:spcPct val="30000"/>
                        </a:spcBef>
                        <a:spcAft>
                          <a:spcPct val="0"/>
                        </a:spcAft>
                        <a:buClrTx/>
                        <a:buSzTx/>
                        <a:buFontTx/>
                        <a:buNone/>
                        <a:tabLst/>
                        <a:defRPr/>
                      </a:pPr>
                      <a:endPar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endParaRPr>
                    </a:p>
                  </a:txBody>
                  <a:tcPr marL="45720" marR="45720" anchor="ctr" horzOverflow="overflow">
                    <a:lnL w="12700" cap="flat" cmpd="sng" algn="ctr">
                      <a:solidFill>
                        <a:schemeClr val="tx1"/>
                      </a:solidFill>
                      <a:prstDash val="solid"/>
                      <a:round/>
                      <a:headEnd type="none" w="med" len="med"/>
                      <a:tailEnd type="none" w="med" len="med"/>
                    </a:lnL>
                    <a:lnR w="28575" cap="flat" cmpd="sng" algn="ctr">
                      <a:solidFill>
                        <a:schemeClr val="accent3">
                          <a:lumMod val="20000"/>
                          <a:lumOff val="8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200" kern="1200">
                          <a:solidFill>
                            <a:schemeClr val="tx1"/>
                          </a:solidFill>
                          <a:latin typeface="Arial"/>
                          <a:ea typeface="ＭＳ Ｐゴシック"/>
                          <a:cs typeface="ＭＳ Ｐゴシック"/>
                        </a:defRPr>
                      </a:lvl1pPr>
                      <a:lvl2pPr marL="457200" algn="l" defTabSz="914400" rtl="0" eaLnBrk="1" latinLnBrk="0" hangingPunct="1">
                        <a:defRPr sz="1200" kern="1200">
                          <a:solidFill>
                            <a:schemeClr val="tx1"/>
                          </a:solidFill>
                          <a:latin typeface="Arial"/>
                          <a:ea typeface="ＭＳ Ｐゴシック"/>
                          <a:cs typeface="ＭＳ Ｐゴシック"/>
                        </a:defRPr>
                      </a:lvl2pPr>
                      <a:lvl3pPr marL="914400" algn="l" defTabSz="914400" rtl="0" eaLnBrk="1" latinLnBrk="0" hangingPunct="1">
                        <a:defRPr sz="1200" kern="1200">
                          <a:solidFill>
                            <a:schemeClr val="tx1"/>
                          </a:solidFill>
                          <a:latin typeface="Arial"/>
                          <a:ea typeface="ＭＳ Ｐゴシック"/>
                          <a:cs typeface="ＭＳ Ｐゴシック"/>
                        </a:defRPr>
                      </a:lvl3pPr>
                      <a:lvl4pPr marL="1371600" algn="l" defTabSz="914400" rtl="0" eaLnBrk="1" latinLnBrk="0" hangingPunct="1">
                        <a:defRPr sz="1200" kern="1200">
                          <a:solidFill>
                            <a:schemeClr val="tx1"/>
                          </a:solidFill>
                          <a:latin typeface="Arial"/>
                          <a:ea typeface="ＭＳ Ｐゴシック"/>
                          <a:cs typeface="ＭＳ Ｐゴシック"/>
                        </a:defRPr>
                      </a:lvl4pPr>
                      <a:lvl5pPr marL="1828800" algn="l" defTabSz="914400" rtl="0" eaLnBrk="1" latinLnBrk="0" hangingPunct="1">
                        <a:defRPr sz="1200" kern="1200">
                          <a:solidFill>
                            <a:schemeClr val="tx1"/>
                          </a:solidFill>
                          <a:latin typeface="Arial"/>
                          <a:ea typeface="ＭＳ Ｐゴシック"/>
                          <a:cs typeface="ＭＳ Ｐゴシック"/>
                        </a:defRPr>
                      </a:lvl5pPr>
                      <a:lvl6pPr marL="2286000" algn="l" defTabSz="914400" rtl="0" eaLnBrk="1" latinLnBrk="0" hangingPunct="1">
                        <a:defRPr sz="1200" kern="1200">
                          <a:solidFill>
                            <a:schemeClr val="tx1"/>
                          </a:solidFill>
                          <a:latin typeface="Arial"/>
                          <a:ea typeface="ＭＳ Ｐゴシック"/>
                          <a:cs typeface="ＭＳ Ｐゴシック"/>
                        </a:defRPr>
                      </a:lvl6pPr>
                      <a:lvl7pPr marL="2743200" algn="l" defTabSz="914400" rtl="0" eaLnBrk="1" latinLnBrk="0" hangingPunct="1">
                        <a:defRPr sz="1200" kern="1200">
                          <a:solidFill>
                            <a:schemeClr val="tx1"/>
                          </a:solidFill>
                          <a:latin typeface="Arial"/>
                          <a:ea typeface="ＭＳ Ｐゴシック"/>
                          <a:cs typeface="ＭＳ Ｐゴシック"/>
                        </a:defRPr>
                      </a:lvl7pPr>
                      <a:lvl8pPr marL="3200400" algn="l" defTabSz="914400" rtl="0" eaLnBrk="1" latinLnBrk="0" hangingPunct="1">
                        <a:defRPr sz="12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rPr>
                        <a:t>Q12011-Q42015</a:t>
                      </a:r>
                    </a:p>
                  </a:txBody>
                  <a:tcPr marL="45720" marR="45720" anchor="ctr" horzOverflow="overflow">
                    <a:lnL w="28575" cap="flat" cmpd="sng" algn="ctr">
                      <a:solidFill>
                        <a:schemeClr val="accent3">
                          <a:lumMod val="20000"/>
                          <a:lumOff val="80000"/>
                        </a:schemeClr>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100" b="1" i="0" u="none" strike="noStrike" cap="none" normalizeH="0" baseline="0" dirty="0" smtClean="0">
                          <a:ln>
                            <a:noFill/>
                          </a:ln>
                          <a:solidFill>
                            <a:schemeClr val="tx1"/>
                          </a:solidFill>
                          <a:effectLst/>
                          <a:latin typeface="+mj-lt"/>
                          <a:ea typeface="Arial Unicode MS" pitchFamily="34" charset="-128"/>
                          <a:cs typeface="Arial" charset="0"/>
                        </a:rPr>
                        <a:t>Q12008-Q42010</a:t>
                      </a:r>
                    </a:p>
                  </a:txBody>
                  <a:tcPr marL="45720" marR="45720" anchor="ctr" horzOverflow="overflow">
                    <a:lnL w="12700" cap="flat" cmpd="sng" algn="ctr">
                      <a:solidFill>
                        <a:schemeClr val="accent4"/>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endParaRPr lang="en-GB"/>
                    </a:p>
                  </a:txBody>
                  <a:tcPr/>
                </a:tc>
              </a:tr>
              <a:tr h="258578">
                <a:tc>
                  <a:txBody>
                    <a:bodyPr/>
                    <a:lstStyle/>
                    <a:p>
                      <a:pPr marL="0" algn="ctr" defTabSz="457200" rtl="0" eaLnBrk="1" fontAlgn="b" latinLnBrk="0" hangingPunct="1"/>
                      <a:r>
                        <a:rPr lang="en-US" sz="1100" b="0" i="0" u="none" strike="noStrike" kern="1200" dirty="0" smtClean="0">
                          <a:solidFill>
                            <a:srgbClr val="000000"/>
                          </a:solidFill>
                          <a:effectLst/>
                          <a:latin typeface="+mj-lt"/>
                          <a:ea typeface="+mn-ea"/>
                          <a:cs typeface="+mn-cs"/>
                        </a:rPr>
                        <a:t>SHUSA / Sovereign</a:t>
                      </a:r>
                      <a:endParaRPr lang="en-US" sz="11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u="none" strike="noStrike" kern="1200" dirty="0" smtClean="0">
                          <a:solidFill>
                            <a:srgbClr val="000000"/>
                          </a:solidFill>
                          <a:effectLst/>
                          <a:latin typeface="Arial"/>
                          <a:ea typeface="+mn-ea"/>
                          <a:cs typeface="+mn-cs"/>
                        </a:rPr>
                        <a:t>0.49%</a:t>
                      </a:r>
                      <a:endParaRPr lang="en-US" sz="11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u="none" strike="noStrike" kern="1200" dirty="0" smtClean="0">
                          <a:solidFill>
                            <a:srgbClr val="000000"/>
                          </a:solidFill>
                          <a:effectLst/>
                          <a:latin typeface="+mn-lt"/>
                          <a:ea typeface="+mn-ea"/>
                          <a:cs typeface="+mn-cs"/>
                        </a:rPr>
                        <a:t>1.12%</a:t>
                      </a:r>
                      <a:endParaRPr lang="en-US" sz="11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1" i="0" u="none" strike="noStrike" kern="1200" dirty="0" smtClean="0">
                          <a:solidFill>
                            <a:schemeClr val="bg1"/>
                          </a:solidFill>
                          <a:effectLst/>
                          <a:latin typeface="Arial"/>
                          <a:ea typeface="+mn-ea"/>
                          <a:cs typeface="+mn-cs"/>
                        </a:rPr>
                        <a:t>2.27</a:t>
                      </a:r>
                      <a:endParaRPr lang="en-US" sz="11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58578">
                <a:tc>
                  <a:txBody>
                    <a:bodyPr/>
                    <a:lstStyle/>
                    <a:p>
                      <a:pPr marL="0" algn="ctr" defTabSz="457200" rtl="0" eaLnBrk="1" fontAlgn="b" latinLnBrk="0" hangingPunct="1"/>
                      <a:r>
                        <a:rPr lang="en-US" sz="1100" b="0" i="0" u="none" strike="noStrike" kern="1200" dirty="0" smtClean="0">
                          <a:solidFill>
                            <a:srgbClr val="000000"/>
                          </a:solidFill>
                          <a:effectLst/>
                          <a:latin typeface="+mj-lt"/>
                          <a:ea typeface="+mn-ea"/>
                          <a:cs typeface="+mn-cs"/>
                        </a:rPr>
                        <a:t>FRB 100</a:t>
                      </a:r>
                      <a:r>
                        <a:rPr lang="en-US" sz="1100" b="0" i="0" u="none" strike="noStrike" kern="1200" baseline="0" dirty="0" smtClean="0">
                          <a:solidFill>
                            <a:srgbClr val="000000"/>
                          </a:solidFill>
                          <a:effectLst/>
                          <a:latin typeface="+mj-lt"/>
                          <a:ea typeface="+mn-ea"/>
                          <a:cs typeface="+mn-cs"/>
                        </a:rPr>
                        <a:t> largest banks</a:t>
                      </a:r>
                      <a:endParaRPr lang="en-US" sz="11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u="none" strike="noStrike" kern="1200" dirty="0" smtClean="0">
                          <a:solidFill>
                            <a:srgbClr val="000000"/>
                          </a:solidFill>
                          <a:effectLst/>
                          <a:latin typeface="Arial"/>
                          <a:ea typeface="+mn-ea"/>
                          <a:cs typeface="+mn-cs"/>
                        </a:rPr>
                        <a:t>0.45%</a:t>
                      </a:r>
                      <a:endParaRPr lang="en-US" sz="11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u="none" strike="noStrike" kern="1200" dirty="0" smtClean="0">
                          <a:solidFill>
                            <a:srgbClr val="000000"/>
                          </a:solidFill>
                          <a:effectLst/>
                          <a:latin typeface="+mn-lt"/>
                          <a:ea typeface="+mn-ea"/>
                          <a:cs typeface="+mn-cs"/>
                        </a:rPr>
                        <a:t>2.16%</a:t>
                      </a:r>
                      <a:endParaRPr lang="en-US" sz="11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1" i="0" u="none" strike="noStrike" kern="1200" dirty="0" smtClean="0">
                          <a:solidFill>
                            <a:schemeClr val="bg1"/>
                          </a:solidFill>
                          <a:effectLst/>
                          <a:latin typeface="Arial"/>
                          <a:ea typeface="+mn-ea"/>
                          <a:cs typeface="+mn-cs"/>
                        </a:rPr>
                        <a:t>4.76</a:t>
                      </a:r>
                      <a:endParaRPr lang="en-US" sz="11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Tree>
    <p:extLst>
      <p:ext uri="{BB962C8B-B14F-4D97-AF65-F5344CB8AC3E}">
        <p14:creationId xmlns:p14="http://schemas.microsoft.com/office/powerpoint/2010/main" val="25677462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Object 39" hidden="1"/>
          <p:cNvGraphicFramePr>
            <a:graphicFrameLocks noChangeAspect="1"/>
          </p:cNvGraphicFramePr>
          <p:nvPr>
            <p:custDataLst>
              <p:tags r:id="rId2"/>
            </p:custDataLst>
            <p:extLst>
              <p:ext uri="{D42A27DB-BD31-4B8C-83A1-F6EECF244321}">
                <p14:modId xmlns:p14="http://schemas.microsoft.com/office/powerpoint/2010/main" val="50288213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9172" name="think-cell Slide" r:id="rId35" imgW="270" imgH="270" progId="TCLayout.ActiveDocument.1">
                  <p:embed/>
                </p:oleObj>
              </mc:Choice>
              <mc:Fallback>
                <p:oleObj name="think-cell Slide" r:id="rId35" imgW="270" imgH="270" progId="TCLayout.ActiveDocument.1">
                  <p:embed/>
                  <p:pic>
                    <p:nvPicPr>
                      <p:cNvPr id="0" name=""/>
                      <p:cNvPicPr/>
                      <p:nvPr/>
                    </p:nvPicPr>
                    <p:blipFill>
                      <a:blip r:embed="rId36"/>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sym typeface="+mn-lt"/>
            </a:endParaRPr>
          </a:p>
        </p:txBody>
      </p:sp>
      <p:sp>
        <p:nvSpPr>
          <p:cNvPr id="88" name="Text Placeholder 10"/>
          <p:cNvSpPr txBox="1">
            <a:spLocks/>
          </p:cNvSpPr>
          <p:nvPr/>
        </p:nvSpPr>
        <p:spPr>
          <a:xfrm>
            <a:off x="4856705" y="1654175"/>
            <a:ext cx="3944938"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Scalar derived from historical loss rates</a:t>
            </a:r>
          </a:p>
          <a:p>
            <a:pPr marL="0" marR="0" lvl="0" indent="0" algn="l" defTabSz="914400" rtl="0" eaLnBrk="1" fontAlgn="base" latinLnBrk="0" hangingPunct="1">
              <a:lnSpc>
                <a:spcPct val="100000"/>
              </a:lnSpc>
              <a:spcBef>
                <a:spcPts val="0"/>
              </a:spcBef>
              <a:spcAft>
                <a:spcPct val="0"/>
              </a:spcAft>
              <a:buClrTx/>
              <a:buSzTx/>
              <a:buFontTx/>
              <a:buNone/>
              <a:tabLst/>
              <a:defRPr/>
            </a:pPr>
            <a:endParaRPr kumimoji="0" lang="en-GB" sz="1400" b="1" i="0" u="none" strike="noStrike" kern="0" cap="none" spc="0" normalizeH="0" baseline="0" noProof="0" dirty="0">
              <a:ln>
                <a:noFill/>
              </a:ln>
              <a:solidFill>
                <a:srgbClr val="FF0000"/>
              </a:solidFill>
              <a:effectLst/>
              <a:uLnTx/>
              <a:uFillTx/>
              <a:latin typeface="Arial Bold"/>
              <a:ea typeface="ＭＳ Ｐゴシック"/>
            </a:endParaRPr>
          </a:p>
        </p:txBody>
      </p:sp>
      <p:sp>
        <p:nvSpPr>
          <p:cNvPr id="97" name="Text Placeholder 9"/>
          <p:cNvSpPr txBox="1">
            <a:spLocks/>
          </p:cNvSpPr>
          <p:nvPr/>
        </p:nvSpPr>
        <p:spPr>
          <a:xfrm>
            <a:off x="544513" y="1654175"/>
            <a:ext cx="3941769"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dirty="0" smtClean="0">
                <a:ln>
                  <a:noFill/>
                </a:ln>
                <a:solidFill>
                  <a:srgbClr val="FF0000"/>
                </a:solidFill>
                <a:effectLst/>
                <a:uLnTx/>
                <a:uFillTx/>
                <a:latin typeface="Arial Bold"/>
                <a:ea typeface="ＭＳ Ｐゴシック"/>
              </a:rPr>
              <a:t>Net charge-off rate </a:t>
            </a:r>
          </a:p>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0" i="0" u="none" strike="noStrike" kern="0" cap="none" spc="0" normalizeH="0" baseline="0" noProof="0" dirty="0" smtClean="0">
                <a:ln>
                  <a:noFill/>
                </a:ln>
                <a:solidFill>
                  <a:srgbClr val="FF0000"/>
                </a:solidFill>
                <a:effectLst/>
                <a:uLnTx/>
                <a:uFillTx/>
                <a:latin typeface="Arial"/>
                <a:ea typeface="ＭＳ Ｐゴシック"/>
              </a:rPr>
              <a:t>%, 1Q2006 – 4Q2015</a:t>
            </a:r>
            <a:endParaRPr kumimoji="0" lang="en-GB" sz="1400" b="0" i="0" u="none" strike="noStrike" kern="0" cap="none" spc="0" normalizeH="0" baseline="0" noProof="0" dirty="0">
              <a:ln>
                <a:noFill/>
              </a:ln>
              <a:solidFill>
                <a:srgbClr val="FF0000"/>
              </a:solidFill>
              <a:effectLst/>
              <a:uLnTx/>
              <a:uFillTx/>
              <a:latin typeface="Arial"/>
              <a:ea typeface="ＭＳ Ｐゴシック"/>
            </a:endParaRPr>
          </a:p>
        </p:txBody>
      </p:sp>
      <p:sp>
        <p:nvSpPr>
          <p:cNvPr id="134" name="Footnote"/>
          <p:cNvSpPr/>
          <p:nvPr/>
        </p:nvSpPr>
        <p:spPr bwMode="auto">
          <a:xfrm>
            <a:off x="455613" y="6501183"/>
            <a:ext cx="853875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latin typeface="Arial"/>
                <a:ea typeface="ＭＳ Ｐゴシック"/>
                <a:sym typeface="Arial"/>
              </a:rPr>
              <a:t>Source: </a:t>
            </a:r>
            <a:r>
              <a:rPr lang="en-US" sz="800" dirty="0">
                <a:latin typeface="Arial"/>
                <a:ea typeface="ＭＳ Ｐゴシック"/>
                <a:sym typeface="Arial"/>
              </a:rPr>
              <a:t>SNL Financial Regulated Depositories Bank Regulatory Financials database; Federal Reserve Board historical data: charge-off rates on loans and leases at 100 largest commercial banks, FRB 2014 Shared National Credit </a:t>
            </a:r>
            <a:r>
              <a:rPr lang="en-US" sz="800" dirty="0" smtClean="0">
                <a:latin typeface="Arial"/>
                <a:ea typeface="ＭＳ Ｐゴシック"/>
                <a:sym typeface="Arial"/>
              </a:rPr>
              <a:t>Report</a:t>
            </a:r>
          </a:p>
        </p:txBody>
      </p:sp>
      <p:sp>
        <p:nvSpPr>
          <p:cNvPr id="59" name="Rectangle 58"/>
          <p:cNvSpPr/>
          <p:nvPr/>
        </p:nvSpPr>
        <p:spPr>
          <a:xfrm>
            <a:off x="457200" y="1262913"/>
            <a:ext cx="3781425"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Historical C&amp;I (including GCB) loss rates</a:t>
            </a:r>
            <a:endParaRPr lang="en-GB" sz="1400" b="1" dirty="0">
              <a:solidFill>
                <a:srgbClr val="FF0000"/>
              </a:solidFill>
              <a:latin typeface="Arial" panose="020B0604020202020204" pitchFamily="34" charset="0"/>
              <a:cs typeface="Arial" panose="020B0604020202020204" pitchFamily="34" charset="0"/>
            </a:endParaRPr>
          </a:p>
        </p:txBody>
      </p:sp>
      <p:sp>
        <p:nvSpPr>
          <p:cNvPr id="61" name="Rectangle 60"/>
          <p:cNvSpPr/>
          <p:nvPr/>
        </p:nvSpPr>
        <p:spPr>
          <a:xfrm>
            <a:off x="4856705" y="5271616"/>
            <a:ext cx="4287295" cy="646331"/>
          </a:xfrm>
          <a:prstGeom prst="rect">
            <a:avLst/>
          </a:prstGeom>
        </p:spPr>
        <p:txBody>
          <a:bodyPr wrap="square">
            <a:spAutoFit/>
          </a:bodyPr>
          <a:lstStyle/>
          <a:p>
            <a:pPr marL="171450" indent="-171450" algn="l" fontAlgn="b">
              <a:lnSpc>
                <a:spcPct val="100000"/>
              </a:lnSpc>
              <a:spcBef>
                <a:spcPts val="0"/>
              </a:spcBef>
              <a:spcAft>
                <a:spcPts val="400"/>
              </a:spcAft>
              <a:buFont typeface="Arial" panose="020B0604020202020204" pitchFamily="34" charset="0"/>
              <a:buChar char="•"/>
              <a:defRPr/>
            </a:pPr>
            <a:r>
              <a:rPr lang="en-US" sz="1200" dirty="0" smtClean="0"/>
              <a:t>Differences in portfolio breakdown (e.g., inclusion of GCB) of data provide less comparable dataset than CCAR output</a:t>
            </a:r>
          </a:p>
        </p:txBody>
      </p:sp>
      <p:sp>
        <p:nvSpPr>
          <p:cNvPr id="62" name="Text Placeholder 10"/>
          <p:cNvSpPr txBox="1">
            <a:spLocks/>
          </p:cNvSpPr>
          <p:nvPr/>
        </p:nvSpPr>
        <p:spPr>
          <a:xfrm>
            <a:off x="4856705" y="5027741"/>
            <a:ext cx="3944938"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Evaluation</a:t>
            </a:r>
          </a:p>
          <a:p>
            <a:pPr marL="0" marR="0" lvl="0" indent="0" algn="l" defTabSz="914400" rtl="0" eaLnBrk="1" fontAlgn="base" latinLnBrk="0" hangingPunct="1">
              <a:lnSpc>
                <a:spcPct val="100000"/>
              </a:lnSpc>
              <a:spcBef>
                <a:spcPts val="0"/>
              </a:spcBef>
              <a:spcAft>
                <a:spcPct val="0"/>
              </a:spcAft>
              <a:buClrTx/>
              <a:buSzTx/>
              <a:buFontTx/>
              <a:buNone/>
              <a:tabLst/>
              <a:defRPr/>
            </a:pPr>
            <a:endParaRPr kumimoji="0" lang="en-GB" sz="1400" b="1" i="0" u="none" strike="noStrike" kern="0" cap="none" spc="0" normalizeH="0" baseline="0" noProof="0" dirty="0">
              <a:ln>
                <a:noFill/>
              </a:ln>
              <a:solidFill>
                <a:srgbClr val="FF0000"/>
              </a:solidFill>
              <a:effectLst/>
              <a:uLnTx/>
              <a:uFillTx/>
              <a:latin typeface="Arial Bold"/>
              <a:ea typeface="ＭＳ Ｐゴシック"/>
            </a:endParaRPr>
          </a:p>
        </p:txBody>
      </p:sp>
      <p:graphicFrame>
        <p:nvGraphicFramePr>
          <p:cNvPr id="68" name="Object 67"/>
          <p:cNvGraphicFramePr>
            <a:graphicFrameLocks/>
          </p:cNvGraphicFramePr>
          <p:nvPr>
            <p:custDataLst>
              <p:tags r:id="rId4"/>
            </p:custDataLst>
            <p:extLst>
              <p:ext uri="{D42A27DB-BD31-4B8C-83A1-F6EECF244321}">
                <p14:modId xmlns:p14="http://schemas.microsoft.com/office/powerpoint/2010/main" val="3586761833"/>
              </p:ext>
            </p:extLst>
          </p:nvPr>
        </p:nvGraphicFramePr>
        <p:xfrm>
          <a:off x="571500" y="2171700"/>
          <a:ext cx="4152900" cy="3514725"/>
        </p:xfrm>
        <a:graphic>
          <a:graphicData uri="http://schemas.openxmlformats.org/presentationml/2006/ole">
            <mc:AlternateContent xmlns:mc="http://schemas.openxmlformats.org/markup-compatibility/2006">
              <mc:Choice xmlns:v="urn:schemas-microsoft-com:vml" Requires="v">
                <p:oleObj spid="_x0000_s129173" name="Chart" r:id="rId37" imgW="4152900" imgH="3514725" progId="MSGraph.Chart.8">
                  <p:embed followColorScheme="full"/>
                </p:oleObj>
              </mc:Choice>
              <mc:Fallback>
                <p:oleObj name="Chart" r:id="rId37" imgW="4152900" imgH="3514725" progId="MSGraph.Chart.8">
                  <p:embed followColorScheme="full"/>
                  <p:pic>
                    <p:nvPicPr>
                      <p:cNvPr id="0" name=""/>
                      <p:cNvPicPr/>
                      <p:nvPr/>
                    </p:nvPicPr>
                    <p:blipFill>
                      <a:blip r:embed="rId38"/>
                      <a:stretch>
                        <a:fillRect/>
                      </a:stretch>
                    </p:blipFill>
                    <p:spPr>
                      <a:xfrm>
                        <a:off x="571500" y="2171700"/>
                        <a:ext cx="4152900" cy="3514725"/>
                      </a:xfrm>
                      <a:prstGeom prst="rect">
                        <a:avLst/>
                      </a:prstGeom>
                    </p:spPr>
                  </p:pic>
                </p:oleObj>
              </mc:Fallback>
            </mc:AlternateContent>
          </a:graphicData>
        </a:graphic>
      </p:graphicFrame>
      <p:sp>
        <p:nvSpPr>
          <p:cNvPr id="70" name="Text Placeholder 71"/>
          <p:cNvSpPr>
            <a:spLocks noGrp="1"/>
          </p:cNvSpPr>
          <p:nvPr>
            <p:custDataLst>
              <p:tags r:id="rId5"/>
            </p:custDataLst>
          </p:nvPr>
        </p:nvSpPr>
        <p:spPr bwMode="gray">
          <a:xfrm>
            <a:off x="390525" y="25908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C44D1B58-5AB7-452C-B0A7-63AE93701B31}" type="datetime'''''''''''''''''''''''''''''''''''''''''''''''''4''''''.''0'''">
              <a:rPr lang="en-US" sz="1000">
                <a:solidFill>
                  <a:schemeClr val="tx1"/>
                </a:solidFill>
              </a:rPr>
              <a:pPr/>
              <a:t>4.0</a:t>
            </a:fld>
            <a:endParaRPr lang="en-US" sz="1000" dirty="0">
              <a:solidFill>
                <a:schemeClr val="tx1"/>
              </a:solidFill>
              <a:sym typeface="+mn-lt"/>
            </a:endParaRPr>
          </a:p>
        </p:txBody>
      </p:sp>
      <p:sp>
        <p:nvSpPr>
          <p:cNvPr id="71" name="Text Placeholder 70"/>
          <p:cNvSpPr>
            <a:spLocks noGrp="1"/>
          </p:cNvSpPr>
          <p:nvPr>
            <p:custDataLst>
              <p:tags r:id="rId6"/>
            </p:custDataLst>
          </p:nvPr>
        </p:nvSpPr>
        <p:spPr bwMode="gray">
          <a:xfrm>
            <a:off x="390525" y="29527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0BED0495-6549-44FE-82E1-35792731F1A0}" type="datetime'''''''3''''.''''''''5'''''''''''''''''''''''''''''">
              <a:rPr lang="en-US" sz="1000">
                <a:solidFill>
                  <a:schemeClr val="tx1"/>
                </a:solidFill>
              </a:rPr>
              <a:pPr/>
              <a:t>3.5</a:t>
            </a:fld>
            <a:endParaRPr lang="en-US" sz="1000" dirty="0">
              <a:solidFill>
                <a:schemeClr val="tx1"/>
              </a:solidFill>
              <a:sym typeface="+mn-lt"/>
            </a:endParaRPr>
          </a:p>
        </p:txBody>
      </p:sp>
      <p:sp>
        <p:nvSpPr>
          <p:cNvPr id="72" name="Text Placeholder 40"/>
          <p:cNvSpPr>
            <a:spLocks noGrp="1"/>
          </p:cNvSpPr>
          <p:nvPr>
            <p:custDataLst>
              <p:tags r:id="rId7"/>
            </p:custDataLst>
          </p:nvPr>
        </p:nvSpPr>
        <p:spPr bwMode="gray">
          <a:xfrm>
            <a:off x="390525" y="33242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DB8D796C-7D69-44F0-8C07-A185E6342C32}" type="datetime'''''''''''''3''.0'''''''''''''''''''''''''''''''''''''''''">
              <a:rPr lang="en-US" sz="1000">
                <a:solidFill>
                  <a:schemeClr val="tx1"/>
                </a:solidFill>
              </a:rPr>
              <a:pPr/>
              <a:t>3.0</a:t>
            </a:fld>
            <a:endParaRPr lang="en-US" sz="1000" dirty="0">
              <a:solidFill>
                <a:schemeClr val="tx1"/>
              </a:solidFill>
              <a:sym typeface="+mn-lt"/>
            </a:endParaRPr>
          </a:p>
        </p:txBody>
      </p:sp>
      <p:sp>
        <p:nvSpPr>
          <p:cNvPr id="73" name="Text Placeholder 69"/>
          <p:cNvSpPr>
            <a:spLocks noGrp="1"/>
          </p:cNvSpPr>
          <p:nvPr>
            <p:custDataLst>
              <p:tags r:id="rId8"/>
            </p:custDataLst>
          </p:nvPr>
        </p:nvSpPr>
        <p:spPr bwMode="gray">
          <a:xfrm>
            <a:off x="390525" y="36861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921E8986-49EE-4A8F-9DCF-48C0CE710BA3}" type="datetime'''''''2''''''''''''''''''.''''''''''''''''''5'">
              <a:rPr lang="en-US" sz="1000">
                <a:solidFill>
                  <a:schemeClr val="tx1"/>
                </a:solidFill>
              </a:rPr>
              <a:pPr/>
              <a:t>2.5</a:t>
            </a:fld>
            <a:endParaRPr lang="en-US" sz="1000" dirty="0">
              <a:solidFill>
                <a:schemeClr val="tx1"/>
              </a:solidFill>
              <a:sym typeface="+mn-lt"/>
            </a:endParaRPr>
          </a:p>
        </p:txBody>
      </p:sp>
      <p:sp>
        <p:nvSpPr>
          <p:cNvPr id="74" name="Text Placeholder 35"/>
          <p:cNvSpPr>
            <a:spLocks noGrp="1"/>
          </p:cNvSpPr>
          <p:nvPr>
            <p:custDataLst>
              <p:tags r:id="rId9"/>
            </p:custDataLst>
          </p:nvPr>
        </p:nvSpPr>
        <p:spPr bwMode="gray">
          <a:xfrm>
            <a:off x="390525" y="40481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9952D3A6-9893-4C80-8DD2-29861AD31904}" type="datetime'''''''2''.''''''''''''0'''">
              <a:rPr lang="en-US" sz="1000">
                <a:solidFill>
                  <a:schemeClr val="tx1"/>
                </a:solidFill>
              </a:rPr>
              <a:pPr/>
              <a:t>2.0</a:t>
            </a:fld>
            <a:endParaRPr lang="en-US" sz="1000" dirty="0">
              <a:solidFill>
                <a:schemeClr val="tx1"/>
              </a:solidFill>
              <a:sym typeface="+mn-lt"/>
            </a:endParaRPr>
          </a:p>
        </p:txBody>
      </p:sp>
      <p:sp>
        <p:nvSpPr>
          <p:cNvPr id="75" name="Text Placeholder 68"/>
          <p:cNvSpPr>
            <a:spLocks noGrp="1"/>
          </p:cNvSpPr>
          <p:nvPr>
            <p:custDataLst>
              <p:tags r:id="rId10"/>
            </p:custDataLst>
          </p:nvPr>
        </p:nvSpPr>
        <p:spPr bwMode="gray">
          <a:xfrm>
            <a:off x="390525" y="44100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6066DD11-29FA-4321-B49B-12954D489C33}" type="datetime'''''''''''''''''''''''''''1''''''''''.''''''''''''''''5'''''''">
              <a:rPr lang="en-US" sz="1000">
                <a:solidFill>
                  <a:schemeClr val="tx1"/>
                </a:solidFill>
              </a:rPr>
              <a:pPr/>
              <a:t>1.5</a:t>
            </a:fld>
            <a:endParaRPr lang="en-US" sz="1000" dirty="0">
              <a:solidFill>
                <a:schemeClr val="tx1"/>
              </a:solidFill>
              <a:sym typeface="+mn-lt"/>
            </a:endParaRPr>
          </a:p>
        </p:txBody>
      </p:sp>
      <p:sp>
        <p:nvSpPr>
          <p:cNvPr id="100" name="Text Placeholder 30"/>
          <p:cNvSpPr>
            <a:spLocks noGrp="1"/>
          </p:cNvSpPr>
          <p:nvPr>
            <p:custDataLst>
              <p:tags r:id="rId11"/>
            </p:custDataLst>
          </p:nvPr>
        </p:nvSpPr>
        <p:spPr bwMode="gray">
          <a:xfrm>
            <a:off x="390525" y="47720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C909FDD5-9BB2-4E3F-A491-2CCCDACE2CFC}" type="datetime'1''''''''''''''''''''''''''.''''''''''''0'''''''''''">
              <a:rPr lang="en-US" sz="1000">
                <a:solidFill>
                  <a:schemeClr val="tx1"/>
                </a:solidFill>
              </a:rPr>
              <a:pPr/>
              <a:t>1.0</a:t>
            </a:fld>
            <a:endParaRPr lang="en-US" sz="1000" dirty="0">
              <a:solidFill>
                <a:schemeClr val="tx1"/>
              </a:solidFill>
              <a:sym typeface="+mn-lt"/>
            </a:endParaRPr>
          </a:p>
        </p:txBody>
      </p:sp>
      <p:sp>
        <p:nvSpPr>
          <p:cNvPr id="101" name="Text Placeholder 67"/>
          <p:cNvSpPr>
            <a:spLocks noGrp="1"/>
          </p:cNvSpPr>
          <p:nvPr>
            <p:custDataLst>
              <p:tags r:id="rId12"/>
            </p:custDataLst>
          </p:nvPr>
        </p:nvSpPr>
        <p:spPr bwMode="gray">
          <a:xfrm>
            <a:off x="390525" y="51435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740FD663-4523-4A28-8D75-1AD0AE9DABDB}" type="datetime'''''''0''''''.''''''''''''''''''''''''''''''''''''5'''">
              <a:rPr lang="en-US" sz="1000">
                <a:solidFill>
                  <a:schemeClr val="tx1"/>
                </a:solidFill>
              </a:rPr>
              <a:pPr/>
              <a:t>0.5</a:t>
            </a:fld>
            <a:endParaRPr lang="en-US" sz="1000" dirty="0">
              <a:solidFill>
                <a:schemeClr val="tx1"/>
              </a:solidFill>
              <a:sym typeface="+mn-lt"/>
            </a:endParaRPr>
          </a:p>
        </p:txBody>
      </p:sp>
      <p:sp>
        <p:nvSpPr>
          <p:cNvPr id="102" name="Text Placeholder 88"/>
          <p:cNvSpPr>
            <a:spLocks noGrp="1"/>
          </p:cNvSpPr>
          <p:nvPr>
            <p:custDataLst>
              <p:tags r:id="rId13"/>
            </p:custDataLst>
          </p:nvPr>
        </p:nvSpPr>
        <p:spPr bwMode="gray">
          <a:xfrm>
            <a:off x="390525" y="55054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33FC65B4-BBC5-45B0-BDE5-4C53EF226D22}" type="datetime'''0''''''''''''.''''''''0'''''''''">
              <a:rPr lang="en-US" sz="1000">
                <a:solidFill>
                  <a:schemeClr val="tx1"/>
                </a:solidFill>
              </a:rPr>
              <a:pPr/>
              <a:t>0.0</a:t>
            </a:fld>
            <a:endParaRPr lang="en-US" sz="1000" dirty="0">
              <a:solidFill>
                <a:schemeClr val="tx1"/>
              </a:solidFill>
              <a:latin typeface="Arial"/>
              <a:ea typeface="ＭＳ Ｐゴシック"/>
              <a:sym typeface="Arial"/>
            </a:endParaRPr>
          </a:p>
        </p:txBody>
      </p:sp>
      <p:sp>
        <p:nvSpPr>
          <p:cNvPr id="69" name="Text Placeholder 72"/>
          <p:cNvSpPr>
            <a:spLocks noGrp="1"/>
          </p:cNvSpPr>
          <p:nvPr>
            <p:custDataLst>
              <p:tags r:id="rId14"/>
            </p:custDataLst>
          </p:nvPr>
        </p:nvSpPr>
        <p:spPr bwMode="gray">
          <a:xfrm>
            <a:off x="390525" y="22288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43A0B5DE-EAB7-4D15-BE83-0D4BC3F33311}" type="datetime'''''''''''4''''''''.''5'''''''''''''''''''''''''''">
              <a:rPr lang="en-US" sz="1000">
                <a:solidFill>
                  <a:schemeClr val="tx1"/>
                </a:solidFill>
              </a:rPr>
              <a:pPr/>
              <a:t>4.5</a:t>
            </a:fld>
            <a:endParaRPr lang="en-US" sz="1000" dirty="0">
              <a:solidFill>
                <a:schemeClr val="tx1"/>
              </a:solidFill>
              <a:sym typeface="+mn-lt"/>
            </a:endParaRPr>
          </a:p>
        </p:txBody>
      </p:sp>
      <p:sp>
        <p:nvSpPr>
          <p:cNvPr id="103" name="Text Placeholder 38"/>
          <p:cNvSpPr>
            <a:spLocks noGrp="1"/>
          </p:cNvSpPr>
          <p:nvPr>
            <p:custDataLst>
              <p:tags r:id="rId15"/>
            </p:custDataLst>
          </p:nvPr>
        </p:nvSpPr>
        <p:spPr bwMode="auto">
          <a:xfrm>
            <a:off x="4168775"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DC9401B-BADF-49DC-B7F3-CE9FA3595583}" type="datetime'2''0''''''''''''''15'''''''''">
              <a:rPr lang="en-US" sz="1000">
                <a:solidFill>
                  <a:schemeClr val="tx1"/>
                </a:solidFill>
              </a:rPr>
              <a:pPr/>
              <a:t>2015</a:t>
            </a:fld>
            <a:endParaRPr lang="en-US" sz="1000" dirty="0">
              <a:solidFill>
                <a:schemeClr val="tx1"/>
              </a:solidFill>
              <a:sym typeface="+mn-lt"/>
            </a:endParaRPr>
          </a:p>
        </p:txBody>
      </p:sp>
      <p:sp>
        <p:nvSpPr>
          <p:cNvPr id="104" name="Text Placeholder 37"/>
          <p:cNvSpPr>
            <a:spLocks noGrp="1"/>
          </p:cNvSpPr>
          <p:nvPr>
            <p:custDataLst>
              <p:tags r:id="rId16"/>
            </p:custDataLst>
          </p:nvPr>
        </p:nvSpPr>
        <p:spPr bwMode="auto">
          <a:xfrm>
            <a:off x="3768725"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6194986-D9B3-46B3-97B0-2A2EC81D0277}" type="datetime'''''''''''''''''''20''''''''''1''''4'''''''''''''''''''''">
              <a:rPr lang="en-US" sz="1000">
                <a:solidFill>
                  <a:schemeClr val="tx1"/>
                </a:solidFill>
              </a:rPr>
              <a:pPr/>
              <a:t>2014</a:t>
            </a:fld>
            <a:endParaRPr lang="en-US" sz="1000" dirty="0">
              <a:solidFill>
                <a:schemeClr val="tx1"/>
              </a:solidFill>
              <a:sym typeface="+mn-lt"/>
            </a:endParaRPr>
          </a:p>
        </p:txBody>
      </p:sp>
      <p:sp>
        <p:nvSpPr>
          <p:cNvPr id="105" name="Text Placeholder 36"/>
          <p:cNvSpPr>
            <a:spLocks noGrp="1"/>
          </p:cNvSpPr>
          <p:nvPr>
            <p:custDataLst>
              <p:tags r:id="rId17"/>
            </p:custDataLst>
          </p:nvPr>
        </p:nvSpPr>
        <p:spPr bwMode="auto">
          <a:xfrm>
            <a:off x="3359150"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6456F27-97DB-4641-A6FC-D8A80F1A12C0}" type="datetime'''''''''2''''''''''0''''''13'''''">
              <a:rPr lang="en-US" sz="1000">
                <a:solidFill>
                  <a:schemeClr val="tx1"/>
                </a:solidFill>
              </a:rPr>
              <a:pPr/>
              <a:t>2013</a:t>
            </a:fld>
            <a:endParaRPr lang="en-US" sz="1000" dirty="0">
              <a:solidFill>
                <a:schemeClr val="tx1"/>
              </a:solidFill>
              <a:sym typeface="+mn-lt"/>
            </a:endParaRPr>
          </a:p>
        </p:txBody>
      </p:sp>
      <p:sp>
        <p:nvSpPr>
          <p:cNvPr id="106" name="Text Placeholder 35"/>
          <p:cNvSpPr>
            <a:spLocks noGrp="1"/>
          </p:cNvSpPr>
          <p:nvPr>
            <p:custDataLst>
              <p:tags r:id="rId18"/>
            </p:custDataLst>
          </p:nvPr>
        </p:nvSpPr>
        <p:spPr bwMode="auto">
          <a:xfrm>
            <a:off x="2949575"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3AAB216-ECB1-4336-9E85-9CC4FB784296}" type="datetime'''''2''''''''''''''''''0''''''''''1''''''2'''''''">
              <a:rPr lang="en-US" sz="1000">
                <a:solidFill>
                  <a:schemeClr val="tx1"/>
                </a:solidFill>
              </a:rPr>
              <a:pPr/>
              <a:t>2012</a:t>
            </a:fld>
            <a:endParaRPr lang="en-US" sz="1000" dirty="0">
              <a:solidFill>
                <a:schemeClr val="tx1"/>
              </a:solidFill>
              <a:sym typeface="+mn-lt"/>
            </a:endParaRPr>
          </a:p>
        </p:txBody>
      </p:sp>
      <p:sp>
        <p:nvSpPr>
          <p:cNvPr id="107" name="Text Placeholder 34"/>
          <p:cNvSpPr>
            <a:spLocks noGrp="1"/>
          </p:cNvSpPr>
          <p:nvPr>
            <p:custDataLst>
              <p:tags r:id="rId19"/>
            </p:custDataLst>
          </p:nvPr>
        </p:nvSpPr>
        <p:spPr bwMode="auto">
          <a:xfrm>
            <a:off x="2549525"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5F5E54C-50DB-4EFB-956B-CEE594EBD265}" type="datetime'''''''2''''''''''''''''''''''''0''''''''''''''''1''''''1'">
              <a:rPr lang="en-US" sz="1000">
                <a:solidFill>
                  <a:schemeClr val="tx1"/>
                </a:solidFill>
              </a:rPr>
              <a:pPr/>
              <a:t>2011</a:t>
            </a:fld>
            <a:endParaRPr lang="en-US" sz="1000" dirty="0">
              <a:solidFill>
                <a:schemeClr val="tx1"/>
              </a:solidFill>
              <a:sym typeface="+mn-lt"/>
            </a:endParaRPr>
          </a:p>
        </p:txBody>
      </p:sp>
      <p:sp>
        <p:nvSpPr>
          <p:cNvPr id="108" name="Text Placeholder 33"/>
          <p:cNvSpPr>
            <a:spLocks noGrp="1"/>
          </p:cNvSpPr>
          <p:nvPr>
            <p:custDataLst>
              <p:tags r:id="rId20"/>
            </p:custDataLst>
          </p:nvPr>
        </p:nvSpPr>
        <p:spPr bwMode="auto">
          <a:xfrm>
            <a:off x="2139950"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548DDF4E-41E8-45BC-B1E7-0EDC643E302F}" type="datetime'''''2''''0''''1''''''0'''''">
              <a:rPr lang="en-US" sz="1000">
                <a:solidFill>
                  <a:schemeClr val="tx1"/>
                </a:solidFill>
              </a:rPr>
              <a:pPr/>
              <a:t>2010</a:t>
            </a:fld>
            <a:endParaRPr lang="en-US" sz="1000" dirty="0">
              <a:solidFill>
                <a:schemeClr val="tx1"/>
              </a:solidFill>
              <a:sym typeface="+mn-lt"/>
            </a:endParaRPr>
          </a:p>
        </p:txBody>
      </p:sp>
      <p:sp>
        <p:nvSpPr>
          <p:cNvPr id="109" name="Text Placeholder 32"/>
          <p:cNvSpPr>
            <a:spLocks noGrp="1"/>
          </p:cNvSpPr>
          <p:nvPr>
            <p:custDataLst>
              <p:tags r:id="rId21"/>
            </p:custDataLst>
          </p:nvPr>
        </p:nvSpPr>
        <p:spPr bwMode="auto">
          <a:xfrm>
            <a:off x="1739900"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0ECFDC8-0889-4786-A1E0-279CE400814E}" type="datetime'2''''''''''''''''0''''''''0''''''''''''''''''''''''9'''''">
              <a:rPr lang="en-US" sz="1000">
                <a:solidFill>
                  <a:schemeClr val="tx1"/>
                </a:solidFill>
              </a:rPr>
              <a:pPr/>
              <a:t>2009</a:t>
            </a:fld>
            <a:endParaRPr lang="en-US" sz="1000" dirty="0">
              <a:solidFill>
                <a:schemeClr val="tx1"/>
              </a:solidFill>
              <a:sym typeface="+mn-lt"/>
            </a:endParaRPr>
          </a:p>
        </p:txBody>
      </p:sp>
      <p:sp>
        <p:nvSpPr>
          <p:cNvPr id="110" name="Text Placeholder 31"/>
          <p:cNvSpPr>
            <a:spLocks noGrp="1"/>
          </p:cNvSpPr>
          <p:nvPr>
            <p:custDataLst>
              <p:tags r:id="rId22"/>
            </p:custDataLst>
          </p:nvPr>
        </p:nvSpPr>
        <p:spPr bwMode="auto">
          <a:xfrm>
            <a:off x="1330325"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64D99DD-B92D-4CBB-90BE-3204DBBA90E7}" type="datetime'''''''''''''''''''''''''2''''''''0''''''''0''''''''''''8'''''">
              <a:rPr lang="en-US" sz="1000">
                <a:solidFill>
                  <a:schemeClr val="tx1"/>
                </a:solidFill>
              </a:rPr>
              <a:pPr/>
              <a:t>2008</a:t>
            </a:fld>
            <a:endParaRPr lang="en-US" sz="1000" dirty="0">
              <a:solidFill>
                <a:schemeClr val="tx1"/>
              </a:solidFill>
              <a:sym typeface="+mn-lt"/>
            </a:endParaRPr>
          </a:p>
        </p:txBody>
      </p:sp>
      <p:sp>
        <p:nvSpPr>
          <p:cNvPr id="111" name="Text Placeholder 30"/>
          <p:cNvSpPr>
            <a:spLocks noGrp="1"/>
          </p:cNvSpPr>
          <p:nvPr>
            <p:custDataLst>
              <p:tags r:id="rId23"/>
            </p:custDataLst>
          </p:nvPr>
        </p:nvSpPr>
        <p:spPr bwMode="auto">
          <a:xfrm>
            <a:off x="930275"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BB411117-8F34-4871-81F9-03B2B61D0E8A}" type="datetime'''''''''''''''''''''''''20''0''''''''''7'">
              <a:rPr lang="en-US" sz="1000">
                <a:solidFill>
                  <a:schemeClr val="tx1"/>
                </a:solidFill>
              </a:rPr>
              <a:pPr/>
              <a:t>2007</a:t>
            </a:fld>
            <a:endParaRPr lang="en-US" sz="1000" dirty="0">
              <a:solidFill>
                <a:schemeClr val="tx1"/>
              </a:solidFill>
              <a:sym typeface="+mn-lt"/>
            </a:endParaRPr>
          </a:p>
        </p:txBody>
      </p:sp>
      <p:sp>
        <p:nvSpPr>
          <p:cNvPr id="112" name="Text Placeholder 29"/>
          <p:cNvSpPr>
            <a:spLocks noGrp="1"/>
          </p:cNvSpPr>
          <p:nvPr>
            <p:custDataLst>
              <p:tags r:id="rId24"/>
            </p:custDataLst>
          </p:nvPr>
        </p:nvSpPr>
        <p:spPr bwMode="auto">
          <a:xfrm>
            <a:off x="520700"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B3495AD8-56B6-4979-AC82-55B6576A4E57}" type="datetime'''''''''20''''''''''''''''''''''0''''''6'''''">
              <a:rPr lang="en-US" sz="1000">
                <a:solidFill>
                  <a:schemeClr val="tx1"/>
                </a:solidFill>
              </a:rPr>
              <a:pPr/>
              <a:t>2006</a:t>
            </a:fld>
            <a:endParaRPr lang="en-US" sz="1000" dirty="0">
              <a:solidFill>
                <a:schemeClr val="tx1"/>
              </a:solidFill>
              <a:sym typeface="+mn-lt"/>
            </a:endParaRPr>
          </a:p>
        </p:txBody>
      </p:sp>
      <p:cxnSp>
        <p:nvCxnSpPr>
          <p:cNvPr id="3" name="Straight Connector 2"/>
          <p:cNvCxnSpPr/>
          <p:nvPr>
            <p:custDataLst>
              <p:tags r:id="rId25"/>
            </p:custDataLst>
          </p:nvPr>
        </p:nvCxnSpPr>
        <p:spPr bwMode="gray">
          <a:xfrm>
            <a:off x="2225675" y="6215063"/>
            <a:ext cx="219075" cy="0"/>
          </a:xfrm>
          <a:prstGeom prst="line">
            <a:avLst/>
          </a:prstGeom>
          <a:ln w="19050">
            <a:solidFill>
              <a:srgbClr val="41A44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custDataLst>
              <p:tags r:id="rId26"/>
            </p:custDataLst>
          </p:nvPr>
        </p:nvCxnSpPr>
        <p:spPr bwMode="gray">
          <a:xfrm>
            <a:off x="2225675" y="6011863"/>
            <a:ext cx="219075" cy="0"/>
          </a:xfrm>
          <a:prstGeom prst="line">
            <a:avLst/>
          </a:prstGeom>
          <a:solidFill>
            <a:schemeClr val="accent1"/>
          </a:solidFill>
          <a:ln w="9525" cap="flat" cmpd="sng" algn="ctr">
            <a:solidFill>
              <a:srgbClr val="EB0326"/>
            </a:solidFill>
            <a:prstDash val="lgDash"/>
            <a:round/>
            <a:headEnd type="none" w="med" len="med"/>
            <a:tailEnd type="none" w="med" len="med"/>
          </a:ln>
          <a:effectLst/>
        </p:spPr>
      </p:cxnSp>
      <p:cxnSp>
        <p:nvCxnSpPr>
          <p:cNvPr id="115" name="Straight Connector 114"/>
          <p:cNvCxnSpPr/>
          <p:nvPr>
            <p:custDataLst>
              <p:tags r:id="rId27"/>
            </p:custDataLst>
          </p:nvPr>
        </p:nvCxnSpPr>
        <p:spPr bwMode="gray">
          <a:xfrm>
            <a:off x="569913" y="6215063"/>
            <a:ext cx="219075" cy="0"/>
          </a:xfrm>
          <a:prstGeom prst="line">
            <a:avLst/>
          </a:prstGeom>
          <a:solidFill>
            <a:schemeClr val="accent1"/>
          </a:solidFill>
          <a:ln w="19050" cap="flat" cmpd="sng" algn="ctr">
            <a:solidFill>
              <a:srgbClr val="606060"/>
            </a:solidFill>
            <a:prstDash val="solid"/>
            <a:round/>
            <a:headEnd type="none" w="med" len="med"/>
            <a:tailEnd type="none" w="med" len="med"/>
          </a:ln>
          <a:effectLst/>
        </p:spPr>
      </p:cxnSp>
      <p:cxnSp>
        <p:nvCxnSpPr>
          <p:cNvPr id="116" name="Straight Connector 115"/>
          <p:cNvCxnSpPr/>
          <p:nvPr>
            <p:custDataLst>
              <p:tags r:id="rId28"/>
            </p:custDataLst>
          </p:nvPr>
        </p:nvCxnSpPr>
        <p:spPr bwMode="gray">
          <a:xfrm>
            <a:off x="569913" y="6011863"/>
            <a:ext cx="219075" cy="0"/>
          </a:xfrm>
          <a:prstGeom prst="line">
            <a:avLst/>
          </a:prstGeom>
          <a:solidFill>
            <a:schemeClr val="accent1"/>
          </a:solidFill>
          <a:ln w="19050" cap="flat" cmpd="sng" algn="ctr">
            <a:solidFill>
              <a:srgbClr val="EB0326"/>
            </a:solidFill>
            <a:prstDash val="solid"/>
            <a:round/>
            <a:headEnd type="none" w="med" len="med"/>
            <a:tailEnd type="none" w="med" len="med"/>
          </a:ln>
          <a:effectLst/>
        </p:spPr>
      </p:cxnSp>
      <p:sp>
        <p:nvSpPr>
          <p:cNvPr id="53" name="Text Placeholder 6143"/>
          <p:cNvSpPr>
            <a:spLocks noGrp="1"/>
          </p:cNvSpPr>
          <p:nvPr>
            <p:custDataLst>
              <p:tags r:id="rId29"/>
            </p:custDataLst>
          </p:nvPr>
        </p:nvSpPr>
        <p:spPr bwMode="auto">
          <a:xfrm>
            <a:off x="2495550" y="6145213"/>
            <a:ext cx="1692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5DE6736A-AC3B-4525-86E8-580412326E1F}" type="datetime'Shared'' Nation''al Cr''edit Report&#10;''(gross charge-off''s) '">
              <a:rPr lang="en-US" sz="1000"/>
              <a:pPr/>
              <a:t>Shared National Credit Report
(gross charge-offs) </a:t>
            </a:fld>
            <a:endParaRPr lang="en-GB" sz="1000" dirty="0">
              <a:latin typeface="Arial"/>
              <a:sym typeface="Arial"/>
            </a:endParaRPr>
          </a:p>
        </p:txBody>
      </p:sp>
      <p:sp>
        <p:nvSpPr>
          <p:cNvPr id="119" name="Text Placeholder 13"/>
          <p:cNvSpPr>
            <a:spLocks noGrp="1"/>
          </p:cNvSpPr>
          <p:nvPr>
            <p:custDataLst>
              <p:tags r:id="rId30"/>
            </p:custDataLst>
          </p:nvPr>
        </p:nvSpPr>
        <p:spPr bwMode="auto">
          <a:xfrm>
            <a:off x="839788" y="6145213"/>
            <a:ext cx="1284288"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r>
              <a:rPr lang="en-US" sz="1000" dirty="0" smtClean="0">
                <a:solidFill>
                  <a:schemeClr val="tx1"/>
                </a:solidFill>
              </a:rPr>
              <a:t>FRB 100 largest banks</a:t>
            </a:r>
            <a:endParaRPr lang="en-US" sz="1000" dirty="0">
              <a:solidFill>
                <a:schemeClr val="tx1"/>
              </a:solidFill>
              <a:sym typeface="+mn-lt"/>
            </a:endParaRPr>
          </a:p>
        </p:txBody>
      </p:sp>
      <p:sp>
        <p:nvSpPr>
          <p:cNvPr id="118" name="Text Placeholder 15"/>
          <p:cNvSpPr>
            <a:spLocks noGrp="1"/>
          </p:cNvSpPr>
          <p:nvPr>
            <p:custDataLst>
              <p:tags r:id="rId31"/>
            </p:custDataLst>
          </p:nvPr>
        </p:nvSpPr>
        <p:spPr bwMode="auto">
          <a:xfrm>
            <a:off x="2495550" y="5942013"/>
            <a:ext cx="13970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6397E5F2-D983-43DE-B3A1-7B099690E450}" type="datetime'Sov''ere''''''''ig''n ''''''(''p''rior t''o'''' 2''0''12'')'">
              <a:rPr lang="en-US" sz="1000">
                <a:solidFill>
                  <a:schemeClr val="tx1"/>
                </a:solidFill>
              </a:rPr>
              <a:pPr/>
              <a:t>Sovereign (prior to 2012)</a:t>
            </a:fld>
            <a:endParaRPr lang="en-US" sz="1000" dirty="0">
              <a:solidFill>
                <a:schemeClr val="tx1"/>
              </a:solidFill>
              <a:sym typeface="+mn-lt"/>
            </a:endParaRPr>
          </a:p>
        </p:txBody>
      </p:sp>
      <p:sp>
        <p:nvSpPr>
          <p:cNvPr id="117" name="Text Placeholder 14"/>
          <p:cNvSpPr>
            <a:spLocks noGrp="1"/>
          </p:cNvSpPr>
          <p:nvPr>
            <p:custDataLst>
              <p:tags r:id="rId32"/>
            </p:custDataLst>
          </p:nvPr>
        </p:nvSpPr>
        <p:spPr bwMode="auto">
          <a:xfrm>
            <a:off x="839788" y="5942013"/>
            <a:ext cx="436563"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FF7CFE3F-1600-434F-A377-F61F16DDE99D}" type="datetime'''''''''''''''''''SH''''''''''''U''''''''''S''A'''">
              <a:rPr lang="en-US" sz="1000">
                <a:solidFill>
                  <a:schemeClr val="tx1"/>
                </a:solidFill>
              </a:rPr>
              <a:pPr/>
              <a:t>SHUSA</a:t>
            </a:fld>
            <a:endParaRPr lang="en-US" sz="1000" dirty="0">
              <a:solidFill>
                <a:schemeClr val="tx1"/>
              </a:solidFill>
              <a:sym typeface="+mn-lt"/>
            </a:endParaRPr>
          </a:p>
        </p:txBody>
      </p:sp>
      <p:sp>
        <p:nvSpPr>
          <p:cNvPr id="58" name="TextBox 57"/>
          <p:cNvSpPr txBox="1"/>
          <p:nvPr/>
        </p:nvSpPr>
        <p:spPr>
          <a:xfrm>
            <a:off x="1430519" y="2225214"/>
            <a:ext cx="847725" cy="400110"/>
          </a:xfrm>
          <a:prstGeom prst="rect">
            <a:avLst/>
          </a:prstGeom>
          <a:noFill/>
        </p:spPr>
        <p:txBody>
          <a:bodyPr wrap="square" rtlCol="0">
            <a:spAutoFit/>
          </a:bodyPr>
          <a:lstStyle/>
          <a:p>
            <a:pPr>
              <a:lnSpc>
                <a:spcPct val="100000"/>
              </a:lnSpc>
            </a:pPr>
            <a:r>
              <a:rPr lang="en-US" i="1" dirty="0">
                <a:solidFill>
                  <a:srgbClr val="000000"/>
                </a:solidFill>
                <a:ea typeface="ＭＳ Ｐゴシック"/>
              </a:rPr>
              <a:t>C</a:t>
            </a:r>
            <a:r>
              <a:rPr lang="en-US" i="1" dirty="0" smtClean="0">
                <a:solidFill>
                  <a:srgbClr val="000000"/>
                </a:solidFill>
                <a:ea typeface="ＭＳ Ｐゴシック"/>
              </a:rPr>
              <a:t>risis</a:t>
            </a:r>
          </a:p>
          <a:p>
            <a:pPr>
              <a:lnSpc>
                <a:spcPct val="100000"/>
              </a:lnSpc>
            </a:pPr>
            <a:r>
              <a:rPr lang="en-US" i="1" dirty="0" smtClean="0">
                <a:solidFill>
                  <a:srgbClr val="000000"/>
                </a:solidFill>
                <a:ea typeface="ＭＳ Ｐゴシック"/>
              </a:rPr>
              <a:t>conditions</a:t>
            </a:r>
            <a:endParaRPr lang="en-US" i="1" baseline="30000" dirty="0" smtClean="0">
              <a:solidFill>
                <a:srgbClr val="000000"/>
              </a:solidFill>
              <a:ea typeface="ＭＳ Ｐゴシック"/>
            </a:endParaRPr>
          </a:p>
        </p:txBody>
      </p:sp>
      <p:sp>
        <p:nvSpPr>
          <p:cNvPr id="60" name="TextBox 59"/>
          <p:cNvSpPr txBox="1"/>
          <p:nvPr/>
        </p:nvSpPr>
        <p:spPr>
          <a:xfrm>
            <a:off x="3317875" y="2215689"/>
            <a:ext cx="847725" cy="400110"/>
          </a:xfrm>
          <a:prstGeom prst="rect">
            <a:avLst/>
          </a:prstGeom>
          <a:noFill/>
        </p:spPr>
        <p:txBody>
          <a:bodyPr wrap="square" rtlCol="0">
            <a:spAutoFit/>
          </a:bodyPr>
          <a:lstStyle/>
          <a:p>
            <a:pPr>
              <a:lnSpc>
                <a:spcPct val="100000"/>
              </a:lnSpc>
            </a:pPr>
            <a:r>
              <a:rPr lang="en-US" i="1" dirty="0" smtClean="0">
                <a:solidFill>
                  <a:srgbClr val="000000"/>
                </a:solidFill>
                <a:ea typeface="ＭＳ Ｐゴシック"/>
              </a:rPr>
              <a:t>Normal </a:t>
            </a:r>
          </a:p>
          <a:p>
            <a:pPr>
              <a:lnSpc>
                <a:spcPct val="100000"/>
              </a:lnSpc>
            </a:pPr>
            <a:r>
              <a:rPr lang="en-US" i="1" dirty="0" smtClean="0">
                <a:solidFill>
                  <a:srgbClr val="000000"/>
                </a:solidFill>
                <a:ea typeface="ＭＳ Ｐゴシック"/>
              </a:rPr>
              <a:t>conditions</a:t>
            </a:r>
            <a:endParaRPr lang="en-US" i="1" baseline="30000" dirty="0">
              <a:solidFill>
                <a:srgbClr val="000000"/>
              </a:solidFill>
              <a:ea typeface="ＭＳ Ｐゴシック"/>
            </a:endParaRPr>
          </a:p>
        </p:txBody>
      </p:sp>
      <p:graphicFrame>
        <p:nvGraphicFramePr>
          <p:cNvPr id="48" name="Content Placeholder 12"/>
          <p:cNvGraphicFramePr>
            <a:graphicFrameLocks/>
          </p:cNvGraphicFramePr>
          <p:nvPr>
            <p:extLst>
              <p:ext uri="{D42A27DB-BD31-4B8C-83A1-F6EECF244321}">
                <p14:modId xmlns:p14="http://schemas.microsoft.com/office/powerpoint/2010/main" val="2058081426"/>
              </p:ext>
            </p:extLst>
          </p:nvPr>
        </p:nvGraphicFramePr>
        <p:xfrm>
          <a:off x="4856705" y="1993560"/>
          <a:ext cx="4276666" cy="2794572"/>
        </p:xfrm>
        <a:graphic>
          <a:graphicData uri="http://schemas.openxmlformats.org/drawingml/2006/table">
            <a:tbl>
              <a:tblPr firstRow="1" bandRow="1"/>
              <a:tblGrid>
                <a:gridCol w="1072410"/>
                <a:gridCol w="1261662"/>
                <a:gridCol w="1261662"/>
                <a:gridCol w="680932"/>
              </a:tblGrid>
              <a:tr h="197883">
                <a:tc rowSpan="3">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mj-lt"/>
                          <a:ea typeface="Arial Unicode MS" pitchFamily="34" charset="-128"/>
                          <a:cs typeface="Arial" charset="0"/>
                        </a:rPr>
                        <a:t>Source</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mj-lt"/>
                          <a:ea typeface="Arial Unicode MS" pitchFamily="34" charset="-128"/>
                          <a:cs typeface="Arial" charset="0"/>
                        </a:rPr>
                        <a:t>Average annual loss rate</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hMerge="1">
                  <a:txBody>
                    <a:bodyPr/>
                    <a:lstStyle/>
                    <a:p>
                      <a:pPr marL="0" marR="0" lvl="0" indent="0" algn="ctr" defTabSz="939800" rtl="0" eaLnBrk="1" fontAlgn="base" latinLnBrk="0" hangingPunct="1">
                        <a:lnSpc>
                          <a:spcPct val="100000"/>
                        </a:lnSpc>
                        <a:spcBef>
                          <a:spcPct val="30000"/>
                        </a:spcBef>
                        <a:spcAft>
                          <a:spcPct val="0"/>
                        </a:spcAft>
                        <a:buClrTx/>
                        <a:buSzTx/>
                        <a:buFontTx/>
                        <a:buNone/>
                        <a:tabLst/>
                      </a:pPr>
                      <a:endParaRPr kumimoji="0" lang="en-US" sz="1200" b="1" i="0" u="none" strike="noStrike" kern="1200" cap="none" normalizeH="0" baseline="0" dirty="0" smtClean="0">
                        <a:ln>
                          <a:noFill/>
                        </a:ln>
                        <a:solidFill>
                          <a:schemeClr val="tx1"/>
                        </a:solidFill>
                        <a:effectLst/>
                        <a:latin typeface="+mj-lt"/>
                        <a:ea typeface="Arial Unicode MS" pitchFamily="34" charset="-128"/>
                        <a:cs typeface="Arial" charset="0"/>
                      </a:endParaRP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C0C0C0">
                        <a:lumMod val="40000"/>
                        <a:lumOff val="60000"/>
                      </a:srgbClr>
                    </a:solidFill>
                  </a:tcPr>
                </a:tc>
                <a:tc rowSpan="2">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mj-lt"/>
                          <a:ea typeface="Arial Unicode MS" pitchFamily="34" charset="-128"/>
                          <a:cs typeface="Arial" charset="0"/>
                        </a:rPr>
                        <a:t>Stress scalar </a:t>
                      </a:r>
                    </a:p>
                  </a:txBody>
                  <a:tcPr marL="9525" marR="9525" anchor="b">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r h="226697">
                <a:tc vMerge="1">
                  <a:txBody>
                    <a:bodyPr/>
                    <a:lstStyle/>
                    <a:p>
                      <a:pPr marL="0" marR="0" lvl="0" indent="0" algn="ctr" defTabSz="939800" rtl="0" eaLnBrk="1" fontAlgn="base" latinLnBrk="0" hangingPunct="1">
                        <a:lnSpc>
                          <a:spcPct val="100000"/>
                        </a:lnSpc>
                        <a:spcBef>
                          <a:spcPct val="30000"/>
                        </a:spcBef>
                        <a:spcAft>
                          <a:spcPct val="0"/>
                        </a:spcAft>
                        <a:buClrTx/>
                        <a:buSzTx/>
                        <a:buFontTx/>
                        <a:buNone/>
                        <a:tabLst/>
                      </a:pPr>
                      <a:endPar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endParaRPr>
                    </a:p>
                  </a:txBody>
                  <a:tcPr marL="45720" marR="4572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C0C0C0">
                        <a:lumMod val="40000"/>
                        <a:lumOff val="60000"/>
                      </a:srgbClr>
                    </a:solidFill>
                  </a:tcPr>
                </a:tc>
                <a:tc>
                  <a:txBody>
                    <a:bodyPr/>
                    <a:lstStyle>
                      <a:lvl1pPr marL="0" algn="l" defTabSz="914400" rtl="0" eaLnBrk="1" latinLnBrk="0" hangingPunct="1">
                        <a:defRPr sz="1200" b="1" kern="1200">
                          <a:solidFill>
                            <a:schemeClr val="tx1"/>
                          </a:solidFill>
                          <a:latin typeface="Arial"/>
                          <a:ea typeface="ＭＳ Ｐゴシック"/>
                          <a:cs typeface="ＭＳ Ｐゴシック"/>
                        </a:defRPr>
                      </a:lvl1pPr>
                      <a:lvl2pPr marL="457200" algn="l" defTabSz="914400" rtl="0" eaLnBrk="1" latinLnBrk="0" hangingPunct="1">
                        <a:defRPr sz="1200" b="1" kern="1200">
                          <a:solidFill>
                            <a:schemeClr val="tx1"/>
                          </a:solidFill>
                          <a:latin typeface="Arial"/>
                          <a:ea typeface="ＭＳ Ｐゴシック"/>
                          <a:cs typeface="ＭＳ Ｐゴシック"/>
                        </a:defRPr>
                      </a:lvl2pPr>
                      <a:lvl3pPr marL="914400" algn="l" defTabSz="914400" rtl="0" eaLnBrk="1" latinLnBrk="0" hangingPunct="1">
                        <a:defRPr sz="1200" b="1" kern="1200">
                          <a:solidFill>
                            <a:schemeClr val="tx1"/>
                          </a:solidFill>
                          <a:latin typeface="Arial"/>
                          <a:ea typeface="ＭＳ Ｐゴシック"/>
                          <a:cs typeface="ＭＳ Ｐゴシック"/>
                        </a:defRPr>
                      </a:lvl3pPr>
                      <a:lvl4pPr marL="1371600" algn="l" defTabSz="914400" rtl="0" eaLnBrk="1" latinLnBrk="0" hangingPunct="1">
                        <a:defRPr sz="1200" b="1" kern="1200">
                          <a:solidFill>
                            <a:schemeClr val="tx1"/>
                          </a:solidFill>
                          <a:latin typeface="Arial"/>
                          <a:ea typeface="ＭＳ Ｐゴシック"/>
                          <a:cs typeface="ＭＳ Ｐゴシック"/>
                        </a:defRPr>
                      </a:lvl4pPr>
                      <a:lvl5pPr marL="1828800" algn="l" defTabSz="914400" rtl="0" eaLnBrk="1" latinLnBrk="0" hangingPunct="1">
                        <a:defRPr sz="1200" b="1" kern="1200">
                          <a:solidFill>
                            <a:schemeClr val="tx1"/>
                          </a:solidFill>
                          <a:latin typeface="Arial"/>
                          <a:ea typeface="ＭＳ Ｐゴシック"/>
                          <a:cs typeface="ＭＳ Ｐゴシック"/>
                        </a:defRPr>
                      </a:lvl5pPr>
                      <a:lvl6pPr marL="2286000" algn="l" defTabSz="914400" rtl="0" eaLnBrk="1" latinLnBrk="0" hangingPunct="1">
                        <a:defRPr sz="1200" b="1" kern="1200">
                          <a:solidFill>
                            <a:schemeClr val="tx1"/>
                          </a:solidFill>
                          <a:latin typeface="Arial"/>
                          <a:ea typeface="ＭＳ Ｐゴシック"/>
                          <a:cs typeface="ＭＳ Ｐゴシック"/>
                        </a:defRPr>
                      </a:lvl6pPr>
                      <a:lvl7pPr marL="2743200" algn="l" defTabSz="914400" rtl="0" eaLnBrk="1" latinLnBrk="0" hangingPunct="1">
                        <a:defRPr sz="1200" b="1" kern="1200">
                          <a:solidFill>
                            <a:schemeClr val="tx1"/>
                          </a:solidFill>
                          <a:latin typeface="Arial"/>
                          <a:ea typeface="ＭＳ Ｐゴシック"/>
                          <a:cs typeface="ＭＳ Ｐゴシック"/>
                        </a:defRPr>
                      </a:lvl7pPr>
                      <a:lvl8pPr marL="3200400" algn="l" defTabSz="914400" rtl="0" eaLnBrk="1" latinLnBrk="0" hangingPunct="1">
                        <a:defRPr sz="1200" b="1" kern="1200">
                          <a:solidFill>
                            <a:schemeClr val="tx1"/>
                          </a:solidFill>
                          <a:latin typeface="Arial"/>
                          <a:ea typeface="ＭＳ Ｐゴシック"/>
                          <a:cs typeface="ＭＳ Ｐゴシック"/>
                        </a:defRPr>
                      </a:lvl8pPr>
                      <a:lvl9pPr marL="3657600" algn="l" defTabSz="914400" rtl="0" eaLnBrk="1" latinLnBrk="0" hangingPunct="1">
                        <a:defRPr sz="1800" b="1" kern="1200">
                          <a:solidFill>
                            <a:schemeClr val="tx1"/>
                          </a:solidFill>
                          <a:latin typeface="Arial"/>
                          <a:ea typeface="ＭＳ Ｐゴシック"/>
                          <a:cs typeface="ＭＳ Ｐゴシック"/>
                        </a:defRPr>
                      </a:lvl9p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Arial"/>
                          <a:ea typeface="Arial Unicode MS" pitchFamily="34" charset="-128"/>
                          <a:cs typeface="Arial" charset="0"/>
                        </a:rPr>
                        <a:t>Normal conditions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mj-lt"/>
                          <a:ea typeface="Arial Unicode MS" pitchFamily="34" charset="-128"/>
                          <a:cs typeface="Arial" charset="0"/>
                        </a:rPr>
                        <a:t>Crisis conditions </a:t>
                      </a: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vMerge="1">
                  <a:txBody>
                    <a:bodyPr/>
                    <a:lstStyle/>
                    <a:p>
                      <a:endParaRPr lang="en-GB"/>
                    </a:p>
                  </a:txBody>
                  <a:tcPr/>
                </a:tc>
              </a:tr>
              <a:tr h="197883">
                <a:tc vMerge="1">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endPar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endParaRP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200" kern="1200">
                          <a:solidFill>
                            <a:schemeClr val="tx1"/>
                          </a:solidFill>
                          <a:latin typeface="Arial"/>
                          <a:ea typeface="ＭＳ Ｐゴシック"/>
                          <a:cs typeface="ＭＳ Ｐゴシック"/>
                        </a:defRPr>
                      </a:lvl1pPr>
                      <a:lvl2pPr marL="457200" algn="l" defTabSz="914400" rtl="0" eaLnBrk="1" latinLnBrk="0" hangingPunct="1">
                        <a:defRPr sz="1200" kern="1200">
                          <a:solidFill>
                            <a:schemeClr val="tx1"/>
                          </a:solidFill>
                          <a:latin typeface="Arial"/>
                          <a:ea typeface="ＭＳ Ｐゴシック"/>
                          <a:cs typeface="ＭＳ Ｐゴシック"/>
                        </a:defRPr>
                      </a:lvl2pPr>
                      <a:lvl3pPr marL="914400" algn="l" defTabSz="914400" rtl="0" eaLnBrk="1" latinLnBrk="0" hangingPunct="1">
                        <a:defRPr sz="1200" kern="1200">
                          <a:solidFill>
                            <a:schemeClr val="tx1"/>
                          </a:solidFill>
                          <a:latin typeface="Arial"/>
                          <a:ea typeface="ＭＳ Ｐゴシック"/>
                          <a:cs typeface="ＭＳ Ｐゴシック"/>
                        </a:defRPr>
                      </a:lvl3pPr>
                      <a:lvl4pPr marL="1371600" algn="l" defTabSz="914400" rtl="0" eaLnBrk="1" latinLnBrk="0" hangingPunct="1">
                        <a:defRPr sz="1200" kern="1200">
                          <a:solidFill>
                            <a:schemeClr val="tx1"/>
                          </a:solidFill>
                          <a:latin typeface="Arial"/>
                          <a:ea typeface="ＭＳ Ｐゴシック"/>
                          <a:cs typeface="ＭＳ Ｐゴシック"/>
                        </a:defRPr>
                      </a:lvl4pPr>
                      <a:lvl5pPr marL="1828800" algn="l" defTabSz="914400" rtl="0" eaLnBrk="1" latinLnBrk="0" hangingPunct="1">
                        <a:defRPr sz="1200" kern="1200">
                          <a:solidFill>
                            <a:schemeClr val="tx1"/>
                          </a:solidFill>
                          <a:latin typeface="Arial"/>
                          <a:ea typeface="ＭＳ Ｐゴシック"/>
                          <a:cs typeface="ＭＳ Ｐゴシック"/>
                        </a:defRPr>
                      </a:lvl5pPr>
                      <a:lvl6pPr marL="2286000" algn="l" defTabSz="914400" rtl="0" eaLnBrk="1" latinLnBrk="0" hangingPunct="1">
                        <a:defRPr sz="1200" kern="1200">
                          <a:solidFill>
                            <a:schemeClr val="tx1"/>
                          </a:solidFill>
                          <a:latin typeface="Arial"/>
                          <a:ea typeface="ＭＳ Ｐゴシック"/>
                          <a:cs typeface="ＭＳ Ｐゴシック"/>
                        </a:defRPr>
                      </a:lvl6pPr>
                      <a:lvl7pPr marL="2743200" algn="l" defTabSz="914400" rtl="0" eaLnBrk="1" latinLnBrk="0" hangingPunct="1">
                        <a:defRPr sz="1200" kern="1200">
                          <a:solidFill>
                            <a:schemeClr val="tx1"/>
                          </a:solidFill>
                          <a:latin typeface="Arial"/>
                          <a:ea typeface="ＭＳ Ｐゴシック"/>
                          <a:cs typeface="ＭＳ Ｐゴシック"/>
                        </a:defRPr>
                      </a:lvl7pPr>
                      <a:lvl8pPr marL="3200400" algn="l" defTabSz="914400" rtl="0" eaLnBrk="1" latinLnBrk="0" hangingPunct="1">
                        <a:defRPr sz="12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000" b="1" i="0" u="none" strike="noStrike" kern="1200" cap="none" normalizeH="0" baseline="0" dirty="0" smtClean="0">
                          <a:ln>
                            <a:noFill/>
                          </a:ln>
                          <a:solidFill>
                            <a:schemeClr val="tx1"/>
                          </a:solidFill>
                          <a:effectLst/>
                          <a:latin typeface="Arial"/>
                          <a:ea typeface="Arial Unicode MS" pitchFamily="34" charset="-128"/>
                          <a:cs typeface="Arial" charset="0"/>
                        </a:rPr>
                        <a:t>Q12011-Q42015</a:t>
                      </a:r>
                    </a:p>
                  </a:txBody>
                  <a:tcPr marL="45720" marR="45720" anchor="ctr" horzOverflow="overflow">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000" b="1" i="0" u="none" strike="noStrike" cap="none" normalizeH="0" baseline="0" dirty="0" smtClean="0">
                          <a:ln>
                            <a:noFill/>
                          </a:ln>
                          <a:solidFill>
                            <a:schemeClr val="bg1"/>
                          </a:solidFill>
                          <a:effectLst/>
                          <a:latin typeface="+mj-lt"/>
                          <a:ea typeface="Arial Unicode MS" pitchFamily="34" charset="-128"/>
                          <a:cs typeface="Arial" charset="0"/>
                        </a:rPr>
                        <a:t>Q12008-Q42009</a:t>
                      </a:r>
                    </a:p>
                  </a:txBody>
                  <a:tcPr marL="45720" marR="45720" anchor="ctr" horzOverflow="overflow">
                    <a:lnL w="12700" cap="flat" cmpd="sng" algn="ctr">
                      <a:solidFill>
                        <a:schemeClr val="accent4"/>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40000"/>
                        <a:lumOff val="60000"/>
                      </a:srgbClr>
                    </a:solidFill>
                  </a:tcPr>
                </a:tc>
                <a:tc hMerge="1">
                  <a:txBody>
                    <a:bodyPr/>
                    <a:lstStyle/>
                    <a:p>
                      <a:endParaRPr lang="en-GB"/>
                    </a:p>
                  </a:txBody>
                  <a:tcPr/>
                </a:tc>
              </a:tr>
              <a:tr h="255083">
                <a:tc>
                  <a:txBody>
                    <a:bodyPr/>
                    <a:lstStyle/>
                    <a:p>
                      <a:pPr marL="0" algn="ctr" defTabSz="457200" rtl="0" eaLnBrk="1" fontAlgn="b" latinLnBrk="0" hangingPunct="1"/>
                      <a:r>
                        <a:rPr lang="en-US" sz="1000" b="0" i="0" u="none" strike="noStrike" kern="1200" dirty="0" smtClean="0">
                          <a:solidFill>
                            <a:srgbClr val="000000"/>
                          </a:solidFill>
                          <a:effectLst/>
                          <a:latin typeface="+mj-lt"/>
                          <a:ea typeface="+mn-ea"/>
                          <a:cs typeface="+mn-cs"/>
                        </a:rPr>
                        <a:t>SHUSA / Sovereign</a:t>
                      </a:r>
                      <a:endParaRPr lang="en-US" sz="10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0.97%</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1.90%</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1.95</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55083">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FRB 100 largest</a:t>
                      </a:r>
                      <a:r>
                        <a:rPr lang="en-US" sz="1000" b="0" i="0" u="none" strike="noStrike" kern="1200" baseline="0" dirty="0" smtClean="0">
                          <a:solidFill>
                            <a:srgbClr val="000000"/>
                          </a:solidFill>
                          <a:effectLst/>
                          <a:latin typeface="+mn-lt"/>
                          <a:ea typeface="+mn-ea"/>
                          <a:cs typeface="+mn-cs"/>
                        </a:rPr>
                        <a:t> </a:t>
                      </a:r>
                      <a:r>
                        <a:rPr lang="en-US" sz="1000" b="0" i="0" u="none" strike="noStrike" kern="1200" dirty="0" smtClean="0">
                          <a:solidFill>
                            <a:srgbClr val="000000"/>
                          </a:solidFill>
                          <a:effectLst/>
                          <a:latin typeface="+mn-lt"/>
                          <a:ea typeface="+mn-ea"/>
                          <a:cs typeface="+mn-cs"/>
                        </a:rPr>
                        <a:t>banks</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0.38%</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1.67%</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4.37</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87245">
                <a:tc>
                  <a:txBody>
                    <a:bodyPr/>
                    <a:lstStyle/>
                    <a:p>
                      <a:pPr marL="0" algn="ctr" defTabSz="457200" rtl="0" eaLnBrk="1" fontAlgn="b" latinLnBrk="0" hangingPunct="1"/>
                      <a:r>
                        <a:rPr lang="en-US" sz="1000" b="0" i="0" u="none" strike="noStrike" kern="1200" dirty="0" smtClean="0">
                          <a:solidFill>
                            <a:srgbClr val="000000"/>
                          </a:solidFill>
                          <a:effectLst/>
                          <a:latin typeface="+mj-lt"/>
                          <a:ea typeface="+mn-ea"/>
                          <a:cs typeface="+mn-cs"/>
                        </a:rPr>
                        <a:t>SNC Report</a:t>
                      </a:r>
                      <a:endParaRPr lang="en-US" sz="10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0.52%</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1.81%</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3.50</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883">
                <a:tc>
                  <a:txBody>
                    <a:bodyPr/>
                    <a:lstStyle/>
                    <a:p>
                      <a:pPr marL="0" marR="0" lvl="0" indent="0" algn="ctr" defTabSz="939800" rtl="0" eaLnBrk="1" fontAlgn="base" latinLnBrk="0" hangingPunct="1">
                        <a:lnSpc>
                          <a:spcPct val="100000"/>
                        </a:lnSpc>
                        <a:spcBef>
                          <a:spcPct val="30000"/>
                        </a:spcBef>
                        <a:spcAft>
                          <a:spcPct val="0"/>
                        </a:spcAft>
                        <a:buClrTx/>
                        <a:buSzTx/>
                        <a:buFontTx/>
                        <a:buNone/>
                        <a:tabLst/>
                        <a:defRPr/>
                      </a:pPr>
                      <a:endParaRPr kumimoji="0" lang="en-US" sz="1000" b="1" i="0" u="none" strike="noStrike" kern="1200" cap="none" normalizeH="0" baseline="0" dirty="0" smtClean="0">
                        <a:ln>
                          <a:noFill/>
                        </a:ln>
                        <a:solidFill>
                          <a:schemeClr val="tx1"/>
                        </a:solidFill>
                        <a:effectLst/>
                        <a:latin typeface="Arial"/>
                        <a:ea typeface="Arial Unicode MS" pitchFamily="34" charset="-128"/>
                        <a:cs typeface="Arial" charset="0"/>
                      </a:endParaRPr>
                    </a:p>
                  </a:txBody>
                  <a:tcPr marL="45720" marR="45720" anchor="ctr" horzOverflow="overflow">
                    <a:lnL w="12700" cap="flat" cmpd="sng" algn="ctr">
                      <a:solidFill>
                        <a:schemeClr val="bg1">
                          <a:lumMod val="50000"/>
                        </a:schemeClr>
                      </a:solidFill>
                      <a:prstDash val="solid"/>
                      <a:round/>
                      <a:headEnd type="none" w="med" len="med"/>
                      <a:tailEnd type="none" w="med" len="med"/>
                    </a:lnL>
                    <a:lnR w="28575" cap="flat" cmpd="sng" algn="ctr">
                      <a:solidFill>
                        <a:schemeClr val="accent3">
                          <a:lumMod val="20000"/>
                          <a:lumOff val="8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200" kern="1200">
                          <a:solidFill>
                            <a:schemeClr val="tx1"/>
                          </a:solidFill>
                          <a:latin typeface="Arial"/>
                          <a:ea typeface="ＭＳ Ｐゴシック"/>
                          <a:cs typeface="ＭＳ Ｐゴシック"/>
                        </a:defRPr>
                      </a:lvl1pPr>
                      <a:lvl2pPr marL="457200" algn="l" defTabSz="914400" rtl="0" eaLnBrk="1" latinLnBrk="0" hangingPunct="1">
                        <a:defRPr sz="1200" kern="1200">
                          <a:solidFill>
                            <a:schemeClr val="tx1"/>
                          </a:solidFill>
                          <a:latin typeface="Arial"/>
                          <a:ea typeface="ＭＳ Ｐゴシック"/>
                          <a:cs typeface="ＭＳ Ｐゴシック"/>
                        </a:defRPr>
                      </a:lvl2pPr>
                      <a:lvl3pPr marL="914400" algn="l" defTabSz="914400" rtl="0" eaLnBrk="1" latinLnBrk="0" hangingPunct="1">
                        <a:defRPr sz="1200" kern="1200">
                          <a:solidFill>
                            <a:schemeClr val="tx1"/>
                          </a:solidFill>
                          <a:latin typeface="Arial"/>
                          <a:ea typeface="ＭＳ Ｐゴシック"/>
                          <a:cs typeface="ＭＳ Ｐゴシック"/>
                        </a:defRPr>
                      </a:lvl3pPr>
                      <a:lvl4pPr marL="1371600" algn="l" defTabSz="914400" rtl="0" eaLnBrk="1" latinLnBrk="0" hangingPunct="1">
                        <a:defRPr sz="1200" kern="1200">
                          <a:solidFill>
                            <a:schemeClr val="tx1"/>
                          </a:solidFill>
                          <a:latin typeface="Arial"/>
                          <a:ea typeface="ＭＳ Ｐゴシック"/>
                          <a:cs typeface="ＭＳ Ｐゴシック"/>
                        </a:defRPr>
                      </a:lvl4pPr>
                      <a:lvl5pPr marL="1828800" algn="l" defTabSz="914400" rtl="0" eaLnBrk="1" latinLnBrk="0" hangingPunct="1">
                        <a:defRPr sz="1200" kern="1200">
                          <a:solidFill>
                            <a:schemeClr val="tx1"/>
                          </a:solidFill>
                          <a:latin typeface="Arial"/>
                          <a:ea typeface="ＭＳ Ｐゴシック"/>
                          <a:cs typeface="ＭＳ Ｐゴシック"/>
                        </a:defRPr>
                      </a:lvl5pPr>
                      <a:lvl6pPr marL="2286000" algn="l" defTabSz="914400" rtl="0" eaLnBrk="1" latinLnBrk="0" hangingPunct="1">
                        <a:defRPr sz="1200" kern="1200">
                          <a:solidFill>
                            <a:schemeClr val="tx1"/>
                          </a:solidFill>
                          <a:latin typeface="Arial"/>
                          <a:ea typeface="ＭＳ Ｐゴシック"/>
                          <a:cs typeface="ＭＳ Ｐゴシック"/>
                        </a:defRPr>
                      </a:lvl6pPr>
                      <a:lvl7pPr marL="2743200" algn="l" defTabSz="914400" rtl="0" eaLnBrk="1" latinLnBrk="0" hangingPunct="1">
                        <a:defRPr sz="1200" kern="1200">
                          <a:solidFill>
                            <a:schemeClr val="tx1"/>
                          </a:solidFill>
                          <a:latin typeface="Arial"/>
                          <a:ea typeface="ＭＳ Ｐゴシック"/>
                          <a:cs typeface="ＭＳ Ｐゴシック"/>
                        </a:defRPr>
                      </a:lvl7pPr>
                      <a:lvl8pPr marL="3200400" algn="l" defTabSz="914400" rtl="0" eaLnBrk="1" latinLnBrk="0" hangingPunct="1">
                        <a:defRPr sz="12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000" b="1" i="0" u="none" strike="noStrike" kern="1200" cap="none" normalizeH="0" baseline="0" dirty="0" smtClean="0">
                          <a:ln>
                            <a:noFill/>
                          </a:ln>
                          <a:solidFill>
                            <a:schemeClr val="tx1"/>
                          </a:solidFill>
                          <a:effectLst/>
                          <a:latin typeface="Arial"/>
                          <a:ea typeface="Arial Unicode MS" pitchFamily="34" charset="-128"/>
                          <a:cs typeface="Arial" charset="0"/>
                        </a:rPr>
                        <a:t>Q12011-Q42015</a:t>
                      </a:r>
                    </a:p>
                  </a:txBody>
                  <a:tcPr marL="45720" marR="45720" anchor="ctr" horzOverflow="overflow">
                    <a:lnL w="28575" cap="flat" cmpd="sng" algn="ctr">
                      <a:solidFill>
                        <a:schemeClr val="accent3">
                          <a:lumMod val="20000"/>
                          <a:lumOff val="80000"/>
                        </a:schemeClr>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000" b="1" i="0" u="none" strike="noStrike" cap="none" normalizeH="0" baseline="0" dirty="0" smtClean="0">
                          <a:ln>
                            <a:noFill/>
                          </a:ln>
                          <a:solidFill>
                            <a:schemeClr val="tx1"/>
                          </a:solidFill>
                          <a:effectLst/>
                          <a:latin typeface="+mj-lt"/>
                          <a:ea typeface="Arial Unicode MS" pitchFamily="34" charset="-128"/>
                          <a:cs typeface="Arial" charset="0"/>
                        </a:rPr>
                        <a:t>Q12008-Q42010</a:t>
                      </a:r>
                    </a:p>
                  </a:txBody>
                  <a:tcPr marL="45720" marR="45720" anchor="ctr" horzOverflow="overflow">
                    <a:lnL w="12700" cap="flat" cmpd="sng" algn="ctr">
                      <a:solidFill>
                        <a:schemeClr val="accent4"/>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endParaRPr lang="en-GB"/>
                    </a:p>
                  </a:txBody>
                  <a:tcPr/>
                </a:tc>
              </a:tr>
              <a:tr h="255083">
                <a:tc>
                  <a:txBody>
                    <a:bodyPr/>
                    <a:lstStyle/>
                    <a:p>
                      <a:pPr marL="0" algn="ctr" defTabSz="457200" rtl="0" eaLnBrk="1" fontAlgn="b" latinLnBrk="0" hangingPunct="1"/>
                      <a:r>
                        <a:rPr lang="en-US" sz="1000" b="0" i="0" u="none" strike="noStrike" kern="1200" dirty="0" smtClean="0">
                          <a:solidFill>
                            <a:srgbClr val="000000"/>
                          </a:solidFill>
                          <a:effectLst/>
                          <a:latin typeface="+mj-lt"/>
                          <a:ea typeface="+mn-ea"/>
                          <a:cs typeface="+mn-cs"/>
                        </a:rPr>
                        <a:t>SHUSA / </a:t>
                      </a:r>
                      <a:r>
                        <a:rPr lang="en-US" sz="1000" b="0" i="0" u="none" strike="noStrike" kern="1200" dirty="0" smtClean="0">
                          <a:solidFill>
                            <a:srgbClr val="000000"/>
                          </a:solidFill>
                          <a:effectLst/>
                          <a:latin typeface="+mn-lt"/>
                          <a:ea typeface="+mn-ea"/>
                          <a:cs typeface="+mn-cs"/>
                        </a:rPr>
                        <a:t>Sovereign</a:t>
                      </a:r>
                      <a:endParaRPr lang="en-US" sz="10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0.97%</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2.17%</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2.23</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55083">
                <a:tc>
                  <a:txBody>
                    <a:bodyPr/>
                    <a:lstStyle/>
                    <a:p>
                      <a:pPr marL="0" algn="ctr" defTabSz="457200" rtl="0" eaLnBrk="1" fontAlgn="b" latinLnBrk="0" hangingPunct="1"/>
                      <a:r>
                        <a:rPr lang="en-US" sz="1000" b="0" i="0" u="none" strike="noStrike" kern="1200" dirty="0" smtClean="0">
                          <a:solidFill>
                            <a:srgbClr val="000000"/>
                          </a:solidFill>
                          <a:effectLst/>
                          <a:latin typeface="+mj-lt"/>
                          <a:ea typeface="+mn-ea"/>
                          <a:cs typeface="+mn-cs"/>
                        </a:rPr>
                        <a:t>FRB 100 largest</a:t>
                      </a:r>
                      <a:r>
                        <a:rPr lang="en-US" sz="1000" b="0" i="0" u="none" strike="noStrike" kern="1200" baseline="0" dirty="0" smtClean="0">
                          <a:solidFill>
                            <a:srgbClr val="000000"/>
                          </a:solidFill>
                          <a:effectLst/>
                          <a:latin typeface="+mj-lt"/>
                          <a:ea typeface="+mn-ea"/>
                          <a:cs typeface="+mn-cs"/>
                        </a:rPr>
                        <a:t> </a:t>
                      </a:r>
                      <a:r>
                        <a:rPr lang="en-US" sz="1000" b="0" i="0" u="none" strike="noStrike" kern="1200" dirty="0" smtClean="0">
                          <a:solidFill>
                            <a:srgbClr val="000000"/>
                          </a:solidFill>
                          <a:effectLst/>
                          <a:latin typeface="+mn-lt"/>
                          <a:ea typeface="+mn-ea"/>
                          <a:cs typeface="+mn-cs"/>
                        </a:rPr>
                        <a:t>banks</a:t>
                      </a:r>
                      <a:endParaRPr lang="en-US" sz="10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0.38%</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1.68%</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4.41</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74667">
                <a:tc>
                  <a:txBody>
                    <a:bodyPr/>
                    <a:lstStyle/>
                    <a:p>
                      <a:pPr marL="0" algn="ctr" defTabSz="457200" rtl="0" eaLnBrk="1" fontAlgn="b" latinLnBrk="0" hangingPunct="1"/>
                      <a:r>
                        <a:rPr lang="en-US" sz="1000" b="0" i="0" u="none" strike="noStrike" kern="1200" dirty="0" smtClean="0">
                          <a:solidFill>
                            <a:srgbClr val="000000"/>
                          </a:solidFill>
                          <a:effectLst/>
                          <a:latin typeface="+mj-lt"/>
                          <a:ea typeface="+mn-ea"/>
                          <a:cs typeface="+mn-cs"/>
                        </a:rPr>
                        <a:t>SNC Report</a:t>
                      </a:r>
                      <a:endParaRPr lang="en-US" sz="10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0.52%</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1.63%</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3.16</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54" name="Rectangle 53"/>
          <p:cNvSpPr/>
          <p:nvPr/>
        </p:nvSpPr>
        <p:spPr bwMode="auto">
          <a:xfrm>
            <a:off x="1432113" y="2222500"/>
            <a:ext cx="1299974" cy="3373347"/>
          </a:xfrm>
          <a:prstGeom prst="rect">
            <a:avLst/>
          </a:prstGeom>
          <a:solidFill>
            <a:srgbClr val="FF0000">
              <a:lumMod val="7500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800" b="0" i="1" u="none" strike="noStrike" kern="0" cap="none" spc="0" normalizeH="0" baseline="0" noProof="0" dirty="0" smtClean="0">
              <a:ln>
                <a:noFill/>
              </a:ln>
              <a:solidFill>
                <a:srgbClr val="000000"/>
              </a:solidFill>
              <a:effectLst/>
              <a:uLnTx/>
              <a:uFillTx/>
              <a:ea typeface="ＭＳ Ｐゴシック" pitchFamily="-112" charset="-128"/>
              <a:cs typeface="ＭＳ Ｐゴシック" pitchFamily="-112" charset="-128"/>
            </a:endParaRPr>
          </a:p>
        </p:txBody>
      </p:sp>
      <p:sp>
        <p:nvSpPr>
          <p:cNvPr id="55" name="Rectangle 54"/>
          <p:cNvSpPr/>
          <p:nvPr/>
        </p:nvSpPr>
        <p:spPr bwMode="auto">
          <a:xfrm>
            <a:off x="2732087" y="2222500"/>
            <a:ext cx="1867165" cy="3373346"/>
          </a:xfrm>
          <a:prstGeom prst="rect">
            <a:avLst/>
          </a:prstGeom>
          <a:solidFill>
            <a:srgbClr val="40404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eaLnBrk="0" hangingPunct="0">
              <a:lnSpc>
                <a:spcPct val="100000"/>
              </a:lnSpc>
            </a:pPr>
            <a:endParaRPr lang="en-US" sz="800" i="1" dirty="0">
              <a:solidFill>
                <a:srgbClr val="000000"/>
              </a:solidFill>
              <a:ea typeface="ＭＳ Ｐゴシック" pitchFamily="-112" charset="-128"/>
              <a:cs typeface="ＭＳ Ｐゴシック" pitchFamily="-112" charset="-128"/>
            </a:endParaRPr>
          </a:p>
        </p:txBody>
      </p:sp>
      <p:sp>
        <p:nvSpPr>
          <p:cNvPr id="63" name="Rectangle 62"/>
          <p:cNvSpPr/>
          <p:nvPr/>
        </p:nvSpPr>
        <p:spPr bwMode="auto">
          <a:xfrm>
            <a:off x="1432113" y="2219325"/>
            <a:ext cx="834837" cy="3373347"/>
          </a:xfrm>
          <a:prstGeom prst="rect">
            <a:avLst/>
          </a:prstGeom>
          <a:solidFill>
            <a:srgbClr val="FF0000">
              <a:lumMod val="7500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800" b="0" i="1" u="none" strike="noStrike" kern="0" cap="none" spc="0" normalizeH="0" baseline="0" noProof="0" dirty="0" smtClean="0">
              <a:ln>
                <a:noFill/>
              </a:ln>
              <a:solidFill>
                <a:srgbClr val="000000"/>
              </a:solidFill>
              <a:effectLst/>
              <a:uLnTx/>
              <a:uFillTx/>
              <a:ea typeface="ＭＳ Ｐゴシック" pitchFamily="-112" charset="-128"/>
              <a:cs typeface="ＭＳ Ｐゴシック" pitchFamily="-112" charset="-128"/>
            </a:endParaRPr>
          </a:p>
        </p:txBody>
      </p:sp>
      <p:sp>
        <p:nvSpPr>
          <p:cNvPr id="49" name="TextBox 48"/>
          <p:cNvSpPr txBox="1"/>
          <p:nvPr/>
        </p:nvSpPr>
        <p:spPr>
          <a:xfrm>
            <a:off x="305483" y="19889"/>
            <a:ext cx="8928633" cy="621709"/>
          </a:xfrm>
          <a:prstGeom prst="rect">
            <a:avLst/>
          </a:prstGeom>
          <a:noFill/>
        </p:spPr>
        <p:txBody>
          <a:bodyPr wrap="square" rtlCol="0">
            <a:spAutoFit/>
          </a:bodyPr>
          <a:lstStyle/>
          <a:p>
            <a:pPr algn="l"/>
            <a:r>
              <a:rPr lang="en-US" sz="2000" b="1" dirty="0" smtClean="0"/>
              <a:t>SBNA C&amp;I</a:t>
            </a:r>
          </a:p>
          <a:p>
            <a:pPr algn="l"/>
            <a:r>
              <a:rPr lang="en-US" sz="2000" b="1" dirty="0" smtClean="0">
                <a:solidFill>
                  <a:srgbClr val="FF0000"/>
                </a:solidFill>
              </a:rPr>
              <a:t>Historical loss data</a:t>
            </a:r>
            <a:endParaRPr lang="en-US" sz="2000" b="1" dirty="0">
              <a:solidFill>
                <a:srgbClr val="FF0000"/>
              </a:solidFill>
            </a:endParaRPr>
          </a:p>
        </p:txBody>
      </p:sp>
    </p:spTree>
    <p:extLst>
      <p:ext uri="{BB962C8B-B14F-4D97-AF65-F5344CB8AC3E}">
        <p14:creationId xmlns:p14="http://schemas.microsoft.com/office/powerpoint/2010/main" val="680528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05483" y="19889"/>
            <a:ext cx="8928633" cy="621709"/>
          </a:xfrm>
          <a:prstGeom prst="rect">
            <a:avLst/>
          </a:prstGeom>
          <a:noFill/>
        </p:spPr>
        <p:txBody>
          <a:bodyPr wrap="square" rtlCol="0">
            <a:spAutoFit/>
          </a:bodyPr>
          <a:lstStyle/>
          <a:p>
            <a:pPr algn="l"/>
            <a:r>
              <a:rPr lang="en-US" sz="2000" b="1" dirty="0" smtClean="0"/>
              <a:t>SBNA CRE</a:t>
            </a:r>
            <a:endParaRPr lang="en-US" sz="2000" b="1" dirty="0"/>
          </a:p>
          <a:p>
            <a:pPr algn="l"/>
            <a:r>
              <a:rPr lang="en-US" sz="2000" b="1" dirty="0" smtClean="0">
                <a:solidFill>
                  <a:srgbClr val="FF0000"/>
                </a:solidFill>
              </a:rPr>
              <a:t>Preliminary NCO scalar</a:t>
            </a:r>
            <a:endParaRPr lang="en-US" sz="2000" b="1" dirty="0">
              <a:solidFill>
                <a:srgbClr val="FF0000"/>
              </a:solidFill>
            </a:endParaRPr>
          </a:p>
        </p:txBody>
      </p:sp>
      <p:sp>
        <p:nvSpPr>
          <p:cNvPr id="14" name="Rectangle 13"/>
          <p:cNvSpPr/>
          <p:nvPr/>
        </p:nvSpPr>
        <p:spPr>
          <a:xfrm>
            <a:off x="457200" y="4091129"/>
            <a:ext cx="4005530" cy="646331"/>
          </a:xfrm>
          <a:prstGeom prst="rect">
            <a:avLst/>
          </a:prstGeom>
        </p:spPr>
        <p:txBody>
          <a:bodyPr wrap="square">
            <a:spAutoFit/>
          </a:bodyPr>
          <a:lstStyle/>
          <a:p>
            <a:pPr marL="171450" indent="-171450" algn="l" fontAlgn="b">
              <a:lnSpc>
                <a:spcPct val="100000"/>
              </a:lnSpc>
              <a:spcBef>
                <a:spcPts val="0"/>
              </a:spcBef>
              <a:spcAft>
                <a:spcPts val="0"/>
              </a:spcAft>
              <a:buFont typeface="Wingdings" panose="05000000000000000000" pitchFamily="2" charset="2"/>
              <a:buChar char="ü"/>
              <a:defRPr/>
            </a:pPr>
            <a:r>
              <a:rPr lang="en-US" sz="1200" dirty="0" smtClean="0">
                <a:solidFill>
                  <a:srgbClr val="41A441"/>
                </a:solidFill>
              </a:rPr>
              <a:t>Improved modeling in CCAR 2016 reflects stress relationship more accurately, providing a reliable relativity scalar</a:t>
            </a:r>
            <a:endParaRPr lang="en-US" sz="1200" dirty="0">
              <a:solidFill>
                <a:srgbClr val="41A441"/>
              </a:solidFill>
            </a:endParaRPr>
          </a:p>
        </p:txBody>
      </p:sp>
      <p:sp>
        <p:nvSpPr>
          <p:cNvPr id="15" name="Freeform 14"/>
          <p:cNvSpPr>
            <a:spLocks noChangeAspect="1"/>
          </p:cNvSpPr>
          <p:nvPr/>
        </p:nvSpPr>
        <p:spPr>
          <a:xfrm rot="5400000">
            <a:off x="4736353" y="4966611"/>
            <a:ext cx="240703" cy="457200"/>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3"/>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graphicFrame>
        <p:nvGraphicFramePr>
          <p:cNvPr id="18" name="Table 17"/>
          <p:cNvGraphicFramePr>
            <a:graphicFrameLocks noGrp="1"/>
          </p:cNvGraphicFramePr>
          <p:nvPr>
            <p:extLst>
              <p:ext uri="{D42A27DB-BD31-4B8C-83A1-F6EECF244321}">
                <p14:modId xmlns:p14="http://schemas.microsoft.com/office/powerpoint/2010/main" val="898336916"/>
              </p:ext>
            </p:extLst>
          </p:nvPr>
        </p:nvGraphicFramePr>
        <p:xfrm>
          <a:off x="3636787" y="5384800"/>
          <a:ext cx="2439834" cy="1047984"/>
        </p:xfrm>
        <a:graphic>
          <a:graphicData uri="http://schemas.openxmlformats.org/drawingml/2006/table">
            <a:tbl>
              <a:tblPr firstRow="1" bandRow="1"/>
              <a:tblGrid>
                <a:gridCol w="989641"/>
                <a:gridCol w="1450193"/>
              </a:tblGrid>
              <a:tr h="349328">
                <a:tc gridSpan="2">
                  <a:txBody>
                    <a:bodyPr/>
                    <a:lstStyle/>
                    <a:p>
                      <a:pPr marL="0" algn="ctr" defTabSz="457200" rtl="0" eaLnBrk="1" fontAlgn="b" latinLnBrk="0" hangingPunct="1"/>
                      <a:r>
                        <a:rPr lang="en-US" sz="1200" b="1" i="0" u="none" strike="noStrike" kern="1200" dirty="0" smtClean="0">
                          <a:solidFill>
                            <a:schemeClr val="bg1"/>
                          </a:solidFill>
                          <a:effectLst/>
                          <a:latin typeface="+mn-lt"/>
                          <a:ea typeface="+mn-ea"/>
                          <a:cs typeface="+mn-cs"/>
                        </a:rPr>
                        <a:t>Derived scalar</a:t>
                      </a:r>
                    </a:p>
                  </a:txBody>
                  <a:tcPr marL="45530"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lang="en-GB"/>
                    </a:p>
                  </a:txBody>
                  <a:tcPr/>
                </a:tc>
              </a:tr>
              <a:tr h="349328">
                <a:tc>
                  <a:txBody>
                    <a:bodyPr/>
                    <a:lstStyle>
                      <a:lvl1pPr marL="0" algn="l" defTabSz="914400" rtl="0" eaLnBrk="1" latinLnBrk="0" hangingPunct="1">
                        <a:defRPr sz="1200" b="1" kern="1200">
                          <a:solidFill>
                            <a:schemeClr val="tx1"/>
                          </a:solidFill>
                          <a:latin typeface="Arial"/>
                          <a:ea typeface="ＭＳ Ｐゴシック"/>
                          <a:cs typeface="ＭＳ Ｐゴシック"/>
                        </a:defRPr>
                      </a:lvl1pPr>
                      <a:lvl2pPr marL="457200" algn="l" defTabSz="914400" rtl="0" eaLnBrk="1" latinLnBrk="0" hangingPunct="1">
                        <a:defRPr sz="1200" b="1" kern="1200">
                          <a:solidFill>
                            <a:schemeClr val="tx1"/>
                          </a:solidFill>
                          <a:latin typeface="Arial"/>
                          <a:ea typeface="ＭＳ Ｐゴシック"/>
                          <a:cs typeface="ＭＳ Ｐゴシック"/>
                        </a:defRPr>
                      </a:lvl2pPr>
                      <a:lvl3pPr marL="914400" algn="l" defTabSz="914400" rtl="0" eaLnBrk="1" latinLnBrk="0" hangingPunct="1">
                        <a:defRPr sz="1200" b="1" kern="1200">
                          <a:solidFill>
                            <a:schemeClr val="tx1"/>
                          </a:solidFill>
                          <a:latin typeface="Arial"/>
                          <a:ea typeface="ＭＳ Ｐゴシック"/>
                          <a:cs typeface="ＭＳ Ｐゴシック"/>
                        </a:defRPr>
                      </a:lvl3pPr>
                      <a:lvl4pPr marL="1371600" algn="l" defTabSz="914400" rtl="0" eaLnBrk="1" latinLnBrk="0" hangingPunct="1">
                        <a:defRPr sz="1200" b="1" kern="1200">
                          <a:solidFill>
                            <a:schemeClr val="tx1"/>
                          </a:solidFill>
                          <a:latin typeface="Arial"/>
                          <a:ea typeface="ＭＳ Ｐゴシック"/>
                          <a:cs typeface="ＭＳ Ｐゴシック"/>
                        </a:defRPr>
                      </a:lvl4pPr>
                      <a:lvl5pPr marL="1828800" algn="l" defTabSz="914400" rtl="0" eaLnBrk="1" latinLnBrk="0" hangingPunct="1">
                        <a:defRPr sz="1200" b="1" kern="1200">
                          <a:solidFill>
                            <a:schemeClr val="tx1"/>
                          </a:solidFill>
                          <a:latin typeface="Arial"/>
                          <a:ea typeface="ＭＳ Ｐゴシック"/>
                          <a:cs typeface="ＭＳ Ｐゴシック"/>
                        </a:defRPr>
                      </a:lvl5pPr>
                      <a:lvl6pPr marL="2286000" algn="l" defTabSz="914400" rtl="0" eaLnBrk="1" latinLnBrk="0" hangingPunct="1">
                        <a:defRPr sz="1200" b="1" kern="1200">
                          <a:solidFill>
                            <a:schemeClr val="tx1"/>
                          </a:solidFill>
                          <a:latin typeface="Arial"/>
                          <a:ea typeface="ＭＳ Ｐゴシック"/>
                          <a:cs typeface="ＭＳ Ｐゴシック"/>
                        </a:defRPr>
                      </a:lvl6pPr>
                      <a:lvl7pPr marL="2743200" algn="l" defTabSz="914400" rtl="0" eaLnBrk="1" latinLnBrk="0" hangingPunct="1">
                        <a:defRPr sz="1200" b="1" kern="1200">
                          <a:solidFill>
                            <a:schemeClr val="tx1"/>
                          </a:solidFill>
                          <a:latin typeface="Arial"/>
                          <a:ea typeface="ＭＳ Ｐゴシック"/>
                          <a:cs typeface="ＭＳ Ｐゴシック"/>
                        </a:defRPr>
                      </a:lvl7pPr>
                      <a:lvl8pPr marL="3200400" algn="l" defTabSz="914400" rtl="0" eaLnBrk="1" latinLnBrk="0" hangingPunct="1">
                        <a:defRPr sz="1200" b="1" kern="1200">
                          <a:solidFill>
                            <a:schemeClr val="tx1"/>
                          </a:solidFill>
                          <a:latin typeface="Arial"/>
                          <a:ea typeface="ＭＳ Ｐゴシック"/>
                          <a:cs typeface="ＭＳ Ｐゴシック"/>
                        </a:defRPr>
                      </a:lvl8pPr>
                      <a:lvl9pPr marL="3657600" algn="l" defTabSz="914400" rtl="0" eaLnBrk="1" latinLnBrk="0" hangingPunct="1">
                        <a:defRPr sz="1800" b="1" kern="1200">
                          <a:solidFill>
                            <a:schemeClr val="tx1"/>
                          </a:solidFill>
                          <a:latin typeface="Arial"/>
                          <a:ea typeface="ＭＳ Ｐゴシック"/>
                          <a:cs typeface="ＭＳ Ｐゴシック"/>
                        </a:defRPr>
                      </a:lvl9pPr>
                    </a:lstStyle>
                    <a:p>
                      <a:pPr marL="0" algn="l" defTabSz="457200" rtl="0" eaLnBrk="1" fontAlgn="b" latinLnBrk="0" hangingPunct="1"/>
                      <a:r>
                        <a:rPr lang="en-US" sz="1200" b="1" i="0" u="none" strike="noStrike" kern="1200" dirty="0" smtClean="0">
                          <a:solidFill>
                            <a:srgbClr val="000000"/>
                          </a:solidFill>
                          <a:effectLst/>
                          <a:latin typeface="+mn-lt"/>
                          <a:ea typeface="+mn-ea"/>
                          <a:cs typeface="+mn-cs"/>
                        </a:rPr>
                        <a:t>2016</a:t>
                      </a:r>
                    </a:p>
                  </a:txBody>
                  <a:tcPr marL="45530" marR="9525" marT="9525" marB="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200" b="1" i="0" u="none" strike="noStrike" kern="1200" dirty="0" smtClean="0">
                          <a:solidFill>
                            <a:schemeClr val="bg1"/>
                          </a:solidFill>
                          <a:effectLst/>
                          <a:latin typeface="+mn-lt"/>
                          <a:ea typeface="+mn-ea"/>
                          <a:cs typeface="+mn-cs"/>
                        </a:rPr>
                        <a:t>~4.2x</a:t>
                      </a:r>
                    </a:p>
                  </a:txBody>
                  <a:tcPr marL="9525" marR="9525" marT="9525"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49328">
                <a:tc>
                  <a:txBody>
                    <a:bodyPr/>
                    <a:lstStyle/>
                    <a:p>
                      <a:pPr marL="0" algn="l" defTabSz="457200" rtl="0" eaLnBrk="1" fontAlgn="b" latinLnBrk="0" hangingPunct="1"/>
                      <a:r>
                        <a:rPr lang="en-US" sz="1200" b="1" i="0" u="none" strike="noStrike" kern="1200" dirty="0" smtClean="0">
                          <a:solidFill>
                            <a:schemeClr val="bg1">
                              <a:lumMod val="50000"/>
                            </a:schemeClr>
                          </a:solidFill>
                          <a:effectLst/>
                          <a:latin typeface="+mn-lt"/>
                          <a:ea typeface="+mn-ea"/>
                          <a:cs typeface="+mn-cs"/>
                        </a:rPr>
                        <a:t>2015</a:t>
                      </a:r>
                      <a:r>
                        <a:rPr lang="en-US" sz="1200" b="1" i="0" u="none" strike="noStrike" kern="1200" baseline="30000" dirty="0" smtClean="0">
                          <a:solidFill>
                            <a:schemeClr val="bg1">
                              <a:lumMod val="50000"/>
                            </a:schemeClr>
                          </a:solidFill>
                          <a:effectLst/>
                          <a:latin typeface="+mn-lt"/>
                          <a:ea typeface="+mn-ea"/>
                          <a:cs typeface="+mn-cs"/>
                        </a:rPr>
                        <a:t>1</a:t>
                      </a:r>
                      <a:endParaRPr lang="en-US" sz="1200" b="1" i="0" u="none" strike="noStrike" kern="1200" dirty="0" smtClean="0">
                        <a:solidFill>
                          <a:schemeClr val="bg1">
                            <a:lumMod val="50000"/>
                          </a:schemeClr>
                        </a:solidFill>
                        <a:effectLst/>
                        <a:latin typeface="+mn-lt"/>
                        <a:ea typeface="+mn-ea"/>
                        <a:cs typeface="+mn-cs"/>
                      </a:endParaRPr>
                    </a:p>
                  </a:txBody>
                  <a:tcPr marL="45530" marR="9525" marT="9525" marB="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200" b="1" i="0" u="none" strike="noStrike" kern="1200" dirty="0" smtClean="0">
                          <a:solidFill>
                            <a:schemeClr val="bg1">
                              <a:lumMod val="50000"/>
                            </a:schemeClr>
                          </a:solidFill>
                          <a:effectLst/>
                          <a:latin typeface="+mn-lt"/>
                          <a:ea typeface="+mn-ea"/>
                          <a:cs typeface="+mn-cs"/>
                        </a:rPr>
                        <a:t>~2.7x</a:t>
                      </a:r>
                    </a:p>
                  </a:txBody>
                  <a:tcPr marL="9525" marR="9525" marT="9525"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bl>
          </a:graphicData>
        </a:graphic>
      </p:graphicFrame>
      <p:sp>
        <p:nvSpPr>
          <p:cNvPr id="19" name="Right Bracket 18"/>
          <p:cNvSpPr/>
          <p:nvPr/>
        </p:nvSpPr>
        <p:spPr>
          <a:xfrm rot="5400000">
            <a:off x="4700128" y="739615"/>
            <a:ext cx="182880" cy="8668738"/>
          </a:xfrm>
          <a:prstGeom prst="rightBracket">
            <a:avLst>
              <a:gd name="adj" fmla="val 0"/>
            </a:avLst>
          </a:prstGeom>
          <a:ln w="9525">
            <a:solidFill>
              <a:schemeClr val="accent3"/>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Rectangle 19"/>
          <p:cNvSpPr/>
          <p:nvPr/>
        </p:nvSpPr>
        <p:spPr>
          <a:xfrm>
            <a:off x="6230679" y="5589772"/>
            <a:ext cx="2901102" cy="843012"/>
          </a:xfrm>
          <a:prstGeom prst="rect">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sz="1200" b="1" dirty="0" smtClean="0">
                <a:solidFill>
                  <a:srgbClr val="FF0000"/>
                </a:solidFill>
              </a:rPr>
              <a:t>Note: Preliminary recommendation only. Subject to refinement and management adjustments, as needed.</a:t>
            </a:r>
          </a:p>
        </p:txBody>
      </p:sp>
      <p:graphicFrame>
        <p:nvGraphicFramePr>
          <p:cNvPr id="25" name="Table 24"/>
          <p:cNvGraphicFramePr>
            <a:graphicFrameLocks noGrp="1"/>
          </p:cNvGraphicFramePr>
          <p:nvPr>
            <p:extLst>
              <p:ext uri="{D42A27DB-BD31-4B8C-83A1-F6EECF244321}">
                <p14:modId xmlns:p14="http://schemas.microsoft.com/office/powerpoint/2010/main" val="823082365"/>
              </p:ext>
            </p:extLst>
          </p:nvPr>
        </p:nvGraphicFramePr>
        <p:xfrm>
          <a:off x="457200" y="1846062"/>
          <a:ext cx="4005526" cy="1870823"/>
        </p:xfrm>
        <a:graphic>
          <a:graphicData uri="http://schemas.openxmlformats.org/drawingml/2006/table">
            <a:tbl>
              <a:tblPr firstRow="1" bandRow="1">
                <a:tableStyleId>{5C22544A-7EE6-4342-B048-85BDC9FD1C3A}</a:tableStyleId>
              </a:tblPr>
              <a:tblGrid>
                <a:gridCol w="572218"/>
                <a:gridCol w="572218"/>
                <a:gridCol w="572218"/>
                <a:gridCol w="572218"/>
                <a:gridCol w="572218"/>
                <a:gridCol w="572218"/>
                <a:gridCol w="572218"/>
              </a:tblGrid>
              <a:tr h="318218">
                <a:tc rowSpan="2">
                  <a:txBody>
                    <a:bodyPr/>
                    <a:lstStyle/>
                    <a:p>
                      <a:pPr algn="ctr"/>
                      <a:endParaRPr lang="en-US" sz="1200" b="1" dirty="0" smtClean="0">
                        <a:solidFill>
                          <a:schemeClr val="bg1"/>
                        </a:solidFill>
                        <a:latin typeface="+mj-lt"/>
                        <a:cs typeface="Arial" panose="020B0604020202020204" pitchFamily="34" charset="0"/>
                      </a:endParaRPr>
                    </a:p>
                  </a:txBody>
                  <a:tcPr marL="9144" marR="18288" marT="27432" marB="27432" anchor="ctr">
                    <a:lnL w="12700" cap="flat" cmpd="sng" algn="ctr">
                      <a:noFill/>
                      <a:prstDash val="solid"/>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gridSpan="3">
                  <a:txBody>
                    <a:bodyPr/>
                    <a:lstStyle/>
                    <a:p>
                      <a:pPr algn="ctr"/>
                      <a:r>
                        <a:rPr lang="en-US" sz="1200" b="1" dirty="0" smtClean="0">
                          <a:solidFill>
                            <a:schemeClr val="bg1"/>
                          </a:solidFill>
                          <a:latin typeface="+mj-lt"/>
                          <a:cs typeface="Arial" panose="020B0604020202020204" pitchFamily="34" charset="0"/>
                        </a:rPr>
                        <a:t>Cumulative $</a:t>
                      </a:r>
                      <a:r>
                        <a:rPr lang="en-US" sz="1200" b="1" baseline="0" dirty="0" smtClean="0">
                          <a:solidFill>
                            <a:schemeClr val="bg1"/>
                          </a:solidFill>
                          <a:latin typeface="+mj-lt"/>
                          <a:cs typeface="Arial" panose="020B0604020202020204" pitchFamily="34" charset="0"/>
                        </a:rPr>
                        <a:t> </a:t>
                      </a:r>
                      <a:r>
                        <a:rPr lang="en-US" sz="1200" b="1" dirty="0" smtClean="0">
                          <a:solidFill>
                            <a:schemeClr val="bg1"/>
                          </a:solidFill>
                          <a:latin typeface="+mj-lt"/>
                          <a:cs typeface="Arial" panose="020B0604020202020204" pitchFamily="34" charset="0"/>
                        </a:rPr>
                        <a:t>Losses</a:t>
                      </a:r>
                    </a:p>
                  </a:txBody>
                  <a:tcPr marL="9144" marR="18288"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endParaRPr lang="en-GB"/>
                    </a:p>
                  </a:txBody>
                  <a:tcPr/>
                </a:tc>
                <a:tc hMerge="1">
                  <a:txBody>
                    <a:bodyPr/>
                    <a:lstStyle/>
                    <a:p>
                      <a:pPr algn="ctr"/>
                      <a:endParaRPr lang="en-US" sz="1100" b="1" dirty="0">
                        <a:solidFill>
                          <a:srgbClr val="FF0000"/>
                        </a:solidFill>
                        <a:latin typeface="Arial" panose="020B0604020202020204" pitchFamily="34" charset="0"/>
                        <a:cs typeface="Arial" panose="020B0604020202020204" pitchFamily="34" charset="0"/>
                      </a:endParaRPr>
                    </a:p>
                  </a:txBody>
                  <a:tcPr marL="36576" marR="36576"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gridSpan="3">
                  <a:txBody>
                    <a:bodyPr/>
                    <a:lstStyle/>
                    <a:p>
                      <a:pPr algn="ctr"/>
                      <a:r>
                        <a:rPr lang="en-US" sz="1200" b="1" kern="1200" dirty="0" smtClean="0">
                          <a:solidFill>
                            <a:schemeClr val="bg1"/>
                          </a:solidFill>
                          <a:latin typeface="+mn-lt"/>
                          <a:ea typeface="+mn-ea"/>
                          <a:cs typeface="Arial" panose="020B0604020202020204" pitchFamily="34" charset="0"/>
                        </a:rPr>
                        <a:t>Cumulative %</a:t>
                      </a:r>
                      <a:r>
                        <a:rPr lang="en-US" sz="1200" b="1" kern="1200" baseline="0" dirty="0" smtClean="0">
                          <a:solidFill>
                            <a:schemeClr val="bg1"/>
                          </a:solidFill>
                          <a:latin typeface="+mn-lt"/>
                          <a:ea typeface="+mn-ea"/>
                          <a:cs typeface="Arial" panose="020B0604020202020204" pitchFamily="34" charset="0"/>
                        </a:rPr>
                        <a:t> </a:t>
                      </a:r>
                      <a:r>
                        <a:rPr lang="en-US" sz="1200" b="1" kern="1200" dirty="0" smtClean="0">
                          <a:solidFill>
                            <a:schemeClr val="bg1"/>
                          </a:solidFill>
                          <a:latin typeface="+mn-lt"/>
                          <a:ea typeface="+mn-ea"/>
                          <a:cs typeface="Arial" panose="020B0604020202020204" pitchFamily="34" charset="0"/>
                        </a:rPr>
                        <a:t>Losses</a:t>
                      </a:r>
                    </a:p>
                  </a:txBody>
                  <a:tcPr marL="9144" marR="18288"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endParaRPr lang="en-GB"/>
                    </a:p>
                  </a:txBody>
                  <a:tcP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100" b="1" dirty="0">
                        <a:solidFill>
                          <a:srgbClr val="FF0000"/>
                        </a:solidFill>
                        <a:latin typeface="Arial" panose="020B0604020202020204" pitchFamily="34" charset="0"/>
                        <a:cs typeface="Arial" panose="020B0604020202020204" pitchFamily="34" charset="0"/>
                      </a:endParaRPr>
                    </a:p>
                  </a:txBody>
                  <a:tcPr marL="36576" marR="36576"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187326">
                <a:tc vMerge="1">
                  <a:txBody>
                    <a:bodyPr/>
                    <a:lstStyle/>
                    <a:p>
                      <a:pPr algn="ctr"/>
                      <a:endParaRPr lang="en-GB" sz="1200" b="1" i="1" dirty="0">
                        <a:solidFill>
                          <a:schemeClr val="bg1">
                            <a:lumMod val="50000"/>
                          </a:schemeClr>
                        </a:solidFill>
                        <a:latin typeface="+mj-lt"/>
                      </a:endParaRPr>
                    </a:p>
                  </a:txBody>
                  <a:tcPr marL="9144" marR="18288"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200" b="1" i="1" dirty="0" smtClean="0">
                          <a:solidFill>
                            <a:schemeClr val="bg1">
                              <a:lumMod val="50000"/>
                            </a:schemeClr>
                          </a:solidFill>
                          <a:latin typeface="+mj-lt"/>
                        </a:rPr>
                        <a:t>‘15</a:t>
                      </a:r>
                      <a:endParaRPr lang="en-GB" sz="1200" b="1" i="1" dirty="0">
                        <a:solidFill>
                          <a:schemeClr val="bg1">
                            <a:lumMod val="50000"/>
                          </a:schemeClr>
                        </a:solidFill>
                        <a:latin typeface="+mj-lt"/>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200" b="1" i="1" baseline="0" dirty="0" smtClean="0">
                          <a:solidFill>
                            <a:schemeClr val="bg1">
                              <a:lumMod val="50000"/>
                            </a:schemeClr>
                          </a:solidFill>
                          <a:latin typeface="+mj-lt"/>
                          <a:cs typeface="Arial" panose="020B0604020202020204" pitchFamily="34" charset="0"/>
                        </a:rPr>
                        <a:t>‘16</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200" b="1" i="1" baseline="0" dirty="0" smtClean="0">
                          <a:solidFill>
                            <a:schemeClr val="bg1">
                              <a:lumMod val="50000"/>
                            </a:schemeClr>
                          </a:solidFill>
                          <a:latin typeface="+mj-lt"/>
                          <a:cs typeface="Arial" panose="020B0604020202020204" pitchFamily="34" charset="0"/>
                        </a:rPr>
                        <a:t>%</a:t>
                      </a:r>
                      <a:r>
                        <a:rPr lang="el-GR" sz="1200" b="1" i="1" baseline="0" dirty="0" smtClean="0">
                          <a:solidFill>
                            <a:schemeClr val="bg1">
                              <a:lumMod val="50000"/>
                            </a:schemeClr>
                          </a:solidFill>
                          <a:latin typeface="+mj-lt"/>
                          <a:cs typeface="Arial" panose="020B0604020202020204" pitchFamily="34" charset="0"/>
                        </a:rPr>
                        <a:t>Δ</a:t>
                      </a:r>
                      <a:endParaRPr lang="en-US" sz="1200" b="1" i="1" baseline="0" dirty="0" smtClean="0">
                        <a:solidFill>
                          <a:schemeClr val="bg1">
                            <a:lumMod val="50000"/>
                          </a:schemeClr>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200" b="1" i="1" dirty="0" smtClean="0">
                          <a:solidFill>
                            <a:schemeClr val="bg1">
                              <a:lumMod val="50000"/>
                            </a:schemeClr>
                          </a:solidFill>
                          <a:latin typeface="+mj-lt"/>
                        </a:rPr>
                        <a:t>‘15</a:t>
                      </a:r>
                      <a:endParaRPr lang="en-GB" sz="1200" b="1" i="1" dirty="0">
                        <a:solidFill>
                          <a:schemeClr val="bg1">
                            <a:lumMod val="50000"/>
                          </a:schemeClr>
                        </a:solidFill>
                        <a:latin typeface="+mj-lt"/>
                      </a:endParaRPr>
                    </a:p>
                  </a:txBody>
                  <a:tcPr marL="9144" marR="18288"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200" b="1" i="1" baseline="0" dirty="0" smtClean="0">
                          <a:solidFill>
                            <a:schemeClr val="bg1">
                              <a:lumMod val="50000"/>
                            </a:schemeClr>
                          </a:solidFill>
                          <a:latin typeface="+mj-lt"/>
                          <a:cs typeface="Arial" panose="020B0604020202020204" pitchFamily="34" charset="0"/>
                        </a:rPr>
                        <a:t>‘16</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200" b="1" i="1" baseline="0" dirty="0" smtClean="0">
                          <a:solidFill>
                            <a:schemeClr val="bg1">
                              <a:lumMod val="50000"/>
                            </a:schemeClr>
                          </a:solidFill>
                          <a:latin typeface="+mj-lt"/>
                          <a:cs typeface="Arial" panose="020B0604020202020204" pitchFamily="34" charset="0"/>
                        </a:rPr>
                        <a:t>%</a:t>
                      </a:r>
                      <a:r>
                        <a:rPr lang="el-GR" sz="1200" b="1" i="1" baseline="0" dirty="0" smtClean="0">
                          <a:solidFill>
                            <a:schemeClr val="bg1">
                              <a:lumMod val="50000"/>
                            </a:schemeClr>
                          </a:solidFill>
                          <a:latin typeface="+mj-lt"/>
                          <a:cs typeface="Arial" panose="020B0604020202020204" pitchFamily="34" charset="0"/>
                        </a:rPr>
                        <a:t>Δ</a:t>
                      </a:r>
                      <a:endParaRPr lang="en-US" sz="1200" b="1" i="1" baseline="0" dirty="0" smtClean="0">
                        <a:solidFill>
                          <a:schemeClr val="bg1">
                            <a:lumMod val="50000"/>
                          </a:schemeClr>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438287">
                <a:tc>
                  <a:txBody>
                    <a:bodyPr/>
                    <a:lstStyle/>
                    <a:p>
                      <a:pPr algn="ctr"/>
                      <a:r>
                        <a:rPr lang="en-US" sz="1200" b="1" i="0" baseline="0" dirty="0" smtClean="0">
                          <a:solidFill>
                            <a:schemeClr val="tx1"/>
                          </a:solidFill>
                          <a:latin typeface="+mj-lt"/>
                          <a:cs typeface="Arial" panose="020B0604020202020204" pitchFamily="34" charset="0"/>
                        </a:rPr>
                        <a:t>BHC Stress</a:t>
                      </a:r>
                      <a:endParaRPr lang="en-US" sz="1200" b="1" i="0" baseline="0" dirty="0">
                        <a:solidFill>
                          <a:schemeClr val="tx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accent3">
                        <a:lumMod val="20000"/>
                        <a:lumOff val="80000"/>
                      </a:schemeClr>
                    </a:solidFill>
                  </a:tcPr>
                </a:tc>
                <a:tc>
                  <a:txBody>
                    <a:bodyPr/>
                    <a:lstStyle/>
                    <a:p>
                      <a:pPr algn="ctr" rtl="0" fontAlgn="b"/>
                      <a:r>
                        <a:rPr lang="en-US" sz="1200" b="0" i="0" u="none" strike="noStrike" dirty="0" smtClean="0">
                          <a:solidFill>
                            <a:srgbClr val="000000"/>
                          </a:solidFill>
                          <a:effectLst/>
                          <a:latin typeface="+mj-lt"/>
                        </a:rPr>
                        <a:t>0.93</a:t>
                      </a:r>
                      <a:endParaRPr lang="en-US" sz="12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200" b="1" i="0" u="none" strike="noStrike" dirty="0" smtClean="0">
                          <a:solidFill>
                            <a:srgbClr val="000000"/>
                          </a:solidFill>
                          <a:effectLst/>
                          <a:latin typeface="+mj-lt"/>
                        </a:rPr>
                        <a:t>0.30</a:t>
                      </a:r>
                      <a:endParaRPr lang="en-US" sz="12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i="1" u="none" strike="noStrike" kern="1200" dirty="0" smtClean="0">
                          <a:solidFill>
                            <a:srgbClr val="FFC000"/>
                          </a:solidFill>
                          <a:effectLst/>
                          <a:latin typeface="+mn-lt"/>
                          <a:ea typeface="+mn-ea"/>
                          <a:cs typeface="+mn-cs"/>
                        </a:rPr>
                        <a:t>-68%</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200" b="0" i="0" u="none" strike="noStrike" dirty="0" smtClean="0">
                          <a:solidFill>
                            <a:srgbClr val="000000"/>
                          </a:solidFill>
                          <a:effectLst/>
                          <a:latin typeface="+mj-lt"/>
                        </a:rPr>
                        <a:t>2.6%</a:t>
                      </a:r>
                      <a:endParaRPr lang="en-US" sz="12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200" b="1" i="0" u="none" strike="noStrike" dirty="0" smtClean="0">
                          <a:solidFill>
                            <a:srgbClr val="000000"/>
                          </a:solidFill>
                          <a:effectLst/>
                          <a:latin typeface="+mj-lt"/>
                        </a:rPr>
                        <a:t>0.9%</a:t>
                      </a:r>
                      <a:endParaRPr lang="en-US" sz="1200" b="1" i="0" u="none" strike="noStrike" dirty="0">
                        <a:solidFill>
                          <a:srgbClr val="000000"/>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i="1" u="none" strike="noStrike" kern="1200" dirty="0" smtClean="0">
                          <a:solidFill>
                            <a:srgbClr val="FFC000"/>
                          </a:solidFill>
                          <a:effectLst/>
                          <a:latin typeface="+mn-lt"/>
                          <a:ea typeface="+mn-ea"/>
                          <a:cs typeface="+mn-cs"/>
                        </a:rPr>
                        <a:t>-64%</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r>
              <a:tr h="438287">
                <a:tc>
                  <a:txBody>
                    <a:bodyPr/>
                    <a:lstStyle/>
                    <a:p>
                      <a:pPr algn="ctr"/>
                      <a:r>
                        <a:rPr lang="en-US" sz="1200" b="1" i="0" baseline="0" dirty="0" smtClean="0">
                          <a:solidFill>
                            <a:schemeClr val="tx1"/>
                          </a:solidFill>
                          <a:latin typeface="+mj-lt"/>
                          <a:cs typeface="Arial" panose="020B0604020202020204" pitchFamily="34" charset="0"/>
                        </a:rPr>
                        <a:t>Base</a:t>
                      </a:r>
                      <a:endParaRPr lang="en-US" sz="1200" b="1" i="0" baseline="0" dirty="0">
                        <a:solidFill>
                          <a:schemeClr val="tx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rtl="0" fontAlgn="b"/>
                      <a:r>
                        <a:rPr lang="en-US" sz="1200" b="0" i="0" u="none" strike="noStrike" dirty="0" smtClean="0">
                          <a:solidFill>
                            <a:srgbClr val="000000"/>
                          </a:solidFill>
                          <a:effectLst/>
                          <a:latin typeface="+mj-lt"/>
                        </a:rPr>
                        <a:t>0.18</a:t>
                      </a:r>
                      <a:endParaRPr lang="en-US" sz="12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200" b="1" i="0" u="none" strike="noStrike" dirty="0" smtClean="0">
                          <a:solidFill>
                            <a:srgbClr val="000000"/>
                          </a:solidFill>
                          <a:effectLst/>
                          <a:latin typeface="+mj-lt"/>
                        </a:rPr>
                        <a:t>0.05</a:t>
                      </a:r>
                      <a:endParaRPr lang="en-US" sz="12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i="1" u="none" strike="noStrike" kern="1200" dirty="0" smtClean="0">
                          <a:solidFill>
                            <a:srgbClr val="FFC000"/>
                          </a:solidFill>
                          <a:effectLst/>
                          <a:latin typeface="+mn-lt"/>
                          <a:ea typeface="+mn-ea"/>
                          <a:cs typeface="+mn-cs"/>
                        </a:rPr>
                        <a:t>-75%</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200" b="0" i="0" u="none" strike="noStrike" dirty="0" smtClean="0">
                          <a:solidFill>
                            <a:srgbClr val="000000"/>
                          </a:solidFill>
                          <a:effectLst/>
                          <a:latin typeface="+mj-lt"/>
                        </a:rPr>
                        <a:t>0.5%</a:t>
                      </a:r>
                      <a:endParaRPr lang="en-US" sz="12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200" b="1" i="0" u="none" strike="noStrike" dirty="0" smtClean="0">
                          <a:solidFill>
                            <a:srgbClr val="000000"/>
                          </a:solidFill>
                          <a:effectLst/>
                          <a:latin typeface="+mj-lt"/>
                        </a:rPr>
                        <a:t>0.1%</a:t>
                      </a:r>
                      <a:endParaRPr lang="en-US" sz="1200" b="1" i="0" u="none" strike="noStrike" dirty="0">
                        <a:solidFill>
                          <a:srgbClr val="000000"/>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i="1" u="none" strike="noStrike" kern="1200" dirty="0" smtClean="0">
                          <a:solidFill>
                            <a:srgbClr val="FFC000"/>
                          </a:solidFill>
                          <a:effectLst/>
                          <a:latin typeface="+mn-lt"/>
                          <a:ea typeface="+mn-ea"/>
                          <a:cs typeface="+mn-cs"/>
                        </a:rPr>
                        <a:t>-73%</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438287">
                <a:tc>
                  <a:txBody>
                    <a:bodyPr/>
                    <a:lstStyle/>
                    <a:p>
                      <a:pPr algn="ctr"/>
                      <a:r>
                        <a:rPr lang="en-US" sz="1200" b="1" i="0" baseline="0" dirty="0" smtClean="0">
                          <a:solidFill>
                            <a:schemeClr val="tx1"/>
                          </a:solidFill>
                          <a:latin typeface="+mj-lt"/>
                          <a:cs typeface="Arial" panose="020B0604020202020204" pitchFamily="34" charset="0"/>
                        </a:rPr>
                        <a:t>Scalar</a:t>
                      </a:r>
                      <a:endParaRPr lang="en-US" sz="1200" b="1" i="0" baseline="0" dirty="0">
                        <a:solidFill>
                          <a:schemeClr val="tx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a:r>
                        <a:rPr lang="en-US" sz="1200" b="0" i="0" baseline="0" dirty="0" smtClean="0">
                          <a:solidFill>
                            <a:schemeClr val="tx1"/>
                          </a:solidFill>
                          <a:latin typeface="+mj-lt"/>
                          <a:cs typeface="Arial" panose="020B0604020202020204" pitchFamily="34" charset="0"/>
                        </a:rPr>
                        <a:t>5.14x</a:t>
                      </a:r>
                      <a:endParaRPr lang="en-US" sz="1200" b="0" i="0" baseline="0" dirty="0">
                        <a:solidFill>
                          <a:schemeClr val="tx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200" b="1" i="0" dirty="0" smtClean="0">
                          <a:solidFill>
                            <a:schemeClr val="tx1"/>
                          </a:solidFill>
                          <a:latin typeface="+mj-lt"/>
                        </a:rPr>
                        <a:t>6.64x</a:t>
                      </a:r>
                      <a:endParaRPr lang="en-GB" sz="1200" b="1" i="0" dirty="0">
                        <a:solidFill>
                          <a:schemeClr val="tx1"/>
                        </a:solidFill>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200" b="1" i="1" u="none" strike="noStrike" dirty="0" smtClean="0">
                          <a:solidFill>
                            <a:srgbClr val="41A441"/>
                          </a:solidFill>
                          <a:effectLst/>
                          <a:latin typeface="+mj-lt"/>
                        </a:rPr>
                        <a:t>+29%</a:t>
                      </a:r>
                      <a:endParaRPr lang="en-US" sz="1200" b="1" i="1" u="none" strike="noStrike" dirty="0">
                        <a:solidFill>
                          <a:srgbClr val="41A441"/>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200" b="0" i="0" u="none" strike="noStrike" dirty="0" smtClean="0">
                          <a:solidFill>
                            <a:srgbClr val="000000"/>
                          </a:solidFill>
                          <a:effectLst/>
                          <a:latin typeface="+mj-lt"/>
                        </a:rPr>
                        <a:t>5.03x</a:t>
                      </a:r>
                      <a:endParaRPr lang="en-US" sz="12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200" b="1" i="0" u="none" strike="noStrike" dirty="0" smtClean="0">
                          <a:solidFill>
                            <a:srgbClr val="000000"/>
                          </a:solidFill>
                          <a:effectLst/>
                          <a:latin typeface="+mj-lt"/>
                        </a:rPr>
                        <a:t>6.77x</a:t>
                      </a:r>
                      <a:endParaRPr lang="en-US" sz="1200" b="1" i="0" u="none" strike="noStrike" dirty="0">
                        <a:solidFill>
                          <a:srgbClr val="000000"/>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200" b="1" i="1" u="none" strike="noStrike" dirty="0" smtClean="0">
                          <a:solidFill>
                            <a:srgbClr val="41A441"/>
                          </a:solidFill>
                          <a:effectLst/>
                          <a:latin typeface="+mj-lt"/>
                        </a:rPr>
                        <a:t>+35%</a:t>
                      </a:r>
                      <a:endParaRPr lang="en-US" sz="1200" b="1" i="1" u="none" strike="noStrike" dirty="0">
                        <a:solidFill>
                          <a:srgbClr val="41A441"/>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
        <p:nvSpPr>
          <p:cNvPr id="2" name="TextBox 1"/>
          <p:cNvSpPr txBox="1"/>
          <p:nvPr/>
        </p:nvSpPr>
        <p:spPr>
          <a:xfrm>
            <a:off x="463831" y="3780315"/>
            <a:ext cx="3818353" cy="153888"/>
          </a:xfrm>
          <a:prstGeom prst="rect">
            <a:avLst/>
          </a:prstGeom>
          <a:noFill/>
        </p:spPr>
        <p:txBody>
          <a:bodyPr wrap="none" lIns="0" tIns="0" rIns="0" bIns="0" rtlCol="0">
            <a:spAutoFit/>
          </a:bodyPr>
          <a:lstStyle/>
          <a:p>
            <a:pPr algn="l">
              <a:lnSpc>
                <a:spcPct val="100000"/>
              </a:lnSpc>
            </a:pPr>
            <a:r>
              <a:rPr lang="en-GB" i="1" dirty="0" smtClean="0"/>
              <a:t>See Credit losses – SBNA CRE  page for explanation of differences</a:t>
            </a:r>
          </a:p>
        </p:txBody>
      </p:sp>
      <p:sp>
        <p:nvSpPr>
          <p:cNvPr id="21" name="Footnote"/>
          <p:cNvSpPr/>
          <p:nvPr/>
        </p:nvSpPr>
        <p:spPr bwMode="auto">
          <a:xfrm>
            <a:off x="455613" y="6607667"/>
            <a:ext cx="853875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latin typeface="Arial"/>
                <a:ea typeface="ＭＳ Ｐゴシック"/>
                <a:sym typeface="Arial"/>
              </a:rPr>
              <a:t>1. 2015 scalar was calculated in two components: a stress loss scalar of 3.00 and a balance scalar of 0.91 together provided an overall scalar of 2.7</a:t>
            </a:r>
            <a:endParaRPr lang="en-US" sz="800" dirty="0">
              <a:latin typeface="Wingdings"/>
              <a:ea typeface="ＭＳ Ｐゴシック"/>
              <a:sym typeface="Arial"/>
            </a:endParaRPr>
          </a:p>
        </p:txBody>
      </p:sp>
      <p:graphicFrame>
        <p:nvGraphicFramePr>
          <p:cNvPr id="28" name="Content Placeholder 12"/>
          <p:cNvGraphicFramePr>
            <a:graphicFrameLocks/>
          </p:cNvGraphicFramePr>
          <p:nvPr>
            <p:extLst>
              <p:ext uri="{D42A27DB-BD31-4B8C-83A1-F6EECF244321}">
                <p14:modId xmlns:p14="http://schemas.microsoft.com/office/powerpoint/2010/main" val="2854995069"/>
              </p:ext>
            </p:extLst>
          </p:nvPr>
        </p:nvGraphicFramePr>
        <p:xfrm>
          <a:off x="4881564" y="1856695"/>
          <a:ext cx="4251806" cy="2238272"/>
        </p:xfrm>
        <a:graphic>
          <a:graphicData uri="http://schemas.openxmlformats.org/drawingml/2006/table">
            <a:tbl>
              <a:tblPr firstRow="1" bandRow="1"/>
              <a:tblGrid>
                <a:gridCol w="1497971"/>
                <a:gridCol w="1158949"/>
                <a:gridCol w="1020725"/>
                <a:gridCol w="574161"/>
              </a:tblGrid>
              <a:tr h="226774">
                <a:tc rowSpan="3">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100" b="1" i="0" u="none" strike="noStrike" kern="1200" cap="none" normalizeH="0" baseline="0" dirty="0" smtClean="0">
                          <a:ln>
                            <a:noFill/>
                          </a:ln>
                          <a:solidFill>
                            <a:schemeClr val="tx1"/>
                          </a:solidFill>
                          <a:effectLst/>
                          <a:latin typeface="+mj-lt"/>
                          <a:ea typeface="Arial Unicode MS" pitchFamily="34" charset="-128"/>
                          <a:cs typeface="Arial" charset="0"/>
                        </a:rPr>
                        <a:t>Source</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100" b="1" i="0" u="none" strike="noStrike" kern="1200" cap="none" normalizeH="0" baseline="0" dirty="0" smtClean="0">
                          <a:ln>
                            <a:noFill/>
                          </a:ln>
                          <a:solidFill>
                            <a:schemeClr val="tx1"/>
                          </a:solidFill>
                          <a:effectLst/>
                          <a:latin typeface="+mj-lt"/>
                          <a:ea typeface="Arial Unicode MS" pitchFamily="34" charset="-128"/>
                          <a:cs typeface="Arial" charset="0"/>
                        </a:rPr>
                        <a:t>Average annual loss rate</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hMerge="1">
                  <a:txBody>
                    <a:bodyPr/>
                    <a:lstStyle/>
                    <a:p>
                      <a:pPr marL="0" marR="0" lvl="0" indent="0" algn="ctr" defTabSz="939800" rtl="0" eaLnBrk="1" fontAlgn="base" latinLnBrk="0" hangingPunct="1">
                        <a:lnSpc>
                          <a:spcPct val="100000"/>
                        </a:lnSpc>
                        <a:spcBef>
                          <a:spcPct val="30000"/>
                        </a:spcBef>
                        <a:spcAft>
                          <a:spcPct val="0"/>
                        </a:spcAft>
                        <a:buClrTx/>
                        <a:buSzTx/>
                        <a:buFontTx/>
                        <a:buNone/>
                        <a:tabLst/>
                      </a:pPr>
                      <a:endParaRPr kumimoji="0" lang="en-US" sz="1200" b="1" i="0" u="none" strike="noStrike" kern="1200" cap="none" normalizeH="0" baseline="0" dirty="0" smtClean="0">
                        <a:ln>
                          <a:noFill/>
                        </a:ln>
                        <a:solidFill>
                          <a:schemeClr val="tx1"/>
                        </a:solidFill>
                        <a:effectLst/>
                        <a:latin typeface="+mj-lt"/>
                        <a:ea typeface="Arial Unicode MS" pitchFamily="34" charset="-128"/>
                        <a:cs typeface="Arial" charset="0"/>
                      </a:endParaRP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C0C0C0">
                        <a:lumMod val="40000"/>
                        <a:lumOff val="60000"/>
                      </a:srgbClr>
                    </a:solidFill>
                  </a:tcPr>
                </a:tc>
                <a:tc rowSpan="2">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100" b="1" i="0" u="none" strike="noStrike" kern="1200" cap="none" normalizeH="0" baseline="0" dirty="0" smtClean="0">
                          <a:ln>
                            <a:noFill/>
                          </a:ln>
                          <a:solidFill>
                            <a:schemeClr val="tx1"/>
                          </a:solidFill>
                          <a:effectLst/>
                          <a:latin typeface="+mj-lt"/>
                          <a:ea typeface="Arial Unicode MS" pitchFamily="34" charset="-128"/>
                          <a:cs typeface="Arial" charset="0"/>
                        </a:rPr>
                        <a:t>Stress scalar </a:t>
                      </a:r>
                    </a:p>
                  </a:txBody>
                  <a:tcPr marL="9525" marR="9525" anchor="b">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r h="373509">
                <a:tc vMerge="1">
                  <a:txBody>
                    <a:bodyPr/>
                    <a:lstStyle/>
                    <a:p>
                      <a:pPr marL="0" marR="0" lvl="0" indent="0" algn="ctr" defTabSz="939800" rtl="0" eaLnBrk="1" fontAlgn="base" latinLnBrk="0" hangingPunct="1">
                        <a:lnSpc>
                          <a:spcPct val="100000"/>
                        </a:lnSpc>
                        <a:spcBef>
                          <a:spcPct val="30000"/>
                        </a:spcBef>
                        <a:spcAft>
                          <a:spcPct val="0"/>
                        </a:spcAft>
                        <a:buClrTx/>
                        <a:buSzTx/>
                        <a:buFontTx/>
                        <a:buNone/>
                        <a:tabLst/>
                      </a:pPr>
                      <a:endPar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endParaRPr>
                    </a:p>
                  </a:txBody>
                  <a:tcPr marL="45720" marR="4572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C0C0C0">
                        <a:lumMod val="40000"/>
                        <a:lumOff val="60000"/>
                      </a:srgbClr>
                    </a:solidFill>
                  </a:tcPr>
                </a:tc>
                <a:tc>
                  <a:txBody>
                    <a:bodyPr/>
                    <a:lstStyle>
                      <a:lvl1pPr marL="0" algn="l" defTabSz="914400" rtl="0" eaLnBrk="1" latinLnBrk="0" hangingPunct="1">
                        <a:defRPr sz="1200" b="1" kern="1200">
                          <a:solidFill>
                            <a:schemeClr val="tx1"/>
                          </a:solidFill>
                          <a:latin typeface="Arial"/>
                          <a:ea typeface="ＭＳ Ｐゴシック"/>
                          <a:cs typeface="ＭＳ Ｐゴシック"/>
                        </a:defRPr>
                      </a:lvl1pPr>
                      <a:lvl2pPr marL="457200" algn="l" defTabSz="914400" rtl="0" eaLnBrk="1" latinLnBrk="0" hangingPunct="1">
                        <a:defRPr sz="1200" b="1" kern="1200">
                          <a:solidFill>
                            <a:schemeClr val="tx1"/>
                          </a:solidFill>
                          <a:latin typeface="Arial"/>
                          <a:ea typeface="ＭＳ Ｐゴシック"/>
                          <a:cs typeface="ＭＳ Ｐゴシック"/>
                        </a:defRPr>
                      </a:lvl2pPr>
                      <a:lvl3pPr marL="914400" algn="l" defTabSz="914400" rtl="0" eaLnBrk="1" latinLnBrk="0" hangingPunct="1">
                        <a:defRPr sz="1200" b="1" kern="1200">
                          <a:solidFill>
                            <a:schemeClr val="tx1"/>
                          </a:solidFill>
                          <a:latin typeface="Arial"/>
                          <a:ea typeface="ＭＳ Ｐゴシック"/>
                          <a:cs typeface="ＭＳ Ｐゴシック"/>
                        </a:defRPr>
                      </a:lvl3pPr>
                      <a:lvl4pPr marL="1371600" algn="l" defTabSz="914400" rtl="0" eaLnBrk="1" latinLnBrk="0" hangingPunct="1">
                        <a:defRPr sz="1200" b="1" kern="1200">
                          <a:solidFill>
                            <a:schemeClr val="tx1"/>
                          </a:solidFill>
                          <a:latin typeface="Arial"/>
                          <a:ea typeface="ＭＳ Ｐゴシック"/>
                          <a:cs typeface="ＭＳ Ｐゴシック"/>
                        </a:defRPr>
                      </a:lvl4pPr>
                      <a:lvl5pPr marL="1828800" algn="l" defTabSz="914400" rtl="0" eaLnBrk="1" latinLnBrk="0" hangingPunct="1">
                        <a:defRPr sz="1200" b="1" kern="1200">
                          <a:solidFill>
                            <a:schemeClr val="tx1"/>
                          </a:solidFill>
                          <a:latin typeface="Arial"/>
                          <a:ea typeface="ＭＳ Ｐゴシック"/>
                          <a:cs typeface="ＭＳ Ｐゴシック"/>
                        </a:defRPr>
                      </a:lvl5pPr>
                      <a:lvl6pPr marL="2286000" algn="l" defTabSz="914400" rtl="0" eaLnBrk="1" latinLnBrk="0" hangingPunct="1">
                        <a:defRPr sz="1200" b="1" kern="1200">
                          <a:solidFill>
                            <a:schemeClr val="tx1"/>
                          </a:solidFill>
                          <a:latin typeface="Arial"/>
                          <a:ea typeface="ＭＳ Ｐゴシック"/>
                          <a:cs typeface="ＭＳ Ｐゴシック"/>
                        </a:defRPr>
                      </a:lvl6pPr>
                      <a:lvl7pPr marL="2743200" algn="l" defTabSz="914400" rtl="0" eaLnBrk="1" latinLnBrk="0" hangingPunct="1">
                        <a:defRPr sz="1200" b="1" kern="1200">
                          <a:solidFill>
                            <a:schemeClr val="tx1"/>
                          </a:solidFill>
                          <a:latin typeface="Arial"/>
                          <a:ea typeface="ＭＳ Ｐゴシック"/>
                          <a:cs typeface="ＭＳ Ｐゴシック"/>
                        </a:defRPr>
                      </a:lvl7pPr>
                      <a:lvl8pPr marL="3200400" algn="l" defTabSz="914400" rtl="0" eaLnBrk="1" latinLnBrk="0" hangingPunct="1">
                        <a:defRPr sz="1200" b="1" kern="1200">
                          <a:solidFill>
                            <a:schemeClr val="tx1"/>
                          </a:solidFill>
                          <a:latin typeface="Arial"/>
                          <a:ea typeface="ＭＳ Ｐゴシック"/>
                          <a:cs typeface="ＭＳ Ｐゴシック"/>
                        </a:defRPr>
                      </a:lvl8pPr>
                      <a:lvl9pPr marL="3657600" algn="l" defTabSz="914400" rtl="0" eaLnBrk="1" latinLnBrk="0" hangingPunct="1">
                        <a:defRPr sz="1800" b="1" kern="1200">
                          <a:solidFill>
                            <a:schemeClr val="tx1"/>
                          </a:solidFill>
                          <a:latin typeface="Arial"/>
                          <a:ea typeface="ＭＳ Ｐゴシック"/>
                          <a:cs typeface="ＭＳ Ｐゴシック"/>
                        </a:defRPr>
                      </a:lvl9p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rPr>
                        <a:t>Normal conditions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100" b="1" i="0" u="none" strike="noStrike" kern="1200" cap="none" normalizeH="0" baseline="0" dirty="0" smtClean="0">
                          <a:ln>
                            <a:noFill/>
                          </a:ln>
                          <a:solidFill>
                            <a:schemeClr val="tx1"/>
                          </a:solidFill>
                          <a:effectLst/>
                          <a:latin typeface="+mj-lt"/>
                          <a:ea typeface="Arial Unicode MS" pitchFamily="34" charset="-128"/>
                          <a:cs typeface="Arial" charset="0"/>
                        </a:rPr>
                        <a:t>Crisis      conditions</a:t>
                      </a: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vMerge="1">
                  <a:txBody>
                    <a:bodyPr/>
                    <a:lstStyle/>
                    <a:p>
                      <a:endParaRPr lang="en-GB"/>
                    </a:p>
                  </a:txBody>
                  <a:tcPr/>
                </a:tc>
              </a:tr>
              <a:tr h="226774">
                <a:tc vMerge="1">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endPar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endParaRP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200" kern="1200">
                          <a:solidFill>
                            <a:schemeClr val="tx1"/>
                          </a:solidFill>
                          <a:latin typeface="Arial"/>
                          <a:ea typeface="ＭＳ Ｐゴシック"/>
                          <a:cs typeface="ＭＳ Ｐゴシック"/>
                        </a:defRPr>
                      </a:lvl1pPr>
                      <a:lvl2pPr marL="457200" algn="l" defTabSz="914400" rtl="0" eaLnBrk="1" latinLnBrk="0" hangingPunct="1">
                        <a:defRPr sz="1200" kern="1200">
                          <a:solidFill>
                            <a:schemeClr val="tx1"/>
                          </a:solidFill>
                          <a:latin typeface="Arial"/>
                          <a:ea typeface="ＭＳ Ｐゴシック"/>
                          <a:cs typeface="ＭＳ Ｐゴシック"/>
                        </a:defRPr>
                      </a:lvl2pPr>
                      <a:lvl3pPr marL="914400" algn="l" defTabSz="914400" rtl="0" eaLnBrk="1" latinLnBrk="0" hangingPunct="1">
                        <a:defRPr sz="1200" kern="1200">
                          <a:solidFill>
                            <a:schemeClr val="tx1"/>
                          </a:solidFill>
                          <a:latin typeface="Arial"/>
                          <a:ea typeface="ＭＳ Ｐゴシック"/>
                          <a:cs typeface="ＭＳ Ｐゴシック"/>
                        </a:defRPr>
                      </a:lvl3pPr>
                      <a:lvl4pPr marL="1371600" algn="l" defTabSz="914400" rtl="0" eaLnBrk="1" latinLnBrk="0" hangingPunct="1">
                        <a:defRPr sz="1200" kern="1200">
                          <a:solidFill>
                            <a:schemeClr val="tx1"/>
                          </a:solidFill>
                          <a:latin typeface="Arial"/>
                          <a:ea typeface="ＭＳ Ｐゴシック"/>
                          <a:cs typeface="ＭＳ Ｐゴシック"/>
                        </a:defRPr>
                      </a:lvl4pPr>
                      <a:lvl5pPr marL="1828800" algn="l" defTabSz="914400" rtl="0" eaLnBrk="1" latinLnBrk="0" hangingPunct="1">
                        <a:defRPr sz="1200" kern="1200">
                          <a:solidFill>
                            <a:schemeClr val="tx1"/>
                          </a:solidFill>
                          <a:latin typeface="Arial"/>
                          <a:ea typeface="ＭＳ Ｐゴシック"/>
                          <a:cs typeface="ＭＳ Ｐゴシック"/>
                        </a:defRPr>
                      </a:lvl5pPr>
                      <a:lvl6pPr marL="2286000" algn="l" defTabSz="914400" rtl="0" eaLnBrk="1" latinLnBrk="0" hangingPunct="1">
                        <a:defRPr sz="1200" kern="1200">
                          <a:solidFill>
                            <a:schemeClr val="tx1"/>
                          </a:solidFill>
                          <a:latin typeface="Arial"/>
                          <a:ea typeface="ＭＳ Ｐゴシック"/>
                          <a:cs typeface="ＭＳ Ｐゴシック"/>
                        </a:defRPr>
                      </a:lvl6pPr>
                      <a:lvl7pPr marL="2743200" algn="l" defTabSz="914400" rtl="0" eaLnBrk="1" latinLnBrk="0" hangingPunct="1">
                        <a:defRPr sz="1200" kern="1200">
                          <a:solidFill>
                            <a:schemeClr val="tx1"/>
                          </a:solidFill>
                          <a:latin typeface="Arial"/>
                          <a:ea typeface="ＭＳ Ｐゴシック"/>
                          <a:cs typeface="ＭＳ Ｐゴシック"/>
                        </a:defRPr>
                      </a:lvl7pPr>
                      <a:lvl8pPr marL="3200400" algn="l" defTabSz="914400" rtl="0" eaLnBrk="1" latinLnBrk="0" hangingPunct="1">
                        <a:defRPr sz="12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rPr>
                        <a:t>Q12011-Q42015</a:t>
                      </a:r>
                    </a:p>
                  </a:txBody>
                  <a:tcPr marL="45720" marR="45720" anchor="ctr" horzOverflow="overflow">
                    <a:lnL w="28575" cap="flat" cmpd="sng" algn="ctr">
                      <a:solidFill>
                        <a:schemeClr val="accent3">
                          <a:lumMod val="20000"/>
                          <a:lumOff val="80000"/>
                        </a:schemeClr>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100" b="1" i="0" u="none" strike="noStrike" cap="none" normalizeH="0" baseline="0" dirty="0" smtClean="0">
                          <a:ln>
                            <a:noFill/>
                          </a:ln>
                          <a:solidFill>
                            <a:schemeClr val="bg1"/>
                          </a:solidFill>
                          <a:effectLst/>
                          <a:latin typeface="+mj-lt"/>
                          <a:ea typeface="Arial Unicode MS" pitchFamily="34" charset="-128"/>
                          <a:cs typeface="Arial" charset="0"/>
                        </a:rPr>
                        <a:t>Q12008-Q42009</a:t>
                      </a:r>
                    </a:p>
                  </a:txBody>
                  <a:tcPr marL="45720" marR="45720" anchor="ctr" horzOverflow="overflow">
                    <a:lnL w="12700" cap="flat" cmpd="sng" algn="ctr">
                      <a:solidFill>
                        <a:schemeClr val="accent4"/>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40000"/>
                        <a:lumOff val="60000"/>
                      </a:srgbClr>
                    </a:solidFill>
                  </a:tcPr>
                </a:tc>
                <a:tc hMerge="1">
                  <a:txBody>
                    <a:bodyPr/>
                    <a:lstStyle/>
                    <a:p>
                      <a:endParaRPr lang="en-GB"/>
                    </a:p>
                  </a:txBody>
                  <a:tcPr/>
                </a:tc>
              </a:tr>
              <a:tr h="258578">
                <a:tc>
                  <a:txBody>
                    <a:bodyPr/>
                    <a:lstStyle/>
                    <a:p>
                      <a:pPr marL="0" algn="ctr" defTabSz="457200" rtl="0" eaLnBrk="1" fontAlgn="b" latinLnBrk="0" hangingPunct="1"/>
                      <a:r>
                        <a:rPr lang="en-US" sz="1100" b="0" i="0" u="none" strike="noStrike" kern="1200" dirty="0" smtClean="0">
                          <a:solidFill>
                            <a:srgbClr val="000000"/>
                          </a:solidFill>
                          <a:effectLst/>
                          <a:latin typeface="+mj-lt"/>
                          <a:ea typeface="+mn-ea"/>
                          <a:cs typeface="+mn-cs"/>
                        </a:rPr>
                        <a:t>SHUSA / Sovereign</a:t>
                      </a:r>
                      <a:endParaRPr lang="en-US" sz="11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u="none" strike="noStrike" kern="1200" dirty="0" smtClean="0">
                          <a:solidFill>
                            <a:srgbClr val="000000"/>
                          </a:solidFill>
                          <a:effectLst/>
                          <a:latin typeface="Arial"/>
                          <a:ea typeface="+mn-ea"/>
                          <a:cs typeface="+mn-cs"/>
                        </a:rPr>
                        <a:t>0.49%</a:t>
                      </a:r>
                      <a:endParaRPr lang="en-US" sz="11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u="none" strike="noStrike" kern="1200" dirty="0" smtClean="0">
                          <a:solidFill>
                            <a:srgbClr val="000000"/>
                          </a:solidFill>
                          <a:effectLst/>
                          <a:latin typeface="Arial"/>
                          <a:ea typeface="+mn-ea"/>
                          <a:cs typeface="+mn-cs"/>
                        </a:rPr>
                        <a:t>0.79%</a:t>
                      </a:r>
                      <a:endParaRPr lang="en-US" sz="11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1" i="0" u="none" strike="noStrike" kern="1200" dirty="0" smtClean="0">
                          <a:solidFill>
                            <a:schemeClr val="bg1"/>
                          </a:solidFill>
                          <a:effectLst/>
                          <a:latin typeface="Arial"/>
                          <a:ea typeface="+mn-ea"/>
                          <a:cs typeface="+mn-cs"/>
                        </a:rPr>
                        <a:t>1.60</a:t>
                      </a:r>
                      <a:endParaRPr lang="en-US" sz="11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58578">
                <a:tc>
                  <a:txBody>
                    <a:bodyPr/>
                    <a:lstStyle/>
                    <a:p>
                      <a:pPr marL="0" algn="ctr" defTabSz="457200" rtl="0" eaLnBrk="1" fontAlgn="b" latinLnBrk="0" hangingPunct="1"/>
                      <a:r>
                        <a:rPr lang="en-US" sz="1100" b="0" i="0" u="none" strike="noStrike" kern="1200" dirty="0" smtClean="0">
                          <a:solidFill>
                            <a:srgbClr val="000000"/>
                          </a:solidFill>
                          <a:effectLst/>
                          <a:latin typeface="+mj-lt"/>
                          <a:ea typeface="+mn-ea"/>
                          <a:cs typeface="+mn-cs"/>
                        </a:rPr>
                        <a:t>FRB 100</a:t>
                      </a:r>
                      <a:r>
                        <a:rPr lang="en-US" sz="1100" b="0" i="0" u="none" strike="noStrike" kern="1200" baseline="0" dirty="0" smtClean="0">
                          <a:solidFill>
                            <a:srgbClr val="000000"/>
                          </a:solidFill>
                          <a:effectLst/>
                          <a:latin typeface="+mj-lt"/>
                          <a:ea typeface="+mn-ea"/>
                          <a:cs typeface="+mn-cs"/>
                        </a:rPr>
                        <a:t> largest banks</a:t>
                      </a:r>
                      <a:endParaRPr lang="en-US" sz="11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u="none" strike="noStrike" kern="1200" dirty="0" smtClean="0">
                          <a:solidFill>
                            <a:srgbClr val="000000"/>
                          </a:solidFill>
                          <a:effectLst/>
                          <a:latin typeface="Arial"/>
                          <a:ea typeface="+mn-ea"/>
                          <a:cs typeface="+mn-cs"/>
                        </a:rPr>
                        <a:t>0.45%</a:t>
                      </a:r>
                      <a:endParaRPr lang="en-US" sz="11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u="none" strike="noStrike" kern="1200" dirty="0" smtClean="0">
                          <a:solidFill>
                            <a:srgbClr val="000000"/>
                          </a:solidFill>
                          <a:effectLst/>
                          <a:latin typeface="Arial"/>
                          <a:ea typeface="+mn-ea"/>
                          <a:cs typeface="+mn-cs"/>
                        </a:rPr>
                        <a:t>1.90%</a:t>
                      </a:r>
                      <a:endParaRPr lang="en-US" sz="11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1" i="0" u="none" strike="noStrike" kern="1200" dirty="0" smtClean="0">
                          <a:solidFill>
                            <a:schemeClr val="bg1"/>
                          </a:solidFill>
                          <a:effectLst/>
                          <a:latin typeface="Arial"/>
                          <a:ea typeface="+mn-ea"/>
                          <a:cs typeface="+mn-cs"/>
                        </a:rPr>
                        <a:t>4.20</a:t>
                      </a:r>
                      <a:endParaRPr lang="en-US" sz="11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6774">
                <a:tc>
                  <a:txBody>
                    <a:bodyPr/>
                    <a:lstStyle/>
                    <a:p>
                      <a:pPr marL="0" marR="0" lvl="0" indent="0" algn="ctr" defTabSz="939800" rtl="0" eaLnBrk="1" fontAlgn="base" latinLnBrk="0" hangingPunct="1">
                        <a:lnSpc>
                          <a:spcPct val="100000"/>
                        </a:lnSpc>
                        <a:spcBef>
                          <a:spcPct val="30000"/>
                        </a:spcBef>
                        <a:spcAft>
                          <a:spcPct val="0"/>
                        </a:spcAft>
                        <a:buClrTx/>
                        <a:buSzTx/>
                        <a:buFontTx/>
                        <a:buNone/>
                        <a:tabLst/>
                        <a:defRPr/>
                      </a:pPr>
                      <a:endPar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endParaRPr>
                    </a:p>
                  </a:txBody>
                  <a:tcPr marL="45720" marR="45720" anchor="ctr" horzOverflow="overflow">
                    <a:lnL w="12700" cap="flat" cmpd="sng" algn="ctr">
                      <a:solidFill>
                        <a:schemeClr val="bg1">
                          <a:lumMod val="50000"/>
                        </a:schemeClr>
                      </a:solidFill>
                      <a:prstDash val="solid"/>
                      <a:round/>
                      <a:headEnd type="none" w="med" len="med"/>
                      <a:tailEnd type="none" w="med" len="med"/>
                    </a:lnL>
                    <a:lnR w="28575" cap="flat" cmpd="sng" algn="ctr">
                      <a:solidFill>
                        <a:schemeClr val="accent3">
                          <a:lumMod val="20000"/>
                          <a:lumOff val="8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200" kern="1200">
                          <a:solidFill>
                            <a:schemeClr val="tx1"/>
                          </a:solidFill>
                          <a:latin typeface="Arial"/>
                          <a:ea typeface="ＭＳ Ｐゴシック"/>
                          <a:cs typeface="ＭＳ Ｐゴシック"/>
                        </a:defRPr>
                      </a:lvl1pPr>
                      <a:lvl2pPr marL="457200" algn="l" defTabSz="914400" rtl="0" eaLnBrk="1" latinLnBrk="0" hangingPunct="1">
                        <a:defRPr sz="1200" kern="1200">
                          <a:solidFill>
                            <a:schemeClr val="tx1"/>
                          </a:solidFill>
                          <a:latin typeface="Arial"/>
                          <a:ea typeface="ＭＳ Ｐゴシック"/>
                          <a:cs typeface="ＭＳ Ｐゴシック"/>
                        </a:defRPr>
                      </a:lvl2pPr>
                      <a:lvl3pPr marL="914400" algn="l" defTabSz="914400" rtl="0" eaLnBrk="1" latinLnBrk="0" hangingPunct="1">
                        <a:defRPr sz="1200" kern="1200">
                          <a:solidFill>
                            <a:schemeClr val="tx1"/>
                          </a:solidFill>
                          <a:latin typeface="Arial"/>
                          <a:ea typeface="ＭＳ Ｐゴシック"/>
                          <a:cs typeface="ＭＳ Ｐゴシック"/>
                        </a:defRPr>
                      </a:lvl3pPr>
                      <a:lvl4pPr marL="1371600" algn="l" defTabSz="914400" rtl="0" eaLnBrk="1" latinLnBrk="0" hangingPunct="1">
                        <a:defRPr sz="1200" kern="1200">
                          <a:solidFill>
                            <a:schemeClr val="tx1"/>
                          </a:solidFill>
                          <a:latin typeface="Arial"/>
                          <a:ea typeface="ＭＳ Ｐゴシック"/>
                          <a:cs typeface="ＭＳ Ｐゴシック"/>
                        </a:defRPr>
                      </a:lvl4pPr>
                      <a:lvl5pPr marL="1828800" algn="l" defTabSz="914400" rtl="0" eaLnBrk="1" latinLnBrk="0" hangingPunct="1">
                        <a:defRPr sz="1200" kern="1200">
                          <a:solidFill>
                            <a:schemeClr val="tx1"/>
                          </a:solidFill>
                          <a:latin typeface="Arial"/>
                          <a:ea typeface="ＭＳ Ｐゴシック"/>
                          <a:cs typeface="ＭＳ Ｐゴシック"/>
                        </a:defRPr>
                      </a:lvl5pPr>
                      <a:lvl6pPr marL="2286000" algn="l" defTabSz="914400" rtl="0" eaLnBrk="1" latinLnBrk="0" hangingPunct="1">
                        <a:defRPr sz="1200" kern="1200">
                          <a:solidFill>
                            <a:schemeClr val="tx1"/>
                          </a:solidFill>
                          <a:latin typeface="Arial"/>
                          <a:ea typeface="ＭＳ Ｐゴシック"/>
                          <a:cs typeface="ＭＳ Ｐゴシック"/>
                        </a:defRPr>
                      </a:lvl6pPr>
                      <a:lvl7pPr marL="2743200" algn="l" defTabSz="914400" rtl="0" eaLnBrk="1" latinLnBrk="0" hangingPunct="1">
                        <a:defRPr sz="1200" kern="1200">
                          <a:solidFill>
                            <a:schemeClr val="tx1"/>
                          </a:solidFill>
                          <a:latin typeface="Arial"/>
                          <a:ea typeface="ＭＳ Ｐゴシック"/>
                          <a:cs typeface="ＭＳ Ｐゴシック"/>
                        </a:defRPr>
                      </a:lvl7pPr>
                      <a:lvl8pPr marL="3200400" algn="l" defTabSz="914400" rtl="0" eaLnBrk="1" latinLnBrk="0" hangingPunct="1">
                        <a:defRPr sz="12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rPr>
                        <a:t>Q12011-Q42015</a:t>
                      </a:r>
                    </a:p>
                  </a:txBody>
                  <a:tcPr marL="45720" marR="45720" anchor="ctr" horzOverflow="overflow">
                    <a:lnL w="28575" cap="flat" cmpd="sng" algn="ctr">
                      <a:solidFill>
                        <a:schemeClr val="accent3">
                          <a:lumMod val="20000"/>
                          <a:lumOff val="80000"/>
                        </a:schemeClr>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100" b="1" i="0" u="none" strike="noStrike" cap="none" normalizeH="0" baseline="0" dirty="0" smtClean="0">
                          <a:ln>
                            <a:noFill/>
                          </a:ln>
                          <a:solidFill>
                            <a:schemeClr val="tx1"/>
                          </a:solidFill>
                          <a:effectLst/>
                          <a:latin typeface="+mj-lt"/>
                          <a:ea typeface="Arial Unicode MS" pitchFamily="34" charset="-128"/>
                          <a:cs typeface="Arial" charset="0"/>
                        </a:rPr>
                        <a:t>Q12008-Q42010</a:t>
                      </a:r>
                    </a:p>
                  </a:txBody>
                  <a:tcPr marL="45720" marR="45720" anchor="ctr" horzOverflow="overflow">
                    <a:lnL w="12700" cap="flat" cmpd="sng" algn="ctr">
                      <a:solidFill>
                        <a:schemeClr val="accent4"/>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endParaRPr lang="en-GB"/>
                    </a:p>
                  </a:txBody>
                  <a:tcPr/>
                </a:tc>
              </a:tr>
              <a:tr h="258578">
                <a:tc>
                  <a:txBody>
                    <a:bodyPr/>
                    <a:lstStyle/>
                    <a:p>
                      <a:pPr marL="0" algn="ctr" defTabSz="457200" rtl="0" eaLnBrk="1" fontAlgn="b" latinLnBrk="0" hangingPunct="1"/>
                      <a:r>
                        <a:rPr lang="en-US" sz="1100" b="0" i="0" u="none" strike="noStrike" kern="1200" dirty="0" smtClean="0">
                          <a:solidFill>
                            <a:srgbClr val="000000"/>
                          </a:solidFill>
                          <a:effectLst/>
                          <a:latin typeface="+mj-lt"/>
                          <a:ea typeface="+mn-ea"/>
                          <a:cs typeface="+mn-cs"/>
                        </a:rPr>
                        <a:t>SHUSA / Sovereign</a:t>
                      </a:r>
                      <a:endParaRPr lang="en-US" sz="11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u="none" strike="noStrike" kern="1200" dirty="0" smtClean="0">
                          <a:solidFill>
                            <a:srgbClr val="000000"/>
                          </a:solidFill>
                          <a:effectLst/>
                          <a:latin typeface="Arial"/>
                          <a:ea typeface="+mn-ea"/>
                          <a:cs typeface="+mn-cs"/>
                        </a:rPr>
                        <a:t>0.49%</a:t>
                      </a:r>
                      <a:endParaRPr lang="en-US" sz="11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u="none" strike="noStrike" kern="1200" dirty="0" smtClean="0">
                          <a:solidFill>
                            <a:srgbClr val="000000"/>
                          </a:solidFill>
                          <a:effectLst/>
                          <a:latin typeface="+mn-lt"/>
                          <a:ea typeface="+mn-ea"/>
                          <a:cs typeface="+mn-cs"/>
                        </a:rPr>
                        <a:t>1.12%</a:t>
                      </a:r>
                      <a:endParaRPr lang="en-US" sz="11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1" i="0" u="none" strike="noStrike" kern="1200" dirty="0" smtClean="0">
                          <a:solidFill>
                            <a:schemeClr val="bg1"/>
                          </a:solidFill>
                          <a:effectLst/>
                          <a:latin typeface="Arial"/>
                          <a:ea typeface="+mn-ea"/>
                          <a:cs typeface="+mn-cs"/>
                        </a:rPr>
                        <a:t>2.27</a:t>
                      </a:r>
                      <a:endParaRPr lang="en-US" sz="11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58578">
                <a:tc>
                  <a:txBody>
                    <a:bodyPr/>
                    <a:lstStyle/>
                    <a:p>
                      <a:pPr marL="0" algn="ctr" defTabSz="457200" rtl="0" eaLnBrk="1" fontAlgn="b" latinLnBrk="0" hangingPunct="1"/>
                      <a:r>
                        <a:rPr lang="en-US" sz="1100" b="0" i="0" u="none" strike="noStrike" kern="1200" dirty="0" smtClean="0">
                          <a:solidFill>
                            <a:srgbClr val="000000"/>
                          </a:solidFill>
                          <a:effectLst/>
                          <a:latin typeface="+mj-lt"/>
                          <a:ea typeface="+mn-ea"/>
                          <a:cs typeface="+mn-cs"/>
                        </a:rPr>
                        <a:t>FRB 100</a:t>
                      </a:r>
                      <a:r>
                        <a:rPr lang="en-US" sz="1100" b="0" i="0" u="none" strike="noStrike" kern="1200" baseline="0" dirty="0" smtClean="0">
                          <a:solidFill>
                            <a:srgbClr val="000000"/>
                          </a:solidFill>
                          <a:effectLst/>
                          <a:latin typeface="+mj-lt"/>
                          <a:ea typeface="+mn-ea"/>
                          <a:cs typeface="+mn-cs"/>
                        </a:rPr>
                        <a:t> largest banks</a:t>
                      </a:r>
                      <a:endParaRPr lang="en-US" sz="11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u="none" strike="noStrike" kern="1200" dirty="0" smtClean="0">
                          <a:solidFill>
                            <a:srgbClr val="000000"/>
                          </a:solidFill>
                          <a:effectLst/>
                          <a:latin typeface="Arial"/>
                          <a:ea typeface="+mn-ea"/>
                          <a:cs typeface="+mn-cs"/>
                        </a:rPr>
                        <a:t>0.45%</a:t>
                      </a:r>
                      <a:endParaRPr lang="en-US" sz="11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u="none" strike="noStrike" kern="1200" dirty="0" smtClean="0">
                          <a:solidFill>
                            <a:srgbClr val="000000"/>
                          </a:solidFill>
                          <a:effectLst/>
                          <a:latin typeface="+mn-lt"/>
                          <a:ea typeface="+mn-ea"/>
                          <a:cs typeface="+mn-cs"/>
                        </a:rPr>
                        <a:t>2.16%</a:t>
                      </a:r>
                      <a:endParaRPr lang="en-US" sz="11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1" i="0" u="none" strike="noStrike" kern="1200" dirty="0" smtClean="0">
                          <a:solidFill>
                            <a:schemeClr val="bg1"/>
                          </a:solidFill>
                          <a:effectLst/>
                          <a:latin typeface="Arial"/>
                          <a:ea typeface="+mn-ea"/>
                          <a:cs typeface="+mn-cs"/>
                        </a:rPr>
                        <a:t>4.76</a:t>
                      </a:r>
                      <a:endParaRPr lang="en-US" sz="11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30" name="Rectangular Callout 29"/>
          <p:cNvSpPr/>
          <p:nvPr/>
        </p:nvSpPr>
        <p:spPr bwMode="auto">
          <a:xfrm>
            <a:off x="1219201" y="5589772"/>
            <a:ext cx="2138230" cy="738138"/>
          </a:xfrm>
          <a:prstGeom prst="wedgeRectCallout">
            <a:avLst>
              <a:gd name="adj1" fmla="val 60532"/>
              <a:gd name="adj2" fmla="val -1756"/>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algn="l">
              <a:lnSpc>
                <a:spcPct val="100000"/>
              </a:lnSpc>
            </a:pPr>
            <a:r>
              <a:rPr lang="en-US" sz="1100" dirty="0" smtClean="0"/>
              <a:t>Recommend a ~4.2x scalar to represent the range of scalars derived from both historical loss rates and CCAR 2016 losses</a:t>
            </a:r>
            <a:endParaRPr lang="en-US" sz="1100" dirty="0"/>
          </a:p>
        </p:txBody>
      </p:sp>
      <p:sp>
        <p:nvSpPr>
          <p:cNvPr id="29" name="Rectangle 28"/>
          <p:cNvSpPr/>
          <p:nvPr/>
        </p:nvSpPr>
        <p:spPr>
          <a:xfrm>
            <a:off x="4881562" y="4165560"/>
            <a:ext cx="4201845" cy="461665"/>
          </a:xfrm>
          <a:prstGeom prst="rect">
            <a:avLst/>
          </a:prstGeom>
        </p:spPr>
        <p:txBody>
          <a:bodyPr wrap="square">
            <a:spAutoFit/>
          </a:bodyPr>
          <a:lstStyle/>
          <a:p>
            <a:pPr marL="171450" indent="-171450" algn="l" fontAlgn="b">
              <a:lnSpc>
                <a:spcPct val="100000"/>
              </a:lnSpc>
              <a:spcBef>
                <a:spcPts val="0"/>
              </a:spcBef>
              <a:spcAft>
                <a:spcPts val="0"/>
              </a:spcAft>
              <a:buFont typeface="Wingdings" panose="05000000000000000000" pitchFamily="2" charset="2"/>
              <a:buChar char="ü"/>
              <a:defRPr/>
            </a:pPr>
            <a:r>
              <a:rPr lang="en-US" sz="1200" dirty="0" smtClean="0">
                <a:solidFill>
                  <a:srgbClr val="41A441"/>
                </a:solidFill>
              </a:rPr>
              <a:t>External </a:t>
            </a:r>
            <a:r>
              <a:rPr lang="en-US" sz="1200" dirty="0">
                <a:solidFill>
                  <a:srgbClr val="41A441"/>
                </a:solidFill>
              </a:rPr>
              <a:t>and internal </a:t>
            </a:r>
            <a:r>
              <a:rPr lang="en-US" sz="1200" dirty="0" smtClean="0">
                <a:solidFill>
                  <a:srgbClr val="41A441"/>
                </a:solidFill>
              </a:rPr>
              <a:t>historical data provide comparable benchmarks for CRE portfolio</a:t>
            </a:r>
            <a:endParaRPr lang="en-US" sz="1200" dirty="0">
              <a:solidFill>
                <a:srgbClr val="41A441"/>
              </a:solidFill>
            </a:endParaRPr>
          </a:p>
        </p:txBody>
      </p:sp>
      <p:sp>
        <p:nvSpPr>
          <p:cNvPr id="22" name="Text Placeholder 9"/>
          <p:cNvSpPr txBox="1">
            <a:spLocks/>
          </p:cNvSpPr>
          <p:nvPr/>
        </p:nvSpPr>
        <p:spPr>
          <a:xfrm>
            <a:off x="544513" y="1471289"/>
            <a:ext cx="3941769"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dirty="0" smtClean="0">
                <a:ln>
                  <a:noFill/>
                </a:ln>
                <a:solidFill>
                  <a:srgbClr val="FF0000"/>
                </a:solidFill>
                <a:effectLst/>
                <a:uLnTx/>
                <a:uFillTx/>
                <a:latin typeface="Arial Bold"/>
                <a:ea typeface="ＭＳ Ｐゴシック"/>
              </a:rPr>
              <a:t>Scalar derived from CCAR 2016</a:t>
            </a:r>
          </a:p>
          <a:p>
            <a:pPr marL="0" marR="0" lvl="0" indent="0" algn="l" defTabSz="914400" rtl="0" eaLnBrk="1" fontAlgn="base" latinLnBrk="0" hangingPunct="1">
              <a:lnSpc>
                <a:spcPct val="100000"/>
              </a:lnSpc>
              <a:spcBef>
                <a:spcPts val="0"/>
              </a:spcBef>
              <a:spcAft>
                <a:spcPct val="0"/>
              </a:spcAft>
              <a:buClrTx/>
              <a:buSzTx/>
              <a:buFontTx/>
              <a:buNone/>
              <a:tabLst/>
              <a:defRPr/>
            </a:pPr>
            <a:endParaRPr kumimoji="0" lang="en-GB" sz="1400" b="0" i="0" u="none" strike="noStrike" kern="0" cap="none" spc="0" normalizeH="0" baseline="0" noProof="0" dirty="0">
              <a:ln>
                <a:noFill/>
              </a:ln>
              <a:solidFill>
                <a:srgbClr val="FF0000"/>
              </a:solidFill>
              <a:effectLst/>
              <a:uLnTx/>
              <a:uFillTx/>
              <a:latin typeface="Arial"/>
              <a:ea typeface="ＭＳ Ｐゴシック"/>
            </a:endParaRPr>
          </a:p>
        </p:txBody>
      </p:sp>
      <p:sp>
        <p:nvSpPr>
          <p:cNvPr id="24" name="Text Placeholder 10"/>
          <p:cNvSpPr txBox="1">
            <a:spLocks/>
          </p:cNvSpPr>
          <p:nvPr/>
        </p:nvSpPr>
        <p:spPr>
          <a:xfrm>
            <a:off x="4856705" y="1471289"/>
            <a:ext cx="3944938"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Scalar derived from historical loss rates</a:t>
            </a:r>
          </a:p>
          <a:p>
            <a:pPr marL="0" marR="0" lvl="0" indent="0" algn="l" defTabSz="914400" rtl="0" eaLnBrk="1" fontAlgn="base" latinLnBrk="0" hangingPunct="1">
              <a:lnSpc>
                <a:spcPct val="100000"/>
              </a:lnSpc>
              <a:spcBef>
                <a:spcPts val="0"/>
              </a:spcBef>
              <a:spcAft>
                <a:spcPct val="0"/>
              </a:spcAft>
              <a:buClrTx/>
              <a:buSzTx/>
              <a:buFontTx/>
              <a:buNone/>
              <a:tabLst/>
              <a:defRPr/>
            </a:pPr>
            <a:endParaRPr kumimoji="0" lang="en-GB" sz="1400" b="1" i="0" u="none" strike="noStrike" kern="0" cap="none" spc="0" normalizeH="0" baseline="0" noProof="0" dirty="0">
              <a:ln>
                <a:noFill/>
              </a:ln>
              <a:solidFill>
                <a:srgbClr val="FF0000"/>
              </a:solidFill>
              <a:effectLst/>
              <a:uLnTx/>
              <a:uFillTx/>
              <a:latin typeface="Arial Bold"/>
              <a:ea typeface="ＭＳ Ｐゴシック"/>
            </a:endParaRPr>
          </a:p>
        </p:txBody>
      </p:sp>
    </p:spTree>
    <p:extLst>
      <p:ext uri="{BB962C8B-B14F-4D97-AF65-F5344CB8AC3E}">
        <p14:creationId xmlns:p14="http://schemas.microsoft.com/office/powerpoint/2010/main" val="10866723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05483" y="19889"/>
            <a:ext cx="8928633" cy="621709"/>
          </a:xfrm>
          <a:prstGeom prst="rect">
            <a:avLst/>
          </a:prstGeom>
          <a:noFill/>
        </p:spPr>
        <p:txBody>
          <a:bodyPr wrap="square" rtlCol="0">
            <a:spAutoFit/>
          </a:bodyPr>
          <a:lstStyle/>
          <a:p>
            <a:pPr algn="l"/>
            <a:r>
              <a:rPr lang="en-US" sz="2000" b="1" dirty="0" smtClean="0"/>
              <a:t>SBNA C&amp;I</a:t>
            </a:r>
            <a:endParaRPr lang="en-US" sz="2000" b="1" dirty="0"/>
          </a:p>
          <a:p>
            <a:pPr algn="l"/>
            <a:r>
              <a:rPr lang="en-US" sz="2000" b="1" dirty="0" smtClean="0">
                <a:solidFill>
                  <a:srgbClr val="FF0000"/>
                </a:solidFill>
              </a:rPr>
              <a:t>Preliminary NCO scalar</a:t>
            </a:r>
            <a:endParaRPr lang="en-US" sz="2000" b="1" dirty="0">
              <a:solidFill>
                <a:srgbClr val="FF0000"/>
              </a:solidFill>
            </a:endParaRPr>
          </a:p>
        </p:txBody>
      </p:sp>
      <p:sp>
        <p:nvSpPr>
          <p:cNvPr id="14" name="Rectangle 13"/>
          <p:cNvSpPr/>
          <p:nvPr/>
        </p:nvSpPr>
        <p:spPr>
          <a:xfrm>
            <a:off x="440266" y="3954895"/>
            <a:ext cx="4005530" cy="646331"/>
          </a:xfrm>
          <a:prstGeom prst="rect">
            <a:avLst/>
          </a:prstGeom>
        </p:spPr>
        <p:txBody>
          <a:bodyPr wrap="square">
            <a:spAutoFit/>
          </a:bodyPr>
          <a:lstStyle/>
          <a:p>
            <a:pPr marL="171450" indent="-171450" algn="l" fontAlgn="b">
              <a:lnSpc>
                <a:spcPct val="100000"/>
              </a:lnSpc>
              <a:spcBef>
                <a:spcPts val="0"/>
              </a:spcBef>
              <a:spcAft>
                <a:spcPts val="0"/>
              </a:spcAft>
              <a:buFont typeface="Wingdings" panose="05000000000000000000" pitchFamily="2" charset="2"/>
              <a:buChar char="ü"/>
              <a:defRPr/>
            </a:pPr>
            <a:r>
              <a:rPr lang="en-US" sz="1200" dirty="0" smtClean="0">
                <a:solidFill>
                  <a:srgbClr val="41A441"/>
                </a:solidFill>
              </a:rPr>
              <a:t>Improved modeling in CCAR 2016 reflects stress relationship more accurately, providing a reliable relativity scalar</a:t>
            </a:r>
            <a:endParaRPr lang="en-US" sz="1200" dirty="0">
              <a:solidFill>
                <a:srgbClr val="41A441"/>
              </a:solidFill>
            </a:endParaRPr>
          </a:p>
        </p:txBody>
      </p:sp>
      <p:graphicFrame>
        <p:nvGraphicFramePr>
          <p:cNvPr id="18" name="Table 17"/>
          <p:cNvGraphicFramePr>
            <a:graphicFrameLocks noGrp="1"/>
          </p:cNvGraphicFramePr>
          <p:nvPr>
            <p:extLst>
              <p:ext uri="{D42A27DB-BD31-4B8C-83A1-F6EECF244321}">
                <p14:modId xmlns:p14="http://schemas.microsoft.com/office/powerpoint/2010/main" val="2305719596"/>
              </p:ext>
            </p:extLst>
          </p:nvPr>
        </p:nvGraphicFramePr>
        <p:xfrm>
          <a:off x="3636787" y="5384800"/>
          <a:ext cx="2439834" cy="1047984"/>
        </p:xfrm>
        <a:graphic>
          <a:graphicData uri="http://schemas.openxmlformats.org/drawingml/2006/table">
            <a:tbl>
              <a:tblPr firstRow="1" bandRow="1"/>
              <a:tblGrid>
                <a:gridCol w="989641"/>
                <a:gridCol w="1450193"/>
              </a:tblGrid>
              <a:tr h="349328">
                <a:tc gridSpan="2">
                  <a:txBody>
                    <a:bodyPr/>
                    <a:lstStyle/>
                    <a:p>
                      <a:pPr marL="0" algn="ctr" defTabSz="457200" rtl="0" eaLnBrk="1" fontAlgn="b" latinLnBrk="0" hangingPunct="1"/>
                      <a:r>
                        <a:rPr lang="en-US" sz="1200" b="1" i="0" u="none" strike="noStrike" kern="1200" dirty="0" smtClean="0">
                          <a:solidFill>
                            <a:schemeClr val="bg1"/>
                          </a:solidFill>
                          <a:effectLst/>
                          <a:latin typeface="+mn-lt"/>
                          <a:ea typeface="+mn-ea"/>
                          <a:cs typeface="+mn-cs"/>
                        </a:rPr>
                        <a:t>Derived scalar</a:t>
                      </a:r>
                    </a:p>
                  </a:txBody>
                  <a:tcPr marL="45530"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lang="en-GB"/>
                    </a:p>
                  </a:txBody>
                  <a:tcPr/>
                </a:tc>
              </a:tr>
              <a:tr h="349328">
                <a:tc>
                  <a:txBody>
                    <a:bodyPr/>
                    <a:lstStyle>
                      <a:lvl1pPr marL="0" algn="l" defTabSz="914400" rtl="0" eaLnBrk="1" latinLnBrk="0" hangingPunct="1">
                        <a:defRPr sz="1200" b="1" kern="1200">
                          <a:solidFill>
                            <a:schemeClr val="tx1"/>
                          </a:solidFill>
                          <a:latin typeface="Arial"/>
                          <a:ea typeface="ＭＳ Ｐゴシック"/>
                          <a:cs typeface="ＭＳ Ｐゴシック"/>
                        </a:defRPr>
                      </a:lvl1pPr>
                      <a:lvl2pPr marL="457200" algn="l" defTabSz="914400" rtl="0" eaLnBrk="1" latinLnBrk="0" hangingPunct="1">
                        <a:defRPr sz="1200" b="1" kern="1200">
                          <a:solidFill>
                            <a:schemeClr val="tx1"/>
                          </a:solidFill>
                          <a:latin typeface="Arial"/>
                          <a:ea typeface="ＭＳ Ｐゴシック"/>
                          <a:cs typeface="ＭＳ Ｐゴシック"/>
                        </a:defRPr>
                      </a:lvl2pPr>
                      <a:lvl3pPr marL="914400" algn="l" defTabSz="914400" rtl="0" eaLnBrk="1" latinLnBrk="0" hangingPunct="1">
                        <a:defRPr sz="1200" b="1" kern="1200">
                          <a:solidFill>
                            <a:schemeClr val="tx1"/>
                          </a:solidFill>
                          <a:latin typeface="Arial"/>
                          <a:ea typeface="ＭＳ Ｐゴシック"/>
                          <a:cs typeface="ＭＳ Ｐゴシック"/>
                        </a:defRPr>
                      </a:lvl3pPr>
                      <a:lvl4pPr marL="1371600" algn="l" defTabSz="914400" rtl="0" eaLnBrk="1" latinLnBrk="0" hangingPunct="1">
                        <a:defRPr sz="1200" b="1" kern="1200">
                          <a:solidFill>
                            <a:schemeClr val="tx1"/>
                          </a:solidFill>
                          <a:latin typeface="Arial"/>
                          <a:ea typeface="ＭＳ Ｐゴシック"/>
                          <a:cs typeface="ＭＳ Ｐゴシック"/>
                        </a:defRPr>
                      </a:lvl4pPr>
                      <a:lvl5pPr marL="1828800" algn="l" defTabSz="914400" rtl="0" eaLnBrk="1" latinLnBrk="0" hangingPunct="1">
                        <a:defRPr sz="1200" b="1" kern="1200">
                          <a:solidFill>
                            <a:schemeClr val="tx1"/>
                          </a:solidFill>
                          <a:latin typeface="Arial"/>
                          <a:ea typeface="ＭＳ Ｐゴシック"/>
                          <a:cs typeface="ＭＳ Ｐゴシック"/>
                        </a:defRPr>
                      </a:lvl5pPr>
                      <a:lvl6pPr marL="2286000" algn="l" defTabSz="914400" rtl="0" eaLnBrk="1" latinLnBrk="0" hangingPunct="1">
                        <a:defRPr sz="1200" b="1" kern="1200">
                          <a:solidFill>
                            <a:schemeClr val="tx1"/>
                          </a:solidFill>
                          <a:latin typeface="Arial"/>
                          <a:ea typeface="ＭＳ Ｐゴシック"/>
                          <a:cs typeface="ＭＳ Ｐゴシック"/>
                        </a:defRPr>
                      </a:lvl6pPr>
                      <a:lvl7pPr marL="2743200" algn="l" defTabSz="914400" rtl="0" eaLnBrk="1" latinLnBrk="0" hangingPunct="1">
                        <a:defRPr sz="1200" b="1" kern="1200">
                          <a:solidFill>
                            <a:schemeClr val="tx1"/>
                          </a:solidFill>
                          <a:latin typeface="Arial"/>
                          <a:ea typeface="ＭＳ Ｐゴシック"/>
                          <a:cs typeface="ＭＳ Ｐゴシック"/>
                        </a:defRPr>
                      </a:lvl7pPr>
                      <a:lvl8pPr marL="3200400" algn="l" defTabSz="914400" rtl="0" eaLnBrk="1" latinLnBrk="0" hangingPunct="1">
                        <a:defRPr sz="1200" b="1" kern="1200">
                          <a:solidFill>
                            <a:schemeClr val="tx1"/>
                          </a:solidFill>
                          <a:latin typeface="Arial"/>
                          <a:ea typeface="ＭＳ Ｐゴシック"/>
                          <a:cs typeface="ＭＳ Ｐゴシック"/>
                        </a:defRPr>
                      </a:lvl8pPr>
                      <a:lvl9pPr marL="3657600" algn="l" defTabSz="914400" rtl="0" eaLnBrk="1" latinLnBrk="0" hangingPunct="1">
                        <a:defRPr sz="1800" b="1" kern="1200">
                          <a:solidFill>
                            <a:schemeClr val="tx1"/>
                          </a:solidFill>
                          <a:latin typeface="Arial"/>
                          <a:ea typeface="ＭＳ Ｐゴシック"/>
                          <a:cs typeface="ＭＳ Ｐゴシック"/>
                        </a:defRPr>
                      </a:lvl9pPr>
                    </a:lstStyle>
                    <a:p>
                      <a:pPr marL="0" algn="l" defTabSz="457200" rtl="0" eaLnBrk="1" fontAlgn="b" latinLnBrk="0" hangingPunct="1"/>
                      <a:r>
                        <a:rPr lang="en-US" sz="1200" b="1" i="0" u="none" strike="noStrike" kern="1200" dirty="0" smtClean="0">
                          <a:solidFill>
                            <a:srgbClr val="000000"/>
                          </a:solidFill>
                          <a:effectLst/>
                          <a:latin typeface="+mn-lt"/>
                          <a:ea typeface="+mn-ea"/>
                          <a:cs typeface="+mn-cs"/>
                        </a:rPr>
                        <a:t>2016</a:t>
                      </a:r>
                    </a:p>
                  </a:txBody>
                  <a:tcPr marL="45530" marR="9525" marT="9525" marB="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200" b="1" i="0" u="none" strike="noStrike" kern="1200" dirty="0" smtClean="0">
                          <a:solidFill>
                            <a:schemeClr val="bg1"/>
                          </a:solidFill>
                          <a:effectLst/>
                          <a:latin typeface="+mn-lt"/>
                          <a:ea typeface="+mn-ea"/>
                          <a:cs typeface="+mn-cs"/>
                        </a:rPr>
                        <a:t>~1.9x</a:t>
                      </a:r>
                    </a:p>
                  </a:txBody>
                  <a:tcPr marL="9525" marR="9525" marT="9525"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49328">
                <a:tc>
                  <a:txBody>
                    <a:bodyPr/>
                    <a:lstStyle/>
                    <a:p>
                      <a:pPr marL="0" algn="l" defTabSz="457200" rtl="0" eaLnBrk="1" fontAlgn="b" latinLnBrk="0" hangingPunct="1"/>
                      <a:r>
                        <a:rPr lang="en-US" sz="1200" b="1" i="0" u="none" strike="noStrike" kern="1200" dirty="0" smtClean="0">
                          <a:solidFill>
                            <a:schemeClr val="bg1">
                              <a:lumMod val="50000"/>
                            </a:schemeClr>
                          </a:solidFill>
                          <a:effectLst/>
                          <a:latin typeface="+mn-lt"/>
                          <a:ea typeface="+mn-ea"/>
                          <a:cs typeface="+mn-cs"/>
                        </a:rPr>
                        <a:t>2015</a:t>
                      </a:r>
                      <a:r>
                        <a:rPr lang="en-US" sz="1200" b="1" i="0" u="none" strike="noStrike" kern="1200" baseline="30000" dirty="0" smtClean="0">
                          <a:solidFill>
                            <a:schemeClr val="bg1">
                              <a:lumMod val="50000"/>
                            </a:schemeClr>
                          </a:solidFill>
                          <a:effectLst/>
                          <a:latin typeface="+mn-lt"/>
                          <a:ea typeface="+mn-ea"/>
                          <a:cs typeface="+mn-cs"/>
                        </a:rPr>
                        <a:t>1</a:t>
                      </a:r>
                      <a:endParaRPr lang="en-US" sz="1200" b="1" i="0" u="none" strike="noStrike" kern="1200" dirty="0" smtClean="0">
                        <a:solidFill>
                          <a:schemeClr val="bg1">
                            <a:lumMod val="50000"/>
                          </a:schemeClr>
                        </a:solidFill>
                        <a:effectLst/>
                        <a:latin typeface="+mn-lt"/>
                        <a:ea typeface="+mn-ea"/>
                        <a:cs typeface="+mn-cs"/>
                      </a:endParaRPr>
                    </a:p>
                  </a:txBody>
                  <a:tcPr marL="45530" marR="9525" marT="9525" marB="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200" b="1" i="0" u="none" strike="noStrike" kern="1200" dirty="0" smtClean="0">
                          <a:solidFill>
                            <a:schemeClr val="bg1">
                              <a:lumMod val="50000"/>
                            </a:schemeClr>
                          </a:solidFill>
                          <a:effectLst/>
                          <a:latin typeface="+mn-lt"/>
                          <a:ea typeface="+mn-ea"/>
                          <a:cs typeface="+mn-cs"/>
                        </a:rPr>
                        <a:t>~2.8x</a:t>
                      </a:r>
                    </a:p>
                  </a:txBody>
                  <a:tcPr marL="9525" marR="9525" marT="9525"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bl>
          </a:graphicData>
        </a:graphic>
      </p:graphicFrame>
      <p:sp>
        <p:nvSpPr>
          <p:cNvPr id="20" name="Rectangle 19"/>
          <p:cNvSpPr/>
          <p:nvPr/>
        </p:nvSpPr>
        <p:spPr>
          <a:xfrm>
            <a:off x="6230679" y="5589772"/>
            <a:ext cx="2901102" cy="843012"/>
          </a:xfrm>
          <a:prstGeom prst="rect">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sz="1200" b="1" dirty="0" smtClean="0">
                <a:solidFill>
                  <a:srgbClr val="FF0000"/>
                </a:solidFill>
              </a:rPr>
              <a:t>Note: Preliminary recommendation only. Subject to refinement and management adjustments, as needed.</a:t>
            </a:r>
          </a:p>
        </p:txBody>
      </p:sp>
      <p:graphicFrame>
        <p:nvGraphicFramePr>
          <p:cNvPr id="25" name="Table 24"/>
          <p:cNvGraphicFramePr>
            <a:graphicFrameLocks noGrp="1"/>
          </p:cNvGraphicFramePr>
          <p:nvPr>
            <p:extLst>
              <p:ext uri="{D42A27DB-BD31-4B8C-83A1-F6EECF244321}">
                <p14:modId xmlns:p14="http://schemas.microsoft.com/office/powerpoint/2010/main" val="2303535784"/>
              </p:ext>
            </p:extLst>
          </p:nvPr>
        </p:nvGraphicFramePr>
        <p:xfrm>
          <a:off x="440266" y="1852625"/>
          <a:ext cx="4005526" cy="1870823"/>
        </p:xfrm>
        <a:graphic>
          <a:graphicData uri="http://schemas.openxmlformats.org/drawingml/2006/table">
            <a:tbl>
              <a:tblPr firstRow="1" bandRow="1">
                <a:tableStyleId>{5C22544A-7EE6-4342-B048-85BDC9FD1C3A}</a:tableStyleId>
              </a:tblPr>
              <a:tblGrid>
                <a:gridCol w="572218"/>
                <a:gridCol w="572218"/>
                <a:gridCol w="572218"/>
                <a:gridCol w="572218"/>
                <a:gridCol w="572218"/>
                <a:gridCol w="572218"/>
                <a:gridCol w="572218"/>
              </a:tblGrid>
              <a:tr h="318218">
                <a:tc rowSpan="2">
                  <a:txBody>
                    <a:bodyPr/>
                    <a:lstStyle/>
                    <a:p>
                      <a:pPr algn="ctr"/>
                      <a:endParaRPr lang="en-US" sz="1200" b="1" dirty="0" smtClean="0">
                        <a:solidFill>
                          <a:schemeClr val="bg1"/>
                        </a:solidFill>
                        <a:latin typeface="+mj-lt"/>
                        <a:cs typeface="Arial" panose="020B0604020202020204" pitchFamily="34" charset="0"/>
                      </a:endParaRPr>
                    </a:p>
                  </a:txBody>
                  <a:tcPr marL="9144" marR="18288" marT="27432" marB="27432" anchor="ctr">
                    <a:lnL w="12700" cap="flat" cmpd="sng" algn="ctr">
                      <a:noFill/>
                      <a:prstDash val="solid"/>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gridSpan="3">
                  <a:txBody>
                    <a:bodyPr/>
                    <a:lstStyle/>
                    <a:p>
                      <a:pPr algn="ctr"/>
                      <a:r>
                        <a:rPr lang="en-US" sz="1200" b="1" dirty="0" smtClean="0">
                          <a:solidFill>
                            <a:schemeClr val="bg1"/>
                          </a:solidFill>
                          <a:latin typeface="+mj-lt"/>
                          <a:cs typeface="Arial" panose="020B0604020202020204" pitchFamily="34" charset="0"/>
                        </a:rPr>
                        <a:t>Cumulative $</a:t>
                      </a:r>
                      <a:r>
                        <a:rPr lang="en-US" sz="1200" b="1" baseline="0" dirty="0" smtClean="0">
                          <a:solidFill>
                            <a:schemeClr val="bg1"/>
                          </a:solidFill>
                          <a:latin typeface="+mj-lt"/>
                          <a:cs typeface="Arial" panose="020B0604020202020204" pitchFamily="34" charset="0"/>
                        </a:rPr>
                        <a:t> </a:t>
                      </a:r>
                      <a:r>
                        <a:rPr lang="en-US" sz="1200" b="1" dirty="0" smtClean="0">
                          <a:solidFill>
                            <a:schemeClr val="bg1"/>
                          </a:solidFill>
                          <a:latin typeface="+mj-lt"/>
                          <a:cs typeface="Arial" panose="020B0604020202020204" pitchFamily="34" charset="0"/>
                        </a:rPr>
                        <a:t>Losses</a:t>
                      </a:r>
                    </a:p>
                  </a:txBody>
                  <a:tcPr marL="9144" marR="18288"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endParaRPr lang="en-GB"/>
                    </a:p>
                  </a:txBody>
                  <a:tcPr/>
                </a:tc>
                <a:tc hMerge="1">
                  <a:txBody>
                    <a:bodyPr/>
                    <a:lstStyle/>
                    <a:p>
                      <a:pPr algn="ctr"/>
                      <a:endParaRPr lang="en-US" sz="1100" b="1" dirty="0">
                        <a:solidFill>
                          <a:srgbClr val="FF0000"/>
                        </a:solidFill>
                        <a:latin typeface="Arial" panose="020B0604020202020204" pitchFamily="34" charset="0"/>
                        <a:cs typeface="Arial" panose="020B0604020202020204" pitchFamily="34" charset="0"/>
                      </a:endParaRPr>
                    </a:p>
                  </a:txBody>
                  <a:tcPr marL="36576" marR="36576"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gridSpan="3">
                  <a:txBody>
                    <a:bodyPr/>
                    <a:lstStyle/>
                    <a:p>
                      <a:pPr algn="ctr"/>
                      <a:r>
                        <a:rPr lang="en-US" sz="1200" b="1" kern="1200" dirty="0" smtClean="0">
                          <a:solidFill>
                            <a:schemeClr val="bg1"/>
                          </a:solidFill>
                          <a:latin typeface="+mn-lt"/>
                          <a:ea typeface="+mn-ea"/>
                          <a:cs typeface="Arial" panose="020B0604020202020204" pitchFamily="34" charset="0"/>
                        </a:rPr>
                        <a:t>Cumulative %</a:t>
                      </a:r>
                      <a:r>
                        <a:rPr lang="en-US" sz="1200" b="1" kern="1200" baseline="0" dirty="0" smtClean="0">
                          <a:solidFill>
                            <a:schemeClr val="bg1"/>
                          </a:solidFill>
                          <a:latin typeface="+mn-lt"/>
                          <a:ea typeface="+mn-ea"/>
                          <a:cs typeface="Arial" panose="020B0604020202020204" pitchFamily="34" charset="0"/>
                        </a:rPr>
                        <a:t> </a:t>
                      </a:r>
                      <a:r>
                        <a:rPr lang="en-US" sz="1200" b="1" kern="1200" dirty="0" smtClean="0">
                          <a:solidFill>
                            <a:schemeClr val="bg1"/>
                          </a:solidFill>
                          <a:latin typeface="+mn-lt"/>
                          <a:ea typeface="+mn-ea"/>
                          <a:cs typeface="Arial" panose="020B0604020202020204" pitchFamily="34" charset="0"/>
                        </a:rPr>
                        <a:t>Losses</a:t>
                      </a:r>
                    </a:p>
                  </a:txBody>
                  <a:tcPr marL="9144" marR="18288"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endParaRPr lang="en-GB"/>
                    </a:p>
                  </a:txBody>
                  <a:tcP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100" b="1" dirty="0">
                        <a:solidFill>
                          <a:srgbClr val="FF0000"/>
                        </a:solidFill>
                        <a:latin typeface="Arial" panose="020B0604020202020204" pitchFamily="34" charset="0"/>
                        <a:cs typeface="Arial" panose="020B0604020202020204" pitchFamily="34" charset="0"/>
                      </a:endParaRPr>
                    </a:p>
                  </a:txBody>
                  <a:tcPr marL="36576" marR="36576"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187326">
                <a:tc vMerge="1">
                  <a:txBody>
                    <a:bodyPr/>
                    <a:lstStyle/>
                    <a:p>
                      <a:pPr algn="ctr"/>
                      <a:endParaRPr lang="en-GB" sz="1200" b="1" i="1" dirty="0">
                        <a:solidFill>
                          <a:schemeClr val="bg1">
                            <a:lumMod val="50000"/>
                          </a:schemeClr>
                        </a:solidFill>
                        <a:latin typeface="+mj-lt"/>
                      </a:endParaRPr>
                    </a:p>
                  </a:txBody>
                  <a:tcPr marL="9144" marR="18288"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200" b="1" i="1" dirty="0" smtClean="0">
                          <a:solidFill>
                            <a:schemeClr val="bg1">
                              <a:lumMod val="50000"/>
                            </a:schemeClr>
                          </a:solidFill>
                          <a:latin typeface="+mj-lt"/>
                        </a:rPr>
                        <a:t>‘15</a:t>
                      </a:r>
                      <a:endParaRPr lang="en-GB" sz="1200" b="1" i="1" dirty="0">
                        <a:solidFill>
                          <a:schemeClr val="bg1">
                            <a:lumMod val="50000"/>
                          </a:schemeClr>
                        </a:solidFill>
                        <a:latin typeface="+mj-lt"/>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200" b="1" i="1" baseline="0" dirty="0" smtClean="0">
                          <a:solidFill>
                            <a:schemeClr val="bg1">
                              <a:lumMod val="50000"/>
                            </a:schemeClr>
                          </a:solidFill>
                          <a:latin typeface="+mj-lt"/>
                          <a:cs typeface="Arial" panose="020B0604020202020204" pitchFamily="34" charset="0"/>
                        </a:rPr>
                        <a:t>‘16</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200" b="1" i="1" baseline="0" dirty="0" smtClean="0">
                          <a:solidFill>
                            <a:schemeClr val="bg1">
                              <a:lumMod val="50000"/>
                            </a:schemeClr>
                          </a:solidFill>
                          <a:latin typeface="+mj-lt"/>
                          <a:cs typeface="Arial" panose="020B0604020202020204" pitchFamily="34" charset="0"/>
                        </a:rPr>
                        <a:t>%</a:t>
                      </a:r>
                      <a:r>
                        <a:rPr lang="el-GR" sz="1200" b="1" i="1" baseline="0" dirty="0" smtClean="0">
                          <a:solidFill>
                            <a:schemeClr val="bg1">
                              <a:lumMod val="50000"/>
                            </a:schemeClr>
                          </a:solidFill>
                          <a:latin typeface="+mj-lt"/>
                          <a:cs typeface="Arial" panose="020B0604020202020204" pitchFamily="34" charset="0"/>
                        </a:rPr>
                        <a:t>Δ</a:t>
                      </a:r>
                      <a:endParaRPr lang="en-US" sz="1200" b="1" i="1" baseline="0" dirty="0" smtClean="0">
                        <a:solidFill>
                          <a:schemeClr val="bg1">
                            <a:lumMod val="50000"/>
                          </a:schemeClr>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200" b="1" i="1" dirty="0" smtClean="0">
                          <a:solidFill>
                            <a:schemeClr val="bg1">
                              <a:lumMod val="50000"/>
                            </a:schemeClr>
                          </a:solidFill>
                          <a:latin typeface="+mj-lt"/>
                        </a:rPr>
                        <a:t>‘15</a:t>
                      </a:r>
                      <a:endParaRPr lang="en-GB" sz="1200" b="1" i="1" dirty="0">
                        <a:solidFill>
                          <a:schemeClr val="bg1">
                            <a:lumMod val="50000"/>
                          </a:schemeClr>
                        </a:solidFill>
                        <a:latin typeface="+mj-lt"/>
                      </a:endParaRPr>
                    </a:p>
                  </a:txBody>
                  <a:tcPr marL="9144" marR="18288"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200" b="1" i="1" baseline="0" dirty="0" smtClean="0">
                          <a:solidFill>
                            <a:schemeClr val="bg1">
                              <a:lumMod val="50000"/>
                            </a:schemeClr>
                          </a:solidFill>
                          <a:latin typeface="+mj-lt"/>
                          <a:cs typeface="Arial" panose="020B0604020202020204" pitchFamily="34" charset="0"/>
                        </a:rPr>
                        <a:t>‘16</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200" b="1" i="1" baseline="0" dirty="0" smtClean="0">
                          <a:solidFill>
                            <a:schemeClr val="bg1">
                              <a:lumMod val="50000"/>
                            </a:schemeClr>
                          </a:solidFill>
                          <a:latin typeface="+mj-lt"/>
                          <a:cs typeface="Arial" panose="020B0604020202020204" pitchFamily="34" charset="0"/>
                        </a:rPr>
                        <a:t>%</a:t>
                      </a:r>
                      <a:r>
                        <a:rPr lang="el-GR" sz="1200" b="1" i="1" baseline="0" dirty="0" smtClean="0">
                          <a:solidFill>
                            <a:schemeClr val="bg1">
                              <a:lumMod val="50000"/>
                            </a:schemeClr>
                          </a:solidFill>
                          <a:latin typeface="+mj-lt"/>
                          <a:cs typeface="Arial" panose="020B0604020202020204" pitchFamily="34" charset="0"/>
                        </a:rPr>
                        <a:t>Δ</a:t>
                      </a:r>
                      <a:endParaRPr lang="en-US" sz="1200" b="1" i="1" baseline="0" dirty="0" smtClean="0">
                        <a:solidFill>
                          <a:schemeClr val="bg1">
                            <a:lumMod val="50000"/>
                          </a:schemeClr>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438287">
                <a:tc>
                  <a:txBody>
                    <a:bodyPr/>
                    <a:lstStyle/>
                    <a:p>
                      <a:pPr algn="ctr"/>
                      <a:r>
                        <a:rPr lang="en-US" sz="1200" b="1" i="0" baseline="0" dirty="0" smtClean="0">
                          <a:solidFill>
                            <a:schemeClr val="tx1"/>
                          </a:solidFill>
                          <a:latin typeface="+mj-lt"/>
                          <a:cs typeface="Arial" panose="020B0604020202020204" pitchFamily="34" charset="0"/>
                        </a:rPr>
                        <a:t>BHC Stress</a:t>
                      </a:r>
                      <a:endParaRPr lang="en-US" sz="1200" b="1" i="0" baseline="0" dirty="0">
                        <a:solidFill>
                          <a:schemeClr val="tx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accent3">
                        <a:lumMod val="20000"/>
                        <a:lumOff val="80000"/>
                      </a:schemeClr>
                    </a:solidFill>
                  </a:tcPr>
                </a:tc>
                <a:tc>
                  <a:txBody>
                    <a:bodyPr/>
                    <a:lstStyle/>
                    <a:p>
                      <a:pPr algn="ctr" rtl="0" fontAlgn="b"/>
                      <a:r>
                        <a:rPr lang="en-US" sz="1200" b="0" i="0" u="none" strike="noStrike" dirty="0" smtClean="0">
                          <a:solidFill>
                            <a:srgbClr val="000000"/>
                          </a:solidFill>
                          <a:effectLst/>
                          <a:latin typeface="+mj-lt"/>
                        </a:rPr>
                        <a:t>0.29</a:t>
                      </a:r>
                      <a:endParaRPr lang="en-US" sz="12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200" b="1" i="0" u="none" strike="noStrike" dirty="0" smtClean="0">
                          <a:solidFill>
                            <a:srgbClr val="000000"/>
                          </a:solidFill>
                          <a:effectLst/>
                          <a:latin typeface="+mj-lt"/>
                        </a:rPr>
                        <a:t>0.28</a:t>
                      </a:r>
                      <a:endParaRPr lang="en-US" sz="12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i="1" u="none" strike="noStrike" kern="1200" dirty="0" smtClean="0">
                          <a:solidFill>
                            <a:srgbClr val="FFC000"/>
                          </a:solidFill>
                          <a:effectLst/>
                          <a:latin typeface="+mn-lt"/>
                          <a:ea typeface="+mn-ea"/>
                          <a:cs typeface="+mn-cs"/>
                        </a:rPr>
                        <a:t>-2%</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200" b="0" i="0" u="none" strike="noStrike" dirty="0" smtClean="0">
                          <a:solidFill>
                            <a:srgbClr val="000000"/>
                          </a:solidFill>
                          <a:effectLst/>
                          <a:latin typeface="+mj-lt"/>
                        </a:rPr>
                        <a:t>1.8%</a:t>
                      </a:r>
                      <a:endParaRPr lang="en-US" sz="12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200" b="1" i="0" u="none" strike="noStrike" dirty="0" smtClean="0">
                          <a:solidFill>
                            <a:srgbClr val="000000"/>
                          </a:solidFill>
                          <a:effectLst/>
                          <a:latin typeface="+mj-lt"/>
                        </a:rPr>
                        <a:t>1.3%</a:t>
                      </a:r>
                      <a:endParaRPr lang="en-US" sz="1200" b="1" i="0" u="none" strike="noStrike" dirty="0">
                        <a:solidFill>
                          <a:srgbClr val="000000"/>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i="1" u="none" strike="noStrike" kern="1200" dirty="0" smtClean="0">
                          <a:solidFill>
                            <a:srgbClr val="FFC000"/>
                          </a:solidFill>
                          <a:effectLst/>
                          <a:latin typeface="+mn-lt"/>
                          <a:ea typeface="+mn-ea"/>
                          <a:cs typeface="+mn-cs"/>
                        </a:rPr>
                        <a:t>-25%</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r>
              <a:tr h="438287">
                <a:tc>
                  <a:txBody>
                    <a:bodyPr/>
                    <a:lstStyle/>
                    <a:p>
                      <a:pPr algn="ctr"/>
                      <a:r>
                        <a:rPr lang="en-US" sz="1200" b="1" i="0" baseline="0" dirty="0" smtClean="0">
                          <a:solidFill>
                            <a:schemeClr val="tx1"/>
                          </a:solidFill>
                          <a:latin typeface="+mj-lt"/>
                          <a:cs typeface="Arial" panose="020B0604020202020204" pitchFamily="34" charset="0"/>
                        </a:rPr>
                        <a:t>Base</a:t>
                      </a:r>
                      <a:endParaRPr lang="en-US" sz="1200" b="1" i="0" baseline="0" dirty="0">
                        <a:solidFill>
                          <a:schemeClr val="tx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rtl="0" fontAlgn="b"/>
                      <a:r>
                        <a:rPr lang="en-US" sz="1200" b="0" i="0" u="none" strike="noStrike" dirty="0" smtClean="0">
                          <a:solidFill>
                            <a:srgbClr val="000000"/>
                          </a:solidFill>
                          <a:effectLst/>
                          <a:latin typeface="+mj-lt"/>
                        </a:rPr>
                        <a:t>0.10</a:t>
                      </a:r>
                      <a:endParaRPr lang="en-US" sz="12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200" b="1" i="0" u="none" strike="noStrike" dirty="0" smtClean="0">
                          <a:solidFill>
                            <a:srgbClr val="000000"/>
                          </a:solidFill>
                          <a:effectLst/>
                          <a:latin typeface="+mj-lt"/>
                        </a:rPr>
                        <a:t>0.18</a:t>
                      </a:r>
                      <a:endParaRPr lang="en-US" sz="12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200" b="1" i="1" u="none" strike="noStrike" kern="1200" dirty="0" smtClean="0">
                          <a:solidFill>
                            <a:srgbClr val="41A441"/>
                          </a:solidFill>
                          <a:effectLst/>
                          <a:latin typeface="+mn-lt"/>
                          <a:ea typeface="+mn-ea"/>
                          <a:cs typeface="+mn-cs"/>
                        </a:rPr>
                        <a:t>+85%</a:t>
                      </a:r>
                      <a:endParaRPr lang="en-US" sz="1200" b="1" i="1" u="none" strike="noStrike" kern="1200" dirty="0">
                        <a:solidFill>
                          <a:srgbClr val="41A441"/>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200" b="0" i="0" u="none" strike="noStrike" dirty="0" smtClean="0">
                          <a:solidFill>
                            <a:srgbClr val="000000"/>
                          </a:solidFill>
                          <a:effectLst/>
                          <a:latin typeface="+mj-lt"/>
                        </a:rPr>
                        <a:t>0.5%</a:t>
                      </a:r>
                      <a:endParaRPr lang="en-US" sz="12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200" b="1" i="0" u="none" strike="noStrike" dirty="0" smtClean="0">
                          <a:solidFill>
                            <a:srgbClr val="000000"/>
                          </a:solidFill>
                          <a:effectLst/>
                          <a:latin typeface="+mj-lt"/>
                        </a:rPr>
                        <a:t>0.7%</a:t>
                      </a:r>
                      <a:endParaRPr lang="en-US" sz="1200" b="1" i="0" u="none" strike="noStrike" dirty="0">
                        <a:solidFill>
                          <a:srgbClr val="000000"/>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200" b="1" i="1" u="none" strike="noStrike" kern="1200" dirty="0" smtClean="0">
                          <a:solidFill>
                            <a:srgbClr val="41A441"/>
                          </a:solidFill>
                          <a:effectLst/>
                          <a:latin typeface="+mn-lt"/>
                          <a:ea typeface="+mn-ea"/>
                          <a:cs typeface="+mn-cs"/>
                        </a:rPr>
                        <a:t>+49%</a:t>
                      </a:r>
                      <a:endParaRPr lang="en-US" sz="1200" b="1" i="1" u="none" strike="noStrike" kern="1200" dirty="0">
                        <a:solidFill>
                          <a:srgbClr val="41A441"/>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438287">
                <a:tc>
                  <a:txBody>
                    <a:bodyPr/>
                    <a:lstStyle/>
                    <a:p>
                      <a:pPr algn="ctr"/>
                      <a:r>
                        <a:rPr lang="en-US" sz="1200" b="1" i="0" baseline="0" dirty="0" smtClean="0">
                          <a:solidFill>
                            <a:schemeClr val="tx1"/>
                          </a:solidFill>
                          <a:latin typeface="+mj-lt"/>
                          <a:cs typeface="Arial" panose="020B0604020202020204" pitchFamily="34" charset="0"/>
                        </a:rPr>
                        <a:t>Scalar</a:t>
                      </a:r>
                      <a:endParaRPr lang="en-US" sz="1200" b="1" i="0" baseline="0" dirty="0">
                        <a:solidFill>
                          <a:schemeClr val="tx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a:r>
                        <a:rPr lang="en-US" sz="1200" b="0" i="0" baseline="0" dirty="0" smtClean="0">
                          <a:solidFill>
                            <a:schemeClr val="tx1"/>
                          </a:solidFill>
                          <a:latin typeface="+mj-lt"/>
                          <a:cs typeface="Arial" panose="020B0604020202020204" pitchFamily="34" charset="0"/>
                        </a:rPr>
                        <a:t>2.99x</a:t>
                      </a:r>
                      <a:endParaRPr lang="en-US" sz="1200" b="0" i="0" baseline="0" dirty="0">
                        <a:solidFill>
                          <a:schemeClr val="tx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200" b="1" i="0" dirty="0" smtClean="0">
                          <a:solidFill>
                            <a:schemeClr val="tx1"/>
                          </a:solidFill>
                          <a:latin typeface="+mj-lt"/>
                        </a:rPr>
                        <a:t>1.58x</a:t>
                      </a:r>
                      <a:endParaRPr lang="en-GB" sz="1200" b="1" i="0" dirty="0">
                        <a:solidFill>
                          <a:schemeClr val="tx1"/>
                        </a:solidFill>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200" b="1" i="1" u="none" strike="noStrike" kern="1200" dirty="0" smtClean="0">
                          <a:solidFill>
                            <a:srgbClr val="FFC000"/>
                          </a:solidFill>
                          <a:effectLst/>
                          <a:latin typeface="+mn-lt"/>
                          <a:ea typeface="+mn-ea"/>
                          <a:cs typeface="+mn-cs"/>
                        </a:rPr>
                        <a:t>-47%</a:t>
                      </a:r>
                      <a:endParaRPr lang="en-US" sz="1200" b="1" i="1" u="none" strike="noStrike" dirty="0">
                        <a:solidFill>
                          <a:srgbClr val="41A441"/>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200" b="0" i="0" u="none" strike="noStrike" dirty="0" smtClean="0">
                          <a:solidFill>
                            <a:srgbClr val="000000"/>
                          </a:solidFill>
                          <a:effectLst/>
                          <a:latin typeface="+mj-lt"/>
                        </a:rPr>
                        <a:t>3.78x</a:t>
                      </a:r>
                      <a:endParaRPr lang="en-US" sz="12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200" b="1" i="0" u="none" strike="noStrike" dirty="0" smtClean="0">
                          <a:solidFill>
                            <a:srgbClr val="000000"/>
                          </a:solidFill>
                          <a:effectLst/>
                          <a:latin typeface="+mj-lt"/>
                        </a:rPr>
                        <a:t>1.91x</a:t>
                      </a:r>
                      <a:endParaRPr lang="en-US" sz="1200" b="1" i="0" u="none" strike="noStrike" dirty="0">
                        <a:solidFill>
                          <a:srgbClr val="000000"/>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200" b="1" i="1" u="none" strike="noStrike" kern="1200" dirty="0" smtClean="0">
                          <a:solidFill>
                            <a:srgbClr val="FFC000"/>
                          </a:solidFill>
                          <a:effectLst/>
                          <a:latin typeface="+mn-lt"/>
                          <a:ea typeface="+mn-ea"/>
                          <a:cs typeface="+mn-cs"/>
                        </a:rPr>
                        <a:t>-49%</a:t>
                      </a:r>
                      <a:endParaRPr lang="en-US" sz="1200" b="1" i="1" u="none" strike="noStrike" dirty="0">
                        <a:solidFill>
                          <a:srgbClr val="41A441"/>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
        <p:nvSpPr>
          <p:cNvPr id="2" name="TextBox 1"/>
          <p:cNvSpPr txBox="1"/>
          <p:nvPr/>
        </p:nvSpPr>
        <p:spPr>
          <a:xfrm>
            <a:off x="446897" y="3739778"/>
            <a:ext cx="3725379" cy="153888"/>
          </a:xfrm>
          <a:prstGeom prst="rect">
            <a:avLst/>
          </a:prstGeom>
          <a:noFill/>
        </p:spPr>
        <p:txBody>
          <a:bodyPr wrap="none" lIns="0" tIns="0" rIns="0" bIns="0" rtlCol="0">
            <a:spAutoFit/>
          </a:bodyPr>
          <a:lstStyle/>
          <a:p>
            <a:pPr algn="l">
              <a:lnSpc>
                <a:spcPct val="100000"/>
              </a:lnSpc>
            </a:pPr>
            <a:r>
              <a:rPr lang="en-GB" i="1" dirty="0" smtClean="0"/>
              <a:t>See Credit losses – SBNA C&amp;I  page for explanation of differences</a:t>
            </a:r>
          </a:p>
        </p:txBody>
      </p:sp>
      <p:sp>
        <p:nvSpPr>
          <p:cNvPr id="21" name="Footnote"/>
          <p:cNvSpPr/>
          <p:nvPr/>
        </p:nvSpPr>
        <p:spPr bwMode="auto">
          <a:xfrm>
            <a:off x="455613" y="6607667"/>
            <a:ext cx="853875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latin typeface="Arial"/>
                <a:ea typeface="ＭＳ Ｐゴシック"/>
                <a:sym typeface="Arial"/>
              </a:rPr>
              <a:t>1. 2015 scalar was calculated in two components: a stress loss scalar of 3.00 and a balance scalar of 0.92 together provided an overall scalar of 2.8</a:t>
            </a:r>
            <a:endParaRPr lang="en-US" sz="800" dirty="0">
              <a:latin typeface="Wingdings"/>
              <a:ea typeface="ＭＳ Ｐゴシック"/>
              <a:sym typeface="Arial"/>
            </a:endParaRPr>
          </a:p>
        </p:txBody>
      </p:sp>
      <p:sp>
        <p:nvSpPr>
          <p:cNvPr id="28" name="Text Placeholder 9"/>
          <p:cNvSpPr txBox="1">
            <a:spLocks/>
          </p:cNvSpPr>
          <p:nvPr/>
        </p:nvSpPr>
        <p:spPr>
          <a:xfrm>
            <a:off x="544513" y="1471289"/>
            <a:ext cx="3941769"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dirty="0" smtClean="0">
                <a:ln>
                  <a:noFill/>
                </a:ln>
                <a:solidFill>
                  <a:srgbClr val="FF0000"/>
                </a:solidFill>
                <a:effectLst/>
                <a:uLnTx/>
                <a:uFillTx/>
                <a:latin typeface="Arial Bold"/>
                <a:ea typeface="ＭＳ Ｐゴシック"/>
              </a:rPr>
              <a:t>Scalar derived from CCAR 2016</a:t>
            </a:r>
          </a:p>
          <a:p>
            <a:pPr marL="0" marR="0" lvl="0" indent="0" algn="l" defTabSz="914400" rtl="0" eaLnBrk="1" fontAlgn="base" latinLnBrk="0" hangingPunct="1">
              <a:lnSpc>
                <a:spcPct val="100000"/>
              </a:lnSpc>
              <a:spcBef>
                <a:spcPts val="0"/>
              </a:spcBef>
              <a:spcAft>
                <a:spcPct val="0"/>
              </a:spcAft>
              <a:buClrTx/>
              <a:buSzTx/>
              <a:buFontTx/>
              <a:buNone/>
              <a:tabLst/>
              <a:defRPr/>
            </a:pPr>
            <a:endParaRPr kumimoji="0" lang="en-GB" sz="1400" b="0" i="0" u="none" strike="noStrike" kern="0" cap="none" spc="0" normalizeH="0" baseline="0" noProof="0" dirty="0">
              <a:ln>
                <a:noFill/>
              </a:ln>
              <a:solidFill>
                <a:srgbClr val="FF0000"/>
              </a:solidFill>
              <a:effectLst/>
              <a:uLnTx/>
              <a:uFillTx/>
              <a:latin typeface="Arial"/>
              <a:ea typeface="ＭＳ Ｐゴシック"/>
            </a:endParaRPr>
          </a:p>
        </p:txBody>
      </p:sp>
      <p:sp>
        <p:nvSpPr>
          <p:cNvPr id="34" name="Rectangle 33"/>
          <p:cNvSpPr/>
          <p:nvPr/>
        </p:nvSpPr>
        <p:spPr>
          <a:xfrm>
            <a:off x="4867337" y="4564727"/>
            <a:ext cx="4287296" cy="461665"/>
          </a:xfrm>
          <a:prstGeom prst="rect">
            <a:avLst/>
          </a:prstGeom>
          <a:solidFill>
            <a:schemeClr val="bg1"/>
          </a:solidFill>
        </p:spPr>
        <p:txBody>
          <a:bodyPr wrap="square">
            <a:spAutoFit/>
          </a:bodyPr>
          <a:lstStyle/>
          <a:p>
            <a:pPr marL="171450" indent="-171450" algn="l" fontAlgn="b">
              <a:lnSpc>
                <a:spcPct val="100000"/>
              </a:lnSpc>
              <a:spcBef>
                <a:spcPts val="0"/>
              </a:spcBef>
              <a:spcAft>
                <a:spcPts val="0"/>
              </a:spcAft>
              <a:buFont typeface="Arial" panose="020B0604020202020204" pitchFamily="34" charset="0"/>
              <a:buChar char="~"/>
              <a:defRPr/>
            </a:pPr>
            <a:r>
              <a:rPr lang="en-US" sz="1200" dirty="0" smtClean="0">
                <a:solidFill>
                  <a:schemeClr val="accent5"/>
                </a:solidFill>
              </a:rPr>
              <a:t>External data is not directly comparable to C&amp;I portfolio </a:t>
            </a:r>
          </a:p>
          <a:p>
            <a:pPr marL="171450" indent="-171450" algn="l" fontAlgn="b">
              <a:lnSpc>
                <a:spcPct val="100000"/>
              </a:lnSpc>
              <a:spcBef>
                <a:spcPts val="0"/>
              </a:spcBef>
              <a:spcAft>
                <a:spcPts val="0"/>
              </a:spcAft>
              <a:buFont typeface="Arial" panose="020B0604020202020204" pitchFamily="34" charset="0"/>
              <a:buChar char="~"/>
              <a:defRPr/>
            </a:pPr>
            <a:r>
              <a:rPr lang="en-US" sz="1200" dirty="0" smtClean="0">
                <a:solidFill>
                  <a:schemeClr val="accent5"/>
                </a:solidFill>
              </a:rPr>
              <a:t>Internal data includes 2011 default spike</a:t>
            </a:r>
            <a:endParaRPr lang="en-US" sz="1200" dirty="0">
              <a:solidFill>
                <a:schemeClr val="accent5"/>
              </a:solidFill>
            </a:endParaRPr>
          </a:p>
        </p:txBody>
      </p:sp>
      <p:sp>
        <p:nvSpPr>
          <p:cNvPr id="35" name="Text Placeholder 10"/>
          <p:cNvSpPr txBox="1">
            <a:spLocks/>
          </p:cNvSpPr>
          <p:nvPr/>
        </p:nvSpPr>
        <p:spPr>
          <a:xfrm>
            <a:off x="4856705" y="1471289"/>
            <a:ext cx="3944938"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Scalar derived from historical loss rates</a:t>
            </a:r>
          </a:p>
          <a:p>
            <a:pPr marL="0" marR="0" lvl="0" indent="0" algn="l" defTabSz="914400" rtl="0" eaLnBrk="1" fontAlgn="base" latinLnBrk="0" hangingPunct="1">
              <a:lnSpc>
                <a:spcPct val="100000"/>
              </a:lnSpc>
              <a:spcBef>
                <a:spcPts val="0"/>
              </a:spcBef>
              <a:spcAft>
                <a:spcPct val="0"/>
              </a:spcAft>
              <a:buClrTx/>
              <a:buSzTx/>
              <a:buFontTx/>
              <a:buNone/>
              <a:tabLst/>
              <a:defRPr/>
            </a:pPr>
            <a:endParaRPr kumimoji="0" lang="en-GB" sz="1400" b="1" i="0" u="none" strike="noStrike" kern="0" cap="none" spc="0" normalizeH="0" baseline="0" noProof="0" dirty="0">
              <a:ln>
                <a:noFill/>
              </a:ln>
              <a:solidFill>
                <a:srgbClr val="FF0000"/>
              </a:solidFill>
              <a:effectLst/>
              <a:uLnTx/>
              <a:uFillTx/>
              <a:latin typeface="Arial Bold"/>
              <a:ea typeface="ＭＳ Ｐゴシック"/>
            </a:endParaRPr>
          </a:p>
        </p:txBody>
      </p:sp>
      <p:sp>
        <p:nvSpPr>
          <p:cNvPr id="22" name="Freeform 21"/>
          <p:cNvSpPr>
            <a:spLocks noChangeAspect="1"/>
          </p:cNvSpPr>
          <p:nvPr/>
        </p:nvSpPr>
        <p:spPr>
          <a:xfrm rot="5400000">
            <a:off x="4736353" y="4966611"/>
            <a:ext cx="240703" cy="457200"/>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3"/>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23" name="Right Bracket 22"/>
          <p:cNvSpPr/>
          <p:nvPr/>
        </p:nvSpPr>
        <p:spPr>
          <a:xfrm rot="5400000">
            <a:off x="4700128" y="739615"/>
            <a:ext cx="182880" cy="8668738"/>
          </a:xfrm>
          <a:prstGeom prst="rightBracket">
            <a:avLst>
              <a:gd name="adj" fmla="val 0"/>
            </a:avLst>
          </a:prstGeom>
          <a:ln w="9525">
            <a:solidFill>
              <a:schemeClr val="accent3"/>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aphicFrame>
        <p:nvGraphicFramePr>
          <p:cNvPr id="24" name="Content Placeholder 12"/>
          <p:cNvGraphicFramePr>
            <a:graphicFrameLocks/>
          </p:cNvGraphicFramePr>
          <p:nvPr>
            <p:extLst>
              <p:ext uri="{D42A27DB-BD31-4B8C-83A1-F6EECF244321}">
                <p14:modId xmlns:p14="http://schemas.microsoft.com/office/powerpoint/2010/main" val="995480382"/>
              </p:ext>
            </p:extLst>
          </p:nvPr>
        </p:nvGraphicFramePr>
        <p:xfrm>
          <a:off x="4867338" y="1852625"/>
          <a:ext cx="4276666" cy="2653255"/>
        </p:xfrm>
        <a:graphic>
          <a:graphicData uri="http://schemas.openxmlformats.org/drawingml/2006/table">
            <a:tbl>
              <a:tblPr firstRow="1" bandRow="1"/>
              <a:tblGrid>
                <a:gridCol w="1072410"/>
                <a:gridCol w="1261662"/>
                <a:gridCol w="1261662"/>
                <a:gridCol w="680932"/>
              </a:tblGrid>
              <a:tr h="197883">
                <a:tc rowSpan="3">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mj-lt"/>
                          <a:ea typeface="Arial Unicode MS" pitchFamily="34" charset="-128"/>
                          <a:cs typeface="Arial" charset="0"/>
                        </a:rPr>
                        <a:t>Source</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mj-lt"/>
                          <a:ea typeface="Arial Unicode MS" pitchFamily="34" charset="-128"/>
                          <a:cs typeface="Arial" charset="0"/>
                        </a:rPr>
                        <a:t>Average annual loss rate</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hMerge="1">
                  <a:txBody>
                    <a:bodyPr/>
                    <a:lstStyle/>
                    <a:p>
                      <a:pPr marL="0" marR="0" lvl="0" indent="0" algn="ctr" defTabSz="939800" rtl="0" eaLnBrk="1" fontAlgn="base" latinLnBrk="0" hangingPunct="1">
                        <a:lnSpc>
                          <a:spcPct val="100000"/>
                        </a:lnSpc>
                        <a:spcBef>
                          <a:spcPct val="30000"/>
                        </a:spcBef>
                        <a:spcAft>
                          <a:spcPct val="0"/>
                        </a:spcAft>
                        <a:buClrTx/>
                        <a:buSzTx/>
                        <a:buFontTx/>
                        <a:buNone/>
                        <a:tabLst/>
                      </a:pPr>
                      <a:endParaRPr kumimoji="0" lang="en-US" sz="1200" b="1" i="0" u="none" strike="noStrike" kern="1200" cap="none" normalizeH="0" baseline="0" dirty="0" smtClean="0">
                        <a:ln>
                          <a:noFill/>
                        </a:ln>
                        <a:solidFill>
                          <a:schemeClr val="tx1"/>
                        </a:solidFill>
                        <a:effectLst/>
                        <a:latin typeface="+mj-lt"/>
                        <a:ea typeface="Arial Unicode MS" pitchFamily="34" charset="-128"/>
                        <a:cs typeface="Arial" charset="0"/>
                      </a:endParaRP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C0C0C0">
                        <a:lumMod val="40000"/>
                        <a:lumOff val="60000"/>
                      </a:srgbClr>
                    </a:solidFill>
                  </a:tcPr>
                </a:tc>
                <a:tc rowSpan="2">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mj-lt"/>
                          <a:ea typeface="Arial Unicode MS" pitchFamily="34" charset="-128"/>
                          <a:cs typeface="Arial" charset="0"/>
                        </a:rPr>
                        <a:t>Stress scalar </a:t>
                      </a:r>
                    </a:p>
                  </a:txBody>
                  <a:tcPr marL="9525" marR="9525" anchor="b">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r h="226697">
                <a:tc vMerge="1">
                  <a:txBody>
                    <a:bodyPr/>
                    <a:lstStyle/>
                    <a:p>
                      <a:pPr marL="0" marR="0" lvl="0" indent="0" algn="ctr" defTabSz="939800" rtl="0" eaLnBrk="1" fontAlgn="base" latinLnBrk="0" hangingPunct="1">
                        <a:lnSpc>
                          <a:spcPct val="100000"/>
                        </a:lnSpc>
                        <a:spcBef>
                          <a:spcPct val="30000"/>
                        </a:spcBef>
                        <a:spcAft>
                          <a:spcPct val="0"/>
                        </a:spcAft>
                        <a:buClrTx/>
                        <a:buSzTx/>
                        <a:buFontTx/>
                        <a:buNone/>
                        <a:tabLst/>
                      </a:pPr>
                      <a:endPar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endParaRPr>
                    </a:p>
                  </a:txBody>
                  <a:tcPr marL="45720" marR="4572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C0C0C0">
                        <a:lumMod val="40000"/>
                        <a:lumOff val="60000"/>
                      </a:srgbClr>
                    </a:solidFill>
                  </a:tcPr>
                </a:tc>
                <a:tc>
                  <a:txBody>
                    <a:bodyPr/>
                    <a:lstStyle>
                      <a:lvl1pPr marL="0" algn="l" defTabSz="914400" rtl="0" eaLnBrk="1" latinLnBrk="0" hangingPunct="1">
                        <a:defRPr sz="1200" b="1" kern="1200">
                          <a:solidFill>
                            <a:schemeClr val="tx1"/>
                          </a:solidFill>
                          <a:latin typeface="Arial"/>
                          <a:ea typeface="ＭＳ Ｐゴシック"/>
                          <a:cs typeface="ＭＳ Ｐゴシック"/>
                        </a:defRPr>
                      </a:lvl1pPr>
                      <a:lvl2pPr marL="457200" algn="l" defTabSz="914400" rtl="0" eaLnBrk="1" latinLnBrk="0" hangingPunct="1">
                        <a:defRPr sz="1200" b="1" kern="1200">
                          <a:solidFill>
                            <a:schemeClr val="tx1"/>
                          </a:solidFill>
                          <a:latin typeface="Arial"/>
                          <a:ea typeface="ＭＳ Ｐゴシック"/>
                          <a:cs typeface="ＭＳ Ｐゴシック"/>
                        </a:defRPr>
                      </a:lvl2pPr>
                      <a:lvl3pPr marL="914400" algn="l" defTabSz="914400" rtl="0" eaLnBrk="1" latinLnBrk="0" hangingPunct="1">
                        <a:defRPr sz="1200" b="1" kern="1200">
                          <a:solidFill>
                            <a:schemeClr val="tx1"/>
                          </a:solidFill>
                          <a:latin typeface="Arial"/>
                          <a:ea typeface="ＭＳ Ｐゴシック"/>
                          <a:cs typeface="ＭＳ Ｐゴシック"/>
                        </a:defRPr>
                      </a:lvl3pPr>
                      <a:lvl4pPr marL="1371600" algn="l" defTabSz="914400" rtl="0" eaLnBrk="1" latinLnBrk="0" hangingPunct="1">
                        <a:defRPr sz="1200" b="1" kern="1200">
                          <a:solidFill>
                            <a:schemeClr val="tx1"/>
                          </a:solidFill>
                          <a:latin typeface="Arial"/>
                          <a:ea typeface="ＭＳ Ｐゴシック"/>
                          <a:cs typeface="ＭＳ Ｐゴシック"/>
                        </a:defRPr>
                      </a:lvl4pPr>
                      <a:lvl5pPr marL="1828800" algn="l" defTabSz="914400" rtl="0" eaLnBrk="1" latinLnBrk="0" hangingPunct="1">
                        <a:defRPr sz="1200" b="1" kern="1200">
                          <a:solidFill>
                            <a:schemeClr val="tx1"/>
                          </a:solidFill>
                          <a:latin typeface="Arial"/>
                          <a:ea typeface="ＭＳ Ｐゴシック"/>
                          <a:cs typeface="ＭＳ Ｐゴシック"/>
                        </a:defRPr>
                      </a:lvl5pPr>
                      <a:lvl6pPr marL="2286000" algn="l" defTabSz="914400" rtl="0" eaLnBrk="1" latinLnBrk="0" hangingPunct="1">
                        <a:defRPr sz="1200" b="1" kern="1200">
                          <a:solidFill>
                            <a:schemeClr val="tx1"/>
                          </a:solidFill>
                          <a:latin typeface="Arial"/>
                          <a:ea typeface="ＭＳ Ｐゴシック"/>
                          <a:cs typeface="ＭＳ Ｐゴシック"/>
                        </a:defRPr>
                      </a:lvl6pPr>
                      <a:lvl7pPr marL="2743200" algn="l" defTabSz="914400" rtl="0" eaLnBrk="1" latinLnBrk="0" hangingPunct="1">
                        <a:defRPr sz="1200" b="1" kern="1200">
                          <a:solidFill>
                            <a:schemeClr val="tx1"/>
                          </a:solidFill>
                          <a:latin typeface="Arial"/>
                          <a:ea typeface="ＭＳ Ｐゴシック"/>
                          <a:cs typeface="ＭＳ Ｐゴシック"/>
                        </a:defRPr>
                      </a:lvl7pPr>
                      <a:lvl8pPr marL="3200400" algn="l" defTabSz="914400" rtl="0" eaLnBrk="1" latinLnBrk="0" hangingPunct="1">
                        <a:defRPr sz="1200" b="1" kern="1200">
                          <a:solidFill>
                            <a:schemeClr val="tx1"/>
                          </a:solidFill>
                          <a:latin typeface="Arial"/>
                          <a:ea typeface="ＭＳ Ｐゴシック"/>
                          <a:cs typeface="ＭＳ Ｐゴシック"/>
                        </a:defRPr>
                      </a:lvl8pPr>
                      <a:lvl9pPr marL="3657600" algn="l" defTabSz="914400" rtl="0" eaLnBrk="1" latinLnBrk="0" hangingPunct="1">
                        <a:defRPr sz="1800" b="1" kern="1200">
                          <a:solidFill>
                            <a:schemeClr val="tx1"/>
                          </a:solidFill>
                          <a:latin typeface="Arial"/>
                          <a:ea typeface="ＭＳ Ｐゴシック"/>
                          <a:cs typeface="ＭＳ Ｐゴシック"/>
                        </a:defRPr>
                      </a:lvl9p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Arial"/>
                          <a:ea typeface="Arial Unicode MS" pitchFamily="34" charset="-128"/>
                          <a:cs typeface="Arial" charset="0"/>
                        </a:rPr>
                        <a:t>Normal conditions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mj-lt"/>
                          <a:ea typeface="Arial Unicode MS" pitchFamily="34" charset="-128"/>
                          <a:cs typeface="Arial" charset="0"/>
                        </a:rPr>
                        <a:t>Crisis conditions </a:t>
                      </a: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vMerge="1">
                  <a:txBody>
                    <a:bodyPr/>
                    <a:lstStyle/>
                    <a:p>
                      <a:endParaRPr lang="en-GB"/>
                    </a:p>
                  </a:txBody>
                  <a:tcPr/>
                </a:tc>
              </a:tr>
              <a:tr h="197883">
                <a:tc vMerge="1">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endPar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endParaRP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200" kern="1200">
                          <a:solidFill>
                            <a:schemeClr val="tx1"/>
                          </a:solidFill>
                          <a:latin typeface="Arial"/>
                          <a:ea typeface="ＭＳ Ｐゴシック"/>
                          <a:cs typeface="ＭＳ Ｐゴシック"/>
                        </a:defRPr>
                      </a:lvl1pPr>
                      <a:lvl2pPr marL="457200" algn="l" defTabSz="914400" rtl="0" eaLnBrk="1" latinLnBrk="0" hangingPunct="1">
                        <a:defRPr sz="1200" kern="1200">
                          <a:solidFill>
                            <a:schemeClr val="tx1"/>
                          </a:solidFill>
                          <a:latin typeface="Arial"/>
                          <a:ea typeface="ＭＳ Ｐゴシック"/>
                          <a:cs typeface="ＭＳ Ｐゴシック"/>
                        </a:defRPr>
                      </a:lvl2pPr>
                      <a:lvl3pPr marL="914400" algn="l" defTabSz="914400" rtl="0" eaLnBrk="1" latinLnBrk="0" hangingPunct="1">
                        <a:defRPr sz="1200" kern="1200">
                          <a:solidFill>
                            <a:schemeClr val="tx1"/>
                          </a:solidFill>
                          <a:latin typeface="Arial"/>
                          <a:ea typeface="ＭＳ Ｐゴシック"/>
                          <a:cs typeface="ＭＳ Ｐゴシック"/>
                        </a:defRPr>
                      </a:lvl3pPr>
                      <a:lvl4pPr marL="1371600" algn="l" defTabSz="914400" rtl="0" eaLnBrk="1" latinLnBrk="0" hangingPunct="1">
                        <a:defRPr sz="1200" kern="1200">
                          <a:solidFill>
                            <a:schemeClr val="tx1"/>
                          </a:solidFill>
                          <a:latin typeface="Arial"/>
                          <a:ea typeface="ＭＳ Ｐゴシック"/>
                          <a:cs typeface="ＭＳ Ｐゴシック"/>
                        </a:defRPr>
                      </a:lvl4pPr>
                      <a:lvl5pPr marL="1828800" algn="l" defTabSz="914400" rtl="0" eaLnBrk="1" latinLnBrk="0" hangingPunct="1">
                        <a:defRPr sz="1200" kern="1200">
                          <a:solidFill>
                            <a:schemeClr val="tx1"/>
                          </a:solidFill>
                          <a:latin typeface="Arial"/>
                          <a:ea typeface="ＭＳ Ｐゴシック"/>
                          <a:cs typeface="ＭＳ Ｐゴシック"/>
                        </a:defRPr>
                      </a:lvl5pPr>
                      <a:lvl6pPr marL="2286000" algn="l" defTabSz="914400" rtl="0" eaLnBrk="1" latinLnBrk="0" hangingPunct="1">
                        <a:defRPr sz="1200" kern="1200">
                          <a:solidFill>
                            <a:schemeClr val="tx1"/>
                          </a:solidFill>
                          <a:latin typeface="Arial"/>
                          <a:ea typeface="ＭＳ Ｐゴシック"/>
                          <a:cs typeface="ＭＳ Ｐゴシック"/>
                        </a:defRPr>
                      </a:lvl6pPr>
                      <a:lvl7pPr marL="2743200" algn="l" defTabSz="914400" rtl="0" eaLnBrk="1" latinLnBrk="0" hangingPunct="1">
                        <a:defRPr sz="1200" kern="1200">
                          <a:solidFill>
                            <a:schemeClr val="tx1"/>
                          </a:solidFill>
                          <a:latin typeface="Arial"/>
                          <a:ea typeface="ＭＳ Ｐゴシック"/>
                          <a:cs typeface="ＭＳ Ｐゴシック"/>
                        </a:defRPr>
                      </a:lvl7pPr>
                      <a:lvl8pPr marL="3200400" algn="l" defTabSz="914400" rtl="0" eaLnBrk="1" latinLnBrk="0" hangingPunct="1">
                        <a:defRPr sz="12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000" b="1" i="0" u="none" strike="noStrike" kern="1200" cap="none" normalizeH="0" baseline="0" dirty="0" smtClean="0">
                          <a:ln>
                            <a:noFill/>
                          </a:ln>
                          <a:solidFill>
                            <a:schemeClr val="tx1"/>
                          </a:solidFill>
                          <a:effectLst/>
                          <a:latin typeface="Arial"/>
                          <a:ea typeface="Arial Unicode MS" pitchFamily="34" charset="-128"/>
                          <a:cs typeface="Arial" charset="0"/>
                        </a:rPr>
                        <a:t>Q12011-Q42015</a:t>
                      </a:r>
                    </a:p>
                  </a:txBody>
                  <a:tcPr marL="45720" marR="45720" anchor="ctr" horzOverflow="overflow">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000" b="1" i="0" u="none" strike="noStrike" cap="none" normalizeH="0" baseline="0" dirty="0" smtClean="0">
                          <a:ln>
                            <a:noFill/>
                          </a:ln>
                          <a:solidFill>
                            <a:schemeClr val="bg1"/>
                          </a:solidFill>
                          <a:effectLst/>
                          <a:latin typeface="+mj-lt"/>
                          <a:ea typeface="Arial Unicode MS" pitchFamily="34" charset="-128"/>
                          <a:cs typeface="Arial" charset="0"/>
                        </a:rPr>
                        <a:t>Q12008-Q42009</a:t>
                      </a:r>
                    </a:p>
                  </a:txBody>
                  <a:tcPr marL="45720" marR="45720" anchor="ctr" horzOverflow="overflow">
                    <a:lnL w="12700" cap="flat" cmpd="sng" algn="ctr">
                      <a:solidFill>
                        <a:schemeClr val="accent4"/>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40000"/>
                        <a:lumOff val="60000"/>
                      </a:srgbClr>
                    </a:solidFill>
                  </a:tcPr>
                </a:tc>
                <a:tc hMerge="1">
                  <a:txBody>
                    <a:bodyPr/>
                    <a:lstStyle/>
                    <a:p>
                      <a:endParaRPr lang="en-GB"/>
                    </a:p>
                  </a:txBody>
                  <a:tcPr/>
                </a:tc>
              </a:tr>
              <a:tr h="255083">
                <a:tc>
                  <a:txBody>
                    <a:bodyPr/>
                    <a:lstStyle/>
                    <a:p>
                      <a:pPr marL="0" algn="ctr" defTabSz="457200" rtl="0" eaLnBrk="1" fontAlgn="b" latinLnBrk="0" hangingPunct="1"/>
                      <a:r>
                        <a:rPr lang="en-US" sz="1000" b="0" i="0" u="none" strike="noStrike" kern="1200" dirty="0" smtClean="0">
                          <a:solidFill>
                            <a:srgbClr val="000000"/>
                          </a:solidFill>
                          <a:effectLst/>
                          <a:latin typeface="+mj-lt"/>
                          <a:ea typeface="+mn-ea"/>
                          <a:cs typeface="+mn-cs"/>
                        </a:rPr>
                        <a:t>SHUSA / Sovereign</a:t>
                      </a:r>
                      <a:endParaRPr lang="en-US" sz="10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0.97%</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1.90%</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1.95</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55083">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FRB 100 largest</a:t>
                      </a:r>
                      <a:r>
                        <a:rPr lang="en-US" sz="1000" b="0" i="0" u="none" strike="noStrike" kern="1200" baseline="0" dirty="0" smtClean="0">
                          <a:solidFill>
                            <a:srgbClr val="000000"/>
                          </a:solidFill>
                          <a:effectLst/>
                          <a:latin typeface="+mn-lt"/>
                          <a:ea typeface="+mn-ea"/>
                          <a:cs typeface="+mn-cs"/>
                        </a:rPr>
                        <a:t> </a:t>
                      </a:r>
                      <a:r>
                        <a:rPr lang="en-US" sz="1000" b="0" i="0" u="none" strike="noStrike" kern="1200" dirty="0" smtClean="0">
                          <a:solidFill>
                            <a:srgbClr val="000000"/>
                          </a:solidFill>
                          <a:effectLst/>
                          <a:latin typeface="+mn-lt"/>
                          <a:ea typeface="+mn-ea"/>
                          <a:cs typeface="+mn-cs"/>
                        </a:rPr>
                        <a:t>banks</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0.38%</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1.67%</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4.37</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12430">
                <a:tc>
                  <a:txBody>
                    <a:bodyPr/>
                    <a:lstStyle/>
                    <a:p>
                      <a:pPr marL="0" algn="ctr" defTabSz="457200" rtl="0" eaLnBrk="1" fontAlgn="b" latinLnBrk="0" hangingPunct="1"/>
                      <a:r>
                        <a:rPr lang="en-US" sz="1000" b="0" i="0" u="none" strike="noStrike" kern="1200" dirty="0" smtClean="0">
                          <a:solidFill>
                            <a:srgbClr val="000000"/>
                          </a:solidFill>
                          <a:effectLst/>
                          <a:latin typeface="+mj-lt"/>
                          <a:ea typeface="+mn-ea"/>
                          <a:cs typeface="+mn-cs"/>
                        </a:rPr>
                        <a:t>SNC Report</a:t>
                      </a:r>
                      <a:endParaRPr lang="en-US" sz="10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0.52%</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1.81%</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3.50</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883">
                <a:tc>
                  <a:txBody>
                    <a:bodyPr/>
                    <a:lstStyle/>
                    <a:p>
                      <a:pPr marL="0" marR="0" lvl="0" indent="0" algn="ctr" defTabSz="939800" rtl="0" eaLnBrk="1" fontAlgn="base" latinLnBrk="0" hangingPunct="1">
                        <a:lnSpc>
                          <a:spcPct val="100000"/>
                        </a:lnSpc>
                        <a:spcBef>
                          <a:spcPct val="30000"/>
                        </a:spcBef>
                        <a:spcAft>
                          <a:spcPct val="0"/>
                        </a:spcAft>
                        <a:buClrTx/>
                        <a:buSzTx/>
                        <a:buFontTx/>
                        <a:buNone/>
                        <a:tabLst/>
                        <a:defRPr/>
                      </a:pPr>
                      <a:endParaRPr kumimoji="0" lang="en-US" sz="1000" b="1" i="0" u="none" strike="noStrike" kern="1200" cap="none" normalizeH="0" baseline="0" dirty="0" smtClean="0">
                        <a:ln>
                          <a:noFill/>
                        </a:ln>
                        <a:solidFill>
                          <a:schemeClr val="tx1"/>
                        </a:solidFill>
                        <a:effectLst/>
                        <a:latin typeface="Arial"/>
                        <a:ea typeface="Arial Unicode MS" pitchFamily="34" charset="-128"/>
                        <a:cs typeface="Arial" charset="0"/>
                      </a:endParaRPr>
                    </a:p>
                  </a:txBody>
                  <a:tcPr marL="45720" marR="45720" anchor="ctr" horzOverflow="overflow">
                    <a:lnL w="12700" cap="flat" cmpd="sng" algn="ctr">
                      <a:solidFill>
                        <a:schemeClr val="bg1">
                          <a:lumMod val="50000"/>
                        </a:schemeClr>
                      </a:solidFill>
                      <a:prstDash val="solid"/>
                      <a:round/>
                      <a:headEnd type="none" w="med" len="med"/>
                      <a:tailEnd type="none" w="med" len="med"/>
                    </a:lnL>
                    <a:lnR w="28575" cap="flat" cmpd="sng" algn="ctr">
                      <a:solidFill>
                        <a:schemeClr val="accent3">
                          <a:lumMod val="20000"/>
                          <a:lumOff val="8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200" kern="1200">
                          <a:solidFill>
                            <a:schemeClr val="tx1"/>
                          </a:solidFill>
                          <a:latin typeface="Arial"/>
                          <a:ea typeface="ＭＳ Ｐゴシック"/>
                          <a:cs typeface="ＭＳ Ｐゴシック"/>
                        </a:defRPr>
                      </a:lvl1pPr>
                      <a:lvl2pPr marL="457200" algn="l" defTabSz="914400" rtl="0" eaLnBrk="1" latinLnBrk="0" hangingPunct="1">
                        <a:defRPr sz="1200" kern="1200">
                          <a:solidFill>
                            <a:schemeClr val="tx1"/>
                          </a:solidFill>
                          <a:latin typeface="Arial"/>
                          <a:ea typeface="ＭＳ Ｐゴシック"/>
                          <a:cs typeface="ＭＳ Ｐゴシック"/>
                        </a:defRPr>
                      </a:lvl2pPr>
                      <a:lvl3pPr marL="914400" algn="l" defTabSz="914400" rtl="0" eaLnBrk="1" latinLnBrk="0" hangingPunct="1">
                        <a:defRPr sz="1200" kern="1200">
                          <a:solidFill>
                            <a:schemeClr val="tx1"/>
                          </a:solidFill>
                          <a:latin typeface="Arial"/>
                          <a:ea typeface="ＭＳ Ｐゴシック"/>
                          <a:cs typeface="ＭＳ Ｐゴシック"/>
                        </a:defRPr>
                      </a:lvl3pPr>
                      <a:lvl4pPr marL="1371600" algn="l" defTabSz="914400" rtl="0" eaLnBrk="1" latinLnBrk="0" hangingPunct="1">
                        <a:defRPr sz="1200" kern="1200">
                          <a:solidFill>
                            <a:schemeClr val="tx1"/>
                          </a:solidFill>
                          <a:latin typeface="Arial"/>
                          <a:ea typeface="ＭＳ Ｐゴシック"/>
                          <a:cs typeface="ＭＳ Ｐゴシック"/>
                        </a:defRPr>
                      </a:lvl4pPr>
                      <a:lvl5pPr marL="1828800" algn="l" defTabSz="914400" rtl="0" eaLnBrk="1" latinLnBrk="0" hangingPunct="1">
                        <a:defRPr sz="1200" kern="1200">
                          <a:solidFill>
                            <a:schemeClr val="tx1"/>
                          </a:solidFill>
                          <a:latin typeface="Arial"/>
                          <a:ea typeface="ＭＳ Ｐゴシック"/>
                          <a:cs typeface="ＭＳ Ｐゴシック"/>
                        </a:defRPr>
                      </a:lvl5pPr>
                      <a:lvl6pPr marL="2286000" algn="l" defTabSz="914400" rtl="0" eaLnBrk="1" latinLnBrk="0" hangingPunct="1">
                        <a:defRPr sz="1200" kern="1200">
                          <a:solidFill>
                            <a:schemeClr val="tx1"/>
                          </a:solidFill>
                          <a:latin typeface="Arial"/>
                          <a:ea typeface="ＭＳ Ｐゴシック"/>
                          <a:cs typeface="ＭＳ Ｐゴシック"/>
                        </a:defRPr>
                      </a:lvl6pPr>
                      <a:lvl7pPr marL="2743200" algn="l" defTabSz="914400" rtl="0" eaLnBrk="1" latinLnBrk="0" hangingPunct="1">
                        <a:defRPr sz="1200" kern="1200">
                          <a:solidFill>
                            <a:schemeClr val="tx1"/>
                          </a:solidFill>
                          <a:latin typeface="Arial"/>
                          <a:ea typeface="ＭＳ Ｐゴシック"/>
                          <a:cs typeface="ＭＳ Ｐゴシック"/>
                        </a:defRPr>
                      </a:lvl7pPr>
                      <a:lvl8pPr marL="3200400" algn="l" defTabSz="914400" rtl="0" eaLnBrk="1" latinLnBrk="0" hangingPunct="1">
                        <a:defRPr sz="12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000" b="1" i="0" u="none" strike="noStrike" kern="1200" cap="none" normalizeH="0" baseline="0" dirty="0" smtClean="0">
                          <a:ln>
                            <a:noFill/>
                          </a:ln>
                          <a:solidFill>
                            <a:schemeClr val="tx1"/>
                          </a:solidFill>
                          <a:effectLst/>
                          <a:latin typeface="Arial"/>
                          <a:ea typeface="Arial Unicode MS" pitchFamily="34" charset="-128"/>
                          <a:cs typeface="Arial" charset="0"/>
                        </a:rPr>
                        <a:t>Q12011-Q42015</a:t>
                      </a:r>
                    </a:p>
                  </a:txBody>
                  <a:tcPr marL="45720" marR="45720" anchor="ctr" horzOverflow="overflow">
                    <a:lnL w="28575" cap="flat" cmpd="sng" algn="ctr">
                      <a:solidFill>
                        <a:schemeClr val="accent3">
                          <a:lumMod val="20000"/>
                          <a:lumOff val="80000"/>
                        </a:schemeClr>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000" b="1" i="0" u="none" strike="noStrike" cap="none" normalizeH="0" baseline="0" dirty="0" smtClean="0">
                          <a:ln>
                            <a:noFill/>
                          </a:ln>
                          <a:solidFill>
                            <a:schemeClr val="tx1"/>
                          </a:solidFill>
                          <a:effectLst/>
                          <a:latin typeface="+mj-lt"/>
                          <a:ea typeface="Arial Unicode MS" pitchFamily="34" charset="-128"/>
                          <a:cs typeface="Arial" charset="0"/>
                        </a:rPr>
                        <a:t>Q12008-Q42010</a:t>
                      </a:r>
                    </a:p>
                  </a:txBody>
                  <a:tcPr marL="45720" marR="45720" anchor="ctr" horzOverflow="overflow">
                    <a:lnL w="12700" cap="flat" cmpd="sng" algn="ctr">
                      <a:solidFill>
                        <a:schemeClr val="accent4"/>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endParaRPr lang="en-GB"/>
                    </a:p>
                  </a:txBody>
                  <a:tcPr/>
                </a:tc>
              </a:tr>
              <a:tr h="255083">
                <a:tc>
                  <a:txBody>
                    <a:bodyPr/>
                    <a:lstStyle/>
                    <a:p>
                      <a:pPr marL="0" algn="ctr" defTabSz="457200" rtl="0" eaLnBrk="1" fontAlgn="b" latinLnBrk="0" hangingPunct="1"/>
                      <a:r>
                        <a:rPr lang="en-US" sz="1000" b="0" i="0" u="none" strike="noStrike" kern="1200" dirty="0" smtClean="0">
                          <a:solidFill>
                            <a:srgbClr val="000000"/>
                          </a:solidFill>
                          <a:effectLst/>
                          <a:latin typeface="+mj-lt"/>
                          <a:ea typeface="+mn-ea"/>
                          <a:cs typeface="+mn-cs"/>
                        </a:rPr>
                        <a:t>SHUSA / </a:t>
                      </a:r>
                      <a:r>
                        <a:rPr lang="en-US" sz="1000" b="0" i="0" u="none" strike="noStrike" kern="1200" dirty="0" smtClean="0">
                          <a:solidFill>
                            <a:srgbClr val="000000"/>
                          </a:solidFill>
                          <a:effectLst/>
                          <a:latin typeface="+mn-lt"/>
                          <a:ea typeface="+mn-ea"/>
                          <a:cs typeface="+mn-cs"/>
                        </a:rPr>
                        <a:t>Sovereign</a:t>
                      </a:r>
                      <a:endParaRPr lang="en-US" sz="10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0.97%</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2.17%</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2.23</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55083">
                <a:tc>
                  <a:txBody>
                    <a:bodyPr/>
                    <a:lstStyle/>
                    <a:p>
                      <a:pPr marL="0" algn="ctr" defTabSz="457200" rtl="0" eaLnBrk="1" fontAlgn="b" latinLnBrk="0" hangingPunct="1"/>
                      <a:r>
                        <a:rPr lang="en-US" sz="1000" b="0" i="0" u="none" strike="noStrike" kern="1200" dirty="0" smtClean="0">
                          <a:solidFill>
                            <a:srgbClr val="000000"/>
                          </a:solidFill>
                          <a:effectLst/>
                          <a:latin typeface="+mj-lt"/>
                          <a:ea typeface="+mn-ea"/>
                          <a:cs typeface="+mn-cs"/>
                        </a:rPr>
                        <a:t>FRB 100 largest</a:t>
                      </a:r>
                      <a:r>
                        <a:rPr lang="en-US" sz="1000" b="0" i="0" u="none" strike="noStrike" kern="1200" baseline="0" dirty="0" smtClean="0">
                          <a:solidFill>
                            <a:srgbClr val="000000"/>
                          </a:solidFill>
                          <a:effectLst/>
                          <a:latin typeface="+mj-lt"/>
                          <a:ea typeface="+mn-ea"/>
                          <a:cs typeface="+mn-cs"/>
                        </a:rPr>
                        <a:t> </a:t>
                      </a:r>
                      <a:r>
                        <a:rPr lang="en-US" sz="1000" b="0" i="0" u="none" strike="noStrike" kern="1200" dirty="0" smtClean="0">
                          <a:solidFill>
                            <a:srgbClr val="000000"/>
                          </a:solidFill>
                          <a:effectLst/>
                          <a:latin typeface="+mn-lt"/>
                          <a:ea typeface="+mn-ea"/>
                          <a:cs typeface="+mn-cs"/>
                        </a:rPr>
                        <a:t>banks</a:t>
                      </a:r>
                      <a:endParaRPr lang="en-US" sz="10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0.38%</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1.68%</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4.41</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08165">
                <a:tc>
                  <a:txBody>
                    <a:bodyPr/>
                    <a:lstStyle/>
                    <a:p>
                      <a:pPr marL="0" algn="ctr" defTabSz="457200" rtl="0" eaLnBrk="1" fontAlgn="b" latinLnBrk="0" hangingPunct="1"/>
                      <a:r>
                        <a:rPr lang="en-US" sz="1000" b="0" i="0" u="none" strike="noStrike" kern="1200" dirty="0" smtClean="0">
                          <a:solidFill>
                            <a:srgbClr val="000000"/>
                          </a:solidFill>
                          <a:effectLst/>
                          <a:latin typeface="+mj-lt"/>
                          <a:ea typeface="+mn-ea"/>
                          <a:cs typeface="+mn-cs"/>
                        </a:rPr>
                        <a:t>SNC Report</a:t>
                      </a:r>
                      <a:endParaRPr lang="en-US" sz="10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0.52%</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1.63%</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3.16</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Tree>
    <p:extLst>
      <p:ext uri="{BB962C8B-B14F-4D97-AF65-F5344CB8AC3E}">
        <p14:creationId xmlns:p14="http://schemas.microsoft.com/office/powerpoint/2010/main" val="6292697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05483" y="19889"/>
            <a:ext cx="8928633" cy="621709"/>
          </a:xfrm>
          <a:prstGeom prst="rect">
            <a:avLst/>
          </a:prstGeom>
          <a:noFill/>
        </p:spPr>
        <p:txBody>
          <a:bodyPr wrap="square" rtlCol="0">
            <a:spAutoFit/>
          </a:bodyPr>
          <a:lstStyle/>
          <a:p>
            <a:pPr algn="l"/>
            <a:r>
              <a:rPr lang="en-US" sz="2000" b="1" dirty="0" smtClean="0"/>
              <a:t>SBNA GCB</a:t>
            </a:r>
            <a:endParaRPr lang="en-US" sz="2000" b="1" dirty="0"/>
          </a:p>
          <a:p>
            <a:pPr algn="l"/>
            <a:r>
              <a:rPr lang="en-US" sz="2000" b="1" dirty="0" smtClean="0">
                <a:solidFill>
                  <a:srgbClr val="FF0000"/>
                </a:solidFill>
              </a:rPr>
              <a:t>Preliminary NCO scalar</a:t>
            </a:r>
            <a:endParaRPr lang="en-US" sz="2000" b="1" dirty="0">
              <a:solidFill>
                <a:srgbClr val="FF0000"/>
              </a:solidFill>
            </a:endParaRPr>
          </a:p>
        </p:txBody>
      </p:sp>
      <p:sp>
        <p:nvSpPr>
          <p:cNvPr id="13" name="Rectangle 12"/>
          <p:cNvSpPr/>
          <p:nvPr/>
        </p:nvSpPr>
        <p:spPr>
          <a:xfrm>
            <a:off x="5149103" y="4555106"/>
            <a:ext cx="4005530" cy="461665"/>
          </a:xfrm>
          <a:prstGeom prst="rect">
            <a:avLst/>
          </a:prstGeom>
        </p:spPr>
        <p:txBody>
          <a:bodyPr wrap="square">
            <a:spAutoFit/>
          </a:bodyPr>
          <a:lstStyle/>
          <a:p>
            <a:pPr marL="171450" indent="-171450" algn="l" fontAlgn="b">
              <a:lnSpc>
                <a:spcPct val="100000"/>
              </a:lnSpc>
              <a:spcBef>
                <a:spcPts val="0"/>
              </a:spcBef>
              <a:spcAft>
                <a:spcPts val="0"/>
              </a:spcAft>
              <a:buFont typeface="Arial" panose="020B0604020202020204" pitchFamily="34" charset="0"/>
              <a:buChar char="~"/>
              <a:defRPr/>
            </a:pPr>
            <a:r>
              <a:rPr lang="en-US" sz="1200" dirty="0" smtClean="0">
                <a:solidFill>
                  <a:schemeClr val="accent5"/>
                </a:solidFill>
              </a:rPr>
              <a:t>Historical data is not directly comparable to GCB portfolio since it is for C&amp;I portfolio (including GCB)</a:t>
            </a:r>
            <a:endParaRPr lang="en-US" sz="1200" dirty="0">
              <a:solidFill>
                <a:schemeClr val="accent5"/>
              </a:solidFill>
            </a:endParaRPr>
          </a:p>
        </p:txBody>
      </p:sp>
      <p:sp>
        <p:nvSpPr>
          <p:cNvPr id="14" name="Rectangle 13"/>
          <p:cNvSpPr/>
          <p:nvPr/>
        </p:nvSpPr>
        <p:spPr>
          <a:xfrm>
            <a:off x="457200" y="4049051"/>
            <a:ext cx="4005530" cy="646331"/>
          </a:xfrm>
          <a:prstGeom prst="rect">
            <a:avLst/>
          </a:prstGeom>
        </p:spPr>
        <p:txBody>
          <a:bodyPr wrap="square">
            <a:spAutoFit/>
          </a:bodyPr>
          <a:lstStyle/>
          <a:p>
            <a:pPr marL="171450" indent="-171450" algn="l" fontAlgn="b">
              <a:lnSpc>
                <a:spcPct val="100000"/>
              </a:lnSpc>
              <a:spcBef>
                <a:spcPts val="0"/>
              </a:spcBef>
              <a:spcAft>
                <a:spcPts val="0"/>
              </a:spcAft>
              <a:buFont typeface="Arial" panose="020B0604020202020204" pitchFamily="34" charset="0"/>
              <a:buChar char="~"/>
              <a:defRPr/>
            </a:pPr>
            <a:r>
              <a:rPr lang="en-US" sz="1200" dirty="0" smtClean="0">
                <a:solidFill>
                  <a:schemeClr val="accent5"/>
                </a:solidFill>
              </a:rPr>
              <a:t>Improved modeling in 2016 reflects relationship more accurately, but may underestimate allowable baseline loss level due to lumpiness of portfolio</a:t>
            </a:r>
            <a:endParaRPr lang="en-US" sz="1200" dirty="0">
              <a:solidFill>
                <a:schemeClr val="accent5"/>
              </a:solidFill>
            </a:endParaRPr>
          </a:p>
        </p:txBody>
      </p:sp>
      <p:graphicFrame>
        <p:nvGraphicFramePr>
          <p:cNvPr id="18" name="Table 17"/>
          <p:cNvGraphicFramePr>
            <a:graphicFrameLocks noGrp="1"/>
          </p:cNvGraphicFramePr>
          <p:nvPr>
            <p:extLst>
              <p:ext uri="{D42A27DB-BD31-4B8C-83A1-F6EECF244321}">
                <p14:modId xmlns:p14="http://schemas.microsoft.com/office/powerpoint/2010/main" val="1424343054"/>
              </p:ext>
            </p:extLst>
          </p:nvPr>
        </p:nvGraphicFramePr>
        <p:xfrm>
          <a:off x="3636787" y="5384800"/>
          <a:ext cx="2439834" cy="1047984"/>
        </p:xfrm>
        <a:graphic>
          <a:graphicData uri="http://schemas.openxmlformats.org/drawingml/2006/table">
            <a:tbl>
              <a:tblPr firstRow="1" bandRow="1"/>
              <a:tblGrid>
                <a:gridCol w="989641"/>
                <a:gridCol w="1450193"/>
              </a:tblGrid>
              <a:tr h="349328">
                <a:tc gridSpan="2">
                  <a:txBody>
                    <a:bodyPr/>
                    <a:lstStyle/>
                    <a:p>
                      <a:pPr marL="0" algn="ctr" defTabSz="457200" rtl="0" eaLnBrk="1" fontAlgn="b" latinLnBrk="0" hangingPunct="1"/>
                      <a:r>
                        <a:rPr lang="en-US" sz="1200" b="1" i="0" u="none" strike="noStrike" kern="1200" dirty="0" smtClean="0">
                          <a:solidFill>
                            <a:schemeClr val="bg1"/>
                          </a:solidFill>
                          <a:effectLst/>
                          <a:latin typeface="+mn-lt"/>
                          <a:ea typeface="+mn-ea"/>
                          <a:cs typeface="+mn-cs"/>
                        </a:rPr>
                        <a:t>Derived scalar</a:t>
                      </a:r>
                    </a:p>
                  </a:txBody>
                  <a:tcPr marL="45530"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lang="en-GB"/>
                    </a:p>
                  </a:txBody>
                  <a:tcPr/>
                </a:tc>
              </a:tr>
              <a:tr h="349328">
                <a:tc>
                  <a:txBody>
                    <a:bodyPr/>
                    <a:lstStyle>
                      <a:lvl1pPr marL="0" algn="l" defTabSz="914400" rtl="0" eaLnBrk="1" latinLnBrk="0" hangingPunct="1">
                        <a:defRPr sz="1200" b="1" kern="1200">
                          <a:solidFill>
                            <a:schemeClr val="tx1"/>
                          </a:solidFill>
                          <a:latin typeface="Arial"/>
                          <a:ea typeface="ＭＳ Ｐゴシック"/>
                          <a:cs typeface="ＭＳ Ｐゴシック"/>
                        </a:defRPr>
                      </a:lvl1pPr>
                      <a:lvl2pPr marL="457200" algn="l" defTabSz="914400" rtl="0" eaLnBrk="1" latinLnBrk="0" hangingPunct="1">
                        <a:defRPr sz="1200" b="1" kern="1200">
                          <a:solidFill>
                            <a:schemeClr val="tx1"/>
                          </a:solidFill>
                          <a:latin typeface="Arial"/>
                          <a:ea typeface="ＭＳ Ｐゴシック"/>
                          <a:cs typeface="ＭＳ Ｐゴシック"/>
                        </a:defRPr>
                      </a:lvl2pPr>
                      <a:lvl3pPr marL="914400" algn="l" defTabSz="914400" rtl="0" eaLnBrk="1" latinLnBrk="0" hangingPunct="1">
                        <a:defRPr sz="1200" b="1" kern="1200">
                          <a:solidFill>
                            <a:schemeClr val="tx1"/>
                          </a:solidFill>
                          <a:latin typeface="Arial"/>
                          <a:ea typeface="ＭＳ Ｐゴシック"/>
                          <a:cs typeface="ＭＳ Ｐゴシック"/>
                        </a:defRPr>
                      </a:lvl3pPr>
                      <a:lvl4pPr marL="1371600" algn="l" defTabSz="914400" rtl="0" eaLnBrk="1" latinLnBrk="0" hangingPunct="1">
                        <a:defRPr sz="1200" b="1" kern="1200">
                          <a:solidFill>
                            <a:schemeClr val="tx1"/>
                          </a:solidFill>
                          <a:latin typeface="Arial"/>
                          <a:ea typeface="ＭＳ Ｐゴシック"/>
                          <a:cs typeface="ＭＳ Ｐゴシック"/>
                        </a:defRPr>
                      </a:lvl4pPr>
                      <a:lvl5pPr marL="1828800" algn="l" defTabSz="914400" rtl="0" eaLnBrk="1" latinLnBrk="0" hangingPunct="1">
                        <a:defRPr sz="1200" b="1" kern="1200">
                          <a:solidFill>
                            <a:schemeClr val="tx1"/>
                          </a:solidFill>
                          <a:latin typeface="Arial"/>
                          <a:ea typeface="ＭＳ Ｐゴシック"/>
                          <a:cs typeface="ＭＳ Ｐゴシック"/>
                        </a:defRPr>
                      </a:lvl5pPr>
                      <a:lvl6pPr marL="2286000" algn="l" defTabSz="914400" rtl="0" eaLnBrk="1" latinLnBrk="0" hangingPunct="1">
                        <a:defRPr sz="1200" b="1" kern="1200">
                          <a:solidFill>
                            <a:schemeClr val="tx1"/>
                          </a:solidFill>
                          <a:latin typeface="Arial"/>
                          <a:ea typeface="ＭＳ Ｐゴシック"/>
                          <a:cs typeface="ＭＳ Ｐゴシック"/>
                        </a:defRPr>
                      </a:lvl6pPr>
                      <a:lvl7pPr marL="2743200" algn="l" defTabSz="914400" rtl="0" eaLnBrk="1" latinLnBrk="0" hangingPunct="1">
                        <a:defRPr sz="1200" b="1" kern="1200">
                          <a:solidFill>
                            <a:schemeClr val="tx1"/>
                          </a:solidFill>
                          <a:latin typeface="Arial"/>
                          <a:ea typeface="ＭＳ Ｐゴシック"/>
                          <a:cs typeface="ＭＳ Ｐゴシック"/>
                        </a:defRPr>
                      </a:lvl7pPr>
                      <a:lvl8pPr marL="3200400" algn="l" defTabSz="914400" rtl="0" eaLnBrk="1" latinLnBrk="0" hangingPunct="1">
                        <a:defRPr sz="1200" b="1" kern="1200">
                          <a:solidFill>
                            <a:schemeClr val="tx1"/>
                          </a:solidFill>
                          <a:latin typeface="Arial"/>
                          <a:ea typeface="ＭＳ Ｐゴシック"/>
                          <a:cs typeface="ＭＳ Ｐゴシック"/>
                        </a:defRPr>
                      </a:lvl8pPr>
                      <a:lvl9pPr marL="3657600" algn="l" defTabSz="914400" rtl="0" eaLnBrk="1" latinLnBrk="0" hangingPunct="1">
                        <a:defRPr sz="1800" b="1" kern="1200">
                          <a:solidFill>
                            <a:schemeClr val="tx1"/>
                          </a:solidFill>
                          <a:latin typeface="Arial"/>
                          <a:ea typeface="ＭＳ Ｐゴシック"/>
                          <a:cs typeface="ＭＳ Ｐゴシック"/>
                        </a:defRPr>
                      </a:lvl9pPr>
                    </a:lstStyle>
                    <a:p>
                      <a:pPr marL="0" algn="l" defTabSz="457200" rtl="0" eaLnBrk="1" fontAlgn="b" latinLnBrk="0" hangingPunct="1"/>
                      <a:r>
                        <a:rPr lang="en-US" sz="1200" b="1" i="0" u="none" strike="noStrike" kern="1200" dirty="0" smtClean="0">
                          <a:solidFill>
                            <a:srgbClr val="000000"/>
                          </a:solidFill>
                          <a:effectLst/>
                          <a:latin typeface="+mn-lt"/>
                          <a:ea typeface="+mn-ea"/>
                          <a:cs typeface="+mn-cs"/>
                        </a:rPr>
                        <a:t>2016</a:t>
                      </a:r>
                    </a:p>
                  </a:txBody>
                  <a:tcPr marL="45530" marR="9525" marT="9525" marB="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200" b="1" i="0" u="none" strike="noStrike" kern="1200" dirty="0" smtClean="0">
                          <a:solidFill>
                            <a:schemeClr val="bg1"/>
                          </a:solidFill>
                          <a:effectLst/>
                          <a:latin typeface="+mn-lt"/>
                          <a:ea typeface="+mn-ea"/>
                          <a:cs typeface="+mn-cs"/>
                        </a:rPr>
                        <a:t>~3.0x</a:t>
                      </a:r>
                    </a:p>
                  </a:txBody>
                  <a:tcPr marL="9525" marR="9525" marT="9525"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49328">
                <a:tc>
                  <a:txBody>
                    <a:bodyPr/>
                    <a:lstStyle/>
                    <a:p>
                      <a:pPr marL="0" algn="l" defTabSz="457200" rtl="0" eaLnBrk="1" fontAlgn="b" latinLnBrk="0" hangingPunct="1"/>
                      <a:r>
                        <a:rPr lang="en-US" sz="1200" b="1" i="0" u="none" strike="noStrike" kern="1200" dirty="0" smtClean="0">
                          <a:solidFill>
                            <a:schemeClr val="bg1">
                              <a:lumMod val="50000"/>
                            </a:schemeClr>
                          </a:solidFill>
                          <a:effectLst/>
                          <a:latin typeface="+mn-lt"/>
                          <a:ea typeface="+mn-ea"/>
                          <a:cs typeface="+mn-cs"/>
                        </a:rPr>
                        <a:t>2015</a:t>
                      </a:r>
                      <a:r>
                        <a:rPr lang="en-US" sz="1200" b="1" i="0" u="none" strike="noStrike" kern="1200" baseline="30000" dirty="0" smtClean="0">
                          <a:solidFill>
                            <a:schemeClr val="bg1">
                              <a:lumMod val="50000"/>
                            </a:schemeClr>
                          </a:solidFill>
                          <a:effectLst/>
                          <a:latin typeface="+mn-lt"/>
                          <a:ea typeface="+mn-ea"/>
                          <a:cs typeface="+mn-cs"/>
                        </a:rPr>
                        <a:t>1</a:t>
                      </a:r>
                      <a:endParaRPr lang="en-US" sz="1200" b="1" i="0" u="none" strike="noStrike" kern="1200" dirty="0" smtClean="0">
                        <a:solidFill>
                          <a:schemeClr val="bg1">
                            <a:lumMod val="50000"/>
                          </a:schemeClr>
                        </a:solidFill>
                        <a:effectLst/>
                        <a:latin typeface="+mn-lt"/>
                        <a:ea typeface="+mn-ea"/>
                        <a:cs typeface="+mn-cs"/>
                      </a:endParaRPr>
                    </a:p>
                  </a:txBody>
                  <a:tcPr marL="45530" marR="9525" marT="9525" marB="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200" b="1" i="0" u="none" strike="noStrike" kern="1200" dirty="0" smtClean="0">
                          <a:solidFill>
                            <a:schemeClr val="bg1">
                              <a:lumMod val="50000"/>
                            </a:schemeClr>
                          </a:solidFill>
                          <a:effectLst/>
                          <a:latin typeface="+mn-lt"/>
                          <a:ea typeface="+mn-ea"/>
                          <a:cs typeface="+mn-cs"/>
                        </a:rPr>
                        <a:t>~4.0x</a:t>
                      </a:r>
                    </a:p>
                  </a:txBody>
                  <a:tcPr marL="9525" marR="9525" marT="9525"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bl>
          </a:graphicData>
        </a:graphic>
      </p:graphicFrame>
      <p:sp>
        <p:nvSpPr>
          <p:cNvPr id="20" name="Rectangle 19"/>
          <p:cNvSpPr/>
          <p:nvPr/>
        </p:nvSpPr>
        <p:spPr>
          <a:xfrm>
            <a:off x="6230679" y="5589772"/>
            <a:ext cx="2901102" cy="843012"/>
          </a:xfrm>
          <a:prstGeom prst="rect">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sz="1200" b="1" dirty="0" smtClean="0">
                <a:solidFill>
                  <a:srgbClr val="FF0000"/>
                </a:solidFill>
              </a:rPr>
              <a:t>Note: Preliminary recommendation only. Subject to refinement and management adjustments, as needed.</a:t>
            </a:r>
          </a:p>
        </p:txBody>
      </p:sp>
      <p:graphicFrame>
        <p:nvGraphicFramePr>
          <p:cNvPr id="25" name="Table 24"/>
          <p:cNvGraphicFramePr>
            <a:graphicFrameLocks noGrp="1"/>
          </p:cNvGraphicFramePr>
          <p:nvPr>
            <p:extLst>
              <p:ext uri="{D42A27DB-BD31-4B8C-83A1-F6EECF244321}">
                <p14:modId xmlns:p14="http://schemas.microsoft.com/office/powerpoint/2010/main" val="78815225"/>
              </p:ext>
            </p:extLst>
          </p:nvPr>
        </p:nvGraphicFramePr>
        <p:xfrm>
          <a:off x="446567" y="1852625"/>
          <a:ext cx="4005526" cy="1870823"/>
        </p:xfrm>
        <a:graphic>
          <a:graphicData uri="http://schemas.openxmlformats.org/drawingml/2006/table">
            <a:tbl>
              <a:tblPr firstRow="1" bandRow="1">
                <a:tableStyleId>{5C22544A-7EE6-4342-B048-85BDC9FD1C3A}</a:tableStyleId>
              </a:tblPr>
              <a:tblGrid>
                <a:gridCol w="572218"/>
                <a:gridCol w="572218"/>
                <a:gridCol w="572218"/>
                <a:gridCol w="572218"/>
                <a:gridCol w="572218"/>
                <a:gridCol w="572218"/>
                <a:gridCol w="572218"/>
              </a:tblGrid>
              <a:tr h="318218">
                <a:tc rowSpan="2">
                  <a:txBody>
                    <a:bodyPr/>
                    <a:lstStyle/>
                    <a:p>
                      <a:pPr algn="ctr"/>
                      <a:endParaRPr lang="en-US" sz="1200" b="1" dirty="0" smtClean="0">
                        <a:solidFill>
                          <a:schemeClr val="bg1"/>
                        </a:solidFill>
                        <a:latin typeface="+mj-lt"/>
                        <a:cs typeface="Arial" panose="020B0604020202020204" pitchFamily="34" charset="0"/>
                      </a:endParaRPr>
                    </a:p>
                  </a:txBody>
                  <a:tcPr marL="9144" marR="18288" marT="27432" marB="27432" anchor="ctr">
                    <a:lnL w="12700" cap="flat" cmpd="sng" algn="ctr">
                      <a:noFill/>
                      <a:prstDash val="solid"/>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gridSpan="3">
                  <a:txBody>
                    <a:bodyPr/>
                    <a:lstStyle/>
                    <a:p>
                      <a:pPr algn="ctr"/>
                      <a:r>
                        <a:rPr lang="en-US" sz="1200" b="1" dirty="0" smtClean="0">
                          <a:solidFill>
                            <a:schemeClr val="bg1"/>
                          </a:solidFill>
                          <a:latin typeface="+mj-lt"/>
                          <a:cs typeface="Arial" panose="020B0604020202020204" pitchFamily="34" charset="0"/>
                        </a:rPr>
                        <a:t>Cumulative $</a:t>
                      </a:r>
                      <a:r>
                        <a:rPr lang="en-US" sz="1200" b="1" baseline="0" dirty="0" smtClean="0">
                          <a:solidFill>
                            <a:schemeClr val="bg1"/>
                          </a:solidFill>
                          <a:latin typeface="+mj-lt"/>
                          <a:cs typeface="Arial" panose="020B0604020202020204" pitchFamily="34" charset="0"/>
                        </a:rPr>
                        <a:t> </a:t>
                      </a:r>
                      <a:r>
                        <a:rPr lang="en-US" sz="1200" b="1" dirty="0" smtClean="0">
                          <a:solidFill>
                            <a:schemeClr val="bg1"/>
                          </a:solidFill>
                          <a:latin typeface="+mj-lt"/>
                          <a:cs typeface="Arial" panose="020B0604020202020204" pitchFamily="34" charset="0"/>
                        </a:rPr>
                        <a:t>Losses</a:t>
                      </a:r>
                    </a:p>
                  </a:txBody>
                  <a:tcPr marL="9144" marR="18288"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endParaRPr lang="en-GB"/>
                    </a:p>
                  </a:txBody>
                  <a:tcPr/>
                </a:tc>
                <a:tc hMerge="1">
                  <a:txBody>
                    <a:bodyPr/>
                    <a:lstStyle/>
                    <a:p>
                      <a:pPr algn="ctr"/>
                      <a:endParaRPr lang="en-US" sz="1100" b="1" dirty="0">
                        <a:solidFill>
                          <a:srgbClr val="FF0000"/>
                        </a:solidFill>
                        <a:latin typeface="Arial" panose="020B0604020202020204" pitchFamily="34" charset="0"/>
                        <a:cs typeface="Arial" panose="020B0604020202020204" pitchFamily="34" charset="0"/>
                      </a:endParaRPr>
                    </a:p>
                  </a:txBody>
                  <a:tcPr marL="36576" marR="36576"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gridSpan="3">
                  <a:txBody>
                    <a:bodyPr/>
                    <a:lstStyle/>
                    <a:p>
                      <a:pPr algn="ctr"/>
                      <a:r>
                        <a:rPr lang="en-US" sz="1200" b="1" kern="1200" dirty="0" smtClean="0">
                          <a:solidFill>
                            <a:schemeClr val="bg1"/>
                          </a:solidFill>
                          <a:latin typeface="+mn-lt"/>
                          <a:ea typeface="+mn-ea"/>
                          <a:cs typeface="Arial" panose="020B0604020202020204" pitchFamily="34" charset="0"/>
                        </a:rPr>
                        <a:t>Cumulative %</a:t>
                      </a:r>
                      <a:r>
                        <a:rPr lang="en-US" sz="1200" b="1" kern="1200" baseline="0" dirty="0" smtClean="0">
                          <a:solidFill>
                            <a:schemeClr val="bg1"/>
                          </a:solidFill>
                          <a:latin typeface="+mn-lt"/>
                          <a:ea typeface="+mn-ea"/>
                          <a:cs typeface="Arial" panose="020B0604020202020204" pitchFamily="34" charset="0"/>
                        </a:rPr>
                        <a:t> </a:t>
                      </a:r>
                      <a:r>
                        <a:rPr lang="en-US" sz="1200" b="1" kern="1200" dirty="0" smtClean="0">
                          <a:solidFill>
                            <a:schemeClr val="bg1"/>
                          </a:solidFill>
                          <a:latin typeface="+mn-lt"/>
                          <a:ea typeface="+mn-ea"/>
                          <a:cs typeface="Arial" panose="020B0604020202020204" pitchFamily="34" charset="0"/>
                        </a:rPr>
                        <a:t>Losses</a:t>
                      </a:r>
                    </a:p>
                  </a:txBody>
                  <a:tcPr marL="9144" marR="18288"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endParaRPr lang="en-GB"/>
                    </a:p>
                  </a:txBody>
                  <a:tcP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100" b="1" dirty="0">
                        <a:solidFill>
                          <a:srgbClr val="FF0000"/>
                        </a:solidFill>
                        <a:latin typeface="Arial" panose="020B0604020202020204" pitchFamily="34" charset="0"/>
                        <a:cs typeface="Arial" panose="020B0604020202020204" pitchFamily="34" charset="0"/>
                      </a:endParaRPr>
                    </a:p>
                  </a:txBody>
                  <a:tcPr marL="36576" marR="36576"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187326">
                <a:tc vMerge="1">
                  <a:txBody>
                    <a:bodyPr/>
                    <a:lstStyle/>
                    <a:p>
                      <a:pPr algn="ctr"/>
                      <a:endParaRPr lang="en-GB" sz="1200" b="1" i="1" dirty="0">
                        <a:solidFill>
                          <a:schemeClr val="bg1">
                            <a:lumMod val="50000"/>
                          </a:schemeClr>
                        </a:solidFill>
                        <a:latin typeface="+mj-lt"/>
                      </a:endParaRPr>
                    </a:p>
                  </a:txBody>
                  <a:tcPr marL="9144" marR="18288"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200" b="1" i="1" dirty="0" smtClean="0">
                          <a:solidFill>
                            <a:schemeClr val="bg1">
                              <a:lumMod val="50000"/>
                            </a:schemeClr>
                          </a:solidFill>
                          <a:latin typeface="+mj-lt"/>
                        </a:rPr>
                        <a:t>‘15</a:t>
                      </a:r>
                      <a:endParaRPr lang="en-GB" sz="1200" b="1" i="1" dirty="0">
                        <a:solidFill>
                          <a:schemeClr val="bg1">
                            <a:lumMod val="50000"/>
                          </a:schemeClr>
                        </a:solidFill>
                        <a:latin typeface="+mj-lt"/>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200" b="1" i="1" baseline="0" dirty="0" smtClean="0">
                          <a:solidFill>
                            <a:schemeClr val="bg1">
                              <a:lumMod val="50000"/>
                            </a:schemeClr>
                          </a:solidFill>
                          <a:latin typeface="+mj-lt"/>
                          <a:cs typeface="Arial" panose="020B0604020202020204" pitchFamily="34" charset="0"/>
                        </a:rPr>
                        <a:t>‘16</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200" b="1" i="1" baseline="0" dirty="0" smtClean="0">
                          <a:solidFill>
                            <a:schemeClr val="bg1">
                              <a:lumMod val="50000"/>
                            </a:schemeClr>
                          </a:solidFill>
                          <a:latin typeface="+mj-lt"/>
                          <a:cs typeface="Arial" panose="020B0604020202020204" pitchFamily="34" charset="0"/>
                        </a:rPr>
                        <a:t>%</a:t>
                      </a:r>
                      <a:r>
                        <a:rPr lang="el-GR" sz="1200" b="1" i="1" baseline="0" dirty="0" smtClean="0">
                          <a:solidFill>
                            <a:schemeClr val="bg1">
                              <a:lumMod val="50000"/>
                            </a:schemeClr>
                          </a:solidFill>
                          <a:latin typeface="+mj-lt"/>
                          <a:cs typeface="Arial" panose="020B0604020202020204" pitchFamily="34" charset="0"/>
                        </a:rPr>
                        <a:t>Δ</a:t>
                      </a:r>
                      <a:endParaRPr lang="en-US" sz="1200" b="1" i="1" baseline="0" dirty="0" smtClean="0">
                        <a:solidFill>
                          <a:schemeClr val="bg1">
                            <a:lumMod val="50000"/>
                          </a:schemeClr>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200" b="1" i="1" dirty="0" smtClean="0">
                          <a:solidFill>
                            <a:schemeClr val="bg1">
                              <a:lumMod val="50000"/>
                            </a:schemeClr>
                          </a:solidFill>
                          <a:latin typeface="+mj-lt"/>
                        </a:rPr>
                        <a:t>‘15</a:t>
                      </a:r>
                      <a:endParaRPr lang="en-GB" sz="1200" b="1" i="1" dirty="0">
                        <a:solidFill>
                          <a:schemeClr val="bg1">
                            <a:lumMod val="50000"/>
                          </a:schemeClr>
                        </a:solidFill>
                        <a:latin typeface="+mj-lt"/>
                      </a:endParaRPr>
                    </a:p>
                  </a:txBody>
                  <a:tcPr marL="9144" marR="18288"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200" b="1" i="1" baseline="0" dirty="0" smtClean="0">
                          <a:solidFill>
                            <a:schemeClr val="bg1">
                              <a:lumMod val="50000"/>
                            </a:schemeClr>
                          </a:solidFill>
                          <a:latin typeface="+mj-lt"/>
                          <a:cs typeface="Arial" panose="020B0604020202020204" pitchFamily="34" charset="0"/>
                        </a:rPr>
                        <a:t>‘16</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200" b="1" i="1" baseline="0" dirty="0" smtClean="0">
                          <a:solidFill>
                            <a:schemeClr val="bg1">
                              <a:lumMod val="50000"/>
                            </a:schemeClr>
                          </a:solidFill>
                          <a:latin typeface="+mj-lt"/>
                          <a:cs typeface="Arial" panose="020B0604020202020204" pitchFamily="34" charset="0"/>
                        </a:rPr>
                        <a:t>%</a:t>
                      </a:r>
                      <a:r>
                        <a:rPr lang="el-GR" sz="1200" b="1" i="1" baseline="0" dirty="0" smtClean="0">
                          <a:solidFill>
                            <a:schemeClr val="bg1">
                              <a:lumMod val="50000"/>
                            </a:schemeClr>
                          </a:solidFill>
                          <a:latin typeface="+mj-lt"/>
                          <a:cs typeface="Arial" panose="020B0604020202020204" pitchFamily="34" charset="0"/>
                        </a:rPr>
                        <a:t>Δ</a:t>
                      </a:r>
                      <a:endParaRPr lang="en-US" sz="1200" b="1" i="1" baseline="0" dirty="0" smtClean="0">
                        <a:solidFill>
                          <a:schemeClr val="bg1">
                            <a:lumMod val="50000"/>
                          </a:schemeClr>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438287">
                <a:tc>
                  <a:txBody>
                    <a:bodyPr/>
                    <a:lstStyle/>
                    <a:p>
                      <a:pPr algn="ctr"/>
                      <a:r>
                        <a:rPr lang="en-US" sz="1200" b="1" i="0" baseline="0" dirty="0" smtClean="0">
                          <a:solidFill>
                            <a:schemeClr val="tx1"/>
                          </a:solidFill>
                          <a:latin typeface="+mj-lt"/>
                          <a:cs typeface="Arial" panose="020B0604020202020204" pitchFamily="34" charset="0"/>
                        </a:rPr>
                        <a:t>BHC Stress</a:t>
                      </a:r>
                      <a:endParaRPr lang="en-US" sz="1200" b="1" i="0" baseline="0" dirty="0">
                        <a:solidFill>
                          <a:schemeClr val="tx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accent3">
                        <a:lumMod val="20000"/>
                        <a:lumOff val="80000"/>
                      </a:schemeClr>
                    </a:solidFill>
                  </a:tcPr>
                </a:tc>
                <a:tc>
                  <a:txBody>
                    <a:bodyPr/>
                    <a:lstStyle/>
                    <a:p>
                      <a:pPr algn="ctr" rtl="0" fontAlgn="b"/>
                      <a:r>
                        <a:rPr lang="en-US" sz="1200" b="0" i="0" u="none" strike="noStrike" dirty="0" smtClean="0">
                          <a:solidFill>
                            <a:srgbClr val="000000"/>
                          </a:solidFill>
                          <a:effectLst/>
                          <a:latin typeface="+mj-lt"/>
                        </a:rPr>
                        <a:t>0.35</a:t>
                      </a:r>
                      <a:endParaRPr lang="en-US" sz="12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200" b="1" i="0" u="none" strike="noStrike" dirty="0" smtClean="0">
                          <a:solidFill>
                            <a:srgbClr val="000000"/>
                          </a:solidFill>
                          <a:effectLst/>
                          <a:latin typeface="+mj-lt"/>
                        </a:rPr>
                        <a:t>0.06</a:t>
                      </a:r>
                      <a:endParaRPr lang="en-US" sz="12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i="1" u="none" strike="noStrike" kern="1200" dirty="0" smtClean="0">
                          <a:solidFill>
                            <a:srgbClr val="FFC000"/>
                          </a:solidFill>
                          <a:effectLst/>
                          <a:latin typeface="+mn-lt"/>
                          <a:ea typeface="+mn-ea"/>
                          <a:cs typeface="+mn-cs"/>
                        </a:rPr>
                        <a:t>-84%</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200" b="0" i="0" u="none" strike="noStrike" dirty="0" smtClean="0">
                          <a:solidFill>
                            <a:srgbClr val="000000"/>
                          </a:solidFill>
                          <a:effectLst/>
                          <a:latin typeface="+mj-lt"/>
                        </a:rPr>
                        <a:t>1.4%</a:t>
                      </a:r>
                      <a:endParaRPr lang="en-US" sz="12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200" b="1" i="0" u="none" strike="noStrike" dirty="0" smtClean="0">
                          <a:solidFill>
                            <a:srgbClr val="000000"/>
                          </a:solidFill>
                          <a:effectLst/>
                          <a:latin typeface="+mj-lt"/>
                        </a:rPr>
                        <a:t>0.2%</a:t>
                      </a:r>
                      <a:endParaRPr lang="en-US" sz="1200" b="1" i="0" u="none" strike="noStrike" dirty="0">
                        <a:solidFill>
                          <a:srgbClr val="000000"/>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i="1" u="none" strike="noStrike" kern="1200" dirty="0" smtClean="0">
                          <a:solidFill>
                            <a:srgbClr val="FFC000"/>
                          </a:solidFill>
                          <a:effectLst/>
                          <a:latin typeface="+mn-lt"/>
                          <a:ea typeface="+mn-ea"/>
                          <a:cs typeface="+mn-cs"/>
                        </a:rPr>
                        <a:t>-83%</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r>
              <a:tr h="438287">
                <a:tc>
                  <a:txBody>
                    <a:bodyPr/>
                    <a:lstStyle/>
                    <a:p>
                      <a:pPr algn="ctr"/>
                      <a:r>
                        <a:rPr lang="en-US" sz="1200" b="1" i="0" baseline="0" dirty="0" smtClean="0">
                          <a:solidFill>
                            <a:schemeClr val="tx1"/>
                          </a:solidFill>
                          <a:latin typeface="+mj-lt"/>
                          <a:cs typeface="Arial" panose="020B0604020202020204" pitchFamily="34" charset="0"/>
                        </a:rPr>
                        <a:t>Base</a:t>
                      </a:r>
                      <a:endParaRPr lang="en-US" sz="1200" b="1" i="0" baseline="0" dirty="0">
                        <a:solidFill>
                          <a:schemeClr val="tx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rtl="0" fontAlgn="b"/>
                      <a:r>
                        <a:rPr lang="en-US" sz="1200" b="0" i="0" u="none" strike="noStrike" dirty="0" smtClean="0">
                          <a:solidFill>
                            <a:srgbClr val="000000"/>
                          </a:solidFill>
                          <a:effectLst/>
                          <a:latin typeface="+mj-lt"/>
                        </a:rPr>
                        <a:t>0.03</a:t>
                      </a:r>
                      <a:endParaRPr lang="en-US" sz="12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200" b="1" i="0" u="none" strike="noStrike" dirty="0" smtClean="0">
                          <a:solidFill>
                            <a:srgbClr val="000000"/>
                          </a:solidFill>
                          <a:effectLst/>
                          <a:latin typeface="+mj-lt"/>
                        </a:rPr>
                        <a:t>0.01</a:t>
                      </a:r>
                      <a:endParaRPr lang="en-US" sz="12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i="1" u="none" strike="noStrike" kern="1200" dirty="0" smtClean="0">
                          <a:solidFill>
                            <a:srgbClr val="FFC000"/>
                          </a:solidFill>
                          <a:effectLst/>
                          <a:latin typeface="+mn-lt"/>
                          <a:ea typeface="+mn-ea"/>
                          <a:cs typeface="+mn-cs"/>
                        </a:rPr>
                        <a:t>-74%</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200" b="0" i="0" u="none" strike="noStrike" dirty="0" smtClean="0">
                          <a:solidFill>
                            <a:srgbClr val="000000"/>
                          </a:solidFill>
                          <a:effectLst/>
                          <a:latin typeface="+mj-lt"/>
                        </a:rPr>
                        <a:t>0.1%</a:t>
                      </a:r>
                      <a:endParaRPr lang="en-US" sz="12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200" b="1" i="0" u="none" strike="noStrike" dirty="0" smtClean="0">
                          <a:solidFill>
                            <a:srgbClr val="000000"/>
                          </a:solidFill>
                          <a:effectLst/>
                          <a:latin typeface="+mj-lt"/>
                        </a:rPr>
                        <a:t>0.0%</a:t>
                      </a:r>
                      <a:endParaRPr lang="en-US" sz="1200" b="1" i="0" u="none" strike="noStrike" dirty="0">
                        <a:solidFill>
                          <a:srgbClr val="000000"/>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i="1" u="none" strike="noStrike" kern="1200" dirty="0" smtClean="0">
                          <a:solidFill>
                            <a:srgbClr val="FFC000"/>
                          </a:solidFill>
                          <a:effectLst/>
                          <a:latin typeface="+mn-lt"/>
                          <a:ea typeface="+mn-ea"/>
                          <a:cs typeface="+mn-cs"/>
                        </a:rPr>
                        <a:t>-80%</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438287">
                <a:tc>
                  <a:txBody>
                    <a:bodyPr/>
                    <a:lstStyle/>
                    <a:p>
                      <a:pPr algn="ctr"/>
                      <a:r>
                        <a:rPr lang="en-US" sz="1200" b="1" i="0" baseline="0" dirty="0" smtClean="0">
                          <a:solidFill>
                            <a:schemeClr val="tx1"/>
                          </a:solidFill>
                          <a:latin typeface="+mj-lt"/>
                          <a:cs typeface="Arial" panose="020B0604020202020204" pitchFamily="34" charset="0"/>
                        </a:rPr>
                        <a:t>Scalar</a:t>
                      </a:r>
                      <a:endParaRPr lang="en-US" sz="1200" b="1" i="0" baseline="0" dirty="0">
                        <a:solidFill>
                          <a:schemeClr val="tx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a:r>
                        <a:rPr lang="en-US" sz="1200" b="0" i="0" baseline="0" dirty="0" smtClean="0">
                          <a:solidFill>
                            <a:schemeClr val="tx1"/>
                          </a:solidFill>
                          <a:latin typeface="+mj-lt"/>
                          <a:cs typeface="Arial" panose="020B0604020202020204" pitchFamily="34" charset="0"/>
                        </a:rPr>
                        <a:t>11.76x</a:t>
                      </a:r>
                      <a:endParaRPr lang="en-US" sz="1200" b="0" i="0" baseline="0" dirty="0">
                        <a:solidFill>
                          <a:schemeClr val="tx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200" b="1" i="0" dirty="0" smtClean="0">
                          <a:solidFill>
                            <a:schemeClr val="tx1"/>
                          </a:solidFill>
                          <a:latin typeface="+mj-lt"/>
                        </a:rPr>
                        <a:t>7.47x</a:t>
                      </a:r>
                      <a:endParaRPr lang="en-GB" sz="1200" b="1" i="0" dirty="0">
                        <a:solidFill>
                          <a:schemeClr val="tx1"/>
                        </a:solidFill>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i="1" u="none" strike="noStrike" kern="1200" dirty="0" smtClean="0">
                          <a:solidFill>
                            <a:srgbClr val="FFC000"/>
                          </a:solidFill>
                          <a:effectLst/>
                          <a:latin typeface="+mn-lt"/>
                          <a:ea typeface="+mn-ea"/>
                          <a:cs typeface="+mn-cs"/>
                        </a:rPr>
                        <a:t>-36%</a:t>
                      </a:r>
                      <a:endParaRPr lang="en-US" sz="1200" b="1" i="1" u="none" strike="noStrike" kern="1200" dirty="0" smtClean="0">
                        <a:solidFill>
                          <a:srgbClr val="41A441"/>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200" b="0" i="0" u="none" strike="noStrike" dirty="0" smtClean="0">
                          <a:solidFill>
                            <a:srgbClr val="000000"/>
                          </a:solidFill>
                          <a:effectLst/>
                          <a:latin typeface="+mj-lt"/>
                        </a:rPr>
                        <a:t>9.33</a:t>
                      </a:r>
                      <a:endParaRPr lang="en-US" sz="12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200" b="1" i="0" u="none" strike="noStrike" dirty="0" smtClean="0">
                          <a:solidFill>
                            <a:srgbClr val="000000"/>
                          </a:solidFill>
                          <a:effectLst/>
                          <a:latin typeface="+mj-lt"/>
                        </a:rPr>
                        <a:t>7.97</a:t>
                      </a:r>
                      <a:endParaRPr lang="en-US" sz="1200" b="1" i="0" u="none" strike="noStrike" dirty="0">
                        <a:solidFill>
                          <a:srgbClr val="000000"/>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i="1" u="none" strike="noStrike" kern="1200" dirty="0" smtClean="0">
                          <a:solidFill>
                            <a:srgbClr val="FFC000"/>
                          </a:solidFill>
                          <a:effectLst/>
                          <a:latin typeface="+mn-lt"/>
                          <a:ea typeface="+mn-ea"/>
                          <a:cs typeface="+mn-cs"/>
                        </a:rPr>
                        <a:t>-15%</a:t>
                      </a:r>
                      <a:endParaRPr lang="en-US" sz="1200" b="1" i="1" u="none" strike="noStrike" kern="1200" dirty="0" smtClean="0">
                        <a:solidFill>
                          <a:srgbClr val="41A441"/>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
        <p:nvSpPr>
          <p:cNvPr id="2" name="TextBox 1"/>
          <p:cNvSpPr txBox="1"/>
          <p:nvPr/>
        </p:nvSpPr>
        <p:spPr>
          <a:xfrm>
            <a:off x="463831" y="3753438"/>
            <a:ext cx="3808735" cy="153888"/>
          </a:xfrm>
          <a:prstGeom prst="rect">
            <a:avLst/>
          </a:prstGeom>
          <a:noFill/>
        </p:spPr>
        <p:txBody>
          <a:bodyPr wrap="none" lIns="0" tIns="0" rIns="0" bIns="0" rtlCol="0">
            <a:spAutoFit/>
          </a:bodyPr>
          <a:lstStyle/>
          <a:p>
            <a:pPr algn="l">
              <a:lnSpc>
                <a:spcPct val="100000"/>
              </a:lnSpc>
            </a:pPr>
            <a:r>
              <a:rPr lang="en-GB" i="1" dirty="0" smtClean="0"/>
              <a:t>See Credit losses – SBNA GCB  page for explanation of differences</a:t>
            </a:r>
          </a:p>
        </p:txBody>
      </p:sp>
      <p:sp>
        <p:nvSpPr>
          <p:cNvPr id="30" name="Footnote"/>
          <p:cNvSpPr/>
          <p:nvPr/>
        </p:nvSpPr>
        <p:spPr bwMode="auto">
          <a:xfrm>
            <a:off x="455613" y="6607667"/>
            <a:ext cx="853875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latin typeface="Arial"/>
                <a:ea typeface="ＭＳ Ｐゴシック"/>
                <a:sym typeface="Arial"/>
              </a:rPr>
              <a:t>1. 2015 scalar was calculated in two components: a stress loss scalar of 3.00 and a balance scalar of 1.33 together provided an overall scalar of 4.0</a:t>
            </a:r>
            <a:endParaRPr lang="en-US" sz="800" dirty="0">
              <a:latin typeface="Wingdings"/>
              <a:ea typeface="ＭＳ Ｐゴシック"/>
              <a:sym typeface="Arial"/>
            </a:endParaRPr>
          </a:p>
        </p:txBody>
      </p:sp>
      <p:graphicFrame>
        <p:nvGraphicFramePr>
          <p:cNvPr id="31" name="Content Placeholder 12"/>
          <p:cNvGraphicFramePr>
            <a:graphicFrameLocks/>
          </p:cNvGraphicFramePr>
          <p:nvPr>
            <p:extLst>
              <p:ext uri="{D42A27DB-BD31-4B8C-83A1-F6EECF244321}">
                <p14:modId xmlns:p14="http://schemas.microsoft.com/office/powerpoint/2010/main" val="1157793772"/>
              </p:ext>
            </p:extLst>
          </p:nvPr>
        </p:nvGraphicFramePr>
        <p:xfrm>
          <a:off x="4867338" y="1852625"/>
          <a:ext cx="4276666" cy="2653255"/>
        </p:xfrm>
        <a:graphic>
          <a:graphicData uri="http://schemas.openxmlformats.org/drawingml/2006/table">
            <a:tbl>
              <a:tblPr firstRow="1" bandRow="1"/>
              <a:tblGrid>
                <a:gridCol w="1072410"/>
                <a:gridCol w="1261662"/>
                <a:gridCol w="1261662"/>
                <a:gridCol w="680932"/>
              </a:tblGrid>
              <a:tr h="197883">
                <a:tc rowSpan="3">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mj-lt"/>
                          <a:ea typeface="Arial Unicode MS" pitchFamily="34" charset="-128"/>
                          <a:cs typeface="Arial" charset="0"/>
                        </a:rPr>
                        <a:t>Source</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mj-lt"/>
                          <a:ea typeface="Arial Unicode MS" pitchFamily="34" charset="-128"/>
                          <a:cs typeface="Arial" charset="0"/>
                        </a:rPr>
                        <a:t>Average annual loss rate</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hMerge="1">
                  <a:txBody>
                    <a:bodyPr/>
                    <a:lstStyle/>
                    <a:p>
                      <a:pPr marL="0" marR="0" lvl="0" indent="0" algn="ctr" defTabSz="939800" rtl="0" eaLnBrk="1" fontAlgn="base" latinLnBrk="0" hangingPunct="1">
                        <a:lnSpc>
                          <a:spcPct val="100000"/>
                        </a:lnSpc>
                        <a:spcBef>
                          <a:spcPct val="30000"/>
                        </a:spcBef>
                        <a:spcAft>
                          <a:spcPct val="0"/>
                        </a:spcAft>
                        <a:buClrTx/>
                        <a:buSzTx/>
                        <a:buFontTx/>
                        <a:buNone/>
                        <a:tabLst/>
                      </a:pPr>
                      <a:endParaRPr kumimoji="0" lang="en-US" sz="1200" b="1" i="0" u="none" strike="noStrike" kern="1200" cap="none" normalizeH="0" baseline="0" dirty="0" smtClean="0">
                        <a:ln>
                          <a:noFill/>
                        </a:ln>
                        <a:solidFill>
                          <a:schemeClr val="tx1"/>
                        </a:solidFill>
                        <a:effectLst/>
                        <a:latin typeface="+mj-lt"/>
                        <a:ea typeface="Arial Unicode MS" pitchFamily="34" charset="-128"/>
                        <a:cs typeface="Arial" charset="0"/>
                      </a:endParaRP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C0C0C0">
                        <a:lumMod val="40000"/>
                        <a:lumOff val="60000"/>
                      </a:srgbClr>
                    </a:solidFill>
                  </a:tcPr>
                </a:tc>
                <a:tc rowSpan="2">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mj-lt"/>
                          <a:ea typeface="Arial Unicode MS" pitchFamily="34" charset="-128"/>
                          <a:cs typeface="Arial" charset="0"/>
                        </a:rPr>
                        <a:t>Stress scalar </a:t>
                      </a:r>
                    </a:p>
                  </a:txBody>
                  <a:tcPr marL="9525" marR="9525" anchor="b">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r h="226697">
                <a:tc vMerge="1">
                  <a:txBody>
                    <a:bodyPr/>
                    <a:lstStyle/>
                    <a:p>
                      <a:pPr marL="0" marR="0" lvl="0" indent="0" algn="ctr" defTabSz="939800" rtl="0" eaLnBrk="1" fontAlgn="base" latinLnBrk="0" hangingPunct="1">
                        <a:lnSpc>
                          <a:spcPct val="100000"/>
                        </a:lnSpc>
                        <a:spcBef>
                          <a:spcPct val="30000"/>
                        </a:spcBef>
                        <a:spcAft>
                          <a:spcPct val="0"/>
                        </a:spcAft>
                        <a:buClrTx/>
                        <a:buSzTx/>
                        <a:buFontTx/>
                        <a:buNone/>
                        <a:tabLst/>
                      </a:pPr>
                      <a:endPar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endParaRPr>
                    </a:p>
                  </a:txBody>
                  <a:tcPr marL="45720" marR="4572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C0C0C0">
                        <a:lumMod val="40000"/>
                        <a:lumOff val="60000"/>
                      </a:srgbClr>
                    </a:solidFill>
                  </a:tcPr>
                </a:tc>
                <a:tc>
                  <a:txBody>
                    <a:bodyPr/>
                    <a:lstStyle>
                      <a:lvl1pPr marL="0" algn="l" defTabSz="914400" rtl="0" eaLnBrk="1" latinLnBrk="0" hangingPunct="1">
                        <a:defRPr sz="1200" b="1" kern="1200">
                          <a:solidFill>
                            <a:schemeClr val="tx1"/>
                          </a:solidFill>
                          <a:latin typeface="Arial"/>
                          <a:ea typeface="ＭＳ Ｐゴシック"/>
                          <a:cs typeface="ＭＳ Ｐゴシック"/>
                        </a:defRPr>
                      </a:lvl1pPr>
                      <a:lvl2pPr marL="457200" algn="l" defTabSz="914400" rtl="0" eaLnBrk="1" latinLnBrk="0" hangingPunct="1">
                        <a:defRPr sz="1200" b="1" kern="1200">
                          <a:solidFill>
                            <a:schemeClr val="tx1"/>
                          </a:solidFill>
                          <a:latin typeface="Arial"/>
                          <a:ea typeface="ＭＳ Ｐゴシック"/>
                          <a:cs typeface="ＭＳ Ｐゴシック"/>
                        </a:defRPr>
                      </a:lvl2pPr>
                      <a:lvl3pPr marL="914400" algn="l" defTabSz="914400" rtl="0" eaLnBrk="1" latinLnBrk="0" hangingPunct="1">
                        <a:defRPr sz="1200" b="1" kern="1200">
                          <a:solidFill>
                            <a:schemeClr val="tx1"/>
                          </a:solidFill>
                          <a:latin typeface="Arial"/>
                          <a:ea typeface="ＭＳ Ｐゴシック"/>
                          <a:cs typeface="ＭＳ Ｐゴシック"/>
                        </a:defRPr>
                      </a:lvl3pPr>
                      <a:lvl4pPr marL="1371600" algn="l" defTabSz="914400" rtl="0" eaLnBrk="1" latinLnBrk="0" hangingPunct="1">
                        <a:defRPr sz="1200" b="1" kern="1200">
                          <a:solidFill>
                            <a:schemeClr val="tx1"/>
                          </a:solidFill>
                          <a:latin typeface="Arial"/>
                          <a:ea typeface="ＭＳ Ｐゴシック"/>
                          <a:cs typeface="ＭＳ Ｐゴシック"/>
                        </a:defRPr>
                      </a:lvl4pPr>
                      <a:lvl5pPr marL="1828800" algn="l" defTabSz="914400" rtl="0" eaLnBrk="1" latinLnBrk="0" hangingPunct="1">
                        <a:defRPr sz="1200" b="1" kern="1200">
                          <a:solidFill>
                            <a:schemeClr val="tx1"/>
                          </a:solidFill>
                          <a:latin typeface="Arial"/>
                          <a:ea typeface="ＭＳ Ｐゴシック"/>
                          <a:cs typeface="ＭＳ Ｐゴシック"/>
                        </a:defRPr>
                      </a:lvl5pPr>
                      <a:lvl6pPr marL="2286000" algn="l" defTabSz="914400" rtl="0" eaLnBrk="1" latinLnBrk="0" hangingPunct="1">
                        <a:defRPr sz="1200" b="1" kern="1200">
                          <a:solidFill>
                            <a:schemeClr val="tx1"/>
                          </a:solidFill>
                          <a:latin typeface="Arial"/>
                          <a:ea typeface="ＭＳ Ｐゴシック"/>
                          <a:cs typeface="ＭＳ Ｐゴシック"/>
                        </a:defRPr>
                      </a:lvl6pPr>
                      <a:lvl7pPr marL="2743200" algn="l" defTabSz="914400" rtl="0" eaLnBrk="1" latinLnBrk="0" hangingPunct="1">
                        <a:defRPr sz="1200" b="1" kern="1200">
                          <a:solidFill>
                            <a:schemeClr val="tx1"/>
                          </a:solidFill>
                          <a:latin typeface="Arial"/>
                          <a:ea typeface="ＭＳ Ｐゴシック"/>
                          <a:cs typeface="ＭＳ Ｐゴシック"/>
                        </a:defRPr>
                      </a:lvl7pPr>
                      <a:lvl8pPr marL="3200400" algn="l" defTabSz="914400" rtl="0" eaLnBrk="1" latinLnBrk="0" hangingPunct="1">
                        <a:defRPr sz="1200" b="1" kern="1200">
                          <a:solidFill>
                            <a:schemeClr val="tx1"/>
                          </a:solidFill>
                          <a:latin typeface="Arial"/>
                          <a:ea typeface="ＭＳ Ｐゴシック"/>
                          <a:cs typeface="ＭＳ Ｐゴシック"/>
                        </a:defRPr>
                      </a:lvl8pPr>
                      <a:lvl9pPr marL="3657600" algn="l" defTabSz="914400" rtl="0" eaLnBrk="1" latinLnBrk="0" hangingPunct="1">
                        <a:defRPr sz="1800" b="1" kern="1200">
                          <a:solidFill>
                            <a:schemeClr val="tx1"/>
                          </a:solidFill>
                          <a:latin typeface="Arial"/>
                          <a:ea typeface="ＭＳ Ｐゴシック"/>
                          <a:cs typeface="ＭＳ Ｐゴシック"/>
                        </a:defRPr>
                      </a:lvl9p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Arial"/>
                          <a:ea typeface="Arial Unicode MS" pitchFamily="34" charset="-128"/>
                          <a:cs typeface="Arial" charset="0"/>
                        </a:rPr>
                        <a:t>Normal conditions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mj-lt"/>
                          <a:ea typeface="Arial Unicode MS" pitchFamily="34" charset="-128"/>
                          <a:cs typeface="Arial" charset="0"/>
                        </a:rPr>
                        <a:t>Crisis conditions </a:t>
                      </a: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vMerge="1">
                  <a:txBody>
                    <a:bodyPr/>
                    <a:lstStyle/>
                    <a:p>
                      <a:endParaRPr lang="en-GB"/>
                    </a:p>
                  </a:txBody>
                  <a:tcPr/>
                </a:tc>
              </a:tr>
              <a:tr h="197883">
                <a:tc vMerge="1">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endPar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endParaRP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200" kern="1200">
                          <a:solidFill>
                            <a:schemeClr val="tx1"/>
                          </a:solidFill>
                          <a:latin typeface="Arial"/>
                          <a:ea typeface="ＭＳ Ｐゴシック"/>
                          <a:cs typeface="ＭＳ Ｐゴシック"/>
                        </a:defRPr>
                      </a:lvl1pPr>
                      <a:lvl2pPr marL="457200" algn="l" defTabSz="914400" rtl="0" eaLnBrk="1" latinLnBrk="0" hangingPunct="1">
                        <a:defRPr sz="1200" kern="1200">
                          <a:solidFill>
                            <a:schemeClr val="tx1"/>
                          </a:solidFill>
                          <a:latin typeface="Arial"/>
                          <a:ea typeface="ＭＳ Ｐゴシック"/>
                          <a:cs typeface="ＭＳ Ｐゴシック"/>
                        </a:defRPr>
                      </a:lvl2pPr>
                      <a:lvl3pPr marL="914400" algn="l" defTabSz="914400" rtl="0" eaLnBrk="1" latinLnBrk="0" hangingPunct="1">
                        <a:defRPr sz="1200" kern="1200">
                          <a:solidFill>
                            <a:schemeClr val="tx1"/>
                          </a:solidFill>
                          <a:latin typeface="Arial"/>
                          <a:ea typeface="ＭＳ Ｐゴシック"/>
                          <a:cs typeface="ＭＳ Ｐゴシック"/>
                        </a:defRPr>
                      </a:lvl3pPr>
                      <a:lvl4pPr marL="1371600" algn="l" defTabSz="914400" rtl="0" eaLnBrk="1" latinLnBrk="0" hangingPunct="1">
                        <a:defRPr sz="1200" kern="1200">
                          <a:solidFill>
                            <a:schemeClr val="tx1"/>
                          </a:solidFill>
                          <a:latin typeface="Arial"/>
                          <a:ea typeface="ＭＳ Ｐゴシック"/>
                          <a:cs typeface="ＭＳ Ｐゴシック"/>
                        </a:defRPr>
                      </a:lvl4pPr>
                      <a:lvl5pPr marL="1828800" algn="l" defTabSz="914400" rtl="0" eaLnBrk="1" latinLnBrk="0" hangingPunct="1">
                        <a:defRPr sz="1200" kern="1200">
                          <a:solidFill>
                            <a:schemeClr val="tx1"/>
                          </a:solidFill>
                          <a:latin typeface="Arial"/>
                          <a:ea typeface="ＭＳ Ｐゴシック"/>
                          <a:cs typeface="ＭＳ Ｐゴシック"/>
                        </a:defRPr>
                      </a:lvl5pPr>
                      <a:lvl6pPr marL="2286000" algn="l" defTabSz="914400" rtl="0" eaLnBrk="1" latinLnBrk="0" hangingPunct="1">
                        <a:defRPr sz="1200" kern="1200">
                          <a:solidFill>
                            <a:schemeClr val="tx1"/>
                          </a:solidFill>
                          <a:latin typeface="Arial"/>
                          <a:ea typeface="ＭＳ Ｐゴシック"/>
                          <a:cs typeface="ＭＳ Ｐゴシック"/>
                        </a:defRPr>
                      </a:lvl6pPr>
                      <a:lvl7pPr marL="2743200" algn="l" defTabSz="914400" rtl="0" eaLnBrk="1" latinLnBrk="0" hangingPunct="1">
                        <a:defRPr sz="1200" kern="1200">
                          <a:solidFill>
                            <a:schemeClr val="tx1"/>
                          </a:solidFill>
                          <a:latin typeface="Arial"/>
                          <a:ea typeface="ＭＳ Ｐゴシック"/>
                          <a:cs typeface="ＭＳ Ｐゴシック"/>
                        </a:defRPr>
                      </a:lvl7pPr>
                      <a:lvl8pPr marL="3200400" algn="l" defTabSz="914400" rtl="0" eaLnBrk="1" latinLnBrk="0" hangingPunct="1">
                        <a:defRPr sz="12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000" b="1" i="0" u="none" strike="noStrike" kern="1200" cap="none" normalizeH="0" baseline="0" dirty="0" smtClean="0">
                          <a:ln>
                            <a:noFill/>
                          </a:ln>
                          <a:solidFill>
                            <a:schemeClr val="tx1"/>
                          </a:solidFill>
                          <a:effectLst/>
                          <a:latin typeface="Arial"/>
                          <a:ea typeface="Arial Unicode MS" pitchFamily="34" charset="-128"/>
                          <a:cs typeface="Arial" charset="0"/>
                        </a:rPr>
                        <a:t>Q12011-Q42015</a:t>
                      </a:r>
                    </a:p>
                  </a:txBody>
                  <a:tcPr marL="45720" marR="45720" anchor="ctr" horzOverflow="overflow">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000" b="1" i="0" u="none" strike="noStrike" cap="none" normalizeH="0" baseline="0" dirty="0" smtClean="0">
                          <a:ln>
                            <a:noFill/>
                          </a:ln>
                          <a:solidFill>
                            <a:schemeClr val="bg1"/>
                          </a:solidFill>
                          <a:effectLst/>
                          <a:latin typeface="+mj-lt"/>
                          <a:ea typeface="Arial Unicode MS" pitchFamily="34" charset="-128"/>
                          <a:cs typeface="Arial" charset="0"/>
                        </a:rPr>
                        <a:t>Q12008-Q42009</a:t>
                      </a:r>
                    </a:p>
                  </a:txBody>
                  <a:tcPr marL="45720" marR="45720" anchor="ctr" horzOverflow="overflow">
                    <a:lnL w="12700" cap="flat" cmpd="sng" algn="ctr">
                      <a:solidFill>
                        <a:schemeClr val="accent4"/>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40000"/>
                        <a:lumOff val="60000"/>
                      </a:srgbClr>
                    </a:solidFill>
                  </a:tcPr>
                </a:tc>
                <a:tc hMerge="1">
                  <a:txBody>
                    <a:bodyPr/>
                    <a:lstStyle/>
                    <a:p>
                      <a:endParaRPr lang="en-GB"/>
                    </a:p>
                  </a:txBody>
                  <a:tcPr/>
                </a:tc>
              </a:tr>
              <a:tr h="255083">
                <a:tc>
                  <a:txBody>
                    <a:bodyPr/>
                    <a:lstStyle/>
                    <a:p>
                      <a:pPr marL="0" algn="ctr" defTabSz="457200" rtl="0" eaLnBrk="1" fontAlgn="b" latinLnBrk="0" hangingPunct="1"/>
                      <a:r>
                        <a:rPr lang="en-US" sz="1000" b="0" i="0" u="none" strike="noStrike" kern="1200" dirty="0" smtClean="0">
                          <a:solidFill>
                            <a:srgbClr val="000000"/>
                          </a:solidFill>
                          <a:effectLst/>
                          <a:latin typeface="+mj-lt"/>
                          <a:ea typeface="+mn-ea"/>
                          <a:cs typeface="+mn-cs"/>
                        </a:rPr>
                        <a:t>SHUSA / Sovereign</a:t>
                      </a:r>
                      <a:endParaRPr lang="en-US" sz="10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0.97%</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1.90%</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1.95</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55083">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FRB 100 largest</a:t>
                      </a:r>
                      <a:r>
                        <a:rPr lang="en-US" sz="1000" b="0" i="0" u="none" strike="noStrike" kern="1200" baseline="0" dirty="0" smtClean="0">
                          <a:solidFill>
                            <a:srgbClr val="000000"/>
                          </a:solidFill>
                          <a:effectLst/>
                          <a:latin typeface="+mn-lt"/>
                          <a:ea typeface="+mn-ea"/>
                          <a:cs typeface="+mn-cs"/>
                        </a:rPr>
                        <a:t> </a:t>
                      </a:r>
                      <a:r>
                        <a:rPr lang="en-US" sz="1000" b="0" i="0" u="none" strike="noStrike" kern="1200" dirty="0" smtClean="0">
                          <a:solidFill>
                            <a:srgbClr val="000000"/>
                          </a:solidFill>
                          <a:effectLst/>
                          <a:latin typeface="+mn-lt"/>
                          <a:ea typeface="+mn-ea"/>
                          <a:cs typeface="+mn-cs"/>
                        </a:rPr>
                        <a:t>banks</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0.38%</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1.67%</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4.37</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12430">
                <a:tc>
                  <a:txBody>
                    <a:bodyPr/>
                    <a:lstStyle/>
                    <a:p>
                      <a:pPr marL="0" algn="ctr" defTabSz="457200" rtl="0" eaLnBrk="1" fontAlgn="b" latinLnBrk="0" hangingPunct="1"/>
                      <a:r>
                        <a:rPr lang="en-US" sz="1000" b="0" i="0" u="none" strike="noStrike" kern="1200" dirty="0" smtClean="0">
                          <a:solidFill>
                            <a:srgbClr val="000000"/>
                          </a:solidFill>
                          <a:effectLst/>
                          <a:latin typeface="+mj-lt"/>
                          <a:ea typeface="+mn-ea"/>
                          <a:cs typeface="+mn-cs"/>
                        </a:rPr>
                        <a:t>SNC Report</a:t>
                      </a:r>
                      <a:endParaRPr lang="en-US" sz="10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0.52%</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1.81%</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3.50</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883">
                <a:tc>
                  <a:txBody>
                    <a:bodyPr/>
                    <a:lstStyle/>
                    <a:p>
                      <a:pPr marL="0" marR="0" lvl="0" indent="0" algn="ctr" defTabSz="939800" rtl="0" eaLnBrk="1" fontAlgn="base" latinLnBrk="0" hangingPunct="1">
                        <a:lnSpc>
                          <a:spcPct val="100000"/>
                        </a:lnSpc>
                        <a:spcBef>
                          <a:spcPct val="30000"/>
                        </a:spcBef>
                        <a:spcAft>
                          <a:spcPct val="0"/>
                        </a:spcAft>
                        <a:buClrTx/>
                        <a:buSzTx/>
                        <a:buFontTx/>
                        <a:buNone/>
                        <a:tabLst/>
                        <a:defRPr/>
                      </a:pPr>
                      <a:endParaRPr kumimoji="0" lang="en-US" sz="1000" b="1" i="0" u="none" strike="noStrike" kern="1200" cap="none" normalizeH="0" baseline="0" dirty="0" smtClean="0">
                        <a:ln>
                          <a:noFill/>
                        </a:ln>
                        <a:solidFill>
                          <a:schemeClr val="tx1"/>
                        </a:solidFill>
                        <a:effectLst/>
                        <a:latin typeface="Arial"/>
                        <a:ea typeface="Arial Unicode MS" pitchFamily="34" charset="-128"/>
                        <a:cs typeface="Arial" charset="0"/>
                      </a:endParaRPr>
                    </a:p>
                  </a:txBody>
                  <a:tcPr marL="45720" marR="45720" anchor="ctr" horzOverflow="overflow">
                    <a:lnL w="12700" cap="flat" cmpd="sng" algn="ctr">
                      <a:solidFill>
                        <a:schemeClr val="bg1">
                          <a:lumMod val="50000"/>
                        </a:schemeClr>
                      </a:solidFill>
                      <a:prstDash val="solid"/>
                      <a:round/>
                      <a:headEnd type="none" w="med" len="med"/>
                      <a:tailEnd type="none" w="med" len="med"/>
                    </a:lnL>
                    <a:lnR w="28575" cap="flat" cmpd="sng" algn="ctr">
                      <a:solidFill>
                        <a:schemeClr val="accent3">
                          <a:lumMod val="20000"/>
                          <a:lumOff val="8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200" kern="1200">
                          <a:solidFill>
                            <a:schemeClr val="tx1"/>
                          </a:solidFill>
                          <a:latin typeface="Arial"/>
                          <a:ea typeface="ＭＳ Ｐゴシック"/>
                          <a:cs typeface="ＭＳ Ｐゴシック"/>
                        </a:defRPr>
                      </a:lvl1pPr>
                      <a:lvl2pPr marL="457200" algn="l" defTabSz="914400" rtl="0" eaLnBrk="1" latinLnBrk="0" hangingPunct="1">
                        <a:defRPr sz="1200" kern="1200">
                          <a:solidFill>
                            <a:schemeClr val="tx1"/>
                          </a:solidFill>
                          <a:latin typeface="Arial"/>
                          <a:ea typeface="ＭＳ Ｐゴシック"/>
                          <a:cs typeface="ＭＳ Ｐゴシック"/>
                        </a:defRPr>
                      </a:lvl2pPr>
                      <a:lvl3pPr marL="914400" algn="l" defTabSz="914400" rtl="0" eaLnBrk="1" latinLnBrk="0" hangingPunct="1">
                        <a:defRPr sz="1200" kern="1200">
                          <a:solidFill>
                            <a:schemeClr val="tx1"/>
                          </a:solidFill>
                          <a:latin typeface="Arial"/>
                          <a:ea typeface="ＭＳ Ｐゴシック"/>
                          <a:cs typeface="ＭＳ Ｐゴシック"/>
                        </a:defRPr>
                      </a:lvl3pPr>
                      <a:lvl4pPr marL="1371600" algn="l" defTabSz="914400" rtl="0" eaLnBrk="1" latinLnBrk="0" hangingPunct="1">
                        <a:defRPr sz="1200" kern="1200">
                          <a:solidFill>
                            <a:schemeClr val="tx1"/>
                          </a:solidFill>
                          <a:latin typeface="Arial"/>
                          <a:ea typeface="ＭＳ Ｐゴシック"/>
                          <a:cs typeface="ＭＳ Ｐゴシック"/>
                        </a:defRPr>
                      </a:lvl4pPr>
                      <a:lvl5pPr marL="1828800" algn="l" defTabSz="914400" rtl="0" eaLnBrk="1" latinLnBrk="0" hangingPunct="1">
                        <a:defRPr sz="1200" kern="1200">
                          <a:solidFill>
                            <a:schemeClr val="tx1"/>
                          </a:solidFill>
                          <a:latin typeface="Arial"/>
                          <a:ea typeface="ＭＳ Ｐゴシック"/>
                          <a:cs typeface="ＭＳ Ｐゴシック"/>
                        </a:defRPr>
                      </a:lvl5pPr>
                      <a:lvl6pPr marL="2286000" algn="l" defTabSz="914400" rtl="0" eaLnBrk="1" latinLnBrk="0" hangingPunct="1">
                        <a:defRPr sz="1200" kern="1200">
                          <a:solidFill>
                            <a:schemeClr val="tx1"/>
                          </a:solidFill>
                          <a:latin typeface="Arial"/>
                          <a:ea typeface="ＭＳ Ｐゴシック"/>
                          <a:cs typeface="ＭＳ Ｐゴシック"/>
                        </a:defRPr>
                      </a:lvl6pPr>
                      <a:lvl7pPr marL="2743200" algn="l" defTabSz="914400" rtl="0" eaLnBrk="1" latinLnBrk="0" hangingPunct="1">
                        <a:defRPr sz="1200" kern="1200">
                          <a:solidFill>
                            <a:schemeClr val="tx1"/>
                          </a:solidFill>
                          <a:latin typeface="Arial"/>
                          <a:ea typeface="ＭＳ Ｐゴシック"/>
                          <a:cs typeface="ＭＳ Ｐゴシック"/>
                        </a:defRPr>
                      </a:lvl7pPr>
                      <a:lvl8pPr marL="3200400" algn="l" defTabSz="914400" rtl="0" eaLnBrk="1" latinLnBrk="0" hangingPunct="1">
                        <a:defRPr sz="12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000" b="1" i="0" u="none" strike="noStrike" kern="1200" cap="none" normalizeH="0" baseline="0" dirty="0" smtClean="0">
                          <a:ln>
                            <a:noFill/>
                          </a:ln>
                          <a:solidFill>
                            <a:schemeClr val="tx1"/>
                          </a:solidFill>
                          <a:effectLst/>
                          <a:latin typeface="Arial"/>
                          <a:ea typeface="Arial Unicode MS" pitchFamily="34" charset="-128"/>
                          <a:cs typeface="Arial" charset="0"/>
                        </a:rPr>
                        <a:t>Q12011-Q42015</a:t>
                      </a:r>
                    </a:p>
                  </a:txBody>
                  <a:tcPr marL="45720" marR="45720" anchor="ctr" horzOverflow="overflow">
                    <a:lnL w="28575" cap="flat" cmpd="sng" algn="ctr">
                      <a:solidFill>
                        <a:schemeClr val="accent3">
                          <a:lumMod val="20000"/>
                          <a:lumOff val="80000"/>
                        </a:schemeClr>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000" b="1" i="0" u="none" strike="noStrike" cap="none" normalizeH="0" baseline="0" dirty="0" smtClean="0">
                          <a:ln>
                            <a:noFill/>
                          </a:ln>
                          <a:solidFill>
                            <a:schemeClr val="tx1"/>
                          </a:solidFill>
                          <a:effectLst/>
                          <a:latin typeface="+mj-lt"/>
                          <a:ea typeface="Arial Unicode MS" pitchFamily="34" charset="-128"/>
                          <a:cs typeface="Arial" charset="0"/>
                        </a:rPr>
                        <a:t>Q12008-Q42010</a:t>
                      </a:r>
                    </a:p>
                  </a:txBody>
                  <a:tcPr marL="45720" marR="45720" anchor="ctr" horzOverflow="overflow">
                    <a:lnL w="12700" cap="flat" cmpd="sng" algn="ctr">
                      <a:solidFill>
                        <a:schemeClr val="accent4"/>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endParaRPr lang="en-GB"/>
                    </a:p>
                  </a:txBody>
                  <a:tcPr/>
                </a:tc>
              </a:tr>
              <a:tr h="255083">
                <a:tc>
                  <a:txBody>
                    <a:bodyPr/>
                    <a:lstStyle/>
                    <a:p>
                      <a:pPr marL="0" algn="ctr" defTabSz="457200" rtl="0" eaLnBrk="1" fontAlgn="b" latinLnBrk="0" hangingPunct="1"/>
                      <a:r>
                        <a:rPr lang="en-US" sz="1000" b="0" i="0" u="none" strike="noStrike" kern="1200" dirty="0" smtClean="0">
                          <a:solidFill>
                            <a:srgbClr val="000000"/>
                          </a:solidFill>
                          <a:effectLst/>
                          <a:latin typeface="+mj-lt"/>
                          <a:ea typeface="+mn-ea"/>
                          <a:cs typeface="+mn-cs"/>
                        </a:rPr>
                        <a:t>SHUSA / </a:t>
                      </a:r>
                      <a:r>
                        <a:rPr lang="en-US" sz="1000" b="0" i="0" u="none" strike="noStrike" kern="1200" dirty="0" smtClean="0">
                          <a:solidFill>
                            <a:srgbClr val="000000"/>
                          </a:solidFill>
                          <a:effectLst/>
                          <a:latin typeface="+mn-lt"/>
                          <a:ea typeface="+mn-ea"/>
                          <a:cs typeface="+mn-cs"/>
                        </a:rPr>
                        <a:t>Sovereign</a:t>
                      </a:r>
                      <a:endParaRPr lang="en-US" sz="10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0.97%</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2.17%</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2.23</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55083">
                <a:tc>
                  <a:txBody>
                    <a:bodyPr/>
                    <a:lstStyle/>
                    <a:p>
                      <a:pPr marL="0" algn="ctr" defTabSz="457200" rtl="0" eaLnBrk="1" fontAlgn="b" latinLnBrk="0" hangingPunct="1"/>
                      <a:r>
                        <a:rPr lang="en-US" sz="1000" b="0" i="0" u="none" strike="noStrike" kern="1200" dirty="0" smtClean="0">
                          <a:solidFill>
                            <a:srgbClr val="000000"/>
                          </a:solidFill>
                          <a:effectLst/>
                          <a:latin typeface="+mj-lt"/>
                          <a:ea typeface="+mn-ea"/>
                          <a:cs typeface="+mn-cs"/>
                        </a:rPr>
                        <a:t>FRB 100 largest</a:t>
                      </a:r>
                      <a:r>
                        <a:rPr lang="en-US" sz="1000" b="0" i="0" u="none" strike="noStrike" kern="1200" baseline="0" dirty="0" smtClean="0">
                          <a:solidFill>
                            <a:srgbClr val="000000"/>
                          </a:solidFill>
                          <a:effectLst/>
                          <a:latin typeface="+mj-lt"/>
                          <a:ea typeface="+mn-ea"/>
                          <a:cs typeface="+mn-cs"/>
                        </a:rPr>
                        <a:t> </a:t>
                      </a:r>
                      <a:r>
                        <a:rPr lang="en-US" sz="1000" b="0" i="0" u="none" strike="noStrike" kern="1200" dirty="0" smtClean="0">
                          <a:solidFill>
                            <a:srgbClr val="000000"/>
                          </a:solidFill>
                          <a:effectLst/>
                          <a:latin typeface="+mn-lt"/>
                          <a:ea typeface="+mn-ea"/>
                          <a:cs typeface="+mn-cs"/>
                        </a:rPr>
                        <a:t>banks</a:t>
                      </a:r>
                      <a:endParaRPr lang="en-US" sz="10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0.38%</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1.68%</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4.41</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08165">
                <a:tc>
                  <a:txBody>
                    <a:bodyPr/>
                    <a:lstStyle/>
                    <a:p>
                      <a:pPr marL="0" algn="ctr" defTabSz="457200" rtl="0" eaLnBrk="1" fontAlgn="b" latinLnBrk="0" hangingPunct="1"/>
                      <a:r>
                        <a:rPr lang="en-US" sz="1000" b="0" i="0" u="none" strike="noStrike" kern="1200" dirty="0" smtClean="0">
                          <a:solidFill>
                            <a:srgbClr val="000000"/>
                          </a:solidFill>
                          <a:effectLst/>
                          <a:latin typeface="+mj-lt"/>
                          <a:ea typeface="+mn-ea"/>
                          <a:cs typeface="+mn-cs"/>
                        </a:rPr>
                        <a:t>SNC Report</a:t>
                      </a:r>
                      <a:endParaRPr lang="en-US" sz="10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0.52%</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1.63%</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3.16</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21" name="Rectangular Callout 20"/>
          <p:cNvSpPr/>
          <p:nvPr/>
        </p:nvSpPr>
        <p:spPr bwMode="auto">
          <a:xfrm>
            <a:off x="1052624" y="5384800"/>
            <a:ext cx="2304808" cy="943110"/>
          </a:xfrm>
          <a:prstGeom prst="wedgeRectCallout">
            <a:avLst>
              <a:gd name="adj1" fmla="val 60532"/>
              <a:gd name="adj2" fmla="val -1756"/>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algn="l">
              <a:lnSpc>
                <a:spcPct val="100000"/>
              </a:lnSpc>
            </a:pPr>
            <a:r>
              <a:rPr lang="en-US" sz="1100" dirty="0" smtClean="0"/>
              <a:t>Recommend a ~3x scalar to reflect the decreasing trend in CCAR derived scalars from 2015, as well as to incorporate the range of </a:t>
            </a:r>
            <a:r>
              <a:rPr lang="en-US" sz="1100" dirty="0"/>
              <a:t>scalars </a:t>
            </a:r>
            <a:r>
              <a:rPr lang="en-US" sz="1100" dirty="0" smtClean="0"/>
              <a:t>derived from historical data</a:t>
            </a:r>
            <a:endParaRPr lang="en-US" sz="1100" dirty="0"/>
          </a:p>
        </p:txBody>
      </p:sp>
      <p:sp>
        <p:nvSpPr>
          <p:cNvPr id="24" name="Text Placeholder 9"/>
          <p:cNvSpPr txBox="1">
            <a:spLocks/>
          </p:cNvSpPr>
          <p:nvPr/>
        </p:nvSpPr>
        <p:spPr>
          <a:xfrm>
            <a:off x="544513" y="1471289"/>
            <a:ext cx="3941769"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dirty="0" smtClean="0">
                <a:ln>
                  <a:noFill/>
                </a:ln>
                <a:solidFill>
                  <a:srgbClr val="FF0000"/>
                </a:solidFill>
                <a:effectLst/>
                <a:uLnTx/>
                <a:uFillTx/>
                <a:latin typeface="Arial Bold"/>
                <a:ea typeface="ＭＳ Ｐゴシック"/>
              </a:rPr>
              <a:t>Scalar derived from CCAR 2016</a:t>
            </a:r>
          </a:p>
          <a:p>
            <a:pPr marL="0" marR="0" lvl="0" indent="0" algn="l" defTabSz="914400" rtl="0" eaLnBrk="1" fontAlgn="base" latinLnBrk="0" hangingPunct="1">
              <a:lnSpc>
                <a:spcPct val="100000"/>
              </a:lnSpc>
              <a:spcBef>
                <a:spcPts val="0"/>
              </a:spcBef>
              <a:spcAft>
                <a:spcPct val="0"/>
              </a:spcAft>
              <a:buClrTx/>
              <a:buSzTx/>
              <a:buFontTx/>
              <a:buNone/>
              <a:tabLst/>
              <a:defRPr/>
            </a:pPr>
            <a:endParaRPr kumimoji="0" lang="en-GB" sz="1400" b="0" i="0" u="none" strike="noStrike" kern="0" cap="none" spc="0" normalizeH="0" baseline="0" noProof="0" dirty="0">
              <a:ln>
                <a:noFill/>
              </a:ln>
              <a:solidFill>
                <a:srgbClr val="FF0000"/>
              </a:solidFill>
              <a:effectLst/>
              <a:uLnTx/>
              <a:uFillTx/>
              <a:latin typeface="Arial"/>
              <a:ea typeface="ＭＳ Ｐゴシック"/>
            </a:endParaRPr>
          </a:p>
        </p:txBody>
      </p:sp>
      <p:sp>
        <p:nvSpPr>
          <p:cNvPr id="27" name="Text Placeholder 10"/>
          <p:cNvSpPr txBox="1">
            <a:spLocks/>
          </p:cNvSpPr>
          <p:nvPr/>
        </p:nvSpPr>
        <p:spPr>
          <a:xfrm>
            <a:off x="4856705" y="1471289"/>
            <a:ext cx="3944938"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Scalar derived from historical loss rates</a:t>
            </a:r>
          </a:p>
          <a:p>
            <a:pPr marL="0" marR="0" lvl="0" indent="0" algn="l" defTabSz="914400" rtl="0" eaLnBrk="1" fontAlgn="base" latinLnBrk="0" hangingPunct="1">
              <a:lnSpc>
                <a:spcPct val="100000"/>
              </a:lnSpc>
              <a:spcBef>
                <a:spcPts val="0"/>
              </a:spcBef>
              <a:spcAft>
                <a:spcPct val="0"/>
              </a:spcAft>
              <a:buClrTx/>
              <a:buSzTx/>
              <a:buFontTx/>
              <a:buNone/>
              <a:tabLst/>
              <a:defRPr/>
            </a:pPr>
            <a:endParaRPr kumimoji="0" lang="en-GB" sz="1400" b="1" i="0" u="none" strike="noStrike" kern="0" cap="none" spc="0" normalizeH="0" baseline="0" noProof="0" dirty="0">
              <a:ln>
                <a:noFill/>
              </a:ln>
              <a:solidFill>
                <a:srgbClr val="FF0000"/>
              </a:solidFill>
              <a:effectLst/>
              <a:uLnTx/>
              <a:uFillTx/>
              <a:latin typeface="Arial Bold"/>
              <a:ea typeface="ＭＳ Ｐゴシック"/>
            </a:endParaRPr>
          </a:p>
        </p:txBody>
      </p:sp>
      <p:sp>
        <p:nvSpPr>
          <p:cNvPr id="28" name="Freeform 27"/>
          <p:cNvSpPr>
            <a:spLocks noChangeAspect="1"/>
          </p:cNvSpPr>
          <p:nvPr/>
        </p:nvSpPr>
        <p:spPr>
          <a:xfrm rot="5400000">
            <a:off x="4736353" y="4966611"/>
            <a:ext cx="240703" cy="457200"/>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3"/>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29" name="Right Bracket 28"/>
          <p:cNvSpPr/>
          <p:nvPr/>
        </p:nvSpPr>
        <p:spPr>
          <a:xfrm rot="5400000">
            <a:off x="4700128" y="739615"/>
            <a:ext cx="182880" cy="8668738"/>
          </a:xfrm>
          <a:prstGeom prst="rightBracket">
            <a:avLst>
              <a:gd name="adj" fmla="val 0"/>
            </a:avLst>
          </a:prstGeom>
          <a:ln w="9525">
            <a:solidFill>
              <a:schemeClr val="accent3"/>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4431808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p:cNvGraphicFramePr>
            <a:graphicFrameLocks noChangeAspect="1"/>
          </p:cNvGraphicFramePr>
          <p:nvPr>
            <p:custDataLst>
              <p:tags r:id="rId2"/>
            </p:custDataLst>
            <p:extLst>
              <p:ext uri="{D42A27DB-BD31-4B8C-83A1-F6EECF244321}">
                <p14:modId xmlns:p14="http://schemas.microsoft.com/office/powerpoint/2010/main" val="39115287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9966" name="think-cell Slide" r:id="rId31" imgW="270" imgH="270" progId="TCLayout.ActiveDocument.1">
                  <p:embed/>
                </p:oleObj>
              </mc:Choice>
              <mc:Fallback>
                <p:oleObj name="think-cell Slide" r:id="rId31" imgW="270" imgH="270" progId="TCLayout.ActiveDocument.1">
                  <p:embed/>
                  <p:pic>
                    <p:nvPicPr>
                      <p:cNvPr id="0" name=""/>
                      <p:cNvPicPr/>
                      <p:nvPr/>
                    </p:nvPicPr>
                    <p:blipFill>
                      <a:blip r:embed="rId32"/>
                      <a:stretch>
                        <a:fillRect/>
                      </a:stretch>
                    </p:blipFill>
                    <p:spPr>
                      <a:xfrm>
                        <a:off x="1588" y="1588"/>
                        <a:ext cx="1587" cy="1587"/>
                      </a:xfrm>
                      <a:prstGeom prst="rect">
                        <a:avLst/>
                      </a:prstGeom>
                    </p:spPr>
                  </p:pic>
                </p:oleObj>
              </mc:Fallback>
            </mc:AlternateContent>
          </a:graphicData>
        </a:graphic>
      </p:graphicFrame>
      <p:sp>
        <p:nvSpPr>
          <p:cNvPr id="27" name="Rectangle 26"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ea typeface="ＭＳ Ｐゴシック"/>
              <a:sym typeface="Arial"/>
            </a:endParaRPr>
          </a:p>
        </p:txBody>
      </p:sp>
      <p:sp>
        <p:nvSpPr>
          <p:cNvPr id="34" name="Rectangle 33"/>
          <p:cNvSpPr/>
          <p:nvPr/>
        </p:nvSpPr>
        <p:spPr>
          <a:xfrm>
            <a:off x="789173" y="4263655"/>
            <a:ext cx="5824728" cy="640080"/>
          </a:xfrm>
          <a:prstGeom prst="rect">
            <a:avLst/>
          </a:prstGeom>
          <a:solidFill>
            <a:srgbClr val="FFC000">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36" name="Rectangle 35"/>
          <p:cNvSpPr/>
          <p:nvPr/>
        </p:nvSpPr>
        <p:spPr>
          <a:xfrm>
            <a:off x="789173" y="4189228"/>
            <a:ext cx="5824728" cy="701403"/>
          </a:xfrm>
          <a:prstGeom prst="rect">
            <a:avLst/>
          </a:prstGeom>
          <a:solidFill>
            <a:srgbClr val="FF9B9B">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graphicFrame>
        <p:nvGraphicFramePr>
          <p:cNvPr id="530" name="Object 529"/>
          <p:cNvGraphicFramePr>
            <a:graphicFrameLocks/>
          </p:cNvGraphicFramePr>
          <p:nvPr>
            <p:custDataLst>
              <p:tags r:id="rId4"/>
            </p:custDataLst>
            <p:extLst>
              <p:ext uri="{D42A27DB-BD31-4B8C-83A1-F6EECF244321}">
                <p14:modId xmlns:p14="http://schemas.microsoft.com/office/powerpoint/2010/main" val="582261014"/>
              </p:ext>
            </p:extLst>
          </p:nvPr>
        </p:nvGraphicFramePr>
        <p:xfrm>
          <a:off x="381000" y="1943100"/>
          <a:ext cx="6334057" cy="3714750"/>
        </p:xfrm>
        <a:graphic>
          <a:graphicData uri="http://schemas.openxmlformats.org/presentationml/2006/ole">
            <mc:AlternateContent xmlns:mc="http://schemas.openxmlformats.org/markup-compatibility/2006">
              <mc:Choice xmlns:v="urn:schemas-microsoft-com:vml" Requires="v">
                <p:oleObj spid="_x0000_s119967" name="Chart" r:id="rId33" imgW="6334057" imgH="3714750" progId="MSGraph.Chart.8">
                  <p:embed followColorScheme="full"/>
                </p:oleObj>
              </mc:Choice>
              <mc:Fallback>
                <p:oleObj name="Chart" r:id="rId33" imgW="6334057" imgH="3714750" progId="MSGraph.Chart.8">
                  <p:embed followColorScheme="full"/>
                  <p:pic>
                    <p:nvPicPr>
                      <p:cNvPr id="0" name=""/>
                      <p:cNvPicPr/>
                      <p:nvPr/>
                    </p:nvPicPr>
                    <p:blipFill>
                      <a:blip r:embed="rId34"/>
                      <a:stretch>
                        <a:fillRect/>
                      </a:stretch>
                    </p:blipFill>
                    <p:spPr>
                      <a:xfrm>
                        <a:off x="381000" y="1943100"/>
                        <a:ext cx="6334057" cy="3714750"/>
                      </a:xfrm>
                      <a:prstGeom prst="rect">
                        <a:avLst/>
                      </a:prstGeom>
                    </p:spPr>
                  </p:pic>
                </p:oleObj>
              </mc:Fallback>
            </mc:AlternateContent>
          </a:graphicData>
        </a:graphic>
      </p:graphicFrame>
      <p:sp>
        <p:nvSpPr>
          <p:cNvPr id="69" name="Text Placeholder 6272"/>
          <p:cNvSpPr>
            <a:spLocks noGrp="1"/>
          </p:cNvSpPr>
          <p:nvPr>
            <p:custDataLst>
              <p:tags r:id="rId5"/>
            </p:custDataLst>
          </p:nvPr>
        </p:nvSpPr>
        <p:spPr bwMode="auto">
          <a:xfrm>
            <a:off x="644525" y="5518150"/>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D025501A-645A-4B6D-8C22-123E102D6874}" type="datetime'''''''''''''''''''''''2''''''''''''''''''''''''01''''''''3'">
              <a:rPr lang="en-US" sz="1000"/>
              <a:pPr marL="0" indent="0" algn="ctr">
                <a:lnSpc>
                  <a:spcPct val="100000"/>
                </a:lnSpc>
                <a:spcBef>
                  <a:spcPct val="0"/>
                </a:spcBef>
                <a:spcAft>
                  <a:spcPct val="0"/>
                </a:spcAft>
                <a:buNone/>
              </a:pPr>
              <a:t>2013</a:t>
            </a:fld>
            <a:endParaRPr lang="en-GB" sz="1000" dirty="0"/>
          </a:p>
        </p:txBody>
      </p:sp>
      <p:sp>
        <p:nvSpPr>
          <p:cNvPr id="70" name="Text Placeholder 6273"/>
          <p:cNvSpPr>
            <a:spLocks noGrp="1"/>
          </p:cNvSpPr>
          <p:nvPr>
            <p:custDataLst>
              <p:tags r:id="rId6"/>
            </p:custDataLst>
          </p:nvPr>
        </p:nvSpPr>
        <p:spPr bwMode="auto">
          <a:xfrm>
            <a:off x="1768475" y="5518150"/>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53B1906D-745B-4BF5-BC89-ABF205ACD2C2}" type="datetime'''''''''''''2''''''''''''0''''''''''''''1''4'''''''''''''''''">
              <a:rPr lang="en-US" sz="1000"/>
              <a:pPr marL="0" indent="0" algn="ctr">
                <a:lnSpc>
                  <a:spcPct val="100000"/>
                </a:lnSpc>
                <a:spcBef>
                  <a:spcPct val="0"/>
                </a:spcBef>
                <a:spcAft>
                  <a:spcPct val="0"/>
                </a:spcAft>
                <a:buNone/>
              </a:pPr>
              <a:t>2014</a:t>
            </a:fld>
            <a:endParaRPr lang="en-GB" sz="1000" dirty="0"/>
          </a:p>
        </p:txBody>
      </p:sp>
      <p:sp>
        <p:nvSpPr>
          <p:cNvPr id="74" name="Text Placeholder 6277"/>
          <p:cNvSpPr>
            <a:spLocks noGrp="1"/>
          </p:cNvSpPr>
          <p:nvPr>
            <p:custDataLst>
              <p:tags r:id="rId7"/>
            </p:custDataLst>
          </p:nvPr>
        </p:nvSpPr>
        <p:spPr bwMode="auto">
          <a:xfrm>
            <a:off x="6264275" y="5518150"/>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58534B36-E7FA-4647-9BEF-C7E20ED73BDC}" type="datetime'''''''''''''''''''''''2''0''''''''''''''1''8'''''">
              <a:rPr lang="en-US" sz="1000"/>
              <a:pPr marL="0" indent="0" algn="ctr">
                <a:lnSpc>
                  <a:spcPct val="100000"/>
                </a:lnSpc>
                <a:spcBef>
                  <a:spcPct val="0"/>
                </a:spcBef>
                <a:spcAft>
                  <a:spcPct val="0"/>
                </a:spcAft>
                <a:buNone/>
              </a:pPr>
              <a:t>2018</a:t>
            </a:fld>
            <a:endParaRPr lang="en-GB" sz="1000" dirty="0"/>
          </a:p>
        </p:txBody>
      </p:sp>
      <p:sp>
        <p:nvSpPr>
          <p:cNvPr id="73" name="Text Placeholder 6276"/>
          <p:cNvSpPr>
            <a:spLocks noGrp="1"/>
          </p:cNvSpPr>
          <p:nvPr>
            <p:custDataLst>
              <p:tags r:id="rId8"/>
            </p:custDataLst>
          </p:nvPr>
        </p:nvSpPr>
        <p:spPr bwMode="auto">
          <a:xfrm>
            <a:off x="5140325" y="5518150"/>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24ABE71E-1303-40C5-B05B-A96FC319A2C6}" type="datetime'2''''01''''''''''''''''''''''7'''''''''''''''''''''''''''''">
              <a:rPr lang="en-US" sz="1000"/>
              <a:pPr marL="0" indent="0" algn="ctr">
                <a:lnSpc>
                  <a:spcPct val="100000"/>
                </a:lnSpc>
                <a:spcBef>
                  <a:spcPct val="0"/>
                </a:spcBef>
                <a:spcAft>
                  <a:spcPct val="0"/>
                </a:spcAft>
                <a:buNone/>
              </a:pPr>
              <a:t>2017</a:t>
            </a:fld>
            <a:endParaRPr lang="en-GB" sz="1000" dirty="0"/>
          </a:p>
        </p:txBody>
      </p:sp>
      <p:sp>
        <p:nvSpPr>
          <p:cNvPr id="72" name="Text Placeholder 6275"/>
          <p:cNvSpPr>
            <a:spLocks noGrp="1"/>
          </p:cNvSpPr>
          <p:nvPr>
            <p:custDataLst>
              <p:tags r:id="rId9"/>
            </p:custDataLst>
          </p:nvPr>
        </p:nvSpPr>
        <p:spPr bwMode="auto">
          <a:xfrm>
            <a:off x="4016375" y="5518150"/>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CC1C2AD9-5DBE-426C-93D8-B37367B9C1E2}" type="datetime'''2''''''''''''''''''''''''''''''0''1''''''''''''''6'''''">
              <a:rPr lang="en-US" sz="1000"/>
              <a:pPr marL="0" indent="0" algn="ctr">
                <a:lnSpc>
                  <a:spcPct val="100000"/>
                </a:lnSpc>
                <a:spcBef>
                  <a:spcPct val="0"/>
                </a:spcBef>
                <a:spcAft>
                  <a:spcPct val="0"/>
                </a:spcAft>
                <a:buNone/>
              </a:pPr>
              <a:t>2016</a:t>
            </a:fld>
            <a:endParaRPr lang="en-GB" sz="1000" dirty="0"/>
          </a:p>
        </p:txBody>
      </p:sp>
      <p:sp>
        <p:nvSpPr>
          <p:cNvPr id="71" name="Text Placeholder 6274"/>
          <p:cNvSpPr>
            <a:spLocks noGrp="1"/>
          </p:cNvSpPr>
          <p:nvPr>
            <p:custDataLst>
              <p:tags r:id="rId10"/>
            </p:custDataLst>
          </p:nvPr>
        </p:nvSpPr>
        <p:spPr bwMode="auto">
          <a:xfrm>
            <a:off x="2892425" y="5518150"/>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ED89DF0A-1AF2-4ADD-A4CB-074EFE01433E}" type="datetime'''''''''''''''''2''0''''''''''''1''''''''''''5'''''''''''''">
              <a:rPr lang="en-US" sz="1000"/>
              <a:pPr marL="0" indent="0" algn="ctr">
                <a:lnSpc>
                  <a:spcPct val="100000"/>
                </a:lnSpc>
                <a:spcBef>
                  <a:spcPct val="0"/>
                </a:spcBef>
                <a:spcAft>
                  <a:spcPct val="0"/>
                </a:spcAft>
                <a:buNone/>
              </a:pPr>
              <a:t>2015</a:t>
            </a:fld>
            <a:endParaRPr lang="en-GB" sz="1000" dirty="0"/>
          </a:p>
        </p:txBody>
      </p:sp>
      <p:cxnSp>
        <p:nvCxnSpPr>
          <p:cNvPr id="2" name="Straight Connector 1"/>
          <p:cNvCxnSpPr/>
          <p:nvPr>
            <p:custDataLst>
              <p:tags r:id="rId11"/>
            </p:custDataLst>
          </p:nvPr>
        </p:nvCxnSpPr>
        <p:spPr bwMode="gray">
          <a:xfrm>
            <a:off x="725489" y="5845175"/>
            <a:ext cx="219075" cy="0"/>
          </a:xfrm>
          <a:prstGeom prst="line">
            <a:avLst/>
          </a:prstGeom>
          <a:ln w="19050">
            <a:solidFill>
              <a:srgbClr val="646AA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custDataLst>
              <p:tags r:id="rId12"/>
            </p:custDataLst>
          </p:nvPr>
        </p:nvCxnSpPr>
        <p:spPr bwMode="gray">
          <a:xfrm>
            <a:off x="725489" y="6048375"/>
            <a:ext cx="219075" cy="0"/>
          </a:xfrm>
          <a:prstGeom prst="line">
            <a:avLst/>
          </a:prstGeom>
          <a:ln w="19050">
            <a:solidFill>
              <a:srgbClr val="41A44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6" name="Straight Connector 545"/>
          <p:cNvCxnSpPr/>
          <p:nvPr>
            <p:custDataLst>
              <p:tags r:id="rId13"/>
            </p:custDataLst>
          </p:nvPr>
        </p:nvCxnSpPr>
        <p:spPr bwMode="gray">
          <a:xfrm>
            <a:off x="3400425" y="6251575"/>
            <a:ext cx="219075" cy="0"/>
          </a:xfrm>
          <a:prstGeom prst="line">
            <a:avLst/>
          </a:prstGeom>
          <a:ln w="19050">
            <a:solidFill>
              <a:srgbClr val="EB0326"/>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549" name="Straight Connector 548"/>
          <p:cNvCxnSpPr/>
          <p:nvPr>
            <p:custDataLst>
              <p:tags r:id="rId14"/>
            </p:custDataLst>
          </p:nvPr>
        </p:nvCxnSpPr>
        <p:spPr bwMode="gray">
          <a:xfrm>
            <a:off x="3400425" y="6048375"/>
            <a:ext cx="219075" cy="0"/>
          </a:xfrm>
          <a:prstGeom prst="line">
            <a:avLst/>
          </a:prstGeom>
          <a:ln w="19050">
            <a:solidFill>
              <a:srgbClr val="FFBF27"/>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550" name="Straight Connector 549"/>
          <p:cNvCxnSpPr/>
          <p:nvPr>
            <p:custDataLst>
              <p:tags r:id="rId15"/>
            </p:custDataLst>
          </p:nvPr>
        </p:nvCxnSpPr>
        <p:spPr bwMode="gray">
          <a:xfrm>
            <a:off x="3400425" y="5845175"/>
            <a:ext cx="219075" cy="0"/>
          </a:xfrm>
          <a:prstGeom prst="line">
            <a:avLst/>
          </a:prstGeom>
          <a:ln w="19050">
            <a:solidFill>
              <a:srgbClr val="EB0326"/>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45" name="Straight Connector 544"/>
          <p:cNvCxnSpPr/>
          <p:nvPr>
            <p:custDataLst>
              <p:tags r:id="rId16"/>
            </p:custDataLst>
          </p:nvPr>
        </p:nvCxnSpPr>
        <p:spPr bwMode="gray">
          <a:xfrm>
            <a:off x="725488" y="6251575"/>
            <a:ext cx="219075" cy="0"/>
          </a:xfrm>
          <a:prstGeom prst="line">
            <a:avLst/>
          </a:prstGeom>
          <a:ln w="19050">
            <a:solidFill>
              <a:srgbClr val="FFBF27"/>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custDataLst>
              <p:tags r:id="rId17"/>
            </p:custDataLst>
          </p:nvPr>
        </p:nvCxnSpPr>
        <p:spPr bwMode="gray">
          <a:xfrm>
            <a:off x="5416550" y="6048375"/>
            <a:ext cx="219075" cy="0"/>
          </a:xfrm>
          <a:prstGeom prst="line">
            <a:avLst/>
          </a:prstGeom>
          <a:ln w="9525">
            <a:solidFill>
              <a:srgbClr val="FFBF2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custDataLst>
              <p:tags r:id="rId18"/>
            </p:custDataLst>
          </p:nvPr>
        </p:nvCxnSpPr>
        <p:spPr bwMode="gray">
          <a:xfrm>
            <a:off x="5416550" y="5845175"/>
            <a:ext cx="219075" cy="0"/>
          </a:xfrm>
          <a:prstGeom prst="line">
            <a:avLst/>
          </a:prstGeom>
          <a:ln w="9525">
            <a:solidFill>
              <a:srgbClr val="80808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custDataLst>
              <p:tags r:id="rId19"/>
            </p:custDataLst>
          </p:nvPr>
        </p:nvCxnSpPr>
        <p:spPr bwMode="gray">
          <a:xfrm>
            <a:off x="5416550" y="6251575"/>
            <a:ext cx="219075" cy="0"/>
          </a:xfrm>
          <a:prstGeom prst="line">
            <a:avLst/>
          </a:prstGeom>
          <a:ln w="9525">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 Placeholder 1"/>
          <p:cNvSpPr>
            <a:spLocks noGrp="1"/>
          </p:cNvSpPr>
          <p:nvPr>
            <p:custDataLst>
              <p:tags r:id="rId20"/>
            </p:custDataLst>
          </p:nvPr>
        </p:nvSpPr>
        <p:spPr bwMode="auto">
          <a:xfrm>
            <a:off x="5686425" y="6181725"/>
            <a:ext cx="7191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3C20AEDD-372B-49DC-A6D6-4B8A7F7BF87F}" type="datetime'''M''''a''''''''''''x ''red'''' l''i''''''m''''i''''''''''t'">
              <a:rPr lang="en-US" sz="1000"/>
              <a:pPr/>
              <a:t>Max red limit</a:t>
            </a:fld>
            <a:endParaRPr lang="en-GB" sz="1000" dirty="0">
              <a:latin typeface="Arial"/>
              <a:sym typeface="Arial"/>
            </a:endParaRPr>
          </a:p>
        </p:txBody>
      </p:sp>
      <p:sp>
        <p:nvSpPr>
          <p:cNvPr id="45" name="Text Placeholder 5"/>
          <p:cNvSpPr>
            <a:spLocks noGrp="1"/>
          </p:cNvSpPr>
          <p:nvPr>
            <p:custDataLst>
              <p:tags r:id="rId21"/>
            </p:custDataLst>
          </p:nvPr>
        </p:nvSpPr>
        <p:spPr bwMode="auto">
          <a:xfrm>
            <a:off x="5686425" y="5978525"/>
            <a:ext cx="10271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9340720A-CA8F-49B0-B7F8-1143885689A1}" type="datetime'''''M''a''x am''be''''r t''''''''''ri''''''''''g''ge''''''r'">
              <a:rPr lang="en-US" sz="1000">
                <a:latin typeface="Arial"/>
                <a:sym typeface="Arial"/>
              </a:rPr>
              <a:pPr marL="0" indent="0">
                <a:lnSpc>
                  <a:spcPct val="100000"/>
                </a:lnSpc>
                <a:spcBef>
                  <a:spcPct val="0"/>
                </a:spcBef>
                <a:spcAft>
                  <a:spcPct val="0"/>
                </a:spcAft>
                <a:buNone/>
              </a:pPr>
              <a:t>Max amber trigger</a:t>
            </a:fld>
            <a:endParaRPr lang="en-GB" sz="1000" dirty="0">
              <a:latin typeface="Arial"/>
              <a:sym typeface="Arial"/>
            </a:endParaRPr>
          </a:p>
        </p:txBody>
      </p:sp>
      <p:sp>
        <p:nvSpPr>
          <p:cNvPr id="44" name="Text Placeholder 4"/>
          <p:cNvSpPr>
            <a:spLocks noGrp="1"/>
          </p:cNvSpPr>
          <p:nvPr>
            <p:custDataLst>
              <p:tags r:id="rId22"/>
            </p:custDataLst>
          </p:nvPr>
        </p:nvSpPr>
        <p:spPr bwMode="auto">
          <a:xfrm>
            <a:off x="5686425" y="5775325"/>
            <a:ext cx="11874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FA97E856-3459-4994-B1F1-688E9E2770B5}" type="datetime'''''''''''A''v''''erag''e'' ''''B''''''a''s''e ''CC''A''''''R'">
              <a:rPr lang="en-US" sz="1000">
                <a:latin typeface="Arial"/>
                <a:sym typeface="Arial"/>
              </a:rPr>
              <a:pPr marL="0" indent="0">
                <a:lnSpc>
                  <a:spcPct val="100000"/>
                </a:lnSpc>
                <a:spcBef>
                  <a:spcPct val="0"/>
                </a:spcBef>
                <a:spcAft>
                  <a:spcPct val="0"/>
                </a:spcAft>
                <a:buNone/>
              </a:pPr>
              <a:t>Average Base CCAR</a:t>
            </a:fld>
            <a:endParaRPr lang="en-GB" sz="1000" dirty="0">
              <a:latin typeface="Arial"/>
              <a:sym typeface="Arial"/>
            </a:endParaRPr>
          </a:p>
        </p:txBody>
      </p:sp>
      <p:sp>
        <p:nvSpPr>
          <p:cNvPr id="555" name="Text Placeholder 6719"/>
          <p:cNvSpPr>
            <a:spLocks noGrp="1"/>
          </p:cNvSpPr>
          <p:nvPr>
            <p:custDataLst>
              <p:tags r:id="rId23"/>
            </p:custDataLst>
          </p:nvPr>
        </p:nvSpPr>
        <p:spPr bwMode="auto">
          <a:xfrm>
            <a:off x="995363" y="6181725"/>
            <a:ext cx="10668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BC093F09-8B2B-4FF3-90FD-43FE72008B95}" type="datetime'2''''01''''''''''''''5 ''a''mb''er ''''''''tr''i''gg''e''r'">
              <a:rPr lang="en-US" sz="1000"/>
              <a:pPr/>
              <a:t>2015 amber trigger</a:t>
            </a:fld>
            <a:endParaRPr lang="en-GB" sz="1000" dirty="0"/>
          </a:p>
        </p:txBody>
      </p:sp>
      <p:sp>
        <p:nvSpPr>
          <p:cNvPr id="40" name="Text Placeholder 1"/>
          <p:cNvSpPr>
            <a:spLocks noGrp="1"/>
          </p:cNvSpPr>
          <p:nvPr>
            <p:custDataLst>
              <p:tags r:id="rId24"/>
            </p:custDataLst>
          </p:nvPr>
        </p:nvSpPr>
        <p:spPr bwMode="auto">
          <a:xfrm>
            <a:off x="995363" y="5978525"/>
            <a:ext cx="22923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5DA10FC2-4CC0-435D-9DB4-38B6BC043A8C}" type="datetime'H''is''t''orical ''12m''o trailing l''oss ''rate (annu''a''l)'">
              <a:rPr lang="en-US" sz="1000"/>
              <a:pPr/>
              <a:t>Historical 12mo trailing loss rate (annual)</a:t>
            </a:fld>
            <a:endParaRPr lang="en-GB" sz="1000" dirty="0">
              <a:latin typeface="Arial"/>
              <a:sym typeface="Arial"/>
            </a:endParaRPr>
          </a:p>
        </p:txBody>
      </p:sp>
      <p:sp>
        <p:nvSpPr>
          <p:cNvPr id="60" name="Text Placeholder 6143"/>
          <p:cNvSpPr>
            <a:spLocks noGrp="1"/>
          </p:cNvSpPr>
          <p:nvPr>
            <p:custDataLst>
              <p:tags r:id="rId25"/>
            </p:custDataLst>
          </p:nvPr>
        </p:nvSpPr>
        <p:spPr bwMode="auto">
          <a:xfrm>
            <a:off x="995363" y="5775325"/>
            <a:ext cx="23034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571903D0-1FE9-4744-9785-4E16747EFE1C}" type="datetime'Proj''ec''t''''ed'''' 12''mo trail''ing loss rate (annual)'''">
              <a:rPr lang="en-US" sz="1000"/>
              <a:pPr/>
              <a:t>Projected 12mo trailing loss rate (annual)</a:t>
            </a:fld>
            <a:endParaRPr lang="en-GB" sz="1000" dirty="0">
              <a:latin typeface="Arial"/>
              <a:sym typeface="Arial"/>
            </a:endParaRPr>
          </a:p>
        </p:txBody>
      </p:sp>
      <p:sp>
        <p:nvSpPr>
          <p:cNvPr id="552" name="Text Placeholder 6716"/>
          <p:cNvSpPr>
            <a:spLocks noGrp="1"/>
          </p:cNvSpPr>
          <p:nvPr>
            <p:custDataLst>
              <p:tags r:id="rId26"/>
            </p:custDataLst>
          </p:nvPr>
        </p:nvSpPr>
        <p:spPr bwMode="auto">
          <a:xfrm>
            <a:off x="3670300" y="6181725"/>
            <a:ext cx="1336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DC4E4F8D-E449-4601-9CEE-377421E08399}" type="datetime'''Re''c''om''me''''nd''''''ed re''''d'' ''l''''i''''''''m''it'">
              <a:rPr lang="en-US" sz="1000"/>
              <a:pPr/>
              <a:t>Recommended red limit</a:t>
            </a:fld>
            <a:endParaRPr lang="en-GB" sz="1000" dirty="0"/>
          </a:p>
        </p:txBody>
      </p:sp>
      <p:sp>
        <p:nvSpPr>
          <p:cNvPr id="551" name="Text Placeholder 6715"/>
          <p:cNvSpPr>
            <a:spLocks noGrp="1"/>
          </p:cNvSpPr>
          <p:nvPr>
            <p:custDataLst>
              <p:tags r:id="rId27"/>
            </p:custDataLst>
          </p:nvPr>
        </p:nvSpPr>
        <p:spPr bwMode="auto">
          <a:xfrm>
            <a:off x="3670300" y="5775325"/>
            <a:ext cx="7588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20E5CE21-6500-4DAD-825B-1657C765D0C1}" type="datetime'''2''''01''''''''''5'' ''''''red'''' ''''l''i''''m''''i''t'''">
              <a:rPr lang="en-US" sz="1000"/>
              <a:pPr/>
              <a:t>2015 red limit</a:t>
            </a:fld>
            <a:endParaRPr lang="en-GB" sz="1000" dirty="0"/>
          </a:p>
        </p:txBody>
      </p:sp>
      <p:sp>
        <p:nvSpPr>
          <p:cNvPr id="557" name="Text Placeholder 6713"/>
          <p:cNvSpPr>
            <a:spLocks noGrp="1"/>
          </p:cNvSpPr>
          <p:nvPr>
            <p:custDataLst>
              <p:tags r:id="rId28"/>
            </p:custDataLst>
          </p:nvPr>
        </p:nvSpPr>
        <p:spPr bwMode="auto">
          <a:xfrm>
            <a:off x="3670300" y="5978525"/>
            <a:ext cx="16446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A0F308C1-6C03-49BD-BCB9-3760EAFBC9B4}" type="datetime'''''Reco''m''m''e''''nd''ed'''' am''b''''er tri''g''g''''er'">
              <a:rPr lang="en-US" sz="1000"/>
              <a:pPr/>
              <a:t>Recommended amber trigger</a:t>
            </a:fld>
            <a:endParaRPr lang="en-GB" sz="1000" dirty="0"/>
          </a:p>
        </p:txBody>
      </p:sp>
      <p:sp>
        <p:nvSpPr>
          <p:cNvPr id="62" name="Rectangular Callout 61"/>
          <p:cNvSpPr/>
          <p:nvPr/>
        </p:nvSpPr>
        <p:spPr>
          <a:xfrm>
            <a:off x="1303338" y="2665024"/>
            <a:ext cx="1080091" cy="349827"/>
          </a:xfrm>
          <a:prstGeom prst="wedgeRectCallout">
            <a:avLst>
              <a:gd name="adj1" fmla="val -69261"/>
              <a:gd name="adj2" fmla="val 31636"/>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dirty="0" smtClean="0">
                <a:solidFill>
                  <a:schemeClr val="tx1"/>
                </a:solidFill>
                <a:latin typeface="Arial"/>
                <a:sym typeface="Arial"/>
              </a:rPr>
              <a:t>Post-crisis default rates</a:t>
            </a:r>
          </a:p>
        </p:txBody>
      </p:sp>
      <p:graphicFrame>
        <p:nvGraphicFramePr>
          <p:cNvPr id="35" name="Table 34"/>
          <p:cNvGraphicFramePr>
            <a:graphicFrameLocks noGrp="1"/>
          </p:cNvGraphicFramePr>
          <p:nvPr>
            <p:extLst>
              <p:ext uri="{D42A27DB-BD31-4B8C-83A1-F6EECF244321}">
                <p14:modId xmlns:p14="http://schemas.microsoft.com/office/powerpoint/2010/main" val="1024120529"/>
              </p:ext>
            </p:extLst>
          </p:nvPr>
        </p:nvGraphicFramePr>
        <p:xfrm>
          <a:off x="6953696" y="2351088"/>
          <a:ext cx="2277778" cy="1629662"/>
        </p:xfrm>
        <a:graphic>
          <a:graphicData uri="http://schemas.openxmlformats.org/drawingml/2006/table">
            <a:tbl>
              <a:tblPr firstRow="1" bandRow="1">
                <a:tableStyleId>{839DD9DD-9E6C-4910-8AC0-68ADFF6A6AFC}</a:tableStyleId>
              </a:tblPr>
              <a:tblGrid>
                <a:gridCol w="989112"/>
                <a:gridCol w="648586"/>
                <a:gridCol w="640080"/>
              </a:tblGrid>
              <a:tr h="288122">
                <a:tc>
                  <a:txBody>
                    <a:bodyPr/>
                    <a:lstStyle/>
                    <a:p>
                      <a:r>
                        <a:rPr lang="en-GB" sz="1100" dirty="0" smtClean="0">
                          <a:solidFill>
                            <a:schemeClr val="bg1"/>
                          </a:solidFill>
                        </a:rPr>
                        <a:t>Limit</a:t>
                      </a:r>
                      <a:r>
                        <a:rPr lang="en-GB" sz="1100" baseline="30000" dirty="0" smtClean="0">
                          <a:solidFill>
                            <a:schemeClr val="bg1"/>
                          </a:solidFill>
                        </a:rPr>
                        <a:t>1</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Value</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Scalar</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r>
              <a:tr h="335385">
                <a:tc>
                  <a:txBody>
                    <a:bodyPr/>
                    <a:lstStyle/>
                    <a:p>
                      <a:r>
                        <a:rPr lang="en-GB" sz="1100" b="1" dirty="0" smtClean="0">
                          <a:solidFill>
                            <a:srgbClr val="FF0000"/>
                          </a:solidFill>
                        </a:rPr>
                        <a:t>2015 Red</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a:txBody>
                    <a:bodyPr/>
                    <a:lstStyle/>
                    <a:p>
                      <a:r>
                        <a:rPr lang="en-GB" sz="1100" b="1" dirty="0" smtClean="0">
                          <a:solidFill>
                            <a:srgbClr val="FF0000"/>
                          </a:solidFill>
                        </a:rPr>
                        <a:t>0.5%</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rowSpan="2">
                  <a:txBody>
                    <a:bodyPr/>
                    <a:lstStyle/>
                    <a:p>
                      <a:pPr algn="ctr"/>
                      <a:r>
                        <a:rPr lang="en-GB" sz="1100" b="1" dirty="0" smtClean="0"/>
                        <a:t>2.7x</a:t>
                      </a:r>
                      <a:endParaRPr lang="en-GB" sz="1100" b="1" dirty="0"/>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335385">
                <a:tc>
                  <a:txBody>
                    <a:bodyPr/>
                    <a:lstStyle/>
                    <a:p>
                      <a:r>
                        <a:rPr lang="en-GB" sz="1100" b="1" dirty="0" smtClean="0">
                          <a:solidFill>
                            <a:schemeClr val="accent5"/>
                          </a:solidFill>
                        </a:rPr>
                        <a:t>2015 Amber</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GB" sz="1100" b="1" dirty="0" smtClean="0">
                          <a:solidFill>
                            <a:schemeClr val="accent5"/>
                          </a:solidFill>
                        </a:rPr>
                        <a:t>0.3%</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vMerge="1">
                  <a:txBody>
                    <a:bodyPr/>
                    <a:lstStyle/>
                    <a:p>
                      <a:endParaRPr lang="en-GB" sz="1100" dirty="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335385">
                <a:tc>
                  <a:txBody>
                    <a:bodyPr/>
                    <a:lstStyle/>
                    <a:p>
                      <a:r>
                        <a:rPr lang="en-GB" sz="1100" b="1" dirty="0" smtClean="0">
                          <a:solidFill>
                            <a:srgbClr val="FF0000"/>
                          </a:solidFill>
                        </a:rPr>
                        <a:t>2016 Red</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a:txBody>
                    <a:bodyPr/>
                    <a:lstStyle/>
                    <a:p>
                      <a:r>
                        <a:rPr lang="en-GB" sz="1100" b="1" dirty="0" smtClean="0">
                          <a:solidFill>
                            <a:srgbClr val="FF0000"/>
                          </a:solidFill>
                        </a:rPr>
                        <a:t>0.5%</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rowSpan="2">
                  <a:txBody>
                    <a:bodyPr/>
                    <a:lstStyle/>
                    <a:p>
                      <a:pPr algn="ctr"/>
                      <a:r>
                        <a:rPr lang="en-GB" sz="1100" b="1" dirty="0" smtClean="0"/>
                        <a:t>4.2x</a:t>
                      </a:r>
                      <a:endParaRPr lang="en-GB" sz="1100" b="1" dirty="0"/>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335385">
                <a:tc>
                  <a:txBody>
                    <a:bodyPr/>
                    <a:lstStyle/>
                    <a:p>
                      <a:r>
                        <a:rPr lang="en-GB" sz="1100" b="1" dirty="0" smtClean="0">
                          <a:solidFill>
                            <a:schemeClr val="accent5"/>
                          </a:solidFill>
                        </a:rPr>
                        <a:t>2016 Amber</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GB" sz="1100" b="1" dirty="0" smtClean="0">
                          <a:solidFill>
                            <a:schemeClr val="accent5"/>
                          </a:solidFill>
                        </a:rPr>
                        <a:t>0.3%</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vMerge="1">
                  <a:txBody>
                    <a:bodyPr/>
                    <a:lstStyle/>
                    <a:p>
                      <a:endParaRPr lang="en-GB" sz="1100" dirty="0"/>
                    </a:p>
                  </a:txBody>
                  <a:tcPr/>
                </a:tc>
              </a:tr>
            </a:tbl>
          </a:graphicData>
        </a:graphic>
      </p:graphicFrame>
      <p:sp>
        <p:nvSpPr>
          <p:cNvPr id="37" name="Rectangle 36"/>
          <p:cNvSpPr/>
          <p:nvPr/>
        </p:nvSpPr>
        <p:spPr>
          <a:xfrm>
            <a:off x="457200" y="1256365"/>
            <a:ext cx="5873750"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SBNA CRE NCO rates: historic and projected in CCAR Base</a:t>
            </a:r>
          </a:p>
          <a:p>
            <a:pPr algn="l"/>
            <a:r>
              <a:rPr lang="en-GB" sz="1400" kern="0" dirty="0" smtClean="0">
                <a:solidFill>
                  <a:srgbClr val="FF0000"/>
                </a:solidFill>
                <a:latin typeface="Arial"/>
                <a:ea typeface="ＭＳ Ｐゴシック"/>
              </a:rPr>
              <a:t>%, 2013Q1-2018Q1, vs 2015 and 2016 NCO anchor points</a:t>
            </a:r>
            <a:endParaRPr lang="en-GB" sz="1400" kern="0" dirty="0">
              <a:solidFill>
                <a:srgbClr val="FF0000"/>
              </a:solidFill>
              <a:latin typeface="Arial"/>
              <a:ea typeface="ＭＳ Ｐゴシック"/>
            </a:endParaRPr>
          </a:p>
        </p:txBody>
      </p:sp>
      <p:sp>
        <p:nvSpPr>
          <p:cNvPr id="42" name="TextBox 41"/>
          <p:cNvSpPr txBox="1"/>
          <p:nvPr/>
        </p:nvSpPr>
        <p:spPr>
          <a:xfrm>
            <a:off x="305483" y="19889"/>
            <a:ext cx="8928633" cy="621709"/>
          </a:xfrm>
          <a:prstGeom prst="rect">
            <a:avLst/>
          </a:prstGeom>
          <a:noFill/>
        </p:spPr>
        <p:txBody>
          <a:bodyPr wrap="square" rtlCol="0">
            <a:spAutoFit/>
          </a:bodyPr>
          <a:lstStyle/>
          <a:p>
            <a:pPr lvl="0" algn="l"/>
            <a:r>
              <a:rPr lang="en-GB" altLang="zh-CN" sz="2000" b="1" kern="0" dirty="0">
                <a:solidFill>
                  <a:srgbClr val="000000"/>
                </a:solidFill>
                <a:ea typeface="SimSun" pitchFamily="2" charset="-122"/>
              </a:rPr>
              <a:t>Calculate CCAR-based NCO </a:t>
            </a:r>
            <a:r>
              <a:rPr lang="en-GB" altLang="zh-CN" sz="2000" b="1" kern="0" dirty="0" smtClean="0">
                <a:solidFill>
                  <a:srgbClr val="000000"/>
                </a:solidFill>
                <a:ea typeface="SimSun" pitchFamily="2" charset="-122"/>
              </a:rPr>
              <a:t>limit</a:t>
            </a:r>
            <a:endParaRPr lang="it-IT" sz="2000" b="1" dirty="0"/>
          </a:p>
          <a:p>
            <a:pPr algn="l"/>
            <a:r>
              <a:rPr lang="en-US" sz="2000" b="1" dirty="0" smtClean="0">
                <a:solidFill>
                  <a:srgbClr val="FF0000"/>
                </a:solidFill>
              </a:rPr>
              <a:t>NCO anchor points – SBNA CRE</a:t>
            </a:r>
            <a:endParaRPr lang="en-US" sz="2000" b="1" dirty="0">
              <a:solidFill>
                <a:srgbClr val="FF0000"/>
              </a:solidFill>
            </a:endParaRPr>
          </a:p>
        </p:txBody>
      </p:sp>
      <p:sp>
        <p:nvSpPr>
          <p:cNvPr id="51" name="Rectangle 50"/>
          <p:cNvSpPr/>
          <p:nvPr/>
        </p:nvSpPr>
        <p:spPr>
          <a:xfrm>
            <a:off x="6857999" y="1256365"/>
            <a:ext cx="2789881"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Proposed anchor points</a:t>
            </a:r>
            <a:endParaRPr lang="en-GB" sz="1400" kern="0" dirty="0">
              <a:solidFill>
                <a:srgbClr val="FF0000"/>
              </a:solidFill>
              <a:latin typeface="Arial"/>
              <a:ea typeface="ＭＳ Ｐゴシック"/>
            </a:endParaRPr>
          </a:p>
        </p:txBody>
      </p:sp>
      <p:sp>
        <p:nvSpPr>
          <p:cNvPr id="52" name="Footnote"/>
          <p:cNvSpPr/>
          <p:nvPr/>
        </p:nvSpPr>
        <p:spPr bwMode="auto">
          <a:xfrm>
            <a:off x="447146" y="6481570"/>
            <a:ext cx="86868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AutoNum type="arabicPeriod"/>
            </a:pPr>
            <a:r>
              <a:rPr lang="en-US" sz="800" dirty="0" smtClean="0">
                <a:latin typeface="Arial"/>
                <a:ea typeface="ＭＳ Ｐゴシック"/>
                <a:sym typeface="Arial"/>
              </a:rPr>
              <a:t>2015 limits after management adjustment</a:t>
            </a:r>
          </a:p>
          <a:p>
            <a:pPr algn="l">
              <a:lnSpc>
                <a:spcPct val="100000"/>
              </a:lnSpc>
            </a:pPr>
            <a:r>
              <a:rPr lang="en-US" sz="800" dirty="0" smtClean="0">
                <a:latin typeface="Arial"/>
                <a:ea typeface="ＭＳ Ｐゴシック"/>
                <a:sym typeface="Arial"/>
              </a:rPr>
              <a:t>Source for historical data: Feb 2016 Credit metric  reporting</a:t>
            </a:r>
          </a:p>
        </p:txBody>
      </p:sp>
      <p:sp>
        <p:nvSpPr>
          <p:cNvPr id="47" name="TextBox 46"/>
          <p:cNvSpPr txBox="1"/>
          <p:nvPr/>
        </p:nvSpPr>
        <p:spPr>
          <a:xfrm>
            <a:off x="7572985" y="5933013"/>
            <a:ext cx="859210" cy="153888"/>
          </a:xfrm>
          <a:prstGeom prst="rect">
            <a:avLst/>
          </a:prstGeom>
          <a:noFill/>
        </p:spPr>
        <p:txBody>
          <a:bodyPr wrap="none" lIns="0" tIns="0" rIns="0" bIns="0" rtlCol="0">
            <a:spAutoFit/>
          </a:bodyPr>
          <a:lstStyle/>
          <a:p>
            <a:pPr algn="l">
              <a:lnSpc>
                <a:spcPct val="100000"/>
              </a:lnSpc>
            </a:pPr>
            <a:r>
              <a:rPr lang="en-GB" dirty="0" smtClean="0"/>
              <a:t>Red limit range</a:t>
            </a:r>
          </a:p>
        </p:txBody>
      </p:sp>
      <p:sp>
        <p:nvSpPr>
          <p:cNvPr id="50" name="TextBox 49"/>
          <p:cNvSpPr txBox="1"/>
          <p:nvPr/>
        </p:nvSpPr>
        <p:spPr>
          <a:xfrm>
            <a:off x="7572985" y="5715701"/>
            <a:ext cx="1134926" cy="153888"/>
          </a:xfrm>
          <a:prstGeom prst="rect">
            <a:avLst/>
          </a:prstGeom>
          <a:noFill/>
        </p:spPr>
        <p:txBody>
          <a:bodyPr wrap="none" lIns="0" tIns="0" rIns="0" bIns="0" rtlCol="0">
            <a:spAutoFit/>
          </a:bodyPr>
          <a:lstStyle/>
          <a:p>
            <a:pPr algn="l">
              <a:lnSpc>
                <a:spcPct val="100000"/>
              </a:lnSpc>
            </a:pPr>
            <a:r>
              <a:rPr lang="en-GB" dirty="0" smtClean="0"/>
              <a:t>Amber trigger range</a:t>
            </a:r>
          </a:p>
        </p:txBody>
      </p:sp>
      <p:sp>
        <p:nvSpPr>
          <p:cNvPr id="53" name="Rectangle 52"/>
          <p:cNvSpPr/>
          <p:nvPr/>
        </p:nvSpPr>
        <p:spPr>
          <a:xfrm>
            <a:off x="7174217" y="5738588"/>
            <a:ext cx="365760" cy="137160"/>
          </a:xfrm>
          <a:prstGeom prst="rect">
            <a:avLst/>
          </a:prstGeom>
          <a:solidFill>
            <a:srgbClr val="FFC000">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54" name="Rectangle 53"/>
          <p:cNvSpPr/>
          <p:nvPr/>
        </p:nvSpPr>
        <p:spPr>
          <a:xfrm>
            <a:off x="7174217" y="5941788"/>
            <a:ext cx="365760" cy="137160"/>
          </a:xfrm>
          <a:prstGeom prst="rect">
            <a:avLst/>
          </a:prstGeom>
          <a:solidFill>
            <a:srgbClr val="FF9B9B">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41" name="Rectangular Callout 40"/>
          <p:cNvSpPr/>
          <p:nvPr/>
        </p:nvSpPr>
        <p:spPr>
          <a:xfrm>
            <a:off x="5526088" y="3014852"/>
            <a:ext cx="1347788" cy="577702"/>
          </a:xfrm>
          <a:prstGeom prst="wedgeRectCallout">
            <a:avLst>
              <a:gd name="adj1" fmla="val 61666"/>
              <a:gd name="adj2" fmla="val 28597"/>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dirty="0" smtClean="0">
                <a:solidFill>
                  <a:schemeClr val="tx1"/>
                </a:solidFill>
                <a:latin typeface="Arial"/>
                <a:sym typeface="Arial"/>
              </a:rPr>
              <a:t>Management overlay from 0.35% to differentiate trigger and limit</a:t>
            </a:r>
          </a:p>
        </p:txBody>
      </p:sp>
    </p:spTree>
    <p:extLst>
      <p:ext uri="{BB962C8B-B14F-4D97-AF65-F5344CB8AC3E}">
        <p14:creationId xmlns:p14="http://schemas.microsoft.com/office/powerpoint/2010/main" val="13766981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p:cNvGraphicFramePr>
            <a:graphicFrameLocks noChangeAspect="1"/>
          </p:cNvGraphicFramePr>
          <p:nvPr>
            <p:custDataLst>
              <p:tags r:id="rId2"/>
            </p:custDataLst>
            <p:extLst>
              <p:ext uri="{D42A27DB-BD31-4B8C-83A1-F6EECF244321}">
                <p14:modId xmlns:p14="http://schemas.microsoft.com/office/powerpoint/2010/main" val="30201310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0990" name="think-cell Slide" r:id="rId32" imgW="270" imgH="270" progId="TCLayout.ActiveDocument.1">
                  <p:embed/>
                </p:oleObj>
              </mc:Choice>
              <mc:Fallback>
                <p:oleObj name="think-cell Slide" r:id="rId32" imgW="270" imgH="270" progId="TCLayout.ActiveDocument.1">
                  <p:embed/>
                  <p:pic>
                    <p:nvPicPr>
                      <p:cNvPr id="0" name=""/>
                      <p:cNvPicPr/>
                      <p:nvPr/>
                    </p:nvPicPr>
                    <p:blipFill>
                      <a:blip r:embed="rId33"/>
                      <a:stretch>
                        <a:fillRect/>
                      </a:stretch>
                    </p:blipFill>
                    <p:spPr>
                      <a:xfrm>
                        <a:off x="1588" y="1588"/>
                        <a:ext cx="1587" cy="1587"/>
                      </a:xfrm>
                      <a:prstGeom prst="rect">
                        <a:avLst/>
                      </a:prstGeom>
                    </p:spPr>
                  </p:pic>
                </p:oleObj>
              </mc:Fallback>
            </mc:AlternateContent>
          </a:graphicData>
        </a:graphic>
      </p:graphicFrame>
      <p:sp>
        <p:nvSpPr>
          <p:cNvPr id="27" name="Rectangle 26"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ea typeface="ＭＳ Ｐゴシック"/>
              <a:sym typeface="Arial"/>
            </a:endParaRPr>
          </a:p>
        </p:txBody>
      </p:sp>
      <p:sp>
        <p:nvSpPr>
          <p:cNvPr id="30" name="Rectangle 29"/>
          <p:cNvSpPr/>
          <p:nvPr/>
        </p:nvSpPr>
        <p:spPr>
          <a:xfrm>
            <a:off x="789173" y="4178597"/>
            <a:ext cx="5852160" cy="457200"/>
          </a:xfrm>
          <a:prstGeom prst="rect">
            <a:avLst/>
          </a:prstGeom>
          <a:solidFill>
            <a:srgbClr val="FFC000">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31" name="Rectangle 30"/>
          <p:cNvSpPr/>
          <p:nvPr/>
        </p:nvSpPr>
        <p:spPr>
          <a:xfrm>
            <a:off x="789173" y="4125431"/>
            <a:ext cx="5852160" cy="512064"/>
          </a:xfrm>
          <a:prstGeom prst="rect">
            <a:avLst/>
          </a:prstGeom>
          <a:solidFill>
            <a:srgbClr val="FF9B9B">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graphicFrame>
        <p:nvGraphicFramePr>
          <p:cNvPr id="530" name="Object 529"/>
          <p:cNvGraphicFramePr>
            <a:graphicFrameLocks/>
          </p:cNvGraphicFramePr>
          <p:nvPr>
            <p:custDataLst>
              <p:tags r:id="rId4"/>
            </p:custDataLst>
            <p:extLst>
              <p:ext uri="{D42A27DB-BD31-4B8C-83A1-F6EECF244321}">
                <p14:modId xmlns:p14="http://schemas.microsoft.com/office/powerpoint/2010/main" val="369366923"/>
              </p:ext>
            </p:extLst>
          </p:nvPr>
        </p:nvGraphicFramePr>
        <p:xfrm>
          <a:off x="381000" y="1981200"/>
          <a:ext cx="6362700" cy="3705315"/>
        </p:xfrm>
        <a:graphic>
          <a:graphicData uri="http://schemas.openxmlformats.org/presentationml/2006/ole">
            <mc:AlternateContent xmlns:mc="http://schemas.openxmlformats.org/markup-compatibility/2006">
              <mc:Choice xmlns:v="urn:schemas-microsoft-com:vml" Requires="v">
                <p:oleObj spid="_x0000_s120991" name="Chart" r:id="rId34" imgW="6362700" imgH="3705315" progId="MSGraph.Chart.8">
                  <p:embed followColorScheme="full"/>
                </p:oleObj>
              </mc:Choice>
              <mc:Fallback>
                <p:oleObj name="Chart" r:id="rId34" imgW="6362700" imgH="3705315" progId="MSGraph.Chart.8">
                  <p:embed followColorScheme="full"/>
                  <p:pic>
                    <p:nvPicPr>
                      <p:cNvPr id="0" name=""/>
                      <p:cNvPicPr/>
                      <p:nvPr/>
                    </p:nvPicPr>
                    <p:blipFill>
                      <a:blip r:embed="rId35"/>
                      <a:stretch>
                        <a:fillRect/>
                      </a:stretch>
                    </p:blipFill>
                    <p:spPr>
                      <a:xfrm>
                        <a:off x="381000" y="1981200"/>
                        <a:ext cx="6362700" cy="3705315"/>
                      </a:xfrm>
                      <a:prstGeom prst="rect">
                        <a:avLst/>
                      </a:prstGeom>
                    </p:spPr>
                  </p:pic>
                </p:oleObj>
              </mc:Fallback>
            </mc:AlternateContent>
          </a:graphicData>
        </a:graphic>
      </p:graphicFrame>
      <p:sp>
        <p:nvSpPr>
          <p:cNvPr id="78" name="Text Placeholder 6345"/>
          <p:cNvSpPr>
            <a:spLocks noGrp="1"/>
          </p:cNvSpPr>
          <p:nvPr>
            <p:custDataLst>
              <p:tags r:id="rId5"/>
            </p:custDataLst>
          </p:nvPr>
        </p:nvSpPr>
        <p:spPr bwMode="auto">
          <a:xfrm>
            <a:off x="5292725" y="55467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A135C7A1-59C2-40F8-AC0B-B5A54412D4A4}" type="datetime'''2''''''0''''''''''''''''1''''''''''''''''''''7'">
              <a:rPr lang="en-US" sz="1000"/>
              <a:pPr marL="0" indent="0" algn="ctr">
                <a:lnSpc>
                  <a:spcPct val="100000"/>
                </a:lnSpc>
                <a:spcBef>
                  <a:spcPct val="0"/>
                </a:spcBef>
                <a:spcAft>
                  <a:spcPct val="0"/>
                </a:spcAft>
                <a:buNone/>
              </a:pPr>
              <a:t>2017</a:t>
            </a:fld>
            <a:endParaRPr lang="en-GB" sz="1000" dirty="0"/>
          </a:p>
        </p:txBody>
      </p:sp>
      <p:sp>
        <p:nvSpPr>
          <p:cNvPr id="77" name="Text Placeholder 6344"/>
          <p:cNvSpPr>
            <a:spLocks noGrp="1"/>
          </p:cNvSpPr>
          <p:nvPr>
            <p:custDataLst>
              <p:tags r:id="rId6"/>
            </p:custDataLst>
          </p:nvPr>
        </p:nvSpPr>
        <p:spPr bwMode="auto">
          <a:xfrm>
            <a:off x="4254500" y="55467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503B82BF-EB48-40B8-98C3-371BE391FED8}" type="datetime'''2''''''''''''''''''016'''''''''''''''''''">
              <a:rPr lang="en-US" sz="1000"/>
              <a:pPr marL="0" indent="0" algn="ctr">
                <a:lnSpc>
                  <a:spcPct val="100000"/>
                </a:lnSpc>
                <a:spcBef>
                  <a:spcPct val="0"/>
                </a:spcBef>
                <a:spcAft>
                  <a:spcPct val="0"/>
                </a:spcAft>
                <a:buNone/>
              </a:pPr>
              <a:t>2016</a:t>
            </a:fld>
            <a:endParaRPr lang="en-GB" sz="1000" dirty="0"/>
          </a:p>
        </p:txBody>
      </p:sp>
      <p:sp>
        <p:nvSpPr>
          <p:cNvPr id="79" name="Text Placeholder 6346"/>
          <p:cNvSpPr>
            <a:spLocks noGrp="1"/>
          </p:cNvSpPr>
          <p:nvPr>
            <p:custDataLst>
              <p:tags r:id="rId7"/>
            </p:custDataLst>
          </p:nvPr>
        </p:nvSpPr>
        <p:spPr bwMode="auto">
          <a:xfrm>
            <a:off x="6321425" y="55467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ED091720-280D-48CA-95FE-7AA892F8B2B3}" type="datetime'''''''''''''2''''0''''''''''''''''''''''''''''''1''''''8'">
              <a:rPr lang="en-US" sz="1000"/>
              <a:pPr marL="0" indent="0" algn="ctr">
                <a:lnSpc>
                  <a:spcPct val="100000"/>
                </a:lnSpc>
                <a:spcBef>
                  <a:spcPct val="0"/>
                </a:spcBef>
                <a:spcAft>
                  <a:spcPct val="0"/>
                </a:spcAft>
                <a:buNone/>
              </a:pPr>
              <a:t>2018</a:t>
            </a:fld>
            <a:endParaRPr lang="en-GB" sz="1000" dirty="0"/>
          </a:p>
        </p:txBody>
      </p:sp>
      <p:sp>
        <p:nvSpPr>
          <p:cNvPr id="76" name="Text Placeholder 6343"/>
          <p:cNvSpPr>
            <a:spLocks noGrp="1"/>
          </p:cNvSpPr>
          <p:nvPr>
            <p:custDataLst>
              <p:tags r:id="rId8"/>
            </p:custDataLst>
          </p:nvPr>
        </p:nvSpPr>
        <p:spPr bwMode="auto">
          <a:xfrm>
            <a:off x="3225800" y="55467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80B2D02F-B0F4-4290-B82A-28CA5DA315FA}" type="datetime'''''''''''''''''2''''''''''''''''''''''0''''''1''''5'''''''''">
              <a:rPr lang="en-US" sz="1000"/>
              <a:pPr marL="0" indent="0" algn="ctr">
                <a:lnSpc>
                  <a:spcPct val="100000"/>
                </a:lnSpc>
                <a:spcBef>
                  <a:spcPct val="0"/>
                </a:spcBef>
                <a:spcAft>
                  <a:spcPct val="0"/>
                </a:spcAft>
                <a:buNone/>
              </a:pPr>
              <a:t>2015</a:t>
            </a:fld>
            <a:endParaRPr lang="en-GB" sz="1000" dirty="0"/>
          </a:p>
        </p:txBody>
      </p:sp>
      <p:sp>
        <p:nvSpPr>
          <p:cNvPr id="74" name="Text Placeholder 6341"/>
          <p:cNvSpPr>
            <a:spLocks noGrp="1"/>
          </p:cNvSpPr>
          <p:nvPr>
            <p:custDataLst>
              <p:tags r:id="rId9"/>
            </p:custDataLst>
          </p:nvPr>
        </p:nvSpPr>
        <p:spPr bwMode="auto">
          <a:xfrm>
            <a:off x="1158875" y="55467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398B00ED-7F55-47EF-A4D9-7F8637942B44}" type="datetime'''2''''''''0''''''''''''1''''3'''''''''''''''''''">
              <a:rPr lang="en-US" sz="1000"/>
              <a:pPr marL="0" indent="0" algn="ctr">
                <a:lnSpc>
                  <a:spcPct val="100000"/>
                </a:lnSpc>
                <a:spcBef>
                  <a:spcPct val="0"/>
                </a:spcBef>
                <a:spcAft>
                  <a:spcPct val="0"/>
                </a:spcAft>
                <a:buNone/>
              </a:pPr>
              <a:t>2013</a:t>
            </a:fld>
            <a:endParaRPr lang="en-GB" sz="1000" dirty="0"/>
          </a:p>
        </p:txBody>
      </p:sp>
      <p:sp>
        <p:nvSpPr>
          <p:cNvPr id="75" name="Text Placeholder 6342"/>
          <p:cNvSpPr>
            <a:spLocks noGrp="1"/>
          </p:cNvSpPr>
          <p:nvPr>
            <p:custDataLst>
              <p:tags r:id="rId10"/>
            </p:custDataLst>
          </p:nvPr>
        </p:nvSpPr>
        <p:spPr bwMode="auto">
          <a:xfrm>
            <a:off x="2197100" y="55467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95326B41-DA51-43D9-9EA6-C4D386F5F8EC}" type="datetime'''''2''''''''''''''''''''0''''''1''''''''''''4'''''''''''''">
              <a:rPr lang="en-US" sz="1000"/>
              <a:pPr marL="0" indent="0" algn="ctr">
                <a:lnSpc>
                  <a:spcPct val="100000"/>
                </a:lnSpc>
                <a:spcBef>
                  <a:spcPct val="0"/>
                </a:spcBef>
                <a:spcAft>
                  <a:spcPct val="0"/>
                </a:spcAft>
                <a:buNone/>
              </a:pPr>
              <a:t>2014</a:t>
            </a:fld>
            <a:endParaRPr lang="en-GB" sz="1000" dirty="0"/>
          </a:p>
        </p:txBody>
      </p:sp>
      <p:sp>
        <p:nvSpPr>
          <p:cNvPr id="73" name="Text Placeholder 6340"/>
          <p:cNvSpPr>
            <a:spLocks noGrp="1"/>
          </p:cNvSpPr>
          <p:nvPr>
            <p:custDataLst>
              <p:tags r:id="rId11"/>
            </p:custDataLst>
          </p:nvPr>
        </p:nvSpPr>
        <p:spPr bwMode="auto">
          <a:xfrm>
            <a:off x="644525" y="55467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1CEC5AE9-E0C5-40F4-931A-09FC1B97D6C8}" type="datetime'''2''''''''''''''''0''1''''''''2'''''''''''''''''">
              <a:rPr lang="en-US" sz="1000"/>
              <a:pPr marL="0" indent="0" algn="ctr">
                <a:lnSpc>
                  <a:spcPct val="100000"/>
                </a:lnSpc>
                <a:spcBef>
                  <a:spcPct val="0"/>
                </a:spcBef>
                <a:spcAft>
                  <a:spcPct val="0"/>
                </a:spcAft>
                <a:buNone/>
              </a:pPr>
              <a:t>2012</a:t>
            </a:fld>
            <a:endParaRPr lang="en-GB" sz="1000" dirty="0"/>
          </a:p>
        </p:txBody>
      </p:sp>
      <p:cxnSp>
        <p:nvCxnSpPr>
          <p:cNvPr id="550" name="Straight Connector 549"/>
          <p:cNvCxnSpPr/>
          <p:nvPr>
            <p:custDataLst>
              <p:tags r:id="rId12"/>
            </p:custDataLst>
          </p:nvPr>
        </p:nvCxnSpPr>
        <p:spPr bwMode="gray">
          <a:xfrm>
            <a:off x="3649663" y="5845175"/>
            <a:ext cx="219075" cy="0"/>
          </a:xfrm>
          <a:prstGeom prst="line">
            <a:avLst/>
          </a:prstGeom>
          <a:ln w="19050">
            <a:solidFill>
              <a:srgbClr val="EB0326"/>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45" name="Straight Connector 544"/>
          <p:cNvCxnSpPr/>
          <p:nvPr>
            <p:custDataLst>
              <p:tags r:id="rId13"/>
            </p:custDataLst>
          </p:nvPr>
        </p:nvCxnSpPr>
        <p:spPr bwMode="gray">
          <a:xfrm>
            <a:off x="974725" y="6251575"/>
            <a:ext cx="219075" cy="0"/>
          </a:xfrm>
          <a:prstGeom prst="line">
            <a:avLst/>
          </a:prstGeom>
          <a:ln w="19050">
            <a:solidFill>
              <a:srgbClr val="FFBF27"/>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47" name="Straight Connector 546"/>
          <p:cNvCxnSpPr/>
          <p:nvPr>
            <p:custDataLst>
              <p:tags r:id="rId14"/>
            </p:custDataLst>
          </p:nvPr>
        </p:nvCxnSpPr>
        <p:spPr bwMode="gray">
          <a:xfrm>
            <a:off x="974725" y="5845175"/>
            <a:ext cx="219075" cy="0"/>
          </a:xfrm>
          <a:prstGeom prst="line">
            <a:avLst/>
          </a:prstGeom>
          <a:ln w="19050">
            <a:solidFill>
              <a:srgbClr val="646AA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9" name="Straight Connector 558"/>
          <p:cNvCxnSpPr/>
          <p:nvPr>
            <p:custDataLst>
              <p:tags r:id="rId15"/>
            </p:custDataLst>
          </p:nvPr>
        </p:nvCxnSpPr>
        <p:spPr bwMode="gray">
          <a:xfrm>
            <a:off x="974725" y="6048375"/>
            <a:ext cx="219075" cy="0"/>
          </a:xfrm>
          <a:prstGeom prst="line">
            <a:avLst/>
          </a:prstGeom>
          <a:ln w="19050">
            <a:solidFill>
              <a:srgbClr val="41A44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1"/>
          <p:cNvCxnSpPr/>
          <p:nvPr>
            <p:custDataLst>
              <p:tags r:id="rId16"/>
            </p:custDataLst>
          </p:nvPr>
        </p:nvCxnSpPr>
        <p:spPr bwMode="gray">
          <a:xfrm>
            <a:off x="3649663" y="6048375"/>
            <a:ext cx="219075" cy="0"/>
          </a:xfrm>
          <a:prstGeom prst="line">
            <a:avLst/>
          </a:prstGeom>
          <a:ln w="19050">
            <a:solidFill>
              <a:srgbClr val="FFBF2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custDataLst>
              <p:tags r:id="rId17"/>
            </p:custDataLst>
          </p:nvPr>
        </p:nvCxnSpPr>
        <p:spPr bwMode="gray">
          <a:xfrm>
            <a:off x="5665788" y="6251575"/>
            <a:ext cx="219075" cy="0"/>
          </a:xfrm>
          <a:prstGeom prst="line">
            <a:avLst/>
          </a:prstGeom>
          <a:ln w="9525">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custDataLst>
              <p:tags r:id="rId18"/>
            </p:custDataLst>
          </p:nvPr>
        </p:nvCxnSpPr>
        <p:spPr bwMode="gray">
          <a:xfrm>
            <a:off x="5665788" y="6048375"/>
            <a:ext cx="219075" cy="0"/>
          </a:xfrm>
          <a:prstGeom prst="line">
            <a:avLst/>
          </a:prstGeom>
          <a:ln w="9525">
            <a:solidFill>
              <a:srgbClr val="FFBF2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custDataLst>
              <p:tags r:id="rId19"/>
            </p:custDataLst>
          </p:nvPr>
        </p:nvCxnSpPr>
        <p:spPr bwMode="gray">
          <a:xfrm>
            <a:off x="5665788" y="5845175"/>
            <a:ext cx="219075" cy="0"/>
          </a:xfrm>
          <a:prstGeom prst="line">
            <a:avLst/>
          </a:prstGeom>
          <a:ln w="9525">
            <a:solidFill>
              <a:srgbClr val="80808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custDataLst>
              <p:tags r:id="rId20"/>
            </p:custDataLst>
          </p:nvPr>
        </p:nvCxnSpPr>
        <p:spPr bwMode="gray">
          <a:xfrm>
            <a:off x="3649663" y="6251575"/>
            <a:ext cx="219075" cy="0"/>
          </a:xfrm>
          <a:prstGeom prst="line">
            <a:avLst/>
          </a:prstGeom>
          <a:ln w="19050">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58" name="Text Placeholder 6720"/>
          <p:cNvSpPr>
            <a:spLocks noGrp="1"/>
          </p:cNvSpPr>
          <p:nvPr>
            <p:custDataLst>
              <p:tags r:id="rId21"/>
            </p:custDataLst>
          </p:nvPr>
        </p:nvSpPr>
        <p:spPr bwMode="auto">
          <a:xfrm>
            <a:off x="1244600" y="5978525"/>
            <a:ext cx="22923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4585DF44-8617-4ECC-88DC-38F1BB3A5279}" type="datetime'Hist''''or''ica''l 12mo trailing'' lo''ss'' rate ''(a''nnual)'">
              <a:rPr lang="en-US" sz="1000"/>
              <a:pPr/>
              <a:t>Historical 12mo trailing loss rate (annual)</a:t>
            </a:fld>
            <a:endParaRPr lang="en-GB" sz="1000" dirty="0">
              <a:latin typeface="Arial"/>
              <a:sym typeface="Arial"/>
            </a:endParaRPr>
          </a:p>
        </p:txBody>
      </p:sp>
      <p:sp>
        <p:nvSpPr>
          <p:cNvPr id="554" name="Text Placeholder 6718"/>
          <p:cNvSpPr>
            <a:spLocks noGrp="1"/>
          </p:cNvSpPr>
          <p:nvPr>
            <p:custDataLst>
              <p:tags r:id="rId22"/>
            </p:custDataLst>
          </p:nvPr>
        </p:nvSpPr>
        <p:spPr bwMode="auto">
          <a:xfrm>
            <a:off x="1244600" y="5775325"/>
            <a:ext cx="23034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4490AE4A-0DE1-409E-BCDF-856382719F73}" type="datetime'P''''r''ojected 12mo ''trai''''ling loss rate'' (annu''al)'''">
              <a:rPr lang="en-US" sz="1000"/>
              <a:pPr/>
              <a:t>Projected 12mo trailing loss rate (annual)</a:t>
            </a:fld>
            <a:endParaRPr lang="en-GB" sz="1000" dirty="0"/>
          </a:p>
        </p:txBody>
      </p:sp>
      <p:sp>
        <p:nvSpPr>
          <p:cNvPr id="555" name="Text Placeholder 6719"/>
          <p:cNvSpPr>
            <a:spLocks noGrp="1"/>
          </p:cNvSpPr>
          <p:nvPr>
            <p:custDataLst>
              <p:tags r:id="rId23"/>
            </p:custDataLst>
          </p:nvPr>
        </p:nvSpPr>
        <p:spPr bwMode="auto">
          <a:xfrm>
            <a:off x="1244600" y="6181725"/>
            <a:ext cx="10668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AEAB479A-525F-45A9-9687-DD57CC32B35E}" type="datetime'''''2''''0''15 am''be''''r'' t''''''r''''''i''''gge''''r'">
              <a:rPr lang="en-US" sz="1000"/>
              <a:pPr/>
              <a:t>2015 amber trigger</a:t>
            </a:fld>
            <a:endParaRPr lang="en-GB" sz="1000" dirty="0"/>
          </a:p>
        </p:txBody>
      </p:sp>
      <p:sp>
        <p:nvSpPr>
          <p:cNvPr id="551" name="Text Placeholder 6715"/>
          <p:cNvSpPr>
            <a:spLocks noGrp="1"/>
          </p:cNvSpPr>
          <p:nvPr>
            <p:custDataLst>
              <p:tags r:id="rId24"/>
            </p:custDataLst>
          </p:nvPr>
        </p:nvSpPr>
        <p:spPr bwMode="auto">
          <a:xfrm>
            <a:off x="3919538" y="5775325"/>
            <a:ext cx="7588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F101A55F-F185-4ECA-B231-D1DF475EC1C3}" type="datetime'''''''2''0''1''''5 ''re''d'''''''' ''li''m''''it'''''''">
              <a:rPr lang="en-US" sz="1000"/>
              <a:pPr/>
              <a:t>2015 red limit</a:t>
            </a:fld>
            <a:endParaRPr lang="en-GB" sz="1000" dirty="0"/>
          </a:p>
        </p:txBody>
      </p:sp>
      <p:sp>
        <p:nvSpPr>
          <p:cNvPr id="38" name="Text Placeholder 10"/>
          <p:cNvSpPr>
            <a:spLocks noGrp="1"/>
          </p:cNvSpPr>
          <p:nvPr>
            <p:custDataLst>
              <p:tags r:id="rId25"/>
            </p:custDataLst>
          </p:nvPr>
        </p:nvSpPr>
        <p:spPr bwMode="auto">
          <a:xfrm>
            <a:off x="5935663" y="5775325"/>
            <a:ext cx="11874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17050786-15E1-4143-A223-936380F45AD7}" type="datetime'A''''''ver''''a''g''''''e'''' ''Bas''''''''e ''CC''''''''A''R'">
              <a:rPr lang="en-US" sz="1000">
                <a:latin typeface="Arial"/>
                <a:sym typeface="Arial"/>
              </a:rPr>
              <a:pPr marL="0" indent="0">
                <a:lnSpc>
                  <a:spcPct val="100000"/>
                </a:lnSpc>
                <a:spcBef>
                  <a:spcPct val="0"/>
                </a:spcBef>
                <a:spcAft>
                  <a:spcPct val="0"/>
                </a:spcAft>
                <a:buNone/>
              </a:pPr>
              <a:t>Average Base CCAR</a:t>
            </a:fld>
            <a:endParaRPr lang="en-GB" sz="1000" dirty="0">
              <a:latin typeface="Arial"/>
              <a:sym typeface="Arial"/>
            </a:endParaRPr>
          </a:p>
        </p:txBody>
      </p:sp>
      <p:sp>
        <p:nvSpPr>
          <p:cNvPr id="35" name="Text Placeholder 9"/>
          <p:cNvSpPr>
            <a:spLocks noGrp="1"/>
          </p:cNvSpPr>
          <p:nvPr>
            <p:custDataLst>
              <p:tags r:id="rId26"/>
            </p:custDataLst>
          </p:nvPr>
        </p:nvSpPr>
        <p:spPr bwMode="auto">
          <a:xfrm>
            <a:off x="3919538" y="6181725"/>
            <a:ext cx="1336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0B13E98C-D8F0-4BE5-96CA-61F91689E224}" type="datetime'''''Reco''''m''m''e''n''''de''''d ''re''''d ''''''''limi''t'''">
              <a:rPr lang="en-US" sz="1000">
                <a:latin typeface="Arial"/>
                <a:sym typeface="Arial"/>
              </a:rPr>
              <a:pPr marL="0" indent="0">
                <a:lnSpc>
                  <a:spcPct val="100000"/>
                </a:lnSpc>
                <a:spcBef>
                  <a:spcPct val="0"/>
                </a:spcBef>
                <a:spcAft>
                  <a:spcPct val="0"/>
                </a:spcAft>
                <a:buNone/>
              </a:pPr>
              <a:t>Recommended red limit</a:t>
            </a:fld>
            <a:endParaRPr lang="en-GB" sz="1000" dirty="0">
              <a:latin typeface="Arial"/>
              <a:sym typeface="Arial"/>
            </a:endParaRPr>
          </a:p>
        </p:txBody>
      </p:sp>
      <p:sp>
        <p:nvSpPr>
          <p:cNvPr id="34" name="Text Placeholder 6"/>
          <p:cNvSpPr>
            <a:spLocks noGrp="1"/>
          </p:cNvSpPr>
          <p:nvPr>
            <p:custDataLst>
              <p:tags r:id="rId27"/>
            </p:custDataLst>
          </p:nvPr>
        </p:nvSpPr>
        <p:spPr bwMode="auto">
          <a:xfrm>
            <a:off x="3919538" y="5978525"/>
            <a:ext cx="16446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9BDF032F-BECD-4966-8B17-2999CB060E01}" type="datetime'Rec''ommend''''ed ''am''b''''''''''''''e''''r ''trig''g''e''r'">
              <a:rPr lang="en-US" sz="1000">
                <a:latin typeface="Arial"/>
                <a:sym typeface="Arial"/>
              </a:rPr>
              <a:pPr marL="0" indent="0">
                <a:lnSpc>
                  <a:spcPct val="100000"/>
                </a:lnSpc>
                <a:spcBef>
                  <a:spcPct val="0"/>
                </a:spcBef>
                <a:spcAft>
                  <a:spcPct val="0"/>
                </a:spcAft>
                <a:buNone/>
              </a:pPr>
              <a:t>Recommended amber trigger</a:t>
            </a:fld>
            <a:endParaRPr lang="en-GB" sz="1000" dirty="0">
              <a:latin typeface="Arial"/>
              <a:sym typeface="Arial"/>
            </a:endParaRPr>
          </a:p>
        </p:txBody>
      </p:sp>
      <p:sp>
        <p:nvSpPr>
          <p:cNvPr id="41" name="Text Placeholder 11"/>
          <p:cNvSpPr>
            <a:spLocks noGrp="1"/>
          </p:cNvSpPr>
          <p:nvPr>
            <p:custDataLst>
              <p:tags r:id="rId28"/>
            </p:custDataLst>
          </p:nvPr>
        </p:nvSpPr>
        <p:spPr bwMode="auto">
          <a:xfrm>
            <a:off x="5935663" y="5978525"/>
            <a:ext cx="10271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EE254985-FDC0-4EF8-9AD6-5E3BAC1B4737}" type="datetime'''''Max ''''am''be''''r tri''''''''''gger'''">
              <a:rPr lang="en-US" sz="1000">
                <a:latin typeface="Arial"/>
                <a:sym typeface="Arial"/>
              </a:rPr>
              <a:pPr marL="0" indent="0">
                <a:lnSpc>
                  <a:spcPct val="100000"/>
                </a:lnSpc>
                <a:spcBef>
                  <a:spcPct val="0"/>
                </a:spcBef>
                <a:spcAft>
                  <a:spcPct val="0"/>
                </a:spcAft>
                <a:buNone/>
              </a:pPr>
              <a:t>Max amber trigger</a:t>
            </a:fld>
            <a:endParaRPr lang="en-GB" sz="1000" dirty="0">
              <a:latin typeface="Arial"/>
              <a:sym typeface="Arial"/>
            </a:endParaRPr>
          </a:p>
        </p:txBody>
      </p:sp>
      <p:sp>
        <p:nvSpPr>
          <p:cNvPr id="42" name="Text Placeholder 12"/>
          <p:cNvSpPr>
            <a:spLocks noGrp="1"/>
          </p:cNvSpPr>
          <p:nvPr>
            <p:custDataLst>
              <p:tags r:id="rId29"/>
            </p:custDataLst>
          </p:nvPr>
        </p:nvSpPr>
        <p:spPr bwMode="auto">
          <a:xfrm>
            <a:off x="5935663" y="6181725"/>
            <a:ext cx="7191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35D0A093-33F4-45AD-B71B-8F787F9211AC}" type="datetime'''''Ma''''x'''' ''''''''''r''e''''''d ''''''limit'''">
              <a:rPr lang="en-US" sz="1000">
                <a:latin typeface="Arial"/>
                <a:sym typeface="Arial"/>
              </a:rPr>
              <a:pPr marL="0" indent="0">
                <a:lnSpc>
                  <a:spcPct val="100000"/>
                </a:lnSpc>
                <a:spcBef>
                  <a:spcPct val="0"/>
                </a:spcBef>
                <a:spcAft>
                  <a:spcPct val="0"/>
                </a:spcAft>
                <a:buNone/>
              </a:pPr>
              <a:t>Max red limit</a:t>
            </a:fld>
            <a:endParaRPr lang="en-GB" sz="1000" dirty="0">
              <a:latin typeface="Arial"/>
              <a:sym typeface="Arial"/>
            </a:endParaRPr>
          </a:p>
        </p:txBody>
      </p:sp>
      <p:sp>
        <p:nvSpPr>
          <p:cNvPr id="72" name="Rectangular Callout 71"/>
          <p:cNvSpPr/>
          <p:nvPr/>
        </p:nvSpPr>
        <p:spPr>
          <a:xfrm>
            <a:off x="1303338" y="2665024"/>
            <a:ext cx="1080091" cy="349827"/>
          </a:xfrm>
          <a:prstGeom prst="wedgeRectCallout">
            <a:avLst>
              <a:gd name="adj1" fmla="val -69261"/>
              <a:gd name="adj2" fmla="val 31636"/>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dirty="0" smtClean="0">
                <a:solidFill>
                  <a:schemeClr val="tx1"/>
                </a:solidFill>
                <a:latin typeface="Arial"/>
                <a:sym typeface="Arial"/>
              </a:rPr>
              <a:t>Post-crisis default rates</a:t>
            </a:r>
          </a:p>
        </p:txBody>
      </p:sp>
      <p:sp>
        <p:nvSpPr>
          <p:cNvPr id="40" name="Rectangle 39"/>
          <p:cNvSpPr/>
          <p:nvPr/>
        </p:nvSpPr>
        <p:spPr>
          <a:xfrm>
            <a:off x="457200" y="1256365"/>
            <a:ext cx="5873750"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SBNA C&amp;I NCO rates: historic and projected in CCAR Base</a:t>
            </a:r>
          </a:p>
          <a:p>
            <a:pPr algn="l"/>
            <a:r>
              <a:rPr lang="en-GB" sz="1400" kern="0" dirty="0" smtClean="0">
                <a:solidFill>
                  <a:srgbClr val="FF0000"/>
                </a:solidFill>
                <a:latin typeface="Arial"/>
                <a:ea typeface="ＭＳ Ｐゴシック"/>
              </a:rPr>
              <a:t>%, 2012Q3-2018Q1, vs 2015 and 2016 NCO anchor points</a:t>
            </a:r>
            <a:endParaRPr lang="en-GB" sz="1400" kern="0" dirty="0">
              <a:solidFill>
                <a:srgbClr val="FF0000"/>
              </a:solidFill>
              <a:latin typeface="Arial"/>
              <a:ea typeface="ＭＳ Ｐゴシック"/>
            </a:endParaRPr>
          </a:p>
        </p:txBody>
      </p:sp>
      <p:sp>
        <p:nvSpPr>
          <p:cNvPr id="48" name="TextBox 47"/>
          <p:cNvSpPr txBox="1"/>
          <p:nvPr/>
        </p:nvSpPr>
        <p:spPr>
          <a:xfrm>
            <a:off x="305483" y="19889"/>
            <a:ext cx="8928633" cy="621709"/>
          </a:xfrm>
          <a:prstGeom prst="rect">
            <a:avLst/>
          </a:prstGeom>
          <a:noFill/>
        </p:spPr>
        <p:txBody>
          <a:bodyPr wrap="square" rtlCol="0">
            <a:spAutoFit/>
          </a:bodyPr>
          <a:lstStyle/>
          <a:p>
            <a:pPr lvl="0" algn="l"/>
            <a:r>
              <a:rPr lang="en-GB" altLang="zh-CN" sz="2000" b="1" kern="0" dirty="0">
                <a:solidFill>
                  <a:srgbClr val="000000"/>
                </a:solidFill>
                <a:ea typeface="SimSun" pitchFamily="2" charset="-122"/>
              </a:rPr>
              <a:t>Calculate CCAR-based NCO </a:t>
            </a:r>
            <a:r>
              <a:rPr lang="en-GB" altLang="zh-CN" sz="2000" b="1" kern="0" dirty="0" smtClean="0">
                <a:solidFill>
                  <a:srgbClr val="000000"/>
                </a:solidFill>
                <a:ea typeface="SimSun" pitchFamily="2" charset="-122"/>
              </a:rPr>
              <a:t>limit</a:t>
            </a:r>
            <a:endParaRPr lang="it-IT" sz="2000" b="1" dirty="0"/>
          </a:p>
          <a:p>
            <a:pPr algn="l"/>
            <a:r>
              <a:rPr lang="en-US" sz="2000" b="1" dirty="0" smtClean="0">
                <a:solidFill>
                  <a:srgbClr val="FF0000"/>
                </a:solidFill>
              </a:rPr>
              <a:t>NCO anchor points – SBNA C&amp;I</a:t>
            </a:r>
            <a:endParaRPr lang="en-US" sz="2000" b="1" dirty="0">
              <a:solidFill>
                <a:srgbClr val="FF0000"/>
              </a:solidFill>
            </a:endParaRPr>
          </a:p>
        </p:txBody>
      </p:sp>
      <p:sp>
        <p:nvSpPr>
          <p:cNvPr id="53" name="Rectangle 52"/>
          <p:cNvSpPr/>
          <p:nvPr/>
        </p:nvSpPr>
        <p:spPr>
          <a:xfrm>
            <a:off x="6857999" y="1256365"/>
            <a:ext cx="2789881"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Proposed anchor points</a:t>
            </a:r>
            <a:endParaRPr lang="en-GB" sz="1400" kern="0" dirty="0">
              <a:solidFill>
                <a:srgbClr val="FF0000"/>
              </a:solidFill>
              <a:latin typeface="Arial"/>
              <a:ea typeface="ＭＳ Ｐゴシック"/>
            </a:endParaRPr>
          </a:p>
        </p:txBody>
      </p:sp>
      <p:sp>
        <p:nvSpPr>
          <p:cNvPr id="54" name="Footnote"/>
          <p:cNvSpPr/>
          <p:nvPr/>
        </p:nvSpPr>
        <p:spPr bwMode="auto">
          <a:xfrm>
            <a:off x="447146" y="6481570"/>
            <a:ext cx="86868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AutoNum type="arabicPeriod"/>
            </a:pPr>
            <a:r>
              <a:rPr lang="en-US" sz="800" dirty="0" smtClean="0">
                <a:latin typeface="Arial"/>
                <a:ea typeface="ＭＳ Ｐゴシック"/>
                <a:sym typeface="Arial"/>
              </a:rPr>
              <a:t>2015 limits after management adjustment</a:t>
            </a:r>
          </a:p>
          <a:p>
            <a:pPr algn="l">
              <a:lnSpc>
                <a:spcPct val="100000"/>
              </a:lnSpc>
            </a:pPr>
            <a:r>
              <a:rPr lang="en-US" sz="800" dirty="0" smtClean="0">
                <a:latin typeface="Arial"/>
                <a:ea typeface="ＭＳ Ｐゴシック"/>
                <a:sym typeface="Arial"/>
              </a:rPr>
              <a:t>Source for historical data: Feb 2016 Credit metric  reporting</a:t>
            </a:r>
          </a:p>
        </p:txBody>
      </p:sp>
      <p:graphicFrame>
        <p:nvGraphicFramePr>
          <p:cNvPr id="32" name="Table 31"/>
          <p:cNvGraphicFramePr>
            <a:graphicFrameLocks noGrp="1"/>
          </p:cNvGraphicFramePr>
          <p:nvPr>
            <p:extLst>
              <p:ext uri="{D42A27DB-BD31-4B8C-83A1-F6EECF244321}">
                <p14:modId xmlns:p14="http://schemas.microsoft.com/office/powerpoint/2010/main" val="3490886106"/>
              </p:ext>
            </p:extLst>
          </p:nvPr>
        </p:nvGraphicFramePr>
        <p:xfrm>
          <a:off x="6956338" y="2348234"/>
          <a:ext cx="2277778" cy="1629662"/>
        </p:xfrm>
        <a:graphic>
          <a:graphicData uri="http://schemas.openxmlformats.org/drawingml/2006/table">
            <a:tbl>
              <a:tblPr firstRow="1" bandRow="1">
                <a:tableStyleId>{839DD9DD-9E6C-4910-8AC0-68ADFF6A6AFC}</a:tableStyleId>
              </a:tblPr>
              <a:tblGrid>
                <a:gridCol w="989112"/>
                <a:gridCol w="648586"/>
                <a:gridCol w="640080"/>
              </a:tblGrid>
              <a:tr h="288122">
                <a:tc>
                  <a:txBody>
                    <a:bodyPr/>
                    <a:lstStyle/>
                    <a:p>
                      <a:r>
                        <a:rPr lang="en-GB" sz="1100" dirty="0" smtClean="0">
                          <a:solidFill>
                            <a:schemeClr val="bg1"/>
                          </a:solidFill>
                        </a:rPr>
                        <a:t>Limit</a:t>
                      </a:r>
                      <a:r>
                        <a:rPr lang="en-GB" sz="1100" baseline="30000" dirty="0" smtClean="0">
                          <a:solidFill>
                            <a:schemeClr val="bg1"/>
                          </a:solidFill>
                        </a:rPr>
                        <a:t>1</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Value</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Scalar</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r>
              <a:tr h="335385">
                <a:tc>
                  <a:txBody>
                    <a:bodyPr/>
                    <a:lstStyle/>
                    <a:p>
                      <a:r>
                        <a:rPr lang="en-GB" sz="1100" b="1" dirty="0" smtClean="0">
                          <a:solidFill>
                            <a:srgbClr val="FF0000"/>
                          </a:solidFill>
                        </a:rPr>
                        <a:t>2015 Red</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a:txBody>
                    <a:bodyPr/>
                    <a:lstStyle/>
                    <a:p>
                      <a:r>
                        <a:rPr lang="en-GB" sz="1100" b="1" dirty="0" smtClean="0">
                          <a:solidFill>
                            <a:srgbClr val="FF0000"/>
                          </a:solidFill>
                        </a:rPr>
                        <a:t>0.7%</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rowSpan="2">
                  <a:txBody>
                    <a:bodyPr/>
                    <a:lstStyle/>
                    <a:p>
                      <a:pPr algn="ctr"/>
                      <a:r>
                        <a:rPr lang="en-GB" sz="1100" b="1" dirty="0" smtClean="0"/>
                        <a:t>2.8x</a:t>
                      </a:r>
                      <a:endParaRPr lang="en-GB" sz="1100" b="1" dirty="0"/>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335385">
                <a:tc>
                  <a:txBody>
                    <a:bodyPr/>
                    <a:lstStyle/>
                    <a:p>
                      <a:r>
                        <a:rPr lang="en-GB" sz="1100" b="1" dirty="0" smtClean="0">
                          <a:solidFill>
                            <a:schemeClr val="accent5"/>
                          </a:solidFill>
                        </a:rPr>
                        <a:t>2015 Amber</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GB" sz="1100" b="1" dirty="0" smtClean="0">
                          <a:solidFill>
                            <a:schemeClr val="accent5"/>
                          </a:solidFill>
                        </a:rPr>
                        <a:t>0.5%</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vMerge="1">
                  <a:txBody>
                    <a:bodyPr/>
                    <a:lstStyle/>
                    <a:p>
                      <a:endParaRPr lang="en-GB" sz="1100" dirty="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335385">
                <a:tc>
                  <a:txBody>
                    <a:bodyPr/>
                    <a:lstStyle/>
                    <a:p>
                      <a:r>
                        <a:rPr lang="en-GB" sz="1100" b="1" dirty="0" smtClean="0">
                          <a:solidFill>
                            <a:srgbClr val="FF0000"/>
                          </a:solidFill>
                        </a:rPr>
                        <a:t>2016 Red</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a:txBody>
                    <a:bodyPr/>
                    <a:lstStyle/>
                    <a:p>
                      <a:r>
                        <a:rPr lang="en-GB" sz="1100" b="1" dirty="0" smtClean="0">
                          <a:solidFill>
                            <a:srgbClr val="FF0000"/>
                          </a:solidFill>
                        </a:rPr>
                        <a:t>1.0%</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rowSpan="2">
                  <a:txBody>
                    <a:bodyPr/>
                    <a:lstStyle/>
                    <a:p>
                      <a:pPr algn="ctr"/>
                      <a:r>
                        <a:rPr lang="en-GB" sz="1100" b="1" dirty="0" smtClean="0"/>
                        <a:t>1.9x</a:t>
                      </a:r>
                      <a:endParaRPr lang="en-GB" sz="1100" b="1" dirty="0"/>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335385">
                <a:tc>
                  <a:txBody>
                    <a:bodyPr/>
                    <a:lstStyle/>
                    <a:p>
                      <a:r>
                        <a:rPr lang="en-GB" sz="1100" b="1" dirty="0" smtClean="0">
                          <a:solidFill>
                            <a:schemeClr val="accent5"/>
                          </a:solidFill>
                        </a:rPr>
                        <a:t>2016 Amber</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GB" sz="1100" b="1" dirty="0" smtClean="0">
                          <a:solidFill>
                            <a:schemeClr val="accent5"/>
                          </a:solidFill>
                        </a:rPr>
                        <a:t>0.9%</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vMerge="1">
                  <a:txBody>
                    <a:bodyPr/>
                    <a:lstStyle/>
                    <a:p>
                      <a:endParaRPr lang="en-GB" sz="1100" dirty="0"/>
                    </a:p>
                  </a:txBody>
                  <a:tcPr/>
                </a:tc>
              </a:tr>
            </a:tbl>
          </a:graphicData>
        </a:graphic>
      </p:graphicFrame>
      <p:sp>
        <p:nvSpPr>
          <p:cNvPr id="45" name="TextBox 44"/>
          <p:cNvSpPr txBox="1"/>
          <p:nvPr/>
        </p:nvSpPr>
        <p:spPr>
          <a:xfrm>
            <a:off x="7572985" y="5933013"/>
            <a:ext cx="859210" cy="153888"/>
          </a:xfrm>
          <a:prstGeom prst="rect">
            <a:avLst/>
          </a:prstGeom>
          <a:noFill/>
        </p:spPr>
        <p:txBody>
          <a:bodyPr wrap="none" lIns="0" tIns="0" rIns="0" bIns="0" rtlCol="0">
            <a:spAutoFit/>
          </a:bodyPr>
          <a:lstStyle/>
          <a:p>
            <a:pPr algn="l">
              <a:lnSpc>
                <a:spcPct val="100000"/>
              </a:lnSpc>
            </a:pPr>
            <a:r>
              <a:rPr lang="en-GB" dirty="0" smtClean="0"/>
              <a:t>Red limit range</a:t>
            </a:r>
          </a:p>
        </p:txBody>
      </p:sp>
      <p:sp>
        <p:nvSpPr>
          <p:cNvPr id="46" name="TextBox 45"/>
          <p:cNvSpPr txBox="1"/>
          <p:nvPr/>
        </p:nvSpPr>
        <p:spPr>
          <a:xfrm>
            <a:off x="7572985" y="5715701"/>
            <a:ext cx="1134926" cy="153888"/>
          </a:xfrm>
          <a:prstGeom prst="rect">
            <a:avLst/>
          </a:prstGeom>
          <a:noFill/>
        </p:spPr>
        <p:txBody>
          <a:bodyPr wrap="none" lIns="0" tIns="0" rIns="0" bIns="0" rtlCol="0">
            <a:spAutoFit/>
          </a:bodyPr>
          <a:lstStyle/>
          <a:p>
            <a:pPr algn="l">
              <a:lnSpc>
                <a:spcPct val="100000"/>
              </a:lnSpc>
            </a:pPr>
            <a:r>
              <a:rPr lang="en-GB" dirty="0" smtClean="0"/>
              <a:t>Amber trigger range</a:t>
            </a:r>
          </a:p>
        </p:txBody>
      </p:sp>
      <p:sp>
        <p:nvSpPr>
          <p:cNvPr id="47" name="Rectangle 46"/>
          <p:cNvSpPr/>
          <p:nvPr/>
        </p:nvSpPr>
        <p:spPr>
          <a:xfrm>
            <a:off x="7174217" y="5738588"/>
            <a:ext cx="365760" cy="137160"/>
          </a:xfrm>
          <a:prstGeom prst="rect">
            <a:avLst/>
          </a:prstGeom>
          <a:solidFill>
            <a:srgbClr val="FFC000">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50" name="Rectangle 49"/>
          <p:cNvSpPr/>
          <p:nvPr/>
        </p:nvSpPr>
        <p:spPr>
          <a:xfrm>
            <a:off x="7174217" y="5941788"/>
            <a:ext cx="365760" cy="137160"/>
          </a:xfrm>
          <a:prstGeom prst="rect">
            <a:avLst/>
          </a:prstGeom>
          <a:solidFill>
            <a:srgbClr val="FF9B9B">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Tree>
    <p:extLst>
      <p:ext uri="{BB962C8B-B14F-4D97-AF65-F5344CB8AC3E}">
        <p14:creationId xmlns:p14="http://schemas.microsoft.com/office/powerpoint/2010/main" val="30792414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p:cNvGraphicFramePr>
            <a:graphicFrameLocks noChangeAspect="1"/>
          </p:cNvGraphicFramePr>
          <p:nvPr>
            <p:custDataLst>
              <p:tags r:id="rId2"/>
            </p:custDataLst>
            <p:extLst>
              <p:ext uri="{D42A27DB-BD31-4B8C-83A1-F6EECF244321}">
                <p14:modId xmlns:p14="http://schemas.microsoft.com/office/powerpoint/2010/main" val="367990003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2010" name="think-cell Slide" r:id="rId32" imgW="270" imgH="270" progId="TCLayout.ActiveDocument.1">
                  <p:embed/>
                </p:oleObj>
              </mc:Choice>
              <mc:Fallback>
                <p:oleObj name="think-cell Slide" r:id="rId32" imgW="270" imgH="270" progId="TCLayout.ActiveDocument.1">
                  <p:embed/>
                  <p:pic>
                    <p:nvPicPr>
                      <p:cNvPr id="0" name=""/>
                      <p:cNvPicPr/>
                      <p:nvPr/>
                    </p:nvPicPr>
                    <p:blipFill>
                      <a:blip r:embed="rId33"/>
                      <a:stretch>
                        <a:fillRect/>
                      </a:stretch>
                    </p:blipFill>
                    <p:spPr>
                      <a:xfrm>
                        <a:off x="1588" y="1588"/>
                        <a:ext cx="1587" cy="1587"/>
                      </a:xfrm>
                      <a:prstGeom prst="rect">
                        <a:avLst/>
                      </a:prstGeom>
                    </p:spPr>
                  </p:pic>
                </p:oleObj>
              </mc:Fallback>
            </mc:AlternateContent>
          </a:graphicData>
        </a:graphic>
      </p:graphicFrame>
      <p:sp>
        <p:nvSpPr>
          <p:cNvPr id="27" name="Rectangle 26"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ea typeface="ＭＳ Ｐゴシック"/>
              <a:sym typeface="Arial"/>
            </a:endParaRPr>
          </a:p>
        </p:txBody>
      </p:sp>
      <p:sp>
        <p:nvSpPr>
          <p:cNvPr id="30" name="Rectangle 29"/>
          <p:cNvSpPr/>
          <p:nvPr/>
        </p:nvSpPr>
        <p:spPr>
          <a:xfrm>
            <a:off x="789173" y="3721394"/>
            <a:ext cx="5824728" cy="625757"/>
          </a:xfrm>
          <a:prstGeom prst="rect">
            <a:avLst/>
          </a:prstGeom>
          <a:solidFill>
            <a:srgbClr val="FFC000">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31" name="Rectangle 30"/>
          <p:cNvSpPr/>
          <p:nvPr/>
        </p:nvSpPr>
        <p:spPr>
          <a:xfrm>
            <a:off x="789173" y="3636335"/>
            <a:ext cx="5824728" cy="715025"/>
          </a:xfrm>
          <a:prstGeom prst="rect">
            <a:avLst/>
          </a:prstGeom>
          <a:solidFill>
            <a:srgbClr val="FF9B9B">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graphicFrame>
        <p:nvGraphicFramePr>
          <p:cNvPr id="73" name="Object 72"/>
          <p:cNvGraphicFramePr>
            <a:graphicFrameLocks/>
          </p:cNvGraphicFramePr>
          <p:nvPr>
            <p:custDataLst>
              <p:tags r:id="rId4"/>
            </p:custDataLst>
            <p:extLst>
              <p:ext uri="{D42A27DB-BD31-4B8C-83A1-F6EECF244321}">
                <p14:modId xmlns:p14="http://schemas.microsoft.com/office/powerpoint/2010/main" val="2606177662"/>
              </p:ext>
            </p:extLst>
          </p:nvPr>
        </p:nvGraphicFramePr>
        <p:xfrm>
          <a:off x="266700" y="1943100"/>
          <a:ext cx="6458085" cy="3714750"/>
        </p:xfrm>
        <a:graphic>
          <a:graphicData uri="http://schemas.openxmlformats.org/presentationml/2006/ole">
            <mc:AlternateContent xmlns:mc="http://schemas.openxmlformats.org/markup-compatibility/2006">
              <mc:Choice xmlns:v="urn:schemas-microsoft-com:vml" Requires="v">
                <p:oleObj spid="_x0000_s122011" name="Chart" r:id="rId34" imgW="6458085" imgH="3714750" progId="MSGraph.Chart.8">
                  <p:embed followColorScheme="full"/>
                </p:oleObj>
              </mc:Choice>
              <mc:Fallback>
                <p:oleObj name="Chart" r:id="rId34" imgW="6458085" imgH="3714750" progId="MSGraph.Chart.8">
                  <p:embed followColorScheme="full"/>
                  <p:pic>
                    <p:nvPicPr>
                      <p:cNvPr id="0" name=""/>
                      <p:cNvPicPr/>
                      <p:nvPr/>
                    </p:nvPicPr>
                    <p:blipFill>
                      <a:blip r:embed="rId35"/>
                      <a:stretch>
                        <a:fillRect/>
                      </a:stretch>
                    </p:blipFill>
                    <p:spPr>
                      <a:xfrm>
                        <a:off x="266700" y="1943100"/>
                        <a:ext cx="6458085" cy="3714750"/>
                      </a:xfrm>
                      <a:prstGeom prst="rect">
                        <a:avLst/>
                      </a:prstGeom>
                    </p:spPr>
                  </p:pic>
                </p:oleObj>
              </mc:Fallback>
            </mc:AlternateContent>
          </a:graphicData>
        </a:graphic>
      </p:graphicFrame>
      <p:sp>
        <p:nvSpPr>
          <p:cNvPr id="39" name="Text Placeholder 6409"/>
          <p:cNvSpPr>
            <a:spLocks noGrp="1"/>
          </p:cNvSpPr>
          <p:nvPr>
            <p:custDataLst>
              <p:tags r:id="rId5"/>
            </p:custDataLst>
          </p:nvPr>
        </p:nvSpPr>
        <p:spPr bwMode="auto">
          <a:xfrm>
            <a:off x="644525" y="5518150"/>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2DF5CCC8-F48F-4A42-BF4C-B8140DDC6C55}" type="datetime'''''''''''''''''''2''''''''''''''''0''''''1''''2'''''''''''">
              <a:rPr lang="en-US" sz="1000"/>
              <a:pPr marL="0" indent="0" algn="ctr">
                <a:lnSpc>
                  <a:spcPct val="100000"/>
                </a:lnSpc>
                <a:spcBef>
                  <a:spcPct val="0"/>
                </a:spcBef>
                <a:spcAft>
                  <a:spcPct val="0"/>
                </a:spcAft>
                <a:buNone/>
              </a:pPr>
              <a:t>2012</a:t>
            </a:fld>
            <a:endParaRPr lang="en-GB" sz="1000" dirty="0"/>
          </a:p>
        </p:txBody>
      </p:sp>
      <p:sp>
        <p:nvSpPr>
          <p:cNvPr id="42" name="Text Placeholder 6410"/>
          <p:cNvSpPr>
            <a:spLocks noGrp="1"/>
          </p:cNvSpPr>
          <p:nvPr>
            <p:custDataLst>
              <p:tags r:id="rId6"/>
            </p:custDataLst>
          </p:nvPr>
        </p:nvSpPr>
        <p:spPr bwMode="auto">
          <a:xfrm>
            <a:off x="1587500" y="5518150"/>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55B0C60B-F4ED-47F4-AB3E-D0F02FCC7576}" type="datetime'''2''''''''''''''''''''0''''''''''''''''13'''''">
              <a:rPr lang="en-US" sz="1000"/>
              <a:pPr marL="0" indent="0" algn="ctr">
                <a:lnSpc>
                  <a:spcPct val="100000"/>
                </a:lnSpc>
                <a:spcBef>
                  <a:spcPct val="0"/>
                </a:spcBef>
                <a:spcAft>
                  <a:spcPct val="0"/>
                </a:spcAft>
                <a:buNone/>
              </a:pPr>
              <a:t>2013</a:t>
            </a:fld>
            <a:endParaRPr lang="en-GB" sz="1000" dirty="0"/>
          </a:p>
        </p:txBody>
      </p:sp>
      <p:sp>
        <p:nvSpPr>
          <p:cNvPr id="45" name="Text Placeholder 6411"/>
          <p:cNvSpPr>
            <a:spLocks noGrp="1"/>
          </p:cNvSpPr>
          <p:nvPr>
            <p:custDataLst>
              <p:tags r:id="rId7"/>
            </p:custDataLst>
          </p:nvPr>
        </p:nvSpPr>
        <p:spPr bwMode="auto">
          <a:xfrm>
            <a:off x="2530475" y="5518150"/>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E2F5349B-3660-42A6-A066-08B0D02F27DA}" type="datetime'2''''''''''0''''''''''1''''''''''4'''''''">
              <a:rPr lang="en-US" sz="1000"/>
              <a:pPr marL="0" indent="0" algn="ctr">
                <a:lnSpc>
                  <a:spcPct val="100000"/>
                </a:lnSpc>
                <a:spcBef>
                  <a:spcPct val="0"/>
                </a:spcBef>
                <a:spcAft>
                  <a:spcPct val="0"/>
                </a:spcAft>
                <a:buNone/>
              </a:pPr>
              <a:t>2014</a:t>
            </a:fld>
            <a:endParaRPr lang="en-GB" sz="1000" dirty="0"/>
          </a:p>
        </p:txBody>
      </p:sp>
      <p:sp>
        <p:nvSpPr>
          <p:cNvPr id="46" name="Text Placeholder 6412"/>
          <p:cNvSpPr>
            <a:spLocks noGrp="1"/>
          </p:cNvSpPr>
          <p:nvPr>
            <p:custDataLst>
              <p:tags r:id="rId8"/>
            </p:custDataLst>
          </p:nvPr>
        </p:nvSpPr>
        <p:spPr bwMode="auto">
          <a:xfrm>
            <a:off x="3482975" y="5518150"/>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0CD25F26-7294-4D8A-9E59-D75D01B3E3A8}" type="datetime'''''''''''2''0''''''''''15'''''''''''''''''''''">
              <a:rPr lang="en-US" sz="1000"/>
              <a:pPr marL="0" indent="0" algn="ctr">
                <a:lnSpc>
                  <a:spcPct val="100000"/>
                </a:lnSpc>
                <a:spcBef>
                  <a:spcPct val="0"/>
                </a:spcBef>
                <a:spcAft>
                  <a:spcPct val="0"/>
                </a:spcAft>
                <a:buNone/>
              </a:pPr>
              <a:t>2015</a:t>
            </a:fld>
            <a:endParaRPr lang="en-GB" sz="1000" dirty="0"/>
          </a:p>
        </p:txBody>
      </p:sp>
      <p:sp>
        <p:nvSpPr>
          <p:cNvPr id="51" name="Text Placeholder 6413"/>
          <p:cNvSpPr>
            <a:spLocks noGrp="1"/>
          </p:cNvSpPr>
          <p:nvPr>
            <p:custDataLst>
              <p:tags r:id="rId9"/>
            </p:custDataLst>
          </p:nvPr>
        </p:nvSpPr>
        <p:spPr bwMode="auto">
          <a:xfrm>
            <a:off x="4425950" y="5518150"/>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B79A39D3-6961-4B20-B681-DECBF05AA080}" type="datetime'''''2''''''01''''6'''''''''''''''">
              <a:rPr lang="en-US" sz="1000"/>
              <a:pPr marL="0" indent="0" algn="ctr">
                <a:lnSpc>
                  <a:spcPct val="100000"/>
                </a:lnSpc>
                <a:spcBef>
                  <a:spcPct val="0"/>
                </a:spcBef>
                <a:spcAft>
                  <a:spcPct val="0"/>
                </a:spcAft>
                <a:buNone/>
              </a:pPr>
              <a:t>2016</a:t>
            </a:fld>
            <a:endParaRPr lang="en-GB" sz="1000" dirty="0"/>
          </a:p>
        </p:txBody>
      </p:sp>
      <p:sp>
        <p:nvSpPr>
          <p:cNvPr id="53" name="Text Placeholder 6415"/>
          <p:cNvSpPr>
            <a:spLocks noGrp="1"/>
          </p:cNvSpPr>
          <p:nvPr>
            <p:custDataLst>
              <p:tags r:id="rId10"/>
            </p:custDataLst>
          </p:nvPr>
        </p:nvSpPr>
        <p:spPr bwMode="auto">
          <a:xfrm>
            <a:off x="6311900" y="5518150"/>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19163961-1386-447B-A364-9F57E177B108}" type="datetime'20''''''''''''''''1''''''''''''''''''''''''''''8'''">
              <a:rPr lang="en-US" sz="1000"/>
              <a:pPr marL="0" indent="0" algn="ctr">
                <a:lnSpc>
                  <a:spcPct val="100000"/>
                </a:lnSpc>
                <a:spcBef>
                  <a:spcPct val="0"/>
                </a:spcBef>
                <a:spcAft>
                  <a:spcPct val="0"/>
                </a:spcAft>
                <a:buNone/>
              </a:pPr>
              <a:t>2018</a:t>
            </a:fld>
            <a:endParaRPr lang="en-GB" sz="1000" dirty="0"/>
          </a:p>
        </p:txBody>
      </p:sp>
      <p:sp>
        <p:nvSpPr>
          <p:cNvPr id="52" name="Text Placeholder 6414"/>
          <p:cNvSpPr>
            <a:spLocks noGrp="1"/>
          </p:cNvSpPr>
          <p:nvPr>
            <p:custDataLst>
              <p:tags r:id="rId11"/>
            </p:custDataLst>
          </p:nvPr>
        </p:nvSpPr>
        <p:spPr bwMode="auto">
          <a:xfrm>
            <a:off x="5368925" y="5518150"/>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AAD8931D-9C04-4ED6-8E7A-B27AFFD8847E}" type="datetime'2''0''''''''''''''''''''''''''''''''''''''''''''1''7'''">
              <a:rPr lang="en-US" sz="1000"/>
              <a:pPr marL="0" indent="0" algn="ctr">
                <a:lnSpc>
                  <a:spcPct val="100000"/>
                </a:lnSpc>
                <a:spcBef>
                  <a:spcPct val="0"/>
                </a:spcBef>
                <a:spcAft>
                  <a:spcPct val="0"/>
                </a:spcAft>
                <a:buNone/>
              </a:pPr>
              <a:t>2017</a:t>
            </a:fld>
            <a:endParaRPr lang="en-GB" sz="1000" dirty="0"/>
          </a:p>
        </p:txBody>
      </p:sp>
      <p:cxnSp>
        <p:nvCxnSpPr>
          <p:cNvPr id="78" name="Straight Connector 77"/>
          <p:cNvCxnSpPr/>
          <p:nvPr>
            <p:custDataLst>
              <p:tags r:id="rId12"/>
            </p:custDataLst>
          </p:nvPr>
        </p:nvCxnSpPr>
        <p:spPr bwMode="gray">
          <a:xfrm>
            <a:off x="3400425" y="5845175"/>
            <a:ext cx="219075" cy="0"/>
          </a:xfrm>
          <a:prstGeom prst="line">
            <a:avLst/>
          </a:prstGeom>
          <a:ln w="19050">
            <a:solidFill>
              <a:srgbClr val="EB0326"/>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custDataLst>
              <p:tags r:id="rId13"/>
            </p:custDataLst>
          </p:nvPr>
        </p:nvCxnSpPr>
        <p:spPr bwMode="gray">
          <a:xfrm>
            <a:off x="725488" y="6251575"/>
            <a:ext cx="219075" cy="0"/>
          </a:xfrm>
          <a:prstGeom prst="line">
            <a:avLst/>
          </a:prstGeom>
          <a:ln w="19050">
            <a:solidFill>
              <a:srgbClr val="FFBF27"/>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custDataLst>
              <p:tags r:id="rId14"/>
            </p:custDataLst>
          </p:nvPr>
        </p:nvCxnSpPr>
        <p:spPr bwMode="gray">
          <a:xfrm>
            <a:off x="725488" y="6048375"/>
            <a:ext cx="219075" cy="0"/>
          </a:xfrm>
          <a:prstGeom prst="line">
            <a:avLst/>
          </a:prstGeom>
          <a:ln w="19050">
            <a:solidFill>
              <a:srgbClr val="41A44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custDataLst>
              <p:tags r:id="rId15"/>
            </p:custDataLst>
          </p:nvPr>
        </p:nvCxnSpPr>
        <p:spPr bwMode="gray">
          <a:xfrm>
            <a:off x="725488" y="5845175"/>
            <a:ext cx="219075" cy="0"/>
          </a:xfrm>
          <a:prstGeom prst="line">
            <a:avLst/>
          </a:prstGeom>
          <a:ln w="19050">
            <a:solidFill>
              <a:srgbClr val="646AA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custDataLst>
              <p:tags r:id="rId16"/>
            </p:custDataLst>
          </p:nvPr>
        </p:nvCxnSpPr>
        <p:spPr bwMode="gray">
          <a:xfrm>
            <a:off x="5416550" y="6048375"/>
            <a:ext cx="219075" cy="0"/>
          </a:xfrm>
          <a:prstGeom prst="line">
            <a:avLst/>
          </a:prstGeom>
          <a:ln w="9525">
            <a:solidFill>
              <a:srgbClr val="FFBF2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custDataLst>
              <p:tags r:id="rId17"/>
            </p:custDataLst>
          </p:nvPr>
        </p:nvCxnSpPr>
        <p:spPr bwMode="gray">
          <a:xfrm>
            <a:off x="5416550" y="5845175"/>
            <a:ext cx="219075" cy="0"/>
          </a:xfrm>
          <a:prstGeom prst="line">
            <a:avLst/>
          </a:prstGeom>
          <a:ln w="9525">
            <a:solidFill>
              <a:srgbClr val="80808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custDataLst>
              <p:tags r:id="rId18"/>
            </p:custDataLst>
          </p:nvPr>
        </p:nvCxnSpPr>
        <p:spPr bwMode="gray">
          <a:xfrm>
            <a:off x="3400425" y="6251575"/>
            <a:ext cx="219075" cy="0"/>
          </a:xfrm>
          <a:prstGeom prst="line">
            <a:avLst/>
          </a:prstGeom>
          <a:ln w="19050">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custDataLst>
              <p:tags r:id="rId19"/>
            </p:custDataLst>
          </p:nvPr>
        </p:nvCxnSpPr>
        <p:spPr bwMode="gray">
          <a:xfrm>
            <a:off x="3400425" y="6048375"/>
            <a:ext cx="219075" cy="0"/>
          </a:xfrm>
          <a:prstGeom prst="line">
            <a:avLst/>
          </a:prstGeom>
          <a:ln w="19050">
            <a:solidFill>
              <a:srgbClr val="FFBF2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custDataLst>
              <p:tags r:id="rId20"/>
            </p:custDataLst>
          </p:nvPr>
        </p:nvCxnSpPr>
        <p:spPr bwMode="gray">
          <a:xfrm>
            <a:off x="5416550" y="6251575"/>
            <a:ext cx="219075" cy="0"/>
          </a:xfrm>
          <a:prstGeom prst="line">
            <a:avLst/>
          </a:prstGeom>
          <a:ln w="9525">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7" name="Text Placeholder 6713"/>
          <p:cNvSpPr>
            <a:spLocks noGrp="1"/>
          </p:cNvSpPr>
          <p:nvPr>
            <p:custDataLst>
              <p:tags r:id="rId21"/>
            </p:custDataLst>
          </p:nvPr>
        </p:nvSpPr>
        <p:spPr bwMode="auto">
          <a:xfrm>
            <a:off x="995363" y="6181725"/>
            <a:ext cx="10668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ED4052FC-3E55-477C-9963-2E2E51AB888F}" type="datetime'2''0''''15'''' ''am''b''e''''''r trig''''''''ge''''''''r'''">
              <a:rPr lang="en-US" sz="1000"/>
              <a:pPr/>
              <a:t>2015 amber trigger</a:t>
            </a:fld>
            <a:endParaRPr lang="en-GB" sz="1000" dirty="0"/>
          </a:p>
        </p:txBody>
      </p:sp>
      <p:sp>
        <p:nvSpPr>
          <p:cNvPr id="93" name="Text Placeholder 6716"/>
          <p:cNvSpPr>
            <a:spLocks noGrp="1"/>
          </p:cNvSpPr>
          <p:nvPr>
            <p:custDataLst>
              <p:tags r:id="rId22"/>
            </p:custDataLst>
          </p:nvPr>
        </p:nvSpPr>
        <p:spPr bwMode="auto">
          <a:xfrm>
            <a:off x="3670300" y="5775325"/>
            <a:ext cx="7588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42985FE1-9527-42F8-8AC9-0984016F719F}" type="datetime'20''1''''''5'' ''''''r''''e''''''''d'''''''''''''' limit'''''">
              <a:rPr lang="en-US" sz="1000"/>
              <a:pPr/>
              <a:t>2015 red limit</a:t>
            </a:fld>
            <a:endParaRPr lang="en-GB" sz="1000" dirty="0"/>
          </a:p>
        </p:txBody>
      </p:sp>
      <p:sp>
        <p:nvSpPr>
          <p:cNvPr id="91" name="Text Placeholder 6720"/>
          <p:cNvSpPr>
            <a:spLocks noGrp="1"/>
          </p:cNvSpPr>
          <p:nvPr>
            <p:custDataLst>
              <p:tags r:id="rId23"/>
            </p:custDataLst>
          </p:nvPr>
        </p:nvSpPr>
        <p:spPr bwMode="auto">
          <a:xfrm>
            <a:off x="995363" y="5978525"/>
            <a:ext cx="22923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279B4138-E898-4F49-847F-9E0E083669B0}" type="datetime'Hi''''storic''al'' ''12mo ''trai''ling loss rate (a''nnual)'''">
              <a:rPr lang="en-US" sz="1000"/>
              <a:pPr/>
              <a:t>Historical 12mo trailing loss rate (annual)</a:t>
            </a:fld>
            <a:endParaRPr lang="en-GB" sz="1000" dirty="0">
              <a:latin typeface="Arial"/>
              <a:sym typeface="Arial"/>
            </a:endParaRPr>
          </a:p>
        </p:txBody>
      </p:sp>
      <p:sp>
        <p:nvSpPr>
          <p:cNvPr id="41" name="Text Placeholder 17"/>
          <p:cNvSpPr>
            <a:spLocks noGrp="1"/>
          </p:cNvSpPr>
          <p:nvPr>
            <p:custDataLst>
              <p:tags r:id="rId24"/>
            </p:custDataLst>
          </p:nvPr>
        </p:nvSpPr>
        <p:spPr bwMode="auto">
          <a:xfrm>
            <a:off x="5686425" y="6181725"/>
            <a:ext cx="7191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7BA28789-2C28-4000-A5D1-A1160C0FCFA7}" type="datetime'''''''''Max r''''e''''''''''d'''''''''' l''i''m''''''''''i''t'">
              <a:rPr lang="en-US" sz="1000">
                <a:latin typeface="Arial"/>
                <a:sym typeface="Arial"/>
              </a:rPr>
              <a:pPr marL="0" indent="0">
                <a:lnSpc>
                  <a:spcPct val="100000"/>
                </a:lnSpc>
                <a:spcBef>
                  <a:spcPct val="0"/>
                </a:spcBef>
                <a:spcAft>
                  <a:spcPct val="0"/>
                </a:spcAft>
                <a:buNone/>
              </a:pPr>
              <a:t>Max red limit</a:t>
            </a:fld>
            <a:endParaRPr lang="en-GB" sz="1000" dirty="0">
              <a:latin typeface="Arial"/>
              <a:sym typeface="Arial"/>
            </a:endParaRPr>
          </a:p>
        </p:txBody>
      </p:sp>
      <p:sp>
        <p:nvSpPr>
          <p:cNvPr id="37" name="Text Placeholder 15"/>
          <p:cNvSpPr>
            <a:spLocks noGrp="1"/>
          </p:cNvSpPr>
          <p:nvPr>
            <p:custDataLst>
              <p:tags r:id="rId25"/>
            </p:custDataLst>
          </p:nvPr>
        </p:nvSpPr>
        <p:spPr bwMode="auto">
          <a:xfrm>
            <a:off x="5686425" y="5775325"/>
            <a:ext cx="11874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38FB6118-D1D1-413D-91DE-2C01274BCE6F}" type="datetime'''A''''v''''e''rage'' B''a''''''se'' ''''''CC''''''A''''R'''''">
              <a:rPr lang="en-US" sz="1000">
                <a:latin typeface="Arial"/>
                <a:sym typeface="Arial"/>
              </a:rPr>
              <a:pPr marL="0" indent="0">
                <a:lnSpc>
                  <a:spcPct val="100000"/>
                </a:lnSpc>
                <a:spcBef>
                  <a:spcPct val="0"/>
                </a:spcBef>
                <a:spcAft>
                  <a:spcPct val="0"/>
                </a:spcAft>
                <a:buNone/>
              </a:pPr>
              <a:t>Average Base CCAR</a:t>
            </a:fld>
            <a:endParaRPr lang="en-GB" sz="1000" dirty="0">
              <a:latin typeface="Arial"/>
              <a:sym typeface="Arial"/>
            </a:endParaRPr>
          </a:p>
        </p:txBody>
      </p:sp>
      <p:sp>
        <p:nvSpPr>
          <p:cNvPr id="40" name="Text Placeholder 16"/>
          <p:cNvSpPr>
            <a:spLocks noGrp="1"/>
          </p:cNvSpPr>
          <p:nvPr>
            <p:custDataLst>
              <p:tags r:id="rId26"/>
            </p:custDataLst>
          </p:nvPr>
        </p:nvSpPr>
        <p:spPr bwMode="auto">
          <a:xfrm>
            <a:off x="5686425" y="5978525"/>
            <a:ext cx="10271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55B2A373-EC00-4F55-8929-C4F7FF520B21}" type="datetime'''''M''a''''x a''''m''''b''''''er ''tr''i''gg''er'''">
              <a:rPr lang="en-US" sz="1000">
                <a:latin typeface="Arial"/>
                <a:sym typeface="Arial"/>
              </a:rPr>
              <a:pPr marL="0" indent="0">
                <a:lnSpc>
                  <a:spcPct val="100000"/>
                </a:lnSpc>
                <a:spcBef>
                  <a:spcPct val="0"/>
                </a:spcBef>
                <a:spcAft>
                  <a:spcPct val="0"/>
                </a:spcAft>
                <a:buNone/>
              </a:pPr>
              <a:t>Max amber trigger</a:t>
            </a:fld>
            <a:endParaRPr lang="en-GB" sz="1000" dirty="0">
              <a:latin typeface="Arial"/>
              <a:sym typeface="Arial"/>
            </a:endParaRPr>
          </a:p>
        </p:txBody>
      </p:sp>
      <p:sp>
        <p:nvSpPr>
          <p:cNvPr id="33" name="Text Placeholder 13"/>
          <p:cNvSpPr>
            <a:spLocks noGrp="1"/>
          </p:cNvSpPr>
          <p:nvPr>
            <p:custDataLst>
              <p:tags r:id="rId27"/>
            </p:custDataLst>
          </p:nvPr>
        </p:nvSpPr>
        <p:spPr bwMode="auto">
          <a:xfrm>
            <a:off x="3670300" y="5978525"/>
            <a:ext cx="16446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F0E7BA83-ED77-450C-A5D8-C5785B8B85D1}" type="datetime'R''''''''e''c''''''o''m''mend''ed'' ambe''''r t''r''''i''gger'">
              <a:rPr lang="en-US" sz="1000">
                <a:latin typeface="Arial"/>
                <a:sym typeface="Arial"/>
              </a:rPr>
              <a:pPr marL="0" indent="0">
                <a:lnSpc>
                  <a:spcPct val="100000"/>
                </a:lnSpc>
                <a:spcBef>
                  <a:spcPct val="0"/>
                </a:spcBef>
                <a:spcAft>
                  <a:spcPct val="0"/>
                </a:spcAft>
                <a:buNone/>
              </a:pPr>
              <a:t>Recommended amber trigger</a:t>
            </a:fld>
            <a:endParaRPr lang="en-GB" sz="1000" dirty="0">
              <a:latin typeface="Arial"/>
              <a:sym typeface="Arial"/>
            </a:endParaRPr>
          </a:p>
        </p:txBody>
      </p:sp>
      <p:sp>
        <p:nvSpPr>
          <p:cNvPr id="34" name="Text Placeholder 14"/>
          <p:cNvSpPr>
            <a:spLocks noGrp="1"/>
          </p:cNvSpPr>
          <p:nvPr>
            <p:custDataLst>
              <p:tags r:id="rId28"/>
            </p:custDataLst>
          </p:nvPr>
        </p:nvSpPr>
        <p:spPr bwMode="auto">
          <a:xfrm>
            <a:off x="3670300" y="6181725"/>
            <a:ext cx="1336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831C98B9-DFA8-4428-AC70-0C66C3DB946A}" type="datetime'R''''''''''''ec''o''m''''m''''en''ded'' ''''red ''''li''mit'">
              <a:rPr lang="en-US" sz="1000">
                <a:latin typeface="Arial"/>
                <a:sym typeface="Arial"/>
              </a:rPr>
              <a:pPr marL="0" indent="0">
                <a:lnSpc>
                  <a:spcPct val="100000"/>
                </a:lnSpc>
                <a:spcBef>
                  <a:spcPct val="0"/>
                </a:spcBef>
                <a:spcAft>
                  <a:spcPct val="0"/>
                </a:spcAft>
                <a:buNone/>
              </a:pPr>
              <a:t>Recommended red limit</a:t>
            </a:fld>
            <a:endParaRPr lang="en-GB" sz="1000" dirty="0">
              <a:latin typeface="Arial"/>
              <a:sym typeface="Arial"/>
            </a:endParaRPr>
          </a:p>
        </p:txBody>
      </p:sp>
      <p:sp>
        <p:nvSpPr>
          <p:cNvPr id="86" name="Text Placeholder 6718"/>
          <p:cNvSpPr>
            <a:spLocks noGrp="1"/>
          </p:cNvSpPr>
          <p:nvPr>
            <p:custDataLst>
              <p:tags r:id="rId29"/>
            </p:custDataLst>
          </p:nvPr>
        </p:nvSpPr>
        <p:spPr bwMode="auto">
          <a:xfrm>
            <a:off x="995363" y="5775325"/>
            <a:ext cx="23034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29B53F1D-45BB-4AB1-B2B4-C39C7F50B0D8}" type="datetime'P''''''roj''ec''ted 12mo trailin''g l''oss rate (annual)'''''">
              <a:rPr lang="en-US" sz="1000"/>
              <a:pPr/>
              <a:t>Projected 12mo trailing loss rate (annual)</a:t>
            </a:fld>
            <a:endParaRPr lang="en-GB" sz="1000" dirty="0"/>
          </a:p>
        </p:txBody>
      </p:sp>
      <p:sp>
        <p:nvSpPr>
          <p:cNvPr id="2" name="Rectangular Callout 1"/>
          <p:cNvSpPr/>
          <p:nvPr/>
        </p:nvSpPr>
        <p:spPr>
          <a:xfrm>
            <a:off x="2947471" y="2302070"/>
            <a:ext cx="1321243" cy="699403"/>
          </a:xfrm>
          <a:prstGeom prst="wedgeRectCallout">
            <a:avLst>
              <a:gd name="adj1" fmla="val 65207"/>
              <a:gd name="adj2" fmla="val 30622"/>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dirty="0" smtClean="0">
                <a:solidFill>
                  <a:schemeClr val="tx1"/>
                </a:solidFill>
                <a:latin typeface="Arial"/>
                <a:sym typeface="Arial"/>
              </a:rPr>
              <a:t>12 month trailing rate spikes due to single Q4 2015 default event</a:t>
            </a:r>
          </a:p>
        </p:txBody>
      </p:sp>
      <p:sp>
        <p:nvSpPr>
          <p:cNvPr id="36" name="Rectangle 35"/>
          <p:cNvSpPr/>
          <p:nvPr/>
        </p:nvSpPr>
        <p:spPr>
          <a:xfrm>
            <a:off x="457200" y="1256365"/>
            <a:ext cx="5873750"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SBNA GCB NCO rates: historic and projected in CCAR Base</a:t>
            </a:r>
          </a:p>
          <a:p>
            <a:pPr algn="l"/>
            <a:r>
              <a:rPr lang="en-GB" sz="1400" kern="0" dirty="0" smtClean="0">
                <a:solidFill>
                  <a:srgbClr val="FF0000"/>
                </a:solidFill>
                <a:latin typeface="Arial"/>
                <a:ea typeface="ＭＳ Ｐゴシック"/>
              </a:rPr>
              <a:t>%, 2012Q1-2018Q1, vs 2015 and 2016 NCO anchor points</a:t>
            </a:r>
            <a:endParaRPr lang="en-GB" sz="1400" kern="0" dirty="0">
              <a:solidFill>
                <a:srgbClr val="FF0000"/>
              </a:solidFill>
              <a:latin typeface="Arial"/>
              <a:ea typeface="ＭＳ Ｐゴシック"/>
            </a:endParaRPr>
          </a:p>
        </p:txBody>
      </p:sp>
      <p:sp>
        <p:nvSpPr>
          <p:cNvPr id="54" name="TextBox 53"/>
          <p:cNvSpPr txBox="1"/>
          <p:nvPr/>
        </p:nvSpPr>
        <p:spPr>
          <a:xfrm>
            <a:off x="305483" y="19889"/>
            <a:ext cx="8928633" cy="621709"/>
          </a:xfrm>
          <a:prstGeom prst="rect">
            <a:avLst/>
          </a:prstGeom>
          <a:noFill/>
        </p:spPr>
        <p:txBody>
          <a:bodyPr wrap="square" rtlCol="0">
            <a:spAutoFit/>
          </a:bodyPr>
          <a:lstStyle/>
          <a:p>
            <a:pPr lvl="0" algn="l"/>
            <a:r>
              <a:rPr lang="en-GB" altLang="zh-CN" sz="2000" b="1" kern="0" dirty="0">
                <a:solidFill>
                  <a:srgbClr val="000000"/>
                </a:solidFill>
                <a:ea typeface="SimSun" pitchFamily="2" charset="-122"/>
              </a:rPr>
              <a:t>Calculate CCAR-based NCO </a:t>
            </a:r>
            <a:r>
              <a:rPr lang="en-GB" altLang="zh-CN" sz="2000" b="1" kern="0" dirty="0" smtClean="0">
                <a:solidFill>
                  <a:srgbClr val="000000"/>
                </a:solidFill>
                <a:ea typeface="SimSun" pitchFamily="2" charset="-122"/>
              </a:rPr>
              <a:t>limit</a:t>
            </a:r>
            <a:endParaRPr lang="it-IT" sz="2000" b="1" dirty="0"/>
          </a:p>
          <a:p>
            <a:pPr algn="l"/>
            <a:r>
              <a:rPr lang="en-US" sz="2000" b="1" dirty="0" smtClean="0">
                <a:solidFill>
                  <a:srgbClr val="FF0000"/>
                </a:solidFill>
              </a:rPr>
              <a:t>NCO anchor points – SBNA GCB</a:t>
            </a:r>
            <a:endParaRPr lang="en-US" sz="2000" b="1" dirty="0">
              <a:solidFill>
                <a:srgbClr val="FF0000"/>
              </a:solidFill>
            </a:endParaRPr>
          </a:p>
        </p:txBody>
      </p:sp>
      <p:sp>
        <p:nvSpPr>
          <p:cNvPr id="55" name="Rectangle 54"/>
          <p:cNvSpPr/>
          <p:nvPr/>
        </p:nvSpPr>
        <p:spPr>
          <a:xfrm>
            <a:off x="6857999" y="1256365"/>
            <a:ext cx="2789881"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Proposed anchor points</a:t>
            </a:r>
            <a:endParaRPr lang="en-GB" sz="1400" kern="0" dirty="0">
              <a:solidFill>
                <a:srgbClr val="FF0000"/>
              </a:solidFill>
              <a:latin typeface="Arial"/>
              <a:ea typeface="ＭＳ Ｐゴシック"/>
            </a:endParaRPr>
          </a:p>
        </p:txBody>
      </p:sp>
      <p:sp>
        <p:nvSpPr>
          <p:cNvPr id="56" name="Footnote"/>
          <p:cNvSpPr/>
          <p:nvPr/>
        </p:nvSpPr>
        <p:spPr bwMode="auto">
          <a:xfrm>
            <a:off x="447146" y="6481570"/>
            <a:ext cx="86868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AutoNum type="arabicPeriod"/>
            </a:pPr>
            <a:r>
              <a:rPr lang="en-US" sz="800" dirty="0" smtClean="0">
                <a:latin typeface="Arial"/>
                <a:ea typeface="ＭＳ Ｐゴシック"/>
                <a:sym typeface="Arial"/>
              </a:rPr>
              <a:t>2015 limits after management adjustment</a:t>
            </a:r>
          </a:p>
          <a:p>
            <a:pPr algn="l">
              <a:lnSpc>
                <a:spcPct val="100000"/>
              </a:lnSpc>
            </a:pPr>
            <a:r>
              <a:rPr lang="en-US" sz="800" dirty="0" smtClean="0">
                <a:latin typeface="Arial"/>
                <a:ea typeface="ＭＳ Ｐゴシック"/>
                <a:sym typeface="Arial"/>
              </a:rPr>
              <a:t>Source for historical data: Feb 2016 Credit metric  reporting</a:t>
            </a:r>
          </a:p>
        </p:txBody>
      </p:sp>
      <p:graphicFrame>
        <p:nvGraphicFramePr>
          <p:cNvPr id="32" name="Table 31"/>
          <p:cNvGraphicFramePr>
            <a:graphicFrameLocks noGrp="1"/>
          </p:cNvGraphicFramePr>
          <p:nvPr>
            <p:extLst>
              <p:ext uri="{D42A27DB-BD31-4B8C-83A1-F6EECF244321}">
                <p14:modId xmlns:p14="http://schemas.microsoft.com/office/powerpoint/2010/main" val="3075909402"/>
              </p:ext>
            </p:extLst>
          </p:nvPr>
        </p:nvGraphicFramePr>
        <p:xfrm>
          <a:off x="6956338" y="2351445"/>
          <a:ext cx="2277778" cy="1629662"/>
        </p:xfrm>
        <a:graphic>
          <a:graphicData uri="http://schemas.openxmlformats.org/drawingml/2006/table">
            <a:tbl>
              <a:tblPr firstRow="1" bandRow="1">
                <a:tableStyleId>{839DD9DD-9E6C-4910-8AC0-68ADFF6A6AFC}</a:tableStyleId>
              </a:tblPr>
              <a:tblGrid>
                <a:gridCol w="989112"/>
                <a:gridCol w="648586"/>
                <a:gridCol w="640080"/>
              </a:tblGrid>
              <a:tr h="288122">
                <a:tc>
                  <a:txBody>
                    <a:bodyPr/>
                    <a:lstStyle/>
                    <a:p>
                      <a:r>
                        <a:rPr lang="en-GB" sz="1100" dirty="0" smtClean="0">
                          <a:solidFill>
                            <a:schemeClr val="bg1"/>
                          </a:solidFill>
                        </a:rPr>
                        <a:t>Limit</a:t>
                      </a:r>
                      <a:r>
                        <a:rPr lang="en-GB" sz="1100" baseline="30000" dirty="0" smtClean="0">
                          <a:solidFill>
                            <a:schemeClr val="bg1"/>
                          </a:solidFill>
                        </a:rPr>
                        <a:t>1</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Value</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Scalar</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r>
              <a:tr h="335385">
                <a:tc>
                  <a:txBody>
                    <a:bodyPr/>
                    <a:lstStyle/>
                    <a:p>
                      <a:r>
                        <a:rPr lang="en-GB" sz="1100" b="1" dirty="0" smtClean="0">
                          <a:solidFill>
                            <a:srgbClr val="FF0000"/>
                          </a:solidFill>
                        </a:rPr>
                        <a:t>2015 Red</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a:txBody>
                    <a:bodyPr/>
                    <a:lstStyle/>
                    <a:p>
                      <a:r>
                        <a:rPr lang="en-GB" sz="1100" b="1" dirty="0" smtClean="0">
                          <a:solidFill>
                            <a:srgbClr val="FF0000"/>
                          </a:solidFill>
                        </a:rPr>
                        <a:t>0.4%</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rowSpan="2">
                  <a:txBody>
                    <a:bodyPr/>
                    <a:lstStyle/>
                    <a:p>
                      <a:pPr algn="ctr"/>
                      <a:r>
                        <a:rPr lang="en-GB" sz="1100" b="1" dirty="0" smtClean="0"/>
                        <a:t>4.0x</a:t>
                      </a:r>
                      <a:endParaRPr lang="en-GB" sz="1100" b="1" dirty="0"/>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335385">
                <a:tc>
                  <a:txBody>
                    <a:bodyPr/>
                    <a:lstStyle/>
                    <a:p>
                      <a:r>
                        <a:rPr lang="en-GB" sz="1100" b="1" dirty="0" smtClean="0">
                          <a:solidFill>
                            <a:schemeClr val="accent5"/>
                          </a:solidFill>
                        </a:rPr>
                        <a:t>2015 Amber</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GB" sz="1100" b="1" dirty="0" smtClean="0">
                          <a:solidFill>
                            <a:schemeClr val="accent5"/>
                          </a:solidFill>
                        </a:rPr>
                        <a:t>0.2%</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vMerge="1">
                  <a:txBody>
                    <a:bodyPr/>
                    <a:lstStyle/>
                    <a:p>
                      <a:endParaRPr lang="en-GB" sz="1100" dirty="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335385">
                <a:tc>
                  <a:txBody>
                    <a:bodyPr/>
                    <a:lstStyle/>
                    <a:p>
                      <a:r>
                        <a:rPr lang="en-GB" sz="1100" b="1" dirty="0" smtClean="0">
                          <a:solidFill>
                            <a:srgbClr val="FF0000"/>
                          </a:solidFill>
                        </a:rPr>
                        <a:t>2016 Red</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a:txBody>
                    <a:bodyPr/>
                    <a:lstStyle/>
                    <a:p>
                      <a:r>
                        <a:rPr lang="en-GB" sz="1100" b="1" dirty="0" smtClean="0">
                          <a:solidFill>
                            <a:srgbClr val="FF0000"/>
                          </a:solidFill>
                        </a:rPr>
                        <a:t>0.15%</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rowSpan="2">
                  <a:txBody>
                    <a:bodyPr/>
                    <a:lstStyle/>
                    <a:p>
                      <a:pPr algn="ctr"/>
                      <a:r>
                        <a:rPr lang="en-GB" sz="1100" b="1" dirty="0" smtClean="0"/>
                        <a:t>3.0x</a:t>
                      </a:r>
                      <a:endParaRPr lang="en-GB" sz="1100" b="1" dirty="0"/>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335385">
                <a:tc>
                  <a:txBody>
                    <a:bodyPr/>
                    <a:lstStyle/>
                    <a:p>
                      <a:r>
                        <a:rPr lang="en-GB" sz="1100" b="1" dirty="0" smtClean="0">
                          <a:solidFill>
                            <a:schemeClr val="accent5"/>
                          </a:solidFill>
                        </a:rPr>
                        <a:t>2016 Amber</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GB" sz="1100" b="1" dirty="0" smtClean="0">
                          <a:solidFill>
                            <a:schemeClr val="accent5"/>
                          </a:solidFill>
                        </a:rPr>
                        <a:t>0.1%</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vMerge="1">
                  <a:txBody>
                    <a:bodyPr/>
                    <a:lstStyle/>
                    <a:p>
                      <a:endParaRPr lang="en-GB" sz="1100" dirty="0"/>
                    </a:p>
                  </a:txBody>
                  <a:tcPr/>
                </a:tc>
              </a:tr>
            </a:tbl>
          </a:graphicData>
        </a:graphic>
      </p:graphicFrame>
      <p:sp>
        <p:nvSpPr>
          <p:cNvPr id="47" name="TextBox 46"/>
          <p:cNvSpPr txBox="1"/>
          <p:nvPr/>
        </p:nvSpPr>
        <p:spPr>
          <a:xfrm>
            <a:off x="7572985" y="5933013"/>
            <a:ext cx="859210" cy="153888"/>
          </a:xfrm>
          <a:prstGeom prst="rect">
            <a:avLst/>
          </a:prstGeom>
          <a:noFill/>
        </p:spPr>
        <p:txBody>
          <a:bodyPr wrap="none" lIns="0" tIns="0" rIns="0" bIns="0" rtlCol="0">
            <a:spAutoFit/>
          </a:bodyPr>
          <a:lstStyle/>
          <a:p>
            <a:pPr algn="l">
              <a:lnSpc>
                <a:spcPct val="100000"/>
              </a:lnSpc>
            </a:pPr>
            <a:r>
              <a:rPr lang="en-GB" dirty="0" smtClean="0"/>
              <a:t>Red limit range</a:t>
            </a:r>
          </a:p>
        </p:txBody>
      </p:sp>
      <p:sp>
        <p:nvSpPr>
          <p:cNvPr id="48" name="TextBox 47"/>
          <p:cNvSpPr txBox="1"/>
          <p:nvPr/>
        </p:nvSpPr>
        <p:spPr>
          <a:xfrm>
            <a:off x="7572985" y="5715701"/>
            <a:ext cx="1134926" cy="153888"/>
          </a:xfrm>
          <a:prstGeom prst="rect">
            <a:avLst/>
          </a:prstGeom>
          <a:noFill/>
        </p:spPr>
        <p:txBody>
          <a:bodyPr wrap="none" lIns="0" tIns="0" rIns="0" bIns="0" rtlCol="0">
            <a:spAutoFit/>
          </a:bodyPr>
          <a:lstStyle/>
          <a:p>
            <a:pPr algn="l">
              <a:lnSpc>
                <a:spcPct val="100000"/>
              </a:lnSpc>
            </a:pPr>
            <a:r>
              <a:rPr lang="en-GB" dirty="0" smtClean="0"/>
              <a:t>Amber trigger range</a:t>
            </a:r>
          </a:p>
        </p:txBody>
      </p:sp>
      <p:sp>
        <p:nvSpPr>
          <p:cNvPr id="49" name="Rectangle 48"/>
          <p:cNvSpPr/>
          <p:nvPr/>
        </p:nvSpPr>
        <p:spPr>
          <a:xfrm>
            <a:off x="7174217" y="5738588"/>
            <a:ext cx="365760" cy="137160"/>
          </a:xfrm>
          <a:prstGeom prst="rect">
            <a:avLst/>
          </a:prstGeom>
          <a:solidFill>
            <a:srgbClr val="FFC000">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50" name="Rectangle 49"/>
          <p:cNvSpPr/>
          <p:nvPr/>
        </p:nvSpPr>
        <p:spPr>
          <a:xfrm>
            <a:off x="7174217" y="5941788"/>
            <a:ext cx="365760" cy="137160"/>
          </a:xfrm>
          <a:prstGeom prst="rect">
            <a:avLst/>
          </a:prstGeom>
          <a:solidFill>
            <a:srgbClr val="FF9B9B">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Tree>
    <p:extLst>
      <p:ext uri="{BB962C8B-B14F-4D97-AF65-F5344CB8AC3E}">
        <p14:creationId xmlns:p14="http://schemas.microsoft.com/office/powerpoint/2010/main" val="1520212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4"/>
          <p:cNvSpPr txBox="1">
            <a:spLocks/>
          </p:cNvSpPr>
          <p:nvPr/>
        </p:nvSpPr>
        <p:spPr>
          <a:xfrm>
            <a:off x="457200" y="1253380"/>
            <a:ext cx="5454502" cy="277640"/>
          </a:xfrm>
          <a:prstGeom prst="rect">
            <a:avLst/>
          </a:prstGeom>
        </p:spPr>
        <p:txBody>
          <a:bodyPr wrap="square">
            <a:spAutoFit/>
          </a:bodyPr>
          <a:lstStyle>
            <a:defPPr>
              <a:defRPr lang="en-GB"/>
            </a:defPPr>
            <a:lvl1pPr algn="l">
              <a:defRPr sz="1400" b="1">
                <a:solidFill>
                  <a:srgbClr val="FF0000"/>
                </a:solidFill>
                <a:latin typeface="Arial" panose="020B0604020202020204" pitchFamily="34" charset="0"/>
                <a:cs typeface="Arial" panose="020B0604020202020204" pitchFamily="34" charset="0"/>
              </a:defRPr>
            </a:lvl1pPr>
          </a:lstStyle>
          <a:p>
            <a:r>
              <a:rPr lang="en-US" dirty="0" smtClean="0"/>
              <a:t>Calibration for CCAR-linked capital adequacy &amp; credit metrics</a:t>
            </a:r>
            <a:endParaRPr lang="en-US" dirty="0"/>
          </a:p>
        </p:txBody>
      </p:sp>
      <p:graphicFrame>
        <p:nvGraphicFramePr>
          <p:cNvPr id="26" name="Table 25"/>
          <p:cNvGraphicFramePr>
            <a:graphicFrameLocks noGrp="1"/>
          </p:cNvGraphicFramePr>
          <p:nvPr>
            <p:extLst>
              <p:ext uri="{D42A27DB-BD31-4B8C-83A1-F6EECF244321}">
                <p14:modId xmlns:p14="http://schemas.microsoft.com/office/powerpoint/2010/main" val="4056079083"/>
              </p:ext>
            </p:extLst>
          </p:nvPr>
        </p:nvGraphicFramePr>
        <p:xfrm>
          <a:off x="457199" y="1658678"/>
          <a:ext cx="5624623" cy="4835784"/>
        </p:xfrm>
        <a:graphic>
          <a:graphicData uri="http://schemas.openxmlformats.org/drawingml/2006/table">
            <a:tbl>
              <a:tblPr firstRow="1" bandRow="1">
                <a:tableStyleId>{839DD9DD-9E6C-4910-8AC0-68ADFF6A6AFC}</a:tableStyleId>
              </a:tblPr>
              <a:tblGrid>
                <a:gridCol w="540830"/>
                <a:gridCol w="1157374"/>
                <a:gridCol w="3926419"/>
              </a:tblGrid>
              <a:tr h="1208946">
                <a:tc>
                  <a:txBody>
                    <a:bodyPr/>
                    <a:lstStyle/>
                    <a:p>
                      <a:r>
                        <a:rPr lang="en-US" sz="4400" b="1" dirty="0" smtClean="0">
                          <a:solidFill>
                            <a:srgbClr val="FF0000"/>
                          </a:solidFill>
                        </a:rPr>
                        <a:t>1</a:t>
                      </a:r>
                      <a:endParaRPr lang="en-US" sz="4400" b="1" dirty="0">
                        <a:solidFill>
                          <a:srgbClr val="FF0000"/>
                        </a:solidFill>
                      </a:endParaRPr>
                    </a:p>
                  </a:txBody>
                  <a:tcPr anchor="ctr">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pPr>
                      <a:r>
                        <a:rPr lang="en-US" sz="1400" b="1" i="0" dirty="0" smtClean="0">
                          <a:solidFill>
                            <a:schemeClr val="tx1"/>
                          </a:solidFill>
                        </a:rPr>
                        <a:t>2016 portfolio</a:t>
                      </a:r>
                      <a:r>
                        <a:rPr lang="en-US" sz="1400" b="1" i="0" baseline="0" dirty="0" smtClean="0">
                          <a:solidFill>
                            <a:schemeClr val="tx1"/>
                          </a:solidFill>
                        </a:rPr>
                        <a:t> changes</a:t>
                      </a:r>
                      <a:endParaRPr lang="en-US" sz="1400" b="1" i="0" dirty="0" smtClean="0">
                        <a:solidFill>
                          <a:schemeClr val="tx1"/>
                        </a:solidFill>
                      </a:endParaRPr>
                    </a:p>
                  </a:txBody>
                  <a:tcPr anchor="ctr">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100" b="0" dirty="0" smtClean="0"/>
                        <a:t>Growing</a:t>
                      </a:r>
                      <a:r>
                        <a:rPr lang="en-US" sz="1100" b="0" baseline="0" dirty="0" smtClean="0"/>
                        <a:t> portfolio balances across business units from 2015 </a:t>
                      </a:r>
                      <a:r>
                        <a:rPr lang="en-US" sz="1100" b="1" baseline="0" dirty="0" smtClean="0">
                          <a:solidFill>
                            <a:srgbClr val="41A441"/>
                          </a:solidFill>
                        </a:rPr>
                        <a:t>(+11%)</a:t>
                      </a:r>
                      <a:endParaRPr lang="en-US" sz="1100" b="1" dirty="0" smtClean="0">
                        <a:solidFill>
                          <a:srgbClr val="41A441"/>
                        </a:solidFill>
                      </a:endParaRPr>
                    </a:p>
                    <a:p>
                      <a:pPr marL="171450" marR="0" lvl="1" indent="-171450"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100" b="0" baseline="0" dirty="0" smtClean="0"/>
                        <a:t>Breakout of Business Banking </a:t>
                      </a:r>
                      <a:r>
                        <a:rPr lang="en-US" sz="1100" b="0" dirty="0" smtClean="0"/>
                        <a:t>decrease balances vs 2015</a:t>
                      </a:r>
                      <a:r>
                        <a:rPr lang="en-US" sz="1100" b="0" baseline="0" dirty="0" smtClean="0"/>
                        <a:t> segmentation </a:t>
                      </a:r>
                      <a:r>
                        <a:rPr lang="en-US" sz="1100" b="1" dirty="0" smtClean="0">
                          <a:solidFill>
                            <a:schemeClr val="accent5"/>
                          </a:solidFill>
                        </a:rPr>
                        <a:t>(-6%)</a:t>
                      </a:r>
                    </a:p>
                  </a:txBody>
                  <a:tcPr marL="45720" marR="45720" anchor="ctr">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208946">
                <a:tc>
                  <a:txBody>
                    <a:bodyPr/>
                    <a:lstStyle/>
                    <a:p>
                      <a:r>
                        <a:rPr lang="en-US" sz="4400" b="1" dirty="0" smtClean="0">
                          <a:solidFill>
                            <a:srgbClr val="FF0000"/>
                          </a:solidFill>
                        </a:rPr>
                        <a:t>2</a:t>
                      </a:r>
                      <a:endParaRPr lang="en-US" sz="4400" b="1" dirty="0">
                        <a:solidFill>
                          <a:srgbClr val="FF0000"/>
                        </a:solidFill>
                      </a:endParaRP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pPr>
                      <a:r>
                        <a:rPr lang="en-US" sz="1400" b="1" i="0" dirty="0" smtClean="0">
                          <a:solidFill>
                            <a:schemeClr val="tx1"/>
                          </a:solidFill>
                        </a:rPr>
                        <a:t>Binding constraint in BHC Stress</a:t>
                      </a: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100" b="0" dirty="0" smtClean="0"/>
                        <a:t>Recent</a:t>
                      </a:r>
                      <a:r>
                        <a:rPr lang="en-US" sz="1100" b="0" baseline="0" dirty="0" smtClean="0"/>
                        <a:t> changes in IHC transaction create a large buffer at SHUSA-level; m</a:t>
                      </a:r>
                      <a:r>
                        <a:rPr lang="en-US" sz="1100" b="0" dirty="0" smtClean="0"/>
                        <a:t>aximum loss limits are therefore set by SBNA-level</a:t>
                      </a:r>
                      <a:r>
                        <a:rPr lang="en-US" sz="1100" b="0" baseline="0" dirty="0" smtClean="0"/>
                        <a:t> binding constraint </a:t>
                      </a:r>
                      <a:r>
                        <a:rPr lang="en-US" sz="1100" b="1" baseline="0" dirty="0" smtClean="0"/>
                        <a:t>($1.4-1.6BN)</a:t>
                      </a:r>
                    </a:p>
                    <a:p>
                      <a:pPr marL="171450" marR="0" lvl="1" indent="-171450"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100" b="0" baseline="0" dirty="0" smtClean="0"/>
                        <a:t>Recommend constraining losses at pre-IHC levels, leaving incremental capital from equity contribution at SHUSA and allocating available capital proportionally </a:t>
                      </a:r>
                      <a:r>
                        <a:rPr lang="en-US" sz="1100" b="1" baseline="0" dirty="0" smtClean="0"/>
                        <a:t>($600-900M)</a:t>
                      </a:r>
                    </a:p>
                  </a:txBody>
                  <a:tcPr marL="45720" marR="4572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208946">
                <a:tc>
                  <a:txBody>
                    <a:bodyPr/>
                    <a:lstStyle/>
                    <a:p>
                      <a:r>
                        <a:rPr lang="en-US" sz="4400" b="1" dirty="0" smtClean="0">
                          <a:solidFill>
                            <a:srgbClr val="FF0000"/>
                          </a:solidFill>
                        </a:rPr>
                        <a:t>3</a:t>
                      </a:r>
                      <a:endParaRPr lang="en-US" sz="4400" b="1" dirty="0">
                        <a:solidFill>
                          <a:srgbClr val="FF0000"/>
                        </a:solidFill>
                      </a:endParaRP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i="0" dirty="0" smtClean="0">
                          <a:solidFill>
                            <a:schemeClr val="tx1"/>
                          </a:solidFill>
                        </a:rPr>
                        <a:t>CCAR stress loss limits</a:t>
                      </a: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100" b="0" dirty="0" smtClean="0"/>
                        <a:t>2016 BHC scenario</a:t>
                      </a:r>
                      <a:r>
                        <a:rPr lang="en-US" sz="1100" b="0" baseline="0" dirty="0" smtClean="0"/>
                        <a:t> reduces idiosyncratic adjustments to CCAR losses for CRE </a:t>
                      </a:r>
                      <a:r>
                        <a:rPr lang="en-US" sz="1100" b="1" baseline="0" dirty="0" smtClean="0">
                          <a:solidFill>
                            <a:schemeClr val="accent5"/>
                          </a:solidFill>
                        </a:rPr>
                        <a:t>(~$500M) </a:t>
                      </a:r>
                      <a:r>
                        <a:rPr lang="en-US" sz="1100" b="0" baseline="0" dirty="0" smtClean="0"/>
                        <a:t>and GCB </a:t>
                      </a:r>
                      <a:r>
                        <a:rPr lang="en-US" sz="1100" b="1" baseline="0" dirty="0" smtClean="0">
                          <a:solidFill>
                            <a:schemeClr val="accent5"/>
                          </a:solidFill>
                        </a:rPr>
                        <a:t>(~$250M)</a:t>
                      </a:r>
                    </a:p>
                    <a:p>
                      <a:pPr marL="171450" marR="0" lvl="1" indent="-171450"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100" b="0" baseline="0" dirty="0" smtClean="0"/>
                        <a:t>Constant CCAR losses and larger buffers increase C&amp;I loss budgets </a:t>
                      </a:r>
                      <a:r>
                        <a:rPr lang="en-US" sz="1100" b="1" baseline="0" dirty="0" smtClean="0">
                          <a:solidFill>
                            <a:srgbClr val="41A441"/>
                          </a:solidFill>
                        </a:rPr>
                        <a:t>(~$150M)</a:t>
                      </a:r>
                      <a:endParaRPr lang="en-US" sz="1100" b="1" dirty="0" smtClean="0">
                        <a:solidFill>
                          <a:srgbClr val="41A441"/>
                        </a:solidFill>
                      </a:endParaRPr>
                    </a:p>
                  </a:txBody>
                  <a:tcPr marL="45720" marR="4572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208946">
                <a:tc>
                  <a:txBody>
                    <a:bodyPr/>
                    <a:lstStyle/>
                    <a:p>
                      <a:r>
                        <a:rPr lang="en-US" sz="4400" b="1" dirty="0" smtClean="0">
                          <a:solidFill>
                            <a:srgbClr val="FF0000"/>
                          </a:solidFill>
                        </a:rPr>
                        <a:t>4</a:t>
                      </a:r>
                      <a:endParaRPr lang="en-US" sz="4400" b="1" dirty="0">
                        <a:solidFill>
                          <a:srgbClr val="FF0000"/>
                        </a:solidFill>
                      </a:endParaRP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i="0" kern="1200" dirty="0" smtClean="0">
                          <a:solidFill>
                            <a:schemeClr val="tx1"/>
                          </a:solidFill>
                          <a:latin typeface="+mn-lt"/>
                          <a:ea typeface="+mn-ea"/>
                          <a:cs typeface="+mn-cs"/>
                        </a:rPr>
                        <a:t>Base</a:t>
                      </a:r>
                      <a:r>
                        <a:rPr lang="en-US" sz="1400" b="1" i="0" kern="1200" baseline="0" dirty="0" smtClean="0">
                          <a:solidFill>
                            <a:schemeClr val="tx1"/>
                          </a:solidFill>
                          <a:latin typeface="+mn-lt"/>
                          <a:ea typeface="+mn-ea"/>
                          <a:cs typeface="+mn-cs"/>
                        </a:rPr>
                        <a:t> NCO limits</a:t>
                      </a:r>
                      <a:endParaRPr lang="en-US" sz="1400" b="1" i="0" kern="1200" dirty="0" smtClean="0">
                        <a:solidFill>
                          <a:schemeClr val="tx1"/>
                        </a:solidFill>
                        <a:latin typeface="+mn-lt"/>
                        <a:ea typeface="+mn-ea"/>
                        <a:cs typeface="+mn-cs"/>
                      </a:endParaRP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100" b="0" baseline="0" dirty="0" smtClean="0"/>
                        <a:t>New CCAR models improve confidence in stress relativity and drive increasing C&amp;I loss limits</a:t>
                      </a:r>
                    </a:p>
                    <a:p>
                      <a:pPr marL="171450" marR="0" lvl="1" indent="-171450"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100" b="0" baseline="0" dirty="0" smtClean="0"/>
                        <a:t>Similar stress relativity and less severe BHC idiosyncratic stress decreases GCB limits</a:t>
                      </a:r>
                    </a:p>
                    <a:p>
                      <a:pPr marL="171450" marR="0" lvl="1" indent="-171450"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100" b="0" baseline="0" dirty="0" smtClean="0"/>
                        <a:t>Constant CRE limits according to risk environment and appetite</a:t>
                      </a:r>
                    </a:p>
                  </a:txBody>
                  <a:tcPr marL="45720" marR="4572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p:cNvSpPr txBox="1"/>
          <p:nvPr/>
        </p:nvSpPr>
        <p:spPr>
          <a:xfrm>
            <a:off x="266744" y="296347"/>
            <a:ext cx="9336044" cy="357021"/>
          </a:xfrm>
          <a:prstGeom prst="rect">
            <a:avLst/>
          </a:prstGeom>
          <a:noFill/>
        </p:spPr>
        <p:txBody>
          <a:bodyPr wrap="square" rtlCol="0">
            <a:spAutoFit/>
          </a:bodyPr>
          <a:lstStyle/>
          <a:p>
            <a:pPr algn="l"/>
            <a:r>
              <a:rPr lang="en-US" sz="2000" b="1" dirty="0" smtClean="0"/>
              <a:t>Executive Summary</a:t>
            </a:r>
            <a:endParaRPr lang="en-US" sz="2000" dirty="0">
              <a:solidFill>
                <a:srgbClr val="FF0000"/>
              </a:solidFill>
            </a:endParaRPr>
          </a:p>
        </p:txBody>
      </p:sp>
      <p:graphicFrame>
        <p:nvGraphicFramePr>
          <p:cNvPr id="30" name="Table 29"/>
          <p:cNvGraphicFramePr>
            <a:graphicFrameLocks noGrp="1"/>
          </p:cNvGraphicFramePr>
          <p:nvPr>
            <p:extLst>
              <p:ext uri="{D42A27DB-BD31-4B8C-83A1-F6EECF244321}">
                <p14:modId xmlns:p14="http://schemas.microsoft.com/office/powerpoint/2010/main" val="2409770608"/>
              </p:ext>
            </p:extLst>
          </p:nvPr>
        </p:nvGraphicFramePr>
        <p:xfrm>
          <a:off x="6283844" y="4666100"/>
          <a:ext cx="3103043" cy="1828800"/>
        </p:xfrm>
        <a:graphic>
          <a:graphicData uri="http://schemas.openxmlformats.org/drawingml/2006/table">
            <a:tbl>
              <a:tblPr firstRow="1" lastRow="1" bandRow="1">
                <a:tableStyleId>{5C22544A-7EE6-4342-B048-85BDC9FD1C3A}</a:tableStyleId>
              </a:tblPr>
              <a:tblGrid>
                <a:gridCol w="654263"/>
                <a:gridCol w="612195"/>
                <a:gridCol w="612195"/>
                <a:gridCol w="612195"/>
                <a:gridCol w="612195"/>
              </a:tblGrid>
              <a:tr h="365760">
                <a:tc row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200" b="1" i="0" u="none" strike="noStrike" dirty="0" smtClean="0">
                        <a:solidFill>
                          <a:schemeClr val="tx1"/>
                        </a:solidFill>
                        <a:effectLst/>
                        <a:latin typeface="+mn-lt"/>
                      </a:endParaRPr>
                    </a:p>
                  </a:txBody>
                  <a:tcPr marL="0" marR="0" marT="0"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grid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tx1"/>
                          </a:solidFill>
                          <a:effectLst/>
                          <a:latin typeface="+mn-lt"/>
                        </a:rPr>
                        <a:t>2016 anchors</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h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chemeClr val="bg1"/>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grid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accent3"/>
                          </a:solidFill>
                          <a:effectLst/>
                          <a:latin typeface="+mn-lt"/>
                        </a:rPr>
                        <a:t>2015 limits</a:t>
                      </a:r>
                      <a:r>
                        <a:rPr lang="en-US" sz="1200" b="1" i="0" u="none" strike="noStrike" baseline="30000" dirty="0" smtClean="0">
                          <a:solidFill>
                            <a:schemeClr val="accent3"/>
                          </a:solidFill>
                          <a:effectLst/>
                          <a:latin typeface="+mn-lt"/>
                        </a:rPr>
                        <a:t>1</a:t>
                      </a:r>
                      <a:endParaRPr lang="en-US" sz="1200" b="1" i="0" u="none" strike="noStrike" dirty="0" smtClean="0">
                        <a:solidFill>
                          <a:schemeClr val="accent3"/>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h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chemeClr val="bg1"/>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r>
              <a:tr h="365760">
                <a:tc v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chemeClr val="bg1"/>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bg1"/>
                          </a:solidFill>
                          <a:effectLst/>
                          <a:latin typeface="+mn-lt"/>
                        </a:rPr>
                        <a:t>Amber</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bg1"/>
                          </a:solidFill>
                          <a:effectLst/>
                          <a:latin typeface="+mn-lt"/>
                        </a:rPr>
                        <a:t>Red</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bg1">
                              <a:lumMod val="95000"/>
                            </a:schemeClr>
                          </a:solidFill>
                          <a:effectLst/>
                          <a:latin typeface="+mn-lt"/>
                        </a:rPr>
                        <a:t>Amber</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60000"/>
                        <a:lumOff val="4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bg1">
                              <a:lumMod val="95000"/>
                            </a:schemeClr>
                          </a:solidFill>
                          <a:effectLst/>
                          <a:latin typeface="+mn-lt"/>
                        </a:rPr>
                        <a:t>Red</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9B9B"/>
                    </a:solidFill>
                  </a:tcPr>
                </a:tc>
              </a:tr>
              <a:tr h="36576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tx1"/>
                          </a:solidFill>
                          <a:effectLst/>
                          <a:latin typeface="+mn-lt"/>
                        </a:rPr>
                        <a:t>CRE</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tx1"/>
                          </a:solidFill>
                          <a:effectLst/>
                          <a:latin typeface="+mn-lt"/>
                        </a:rPr>
                        <a:t>0.3%</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40000"/>
                        <a:lumOff val="6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tx1"/>
                          </a:solidFill>
                          <a:effectLst/>
                          <a:latin typeface="+mn-lt"/>
                        </a:rPr>
                        <a:t>0.5%</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9B9B"/>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chemeClr val="accent3"/>
                          </a:solidFill>
                          <a:effectLst/>
                          <a:latin typeface="+mn-lt"/>
                        </a:rPr>
                        <a:t>0.3%</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chemeClr val="accent3"/>
                          </a:solidFill>
                          <a:effectLst/>
                          <a:latin typeface="+mn-lt"/>
                        </a:rPr>
                        <a:t>0.5%</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36576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tx1"/>
                          </a:solidFill>
                          <a:effectLst/>
                          <a:latin typeface="+mn-lt"/>
                        </a:rPr>
                        <a:t>C&amp;I</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tx1"/>
                          </a:solidFill>
                          <a:effectLst/>
                          <a:latin typeface="+mn-lt"/>
                        </a:rPr>
                        <a:t>0.9%</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40000"/>
                        <a:lumOff val="6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tx1"/>
                          </a:solidFill>
                          <a:effectLst/>
                          <a:latin typeface="+mn-lt"/>
                        </a:rPr>
                        <a:t>1.0%</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9B9B"/>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chemeClr val="accent3"/>
                          </a:solidFill>
                          <a:effectLst/>
                          <a:latin typeface="+mn-lt"/>
                        </a:rPr>
                        <a:t>0.5%</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chemeClr val="accent3"/>
                          </a:solidFill>
                          <a:effectLst/>
                          <a:latin typeface="+mn-lt"/>
                        </a:rPr>
                        <a:t>0.7%</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36576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tx1"/>
                          </a:solidFill>
                          <a:effectLst/>
                          <a:latin typeface="+mn-lt"/>
                        </a:rPr>
                        <a:t>GCB</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tx1"/>
                          </a:solidFill>
                          <a:effectLst/>
                          <a:latin typeface="+mn-lt"/>
                        </a:rPr>
                        <a:t>0.1%</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40000"/>
                        <a:lumOff val="6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tx1"/>
                          </a:solidFill>
                          <a:effectLst/>
                          <a:latin typeface="+mn-lt"/>
                        </a:rPr>
                        <a:t>0.15%</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9B9B"/>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chemeClr val="accent3"/>
                          </a:solidFill>
                          <a:effectLst/>
                          <a:latin typeface="+mn-lt"/>
                        </a:rPr>
                        <a:t>0.2%</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chemeClr val="accent3"/>
                          </a:solidFill>
                          <a:effectLst/>
                          <a:latin typeface="+mn-lt"/>
                        </a:rPr>
                        <a:t>0.4%</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bl>
          </a:graphicData>
        </a:graphic>
      </p:graphicFrame>
      <p:sp>
        <p:nvSpPr>
          <p:cNvPr id="31" name="Text Placeholder 4"/>
          <p:cNvSpPr txBox="1">
            <a:spLocks/>
          </p:cNvSpPr>
          <p:nvPr/>
        </p:nvSpPr>
        <p:spPr>
          <a:xfrm>
            <a:off x="6326371" y="4226455"/>
            <a:ext cx="2901029" cy="277640"/>
          </a:xfrm>
          <a:prstGeom prst="rect">
            <a:avLst/>
          </a:prstGeom>
        </p:spPr>
        <p:txBody>
          <a:bodyPr wrap="square">
            <a:spAutoFit/>
          </a:bodyPr>
          <a:lstStyle>
            <a:defPPr>
              <a:defRPr lang="en-GB"/>
            </a:defPPr>
            <a:lvl1pPr algn="l">
              <a:defRPr sz="1400" b="1">
                <a:solidFill>
                  <a:srgbClr val="FF0000"/>
                </a:solidFill>
                <a:latin typeface="Arial" panose="020B0604020202020204" pitchFamily="34" charset="0"/>
                <a:cs typeface="Arial" panose="020B0604020202020204" pitchFamily="34" charset="0"/>
              </a:defRPr>
            </a:lvl1pPr>
          </a:lstStyle>
          <a:p>
            <a:r>
              <a:rPr lang="en-US" dirty="0" smtClean="0"/>
              <a:t>2016 vs 2015 NCO limits </a:t>
            </a:r>
            <a:r>
              <a:rPr lang="en-US" b="0" dirty="0" smtClean="0"/>
              <a:t>(%)</a:t>
            </a:r>
            <a:endParaRPr lang="en-US" b="0" dirty="0"/>
          </a:p>
        </p:txBody>
      </p:sp>
      <p:graphicFrame>
        <p:nvGraphicFramePr>
          <p:cNvPr id="32" name="Table 31"/>
          <p:cNvGraphicFramePr>
            <a:graphicFrameLocks noGrp="1"/>
          </p:cNvGraphicFramePr>
          <p:nvPr>
            <p:extLst>
              <p:ext uri="{D42A27DB-BD31-4B8C-83A1-F6EECF244321}">
                <p14:modId xmlns:p14="http://schemas.microsoft.com/office/powerpoint/2010/main" val="1307681768"/>
              </p:ext>
            </p:extLst>
          </p:nvPr>
        </p:nvGraphicFramePr>
        <p:xfrm>
          <a:off x="6326371" y="1844512"/>
          <a:ext cx="3060514" cy="1828800"/>
        </p:xfrm>
        <a:graphic>
          <a:graphicData uri="http://schemas.openxmlformats.org/drawingml/2006/table">
            <a:tbl>
              <a:tblPr firstRow="1" lastRow="1" bandRow="1">
                <a:tableStyleId>{5C22544A-7EE6-4342-B048-85BDC9FD1C3A}</a:tableStyleId>
              </a:tblPr>
              <a:tblGrid>
                <a:gridCol w="645294"/>
                <a:gridCol w="603805"/>
                <a:gridCol w="603805"/>
                <a:gridCol w="603805"/>
                <a:gridCol w="603805"/>
              </a:tblGrid>
              <a:tr h="365760">
                <a:tc row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200" b="1" i="0" u="none" strike="noStrike" dirty="0" smtClean="0">
                        <a:solidFill>
                          <a:schemeClr val="tx1"/>
                        </a:solidFill>
                        <a:effectLst/>
                        <a:latin typeface="+mn-lt"/>
                      </a:endParaRPr>
                    </a:p>
                  </a:txBody>
                  <a:tcPr marL="0" marR="0" marT="0"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grid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tx1"/>
                          </a:solidFill>
                          <a:effectLst/>
                          <a:latin typeface="+mn-lt"/>
                        </a:rPr>
                        <a:t>2016 anchors</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h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chemeClr val="bg1"/>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grid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accent3"/>
                          </a:solidFill>
                          <a:effectLst/>
                          <a:latin typeface="+mn-lt"/>
                        </a:rPr>
                        <a:t>2015 anchors</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h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chemeClr val="bg1"/>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r>
              <a:tr h="365760">
                <a:tc v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chemeClr val="bg1"/>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bg1"/>
                          </a:solidFill>
                          <a:effectLst/>
                          <a:latin typeface="+mn-lt"/>
                        </a:rPr>
                        <a:t>Amber</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bg1"/>
                          </a:solidFill>
                          <a:effectLst/>
                          <a:latin typeface="+mn-lt"/>
                        </a:rPr>
                        <a:t>Red</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bg1">
                              <a:lumMod val="95000"/>
                            </a:schemeClr>
                          </a:solidFill>
                          <a:effectLst/>
                          <a:latin typeface="+mn-lt"/>
                        </a:rPr>
                        <a:t>Amber</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60000"/>
                        <a:lumOff val="4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bg1">
                              <a:lumMod val="95000"/>
                            </a:schemeClr>
                          </a:solidFill>
                          <a:effectLst/>
                          <a:latin typeface="+mn-lt"/>
                        </a:rPr>
                        <a:t>Red</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9B9B"/>
                    </a:solidFill>
                  </a:tcPr>
                </a:tc>
              </a:tr>
              <a:tr h="36576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tx1"/>
                          </a:solidFill>
                          <a:effectLst/>
                          <a:latin typeface="+mn-lt"/>
                        </a:rPr>
                        <a:t>CRE</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GB" sz="1200" b="1" i="0" dirty="0" smtClean="0">
                          <a:solidFill>
                            <a:schemeClr val="tx1"/>
                          </a:solidFill>
                          <a:latin typeface="+mj-lt"/>
                          <a:cs typeface="Arial" panose="020B0604020202020204" pitchFamily="34" charset="0"/>
                        </a:rPr>
                        <a:t>$476</a:t>
                      </a:r>
                      <a:endParaRPr lang="en-GB" sz="1200" b="1"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40000"/>
                        <a:lumOff val="60000"/>
                      </a:schemeClr>
                    </a:solidFill>
                  </a:tcPr>
                </a:tc>
                <a:tc>
                  <a:txBody>
                    <a:bodyPr/>
                    <a:lstStyle/>
                    <a:p>
                      <a:pPr algn="ctr"/>
                      <a:r>
                        <a:rPr lang="en-GB" sz="1200" b="1" i="0" dirty="0" smtClean="0">
                          <a:solidFill>
                            <a:schemeClr val="tx1"/>
                          </a:solidFill>
                          <a:latin typeface="+mj-lt"/>
                          <a:cs typeface="Arial" panose="020B0604020202020204" pitchFamily="34" charset="0"/>
                        </a:rPr>
                        <a:t>$496</a:t>
                      </a:r>
                      <a:endParaRPr lang="en-GB" sz="1200" b="1"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9B9B"/>
                    </a:solidFill>
                  </a:tcPr>
                </a:tc>
                <a:tc>
                  <a:txBody>
                    <a:bodyPr/>
                    <a:lstStyle/>
                    <a:p>
                      <a:pPr algn="ctr"/>
                      <a:r>
                        <a:rPr lang="en-GB" sz="1200" b="0" i="0" dirty="0" smtClean="0">
                          <a:solidFill>
                            <a:schemeClr val="accent3"/>
                          </a:solidFill>
                          <a:latin typeface="+mj-lt"/>
                          <a:cs typeface="Arial" panose="020B0604020202020204" pitchFamily="34" charset="0"/>
                        </a:rPr>
                        <a:t>$963</a:t>
                      </a: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en-GB" sz="1200" b="0" i="0" dirty="0" smtClean="0">
                          <a:solidFill>
                            <a:schemeClr val="accent3"/>
                          </a:solidFill>
                          <a:latin typeface="+mj-lt"/>
                          <a:cs typeface="Arial" panose="020B0604020202020204" pitchFamily="34" charset="0"/>
                        </a:rPr>
                        <a:t>$1,024</a:t>
                      </a:r>
                      <a:endParaRPr lang="en-GB" sz="1200" b="0" i="0" dirty="0">
                        <a:solidFill>
                          <a:schemeClr val="accent3"/>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36576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tx1"/>
                          </a:solidFill>
                          <a:effectLst/>
                          <a:latin typeface="+mn-lt"/>
                        </a:rPr>
                        <a:t>C&amp;I</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GB" sz="1200" b="1" i="0" dirty="0" smtClean="0">
                          <a:solidFill>
                            <a:schemeClr val="tx1"/>
                          </a:solidFill>
                          <a:latin typeface="+mj-lt"/>
                          <a:cs typeface="Arial" panose="020B0604020202020204" pitchFamily="34" charset="0"/>
                        </a:rPr>
                        <a:t>$450</a:t>
                      </a:r>
                      <a:endParaRPr lang="en-GB" sz="1200" b="1"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40000"/>
                        <a:lumOff val="60000"/>
                      </a:schemeClr>
                    </a:solidFill>
                  </a:tcPr>
                </a:tc>
                <a:tc>
                  <a:txBody>
                    <a:bodyPr/>
                    <a:lstStyle/>
                    <a:p>
                      <a:pPr algn="ctr"/>
                      <a:r>
                        <a:rPr lang="en-GB" sz="1200" b="1" i="0" dirty="0" smtClean="0">
                          <a:solidFill>
                            <a:schemeClr val="tx1"/>
                          </a:solidFill>
                          <a:latin typeface="+mj-lt"/>
                          <a:cs typeface="Arial" panose="020B0604020202020204" pitchFamily="34" charset="0"/>
                        </a:rPr>
                        <a:t>$469</a:t>
                      </a:r>
                      <a:endParaRPr lang="en-GB" sz="1200" b="1"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9B9B"/>
                    </a:solidFill>
                  </a:tcPr>
                </a:tc>
                <a:tc>
                  <a:txBody>
                    <a:bodyPr/>
                    <a:lstStyle/>
                    <a:p>
                      <a:pPr algn="ctr"/>
                      <a:r>
                        <a:rPr lang="en-GB" sz="1200" b="0" i="0" dirty="0" smtClean="0">
                          <a:solidFill>
                            <a:schemeClr val="accent3"/>
                          </a:solidFill>
                          <a:latin typeface="+mj-lt"/>
                          <a:cs typeface="Arial" panose="020B0604020202020204" pitchFamily="34" charset="0"/>
                        </a:rPr>
                        <a:t>$295</a:t>
                      </a:r>
                      <a:endParaRPr lang="en-GB" sz="1200" b="0" i="0" dirty="0">
                        <a:solidFill>
                          <a:schemeClr val="accent3"/>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en-GB" sz="1200" b="0" i="0" dirty="0" smtClean="0">
                          <a:solidFill>
                            <a:schemeClr val="accent3"/>
                          </a:solidFill>
                          <a:latin typeface="+mj-lt"/>
                          <a:cs typeface="Arial" panose="020B0604020202020204" pitchFamily="34" charset="0"/>
                        </a:rPr>
                        <a:t>$314</a:t>
                      </a:r>
                      <a:endParaRPr lang="en-GB" sz="1200" b="0" i="0" dirty="0">
                        <a:solidFill>
                          <a:schemeClr val="accent3"/>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36576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tx1"/>
                          </a:solidFill>
                          <a:effectLst/>
                          <a:latin typeface="+mn-lt"/>
                        </a:rPr>
                        <a:t>GCB</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GB" sz="1200" b="1" i="0" dirty="0" smtClean="0">
                          <a:solidFill>
                            <a:schemeClr val="tx1"/>
                          </a:solidFill>
                          <a:latin typeface="+mj-lt"/>
                          <a:cs typeface="Arial" panose="020B0604020202020204" pitchFamily="34" charset="0"/>
                        </a:rPr>
                        <a:t>$91</a:t>
                      </a:r>
                      <a:endParaRPr lang="en-GB" sz="1200" b="1"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40000"/>
                        <a:lumOff val="60000"/>
                      </a:schemeClr>
                    </a:solidFill>
                  </a:tcPr>
                </a:tc>
                <a:tc>
                  <a:txBody>
                    <a:bodyPr/>
                    <a:lstStyle/>
                    <a:p>
                      <a:pPr algn="ctr"/>
                      <a:r>
                        <a:rPr lang="en-GB" sz="1200" b="1" i="0" dirty="0" smtClean="0">
                          <a:solidFill>
                            <a:schemeClr val="tx1"/>
                          </a:solidFill>
                          <a:latin typeface="+mj-lt"/>
                          <a:cs typeface="Arial" panose="020B0604020202020204" pitchFamily="34" charset="0"/>
                        </a:rPr>
                        <a:t>$95</a:t>
                      </a:r>
                      <a:endParaRPr lang="en-GB" sz="1200" b="1"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9B9B"/>
                    </a:solidFill>
                  </a:tcPr>
                </a:tc>
                <a:tc>
                  <a:txBody>
                    <a:bodyPr/>
                    <a:lstStyle/>
                    <a:p>
                      <a:pPr algn="ctr"/>
                      <a:r>
                        <a:rPr lang="en-GB" sz="1200" b="0" i="0" dirty="0" smtClean="0">
                          <a:solidFill>
                            <a:schemeClr val="accent3"/>
                          </a:solidFill>
                          <a:latin typeface="+mj-lt"/>
                          <a:cs typeface="Arial" panose="020B0604020202020204" pitchFamily="34" charset="0"/>
                        </a:rPr>
                        <a:t>$358</a:t>
                      </a:r>
                      <a:endParaRPr lang="en-GB" sz="1200" b="0" i="0" dirty="0">
                        <a:solidFill>
                          <a:schemeClr val="accent3"/>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en-GB" sz="1200" b="0" i="0" dirty="0" smtClean="0">
                          <a:solidFill>
                            <a:schemeClr val="accent3"/>
                          </a:solidFill>
                          <a:latin typeface="+mj-lt"/>
                          <a:cs typeface="Arial" panose="020B0604020202020204" pitchFamily="34" charset="0"/>
                        </a:rPr>
                        <a:t>$381</a:t>
                      </a:r>
                      <a:endParaRPr lang="en-GB" sz="1200" b="0" i="0" dirty="0">
                        <a:solidFill>
                          <a:schemeClr val="accent3"/>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bl>
          </a:graphicData>
        </a:graphic>
      </p:graphicFrame>
      <p:sp>
        <p:nvSpPr>
          <p:cNvPr id="33" name="Text Placeholder 4"/>
          <p:cNvSpPr txBox="1">
            <a:spLocks/>
          </p:cNvSpPr>
          <p:nvPr/>
        </p:nvSpPr>
        <p:spPr>
          <a:xfrm>
            <a:off x="6326371" y="1296503"/>
            <a:ext cx="3071147" cy="462947"/>
          </a:xfrm>
          <a:prstGeom prst="rect">
            <a:avLst/>
          </a:prstGeom>
        </p:spPr>
        <p:txBody>
          <a:bodyPr wrap="square">
            <a:spAutoFit/>
          </a:bodyPr>
          <a:lstStyle>
            <a:defPPr>
              <a:defRPr lang="en-GB"/>
            </a:defPPr>
            <a:lvl1pPr algn="l">
              <a:defRPr sz="1400" b="1">
                <a:solidFill>
                  <a:srgbClr val="FF0000"/>
                </a:solidFill>
                <a:latin typeface="Arial" panose="020B0604020202020204" pitchFamily="34" charset="0"/>
                <a:cs typeface="Arial" panose="020B0604020202020204" pitchFamily="34" charset="0"/>
              </a:defRPr>
            </a:lvl1pPr>
          </a:lstStyle>
          <a:p>
            <a:r>
              <a:rPr lang="en-US" dirty="0" smtClean="0"/>
              <a:t>2016 vs 2015 </a:t>
            </a:r>
            <a:r>
              <a:rPr lang="en-US" dirty="0"/>
              <a:t>M</a:t>
            </a:r>
            <a:r>
              <a:rPr lang="en-US" dirty="0" smtClean="0"/>
              <a:t>ax. CCAR loss budget anchors </a:t>
            </a:r>
            <a:r>
              <a:rPr lang="en-US" b="0" dirty="0" smtClean="0"/>
              <a:t>($M)</a:t>
            </a:r>
            <a:endParaRPr lang="en-US" b="0" dirty="0"/>
          </a:p>
        </p:txBody>
      </p:sp>
      <p:sp>
        <p:nvSpPr>
          <p:cNvPr id="4" name="TextBox 3"/>
          <p:cNvSpPr txBox="1"/>
          <p:nvPr/>
        </p:nvSpPr>
        <p:spPr>
          <a:xfrm>
            <a:off x="457200" y="6494739"/>
            <a:ext cx="2519921" cy="138499"/>
          </a:xfrm>
          <a:prstGeom prst="rect">
            <a:avLst/>
          </a:prstGeom>
          <a:noFill/>
        </p:spPr>
        <p:txBody>
          <a:bodyPr wrap="none" lIns="0" tIns="0" rIns="0" bIns="0" rtlCol="0">
            <a:spAutoFit/>
          </a:bodyPr>
          <a:lstStyle/>
          <a:p>
            <a:pPr algn="l">
              <a:lnSpc>
                <a:spcPct val="100000"/>
              </a:lnSpc>
            </a:pPr>
            <a:r>
              <a:rPr lang="en-GB" sz="900" dirty="0" smtClean="0"/>
              <a:t>1. 2015 NCO limits post management adjustment</a:t>
            </a:r>
          </a:p>
        </p:txBody>
      </p:sp>
    </p:spTree>
    <p:extLst>
      <p:ext uri="{BB962C8B-B14F-4D97-AF65-F5344CB8AC3E}">
        <p14:creationId xmlns:p14="http://schemas.microsoft.com/office/powerpoint/2010/main" val="651495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034146" y="2934392"/>
            <a:ext cx="6106679" cy="576293"/>
          </a:xfrm>
        </p:spPr>
        <p:txBody>
          <a:bodyPr/>
          <a:lstStyle/>
          <a:p>
            <a:r>
              <a:rPr lang="en-GB" b="1" dirty="0" smtClean="0">
                <a:solidFill>
                  <a:schemeClr val="accent3"/>
                </a:solidFill>
              </a:rPr>
              <a:t>SBNA Commercial</a:t>
            </a:r>
          </a:p>
        </p:txBody>
      </p:sp>
    </p:spTree>
    <p:extLst>
      <p:ext uri="{BB962C8B-B14F-4D97-AF65-F5344CB8AC3E}">
        <p14:creationId xmlns:p14="http://schemas.microsoft.com/office/powerpoint/2010/main" val="161006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457200" y="1250950"/>
            <a:ext cx="4477566" cy="462947"/>
          </a:xfrm>
          <a:prstGeom prst="rect">
            <a:avLst/>
          </a:prstGeom>
        </p:spPr>
        <p:txBody>
          <a:bodyPr wrap="square">
            <a:spAutoFit/>
          </a:bodyPr>
          <a:lstStyle>
            <a:defPPr>
              <a:defRPr lang="en-GB"/>
            </a:defPPr>
            <a:lvl1pPr algn="l">
              <a:defRPr sz="1400" b="1">
                <a:solidFill>
                  <a:srgbClr val="FF0000"/>
                </a:solidFill>
                <a:latin typeface="Arial" panose="020B0604020202020204" pitchFamily="34" charset="0"/>
                <a:cs typeface="Arial" panose="020B0604020202020204" pitchFamily="34" charset="0"/>
              </a:defRPr>
            </a:lvl1pPr>
          </a:lstStyle>
          <a:p>
            <a:r>
              <a:rPr lang="en-GB" dirty="0" smtClean="0"/>
              <a:t>SBNA balances</a:t>
            </a:r>
            <a:endParaRPr lang="en-GB" dirty="0"/>
          </a:p>
          <a:p>
            <a:r>
              <a:rPr lang="en-US" b="0" dirty="0" smtClean="0"/>
              <a:t>$BN, December 2014 vs 2015</a:t>
            </a:r>
            <a:endParaRPr lang="en-GB" b="0" dirty="0"/>
          </a:p>
        </p:txBody>
      </p:sp>
      <p:sp>
        <p:nvSpPr>
          <p:cNvPr id="9" name="TextBox 8"/>
          <p:cNvSpPr txBox="1"/>
          <p:nvPr/>
        </p:nvSpPr>
        <p:spPr>
          <a:xfrm>
            <a:off x="266744" y="19889"/>
            <a:ext cx="9336044" cy="621709"/>
          </a:xfrm>
          <a:prstGeom prst="rect">
            <a:avLst/>
          </a:prstGeom>
          <a:noFill/>
        </p:spPr>
        <p:txBody>
          <a:bodyPr wrap="square" rtlCol="0">
            <a:spAutoFit/>
          </a:bodyPr>
          <a:lstStyle/>
          <a:p>
            <a:pPr algn="l"/>
            <a:r>
              <a:rPr lang="en-US" sz="2000" b="1" dirty="0" smtClean="0"/>
              <a:t>Assess 2016 portfolio changes</a:t>
            </a:r>
          </a:p>
          <a:p>
            <a:pPr algn="l"/>
            <a:r>
              <a:rPr lang="en-US" sz="2000" b="1" dirty="0" smtClean="0">
                <a:solidFill>
                  <a:srgbClr val="FF0000"/>
                </a:solidFill>
              </a:rPr>
              <a:t>2016 changes affecting limit calibrations</a:t>
            </a:r>
            <a:endParaRPr lang="en-US" sz="2000" dirty="0">
              <a:solidFill>
                <a:srgbClr val="FF0000"/>
              </a:solidFill>
            </a:endParaRPr>
          </a:p>
        </p:txBody>
      </p:sp>
      <p:sp>
        <p:nvSpPr>
          <p:cNvPr id="11" name="TextBox 10"/>
          <p:cNvSpPr txBox="1"/>
          <p:nvPr/>
        </p:nvSpPr>
        <p:spPr>
          <a:xfrm>
            <a:off x="5411979" y="1250950"/>
            <a:ext cx="4036305" cy="277640"/>
          </a:xfrm>
          <a:prstGeom prst="rect">
            <a:avLst/>
          </a:prstGeom>
        </p:spPr>
        <p:txBody>
          <a:bodyPr wrap="square">
            <a:spAutoFit/>
          </a:bodyPr>
          <a:lstStyle>
            <a:defPPr>
              <a:defRPr lang="en-GB"/>
            </a:defPPr>
            <a:lvl1pPr algn="l">
              <a:defRPr sz="1400" b="1">
                <a:solidFill>
                  <a:srgbClr val="FF0000"/>
                </a:solidFill>
                <a:latin typeface="Arial" panose="020B0604020202020204" pitchFamily="34" charset="0"/>
                <a:cs typeface="Arial" panose="020B0604020202020204" pitchFamily="34" charset="0"/>
              </a:defRPr>
            </a:lvl1pPr>
          </a:lstStyle>
          <a:p>
            <a:r>
              <a:rPr lang="en-GB" dirty="0" smtClean="0"/>
              <a:t>Portfolio changes since 2015 RAS calibration</a:t>
            </a:r>
            <a:endParaRPr lang="en-GB" dirty="0"/>
          </a:p>
        </p:txBody>
      </p:sp>
      <p:sp>
        <p:nvSpPr>
          <p:cNvPr id="8" name="Rectangle 7"/>
          <p:cNvSpPr/>
          <p:nvPr/>
        </p:nvSpPr>
        <p:spPr>
          <a:xfrm>
            <a:off x="457200" y="6355866"/>
            <a:ext cx="8071658" cy="515782"/>
          </a:xfrm>
          <a:prstGeom prst="rect">
            <a:avLst/>
          </a:prstGeom>
          <a:noFill/>
        </p:spPr>
        <p:txBody>
          <a:bodyPr wrap="square">
            <a:spAutoFit/>
          </a:bodyPr>
          <a:lstStyle/>
          <a:p>
            <a:pPr marL="228600" indent="-228600" algn="l">
              <a:buFontTx/>
              <a:buAutoNum type="arabicPeriod"/>
            </a:pPr>
            <a:r>
              <a:rPr lang="en-GB" sz="800" dirty="0" smtClean="0"/>
              <a:t>2014 balances based on Feb 2016 SBNA Credit Metrics  report; 2015 based </a:t>
            </a:r>
            <a:r>
              <a:rPr lang="en-GB" sz="800" dirty="0"/>
              <a:t>on 2016 CCAR engine </a:t>
            </a:r>
            <a:r>
              <a:rPr lang="en-GB" sz="800" dirty="0" smtClean="0"/>
              <a:t>data – excludes defaulted accounts and other non-GL adjustments</a:t>
            </a:r>
            <a:endParaRPr lang="en-GB" sz="800" dirty="0"/>
          </a:p>
          <a:p>
            <a:pPr marL="228600" lvl="0" indent="-228600" algn="l">
              <a:buAutoNum type="arabicPeriod"/>
            </a:pPr>
            <a:r>
              <a:rPr lang="en-GB" sz="800" dirty="0" smtClean="0"/>
              <a:t>C&amp;I Loans can be further segmented into Auto, Commercial Banking, and Specialized &amp; Corporate </a:t>
            </a:r>
            <a:r>
              <a:rPr lang="en-GB" sz="800" dirty="0" err="1" smtClean="0"/>
              <a:t>Center</a:t>
            </a:r>
            <a:endParaRPr lang="en-GB" sz="800" dirty="0" smtClean="0"/>
          </a:p>
          <a:p>
            <a:pPr marL="228600" lvl="0" indent="-228600" algn="l">
              <a:buAutoNum type="arabicPeriod"/>
            </a:pPr>
            <a:r>
              <a:rPr lang="en-US" sz="800" b="1" dirty="0" smtClean="0"/>
              <a:t>Personal </a:t>
            </a:r>
            <a:r>
              <a:rPr lang="en-US" sz="800" b="1" dirty="0"/>
              <a:t>Lending </a:t>
            </a:r>
            <a:r>
              <a:rPr lang="en-US" sz="800" dirty="0"/>
              <a:t>portfolio includes Line of Credit, Consumer Unsecured and Syndicated Loans Line of </a:t>
            </a:r>
            <a:r>
              <a:rPr lang="en-US" sz="800" dirty="0" smtClean="0"/>
              <a:t>Credit; </a:t>
            </a:r>
            <a:r>
              <a:rPr lang="en-US" sz="800" b="1" dirty="0" smtClean="0"/>
              <a:t>Consumer </a:t>
            </a:r>
            <a:r>
              <a:rPr lang="en-US" sz="800" b="1" dirty="0"/>
              <a:t>Other </a:t>
            </a:r>
            <a:r>
              <a:rPr lang="en-US" sz="800" dirty="0"/>
              <a:t>portfolio includes CEVF Direct Auto and Consumer </a:t>
            </a:r>
            <a:r>
              <a:rPr lang="en-US" sz="800" dirty="0" smtClean="0"/>
              <a:t>Secured; </a:t>
            </a:r>
            <a:r>
              <a:rPr lang="en-US" sz="800" b="1" dirty="0" smtClean="0"/>
              <a:t>Run-off</a:t>
            </a:r>
            <a:r>
              <a:rPr lang="en-US" sz="800" dirty="0" smtClean="0"/>
              <a:t> </a:t>
            </a:r>
            <a:r>
              <a:rPr lang="en-US" sz="800" dirty="0"/>
              <a:t>portfolio includes RV/Marine, Indirect Auto, Student </a:t>
            </a:r>
            <a:r>
              <a:rPr lang="en-US" sz="800" dirty="0" smtClean="0"/>
              <a:t>Loans</a:t>
            </a:r>
            <a:endParaRPr lang="en-GB" sz="800" dirty="0" smtClean="0"/>
          </a:p>
        </p:txBody>
      </p:sp>
      <p:graphicFrame>
        <p:nvGraphicFramePr>
          <p:cNvPr id="12" name="Table 11"/>
          <p:cNvGraphicFramePr>
            <a:graphicFrameLocks noGrp="1"/>
          </p:cNvGraphicFramePr>
          <p:nvPr>
            <p:extLst>
              <p:ext uri="{D42A27DB-BD31-4B8C-83A1-F6EECF244321}">
                <p14:modId xmlns:p14="http://schemas.microsoft.com/office/powerpoint/2010/main" val="2623557418"/>
              </p:ext>
            </p:extLst>
          </p:nvPr>
        </p:nvGraphicFramePr>
        <p:xfrm>
          <a:off x="457200" y="1854480"/>
          <a:ext cx="4678326" cy="4389120"/>
        </p:xfrm>
        <a:graphic>
          <a:graphicData uri="http://schemas.openxmlformats.org/drawingml/2006/table">
            <a:tbl>
              <a:tblPr firstRow="1" bandRow="1">
                <a:tableStyleId>{839DD9DD-9E6C-4910-8AC0-68ADFF6A6AFC}</a:tableStyleId>
              </a:tblPr>
              <a:tblGrid>
                <a:gridCol w="1829120"/>
                <a:gridCol w="949735"/>
                <a:gridCol w="1066622"/>
                <a:gridCol w="832849"/>
              </a:tblGrid>
              <a:tr h="153814">
                <a:tc rowSpan="2">
                  <a:txBody>
                    <a:bodyPr/>
                    <a:lstStyle/>
                    <a:p>
                      <a:endParaRPr lang="en-GB" sz="1200" dirty="0">
                        <a:latin typeface="+mj-lt"/>
                      </a:endParaRPr>
                    </a:p>
                  </a:txBody>
                  <a:tcPr anchor="b">
                    <a:lnL>
                      <a:noFill/>
                    </a:lnL>
                    <a:lnR w="12700" cap="flat" cmpd="sng" algn="ctr">
                      <a:noFill/>
                      <a:prstDash val="solid"/>
                      <a:round/>
                      <a:headEnd type="none" w="med" len="med"/>
                      <a:tailEnd type="none" w="med" len="med"/>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GB" sz="1200" baseline="0" dirty="0" smtClean="0">
                          <a:solidFill>
                            <a:schemeClr val="bg1"/>
                          </a:solidFill>
                          <a:latin typeface="+mj-lt"/>
                        </a:rPr>
                        <a:t>Balances</a:t>
                      </a:r>
                      <a:r>
                        <a:rPr lang="en-GB" sz="1200" b="1" i="0" kern="1200" baseline="30000" dirty="0" smtClean="0">
                          <a:solidFill>
                            <a:schemeClr val="bg1"/>
                          </a:solidFill>
                          <a:latin typeface="+mn-lt"/>
                          <a:ea typeface="+mn-ea"/>
                          <a:cs typeface="+mn-cs"/>
                        </a:rPr>
                        <a:t>1</a:t>
                      </a:r>
                      <a:endParaRPr lang="en-GB" sz="1200" dirty="0" smtClean="0">
                        <a:solidFill>
                          <a:schemeClr val="bg1"/>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algn="ctr"/>
                      <a:endParaRPr lang="en-GB" sz="1200" dirty="0" smtClean="0">
                        <a:solidFill>
                          <a:schemeClr val="bg1"/>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algn="ctr"/>
                      <a:endParaRPr lang="en-GB" sz="1200" dirty="0" smtClean="0">
                        <a:solidFill>
                          <a:schemeClr val="bg1"/>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53814">
                <a:tc vMerge="1">
                  <a:txBody>
                    <a:bodyPr/>
                    <a:lstStyle/>
                    <a:p>
                      <a:endParaRPr lang="en-GB" sz="1200" dirty="0">
                        <a:latin typeface="+mj-lt"/>
                      </a:endParaRPr>
                    </a:p>
                  </a:txBody>
                  <a:tcPr anchor="ctr">
                    <a:lnL>
                      <a:noFill/>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200" b="1" i="0" baseline="0" dirty="0" smtClean="0">
                          <a:solidFill>
                            <a:schemeClr val="bg1"/>
                          </a:solidFill>
                          <a:latin typeface="+mj-lt"/>
                        </a:rPr>
                        <a:t>Dec ’14</a:t>
                      </a:r>
                      <a:endParaRPr lang="en-GB" sz="1200" b="1" i="0" dirty="0" smtClean="0">
                        <a:solidFill>
                          <a:schemeClr val="bg1"/>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GB" sz="1200" b="1" baseline="0" dirty="0" smtClean="0">
                          <a:solidFill>
                            <a:schemeClr val="bg1"/>
                          </a:solidFill>
                          <a:latin typeface="+mj-lt"/>
                        </a:rPr>
                        <a:t>Dec ’15</a:t>
                      </a:r>
                      <a:endParaRPr lang="en-GB" sz="1200" b="1" dirty="0" smtClean="0">
                        <a:solidFill>
                          <a:schemeClr val="bg1"/>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bg1"/>
                          </a:solidFill>
                          <a:latin typeface="+mj-lt"/>
                          <a:ea typeface="+mn-ea"/>
                          <a:cs typeface="Arial" panose="020B0604020202020204" pitchFamily="34" charset="0"/>
                        </a:rPr>
                        <a:t>%</a:t>
                      </a:r>
                      <a:r>
                        <a:rPr lang="el-GR" sz="1200" b="1" i="0" kern="1200" baseline="0" dirty="0" smtClean="0">
                          <a:solidFill>
                            <a:schemeClr val="bg1"/>
                          </a:solidFill>
                          <a:latin typeface="+mj-lt"/>
                          <a:ea typeface="+mn-ea"/>
                          <a:cs typeface="Arial" panose="020B0604020202020204" pitchFamily="34" charset="0"/>
                        </a:rPr>
                        <a:t>Δ</a:t>
                      </a:r>
                      <a:endParaRPr lang="en-US" sz="1200" b="1" i="0" kern="1200" baseline="0" dirty="0" smtClean="0">
                        <a:solidFill>
                          <a:schemeClr val="bg1"/>
                        </a:solidFill>
                        <a:latin typeface="+mj-lt"/>
                        <a:ea typeface="+mn-ea"/>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53814">
                <a:tc>
                  <a:txBody>
                    <a:bodyPr/>
                    <a:lstStyle/>
                    <a:p>
                      <a:pPr marL="4763"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GCB</a:t>
                      </a:r>
                    </a:p>
                  </a:txBody>
                  <a:tcPr anchor="ctr">
                    <a:lnL>
                      <a:noFill/>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8.3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bg1"/>
                          </a:solidFill>
                          <a:latin typeface="+mj-lt"/>
                        </a:rPr>
                        <a:t>9.9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200" b="1" i="0" u="none" strike="noStrike" dirty="0" smtClean="0">
                          <a:solidFill>
                            <a:srgbClr val="41A441"/>
                          </a:solidFill>
                          <a:effectLst/>
                          <a:latin typeface="+mj-lt"/>
                        </a:rPr>
                        <a:t>+20%</a:t>
                      </a:r>
                      <a:endParaRPr lang="en-US" sz="1200" b="1" i="0" u="none" strike="noStrike" dirty="0">
                        <a:solidFill>
                          <a:srgbClr val="41A441"/>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153814">
                <a:tc>
                  <a:txBody>
                    <a:bodyPr/>
                    <a:lstStyle/>
                    <a:p>
                      <a:pPr marL="4763"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Wholesale</a:t>
                      </a: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22.9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bg1"/>
                          </a:solidFill>
                          <a:latin typeface="+mj-lt"/>
                        </a:rPr>
                        <a:t>25.0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200" b="1" i="0" u="none" strike="noStrike" dirty="0" smtClean="0">
                          <a:solidFill>
                            <a:srgbClr val="41A441"/>
                          </a:solidFill>
                          <a:effectLst/>
                          <a:latin typeface="+mj-lt"/>
                        </a:rPr>
                        <a:t>+9%</a:t>
                      </a:r>
                      <a:endParaRPr lang="en-US" sz="1200" b="1" i="0" u="none" strike="noStrike" dirty="0">
                        <a:solidFill>
                          <a:srgbClr val="41A441"/>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153814">
                <a:tc>
                  <a:txBody>
                    <a:bodyPr/>
                    <a:lstStyle/>
                    <a:p>
                      <a:pPr marL="180975"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latin typeface="+mj-lt"/>
                        </a:rPr>
                        <a:t>CRE</a:t>
                      </a: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accent3"/>
                          </a:solidFill>
                          <a:latin typeface="+mj-lt"/>
                        </a:rPr>
                        <a:t>14.3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accent3"/>
                          </a:solidFill>
                          <a:latin typeface="+mj-lt"/>
                        </a:rPr>
                        <a:t>14.9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rgbClr val="41A441"/>
                          </a:solidFill>
                          <a:latin typeface="+mj-lt"/>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3814">
                <a:tc>
                  <a:txBody>
                    <a:bodyPr/>
                    <a:lstStyle/>
                    <a:p>
                      <a:pPr marL="180975"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latin typeface="+mj-lt"/>
                        </a:rPr>
                        <a:t>C&amp;I</a:t>
                      </a:r>
                      <a:r>
                        <a:rPr lang="en-GB" sz="1200" b="1" i="0" baseline="30000" dirty="0" smtClean="0">
                          <a:latin typeface="+mj-lt"/>
                        </a:rPr>
                        <a:t>2</a:t>
                      </a:r>
                      <a:endParaRPr lang="en-GB" sz="1200" b="1" i="0" dirty="0" smtClean="0">
                        <a:latin typeface="+mj-lt"/>
                      </a:endParaRP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accent3"/>
                          </a:solidFill>
                          <a:latin typeface="+mj-lt"/>
                        </a:rPr>
                        <a:t>8.7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accent3"/>
                          </a:solidFill>
                          <a:latin typeface="+mj-lt"/>
                        </a:rPr>
                        <a:t>10.1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rgbClr val="41A441"/>
                          </a:solidFill>
                          <a:latin typeface="+mj-lt"/>
                        </a:rPr>
                        <a:t>+16%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3814">
                <a:tc>
                  <a:txBody>
                    <a:bodyPr/>
                    <a:lstStyle/>
                    <a:p>
                      <a:pPr marL="4763"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Retail Banking</a:t>
                      </a:r>
                      <a:r>
                        <a:rPr lang="en-GB" sz="1200" b="1" i="0" baseline="30000" dirty="0" smtClean="0">
                          <a:solidFill>
                            <a:schemeClr val="bg1"/>
                          </a:solidFill>
                          <a:latin typeface="+mj-lt"/>
                        </a:rPr>
                        <a:t>3</a:t>
                      </a:r>
                      <a:endParaRPr lang="en-GB" sz="1200" b="1" i="0" dirty="0" smtClean="0">
                        <a:solidFill>
                          <a:schemeClr val="bg1"/>
                        </a:solidFill>
                        <a:latin typeface="+mj-lt"/>
                      </a:endParaRP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16.2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bg1"/>
                          </a:solidFill>
                          <a:latin typeface="+mj-lt"/>
                        </a:rPr>
                        <a:t>15.1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200" b="1" i="0" u="none" strike="noStrike" dirty="0" smtClean="0">
                          <a:solidFill>
                            <a:srgbClr val="FFC000"/>
                          </a:solidFill>
                          <a:effectLst/>
                          <a:latin typeface="+mj-lt"/>
                        </a:rPr>
                        <a:t>-7%</a:t>
                      </a:r>
                      <a:endParaRPr lang="en-US" sz="1200" b="1" i="0" u="none" strike="noStrike" dirty="0">
                        <a:solidFill>
                          <a:srgbClr val="FFC000"/>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153814">
                <a:tc>
                  <a:txBody>
                    <a:bodyPr/>
                    <a:lstStyle/>
                    <a:p>
                      <a:pPr marL="180975"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j-lt"/>
                          <a:ea typeface="+mn-ea"/>
                          <a:cs typeface="+mn-cs"/>
                        </a:rPr>
                        <a:t>Mortgages</a:t>
                      </a: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accent3"/>
                          </a:solidFill>
                          <a:latin typeface="+mj-lt"/>
                          <a:ea typeface="+mn-ea"/>
                          <a:cs typeface="+mn-cs"/>
                        </a:rPr>
                        <a:t>7.0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accent3"/>
                          </a:solidFill>
                          <a:latin typeface="+mj-lt"/>
                          <a:ea typeface="+mn-ea"/>
                          <a:cs typeface="+mn-cs"/>
                        </a:rPr>
                        <a:t>6.1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rgbClr val="FFC000"/>
                          </a:solidFill>
                          <a:latin typeface="+mj-lt"/>
                          <a:ea typeface="+mn-ea"/>
                          <a:cs typeface="+mn-cs"/>
                        </a:rPr>
                        <a:t>-13%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3814">
                <a:tc>
                  <a:txBody>
                    <a:bodyPr/>
                    <a:lstStyle/>
                    <a:p>
                      <a:pPr marL="180975"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j-lt"/>
                          <a:ea typeface="+mn-ea"/>
                          <a:cs typeface="+mn-cs"/>
                        </a:rPr>
                        <a:t>Home Equity</a:t>
                      </a: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accent3"/>
                          </a:solidFill>
                          <a:latin typeface="+mj-lt"/>
                          <a:ea typeface="+mn-ea"/>
                          <a:cs typeface="+mn-cs"/>
                        </a:rPr>
                        <a:t>6.2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accent3"/>
                          </a:solidFill>
                          <a:latin typeface="+mj-lt"/>
                          <a:ea typeface="+mn-ea"/>
                          <a:cs typeface="+mn-cs"/>
                        </a:rPr>
                        <a:t>5.9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rgbClr val="FFC000"/>
                          </a:solidFill>
                          <a:latin typeface="+mj-lt"/>
                          <a:ea typeface="+mn-ea"/>
                          <a:cs typeface="+mn-cs"/>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3814">
                <a:tc>
                  <a:txBody>
                    <a:bodyPr/>
                    <a:lstStyle/>
                    <a:p>
                      <a:pPr marL="180975"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j-lt"/>
                          <a:ea typeface="+mn-ea"/>
                          <a:cs typeface="+mn-cs"/>
                        </a:rPr>
                        <a:t>Credit Card</a:t>
                      </a: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accent3"/>
                          </a:solidFill>
                          <a:latin typeface="+mj-lt"/>
                          <a:ea typeface="+mn-ea"/>
                          <a:cs typeface="+mn-cs"/>
                        </a:rPr>
                        <a:t>0.3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accent3"/>
                          </a:solidFill>
                          <a:latin typeface="+mj-lt"/>
                          <a:ea typeface="+mn-ea"/>
                          <a:cs typeface="+mn-cs"/>
                        </a:rPr>
                        <a:t>0.3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rgbClr val="41A441"/>
                          </a:solidFill>
                          <a:latin typeface="+mj-lt"/>
                          <a:ea typeface="+mn-ea"/>
                          <a:cs typeface="+mn-cs"/>
                        </a:rPr>
                        <a:t>+15%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3814">
                <a:tc>
                  <a:txBody>
                    <a:bodyPr/>
                    <a:lstStyle/>
                    <a:p>
                      <a:pPr marL="180975"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j-lt"/>
                          <a:ea typeface="+mn-ea"/>
                          <a:cs typeface="+mn-cs"/>
                        </a:rPr>
                        <a:t>Other Consumer</a:t>
                      </a: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accent3"/>
                          </a:solidFill>
                          <a:latin typeface="+mj-lt"/>
                          <a:ea typeface="+mn-ea"/>
                          <a:cs typeface="+mn-cs"/>
                        </a:rPr>
                        <a:t>1.8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accent3"/>
                          </a:solidFill>
                          <a:latin typeface="+mj-lt"/>
                          <a:ea typeface="+mn-ea"/>
                          <a:cs typeface="+mn-cs"/>
                        </a:rPr>
                        <a:t>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rgbClr val="41A441"/>
                          </a:solidFill>
                          <a:latin typeface="+mj-lt"/>
                          <a:ea typeface="+mn-ea"/>
                          <a:cs typeface="+mn-cs"/>
                        </a:rPr>
                        <a:t>+17%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3814">
                <a:tc>
                  <a:txBody>
                    <a:bodyPr/>
                    <a:lstStyle/>
                    <a:p>
                      <a:pPr marL="180975"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j-lt"/>
                          <a:ea typeface="+mn-ea"/>
                          <a:cs typeface="+mn-cs"/>
                        </a:rPr>
                        <a:t>Run-off</a:t>
                      </a: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accent3"/>
                          </a:solidFill>
                          <a:latin typeface="+mj-lt"/>
                          <a:ea typeface="+mn-ea"/>
                          <a:cs typeface="+mn-cs"/>
                        </a:rPr>
                        <a:t>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accent3"/>
                          </a:solidFill>
                          <a:latin typeface="+mj-lt"/>
                          <a:ea typeface="+mn-ea"/>
                          <a:cs typeface="+mn-cs"/>
                        </a:rPr>
                        <a:t>0.7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rgbClr val="FFC000"/>
                          </a:solidFill>
                          <a:latin typeface="+mj-lt"/>
                          <a:ea typeface="+mn-ea"/>
                          <a:cs typeface="+mn-cs"/>
                        </a:rPr>
                        <a:t>-32%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3814">
                <a:tc>
                  <a:txBody>
                    <a:bodyPr/>
                    <a:lstStyle/>
                    <a:p>
                      <a:pPr marL="4763"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Business</a:t>
                      </a:r>
                      <a:r>
                        <a:rPr lang="en-GB" sz="1200" b="1" i="0" baseline="0" dirty="0" smtClean="0">
                          <a:solidFill>
                            <a:schemeClr val="bg1"/>
                          </a:solidFill>
                          <a:latin typeface="+mj-lt"/>
                        </a:rPr>
                        <a:t> Banking</a:t>
                      </a:r>
                      <a:endParaRPr lang="en-GB" sz="1200" b="1" i="0" dirty="0" smtClean="0">
                        <a:solidFill>
                          <a:schemeClr val="bg1"/>
                        </a:solidFill>
                        <a:latin typeface="+mj-lt"/>
                      </a:endParaRP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bg1"/>
                          </a:solidFill>
                          <a:latin typeface="+mj-lt"/>
                          <a:ea typeface="+mn-ea"/>
                          <a:cs typeface="+mn-cs"/>
                        </a:rPr>
                        <a:t>3.2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bg1"/>
                          </a:solidFill>
                          <a:latin typeface="+mj-lt"/>
                          <a:ea typeface="+mn-ea"/>
                          <a:cs typeface="+mn-cs"/>
                        </a:rPr>
                        <a:t>3.0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rgbClr val="FFC000"/>
                          </a:solidFill>
                          <a:latin typeface="+mj-lt"/>
                          <a:ea typeface="+mn-ea"/>
                          <a:cs typeface="+mn-cs"/>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153814">
                <a:tc>
                  <a:txBody>
                    <a:bodyPr/>
                    <a:lstStyle/>
                    <a:p>
                      <a:pPr marL="180975"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j-lt"/>
                          <a:ea typeface="+mn-ea"/>
                          <a:cs typeface="+mn-cs"/>
                        </a:rPr>
                        <a:t>Small BB</a:t>
                      </a: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accent3"/>
                          </a:solidFill>
                          <a:latin typeface="+mj-lt"/>
                          <a:ea typeface="+mn-ea"/>
                          <a:cs typeface="+mn-cs"/>
                        </a:rPr>
                        <a:t>0.9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accent3"/>
                          </a:solidFill>
                          <a:latin typeface="+mj-lt"/>
                          <a:ea typeface="+mn-ea"/>
                          <a:cs typeface="+mn-cs"/>
                        </a:rPr>
                        <a:t>0.8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rgbClr val="FFC000"/>
                          </a:solidFill>
                          <a:latin typeface="+mj-lt"/>
                          <a:ea typeface="+mn-ea"/>
                          <a:cs typeface="+mn-cs"/>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3814">
                <a:tc>
                  <a:txBody>
                    <a:bodyPr/>
                    <a:lstStyle/>
                    <a:p>
                      <a:pPr marL="180975"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n-lt"/>
                          <a:ea typeface="+mn-ea"/>
                          <a:cs typeface="+mn-cs"/>
                        </a:rPr>
                        <a:t>Upper BB</a:t>
                      </a: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accent3"/>
                          </a:solidFill>
                          <a:latin typeface="+mj-lt"/>
                          <a:ea typeface="+mn-ea"/>
                          <a:cs typeface="+mn-cs"/>
                        </a:rPr>
                        <a:t>2.3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accent3"/>
                          </a:solidFill>
                          <a:latin typeface="+mj-lt"/>
                          <a:ea typeface="+mn-ea"/>
                          <a:cs typeface="+mn-cs"/>
                        </a:rPr>
                        <a:t>2.2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rgbClr val="FFC000"/>
                          </a:solidFill>
                          <a:latin typeface="+mj-lt"/>
                          <a:ea typeface="+mn-ea"/>
                          <a:cs typeface="+mn-cs"/>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3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1"/>
                          </a:solidFill>
                          <a:latin typeface="+mj-lt"/>
                        </a:rPr>
                        <a:t>Total</a:t>
                      </a:r>
                    </a:p>
                  </a:txBody>
                  <a:tcPr anchor="ctr">
                    <a:lnL>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lnB>
                    <a:lnTlToBr w="12700" cmpd="sng">
                      <a:noFill/>
                      <a:prstDash val="solid"/>
                    </a:lnTlToBr>
                    <a:lnBlToTr w="12700" cmpd="sng">
                      <a:noFill/>
                      <a:prstDash val="solid"/>
                    </a:lnBlToTr>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1"/>
                          </a:solidFill>
                          <a:latin typeface="+mj-lt"/>
                        </a:rPr>
                        <a:t>50.7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1"/>
                          </a:solidFill>
                          <a:latin typeface="+mj-lt"/>
                        </a:rPr>
                        <a:t>52.9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rgbClr val="41A441"/>
                          </a:solidFill>
                          <a:latin typeface="+mj-lt"/>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9B9B"/>
                    </a:solidFill>
                  </a:tcPr>
                </a:tc>
              </a:tr>
            </a:tbl>
          </a:graphicData>
        </a:graphic>
      </p:graphicFrame>
      <p:sp>
        <p:nvSpPr>
          <p:cNvPr id="13" name="Rectangle 12"/>
          <p:cNvSpPr/>
          <p:nvPr/>
        </p:nvSpPr>
        <p:spPr>
          <a:xfrm>
            <a:off x="5507676" y="1831650"/>
            <a:ext cx="3423685" cy="4380686"/>
          </a:xfrm>
          <a:prstGeom prst="rect">
            <a:avLst/>
          </a:prstGeom>
        </p:spPr>
        <p:txBody>
          <a:bodyPr wrap="square">
            <a:spAutoFit/>
          </a:bodyPr>
          <a:lstStyle/>
          <a:p>
            <a:pPr marL="171450" lvl="1" indent="-171450" algn="l">
              <a:lnSpc>
                <a:spcPct val="100000"/>
              </a:lnSpc>
              <a:spcAft>
                <a:spcPts val="400"/>
              </a:spcAft>
              <a:buFont typeface="Arial" panose="020B0604020202020204" pitchFamily="34" charset="0"/>
              <a:buChar char="•"/>
            </a:pPr>
            <a:r>
              <a:rPr lang="en-US" sz="1200" b="1" dirty="0" smtClean="0"/>
              <a:t>Portfolio balances:</a:t>
            </a:r>
            <a:endParaRPr lang="en-US" sz="1200" b="1" dirty="0"/>
          </a:p>
          <a:p>
            <a:pPr marL="457200" lvl="3" indent="-223838" algn="l">
              <a:lnSpc>
                <a:spcPct val="100000"/>
              </a:lnSpc>
              <a:spcAft>
                <a:spcPts val="400"/>
              </a:spcAft>
              <a:buFont typeface="Arial" panose="020B0604020202020204" pitchFamily="34" charset="0"/>
              <a:buChar char="−"/>
            </a:pPr>
            <a:r>
              <a:rPr lang="en-US" sz="1200" dirty="0" smtClean="0"/>
              <a:t>Growth across Commercial business units (~45% of C&amp;I growth driven by Equipment Finance)</a:t>
            </a:r>
            <a:endParaRPr lang="en-US" sz="1200" b="1" dirty="0" smtClean="0"/>
          </a:p>
          <a:p>
            <a:pPr marL="457200" lvl="2" indent="-223838" algn="l">
              <a:lnSpc>
                <a:spcPct val="100000"/>
              </a:lnSpc>
              <a:spcAft>
                <a:spcPts val="400"/>
              </a:spcAft>
              <a:buFont typeface="Arial" panose="020B0604020202020204" pitchFamily="34" charset="0"/>
              <a:buChar char="−"/>
            </a:pPr>
            <a:r>
              <a:rPr lang="en-US" sz="1200" dirty="0" smtClean="0"/>
              <a:t>Decrease in Retail driven by shrinking Mortgage portfolio with declining originations </a:t>
            </a:r>
          </a:p>
          <a:p>
            <a:pPr marL="457200" lvl="2" indent="-223838" algn="l">
              <a:lnSpc>
                <a:spcPct val="100000"/>
              </a:lnSpc>
              <a:spcAft>
                <a:spcPts val="400"/>
              </a:spcAft>
              <a:buFont typeface="Arial" panose="020B0604020202020204" pitchFamily="34" charset="0"/>
              <a:buChar char="−"/>
            </a:pPr>
            <a:r>
              <a:rPr lang="en-US" sz="1200" dirty="0" smtClean="0"/>
              <a:t>Increase in Other Consumer from CEVF growth</a:t>
            </a:r>
          </a:p>
          <a:p>
            <a:pPr marL="457200" lvl="2" indent="-223838" algn="l">
              <a:lnSpc>
                <a:spcPct val="100000"/>
              </a:lnSpc>
              <a:spcAft>
                <a:spcPts val="400"/>
              </a:spcAft>
              <a:buFont typeface="Arial" panose="020B0604020202020204" pitchFamily="34" charset="0"/>
              <a:buChar char="−"/>
            </a:pPr>
            <a:r>
              <a:rPr lang="en-US" sz="1200" dirty="0" smtClean="0"/>
              <a:t>Balance </a:t>
            </a:r>
            <a:r>
              <a:rPr lang="en-US" sz="1200" dirty="0"/>
              <a:t>decreases </a:t>
            </a:r>
            <a:r>
              <a:rPr lang="en-US" sz="1200" dirty="0" smtClean="0"/>
              <a:t>across Business Banking</a:t>
            </a:r>
          </a:p>
          <a:p>
            <a:pPr marL="171450" lvl="1" indent="-171450" algn="l">
              <a:lnSpc>
                <a:spcPct val="100000"/>
              </a:lnSpc>
              <a:spcAft>
                <a:spcPts val="400"/>
              </a:spcAft>
              <a:buFont typeface="Arial" panose="020B0604020202020204" pitchFamily="34" charset="0"/>
              <a:buChar char="•"/>
            </a:pPr>
            <a:r>
              <a:rPr lang="en-US" sz="1200" b="1" dirty="0" smtClean="0"/>
              <a:t>Portfolio segmentation: </a:t>
            </a:r>
            <a:r>
              <a:rPr lang="en-US" sz="1200" dirty="0" smtClean="0"/>
              <a:t>Business unit segmentation used in 2016 vs Y14-A line items used in 2015 shift balances and losses (see appendix for additional details)</a:t>
            </a:r>
          </a:p>
          <a:p>
            <a:pPr marL="628650" lvl="2" indent="-171450" algn="l">
              <a:lnSpc>
                <a:spcPct val="100000"/>
              </a:lnSpc>
              <a:spcAft>
                <a:spcPts val="400"/>
              </a:spcAft>
              <a:buFont typeface="Arial" panose="020B0604020202020204" pitchFamily="34" charset="0"/>
              <a:buChar char="•"/>
            </a:pPr>
            <a:r>
              <a:rPr lang="en-US" sz="1200" dirty="0" smtClean="0"/>
              <a:t>Reduces CRE by 15% as balances shifted to C&amp;I (~1.1BN) and Business Banking (~1.6BN)</a:t>
            </a:r>
          </a:p>
          <a:p>
            <a:pPr marL="628650" lvl="2" indent="-171450" algn="l">
              <a:lnSpc>
                <a:spcPct val="100000"/>
              </a:lnSpc>
              <a:spcAft>
                <a:spcPts val="400"/>
              </a:spcAft>
              <a:buFont typeface="Arial" panose="020B0604020202020204" pitchFamily="34" charset="0"/>
              <a:buChar char="•"/>
            </a:pPr>
            <a:r>
              <a:rPr lang="en-US" sz="1200" dirty="0" smtClean="0"/>
              <a:t>~$1BN of balances moved from C&amp;I to Business Banking</a:t>
            </a:r>
          </a:p>
          <a:p>
            <a:pPr marL="628650" lvl="2" indent="-171450" algn="l">
              <a:lnSpc>
                <a:spcPct val="100000"/>
              </a:lnSpc>
              <a:spcAft>
                <a:spcPts val="400"/>
              </a:spcAft>
              <a:buFont typeface="Arial" panose="020B0604020202020204" pitchFamily="34" charset="0"/>
              <a:buChar char="•"/>
            </a:pPr>
            <a:endParaRPr lang="en-US" sz="1200" dirty="0" smtClean="0"/>
          </a:p>
        </p:txBody>
      </p:sp>
      <p:sp>
        <p:nvSpPr>
          <p:cNvPr id="10" name="AutoShape 152"/>
          <p:cNvSpPr>
            <a:spLocks noChangeArrowheads="1"/>
          </p:cNvSpPr>
          <p:nvPr/>
        </p:nvSpPr>
        <p:spPr bwMode="gray">
          <a:xfrm>
            <a:off x="7836030"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2</a:t>
            </a:r>
            <a:endParaRPr lang="en-GB" altLang="zh-CN" sz="2400" b="1" dirty="0">
              <a:solidFill>
                <a:schemeClr val="accent4"/>
              </a:solidFill>
              <a:latin typeface="+mn-lt"/>
            </a:endParaRPr>
          </a:p>
        </p:txBody>
      </p:sp>
      <p:sp>
        <p:nvSpPr>
          <p:cNvPr id="14" name="AutoShape 156"/>
          <p:cNvSpPr>
            <a:spLocks noChangeArrowheads="1"/>
          </p:cNvSpPr>
          <p:nvPr/>
        </p:nvSpPr>
        <p:spPr bwMode="gray">
          <a:xfrm>
            <a:off x="8250627"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3</a:t>
            </a:r>
            <a:endParaRPr lang="en-GB" altLang="zh-CN" sz="2400" b="1" dirty="0">
              <a:solidFill>
                <a:schemeClr val="accent4"/>
              </a:solidFill>
              <a:latin typeface="+mn-lt"/>
            </a:endParaRPr>
          </a:p>
        </p:txBody>
      </p:sp>
      <p:sp>
        <p:nvSpPr>
          <p:cNvPr id="15" name="AutoShape 157"/>
          <p:cNvSpPr>
            <a:spLocks noChangeArrowheads="1"/>
          </p:cNvSpPr>
          <p:nvPr/>
        </p:nvSpPr>
        <p:spPr bwMode="gray">
          <a:xfrm>
            <a:off x="7421433" y="19889"/>
            <a:ext cx="457200" cy="365760"/>
          </a:xfrm>
          <a:prstGeom prst="homePlate">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1</a:t>
            </a:r>
          </a:p>
        </p:txBody>
      </p:sp>
      <p:sp>
        <p:nvSpPr>
          <p:cNvPr id="16" name="AutoShape 156"/>
          <p:cNvSpPr>
            <a:spLocks noChangeArrowheads="1"/>
          </p:cNvSpPr>
          <p:nvPr/>
        </p:nvSpPr>
        <p:spPr bwMode="gray">
          <a:xfrm>
            <a:off x="8665225"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4</a:t>
            </a:r>
          </a:p>
        </p:txBody>
      </p:sp>
    </p:spTree>
    <p:extLst>
      <p:ext uri="{BB962C8B-B14F-4D97-AF65-F5344CB8AC3E}">
        <p14:creationId xmlns:p14="http://schemas.microsoft.com/office/powerpoint/2010/main" val="36334370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extLst>
              <p:ext uri="{D42A27DB-BD31-4B8C-83A1-F6EECF244321}">
                <p14:modId xmlns:p14="http://schemas.microsoft.com/office/powerpoint/2010/main" val="41704534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521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0" name="TextBox 59"/>
          <p:cNvSpPr txBox="1"/>
          <p:nvPr/>
        </p:nvSpPr>
        <p:spPr>
          <a:xfrm>
            <a:off x="305483" y="19889"/>
            <a:ext cx="8928633" cy="621709"/>
          </a:xfrm>
          <a:prstGeom prst="rect">
            <a:avLst/>
          </a:prstGeom>
          <a:noFill/>
        </p:spPr>
        <p:txBody>
          <a:bodyPr wrap="square" rtlCol="0">
            <a:spAutoFit/>
          </a:bodyPr>
          <a:lstStyle/>
          <a:p>
            <a:pPr algn="l"/>
            <a:r>
              <a:rPr lang="en-US" sz="2000" b="1" dirty="0"/>
              <a:t>Identify the binding </a:t>
            </a:r>
            <a:r>
              <a:rPr lang="en-US" sz="2000" b="1" dirty="0" smtClean="0"/>
              <a:t>constraint </a:t>
            </a:r>
            <a:r>
              <a:rPr lang="en-US" sz="2000" b="1" dirty="0"/>
              <a:t>in the BHC </a:t>
            </a:r>
            <a:r>
              <a:rPr lang="en-US" sz="2000" b="1" dirty="0" smtClean="0"/>
              <a:t>Stress</a:t>
            </a:r>
            <a:endParaRPr lang="en-US" sz="2000" b="1" dirty="0"/>
          </a:p>
          <a:p>
            <a:pPr algn="l"/>
            <a:r>
              <a:rPr lang="en-US" sz="2000" b="1" dirty="0" smtClean="0">
                <a:solidFill>
                  <a:srgbClr val="FF0000"/>
                </a:solidFill>
              </a:rPr>
              <a:t>Capital ratios</a:t>
            </a:r>
            <a:endParaRPr lang="en-US" sz="2000" dirty="0">
              <a:solidFill>
                <a:srgbClr val="FF0000"/>
              </a:solidFill>
            </a:endParaRPr>
          </a:p>
        </p:txBody>
      </p:sp>
      <p:sp>
        <p:nvSpPr>
          <p:cNvPr id="21" name="TextBox 20"/>
          <p:cNvSpPr txBox="1"/>
          <p:nvPr/>
        </p:nvSpPr>
        <p:spPr>
          <a:xfrm>
            <a:off x="457198" y="1242461"/>
            <a:ext cx="4147457" cy="215444"/>
          </a:xfrm>
          <a:prstGeom prst="rect">
            <a:avLst/>
          </a:prstGeom>
          <a:noFill/>
        </p:spPr>
        <p:txBody>
          <a:bodyPr wrap="square" lIns="0" tIns="0" rIns="0" bIns="0" rtlCol="0">
            <a:spAutoFit/>
          </a:bodyPr>
          <a:lstStyle/>
          <a:p>
            <a:pPr algn="l">
              <a:lnSpc>
                <a:spcPct val="100000"/>
              </a:lnSpc>
            </a:pPr>
            <a:r>
              <a:rPr lang="en-GB" sz="1400" b="1" dirty="0" smtClean="0">
                <a:solidFill>
                  <a:srgbClr val="FF0000"/>
                </a:solidFill>
              </a:rPr>
              <a:t>SBNA 2016 Capital Policy ratios</a:t>
            </a:r>
            <a:endParaRPr lang="en-GB" sz="1400" baseline="30000" dirty="0" smtClean="0">
              <a:solidFill>
                <a:srgbClr val="FF0000"/>
              </a:solidFill>
            </a:endParaRPr>
          </a:p>
        </p:txBody>
      </p:sp>
      <p:sp>
        <p:nvSpPr>
          <p:cNvPr id="14" name="Rectangle 13"/>
          <p:cNvSpPr/>
          <p:nvPr/>
        </p:nvSpPr>
        <p:spPr>
          <a:xfrm>
            <a:off x="6552270" y="2181512"/>
            <a:ext cx="2801653" cy="3400931"/>
          </a:xfrm>
          <a:prstGeom prst="rect">
            <a:avLst/>
          </a:prstGeom>
        </p:spPr>
        <p:txBody>
          <a:bodyPr wrap="square">
            <a:spAutoFit/>
          </a:bodyPr>
          <a:lstStyle/>
          <a:p>
            <a:pPr marL="171450" lvl="1" indent="-171450" algn="l">
              <a:lnSpc>
                <a:spcPct val="100000"/>
              </a:lnSpc>
              <a:spcBef>
                <a:spcPts val="600"/>
              </a:spcBef>
              <a:spcAft>
                <a:spcPts val="0"/>
              </a:spcAft>
              <a:buFont typeface="Arial" panose="020B0604020202020204" pitchFamily="34" charset="0"/>
              <a:buChar char="•"/>
            </a:pPr>
            <a:r>
              <a:rPr lang="en-US" sz="1200" dirty="0"/>
              <a:t>Limits adjusted based on revised 2016 capital plan (e.g., significant decrease in post-stress minimum, no longer applicable as red limit</a:t>
            </a:r>
            <a:r>
              <a:rPr lang="en-US" sz="1200" dirty="0" smtClean="0"/>
              <a:t>)</a:t>
            </a:r>
          </a:p>
          <a:p>
            <a:pPr marL="171450" lvl="1" indent="-171450" algn="l">
              <a:lnSpc>
                <a:spcPct val="100000"/>
              </a:lnSpc>
              <a:spcBef>
                <a:spcPts val="600"/>
              </a:spcBef>
              <a:spcAft>
                <a:spcPts val="0"/>
              </a:spcAft>
              <a:buFont typeface="Arial" panose="020B0604020202020204" pitchFamily="34" charset="0"/>
              <a:buChar char="•"/>
            </a:pPr>
            <a:r>
              <a:rPr lang="en-US" sz="1200" dirty="0" smtClean="0"/>
              <a:t>Limits set for both BHC Base and BHC Stress scenarios based on the Capital Policy</a:t>
            </a:r>
            <a:endParaRPr lang="en-US" sz="1200" dirty="0"/>
          </a:p>
          <a:p>
            <a:pPr marL="360000" lvl="1" indent="-180000" algn="l">
              <a:lnSpc>
                <a:spcPct val="100000"/>
              </a:lnSpc>
              <a:spcBef>
                <a:spcPts val="600"/>
              </a:spcBef>
              <a:spcAft>
                <a:spcPts val="0"/>
              </a:spcAft>
              <a:buSzPct val="100000"/>
              <a:buFont typeface="Arial"/>
              <a:buChar char="–"/>
            </a:pPr>
            <a:r>
              <a:rPr lang="en-US" sz="1200" b="1" dirty="0" smtClean="0"/>
              <a:t>Business-as-usual </a:t>
            </a:r>
            <a:r>
              <a:rPr lang="en-US" sz="1200" dirty="0" smtClean="0"/>
              <a:t>(BHC Base)</a:t>
            </a:r>
          </a:p>
          <a:p>
            <a:pPr marL="540000" lvl="2" indent="-179388" algn="l">
              <a:lnSpc>
                <a:spcPct val="100000"/>
              </a:lnSpc>
              <a:spcBef>
                <a:spcPts val="600"/>
              </a:spcBef>
              <a:spcAft>
                <a:spcPts val="0"/>
              </a:spcAft>
              <a:buSzPct val="100000"/>
              <a:buFont typeface="Arial"/>
              <a:buChar char="-"/>
            </a:pPr>
            <a:r>
              <a:rPr lang="en-US" sz="1200" b="1" dirty="0" smtClean="0">
                <a:solidFill>
                  <a:schemeClr val="accent5"/>
                </a:solidFill>
              </a:rPr>
              <a:t>Amber: </a:t>
            </a:r>
            <a:r>
              <a:rPr lang="en-US" sz="1200" dirty="0" smtClean="0"/>
              <a:t>Planned capital hold</a:t>
            </a:r>
          </a:p>
          <a:p>
            <a:pPr marL="540000" lvl="2" indent="-179388" algn="l">
              <a:lnSpc>
                <a:spcPct val="100000"/>
              </a:lnSpc>
              <a:spcBef>
                <a:spcPts val="600"/>
              </a:spcBef>
              <a:spcAft>
                <a:spcPts val="0"/>
              </a:spcAft>
              <a:buSzPct val="100000"/>
              <a:buFont typeface="Arial"/>
              <a:buChar char="-"/>
            </a:pPr>
            <a:r>
              <a:rPr lang="en-US" sz="1200" b="1" dirty="0" smtClean="0">
                <a:solidFill>
                  <a:srgbClr val="FF0000"/>
                </a:solidFill>
              </a:rPr>
              <a:t>Red: </a:t>
            </a:r>
            <a:r>
              <a:rPr lang="en-US" sz="1200" dirty="0" smtClean="0"/>
              <a:t>Business-as-usual minimum</a:t>
            </a:r>
            <a:endParaRPr lang="en-US" sz="1200" b="1" dirty="0">
              <a:solidFill>
                <a:srgbClr val="FF0000"/>
              </a:solidFill>
            </a:endParaRPr>
          </a:p>
          <a:p>
            <a:pPr marL="360000" lvl="1" indent="-180000" algn="l">
              <a:lnSpc>
                <a:spcPct val="100000"/>
              </a:lnSpc>
              <a:spcBef>
                <a:spcPts val="600"/>
              </a:spcBef>
              <a:spcAft>
                <a:spcPts val="0"/>
              </a:spcAft>
              <a:buSzPct val="100000"/>
              <a:buFont typeface="Arial"/>
              <a:buChar char="–"/>
            </a:pPr>
            <a:r>
              <a:rPr lang="en-US" sz="1200" b="1" dirty="0"/>
              <a:t>Stress </a:t>
            </a:r>
            <a:r>
              <a:rPr lang="en-US" sz="1200" b="1" dirty="0" smtClean="0"/>
              <a:t>Scenario </a:t>
            </a:r>
            <a:r>
              <a:rPr lang="en-US" sz="1200" dirty="0" smtClean="0"/>
              <a:t>(BHC Stress)</a:t>
            </a:r>
          </a:p>
          <a:p>
            <a:pPr marL="540000" lvl="2" indent="-179388" algn="l">
              <a:lnSpc>
                <a:spcPct val="100000"/>
              </a:lnSpc>
              <a:spcBef>
                <a:spcPts val="600"/>
              </a:spcBef>
              <a:spcAft>
                <a:spcPts val="0"/>
              </a:spcAft>
              <a:buSzPct val="100000"/>
              <a:buFont typeface="Arial"/>
              <a:buChar char="-"/>
            </a:pPr>
            <a:r>
              <a:rPr lang="en-US" sz="1200" b="1" dirty="0" smtClean="0">
                <a:solidFill>
                  <a:schemeClr val="accent5"/>
                </a:solidFill>
              </a:rPr>
              <a:t>Amber:</a:t>
            </a:r>
            <a:r>
              <a:rPr lang="en-US" sz="1200" dirty="0" smtClean="0"/>
              <a:t> Post-stress minimum </a:t>
            </a:r>
            <a:r>
              <a:rPr lang="en-US" sz="1200" b="1" dirty="0" smtClean="0"/>
              <a:t>+ Management adjustment</a:t>
            </a:r>
          </a:p>
          <a:p>
            <a:pPr marL="540000" lvl="2" indent="-179388" algn="l">
              <a:lnSpc>
                <a:spcPct val="100000"/>
              </a:lnSpc>
              <a:spcBef>
                <a:spcPts val="600"/>
              </a:spcBef>
              <a:spcAft>
                <a:spcPts val="0"/>
              </a:spcAft>
              <a:buSzPct val="100000"/>
              <a:buFont typeface="Arial"/>
              <a:buChar char="-"/>
            </a:pPr>
            <a:r>
              <a:rPr lang="en-US" sz="1200" b="1" dirty="0" smtClean="0">
                <a:solidFill>
                  <a:srgbClr val="FF0000"/>
                </a:solidFill>
              </a:rPr>
              <a:t>Red: </a:t>
            </a:r>
            <a:r>
              <a:rPr lang="en-US" sz="1200" dirty="0" smtClean="0"/>
              <a:t>Post-stress minimum</a:t>
            </a:r>
          </a:p>
        </p:txBody>
      </p:sp>
      <p:graphicFrame>
        <p:nvGraphicFramePr>
          <p:cNvPr id="15" name="Table 14"/>
          <p:cNvGraphicFramePr>
            <a:graphicFrameLocks noGrp="1"/>
          </p:cNvGraphicFramePr>
          <p:nvPr>
            <p:extLst>
              <p:ext uri="{D42A27DB-BD31-4B8C-83A1-F6EECF244321}">
                <p14:modId xmlns:p14="http://schemas.microsoft.com/office/powerpoint/2010/main" val="676763576"/>
              </p:ext>
            </p:extLst>
          </p:nvPr>
        </p:nvGraphicFramePr>
        <p:xfrm>
          <a:off x="445526" y="1848309"/>
          <a:ext cx="4637463" cy="3717765"/>
        </p:xfrm>
        <a:graphic>
          <a:graphicData uri="http://schemas.openxmlformats.org/drawingml/2006/table">
            <a:tbl>
              <a:tblPr/>
              <a:tblGrid>
                <a:gridCol w="1652215"/>
                <a:gridCol w="746312"/>
                <a:gridCol w="746312"/>
                <a:gridCol w="746312"/>
                <a:gridCol w="746312"/>
              </a:tblGrid>
              <a:tr h="47726">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1" i="0" u="none" strike="noStrike" kern="1200" dirty="0" smtClean="0">
                          <a:solidFill>
                            <a:srgbClr val="FF0000"/>
                          </a:solidFill>
                          <a:effectLst/>
                          <a:latin typeface="+mj-lt"/>
                          <a:ea typeface="+mn-ea"/>
                          <a:cs typeface="+mn-cs"/>
                        </a:rPr>
                        <a:t>Capital component</a:t>
                      </a:r>
                    </a:p>
                  </a:txBody>
                  <a:tcPr marL="8595" marR="8595" marT="859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i="0" u="none" strike="noStrike" dirty="0">
                          <a:solidFill>
                            <a:srgbClr val="000000"/>
                          </a:solidFill>
                          <a:effectLst/>
                          <a:latin typeface="+mj-lt"/>
                        </a:rPr>
                        <a:t>CET1</a:t>
                      </a:r>
                    </a:p>
                  </a:txBody>
                  <a:tcPr marL="8595" marR="8595" marT="859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i="0" u="none" strike="noStrike" dirty="0">
                          <a:solidFill>
                            <a:srgbClr val="000000"/>
                          </a:solidFill>
                          <a:effectLst/>
                          <a:latin typeface="+mj-lt"/>
                        </a:rPr>
                        <a:t>Tier 1 </a:t>
                      </a:r>
                      <a:r>
                        <a:rPr lang="en-US" sz="1200" b="1" i="0" u="none" strike="noStrike" dirty="0" smtClean="0">
                          <a:solidFill>
                            <a:srgbClr val="000000"/>
                          </a:solidFill>
                          <a:effectLst/>
                          <a:latin typeface="+mj-lt"/>
                        </a:rPr>
                        <a:t>Capital</a:t>
                      </a:r>
                      <a:endParaRPr lang="en-US" sz="1200" b="1" i="0" u="none" strike="noStrike" dirty="0">
                        <a:solidFill>
                          <a:srgbClr val="000000"/>
                        </a:solidFill>
                        <a:effectLst/>
                        <a:latin typeface="+mj-lt"/>
                      </a:endParaRPr>
                    </a:p>
                  </a:txBody>
                  <a:tcPr marL="8595" marR="8595" marT="859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i="0" u="none" strike="noStrike" dirty="0">
                          <a:solidFill>
                            <a:srgbClr val="000000"/>
                          </a:solidFill>
                          <a:effectLst/>
                          <a:latin typeface="+mj-lt"/>
                        </a:rPr>
                        <a:t>Total Capital</a:t>
                      </a:r>
                    </a:p>
                  </a:txBody>
                  <a:tcPr marL="8595" marR="8595" marT="859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i="0" u="none" strike="noStrike" dirty="0">
                          <a:solidFill>
                            <a:srgbClr val="000000"/>
                          </a:solidFill>
                          <a:effectLst/>
                          <a:latin typeface="+mj-lt"/>
                        </a:rPr>
                        <a:t>Tier 1 </a:t>
                      </a:r>
                      <a:r>
                        <a:rPr lang="en-US" sz="1200" b="1" i="0" u="none" strike="noStrike" dirty="0" smtClean="0">
                          <a:solidFill>
                            <a:srgbClr val="000000"/>
                          </a:solidFill>
                          <a:effectLst/>
                          <a:latin typeface="+mj-lt"/>
                        </a:rPr>
                        <a:t>Leverage</a:t>
                      </a:r>
                      <a:endParaRPr lang="en-US" sz="1200" b="1" i="0" u="none" strike="noStrike" dirty="0">
                        <a:solidFill>
                          <a:srgbClr val="000000"/>
                        </a:solidFill>
                        <a:effectLst/>
                        <a:latin typeface="+mj-lt"/>
                      </a:endParaRPr>
                    </a:p>
                  </a:txBody>
                  <a:tcPr marL="8595" marR="8595" marT="859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57235">
                <a:tc>
                  <a:txBody>
                    <a:bodyPr/>
                    <a:lstStyle/>
                    <a:p>
                      <a:pPr algn="l" fontAlgn="b"/>
                      <a:r>
                        <a:rPr lang="en-US" sz="1200" b="0" i="0" u="none" strike="noStrike" dirty="0">
                          <a:solidFill>
                            <a:schemeClr val="tx1"/>
                          </a:solidFill>
                          <a:effectLst/>
                          <a:latin typeface="+mj-lt"/>
                        </a:rPr>
                        <a:t>Adequately Capitalized</a:t>
                      </a: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chemeClr val="tx1"/>
                          </a:solidFill>
                          <a:effectLst/>
                          <a:latin typeface="+mj-lt"/>
                        </a:rPr>
                        <a:t>4.50%</a:t>
                      </a: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chemeClr val="tx1"/>
                          </a:solidFill>
                          <a:effectLst/>
                          <a:latin typeface="+mj-lt"/>
                        </a:rPr>
                        <a:t>6.00%</a:t>
                      </a: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chemeClr val="tx1"/>
                          </a:solidFill>
                          <a:effectLst/>
                          <a:latin typeface="+mj-lt"/>
                        </a:rPr>
                        <a:t>8.00%</a:t>
                      </a: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chemeClr val="tx1"/>
                          </a:solidFill>
                          <a:effectLst/>
                          <a:latin typeface="+mj-lt"/>
                        </a:rPr>
                        <a:t>4.00%</a:t>
                      </a: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557235">
                <a:tc>
                  <a:txBody>
                    <a:bodyPr/>
                    <a:lstStyle/>
                    <a:p>
                      <a:pPr algn="l" fontAlgn="b"/>
                      <a:r>
                        <a:rPr lang="en-US" sz="1200" b="1" i="0" u="none" strike="noStrike" dirty="0" smtClean="0">
                          <a:solidFill>
                            <a:srgbClr val="FF0000"/>
                          </a:solidFill>
                          <a:effectLst/>
                          <a:latin typeface="+mj-lt"/>
                        </a:rPr>
                        <a:t>Post-stress minimum</a:t>
                      </a:r>
                      <a:endParaRPr lang="en-US" sz="1200" b="1" i="0" u="none" strike="noStrike" dirty="0">
                        <a:solidFill>
                          <a:srgbClr val="FF0000"/>
                        </a:solidFill>
                        <a:effectLst/>
                        <a:latin typeface="+mj-lt"/>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dirty="0" smtClean="0">
                          <a:solidFill>
                            <a:srgbClr val="FF0000"/>
                          </a:solidFill>
                          <a:effectLst/>
                          <a:latin typeface="+mj-lt"/>
                        </a:rPr>
                        <a:t>6.65%</a:t>
                      </a:r>
                      <a:endParaRPr lang="en-US" sz="1200" b="1" i="0" u="none" strike="noStrike" dirty="0">
                        <a:solidFill>
                          <a:srgbClr val="FF0000"/>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dirty="0" smtClean="0">
                          <a:solidFill>
                            <a:srgbClr val="FF0000"/>
                          </a:solidFill>
                          <a:effectLst/>
                          <a:latin typeface="+mj-lt"/>
                        </a:rPr>
                        <a:t>8.25%</a:t>
                      </a:r>
                      <a:endParaRPr lang="en-US" sz="1200" b="1" i="0" u="none" strike="noStrike" dirty="0">
                        <a:solidFill>
                          <a:srgbClr val="FF0000"/>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dirty="0" smtClean="0">
                          <a:solidFill>
                            <a:srgbClr val="FF0000"/>
                          </a:solidFill>
                          <a:effectLst/>
                          <a:latin typeface="+mj-lt"/>
                        </a:rPr>
                        <a:t>10.40%</a:t>
                      </a:r>
                      <a:endParaRPr lang="en-US" sz="1200" b="1" i="0" u="none" strike="noStrike" dirty="0">
                        <a:solidFill>
                          <a:srgbClr val="FF0000"/>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dirty="0" smtClean="0">
                          <a:solidFill>
                            <a:srgbClr val="FF0000"/>
                          </a:solidFill>
                          <a:effectLst/>
                          <a:latin typeface="+mj-lt"/>
                        </a:rPr>
                        <a:t>6.40%</a:t>
                      </a:r>
                      <a:endParaRPr lang="en-US" sz="1200" b="1" i="0" u="none" strike="noStrike" dirty="0">
                        <a:solidFill>
                          <a:srgbClr val="FF0000"/>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57235">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1" i="0" u="none" strike="noStrike" kern="1200" dirty="0" smtClean="0">
                          <a:solidFill>
                            <a:schemeClr val="accent5"/>
                          </a:solidFill>
                          <a:effectLst/>
                          <a:latin typeface="+mn-lt"/>
                          <a:ea typeface="+mn-ea"/>
                          <a:cs typeface="+mn-cs"/>
                        </a:rPr>
                        <a:t>Post-stress + Management </a:t>
                      </a:r>
                      <a:r>
                        <a:rPr lang="en-US" sz="1200" b="1" i="0" u="none" strike="noStrike" kern="1200" baseline="0" dirty="0" smtClean="0">
                          <a:solidFill>
                            <a:schemeClr val="accent5"/>
                          </a:solidFill>
                          <a:effectLst/>
                          <a:latin typeface="+mn-lt"/>
                          <a:ea typeface="+mn-ea"/>
                          <a:cs typeface="+mn-cs"/>
                        </a:rPr>
                        <a:t>adjustment</a:t>
                      </a:r>
                      <a:endParaRPr lang="en-US" sz="1200" b="1" i="0" u="none" strike="noStrike" kern="1200" dirty="0" smtClean="0">
                        <a:solidFill>
                          <a:schemeClr val="accent5"/>
                        </a:solidFill>
                        <a:effectLst/>
                        <a:latin typeface="+mn-lt"/>
                        <a:ea typeface="+mn-ea"/>
                        <a:cs typeface="+mn-cs"/>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dirty="0" smtClean="0">
                          <a:solidFill>
                            <a:schemeClr val="accent5"/>
                          </a:solidFill>
                          <a:effectLst/>
                          <a:latin typeface="+mj-lt"/>
                        </a:rPr>
                        <a:t>7.15%</a:t>
                      </a:r>
                      <a:endParaRPr lang="en-US" sz="1200" b="1" i="0" u="none" strike="noStrike" dirty="0">
                        <a:solidFill>
                          <a:schemeClr val="accent5"/>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dirty="0" smtClean="0">
                          <a:solidFill>
                            <a:schemeClr val="accent5"/>
                          </a:solidFill>
                          <a:effectLst/>
                          <a:latin typeface="+mj-lt"/>
                        </a:rPr>
                        <a:t>8.75%</a:t>
                      </a:r>
                      <a:endParaRPr lang="en-US" sz="1200" b="1" i="0" u="none" strike="noStrike" dirty="0">
                        <a:solidFill>
                          <a:schemeClr val="accent5"/>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dirty="0" smtClean="0">
                          <a:solidFill>
                            <a:schemeClr val="accent5"/>
                          </a:solidFill>
                          <a:effectLst/>
                          <a:latin typeface="+mj-lt"/>
                        </a:rPr>
                        <a:t>10.65%</a:t>
                      </a:r>
                      <a:endParaRPr lang="en-US" sz="1200" b="1" i="0" u="none" strike="noStrike" dirty="0">
                        <a:solidFill>
                          <a:schemeClr val="accent5"/>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dirty="0" smtClean="0">
                          <a:solidFill>
                            <a:schemeClr val="accent5"/>
                          </a:solidFill>
                          <a:effectLst/>
                          <a:latin typeface="+mj-lt"/>
                        </a:rPr>
                        <a:t>6.65%</a:t>
                      </a:r>
                      <a:endParaRPr lang="en-US" sz="1200" b="1" i="0" u="none" strike="noStrike" dirty="0">
                        <a:solidFill>
                          <a:schemeClr val="accent5"/>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57235">
                <a:tc>
                  <a:txBody>
                    <a:bodyPr/>
                    <a:lstStyle/>
                    <a:p>
                      <a:pPr algn="l" fontAlgn="b"/>
                      <a:r>
                        <a:rPr lang="en-US" sz="1200" b="1" i="0" u="none" strike="noStrike" dirty="0">
                          <a:solidFill>
                            <a:srgbClr val="FF0000"/>
                          </a:solidFill>
                          <a:effectLst/>
                          <a:latin typeface="+mj-lt"/>
                        </a:rPr>
                        <a:t>Business-as-usual </a:t>
                      </a:r>
                      <a:r>
                        <a:rPr lang="en-US" sz="1200" b="1" i="0" u="none" strike="noStrike" dirty="0" smtClean="0">
                          <a:solidFill>
                            <a:srgbClr val="FF0000"/>
                          </a:solidFill>
                          <a:effectLst/>
                          <a:latin typeface="+mj-lt"/>
                        </a:rPr>
                        <a:t>minimum</a:t>
                      </a:r>
                      <a:endParaRPr lang="en-US" sz="1200" b="1" i="0" u="none" strike="noStrike" dirty="0">
                        <a:solidFill>
                          <a:srgbClr val="FF0000"/>
                        </a:solidFill>
                        <a:effectLst/>
                        <a:latin typeface="+mj-lt"/>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FF0000"/>
                          </a:solidFill>
                          <a:effectLst/>
                          <a:latin typeface="+mj-lt"/>
                        </a:rPr>
                        <a:t>10.50%</a:t>
                      </a:r>
                      <a:endParaRPr lang="en-US" sz="1200" b="1" i="0" u="none" strike="noStrike" dirty="0">
                        <a:solidFill>
                          <a:srgbClr val="FF0000"/>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FF0000"/>
                          </a:solidFill>
                          <a:effectLst/>
                          <a:latin typeface="+mj-lt"/>
                        </a:rPr>
                        <a:t>12.00%</a:t>
                      </a:r>
                      <a:endParaRPr lang="en-US" sz="1200" b="1" i="0" u="none" strike="noStrike" dirty="0">
                        <a:solidFill>
                          <a:srgbClr val="FF0000"/>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FF0000"/>
                          </a:solidFill>
                          <a:effectLst/>
                          <a:latin typeface="+mj-lt"/>
                        </a:rPr>
                        <a:t>14.00</a:t>
                      </a:r>
                      <a:r>
                        <a:rPr lang="en-US" sz="1200" b="1" i="0" u="none" strike="noStrike" dirty="0">
                          <a:solidFill>
                            <a:srgbClr val="FF0000"/>
                          </a:solidFill>
                          <a:effectLst/>
                          <a:latin typeface="+mj-lt"/>
                        </a:rPr>
                        <a:t>%</a:t>
                      </a: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rgbClr val="FF0000"/>
                          </a:solidFill>
                          <a:effectLst/>
                          <a:latin typeface="+mj-lt"/>
                        </a:rPr>
                        <a:t>10.00%</a:t>
                      </a: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557235">
                <a:tc>
                  <a:txBody>
                    <a:bodyPr/>
                    <a:lstStyle/>
                    <a:p>
                      <a:pPr algn="l" fontAlgn="b"/>
                      <a:r>
                        <a:rPr lang="en-US" sz="1200" b="0" i="0" u="none" strike="noStrike" dirty="0" smtClean="0">
                          <a:solidFill>
                            <a:schemeClr val="tx1"/>
                          </a:solidFill>
                          <a:effectLst/>
                          <a:latin typeface="+mj-lt"/>
                        </a:rPr>
                        <a:t>Management</a:t>
                      </a:r>
                      <a:r>
                        <a:rPr lang="en-US" sz="1200" b="0" i="0" u="none" strike="noStrike" baseline="0" dirty="0" smtClean="0">
                          <a:solidFill>
                            <a:schemeClr val="tx1"/>
                          </a:solidFill>
                          <a:effectLst/>
                          <a:latin typeface="+mj-lt"/>
                        </a:rPr>
                        <a:t> </a:t>
                      </a:r>
                      <a:r>
                        <a:rPr lang="en-US" sz="1200" b="0" i="0" u="none" strike="noStrike" dirty="0" smtClean="0">
                          <a:solidFill>
                            <a:schemeClr val="tx1"/>
                          </a:solidFill>
                          <a:effectLst/>
                          <a:latin typeface="+mj-lt"/>
                        </a:rPr>
                        <a:t>adjustment</a:t>
                      </a:r>
                      <a:endParaRPr lang="en-US" sz="1200" b="0" i="0" u="none" strike="noStrike" dirty="0">
                        <a:solidFill>
                          <a:schemeClr val="tx1"/>
                        </a:solidFill>
                        <a:effectLst/>
                        <a:latin typeface="+mj-lt"/>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mj-lt"/>
                        </a:rPr>
                        <a:t>0.50%</a:t>
                      </a:r>
                      <a:endParaRPr lang="en-US" sz="1200" b="0" i="0" u="none" strike="noStrike" dirty="0">
                        <a:solidFill>
                          <a:schemeClr val="tx1"/>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mj-lt"/>
                        </a:rPr>
                        <a:t>0.50%</a:t>
                      </a:r>
                      <a:endParaRPr lang="en-US" sz="1200" b="0" i="0" u="none" strike="noStrike" dirty="0">
                        <a:solidFill>
                          <a:schemeClr val="tx1"/>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mj-lt"/>
                        </a:rPr>
                        <a:t>0.25</a:t>
                      </a:r>
                      <a:r>
                        <a:rPr lang="en-US" sz="1200" b="0" i="0" u="none" strike="noStrike" dirty="0">
                          <a:solidFill>
                            <a:schemeClr val="tx1"/>
                          </a:solidFill>
                          <a:effectLst/>
                          <a:latin typeface="+mj-lt"/>
                        </a:rPr>
                        <a:t>%</a:t>
                      </a: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mj-lt"/>
                        </a:rPr>
                        <a:t>0.25</a:t>
                      </a:r>
                      <a:r>
                        <a:rPr lang="en-US" sz="1200" b="0" i="0" u="none" strike="noStrike" dirty="0">
                          <a:solidFill>
                            <a:schemeClr val="tx1"/>
                          </a:solidFill>
                          <a:effectLst/>
                          <a:latin typeface="+mj-lt"/>
                        </a:rPr>
                        <a:t>%</a:t>
                      </a: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557235">
                <a:tc>
                  <a:txBody>
                    <a:bodyPr/>
                    <a:lstStyle/>
                    <a:p>
                      <a:pPr algn="l" fontAlgn="b"/>
                      <a:r>
                        <a:rPr lang="en-US" sz="1200" b="1" i="0" u="none" strike="noStrike" dirty="0">
                          <a:solidFill>
                            <a:schemeClr val="accent5"/>
                          </a:solidFill>
                          <a:effectLst/>
                          <a:latin typeface="+mj-lt"/>
                        </a:rPr>
                        <a:t>Planned capital hold</a:t>
                      </a: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accent5"/>
                          </a:solidFill>
                          <a:effectLst/>
                          <a:latin typeface="+mj-lt"/>
                        </a:rPr>
                        <a:t>11.00%</a:t>
                      </a: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accent5"/>
                          </a:solidFill>
                          <a:effectLst/>
                          <a:latin typeface="+mj-lt"/>
                        </a:rPr>
                        <a:t>12.50%</a:t>
                      </a: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accent5"/>
                          </a:solidFill>
                          <a:effectLst/>
                          <a:latin typeface="+mj-lt"/>
                        </a:rPr>
                        <a:t>14.25%</a:t>
                      </a: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chemeClr val="accent5"/>
                          </a:solidFill>
                          <a:effectLst/>
                          <a:latin typeface="+mj-lt"/>
                        </a:rPr>
                        <a:t>10.25</a:t>
                      </a:r>
                      <a:r>
                        <a:rPr lang="en-US" sz="1200" b="1" i="0" u="none" strike="noStrike" dirty="0">
                          <a:solidFill>
                            <a:schemeClr val="accent5"/>
                          </a:solidFill>
                          <a:effectLst/>
                          <a:latin typeface="+mj-lt"/>
                        </a:rPr>
                        <a:t>%</a:t>
                      </a: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Right Brace 15"/>
          <p:cNvSpPr/>
          <p:nvPr/>
        </p:nvSpPr>
        <p:spPr>
          <a:xfrm>
            <a:off x="5160981" y="2778982"/>
            <a:ext cx="101600" cy="1097280"/>
          </a:xfrm>
          <a:prstGeom prst="rightBrace">
            <a:avLst>
              <a:gd name="adj1" fmla="val 0"/>
              <a:gd name="adj2" fmla="val 50000"/>
            </a:avLst>
          </a:prstGeom>
          <a:ln w="9525">
            <a:solidFill>
              <a:schemeClr val="accent3"/>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Right Brace 17"/>
          <p:cNvSpPr/>
          <p:nvPr/>
        </p:nvSpPr>
        <p:spPr>
          <a:xfrm>
            <a:off x="5160981" y="3897692"/>
            <a:ext cx="101600" cy="1645920"/>
          </a:xfrm>
          <a:prstGeom prst="rightBrace">
            <a:avLst>
              <a:gd name="adj1" fmla="val 0"/>
              <a:gd name="adj2" fmla="val 50000"/>
            </a:avLst>
          </a:prstGeom>
          <a:ln w="9525">
            <a:solidFill>
              <a:schemeClr val="accent3"/>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Rectangle 18"/>
          <p:cNvSpPr/>
          <p:nvPr/>
        </p:nvSpPr>
        <p:spPr>
          <a:xfrm>
            <a:off x="5308900" y="3106533"/>
            <a:ext cx="822960" cy="45368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sz="1200" b="1" dirty="0" smtClean="0">
                <a:solidFill>
                  <a:schemeClr val="bg1">
                    <a:lumMod val="50000"/>
                  </a:schemeClr>
                </a:solidFill>
              </a:rPr>
              <a:t>Stress Scenario</a:t>
            </a:r>
          </a:p>
        </p:txBody>
      </p:sp>
      <p:sp>
        <p:nvSpPr>
          <p:cNvPr id="20" name="Rectangle 19"/>
          <p:cNvSpPr/>
          <p:nvPr/>
        </p:nvSpPr>
        <p:spPr>
          <a:xfrm>
            <a:off x="5308900" y="4484863"/>
            <a:ext cx="822960" cy="45368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sz="1200" b="1" dirty="0" smtClean="0">
                <a:solidFill>
                  <a:schemeClr val="bg1">
                    <a:lumMod val="50000"/>
                  </a:schemeClr>
                </a:solidFill>
              </a:rPr>
              <a:t>Business-as-usual</a:t>
            </a:r>
          </a:p>
        </p:txBody>
      </p:sp>
      <p:sp>
        <p:nvSpPr>
          <p:cNvPr id="24" name="Freeform 23"/>
          <p:cNvSpPr/>
          <p:nvPr/>
        </p:nvSpPr>
        <p:spPr>
          <a:xfrm>
            <a:off x="6241212" y="3606386"/>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3"/>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22" name="AutoShape 152"/>
          <p:cNvSpPr>
            <a:spLocks noChangeArrowheads="1"/>
          </p:cNvSpPr>
          <p:nvPr/>
        </p:nvSpPr>
        <p:spPr bwMode="gray">
          <a:xfrm>
            <a:off x="7836072"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2</a:t>
            </a:r>
          </a:p>
        </p:txBody>
      </p:sp>
      <p:sp>
        <p:nvSpPr>
          <p:cNvPr id="23" name="AutoShape 156"/>
          <p:cNvSpPr>
            <a:spLocks noChangeArrowheads="1"/>
          </p:cNvSpPr>
          <p:nvPr/>
        </p:nvSpPr>
        <p:spPr bwMode="gray">
          <a:xfrm>
            <a:off x="825071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3</a:t>
            </a:r>
            <a:endParaRPr lang="en-GB" altLang="zh-CN" sz="2400" b="1" dirty="0">
              <a:solidFill>
                <a:schemeClr val="accent4"/>
              </a:solidFill>
              <a:latin typeface="+mn-lt"/>
            </a:endParaRPr>
          </a:p>
        </p:txBody>
      </p:sp>
      <p:sp>
        <p:nvSpPr>
          <p:cNvPr id="26"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sp>
        <p:nvSpPr>
          <p:cNvPr id="27" name="AutoShape 156"/>
          <p:cNvSpPr>
            <a:spLocks noChangeArrowheads="1"/>
          </p:cNvSpPr>
          <p:nvPr/>
        </p:nvSpPr>
        <p:spPr bwMode="gray">
          <a:xfrm>
            <a:off x="8665225"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4</a:t>
            </a:r>
          </a:p>
        </p:txBody>
      </p:sp>
    </p:spTree>
    <p:extLst>
      <p:ext uri="{BB962C8B-B14F-4D97-AF65-F5344CB8AC3E}">
        <p14:creationId xmlns:p14="http://schemas.microsoft.com/office/powerpoint/2010/main" val="30099587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extLst>
              <p:ext uri="{D42A27DB-BD31-4B8C-83A1-F6EECF244321}">
                <p14:modId xmlns:p14="http://schemas.microsoft.com/office/powerpoint/2010/main" val="28298019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6290" name="think-cell Slide" r:id="rId19" imgW="270" imgH="270" progId="TCLayout.ActiveDocument.1">
                  <p:embed/>
                </p:oleObj>
              </mc:Choice>
              <mc:Fallback>
                <p:oleObj name="think-cell Slide" r:id="rId19" imgW="270" imgH="270" progId="TCLayout.ActiveDocument.1">
                  <p:embed/>
                  <p:pic>
                    <p:nvPicPr>
                      <p:cNvPr id="0" name=""/>
                      <p:cNvPicPr/>
                      <p:nvPr/>
                    </p:nvPicPr>
                    <p:blipFill>
                      <a:blip r:embed="rId20"/>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ea typeface="Meiryo"/>
              <a:sym typeface="+mn-lt"/>
            </a:endParaRPr>
          </a:p>
        </p:txBody>
      </p:sp>
      <p:sp>
        <p:nvSpPr>
          <p:cNvPr id="19" name="TextBox 18"/>
          <p:cNvSpPr txBox="1"/>
          <p:nvPr/>
        </p:nvSpPr>
        <p:spPr>
          <a:xfrm>
            <a:off x="316116" y="19889"/>
            <a:ext cx="8928633" cy="621709"/>
          </a:xfrm>
          <a:prstGeom prst="rect">
            <a:avLst/>
          </a:prstGeom>
          <a:noFill/>
        </p:spPr>
        <p:txBody>
          <a:bodyPr wrap="square" rtlCol="0">
            <a:spAutoFit/>
          </a:bodyPr>
          <a:lstStyle/>
          <a:p>
            <a:pPr algn="l"/>
            <a:r>
              <a:rPr lang="en-US" sz="2000" b="1" dirty="0"/>
              <a:t>Identify the binding </a:t>
            </a:r>
            <a:r>
              <a:rPr lang="en-US" sz="2000" b="1" dirty="0" smtClean="0"/>
              <a:t>constraint </a:t>
            </a:r>
            <a:r>
              <a:rPr lang="en-US" sz="2000" b="1" dirty="0"/>
              <a:t>in the BHC </a:t>
            </a:r>
            <a:r>
              <a:rPr lang="en-US" sz="2000" b="1" dirty="0" smtClean="0"/>
              <a:t>Stress</a:t>
            </a:r>
            <a:endParaRPr lang="en-US" sz="2000" b="1" dirty="0"/>
          </a:p>
          <a:p>
            <a:pPr algn="l"/>
            <a:r>
              <a:rPr lang="en-US" sz="2000" b="1" dirty="0" smtClean="0">
                <a:solidFill>
                  <a:srgbClr val="FF0000"/>
                </a:solidFill>
              </a:rPr>
              <a:t>IHC capital contribution</a:t>
            </a:r>
            <a:endParaRPr lang="en-US" sz="2000" dirty="0">
              <a:solidFill>
                <a:srgbClr val="FF0000"/>
              </a:solidFill>
            </a:endParaRPr>
          </a:p>
        </p:txBody>
      </p:sp>
      <p:sp>
        <p:nvSpPr>
          <p:cNvPr id="37" name="TextBox 36"/>
          <p:cNvSpPr txBox="1"/>
          <p:nvPr/>
        </p:nvSpPr>
        <p:spPr>
          <a:xfrm>
            <a:off x="457200" y="1246188"/>
            <a:ext cx="5146158" cy="462947"/>
          </a:xfrm>
          <a:prstGeom prst="rect">
            <a:avLst/>
          </a:prstGeom>
        </p:spPr>
        <p:txBody>
          <a:bodyPr wrap="square">
            <a:spAutoFit/>
          </a:bodyPr>
          <a:lstStyle>
            <a:defPPr>
              <a:defRPr lang="en-GB"/>
            </a:defPPr>
            <a:lvl1pPr algn="l">
              <a:defRPr sz="1400" b="1">
                <a:solidFill>
                  <a:srgbClr val="FF0000"/>
                </a:solidFill>
                <a:latin typeface="Arial" panose="020B0604020202020204" pitchFamily="34" charset="0"/>
                <a:cs typeface="Arial" panose="020B0604020202020204" pitchFamily="34" charset="0"/>
              </a:defRPr>
            </a:lvl1pPr>
          </a:lstStyle>
          <a:p>
            <a:r>
              <a:rPr lang="en-GB" dirty="0" smtClean="0"/>
              <a:t>SBNA loss budget – BHC Stress Red limit</a:t>
            </a:r>
            <a:endParaRPr lang="en-GB" dirty="0"/>
          </a:p>
          <a:p>
            <a:r>
              <a:rPr lang="en-US" b="0" dirty="0" smtClean="0"/>
              <a:t>$M, CCAR 2016</a:t>
            </a:r>
            <a:endParaRPr lang="en-GB" b="0" dirty="0"/>
          </a:p>
        </p:txBody>
      </p:sp>
      <p:cxnSp>
        <p:nvCxnSpPr>
          <p:cNvPr id="38" name="Straight Connector 37"/>
          <p:cNvCxnSpPr/>
          <p:nvPr>
            <p:custDataLst>
              <p:tags r:id="rId4"/>
            </p:custDataLst>
          </p:nvPr>
        </p:nvCxnSpPr>
        <p:spPr bwMode="gray">
          <a:xfrm>
            <a:off x="5419725" y="2819400"/>
            <a:ext cx="419100" cy="0"/>
          </a:xfrm>
          <a:prstGeom prst="line">
            <a:avLst/>
          </a:prstGeom>
          <a:ln w="3175">
            <a:solidFill>
              <a:srgbClr val="60606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custDataLst>
              <p:tags r:id="rId5"/>
            </p:custDataLst>
          </p:nvPr>
        </p:nvCxnSpPr>
        <p:spPr bwMode="gray">
          <a:xfrm>
            <a:off x="4457700" y="2486025"/>
            <a:ext cx="419100" cy="0"/>
          </a:xfrm>
          <a:prstGeom prst="line">
            <a:avLst/>
          </a:prstGeom>
          <a:ln w="3175">
            <a:solidFill>
              <a:srgbClr val="60606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custDataLst>
              <p:tags r:id="rId6"/>
            </p:custDataLst>
          </p:nvPr>
        </p:nvCxnSpPr>
        <p:spPr bwMode="gray">
          <a:xfrm>
            <a:off x="3505200" y="2486025"/>
            <a:ext cx="419100" cy="0"/>
          </a:xfrm>
          <a:prstGeom prst="line">
            <a:avLst/>
          </a:prstGeom>
          <a:ln w="3175">
            <a:solidFill>
              <a:srgbClr val="60606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custDataLst>
              <p:tags r:id="rId7"/>
            </p:custDataLst>
          </p:nvPr>
        </p:nvCxnSpPr>
        <p:spPr bwMode="gray">
          <a:xfrm>
            <a:off x="2543175" y="3209925"/>
            <a:ext cx="419100" cy="0"/>
          </a:xfrm>
          <a:prstGeom prst="line">
            <a:avLst/>
          </a:prstGeom>
          <a:ln w="3175">
            <a:solidFill>
              <a:srgbClr val="60606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custDataLst>
              <p:tags r:id="rId8"/>
            </p:custDataLst>
          </p:nvPr>
        </p:nvCxnSpPr>
        <p:spPr bwMode="gray">
          <a:xfrm>
            <a:off x="1590675" y="3724275"/>
            <a:ext cx="419100" cy="0"/>
          </a:xfrm>
          <a:prstGeom prst="line">
            <a:avLst/>
          </a:prstGeom>
          <a:ln w="3175">
            <a:solidFill>
              <a:srgbClr val="60606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51" name="Object 50"/>
          <p:cNvGraphicFramePr>
            <a:graphicFrameLocks/>
          </p:cNvGraphicFramePr>
          <p:nvPr>
            <p:custDataLst>
              <p:tags r:id="rId9"/>
            </p:custDataLst>
            <p:extLst>
              <p:ext uri="{D42A27DB-BD31-4B8C-83A1-F6EECF244321}">
                <p14:modId xmlns:p14="http://schemas.microsoft.com/office/powerpoint/2010/main" val="3291440023"/>
              </p:ext>
            </p:extLst>
          </p:nvPr>
        </p:nvGraphicFramePr>
        <p:xfrm>
          <a:off x="266700" y="2209800"/>
          <a:ext cx="6410257" cy="3095535"/>
        </p:xfrm>
        <a:graphic>
          <a:graphicData uri="http://schemas.openxmlformats.org/presentationml/2006/ole">
            <mc:AlternateContent xmlns:mc="http://schemas.openxmlformats.org/markup-compatibility/2006">
              <mc:Choice xmlns:v="urn:schemas-microsoft-com:vml" Requires="v">
                <p:oleObj spid="_x0000_s136291" name="Chart" r:id="rId21" imgW="6410257" imgH="3095535" progId="MSGraph.Chart.8">
                  <p:embed followColorScheme="full"/>
                </p:oleObj>
              </mc:Choice>
              <mc:Fallback>
                <p:oleObj name="Chart" r:id="rId21" imgW="6410257" imgH="3095535" progId="MSGraph.Chart.8">
                  <p:embed followColorScheme="full"/>
                  <p:pic>
                    <p:nvPicPr>
                      <p:cNvPr id="0" name=""/>
                      <p:cNvPicPr/>
                      <p:nvPr/>
                    </p:nvPicPr>
                    <p:blipFill>
                      <a:blip r:embed="rId22"/>
                      <a:stretch>
                        <a:fillRect/>
                      </a:stretch>
                    </p:blipFill>
                    <p:spPr>
                      <a:xfrm>
                        <a:off x="266700" y="2209800"/>
                        <a:ext cx="6410257" cy="3095535"/>
                      </a:xfrm>
                      <a:prstGeom prst="rect">
                        <a:avLst/>
                      </a:prstGeom>
                    </p:spPr>
                  </p:pic>
                </p:oleObj>
              </mc:Fallback>
            </mc:AlternateContent>
          </a:graphicData>
        </a:graphic>
      </p:graphicFrame>
      <p:sp>
        <p:nvSpPr>
          <p:cNvPr id="52" name="Text Placeholder 5"/>
          <p:cNvSpPr>
            <a:spLocks noGrp="1"/>
          </p:cNvSpPr>
          <p:nvPr>
            <p:custDataLst>
              <p:tags r:id="rId10"/>
            </p:custDataLst>
          </p:nvPr>
        </p:nvSpPr>
        <p:spPr bwMode="auto">
          <a:xfrm>
            <a:off x="2765425" y="5165725"/>
            <a:ext cx="9366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A6640F13-9106-43AF-8FB0-2046D613A3CC}" type="datetime'A''d''ditional SBN''A buffer from IHC Entity contrib''u''tion'">
              <a:rPr lang="en-US" sz="1000" b="1">
                <a:ea typeface="Meiryo"/>
              </a:rPr>
              <a:pPr/>
              <a:t>Additional SBNA buffer from IHC Entity contribution</a:t>
            </a:fld>
            <a:endParaRPr lang="en-GB" sz="1000" b="1" dirty="0">
              <a:ea typeface="Meiryo"/>
            </a:endParaRPr>
          </a:p>
        </p:txBody>
      </p:sp>
      <p:sp>
        <p:nvSpPr>
          <p:cNvPr id="54" name="Text Placeholder 4"/>
          <p:cNvSpPr>
            <a:spLocks noGrp="1"/>
          </p:cNvSpPr>
          <p:nvPr>
            <p:custDataLst>
              <p:tags r:id="rId11"/>
            </p:custDataLst>
          </p:nvPr>
        </p:nvSpPr>
        <p:spPr bwMode="auto">
          <a:xfrm>
            <a:off x="1847850" y="5165725"/>
            <a:ext cx="858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428D6C83-AB58-4FA8-B767-C4072F690A53}" type="datetime'SBNA buf''''fer ''pre-IHC E''nti''ty co''n''tribut''''io''n'">
              <a:rPr lang="en-US" sz="1000" b="1">
                <a:ea typeface="Meiryo"/>
              </a:rPr>
              <a:pPr/>
              <a:t>SBNA buffer pre-IHC Entity contribution</a:t>
            </a:fld>
            <a:endParaRPr lang="en-GB" sz="1000" b="1" dirty="0">
              <a:ea typeface="Meiryo"/>
            </a:endParaRPr>
          </a:p>
        </p:txBody>
      </p:sp>
      <p:sp>
        <p:nvSpPr>
          <p:cNvPr id="55" name="Text Placeholder 3"/>
          <p:cNvSpPr>
            <a:spLocks noGrp="1"/>
          </p:cNvSpPr>
          <p:nvPr>
            <p:custDataLst>
              <p:tags r:id="rId12"/>
            </p:custDataLst>
          </p:nvPr>
        </p:nvSpPr>
        <p:spPr bwMode="auto">
          <a:xfrm>
            <a:off x="931863" y="5165725"/>
            <a:ext cx="776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DEFBA450-1F00-47A0-98B3-95FC9FEF7364}" type="datetime'S''''BNA ''''''''CCA''R'''''' BHC ''''l''o''''sse''''s'">
              <a:rPr lang="en-US" sz="1000" b="1">
                <a:ea typeface="Meiryo"/>
              </a:rPr>
              <a:pPr/>
              <a:t>SBNA CCAR BHC losses</a:t>
            </a:fld>
            <a:endParaRPr lang="en-GB" sz="1000" b="1" dirty="0">
              <a:ea typeface="Meiryo"/>
            </a:endParaRPr>
          </a:p>
        </p:txBody>
      </p:sp>
      <p:sp>
        <p:nvSpPr>
          <p:cNvPr id="56" name="Text Placeholder 9"/>
          <p:cNvSpPr>
            <a:spLocks noGrp="1"/>
          </p:cNvSpPr>
          <p:nvPr>
            <p:custDataLst>
              <p:tags r:id="rId13"/>
            </p:custDataLst>
          </p:nvPr>
        </p:nvSpPr>
        <p:spPr bwMode="auto">
          <a:xfrm>
            <a:off x="4722813" y="5165725"/>
            <a:ext cx="850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D5D81F20-E8D1-4F26-A3FF-5F1930E6B64E}" type="datetime'''Non-all''''''o''''c''''a''''te''''d loss'' bud''g''''''et'">
              <a:rPr lang="en-US" sz="1000" b="1">
                <a:ea typeface="Meiryo"/>
              </a:rPr>
              <a:pPr/>
              <a:t>Non-allocated loss budget</a:t>
            </a:fld>
            <a:endParaRPr lang="en-GB" sz="1000" b="1" dirty="0">
              <a:ea typeface="Meiryo"/>
            </a:endParaRPr>
          </a:p>
        </p:txBody>
      </p:sp>
      <p:sp>
        <p:nvSpPr>
          <p:cNvPr id="57" name="Text Placeholder 6"/>
          <p:cNvSpPr>
            <a:spLocks noGrp="1"/>
          </p:cNvSpPr>
          <p:nvPr>
            <p:custDataLst>
              <p:tags r:id="rId14"/>
            </p:custDataLst>
          </p:nvPr>
        </p:nvSpPr>
        <p:spPr bwMode="auto">
          <a:xfrm>
            <a:off x="3794125" y="5165725"/>
            <a:ext cx="7953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3C484532-EDF2-4720-BFE1-249A4FE3B9DA}" type="datetime'Total ''SHUSA los''s ''''budge''''t a''''vailable'' for SBNA'">
              <a:rPr lang="en-US" sz="1000" b="1">
                <a:ea typeface="Meiryo"/>
              </a:rPr>
              <a:pPr/>
              <a:t>Total SHUSA loss budget available for SBNA</a:t>
            </a:fld>
            <a:endParaRPr lang="en-GB" sz="1000" b="1" dirty="0">
              <a:ea typeface="Meiryo"/>
            </a:endParaRPr>
          </a:p>
        </p:txBody>
      </p:sp>
      <p:sp>
        <p:nvSpPr>
          <p:cNvPr id="58" name="Text Placeholder 10"/>
          <p:cNvSpPr>
            <a:spLocks noGrp="1"/>
          </p:cNvSpPr>
          <p:nvPr>
            <p:custDataLst>
              <p:tags r:id="rId15"/>
            </p:custDataLst>
          </p:nvPr>
        </p:nvSpPr>
        <p:spPr bwMode="auto">
          <a:xfrm>
            <a:off x="5775325" y="5165725"/>
            <a:ext cx="66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C2C1731C-4FB0-4A8C-B336-D335CEEBA89F}" type="datetime'S''''BNA l''os''s ''budget'' for'''''' ''NCO'''''' ''''limits'">
              <a:rPr lang="en-US" sz="1000" b="1">
                <a:ea typeface="Meiryo"/>
              </a:rPr>
              <a:pPr/>
              <a:t>SBNA loss budget for NCO limits</a:t>
            </a:fld>
            <a:endParaRPr lang="en-GB" sz="1000" b="1" dirty="0">
              <a:ea typeface="Meiryo"/>
            </a:endParaRPr>
          </a:p>
        </p:txBody>
      </p:sp>
      <p:sp>
        <p:nvSpPr>
          <p:cNvPr id="59" name="Text Placeholder 3"/>
          <p:cNvSpPr>
            <a:spLocks noGrp="1"/>
          </p:cNvSpPr>
          <p:nvPr>
            <p:custDataLst>
              <p:tags r:id="rId16"/>
            </p:custDataLst>
          </p:nvPr>
        </p:nvSpPr>
        <p:spPr bwMode="gray">
          <a:xfrm>
            <a:off x="5902325" y="2641600"/>
            <a:ext cx="40798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400" tIns="0" rIns="25400" bIns="0" numCol="1" spcCol="0" anchor="b"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6438883C-8E88-4031-A89A-9FB3A4880227}" type="datetime'''''-3'''''''''''''''''''',9''''''1''''''''6'''''''''''">
              <a:rPr lang="en-US" sz="1000">
                <a:ea typeface="Meiryo"/>
              </a:rPr>
              <a:pPr/>
              <a:t>-3,916</a:t>
            </a:fld>
            <a:endParaRPr lang="en-GB" sz="1000" dirty="0">
              <a:ea typeface="Meiryo"/>
            </a:endParaRPr>
          </a:p>
        </p:txBody>
      </p:sp>
      <p:sp>
        <p:nvSpPr>
          <p:cNvPr id="60" name="TextBox 59"/>
          <p:cNvSpPr txBox="1"/>
          <p:nvPr/>
        </p:nvSpPr>
        <p:spPr>
          <a:xfrm>
            <a:off x="6546103" y="3602038"/>
            <a:ext cx="986865" cy="307777"/>
          </a:xfrm>
          <a:prstGeom prst="rect">
            <a:avLst/>
          </a:prstGeom>
          <a:noFill/>
        </p:spPr>
        <p:txBody>
          <a:bodyPr wrap="square" lIns="0" tIns="0" rIns="0" bIns="0" rtlCol="0">
            <a:spAutoFit/>
          </a:bodyPr>
          <a:lstStyle/>
          <a:p>
            <a:pPr marL="120650" algn="l">
              <a:lnSpc>
                <a:spcPct val="100000"/>
              </a:lnSpc>
            </a:pPr>
            <a:r>
              <a:rPr lang="en-GB" b="1" dirty="0" smtClean="0"/>
              <a:t>Minimum </a:t>
            </a:r>
            <a:r>
              <a:rPr lang="en-GB" dirty="0" smtClean="0"/>
              <a:t>(CCAR losses)</a:t>
            </a:r>
          </a:p>
        </p:txBody>
      </p:sp>
      <p:graphicFrame>
        <p:nvGraphicFramePr>
          <p:cNvPr id="61" name="Conclusion"/>
          <p:cNvGraphicFramePr>
            <a:graphicFrameLocks noGrp="1"/>
          </p:cNvGraphicFramePr>
          <p:nvPr>
            <p:extLst>
              <p:ext uri="{D42A27DB-BD31-4B8C-83A1-F6EECF244321}">
                <p14:modId xmlns:p14="http://schemas.microsoft.com/office/powerpoint/2010/main" val="620963791"/>
              </p:ext>
            </p:extLst>
          </p:nvPr>
        </p:nvGraphicFramePr>
        <p:xfrm>
          <a:off x="457993" y="5838825"/>
          <a:ext cx="8786755" cy="640080"/>
        </p:xfrm>
        <a:graphic>
          <a:graphicData uri="http://schemas.openxmlformats.org/drawingml/2006/table">
            <a:tbl>
              <a:tblPr firstRow="1" bandRow="1">
                <a:tableStyleId>{839DD9DD-9E6C-4910-8AC0-68ADFF6A6AFC}</a:tableStyleId>
              </a:tblPr>
              <a:tblGrid>
                <a:gridCol w="8786755"/>
              </a:tblGrid>
              <a:tr h="254000">
                <a:tc>
                  <a:txBody>
                    <a:bodyPr/>
                    <a:lstStyle/>
                    <a:p>
                      <a:r>
                        <a:rPr kumimoji="0" lang="en-GB" sz="1800" b="0" i="0" u="none" baseline="0" dirty="0" smtClean="0">
                          <a:solidFill>
                            <a:srgbClr val="FF0000"/>
                          </a:solidFill>
                          <a:latin typeface="+mj-lt"/>
                          <a:cs typeface="+mj-lt"/>
                          <a:sym typeface="+mj-lt"/>
                        </a:rPr>
                        <a:t>The contribution of the IHC Entities to SHUSA increases capital ratios, creating an additional capital buffer at the SHUSA level</a:t>
                      </a:r>
                      <a:endParaRPr kumimoji="0" lang="en-GB" sz="1800" b="0" i="0" u="none" baseline="0" dirty="0">
                        <a:solidFill>
                          <a:srgbClr val="FF0000"/>
                        </a:solidFill>
                        <a:latin typeface="+mj-lt"/>
                        <a:cs typeface="+mj-lt"/>
                        <a:sym typeface="+mj-lt"/>
                      </a:endParaRPr>
                    </a:p>
                  </a:txBody>
                  <a:tcPr anchor="b">
                    <a:lnT w="9525">
                      <a:solidFill>
                        <a:schemeClr val="accent4"/>
                      </a:solidFill>
                    </a:lnT>
                    <a:lnB w="9525" cap="flat" cmpd="sng" algn="ctr">
                      <a:solidFill>
                        <a:schemeClr val="accent4"/>
                      </a:solidFill>
                    </a:lnB>
                  </a:tcPr>
                </a:tc>
              </a:tr>
            </a:tbl>
          </a:graphicData>
        </a:graphic>
      </p:graphicFrame>
      <p:sp>
        <p:nvSpPr>
          <p:cNvPr id="62" name="Freeform 61"/>
          <p:cNvSpPr/>
          <p:nvPr/>
        </p:nvSpPr>
        <p:spPr>
          <a:xfrm rot="10800000">
            <a:off x="6346848" y="3652838"/>
            <a:ext cx="142082" cy="147825"/>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3"/>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63" name="TextBox 62"/>
          <p:cNvSpPr txBox="1"/>
          <p:nvPr/>
        </p:nvSpPr>
        <p:spPr>
          <a:xfrm>
            <a:off x="6546103" y="3028950"/>
            <a:ext cx="1269252" cy="461665"/>
          </a:xfrm>
          <a:prstGeom prst="rect">
            <a:avLst/>
          </a:prstGeom>
          <a:noFill/>
          <a:ln>
            <a:solidFill>
              <a:srgbClr val="FF0000"/>
            </a:solidFill>
            <a:prstDash val="dash"/>
          </a:ln>
        </p:spPr>
        <p:txBody>
          <a:bodyPr wrap="square" lIns="0" tIns="0" rIns="0" bIns="0" rtlCol="0">
            <a:spAutoFit/>
          </a:bodyPr>
          <a:lstStyle/>
          <a:p>
            <a:pPr marL="120650" algn="l">
              <a:lnSpc>
                <a:spcPct val="100000"/>
              </a:lnSpc>
            </a:pPr>
            <a:r>
              <a:rPr lang="en-GB" b="1" dirty="0" smtClean="0"/>
              <a:t>Recommended </a:t>
            </a:r>
          </a:p>
          <a:p>
            <a:pPr marL="120650" algn="l">
              <a:lnSpc>
                <a:spcPct val="100000"/>
              </a:lnSpc>
            </a:pPr>
            <a:r>
              <a:rPr lang="en-GB" dirty="0" smtClean="0"/>
              <a:t>(Pre-IHC Entity contribution buffer)</a:t>
            </a:r>
          </a:p>
        </p:txBody>
      </p:sp>
      <p:sp>
        <p:nvSpPr>
          <p:cNvPr id="64" name="Freeform 63"/>
          <p:cNvSpPr/>
          <p:nvPr/>
        </p:nvSpPr>
        <p:spPr>
          <a:xfrm rot="10800000">
            <a:off x="6346848" y="3148013"/>
            <a:ext cx="142082" cy="147825"/>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3"/>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65" name="TextBox 64"/>
          <p:cNvSpPr txBox="1"/>
          <p:nvPr/>
        </p:nvSpPr>
        <p:spPr>
          <a:xfrm>
            <a:off x="6546103" y="2627313"/>
            <a:ext cx="1269252" cy="307777"/>
          </a:xfrm>
          <a:prstGeom prst="rect">
            <a:avLst/>
          </a:prstGeom>
          <a:noFill/>
        </p:spPr>
        <p:txBody>
          <a:bodyPr wrap="square" lIns="0" tIns="0" rIns="0" bIns="0" rtlCol="0">
            <a:spAutoFit/>
          </a:bodyPr>
          <a:lstStyle/>
          <a:p>
            <a:pPr marL="120650" algn="l">
              <a:lnSpc>
                <a:spcPct val="100000"/>
              </a:lnSpc>
            </a:pPr>
            <a:r>
              <a:rPr lang="en-GB" b="1" dirty="0" smtClean="0"/>
              <a:t>Maximum</a:t>
            </a:r>
          </a:p>
          <a:p>
            <a:pPr marL="120650" algn="l">
              <a:lnSpc>
                <a:spcPct val="100000"/>
              </a:lnSpc>
            </a:pPr>
            <a:r>
              <a:rPr lang="en-GB" dirty="0" smtClean="0"/>
              <a:t>(Capital constraint)</a:t>
            </a:r>
          </a:p>
        </p:txBody>
      </p:sp>
      <p:sp>
        <p:nvSpPr>
          <p:cNvPr id="66" name="Freeform 65"/>
          <p:cNvSpPr/>
          <p:nvPr/>
        </p:nvSpPr>
        <p:spPr>
          <a:xfrm rot="10800000">
            <a:off x="6346848" y="2744788"/>
            <a:ext cx="142082" cy="147825"/>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3"/>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67" name="Rectangular Callout 66"/>
          <p:cNvSpPr/>
          <p:nvPr/>
        </p:nvSpPr>
        <p:spPr>
          <a:xfrm>
            <a:off x="3986610" y="1628775"/>
            <a:ext cx="1472405" cy="566550"/>
          </a:xfrm>
          <a:prstGeom prst="wedgeRectCallout">
            <a:avLst>
              <a:gd name="adj1" fmla="val 22810"/>
              <a:gd name="adj2" fmla="val 92374"/>
            </a:avLst>
          </a:prstGeom>
          <a:solidFill>
            <a:schemeClr val="bg1">
              <a:lumMod val="95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dirty="0" smtClean="0">
                <a:solidFill>
                  <a:schemeClr val="tx1"/>
                </a:solidFill>
              </a:rPr>
              <a:t>Non-allocated loss budget due to</a:t>
            </a:r>
            <a:r>
              <a:rPr lang="en-GB" b="1" dirty="0" smtClean="0">
                <a:solidFill>
                  <a:schemeClr val="tx1"/>
                </a:solidFill>
              </a:rPr>
              <a:t> </a:t>
            </a:r>
            <a:r>
              <a:rPr lang="en-GB" b="1" dirty="0" smtClean="0">
                <a:solidFill>
                  <a:srgbClr val="FF0000"/>
                </a:solidFill>
              </a:rPr>
              <a:t>entity capital constraints</a:t>
            </a:r>
          </a:p>
        </p:txBody>
      </p:sp>
      <p:sp>
        <p:nvSpPr>
          <p:cNvPr id="68" name="Rectangular Callout 67"/>
          <p:cNvSpPr/>
          <p:nvPr/>
        </p:nvSpPr>
        <p:spPr>
          <a:xfrm>
            <a:off x="5938556" y="1628775"/>
            <a:ext cx="2850036" cy="855661"/>
          </a:xfrm>
          <a:prstGeom prst="wedgeRectCallout">
            <a:avLst>
              <a:gd name="adj1" fmla="val -36546"/>
              <a:gd name="adj2" fmla="val 68754"/>
            </a:avLst>
          </a:prstGeom>
          <a:solidFill>
            <a:schemeClr val="bg1">
              <a:lumMod val="95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dirty="0" smtClean="0">
                <a:solidFill>
                  <a:schemeClr val="tx1"/>
                </a:solidFill>
              </a:rPr>
              <a:t>Budget that is not used for NCO limits will be held centrally at SHUSA and can be </a:t>
            </a:r>
            <a:r>
              <a:rPr lang="en-GB" b="1" dirty="0" smtClean="0">
                <a:solidFill>
                  <a:srgbClr val="FF0000"/>
                </a:solidFill>
              </a:rPr>
              <a:t>allocated to balance sheet growth as part of the strategic planning </a:t>
            </a:r>
            <a:r>
              <a:rPr lang="en-GB" dirty="0" smtClean="0">
                <a:solidFill>
                  <a:schemeClr val="tx1"/>
                </a:solidFill>
              </a:rPr>
              <a:t>process </a:t>
            </a:r>
            <a:r>
              <a:rPr lang="en-GB" b="1" dirty="0" smtClean="0">
                <a:solidFill>
                  <a:srgbClr val="FF0000"/>
                </a:solidFill>
              </a:rPr>
              <a:t>based on profitability considerations</a:t>
            </a:r>
          </a:p>
        </p:txBody>
      </p:sp>
      <p:sp>
        <p:nvSpPr>
          <p:cNvPr id="69" name="Rectangular Callout 68"/>
          <p:cNvSpPr/>
          <p:nvPr/>
        </p:nvSpPr>
        <p:spPr>
          <a:xfrm>
            <a:off x="1195427" y="1798638"/>
            <a:ext cx="1628696" cy="1019778"/>
          </a:xfrm>
          <a:prstGeom prst="wedgeRectCallout">
            <a:avLst>
              <a:gd name="adj1" fmla="val 57667"/>
              <a:gd name="adj2" fmla="val 25959"/>
            </a:avLst>
          </a:prstGeom>
          <a:solidFill>
            <a:schemeClr val="bg1">
              <a:lumMod val="95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b="1" dirty="0" smtClean="0">
                <a:solidFill>
                  <a:srgbClr val="FF0000"/>
                </a:solidFill>
              </a:rPr>
              <a:t>IHC Entity contribution </a:t>
            </a:r>
            <a:r>
              <a:rPr lang="en-GB" dirty="0" smtClean="0">
                <a:solidFill>
                  <a:schemeClr val="tx1"/>
                </a:solidFill>
              </a:rPr>
              <a:t>to SHUSA significantly increased the capital buffer that can be allocated to NCO limits or balance sheet growth</a:t>
            </a:r>
          </a:p>
        </p:txBody>
      </p:sp>
      <p:sp>
        <p:nvSpPr>
          <p:cNvPr id="70" name="Rectangular Callout 69"/>
          <p:cNvSpPr/>
          <p:nvPr/>
        </p:nvSpPr>
        <p:spPr>
          <a:xfrm>
            <a:off x="2116870" y="4076700"/>
            <a:ext cx="1628696" cy="713496"/>
          </a:xfrm>
          <a:prstGeom prst="wedgeRectCallout">
            <a:avLst>
              <a:gd name="adj1" fmla="val -8384"/>
              <a:gd name="adj2" fmla="val -106675"/>
            </a:avLst>
          </a:prstGeom>
          <a:solidFill>
            <a:schemeClr val="bg1">
              <a:lumMod val="95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dirty="0" smtClean="0">
                <a:solidFill>
                  <a:schemeClr val="tx1"/>
                </a:solidFill>
              </a:rPr>
              <a:t>SHUSA capital buffer </a:t>
            </a:r>
            <a:r>
              <a:rPr lang="en-GB" b="1" dirty="0" smtClean="0">
                <a:solidFill>
                  <a:srgbClr val="FF0000"/>
                </a:solidFill>
              </a:rPr>
              <a:t>allocated to SBNA based on % of CCAR </a:t>
            </a:r>
            <a:r>
              <a:rPr lang="en-GB" dirty="0" smtClean="0">
                <a:solidFill>
                  <a:schemeClr val="tx1"/>
                </a:solidFill>
              </a:rPr>
              <a:t>BHC losses</a:t>
            </a:r>
          </a:p>
        </p:txBody>
      </p:sp>
      <p:sp>
        <p:nvSpPr>
          <p:cNvPr id="71" name="Rectangle 70"/>
          <p:cNvSpPr/>
          <p:nvPr/>
        </p:nvSpPr>
        <p:spPr>
          <a:xfrm>
            <a:off x="8064672" y="2763838"/>
            <a:ext cx="1180077" cy="1434353"/>
          </a:xfrm>
          <a:prstGeom prst="rect">
            <a:avLst/>
          </a:prstGeom>
          <a:solidFill>
            <a:schemeClr val="bg1"/>
          </a:solid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nSpc>
                <a:spcPct val="100000"/>
              </a:lnSpc>
            </a:pPr>
            <a:r>
              <a:rPr lang="en-GB" b="1" dirty="0" smtClean="0">
                <a:solidFill>
                  <a:schemeClr val="tx1"/>
                </a:solidFill>
              </a:rPr>
              <a:t>Recommended approach: </a:t>
            </a:r>
            <a:r>
              <a:rPr lang="en-GB" dirty="0" smtClean="0">
                <a:solidFill>
                  <a:schemeClr val="tx1"/>
                </a:solidFill>
              </a:rPr>
              <a:t>Use of </a:t>
            </a:r>
            <a:r>
              <a:rPr lang="en-US" dirty="0" smtClean="0">
                <a:solidFill>
                  <a:schemeClr val="tx1"/>
                </a:solidFill>
              </a:rPr>
              <a:t>pre-IHC Entity contribution buffer to derive anchor points for NCO limits</a:t>
            </a:r>
            <a:endParaRPr lang="en-US" dirty="0">
              <a:solidFill>
                <a:schemeClr val="tx1"/>
              </a:solidFill>
            </a:endParaRPr>
          </a:p>
        </p:txBody>
      </p:sp>
      <p:cxnSp>
        <p:nvCxnSpPr>
          <p:cNvPr id="72" name="Elbow Connector 71"/>
          <p:cNvCxnSpPr>
            <a:stCxn id="71" idx="1"/>
            <a:endCxn id="63" idx="3"/>
          </p:cNvCxnSpPr>
          <p:nvPr/>
        </p:nvCxnSpPr>
        <p:spPr>
          <a:xfrm rot="10800000">
            <a:off x="7815356" y="3259783"/>
            <a:ext cx="249317" cy="221232"/>
          </a:xfrm>
          <a:prstGeom prst="bentConnector3">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5788771" y="2582863"/>
            <a:ext cx="188259" cy="18288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39" name="AutoShape 152"/>
          <p:cNvSpPr>
            <a:spLocks noChangeArrowheads="1"/>
          </p:cNvSpPr>
          <p:nvPr/>
        </p:nvSpPr>
        <p:spPr bwMode="gray">
          <a:xfrm>
            <a:off x="7836072"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2</a:t>
            </a:r>
          </a:p>
        </p:txBody>
      </p:sp>
      <p:sp>
        <p:nvSpPr>
          <p:cNvPr id="40" name="AutoShape 156"/>
          <p:cNvSpPr>
            <a:spLocks noChangeArrowheads="1"/>
          </p:cNvSpPr>
          <p:nvPr/>
        </p:nvSpPr>
        <p:spPr bwMode="gray">
          <a:xfrm>
            <a:off x="825071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3</a:t>
            </a:r>
            <a:endParaRPr lang="en-GB" altLang="zh-CN" sz="2400" b="1" dirty="0">
              <a:solidFill>
                <a:schemeClr val="accent4"/>
              </a:solidFill>
              <a:latin typeface="+mn-lt"/>
            </a:endParaRPr>
          </a:p>
        </p:txBody>
      </p:sp>
      <p:sp>
        <p:nvSpPr>
          <p:cNvPr id="41"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sp>
        <p:nvSpPr>
          <p:cNvPr id="44" name="AutoShape 156"/>
          <p:cNvSpPr>
            <a:spLocks noChangeArrowheads="1"/>
          </p:cNvSpPr>
          <p:nvPr/>
        </p:nvSpPr>
        <p:spPr bwMode="gray">
          <a:xfrm>
            <a:off x="8665225"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4</a:t>
            </a:r>
          </a:p>
        </p:txBody>
      </p:sp>
    </p:spTree>
    <p:extLst>
      <p:ext uri="{BB962C8B-B14F-4D97-AF65-F5344CB8AC3E}">
        <p14:creationId xmlns:p14="http://schemas.microsoft.com/office/powerpoint/2010/main" val="173040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743603028"/>
              </p:ext>
            </p:extLst>
          </p:nvPr>
        </p:nvGraphicFramePr>
        <p:xfrm>
          <a:off x="457200" y="2333186"/>
          <a:ext cx="8775702" cy="2756117"/>
        </p:xfrm>
        <a:graphic>
          <a:graphicData uri="http://schemas.openxmlformats.org/drawingml/2006/table">
            <a:tbl>
              <a:tblPr/>
              <a:tblGrid>
                <a:gridCol w="1290918"/>
                <a:gridCol w="935598"/>
                <a:gridCol w="935598"/>
                <a:gridCol w="935598"/>
                <a:gridCol w="935598"/>
                <a:gridCol w="935598"/>
                <a:gridCol w="935598"/>
                <a:gridCol w="935598"/>
                <a:gridCol w="935598"/>
              </a:tblGrid>
              <a:tr h="161968">
                <a:tc rowSpan="2">
                  <a:txBody>
                    <a:bodyPr/>
                    <a:lstStyle/>
                    <a:p>
                      <a:pPr algn="ctr" fontAlgn="ctr"/>
                      <a:r>
                        <a:rPr lang="en-US" sz="1100" b="1" i="0" u="none" strike="noStrike" dirty="0">
                          <a:solidFill>
                            <a:schemeClr val="tx1"/>
                          </a:solidFill>
                          <a:effectLst/>
                          <a:latin typeface="+mj-lt"/>
                        </a:rPr>
                        <a:t>Capital Ratio</a:t>
                      </a:r>
                    </a:p>
                  </a:txBody>
                  <a:tcPr marL="45720" marR="45720" marT="0" marB="0" anchor="b">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fontAlgn="ctr"/>
                      <a:r>
                        <a:rPr lang="en-US" sz="1100" b="1" i="0" u="none" strike="noStrike" dirty="0" smtClean="0">
                          <a:solidFill>
                            <a:schemeClr val="tx1"/>
                          </a:solidFill>
                          <a:effectLst/>
                          <a:latin typeface="+mj-lt"/>
                        </a:rPr>
                        <a:t>CCAR</a:t>
                      </a:r>
                      <a:r>
                        <a:rPr lang="en-US" sz="1100" b="1" i="0" u="none" strike="noStrike" baseline="0" dirty="0" smtClean="0">
                          <a:solidFill>
                            <a:schemeClr val="tx1"/>
                          </a:solidFill>
                          <a:effectLst/>
                          <a:latin typeface="+mj-lt"/>
                        </a:rPr>
                        <a:t> Ratio</a:t>
                      </a:r>
                    </a:p>
                    <a:p>
                      <a:pPr algn="ctr" fontAlgn="ctr"/>
                      <a:r>
                        <a:rPr lang="en-US" sz="1100" b="1" i="0" u="none" strike="noStrike" baseline="0" dirty="0" smtClean="0">
                          <a:solidFill>
                            <a:schemeClr val="tx1"/>
                          </a:solidFill>
                          <a:effectLst/>
                          <a:latin typeface="+mj-lt"/>
                        </a:rPr>
                        <a:t>(PQ9)</a:t>
                      </a:r>
                      <a:endParaRPr lang="en-US" sz="1100" b="1" i="0" u="none" strike="noStrike" dirty="0">
                        <a:solidFill>
                          <a:schemeClr val="tx1"/>
                        </a:solidFill>
                        <a:effectLst/>
                        <a:latin typeface="+mj-lt"/>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ctr"/>
                      <a:r>
                        <a:rPr lang="en-US" sz="1100" b="1" i="0" u="none" strike="noStrike" dirty="0" smtClean="0">
                          <a:solidFill>
                            <a:schemeClr val="tx1"/>
                          </a:solidFill>
                          <a:effectLst/>
                          <a:latin typeface="+mj-lt"/>
                        </a:rPr>
                        <a:t>Capital policy trigger</a:t>
                      </a:r>
                      <a:endParaRPr lang="en-US" sz="1100" b="0" i="0" u="none" strike="noStrike" dirty="0">
                        <a:solidFill>
                          <a:schemeClr val="tx1"/>
                        </a:solidFill>
                        <a:effectLst/>
                        <a:latin typeface="+mj-lt"/>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sz="1100" b="0" i="0" u="none" strike="noStrike" dirty="0">
                        <a:solidFill>
                          <a:schemeClr val="tx1"/>
                        </a:solidFill>
                        <a:effectLst/>
                        <a:latin typeface="+mj-lt"/>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ctr"/>
                      <a:r>
                        <a:rPr lang="en-US" sz="1100" b="1" i="0" u="none" strike="noStrike" kern="1200" dirty="0" smtClean="0">
                          <a:solidFill>
                            <a:schemeClr val="tx1"/>
                          </a:solidFill>
                          <a:effectLst/>
                          <a:latin typeface="+mj-lt"/>
                          <a:ea typeface="+mn-ea"/>
                          <a:cs typeface="+mn-cs"/>
                        </a:rPr>
                        <a:t>Capital buffer </a:t>
                      </a:r>
                      <a:r>
                        <a:rPr lang="en-US" sz="1100" b="0" i="0" u="none" strike="noStrike" kern="1200" dirty="0" smtClean="0">
                          <a:solidFill>
                            <a:schemeClr val="tx1"/>
                          </a:solidFill>
                          <a:effectLst/>
                          <a:latin typeface="+mj-lt"/>
                          <a:ea typeface="+mn-ea"/>
                          <a:cs typeface="+mn-cs"/>
                        </a:rPr>
                        <a:t>(%)</a:t>
                      </a:r>
                      <a:endParaRPr lang="en-US" sz="1100" b="0" i="0" u="none" strike="noStrike" kern="1200" dirty="0">
                        <a:solidFill>
                          <a:schemeClr val="tx1"/>
                        </a:solidFill>
                        <a:effectLst/>
                        <a:latin typeface="+mj-lt"/>
                        <a:ea typeface="+mn-ea"/>
                        <a:cs typeface="+mn-cs"/>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sz="12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endParaRPr lang="en-US" sz="1100" b="0" i="0" u="none" strike="noStrike" dirty="0">
                        <a:solidFill>
                          <a:schemeClr val="tx1"/>
                        </a:solidFill>
                        <a:effectLst/>
                        <a:latin typeface="+mj-lt"/>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ctr"/>
                      <a:r>
                        <a:rPr lang="en-US" sz="1100" b="1" i="0" u="none" strike="noStrike" dirty="0" smtClean="0">
                          <a:solidFill>
                            <a:schemeClr val="tx1"/>
                          </a:solidFill>
                          <a:effectLst/>
                          <a:latin typeface="+mj-lt"/>
                        </a:rPr>
                        <a:t>Capital buffer </a:t>
                      </a:r>
                      <a:r>
                        <a:rPr lang="en-US" sz="1100" b="0" i="0" u="none" strike="noStrike" dirty="0" smtClean="0">
                          <a:solidFill>
                            <a:schemeClr val="tx1"/>
                          </a:solidFill>
                          <a:effectLst/>
                          <a:latin typeface="+mj-lt"/>
                        </a:rPr>
                        <a:t>($M)</a:t>
                      </a:r>
                      <a:endParaRPr lang="en-US" sz="1100" b="0" i="0" u="none" strike="noStrike" dirty="0">
                        <a:solidFill>
                          <a:schemeClr val="tx1"/>
                        </a:solidFill>
                        <a:effectLst/>
                        <a:latin typeface="+mj-lt"/>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sz="12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33537">
                <a:tc vMerge="1">
                  <a:txBody>
                    <a:bodyPr/>
                    <a:lstStyle/>
                    <a:p>
                      <a:pPr algn="ctr" fontAlgn="ctr"/>
                      <a:endParaRPr lang="en-US" sz="1200" b="1" i="0" u="none" strike="noStrike" dirty="0">
                        <a:solidFill>
                          <a:schemeClr val="bg1"/>
                        </a:solidFill>
                        <a:effectLst/>
                        <a:latin typeface="+mj-lt"/>
                      </a:endParaRPr>
                    </a:p>
                  </a:txBody>
                  <a:tcPr marL="45720" marR="45720" marT="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US" sz="1200" b="1"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r>
                        <a:rPr lang="en-US" sz="1100" b="1" i="0" u="none" strike="noStrike" kern="1200" dirty="0" smtClean="0">
                          <a:solidFill>
                            <a:schemeClr val="accent5"/>
                          </a:solidFill>
                          <a:effectLst/>
                          <a:latin typeface="+mn-lt"/>
                          <a:ea typeface="+mn-ea"/>
                          <a:cs typeface="+mn-cs"/>
                        </a:rPr>
                        <a:t>Amber</a:t>
                      </a:r>
                      <a:endParaRPr lang="en-US" sz="1100" b="0" i="0" u="none" strike="noStrike" dirty="0">
                        <a:solidFill>
                          <a:srgbClr val="FFC000"/>
                        </a:solidFill>
                        <a:effectLst/>
                        <a:latin typeface="+mj-lt"/>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0000"/>
                          </a:solidFill>
                          <a:effectLst/>
                          <a:latin typeface="+mj-lt"/>
                        </a:rPr>
                        <a:t>Red</a:t>
                      </a:r>
                      <a:endParaRPr lang="en-US" sz="1100" b="0" i="0" u="none" strike="noStrike" dirty="0">
                        <a:solidFill>
                          <a:srgbClr val="FF0000"/>
                        </a:solidFill>
                        <a:effectLst/>
                        <a:latin typeface="+mj-lt"/>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chemeClr val="accent5"/>
                          </a:solidFill>
                          <a:effectLst/>
                          <a:latin typeface="+mj-lt"/>
                        </a:rPr>
                        <a:t>Amber</a:t>
                      </a:r>
                      <a:endParaRPr lang="en-US" sz="1100" b="1" i="0" u="none" strike="noStrike" dirty="0">
                        <a:solidFill>
                          <a:schemeClr val="accent5"/>
                        </a:solidFill>
                        <a:effectLst/>
                        <a:latin typeface="+mj-lt"/>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0000"/>
                          </a:solidFill>
                          <a:effectLst/>
                          <a:latin typeface="+mj-lt"/>
                        </a:rPr>
                        <a:t>Red</a:t>
                      </a:r>
                      <a:endParaRPr lang="en-US" sz="1100" b="1" i="0" u="none" strike="noStrike" dirty="0">
                        <a:solidFill>
                          <a:srgbClr val="FF0000"/>
                        </a:solidFill>
                        <a:effectLst/>
                        <a:latin typeface="+mj-lt"/>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chemeClr val="tx1"/>
                          </a:solidFill>
                          <a:effectLst/>
                          <a:latin typeface="+mj-lt"/>
                        </a:rPr>
                        <a:t>RWA</a:t>
                      </a:r>
                      <a:r>
                        <a:rPr lang="en-US" sz="1100" b="1" i="0" u="none" strike="noStrike" baseline="30000" dirty="0" smtClean="0">
                          <a:solidFill>
                            <a:schemeClr val="tx1"/>
                          </a:solidFill>
                          <a:effectLst/>
                          <a:latin typeface="+mj-lt"/>
                        </a:rPr>
                        <a:t>1</a:t>
                      </a:r>
                      <a:endParaRPr lang="en-US" sz="1100" b="1" i="0" u="none" strike="noStrike" dirty="0">
                        <a:solidFill>
                          <a:schemeClr val="tx1"/>
                        </a:solidFill>
                        <a:effectLst/>
                        <a:latin typeface="+mj-lt"/>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chemeClr val="accent5"/>
                          </a:solidFill>
                          <a:effectLst/>
                          <a:latin typeface="+mj-lt"/>
                        </a:rPr>
                        <a:t>Amber</a:t>
                      </a:r>
                      <a:endParaRPr lang="en-US" sz="1100" b="1" i="0" u="none" strike="noStrike" dirty="0">
                        <a:solidFill>
                          <a:schemeClr val="accent5"/>
                        </a:solidFill>
                        <a:effectLst/>
                        <a:latin typeface="+mj-lt"/>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0000"/>
                          </a:solidFill>
                          <a:effectLst/>
                          <a:latin typeface="+mj-lt"/>
                        </a:rPr>
                        <a:t>Red</a:t>
                      </a:r>
                      <a:endParaRPr lang="en-US" sz="1100" b="1" i="0" u="none" strike="noStrike" dirty="0">
                        <a:solidFill>
                          <a:srgbClr val="FF0000"/>
                        </a:solidFill>
                        <a:effectLst/>
                        <a:latin typeface="+mj-lt"/>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494">
                <a:tc>
                  <a:txBody>
                    <a:bodyPr/>
                    <a:lstStyle/>
                    <a:p>
                      <a:pPr algn="l" fontAlgn="b"/>
                      <a:r>
                        <a:rPr lang="en-US" sz="1100" b="1" i="0" u="none" strike="noStrike" dirty="0" smtClean="0">
                          <a:solidFill>
                            <a:schemeClr val="bg1"/>
                          </a:solidFill>
                          <a:effectLst/>
                          <a:latin typeface="+mj-lt"/>
                        </a:rPr>
                        <a:t>SHUSA</a:t>
                      </a:r>
                      <a:endParaRPr lang="en-US" sz="1100" b="1" i="0" u="none" strike="noStrike" dirty="0">
                        <a:solidFill>
                          <a:schemeClr val="bg1"/>
                        </a:solidFill>
                        <a:effectLst/>
                        <a:latin typeface="+mj-lt"/>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1" i="0" u="none" strike="noStrike" dirty="0">
                        <a:solidFill>
                          <a:schemeClr val="bg1"/>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1"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1"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1" i="0" u="none" strike="noStrike" dirty="0">
                        <a:solidFill>
                          <a:schemeClr val="bg1"/>
                        </a:solidFill>
                        <a:effectLst/>
                        <a:latin typeface="+mj-lt"/>
                      </a:endParaRP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1" i="0" u="none" strike="noStrike" dirty="0">
                        <a:solidFill>
                          <a:schemeClr val="bg1"/>
                        </a:solidFill>
                        <a:effectLst/>
                        <a:latin typeface="+mj-lt"/>
                      </a:endParaRP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1" i="0" u="none" strike="noStrike" dirty="0">
                        <a:solidFill>
                          <a:schemeClr val="bg1"/>
                        </a:solidFill>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1" i="0" u="none" strike="noStrike" dirty="0">
                        <a:solidFill>
                          <a:schemeClr val="bg1"/>
                        </a:solidFill>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1" i="0" u="none" strike="noStrike" dirty="0">
                        <a:solidFill>
                          <a:schemeClr val="bg1"/>
                        </a:solidFill>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r h="235494">
                <a:tc>
                  <a:txBody>
                    <a:bodyPr/>
                    <a:lstStyle/>
                    <a:p>
                      <a:pPr algn="l" fontAlgn="b"/>
                      <a:r>
                        <a:rPr lang="en-US" sz="1100" b="0" i="0" u="none" strike="noStrike" dirty="0">
                          <a:solidFill>
                            <a:srgbClr val="000000"/>
                          </a:solidFill>
                          <a:effectLst/>
                          <a:latin typeface="+mj-lt"/>
                        </a:rPr>
                        <a:t>Common equity </a:t>
                      </a:r>
                      <a:r>
                        <a:rPr lang="en-US" sz="1100" b="0" i="0" u="none" strike="noStrike" dirty="0" smtClean="0">
                          <a:solidFill>
                            <a:srgbClr val="000000"/>
                          </a:solidFill>
                          <a:effectLst/>
                          <a:latin typeface="+mj-lt"/>
                        </a:rPr>
                        <a:t>T1</a:t>
                      </a:r>
                      <a:endParaRPr lang="en-US" sz="1100" b="0" i="0" u="none" strike="noStrike" dirty="0">
                        <a:solidFill>
                          <a:srgbClr val="000000"/>
                        </a:solidFill>
                        <a:effectLst/>
                        <a:latin typeface="+mj-lt"/>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10.41%</a:t>
                      </a:r>
                      <a:endParaRPr lang="en-US" sz="1100" b="0" i="0" u="none" strike="noStrike" dirty="0">
                        <a:solidFill>
                          <a:srgbClr val="000000"/>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7.30%</a:t>
                      </a:r>
                      <a:endParaRPr lang="en-US" sz="1100" b="0" i="0" u="none" strike="noStrike" dirty="0">
                        <a:solidFill>
                          <a:srgbClr val="000000"/>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6.55%</a:t>
                      </a:r>
                      <a:endParaRPr lang="en-US" sz="1100" b="0" i="0" u="none" strike="noStrike" dirty="0">
                        <a:solidFill>
                          <a:srgbClr val="000000"/>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mj-lt"/>
                        </a:rPr>
                        <a:t>3.11%</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mj-lt"/>
                        </a:rPr>
                        <a:t>3.86%</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effectLst/>
                          <a:latin typeface="+mj-lt"/>
                        </a:rPr>
                        <a:t>$96,299</a:t>
                      </a:r>
                      <a:endParaRPr lang="en-US" sz="1100" b="0" i="0" u="none" strike="noStrike" dirty="0">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effectLst/>
                          <a:latin typeface="+mj-lt"/>
                        </a:rPr>
                        <a:t>2,995 </a:t>
                      </a:r>
                      <a:endParaRPr lang="en-US" sz="1100" b="0" i="0" u="none" strike="noStrike" dirty="0">
                        <a:effectLst/>
                        <a:latin typeface="+mj-lt"/>
                      </a:endParaRPr>
                    </a:p>
                  </a:txBody>
                  <a:tcPr marL="0" marR="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effectLst/>
                          <a:latin typeface="+mj-lt"/>
                        </a:rPr>
                        <a:t>3,717 </a:t>
                      </a:r>
                      <a:endParaRPr lang="en-US" sz="1100" b="0" i="0" u="none" strike="noStrike" dirty="0">
                        <a:effectLst/>
                        <a:latin typeface="+mj-lt"/>
                      </a:endParaRPr>
                    </a:p>
                  </a:txBody>
                  <a:tcPr marL="0" marR="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494">
                <a:tc>
                  <a:txBody>
                    <a:bodyPr/>
                    <a:lstStyle/>
                    <a:p>
                      <a:pPr algn="l" fontAlgn="b"/>
                      <a:r>
                        <a:rPr lang="en-US" sz="1100" b="1" i="0" u="none" strike="noStrike" dirty="0" smtClean="0">
                          <a:solidFill>
                            <a:srgbClr val="000000"/>
                          </a:solidFill>
                          <a:effectLst/>
                          <a:latin typeface="+mj-lt"/>
                        </a:rPr>
                        <a:t>T1 </a:t>
                      </a:r>
                      <a:r>
                        <a:rPr lang="en-US" sz="1100" b="1" i="0" u="none" strike="noStrike" dirty="0">
                          <a:solidFill>
                            <a:srgbClr val="000000"/>
                          </a:solidFill>
                          <a:effectLst/>
                          <a:latin typeface="+mj-lt"/>
                        </a:rPr>
                        <a:t>risk </a:t>
                      </a:r>
                      <a:r>
                        <a:rPr lang="en-US" sz="1100" b="1" i="0" u="none" strike="noStrike" dirty="0" smtClean="0">
                          <a:solidFill>
                            <a:srgbClr val="000000"/>
                          </a:solidFill>
                          <a:effectLst/>
                          <a:latin typeface="+mj-lt"/>
                        </a:rPr>
                        <a:t>based</a:t>
                      </a:r>
                      <a:endParaRPr lang="en-US" sz="1100" b="1" i="0" u="none" strike="noStrike" dirty="0">
                        <a:solidFill>
                          <a:srgbClr val="000000"/>
                        </a:solidFill>
                        <a:effectLst/>
                        <a:latin typeface="+mj-lt"/>
                      </a:endParaRPr>
                    </a:p>
                  </a:txBody>
                  <a:tcPr marL="45720" marR="45720" marT="0" marB="0" anchor="ctr">
                    <a:lnL w="12700" cap="flat" cmpd="sng" algn="ctr">
                      <a:solidFill>
                        <a:srgbClr val="FF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rgbClr val="000000"/>
                          </a:solidFill>
                          <a:effectLst/>
                          <a:latin typeface="+mj-lt"/>
                        </a:rPr>
                        <a:t>11.30%</a:t>
                      </a:r>
                      <a:endParaRPr lang="en-US" sz="1100" b="1" i="0" u="none" strike="noStrike" dirty="0">
                        <a:solidFill>
                          <a:srgbClr val="000000"/>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rgbClr val="000000"/>
                          </a:solidFill>
                          <a:effectLst/>
                          <a:latin typeface="+mj-lt"/>
                        </a:rPr>
                        <a:t>8.85%</a:t>
                      </a:r>
                      <a:endParaRPr lang="en-US" sz="1100" b="1" i="0" u="none" strike="noStrike" dirty="0">
                        <a:solidFill>
                          <a:srgbClr val="000000"/>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rgbClr val="000000"/>
                          </a:solidFill>
                          <a:effectLst/>
                          <a:latin typeface="+mj-lt"/>
                        </a:rPr>
                        <a:t>8.10%</a:t>
                      </a:r>
                      <a:endParaRPr lang="en-US" sz="1100" b="1" i="0" u="none" strike="noStrike" dirty="0">
                        <a:solidFill>
                          <a:srgbClr val="000000"/>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mj-lt"/>
                        </a:rPr>
                        <a:t>2.45%</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mj-lt"/>
                        </a:rPr>
                        <a:t>3.20%</a:t>
                      </a: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chemeClr val="tx1"/>
                          </a:solidFill>
                          <a:effectLst/>
                          <a:latin typeface="+mj-lt"/>
                        </a:rPr>
                        <a:t>$96,299</a:t>
                      </a:r>
                      <a:endParaRPr lang="en-US" sz="1100" b="1" i="0" u="none" strike="noStrike" dirty="0">
                        <a:solidFill>
                          <a:schemeClr val="tx1"/>
                        </a:solidFill>
                        <a:effectLst/>
                        <a:latin typeface="+mj-lt"/>
                      </a:endParaRPr>
                    </a:p>
                  </a:txBody>
                  <a:tcPr marL="45720" marR="457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1" i="0" u="none" strike="noStrike" dirty="0" smtClean="0">
                          <a:solidFill>
                            <a:schemeClr val="tx1"/>
                          </a:solidFill>
                          <a:effectLst/>
                          <a:latin typeface="+mj-lt"/>
                        </a:rPr>
                        <a:t>2,359 </a:t>
                      </a:r>
                      <a:endParaRPr lang="en-US" sz="1100" b="1" i="0" u="none" strike="noStrike" dirty="0">
                        <a:solidFill>
                          <a:schemeClr val="tx1"/>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1" i="0" u="none" strike="noStrike" dirty="0" smtClean="0">
                          <a:solidFill>
                            <a:schemeClr val="tx1"/>
                          </a:solidFill>
                          <a:effectLst/>
                          <a:latin typeface="+mj-lt"/>
                        </a:rPr>
                        <a:t>3,082 </a:t>
                      </a:r>
                      <a:endParaRPr lang="en-US" sz="1100" b="1" i="0" u="none" strike="noStrike" dirty="0">
                        <a:solidFill>
                          <a:schemeClr val="tx1"/>
                        </a:solidFill>
                        <a:effectLst/>
                        <a:latin typeface="+mj-lt"/>
                      </a:endParaRPr>
                    </a:p>
                  </a:txBody>
                  <a:tcPr marL="0" marR="0" marT="0" marB="0" anchor="ctr">
                    <a:lnL>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235494">
                <a:tc>
                  <a:txBody>
                    <a:bodyPr/>
                    <a:lstStyle/>
                    <a:p>
                      <a:pPr algn="l" fontAlgn="b"/>
                      <a:r>
                        <a:rPr lang="en-US" sz="1100" b="0" i="0" u="none" strike="noStrike" dirty="0">
                          <a:solidFill>
                            <a:srgbClr val="000000"/>
                          </a:solidFill>
                          <a:effectLst/>
                          <a:latin typeface="+mj-lt"/>
                        </a:rPr>
                        <a:t>Total risk </a:t>
                      </a:r>
                      <a:r>
                        <a:rPr lang="en-US" sz="1100" b="0" i="0" u="none" strike="noStrike" dirty="0" smtClean="0">
                          <a:solidFill>
                            <a:srgbClr val="000000"/>
                          </a:solidFill>
                          <a:effectLst/>
                          <a:latin typeface="+mj-lt"/>
                        </a:rPr>
                        <a:t>based</a:t>
                      </a:r>
                      <a:endParaRPr lang="en-US" sz="1100" b="0" i="0" u="none" strike="noStrike" dirty="0">
                        <a:solidFill>
                          <a:srgbClr val="000000"/>
                        </a:solidFill>
                        <a:effectLst/>
                        <a:latin typeface="+mj-lt"/>
                      </a:endParaRPr>
                    </a:p>
                  </a:txBody>
                  <a:tcPr marL="45720" marR="45720" marT="0" marB="0" anchor="ctr">
                    <a:lnL w="1270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14.37%</a:t>
                      </a:r>
                      <a:endParaRPr lang="en-US" sz="1100" b="0" i="0" u="none" strike="noStrike" dirty="0">
                        <a:solidFill>
                          <a:srgbClr val="000000"/>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10.80%</a:t>
                      </a:r>
                      <a:endParaRPr lang="en-US" sz="1100" b="0" i="0" u="none" strike="noStrike" dirty="0">
                        <a:solidFill>
                          <a:srgbClr val="000000"/>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10.05%</a:t>
                      </a:r>
                      <a:endParaRPr lang="en-US" sz="1100" b="0" i="0" u="none" strike="noStrike" dirty="0">
                        <a:solidFill>
                          <a:srgbClr val="000000"/>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mj-lt"/>
                        </a:rPr>
                        <a:t>3.57%</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mj-lt"/>
                        </a:rPr>
                        <a:t>4.32%</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effectLst/>
                          <a:latin typeface="+mj-lt"/>
                        </a:rPr>
                        <a:t>$96,299</a:t>
                      </a:r>
                      <a:endParaRPr lang="en-US" sz="1100" b="0" i="0" u="none" strike="noStrike" dirty="0">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effectLst/>
                          <a:latin typeface="+mj-lt"/>
                        </a:rPr>
                        <a:t>3,438 </a:t>
                      </a:r>
                      <a:endParaRPr lang="en-US" sz="1100" b="0" i="0" u="none" strike="noStrike" dirty="0">
                        <a:effectLst/>
                        <a:latin typeface="+mj-lt"/>
                      </a:endParaRP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effectLst/>
                          <a:latin typeface="+mj-lt"/>
                        </a:rPr>
                        <a:t>4,160 </a:t>
                      </a:r>
                      <a:endParaRPr lang="en-US" sz="1100" b="0" i="0" u="none" strike="noStrike" dirty="0">
                        <a:effectLst/>
                        <a:latin typeface="+mj-lt"/>
                      </a:endParaRP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235494">
                <a:tc>
                  <a:txBody>
                    <a:bodyPr/>
                    <a:lstStyle/>
                    <a:p>
                      <a:pPr algn="l" fontAlgn="b"/>
                      <a:r>
                        <a:rPr lang="en-US" sz="1100" b="0" i="0" u="none" strike="noStrike" dirty="0">
                          <a:solidFill>
                            <a:srgbClr val="000000"/>
                          </a:solidFill>
                          <a:effectLst/>
                          <a:latin typeface="+mj-lt"/>
                        </a:rPr>
                        <a:t>Tier 1 </a:t>
                      </a:r>
                      <a:r>
                        <a:rPr lang="en-US" sz="1100" b="0" i="0" u="none" strike="noStrike" dirty="0" smtClean="0">
                          <a:solidFill>
                            <a:srgbClr val="000000"/>
                          </a:solidFill>
                          <a:effectLst/>
                          <a:latin typeface="+mj-lt"/>
                        </a:rPr>
                        <a:t>leverage</a:t>
                      </a:r>
                      <a:r>
                        <a:rPr lang="en-US" sz="1100" b="0" i="0" u="none" strike="noStrike" baseline="30000" dirty="0" smtClean="0">
                          <a:solidFill>
                            <a:srgbClr val="000000"/>
                          </a:solidFill>
                          <a:effectLst/>
                          <a:latin typeface="+mj-lt"/>
                        </a:rPr>
                        <a:t>1</a:t>
                      </a:r>
                      <a:endParaRPr lang="en-US" sz="1100" b="0" i="0" u="none" strike="noStrike" dirty="0">
                        <a:solidFill>
                          <a:srgbClr val="000000"/>
                        </a:solidFill>
                        <a:effectLst/>
                        <a:latin typeface="+mj-lt"/>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9.03%</a:t>
                      </a:r>
                      <a:endParaRPr lang="en-US" sz="1100" b="0" i="0" u="none" strike="noStrike" dirty="0">
                        <a:solidFill>
                          <a:srgbClr val="000000"/>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6.80%</a:t>
                      </a:r>
                      <a:endParaRPr lang="en-US" sz="1100" b="0" i="0" u="none" strike="noStrike" dirty="0">
                        <a:solidFill>
                          <a:srgbClr val="000000"/>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6.35%</a:t>
                      </a:r>
                      <a:endParaRPr lang="en-US" sz="1100" b="0" i="0" u="none" strike="noStrike" dirty="0">
                        <a:solidFill>
                          <a:srgbClr val="000000"/>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mj-lt"/>
                        </a:rPr>
                        <a:t>2.23%</a:t>
                      </a: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mj-lt"/>
                        </a:rPr>
                        <a:t>2.68%</a:t>
                      </a: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effectLst/>
                          <a:latin typeface="+mj-lt"/>
                        </a:rPr>
                        <a:t>$120,544</a:t>
                      </a:r>
                      <a:endParaRPr lang="en-US" sz="1100" b="0" i="0" u="none" strike="noStrike" dirty="0">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effectLst/>
                          <a:latin typeface="+mj-lt"/>
                        </a:rPr>
                        <a:t>2,688 </a:t>
                      </a:r>
                      <a:endParaRPr lang="en-US" sz="1100" b="0" i="0" u="none" strike="noStrike" dirty="0">
                        <a:effectLst/>
                        <a:latin typeface="+mj-lt"/>
                      </a:endParaRPr>
                    </a:p>
                  </a:txBody>
                  <a:tcPr marL="0" marR="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effectLst/>
                          <a:latin typeface="+mj-lt"/>
                        </a:rPr>
                        <a:t>3,231 </a:t>
                      </a:r>
                      <a:endParaRPr lang="en-US" sz="1100" b="0" i="0" u="none" strike="noStrike" dirty="0">
                        <a:effectLst/>
                        <a:latin typeface="+mj-lt"/>
                      </a:endParaRPr>
                    </a:p>
                  </a:txBody>
                  <a:tcPr marL="0" marR="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235494">
                <a:tc>
                  <a:txBody>
                    <a:bodyPr/>
                    <a:lstStyle/>
                    <a:p>
                      <a:pPr algn="l" fontAlgn="b"/>
                      <a:r>
                        <a:rPr lang="en-US" sz="1100" b="1" i="0" u="none" strike="noStrike" dirty="0" smtClean="0">
                          <a:solidFill>
                            <a:schemeClr val="bg1"/>
                          </a:solidFill>
                          <a:effectLst/>
                          <a:latin typeface="+mj-lt"/>
                        </a:rPr>
                        <a:t>SBNA</a:t>
                      </a:r>
                      <a:endParaRPr lang="en-US" sz="1100" b="1" i="0" u="none" strike="noStrike" dirty="0">
                        <a:solidFill>
                          <a:schemeClr val="bg1"/>
                        </a:solidFill>
                        <a:effectLst/>
                        <a:latin typeface="+mj-lt"/>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0" i="0" u="none" strike="noStrike" dirty="0">
                        <a:solidFill>
                          <a:schemeClr val="bg1"/>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0" i="0" u="none" strike="noStrike" dirty="0">
                        <a:solidFill>
                          <a:schemeClr val="bg1"/>
                        </a:solidFill>
                        <a:effectLst/>
                        <a:latin typeface="+mj-lt"/>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0" i="0" u="none" strike="noStrike" dirty="0">
                        <a:solidFill>
                          <a:schemeClr val="bg1"/>
                        </a:solidFill>
                        <a:effectLst/>
                        <a:latin typeface="+mj-lt"/>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0" i="0" u="none" strike="noStrike" dirty="0">
                        <a:solidFill>
                          <a:schemeClr val="bg1"/>
                        </a:solidFill>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0" i="0" u="none" strike="noStrike" dirty="0">
                        <a:solidFill>
                          <a:schemeClr val="bg1"/>
                        </a:solidFill>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0" i="0" u="none" strike="noStrike" dirty="0">
                        <a:solidFill>
                          <a:schemeClr val="bg1"/>
                        </a:solidFill>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r h="235494">
                <a:tc>
                  <a:txBody>
                    <a:bodyPr/>
                    <a:lstStyle/>
                    <a:p>
                      <a:pPr algn="l" fontAlgn="b"/>
                      <a:r>
                        <a:rPr lang="en-US" sz="1100" b="0" i="0" u="none" strike="noStrike" dirty="0" smtClean="0">
                          <a:solidFill>
                            <a:srgbClr val="000000"/>
                          </a:solidFill>
                          <a:effectLst/>
                          <a:latin typeface="+mj-lt"/>
                        </a:rPr>
                        <a:t>Common equity T1</a:t>
                      </a:r>
                      <a:endParaRPr lang="en-US" sz="1100" b="0" i="0" u="none" strike="noStrike" dirty="0">
                        <a:solidFill>
                          <a:srgbClr val="000000"/>
                        </a:solidFill>
                        <a:effectLst/>
                        <a:latin typeface="+mj-lt"/>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mj-lt"/>
                        </a:rPr>
                        <a:t>11.61%</a:t>
                      </a:r>
                    </a:p>
                  </a:txBody>
                  <a:tcPr marL="0" marR="0" marT="0" marB="0" anchor="ctr">
                    <a:lnL w="6350" cap="flat" cmpd="sng" algn="ctr">
                      <a:noFill/>
                      <a:prstDash val="solid"/>
                      <a:round/>
                      <a:headEnd type="none" w="med" len="med"/>
                      <a:tailEnd type="none" w="med" len="med"/>
                    </a:lnL>
                    <a:lnR>
                      <a:noFill/>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a:solidFill>
                            <a:srgbClr val="000000"/>
                          </a:solidFill>
                          <a:effectLst/>
                          <a:latin typeface="+mj-lt"/>
                        </a:rPr>
                        <a:t>7.15%</a:t>
                      </a:r>
                    </a:p>
                  </a:txBody>
                  <a:tcPr marL="0" marR="0" marT="0" marB="0" anchor="ctr">
                    <a:lnL w="6350" cap="flat" cmpd="sng" algn="ctr">
                      <a:noFill/>
                      <a:prstDash val="solid"/>
                      <a:round/>
                      <a:headEnd type="none" w="med" len="med"/>
                      <a:tailEnd type="none" w="med" len="med"/>
                    </a:lnL>
                    <a:lnR>
                      <a:noFill/>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a:solidFill>
                            <a:srgbClr val="000000"/>
                          </a:solidFill>
                          <a:effectLst/>
                          <a:latin typeface="+mj-lt"/>
                        </a:rPr>
                        <a:t>6.65%</a:t>
                      </a:r>
                    </a:p>
                  </a:txBody>
                  <a:tcPr marL="0" marR="0" marT="0" marB="0" anchor="ctr">
                    <a:lnL w="6350" cap="flat" cmpd="sng" algn="ctr">
                      <a:noFill/>
                      <a:prstDash val="solid"/>
                      <a:round/>
                      <a:headEnd type="none" w="med" len="med"/>
                      <a:tailEnd type="none" w="med" len="med"/>
                    </a:lnL>
                    <a:lnR>
                      <a:noFill/>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mj-lt"/>
                        </a:rPr>
                        <a:t>4.46%</a:t>
                      </a:r>
                    </a:p>
                  </a:txBody>
                  <a:tcPr marL="0" marR="0" marT="0" marB="0" anchor="ctr">
                    <a:lnL>
                      <a:noFill/>
                    </a:lnL>
                    <a:lnR>
                      <a:noFill/>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mj-lt"/>
                        </a:rPr>
                        <a:t>4.96%</a:t>
                      </a:r>
                    </a:p>
                  </a:txBody>
                  <a:tcPr marL="0" marR="0" marT="0" marB="0" anchor="ctr">
                    <a:lnL>
                      <a:noFill/>
                    </a:lnL>
                    <a:lnR>
                      <a:noFill/>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solidFill>
                            <a:srgbClr val="000000"/>
                          </a:solidFill>
                          <a:effectLst/>
                          <a:latin typeface="Arial"/>
                        </a:rPr>
                        <a:t>$28,660</a:t>
                      </a:r>
                      <a:endParaRPr lang="en-US" sz="1100" b="0" i="0" u="none" strike="noStrike" dirty="0">
                        <a:solidFill>
                          <a:srgbClr val="000000"/>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effectLst/>
                          <a:latin typeface="+mj-lt"/>
                        </a:rPr>
                        <a:t>$2,857</a:t>
                      </a:r>
                      <a:endParaRPr lang="en-US" sz="1100" b="0" i="0" u="none" strike="noStrike" dirty="0">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effectLst/>
                          <a:latin typeface="+mj-lt"/>
                        </a:rPr>
                        <a:t> </a:t>
                      </a:r>
                      <a:r>
                        <a:rPr lang="en-US" sz="1100" b="0" i="0" u="none" strike="noStrike" dirty="0" smtClean="0">
                          <a:effectLst/>
                          <a:latin typeface="+mj-lt"/>
                        </a:rPr>
                        <a:t>$3,178</a:t>
                      </a:r>
                      <a:endParaRPr lang="en-US" sz="1100" b="0" i="0" u="none" strike="noStrike" dirty="0">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235494">
                <a:tc>
                  <a:txBody>
                    <a:bodyPr/>
                    <a:lstStyle/>
                    <a:p>
                      <a:pPr algn="l" fontAlgn="b"/>
                      <a:r>
                        <a:rPr lang="en-US" sz="1100" b="0" i="0" u="none" strike="noStrike" dirty="0" smtClean="0">
                          <a:solidFill>
                            <a:schemeClr val="tx1"/>
                          </a:solidFill>
                          <a:effectLst/>
                          <a:latin typeface="+mj-lt"/>
                        </a:rPr>
                        <a:t>T1 </a:t>
                      </a:r>
                      <a:r>
                        <a:rPr lang="en-US" sz="1100" b="0" i="0" u="none" strike="noStrike" dirty="0">
                          <a:solidFill>
                            <a:schemeClr val="tx1"/>
                          </a:solidFill>
                          <a:effectLst/>
                          <a:latin typeface="+mj-lt"/>
                        </a:rPr>
                        <a:t>risk </a:t>
                      </a:r>
                      <a:r>
                        <a:rPr lang="en-US" sz="1100" b="0" i="0" u="none" strike="noStrike" dirty="0" smtClean="0">
                          <a:solidFill>
                            <a:schemeClr val="tx1"/>
                          </a:solidFill>
                          <a:effectLst/>
                          <a:latin typeface="+mj-lt"/>
                        </a:rPr>
                        <a:t>based</a:t>
                      </a:r>
                      <a:endParaRPr lang="en-US" sz="1100" b="0" i="0" u="none" strike="noStrike" dirty="0">
                        <a:solidFill>
                          <a:schemeClr val="tx1"/>
                        </a:solidFill>
                        <a:effectLst/>
                        <a:latin typeface="+mj-lt"/>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mj-lt"/>
                        </a:rPr>
                        <a:t>11.61%</a:t>
                      </a:r>
                    </a:p>
                  </a:txBody>
                  <a:tcPr marL="0" marR="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a:solidFill>
                            <a:schemeClr val="tx1"/>
                          </a:solidFill>
                          <a:effectLst/>
                          <a:latin typeface="+mj-lt"/>
                        </a:rPr>
                        <a:t>8.75%</a:t>
                      </a:r>
                    </a:p>
                  </a:txBody>
                  <a:tcPr marL="0" marR="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a:solidFill>
                            <a:schemeClr val="tx1"/>
                          </a:solidFill>
                          <a:effectLst/>
                          <a:latin typeface="+mj-lt"/>
                        </a:rPr>
                        <a:t>8.25%</a:t>
                      </a:r>
                    </a:p>
                  </a:txBody>
                  <a:tcPr marL="0" marR="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mj-lt"/>
                        </a:rPr>
                        <a:t>2.86%</a:t>
                      </a: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mj-lt"/>
                        </a:rPr>
                        <a:t>3.36%</a:t>
                      </a: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solidFill>
                            <a:srgbClr val="000000"/>
                          </a:solidFill>
                          <a:effectLst/>
                          <a:latin typeface="Arial"/>
                        </a:rPr>
                        <a:t>$28,660</a:t>
                      </a:r>
                      <a:endParaRPr lang="en-US" sz="1100" b="0" i="0" u="none" strike="noStrike" dirty="0">
                        <a:solidFill>
                          <a:srgbClr val="000000"/>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solidFill>
                            <a:schemeClr val="tx1"/>
                          </a:solidFill>
                          <a:effectLst/>
                          <a:latin typeface="+mj-lt"/>
                        </a:rPr>
                        <a:t>$1,832</a:t>
                      </a:r>
                      <a:endParaRPr lang="en-US" sz="1100" b="0" i="0" u="none" strike="noStrike" dirty="0">
                        <a:solidFill>
                          <a:schemeClr val="tx1"/>
                        </a:solidFill>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mj-lt"/>
                        </a:rPr>
                        <a:t> </a:t>
                      </a:r>
                      <a:r>
                        <a:rPr lang="en-US" sz="1100" b="0" i="0" u="none" strike="noStrike" dirty="0" smtClean="0">
                          <a:solidFill>
                            <a:schemeClr val="tx1"/>
                          </a:solidFill>
                          <a:effectLst/>
                          <a:latin typeface="+mj-lt"/>
                        </a:rPr>
                        <a:t>$2,153 </a:t>
                      </a:r>
                      <a:endParaRPr lang="en-US" sz="1100" b="0" i="0" u="none" strike="noStrike" dirty="0">
                        <a:solidFill>
                          <a:schemeClr val="tx1"/>
                        </a:solidFill>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494">
                <a:tc>
                  <a:txBody>
                    <a:bodyPr/>
                    <a:lstStyle/>
                    <a:p>
                      <a:pPr algn="l" fontAlgn="b"/>
                      <a:r>
                        <a:rPr lang="en-US" sz="1100" b="1" i="0" u="none" strike="noStrike" dirty="0">
                          <a:solidFill>
                            <a:schemeClr val="tx1"/>
                          </a:solidFill>
                          <a:effectLst/>
                          <a:latin typeface="+mj-lt"/>
                        </a:rPr>
                        <a:t>Total risk </a:t>
                      </a:r>
                      <a:r>
                        <a:rPr lang="en-US" sz="1100" b="1" i="0" u="none" strike="noStrike" dirty="0" smtClean="0">
                          <a:solidFill>
                            <a:schemeClr val="tx1"/>
                          </a:solidFill>
                          <a:effectLst/>
                          <a:latin typeface="+mj-lt"/>
                        </a:rPr>
                        <a:t>based</a:t>
                      </a:r>
                      <a:endParaRPr lang="en-US" sz="1100" b="1" i="0" u="none" strike="noStrike" dirty="0">
                        <a:solidFill>
                          <a:schemeClr val="tx1"/>
                        </a:solidFill>
                        <a:effectLst/>
                        <a:latin typeface="+mj-lt"/>
                      </a:endParaRPr>
                    </a:p>
                  </a:txBody>
                  <a:tcPr marL="45720" marR="0" marT="0" marB="0" anchor="ctr">
                    <a:lnL w="12700" cap="flat" cmpd="sng" algn="ctr">
                      <a:solidFill>
                        <a:srgbClr val="FF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rgbClr val="000000"/>
                          </a:solidFill>
                          <a:effectLst/>
                          <a:latin typeface="+mj-lt"/>
                        </a:rPr>
                        <a:t>12.87%</a:t>
                      </a: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rtl="0" fontAlgn="ctr"/>
                      <a:r>
                        <a:rPr lang="en-US" sz="1100" b="1" i="0" u="none" strike="noStrike" dirty="0">
                          <a:solidFill>
                            <a:srgbClr val="000000"/>
                          </a:solidFill>
                          <a:effectLst/>
                          <a:latin typeface="+mj-lt"/>
                        </a:rPr>
                        <a:t>10.65%</a:t>
                      </a: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rtl="0" fontAlgn="ctr"/>
                      <a:r>
                        <a:rPr lang="en-US" sz="1100" b="1" i="0" u="none" strike="noStrike" dirty="0">
                          <a:solidFill>
                            <a:srgbClr val="000000"/>
                          </a:solidFill>
                          <a:effectLst/>
                          <a:latin typeface="+mj-lt"/>
                        </a:rPr>
                        <a:t>10.40%</a:t>
                      </a: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mj-lt"/>
                        </a:rPr>
                        <a:t>2.22%</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mj-lt"/>
                        </a:rPr>
                        <a:t>2.47%</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rgbClr val="000000"/>
                          </a:solidFill>
                          <a:effectLst/>
                          <a:latin typeface="Arial"/>
                        </a:rPr>
                        <a:t>$28,660</a:t>
                      </a:r>
                      <a:endParaRPr lang="en-US" sz="1100" b="1"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effectLst/>
                          <a:latin typeface="+mj-lt"/>
                        </a:rPr>
                        <a:t>$1,422</a:t>
                      </a:r>
                      <a:endParaRPr lang="en-US" sz="1100" b="1" i="0" u="none" strike="noStrike" dirty="0">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effectLst/>
                          <a:latin typeface="+mj-lt"/>
                        </a:rPr>
                        <a:t> </a:t>
                      </a:r>
                      <a:r>
                        <a:rPr lang="en-US" sz="1100" b="1" i="0" u="none" strike="noStrike" dirty="0" smtClean="0">
                          <a:effectLst/>
                          <a:latin typeface="+mj-lt"/>
                        </a:rPr>
                        <a:t>$1,583</a:t>
                      </a:r>
                      <a:endParaRPr lang="en-US" sz="1100" b="1" i="0" u="none" strike="noStrike" dirty="0">
                        <a:effectLst/>
                        <a:latin typeface="+mj-lt"/>
                      </a:endParaRPr>
                    </a:p>
                  </a:txBody>
                  <a:tcPr marL="45720" marR="45720" marT="0" marB="0" anchor="ctr">
                    <a:lnL>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235494">
                <a:tc>
                  <a:txBody>
                    <a:bodyPr/>
                    <a:lstStyle/>
                    <a:p>
                      <a:pPr algn="l" fontAlgn="b"/>
                      <a:r>
                        <a:rPr lang="en-US" sz="1100" b="0" i="0" u="none" strike="noStrike" dirty="0">
                          <a:solidFill>
                            <a:srgbClr val="000000"/>
                          </a:solidFill>
                          <a:effectLst/>
                          <a:latin typeface="+mj-lt"/>
                        </a:rPr>
                        <a:t>Tier 1 </a:t>
                      </a:r>
                      <a:r>
                        <a:rPr lang="en-US" sz="1100" b="0" i="0" u="none" strike="noStrike" dirty="0" smtClean="0">
                          <a:solidFill>
                            <a:srgbClr val="000000"/>
                          </a:solidFill>
                          <a:effectLst/>
                          <a:latin typeface="+mj-lt"/>
                        </a:rPr>
                        <a:t>leverage</a:t>
                      </a:r>
                      <a:r>
                        <a:rPr lang="en-US" sz="1100" b="0" i="0" u="none" strike="noStrike" kern="1200" baseline="30000" dirty="0" smtClean="0">
                          <a:solidFill>
                            <a:srgbClr val="000000"/>
                          </a:solidFill>
                          <a:effectLst/>
                          <a:latin typeface="+mn-lt"/>
                          <a:ea typeface="+mn-ea"/>
                          <a:cs typeface="+mn-cs"/>
                        </a:rPr>
                        <a:t>1</a:t>
                      </a:r>
                      <a:endParaRPr lang="en-US" sz="1100" b="0" i="0" u="none" strike="noStrike" dirty="0">
                        <a:solidFill>
                          <a:srgbClr val="000000"/>
                        </a:solidFill>
                        <a:effectLst/>
                        <a:latin typeface="+mj-lt"/>
                      </a:endParaRPr>
                    </a:p>
                  </a:txBody>
                  <a:tcPr marL="45720" marR="45720" marT="0" marB="0" anchor="ctr">
                    <a:lnL w="1270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mj-lt"/>
                        </a:rPr>
                        <a:t>9.41%</a:t>
                      </a: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a:solidFill>
                            <a:srgbClr val="000000"/>
                          </a:solidFill>
                          <a:effectLst/>
                          <a:latin typeface="+mj-lt"/>
                        </a:rPr>
                        <a:t>6.65%</a:t>
                      </a: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a:solidFill>
                            <a:srgbClr val="000000"/>
                          </a:solidFill>
                          <a:effectLst/>
                          <a:latin typeface="+mj-lt"/>
                        </a:rPr>
                        <a:t>6.40%</a:t>
                      </a: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mj-lt"/>
                        </a:rPr>
                        <a:t>2.76%</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mj-lt"/>
                        </a:rPr>
                        <a:t>3.01%</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solidFill>
                            <a:srgbClr val="000000"/>
                          </a:solidFill>
                          <a:effectLst/>
                          <a:latin typeface="Arial"/>
                        </a:rPr>
                        <a:t>$28,972</a:t>
                      </a:r>
                      <a:endParaRPr lang="en-US" sz="1100" b="0" i="0" u="none" strike="noStrike" dirty="0">
                        <a:solidFill>
                          <a:srgbClr val="000000"/>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effectLst/>
                          <a:latin typeface="+mj-lt"/>
                        </a:rPr>
                        <a:t>$2,245</a:t>
                      </a:r>
                      <a:endParaRPr lang="en-US" sz="1100" b="0" i="0" u="none" strike="noStrike" dirty="0">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effectLst/>
                          <a:latin typeface="+mj-lt"/>
                        </a:rPr>
                        <a:t>$2,448</a:t>
                      </a:r>
                      <a:endParaRPr lang="en-US" sz="1100" b="0" i="0" u="none" strike="noStrike" dirty="0">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3" name="TextBox 2"/>
          <p:cNvSpPr txBox="1"/>
          <p:nvPr/>
        </p:nvSpPr>
        <p:spPr>
          <a:xfrm>
            <a:off x="457200" y="6497307"/>
            <a:ext cx="3058530" cy="276999"/>
          </a:xfrm>
          <a:prstGeom prst="rect">
            <a:avLst/>
          </a:prstGeom>
          <a:noFill/>
        </p:spPr>
        <p:txBody>
          <a:bodyPr wrap="none" lIns="0" tIns="0" rIns="0" bIns="0" rtlCol="0">
            <a:spAutoFit/>
          </a:bodyPr>
          <a:lstStyle/>
          <a:p>
            <a:pPr algn="l">
              <a:lnSpc>
                <a:spcPct val="100000"/>
              </a:lnSpc>
            </a:pPr>
            <a:r>
              <a:rPr lang="en-GB" sz="900" dirty="0" smtClean="0"/>
              <a:t>1. Tier 1 leverage denominator is Total Consolidated Assets</a:t>
            </a:r>
          </a:p>
          <a:p>
            <a:pPr algn="l">
              <a:lnSpc>
                <a:spcPct val="100000"/>
              </a:lnSpc>
            </a:pPr>
            <a:r>
              <a:rPr lang="en-GB" sz="900" dirty="0" smtClean="0"/>
              <a:t>Source: 2016 Capital Plan</a:t>
            </a:r>
          </a:p>
        </p:txBody>
      </p:sp>
      <p:sp>
        <p:nvSpPr>
          <p:cNvPr id="20" name="Freeform 19"/>
          <p:cNvSpPr>
            <a:spLocks noChangeAspect="1"/>
          </p:cNvSpPr>
          <p:nvPr/>
        </p:nvSpPr>
        <p:spPr>
          <a:xfrm>
            <a:off x="3436818" y="5736677"/>
            <a:ext cx="144422" cy="27432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rgbClr val="FF0000"/>
          </a:solidFill>
          <a:ln w="9525" cap="flat" cmpd="sng" algn="ctr">
            <a:solidFill>
              <a:srgbClr val="FF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21" name="Content Placeholder 3"/>
          <p:cNvSpPr txBox="1">
            <a:spLocks/>
          </p:cNvSpPr>
          <p:nvPr/>
        </p:nvSpPr>
        <p:spPr>
          <a:xfrm>
            <a:off x="3837934" y="5658394"/>
            <a:ext cx="5394966" cy="646331"/>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0" indent="0" defTabSz="979488">
              <a:lnSpc>
                <a:spcPct val="100000"/>
              </a:lnSpc>
              <a:buNone/>
            </a:pPr>
            <a:r>
              <a:rPr lang="en-US" sz="1400" dirty="0" smtClean="0">
                <a:solidFill>
                  <a:srgbClr val="FF0000"/>
                </a:solidFill>
                <a:ea typeface="Arial Unicode MS" pitchFamily="34" charset="-128"/>
                <a:cs typeface="Arial" charset="0"/>
              </a:rPr>
              <a:t>SBNA’s capital buffer is smaller than its proportional allocation from SHUSA, therefore the SBNA-level capital constraint is used to determine the total SBNA and portfolio-level loss budgets</a:t>
            </a:r>
          </a:p>
        </p:txBody>
      </p:sp>
      <p:sp>
        <p:nvSpPr>
          <p:cNvPr id="25" name="Rectangle 24"/>
          <p:cNvSpPr/>
          <p:nvPr/>
        </p:nvSpPr>
        <p:spPr>
          <a:xfrm>
            <a:off x="385773" y="1242461"/>
            <a:ext cx="5257802"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2016 binding capital constraint</a:t>
            </a:r>
          </a:p>
        </p:txBody>
      </p:sp>
      <p:sp>
        <p:nvSpPr>
          <p:cNvPr id="13" name="TextBox 12"/>
          <p:cNvSpPr txBox="1"/>
          <p:nvPr/>
        </p:nvSpPr>
        <p:spPr>
          <a:xfrm>
            <a:off x="308344" y="19889"/>
            <a:ext cx="9273178" cy="621709"/>
          </a:xfrm>
          <a:prstGeom prst="rect">
            <a:avLst/>
          </a:prstGeom>
          <a:noFill/>
        </p:spPr>
        <p:txBody>
          <a:bodyPr wrap="square" rtlCol="0">
            <a:spAutoFit/>
          </a:bodyPr>
          <a:lstStyle/>
          <a:p>
            <a:pPr algn="l"/>
            <a:r>
              <a:rPr lang="en-US" sz="2000" b="1" dirty="0"/>
              <a:t>Identify the binding </a:t>
            </a:r>
            <a:r>
              <a:rPr lang="en-US" sz="2000" b="1" dirty="0" smtClean="0"/>
              <a:t>constraint </a:t>
            </a:r>
            <a:r>
              <a:rPr lang="en-US" sz="2000" b="1" dirty="0"/>
              <a:t>in </a:t>
            </a:r>
            <a:r>
              <a:rPr lang="en-US" sz="2000" b="1" dirty="0" smtClean="0"/>
              <a:t>BHC Stress</a:t>
            </a:r>
            <a:endParaRPr lang="en-US" sz="2000" b="1" dirty="0"/>
          </a:p>
          <a:p>
            <a:pPr algn="l"/>
            <a:r>
              <a:rPr lang="en-US" sz="2000" b="1" dirty="0" smtClean="0">
                <a:solidFill>
                  <a:srgbClr val="FF0000"/>
                </a:solidFill>
              </a:rPr>
              <a:t>Binding constraint</a:t>
            </a:r>
            <a:endParaRPr lang="en-US" sz="2000" dirty="0">
              <a:solidFill>
                <a:srgbClr val="FF0000"/>
              </a:solidFill>
            </a:endParaRPr>
          </a:p>
        </p:txBody>
      </p:sp>
      <p:sp>
        <p:nvSpPr>
          <p:cNvPr id="14" name="AutoShape 152"/>
          <p:cNvSpPr>
            <a:spLocks noChangeArrowheads="1"/>
          </p:cNvSpPr>
          <p:nvPr/>
        </p:nvSpPr>
        <p:spPr bwMode="gray">
          <a:xfrm>
            <a:off x="7836072"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2</a:t>
            </a:r>
          </a:p>
        </p:txBody>
      </p:sp>
      <p:sp>
        <p:nvSpPr>
          <p:cNvPr id="18" name="AutoShape 156"/>
          <p:cNvSpPr>
            <a:spLocks noChangeArrowheads="1"/>
          </p:cNvSpPr>
          <p:nvPr/>
        </p:nvSpPr>
        <p:spPr bwMode="gray">
          <a:xfrm>
            <a:off x="825071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3</a:t>
            </a:r>
            <a:endParaRPr lang="en-GB" altLang="zh-CN" sz="2400" b="1" dirty="0">
              <a:solidFill>
                <a:schemeClr val="accent4"/>
              </a:solidFill>
              <a:latin typeface="+mn-lt"/>
            </a:endParaRPr>
          </a:p>
        </p:txBody>
      </p:sp>
      <p:sp>
        <p:nvSpPr>
          <p:cNvPr id="22"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sp>
        <p:nvSpPr>
          <p:cNvPr id="7" name="Flowchart: Process 6"/>
          <p:cNvSpPr/>
          <p:nvPr/>
        </p:nvSpPr>
        <p:spPr>
          <a:xfrm>
            <a:off x="1127047" y="1640542"/>
            <a:ext cx="7978258" cy="443753"/>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l" fontAlgn="ctr"/>
            <a:r>
              <a:rPr lang="en-US" sz="1200" b="1" dirty="0">
                <a:solidFill>
                  <a:schemeClr val="tx1"/>
                </a:solidFill>
              </a:rPr>
              <a:t>CCAR </a:t>
            </a:r>
            <a:r>
              <a:rPr lang="en-US" sz="1200" b="1" dirty="0" smtClean="0">
                <a:solidFill>
                  <a:schemeClr val="tx1"/>
                </a:solidFill>
              </a:rPr>
              <a:t>Ratio (PQ9)          Capital policy trigger          Capital buffer (%)          RWA</a:t>
            </a:r>
            <a:r>
              <a:rPr lang="en-US" sz="1200" b="1" baseline="30000" dirty="0">
                <a:solidFill>
                  <a:schemeClr val="tx1"/>
                </a:solidFill>
              </a:rPr>
              <a:t>1</a:t>
            </a:r>
            <a:r>
              <a:rPr lang="en-US" sz="1200" b="1" dirty="0" smtClean="0">
                <a:solidFill>
                  <a:schemeClr val="tx1"/>
                </a:solidFill>
              </a:rPr>
              <a:t>          Capital buffer ($M)</a:t>
            </a:r>
            <a:endParaRPr lang="en-US" sz="1200" b="1" dirty="0">
              <a:solidFill>
                <a:schemeClr val="tx1"/>
              </a:solidFill>
            </a:endParaRPr>
          </a:p>
        </p:txBody>
      </p:sp>
      <p:sp>
        <p:nvSpPr>
          <p:cNvPr id="24" name="Oval 23"/>
          <p:cNvSpPr/>
          <p:nvPr/>
        </p:nvSpPr>
        <p:spPr>
          <a:xfrm>
            <a:off x="6219309" y="1748067"/>
            <a:ext cx="228600" cy="228600"/>
          </a:xfrm>
          <a:prstGeom prst="ellipse">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r>
              <a:rPr lang="en-GB" sz="1400" b="1" dirty="0" smtClean="0">
                <a:solidFill>
                  <a:srgbClr val="FF0000"/>
                </a:solidFill>
              </a:rPr>
              <a:t>x</a:t>
            </a:r>
          </a:p>
        </p:txBody>
      </p:sp>
      <p:cxnSp>
        <p:nvCxnSpPr>
          <p:cNvPr id="10" name="Straight Connector 9"/>
          <p:cNvCxnSpPr/>
          <p:nvPr/>
        </p:nvCxnSpPr>
        <p:spPr>
          <a:xfrm flipV="1">
            <a:off x="1201774" y="2011818"/>
            <a:ext cx="1277471" cy="1"/>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16200000" flipH="1">
            <a:off x="1911813" y="2068110"/>
            <a:ext cx="377319" cy="264736"/>
          </a:xfrm>
          <a:prstGeom prst="bentConnector3">
            <a:avLst/>
          </a:prstGeom>
          <a:ln>
            <a:solidFill>
              <a:schemeClr val="accent3"/>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2952350" y="2008200"/>
            <a:ext cx="1555852" cy="0"/>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rot="5400000">
            <a:off x="3558384" y="2022912"/>
            <a:ext cx="274320" cy="252132"/>
          </a:xfrm>
          <a:prstGeom prst="bentConnector3">
            <a:avLst/>
          </a:prstGeom>
          <a:ln>
            <a:solidFill>
              <a:schemeClr val="accent3"/>
            </a:solidFill>
            <a:prstDash val="sysDash"/>
            <a:tailEnd type="non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2625766" y="1734180"/>
            <a:ext cx="284052" cy="277640"/>
            <a:chOff x="2732096" y="1731298"/>
            <a:chExt cx="284052" cy="277640"/>
          </a:xfrm>
        </p:grpSpPr>
        <p:sp>
          <p:nvSpPr>
            <p:cNvPr id="8" name="Oval 7"/>
            <p:cNvSpPr/>
            <p:nvPr/>
          </p:nvSpPr>
          <p:spPr>
            <a:xfrm>
              <a:off x="2754798" y="1738705"/>
              <a:ext cx="228600" cy="228600"/>
            </a:xfrm>
            <a:prstGeom prst="ellipse">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400" dirty="0" smtClean="0">
                <a:solidFill>
                  <a:srgbClr val="FF0000"/>
                </a:solidFill>
              </a:endParaRPr>
            </a:p>
          </p:txBody>
        </p:sp>
        <p:sp>
          <p:nvSpPr>
            <p:cNvPr id="4" name="Rectangle 3"/>
            <p:cNvSpPr/>
            <p:nvPr/>
          </p:nvSpPr>
          <p:spPr>
            <a:xfrm>
              <a:off x="2732096" y="1731298"/>
              <a:ext cx="284052" cy="277640"/>
            </a:xfrm>
            <a:prstGeom prst="rect">
              <a:avLst/>
            </a:prstGeom>
          </p:spPr>
          <p:txBody>
            <a:bodyPr wrap="none">
              <a:spAutoFit/>
            </a:bodyPr>
            <a:lstStyle/>
            <a:p>
              <a:r>
                <a:rPr lang="en-US" sz="1400" b="1" dirty="0">
                  <a:solidFill>
                    <a:srgbClr val="FF0000"/>
                  </a:solidFill>
                </a:rPr>
                <a:t>–</a:t>
              </a:r>
              <a:endParaRPr lang="en-GB" sz="1400" b="1" dirty="0"/>
            </a:p>
          </p:txBody>
        </p:sp>
      </p:grpSp>
      <p:grpSp>
        <p:nvGrpSpPr>
          <p:cNvPr id="26" name="Group 25"/>
          <p:cNvGrpSpPr/>
          <p:nvPr/>
        </p:nvGrpSpPr>
        <p:grpSpPr>
          <a:xfrm>
            <a:off x="4552146" y="1743200"/>
            <a:ext cx="288862" cy="280866"/>
            <a:chOff x="2729691" y="1728072"/>
            <a:chExt cx="288862" cy="280866"/>
          </a:xfrm>
        </p:grpSpPr>
        <p:sp>
          <p:nvSpPr>
            <p:cNvPr id="30" name="Oval 29"/>
            <p:cNvSpPr/>
            <p:nvPr/>
          </p:nvSpPr>
          <p:spPr>
            <a:xfrm>
              <a:off x="2754798" y="1728072"/>
              <a:ext cx="228600" cy="228600"/>
            </a:xfrm>
            <a:prstGeom prst="ellipse">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400" dirty="0" smtClean="0">
                <a:solidFill>
                  <a:srgbClr val="FF0000"/>
                </a:solidFill>
              </a:endParaRPr>
            </a:p>
          </p:txBody>
        </p:sp>
        <p:sp>
          <p:nvSpPr>
            <p:cNvPr id="32" name="Rectangle 31"/>
            <p:cNvSpPr/>
            <p:nvPr/>
          </p:nvSpPr>
          <p:spPr>
            <a:xfrm>
              <a:off x="2729691" y="1731298"/>
              <a:ext cx="288862" cy="277640"/>
            </a:xfrm>
            <a:prstGeom prst="rect">
              <a:avLst/>
            </a:prstGeom>
          </p:spPr>
          <p:txBody>
            <a:bodyPr wrap="none">
              <a:spAutoFit/>
            </a:bodyPr>
            <a:lstStyle/>
            <a:p>
              <a:r>
                <a:rPr lang="en-US" sz="1400" b="1" dirty="0" smtClean="0">
                  <a:solidFill>
                    <a:srgbClr val="FF0000"/>
                  </a:solidFill>
                </a:rPr>
                <a:t>=</a:t>
              </a:r>
              <a:endParaRPr lang="en-GB" sz="1400" b="1" dirty="0"/>
            </a:p>
          </p:txBody>
        </p:sp>
      </p:grpSp>
      <p:grpSp>
        <p:nvGrpSpPr>
          <p:cNvPr id="33" name="Group 32"/>
          <p:cNvGrpSpPr/>
          <p:nvPr/>
        </p:nvGrpSpPr>
        <p:grpSpPr>
          <a:xfrm>
            <a:off x="7033550" y="1743200"/>
            <a:ext cx="288862" cy="280866"/>
            <a:chOff x="2729691" y="1728072"/>
            <a:chExt cx="288862" cy="280866"/>
          </a:xfrm>
        </p:grpSpPr>
        <p:sp>
          <p:nvSpPr>
            <p:cNvPr id="34" name="Oval 33"/>
            <p:cNvSpPr/>
            <p:nvPr/>
          </p:nvSpPr>
          <p:spPr>
            <a:xfrm>
              <a:off x="2754798" y="1728072"/>
              <a:ext cx="228600" cy="228600"/>
            </a:xfrm>
            <a:prstGeom prst="ellipse">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400" dirty="0" smtClean="0">
                <a:solidFill>
                  <a:srgbClr val="FF0000"/>
                </a:solidFill>
              </a:endParaRPr>
            </a:p>
          </p:txBody>
        </p:sp>
        <p:sp>
          <p:nvSpPr>
            <p:cNvPr id="35" name="Rectangle 34"/>
            <p:cNvSpPr/>
            <p:nvPr/>
          </p:nvSpPr>
          <p:spPr>
            <a:xfrm>
              <a:off x="2729691" y="1731298"/>
              <a:ext cx="288862" cy="277640"/>
            </a:xfrm>
            <a:prstGeom prst="rect">
              <a:avLst/>
            </a:prstGeom>
          </p:spPr>
          <p:txBody>
            <a:bodyPr wrap="none">
              <a:spAutoFit/>
            </a:bodyPr>
            <a:lstStyle/>
            <a:p>
              <a:r>
                <a:rPr lang="en-US" sz="1400" b="1" dirty="0" smtClean="0">
                  <a:solidFill>
                    <a:srgbClr val="FF0000"/>
                  </a:solidFill>
                </a:rPr>
                <a:t>=</a:t>
              </a:r>
              <a:endParaRPr lang="en-GB" sz="1400" b="1" dirty="0"/>
            </a:p>
          </p:txBody>
        </p:sp>
      </p:grpSp>
      <p:cxnSp>
        <p:nvCxnSpPr>
          <p:cNvPr id="36" name="Straight Connector 35"/>
          <p:cNvCxnSpPr/>
          <p:nvPr/>
        </p:nvCxnSpPr>
        <p:spPr>
          <a:xfrm flipV="1">
            <a:off x="4872714" y="2008200"/>
            <a:ext cx="1314696" cy="0"/>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rot="5400000">
            <a:off x="5372078" y="2092069"/>
            <a:ext cx="262071" cy="126066"/>
          </a:xfrm>
          <a:prstGeom prst="bentConnector3">
            <a:avLst/>
          </a:prstGeom>
          <a:ln>
            <a:solidFill>
              <a:schemeClr val="accent3"/>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6502936" y="2011818"/>
            <a:ext cx="519981" cy="0"/>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rot="16200000" flipH="1">
            <a:off x="6648359" y="2138635"/>
            <a:ext cx="366274" cy="137140"/>
          </a:xfrm>
          <a:prstGeom prst="bentConnector3">
            <a:avLst/>
          </a:prstGeom>
          <a:ln>
            <a:solidFill>
              <a:schemeClr val="accent3"/>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407476" y="2008201"/>
            <a:ext cx="1396104" cy="0"/>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6200000" flipH="1">
            <a:off x="7925703" y="2014802"/>
            <a:ext cx="277939" cy="264736"/>
          </a:xfrm>
          <a:prstGeom prst="bentConnector3">
            <a:avLst/>
          </a:prstGeom>
          <a:ln>
            <a:solidFill>
              <a:schemeClr val="accent3"/>
            </a:solidFill>
            <a:prstDash val="sysDash"/>
            <a:tailEnd type="none"/>
          </a:ln>
        </p:spPr>
        <p:style>
          <a:lnRef idx="1">
            <a:schemeClr val="accent1"/>
          </a:lnRef>
          <a:fillRef idx="0">
            <a:schemeClr val="accent1"/>
          </a:fillRef>
          <a:effectRef idx="0">
            <a:schemeClr val="accent1"/>
          </a:effectRef>
          <a:fontRef idx="minor">
            <a:schemeClr val="tx1"/>
          </a:fontRef>
        </p:style>
      </p:cxnSp>
      <p:graphicFrame>
        <p:nvGraphicFramePr>
          <p:cNvPr id="40" name="Table 39"/>
          <p:cNvGraphicFramePr>
            <a:graphicFrameLocks noGrp="1"/>
          </p:cNvGraphicFramePr>
          <p:nvPr>
            <p:extLst>
              <p:ext uri="{D42A27DB-BD31-4B8C-83A1-F6EECF244321}">
                <p14:modId xmlns:p14="http://schemas.microsoft.com/office/powerpoint/2010/main" val="4264422724"/>
              </p:ext>
            </p:extLst>
          </p:nvPr>
        </p:nvGraphicFramePr>
        <p:xfrm>
          <a:off x="457200" y="5532662"/>
          <a:ext cx="2621383" cy="682351"/>
        </p:xfrm>
        <a:graphic>
          <a:graphicData uri="http://schemas.openxmlformats.org/drawingml/2006/table">
            <a:tbl>
              <a:tblPr/>
              <a:tblGrid>
                <a:gridCol w="1360713"/>
                <a:gridCol w="631946"/>
                <a:gridCol w="628724"/>
              </a:tblGrid>
              <a:tr h="224430">
                <a:tc>
                  <a:txBody>
                    <a:bodyPr/>
                    <a:lstStyle/>
                    <a:p>
                      <a:pPr algn="l" fontAlgn="ctr"/>
                      <a:r>
                        <a:rPr lang="en-US" sz="1100" b="1" i="0" u="none" strike="noStrike" dirty="0" smtClean="0">
                          <a:solidFill>
                            <a:schemeClr val="tx1"/>
                          </a:solidFill>
                          <a:effectLst/>
                          <a:latin typeface="+mj-lt"/>
                        </a:rPr>
                        <a:t>Capital buffer ($M)</a:t>
                      </a:r>
                      <a:endParaRPr lang="en-US" sz="1100" b="1" i="0" u="none" strike="noStrike" dirty="0">
                        <a:solidFill>
                          <a:schemeClr val="tx1"/>
                        </a:solidFill>
                        <a:effectLst/>
                        <a:latin typeface="+mj-lt"/>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chemeClr val="accent5"/>
                          </a:solidFill>
                          <a:effectLst/>
                          <a:latin typeface="+mj-lt"/>
                        </a:rPr>
                        <a:t>Amber</a:t>
                      </a:r>
                      <a:endParaRPr lang="en-US" sz="1100" b="1" i="0" u="none" strike="noStrike" dirty="0">
                        <a:solidFill>
                          <a:schemeClr val="accent5"/>
                        </a:solidFill>
                        <a:effectLst/>
                        <a:latin typeface="+mj-lt"/>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0000"/>
                          </a:solidFill>
                          <a:effectLst/>
                          <a:latin typeface="+mj-lt"/>
                        </a:rPr>
                        <a:t>Red</a:t>
                      </a:r>
                      <a:endParaRPr lang="en-US" sz="1100" b="1" i="0" u="none" strike="noStrike" dirty="0">
                        <a:solidFill>
                          <a:srgbClr val="FF0000"/>
                        </a:solidFill>
                        <a:effectLst/>
                        <a:latin typeface="+mj-lt"/>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1609">
                <a:tc>
                  <a:txBody>
                    <a:bodyPr/>
                    <a:lstStyle/>
                    <a:p>
                      <a:pPr algn="l" fontAlgn="b"/>
                      <a:r>
                        <a:rPr lang="en-US" sz="1100" b="0" i="0" u="none" strike="noStrike" dirty="0" smtClean="0">
                          <a:effectLst/>
                          <a:latin typeface="+mj-lt"/>
                        </a:rPr>
                        <a:t>SHUSA allocation</a:t>
                      </a:r>
                      <a:endParaRPr lang="en-US" sz="1100" b="0" i="0" u="none" strike="noStrike" dirty="0">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solidFill>
                            <a:schemeClr val="tx1"/>
                          </a:solidFill>
                          <a:effectLst/>
                          <a:latin typeface="+mj-lt"/>
                        </a:rPr>
                        <a:t>1,847 </a:t>
                      </a:r>
                      <a:endParaRPr lang="en-US" sz="1100" b="0" i="0" u="none" strike="noStrike" dirty="0">
                        <a:solidFill>
                          <a:schemeClr val="tx1"/>
                        </a:solidFill>
                        <a:effectLst/>
                        <a:latin typeface="+mj-lt"/>
                      </a:endParaRPr>
                    </a:p>
                  </a:txBody>
                  <a:tcPr marL="0" marR="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solidFill>
                            <a:schemeClr val="tx1"/>
                          </a:solidFill>
                          <a:effectLst/>
                          <a:latin typeface="+mj-lt"/>
                        </a:rPr>
                        <a:t>2,149</a:t>
                      </a:r>
                      <a:endParaRPr lang="en-US" sz="1100" b="0" i="0" u="none" strike="noStrike" dirty="0">
                        <a:solidFill>
                          <a:schemeClr val="tx1"/>
                        </a:solidFill>
                        <a:effectLst/>
                        <a:latin typeface="+mj-lt"/>
                      </a:endParaRPr>
                    </a:p>
                  </a:txBody>
                  <a:tcPr marL="0" marR="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26312">
                <a:tc>
                  <a:txBody>
                    <a:bodyPr/>
                    <a:lstStyle/>
                    <a:p>
                      <a:pPr algn="l" fontAlgn="b"/>
                      <a:r>
                        <a:rPr lang="en-US" sz="1100" b="1" i="0" u="none" strike="noStrike" dirty="0" smtClean="0">
                          <a:solidFill>
                            <a:schemeClr val="tx1"/>
                          </a:solidFill>
                          <a:effectLst/>
                          <a:latin typeface="+mj-lt"/>
                        </a:rPr>
                        <a:t>SBNA</a:t>
                      </a:r>
                      <a:endParaRPr lang="en-US" sz="1100" b="1" i="0" u="none" strike="noStrike" dirty="0">
                        <a:solidFill>
                          <a:schemeClr val="tx1"/>
                        </a:solidFill>
                        <a:effectLst/>
                        <a:latin typeface="+mj-lt"/>
                      </a:endParaRPr>
                    </a:p>
                  </a:txBody>
                  <a:tcPr marL="45720" marR="457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effectLst/>
                          <a:latin typeface="+mj-lt"/>
                        </a:rPr>
                        <a:t> </a:t>
                      </a:r>
                      <a:r>
                        <a:rPr lang="en-US" sz="1100" b="1" i="0" u="none" strike="noStrike" dirty="0" smtClean="0">
                          <a:effectLst/>
                          <a:latin typeface="+mj-lt"/>
                        </a:rPr>
                        <a:t>$1,422</a:t>
                      </a:r>
                      <a:endParaRPr lang="en-US" sz="1100" b="1" i="0" u="none" strike="noStrike" dirty="0">
                        <a:effectLst/>
                        <a:latin typeface="+mj-lt"/>
                      </a:endParaRPr>
                    </a:p>
                  </a:txBody>
                  <a:tcPr marL="45720" marR="457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effectLst/>
                          <a:latin typeface="+mj-lt"/>
                        </a:rPr>
                        <a:t> </a:t>
                      </a:r>
                      <a:r>
                        <a:rPr lang="en-US" sz="1100" b="1" i="0" u="none" strike="noStrike" dirty="0" smtClean="0">
                          <a:effectLst/>
                          <a:latin typeface="+mj-lt"/>
                        </a:rPr>
                        <a:t>$1,583</a:t>
                      </a:r>
                      <a:endParaRPr lang="en-US" sz="1100" b="1" i="0" u="none" strike="noStrike" dirty="0">
                        <a:effectLst/>
                        <a:latin typeface="+mj-lt"/>
                      </a:endParaRPr>
                    </a:p>
                  </a:txBody>
                  <a:tcPr marL="45720" marR="45720" marT="0" marB="0" anchor="ctr">
                    <a:lnL>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bl>
          </a:graphicData>
        </a:graphic>
      </p:graphicFrame>
      <p:cxnSp>
        <p:nvCxnSpPr>
          <p:cNvPr id="9" name="Straight Connector 8"/>
          <p:cNvCxnSpPr/>
          <p:nvPr/>
        </p:nvCxnSpPr>
        <p:spPr>
          <a:xfrm>
            <a:off x="457200" y="5188677"/>
            <a:ext cx="8775700" cy="0"/>
          </a:xfrm>
          <a:prstGeom prst="line">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 name="Rectangular Callout 1"/>
          <p:cNvSpPr/>
          <p:nvPr/>
        </p:nvSpPr>
        <p:spPr>
          <a:xfrm>
            <a:off x="2846020" y="5316273"/>
            <a:ext cx="1371600" cy="274320"/>
          </a:xfrm>
          <a:prstGeom prst="wedgeRectCallout">
            <a:avLst>
              <a:gd name="adj1" fmla="val -40118"/>
              <a:gd name="adj2" fmla="val 120053"/>
            </a:avLst>
          </a:prstGeom>
          <a:solidFill>
            <a:schemeClr val="bg1">
              <a:lumMod val="95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sz="900" dirty="0" smtClean="0">
                <a:solidFill>
                  <a:schemeClr val="tx1"/>
                </a:solidFill>
                <a:latin typeface="Arial"/>
                <a:sym typeface="Arial"/>
              </a:rPr>
              <a:t>Allocated proportionally by CCAR losses</a:t>
            </a:r>
          </a:p>
        </p:txBody>
      </p:sp>
      <p:sp>
        <p:nvSpPr>
          <p:cNvPr id="43" name="AutoShape 156"/>
          <p:cNvSpPr>
            <a:spLocks noChangeArrowheads="1"/>
          </p:cNvSpPr>
          <p:nvPr/>
        </p:nvSpPr>
        <p:spPr bwMode="gray">
          <a:xfrm>
            <a:off x="8665225"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4</a:t>
            </a:r>
          </a:p>
        </p:txBody>
      </p:sp>
    </p:spTree>
    <p:extLst>
      <p:ext uri="{BB962C8B-B14F-4D97-AF65-F5344CB8AC3E}">
        <p14:creationId xmlns:p14="http://schemas.microsoft.com/office/powerpoint/2010/main" val="40246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560721255"/>
              </p:ext>
            </p:extLst>
          </p:nvPr>
        </p:nvGraphicFramePr>
        <p:xfrm>
          <a:off x="1668" y="1589"/>
          <a:ext cx="1667" cy="1587"/>
        </p:xfrm>
        <a:graphic>
          <a:graphicData uri="http://schemas.openxmlformats.org/presentationml/2006/ole">
            <mc:AlternateContent xmlns:mc="http://schemas.openxmlformats.org/markup-compatibility/2006">
              <mc:Choice xmlns:v="urn:schemas-microsoft-com:vml" Requires="v">
                <p:oleObj spid="_x0000_s13217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668" y="1589"/>
                        <a:ext cx="1667" cy="1587"/>
                      </a:xfrm>
                      <a:prstGeom prst="rect">
                        <a:avLst/>
                      </a:prstGeom>
                    </p:spPr>
                  </p:pic>
                </p:oleObj>
              </mc:Fallback>
            </mc:AlternateContent>
          </a:graphicData>
        </a:graphic>
      </p:graphicFrame>
      <p:sp>
        <p:nvSpPr>
          <p:cNvPr id="11" name="Footnote"/>
          <p:cNvSpPr/>
          <p:nvPr/>
        </p:nvSpPr>
        <p:spPr>
          <a:xfrm>
            <a:off x="457994" y="6494359"/>
            <a:ext cx="86868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spcBef>
                <a:spcPts val="0"/>
              </a:spcBef>
              <a:spcAft>
                <a:spcPts val="0"/>
              </a:spcAft>
            </a:pPr>
            <a:r>
              <a:rPr lang="en-GB" sz="800" dirty="0" smtClean="0">
                <a:solidFill>
                  <a:schemeClr val="tx1"/>
                </a:solidFill>
                <a:latin typeface="+mj-lt"/>
                <a:sym typeface="+mn-lt"/>
              </a:rPr>
              <a:t>Source: </a:t>
            </a:r>
            <a:r>
              <a:rPr lang="en-US" sz="800" dirty="0" smtClean="0">
                <a:latin typeface="+mj-lt"/>
                <a:sym typeface="+mn-lt"/>
              </a:rPr>
              <a:t>CCAR 2016 results</a:t>
            </a:r>
            <a:endParaRPr lang="en-GB" sz="800" dirty="0">
              <a:solidFill>
                <a:schemeClr val="tx1"/>
              </a:solidFill>
              <a:latin typeface="+mj-lt"/>
              <a:sym typeface="+mn-lt"/>
            </a:endParaRPr>
          </a:p>
        </p:txBody>
      </p:sp>
      <p:sp>
        <p:nvSpPr>
          <p:cNvPr id="13" name="TextBox 12"/>
          <p:cNvSpPr txBox="1"/>
          <p:nvPr/>
        </p:nvSpPr>
        <p:spPr>
          <a:xfrm>
            <a:off x="305483" y="19889"/>
            <a:ext cx="8928633" cy="621709"/>
          </a:xfrm>
          <a:prstGeom prst="rect">
            <a:avLst/>
          </a:prstGeom>
          <a:noFill/>
        </p:spPr>
        <p:txBody>
          <a:bodyPr wrap="square" rtlCol="0">
            <a:spAutoFit/>
          </a:bodyPr>
          <a:lstStyle/>
          <a:p>
            <a:pPr lvl="0" algn="l"/>
            <a:r>
              <a:rPr lang="en-GB" altLang="zh-CN" sz="2000" b="1" kern="0" dirty="0">
                <a:solidFill>
                  <a:srgbClr val="000000"/>
                </a:solidFill>
                <a:ea typeface="SimSun" pitchFamily="2" charset="-122"/>
              </a:rPr>
              <a:t>Calculate </a:t>
            </a:r>
            <a:r>
              <a:rPr lang="en-GB" altLang="zh-CN" sz="2000" b="1" kern="0" dirty="0" smtClean="0">
                <a:solidFill>
                  <a:srgbClr val="000000"/>
                </a:solidFill>
                <a:ea typeface="SimSun" pitchFamily="2" charset="-122"/>
              </a:rPr>
              <a:t>CCAR stress loss limits</a:t>
            </a:r>
            <a:endParaRPr lang="en-US" sz="2000" b="1" dirty="0" smtClean="0"/>
          </a:p>
          <a:p>
            <a:pPr algn="l"/>
            <a:r>
              <a:rPr lang="en-US" sz="2000" b="1" dirty="0" smtClean="0">
                <a:solidFill>
                  <a:srgbClr val="FF0000"/>
                </a:solidFill>
              </a:rPr>
              <a:t>Credit loss limits</a:t>
            </a:r>
            <a:endParaRPr lang="en-US" sz="2000" dirty="0">
              <a:solidFill>
                <a:srgbClr val="FF0000"/>
              </a:solidFill>
            </a:endParaRPr>
          </a:p>
        </p:txBody>
      </p:sp>
      <p:sp>
        <p:nvSpPr>
          <p:cNvPr id="27"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2</a:t>
            </a:r>
          </a:p>
        </p:txBody>
      </p:sp>
      <p:sp>
        <p:nvSpPr>
          <p:cNvPr id="29" name="AutoShape 156"/>
          <p:cNvSpPr>
            <a:spLocks noChangeArrowheads="1"/>
          </p:cNvSpPr>
          <p:nvPr/>
        </p:nvSpPr>
        <p:spPr bwMode="gray">
          <a:xfrm>
            <a:off x="8250711"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3</a:t>
            </a:r>
          </a:p>
        </p:txBody>
      </p:sp>
      <p:sp>
        <p:nvSpPr>
          <p:cNvPr id="30"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sp>
        <p:nvSpPr>
          <p:cNvPr id="22" name="Rectangle 21"/>
          <p:cNvSpPr/>
          <p:nvPr/>
        </p:nvSpPr>
        <p:spPr>
          <a:xfrm>
            <a:off x="385773" y="1242461"/>
            <a:ext cx="5257802"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SBNA buffer </a:t>
            </a:r>
            <a:r>
              <a:rPr lang="en-GB" sz="1400" b="1" dirty="0">
                <a:solidFill>
                  <a:srgbClr val="FF0000"/>
                </a:solidFill>
                <a:latin typeface="Arial" panose="020B0604020202020204" pitchFamily="34" charset="0"/>
                <a:cs typeface="Arial" panose="020B0604020202020204" pitchFamily="34" charset="0"/>
              </a:rPr>
              <a:t>allocation to loss budgets</a:t>
            </a:r>
          </a:p>
          <a:p>
            <a:pPr algn="l"/>
            <a:r>
              <a:rPr lang="en-GB" sz="1400" dirty="0">
                <a:solidFill>
                  <a:srgbClr val="FF0000"/>
                </a:solidFill>
                <a:latin typeface="Arial" panose="020B0604020202020204" pitchFamily="34" charset="0"/>
                <a:cs typeface="Arial" panose="020B0604020202020204" pitchFamily="34" charset="0"/>
              </a:rPr>
              <a:t>$M</a:t>
            </a:r>
          </a:p>
        </p:txBody>
      </p:sp>
      <p:graphicFrame>
        <p:nvGraphicFramePr>
          <p:cNvPr id="14" name="Conclusion"/>
          <p:cNvGraphicFramePr>
            <a:graphicFrameLocks noGrp="1"/>
          </p:cNvGraphicFramePr>
          <p:nvPr>
            <p:extLst>
              <p:ext uri="{D42A27DB-BD31-4B8C-83A1-F6EECF244321}">
                <p14:modId xmlns:p14="http://schemas.microsoft.com/office/powerpoint/2010/main" val="1440756620"/>
              </p:ext>
            </p:extLst>
          </p:nvPr>
        </p:nvGraphicFramePr>
        <p:xfrm>
          <a:off x="457994" y="5736908"/>
          <a:ext cx="8686800" cy="640080"/>
        </p:xfrm>
        <a:graphic>
          <a:graphicData uri="http://schemas.openxmlformats.org/drawingml/2006/table">
            <a:tbl>
              <a:tblPr firstRow="1" bandRow="1">
                <a:tableStyleId>{839DD9DD-9E6C-4910-8AC0-68ADFF6A6AFC}</a:tableStyleId>
              </a:tblPr>
              <a:tblGrid>
                <a:gridCol w="8686800"/>
              </a:tblGrid>
              <a:tr h="254000">
                <a:tc>
                  <a:txBody>
                    <a:bodyPr/>
                    <a:lstStyle/>
                    <a:p>
                      <a:r>
                        <a:rPr kumimoji="0" lang="en-GB" sz="1800" b="0" i="0" u="none" kern="1200" baseline="0" dirty="0" smtClean="0">
                          <a:solidFill>
                            <a:srgbClr val="FF0000"/>
                          </a:solidFill>
                          <a:latin typeface="+mn-lt"/>
                          <a:ea typeface="+mn-ea"/>
                          <a:cs typeface="+mj-lt"/>
                          <a:sym typeface="+mj-lt"/>
                        </a:rPr>
                        <a:t>The ~1.5BN SBNA capital surplus creates large loss buffers at the portfolio level; allowing a large increase in losses assuming a constant balance sheet</a:t>
                      </a:r>
                      <a:endParaRPr kumimoji="0" lang="en-GB" sz="1800" b="0" i="0" u="none" kern="1200" baseline="0" dirty="0">
                        <a:solidFill>
                          <a:srgbClr val="FF0000"/>
                        </a:solidFill>
                        <a:latin typeface="+mn-lt"/>
                        <a:ea typeface="+mn-ea"/>
                        <a:cs typeface="+mj-lt"/>
                        <a:sym typeface="+mj-lt"/>
                      </a:endParaRPr>
                    </a:p>
                  </a:txBody>
                  <a:tcPr anchor="b">
                    <a:lnT w="9525">
                      <a:solidFill>
                        <a:schemeClr val="accent4"/>
                      </a:solidFill>
                    </a:lnT>
                    <a:lnB w="9525" cap="flat" cmpd="sng" algn="ctr">
                      <a:solidFill>
                        <a:schemeClr val="accent4"/>
                      </a:solidFill>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212632495"/>
              </p:ext>
            </p:extLst>
          </p:nvPr>
        </p:nvGraphicFramePr>
        <p:xfrm>
          <a:off x="457994" y="1788167"/>
          <a:ext cx="8928896" cy="3725132"/>
        </p:xfrm>
        <a:graphic>
          <a:graphicData uri="http://schemas.openxmlformats.org/drawingml/2006/table">
            <a:tbl>
              <a:tblPr firstRow="1" bandRow="1">
                <a:tableStyleId>{5C22544A-7EE6-4342-B048-85BDC9FD1C3A}</a:tableStyleId>
              </a:tblPr>
              <a:tblGrid>
                <a:gridCol w="1721680"/>
                <a:gridCol w="861238"/>
                <a:gridCol w="829339"/>
                <a:gridCol w="954272"/>
                <a:gridCol w="954272"/>
                <a:gridCol w="954272"/>
                <a:gridCol w="954272"/>
                <a:gridCol w="803929"/>
                <a:gridCol w="895622"/>
              </a:tblGrid>
              <a:tr h="0">
                <a:tc rowSpan="2">
                  <a:txBody>
                    <a:bodyPr/>
                    <a:lstStyle/>
                    <a:p>
                      <a:endParaRPr lang="en-US" sz="1100" b="1" dirty="0" smtClean="0">
                        <a:solidFill>
                          <a:srgbClr val="FF0000"/>
                        </a:solidFill>
                        <a:latin typeface="+mj-lt"/>
                        <a:cs typeface="Arial" panose="020B0604020202020204" pitchFamily="34" charset="0"/>
                      </a:endParaRPr>
                    </a:p>
                  </a:txBody>
                  <a:tcPr marL="36576" marR="36576" marT="27432" marB="27432" anchor="b">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100" b="1" i="0" baseline="0" dirty="0" smtClean="0">
                          <a:solidFill>
                            <a:schemeClr val="tx1"/>
                          </a:solidFill>
                          <a:latin typeface="+mj-lt"/>
                          <a:cs typeface="Arial" panose="020B0604020202020204" pitchFamily="34" charset="0"/>
                        </a:rPr>
                        <a:t>BHC Stress CCAR losses</a:t>
                      </a: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100" b="1" i="0" kern="1200" baseline="0" dirty="0" smtClean="0">
                          <a:solidFill>
                            <a:schemeClr val="tx1"/>
                          </a:solidFill>
                          <a:latin typeface="+mn-lt"/>
                          <a:ea typeface="+mn-ea"/>
                          <a:cs typeface="Arial" panose="020B0604020202020204" pitchFamily="34" charset="0"/>
                        </a:rPr>
                        <a:t>Buffer allocation </a:t>
                      </a:r>
                      <a:r>
                        <a:rPr lang="en-US" sz="1100" b="0" i="0" kern="1200" baseline="0" dirty="0" smtClean="0">
                          <a:solidFill>
                            <a:schemeClr val="tx1"/>
                          </a:solidFill>
                          <a:latin typeface="+mn-lt"/>
                          <a:ea typeface="+mn-ea"/>
                          <a:cs typeface="Arial" panose="020B0604020202020204" pitchFamily="34" charset="0"/>
                        </a:rPr>
                        <a:t>(%)</a:t>
                      </a: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100" b="1" dirty="0" smtClean="0">
                          <a:solidFill>
                            <a:schemeClr val="tx1"/>
                          </a:solidFill>
                          <a:latin typeface="+mj-lt"/>
                          <a:cs typeface="Arial" panose="020B0604020202020204" pitchFamily="34" charset="0"/>
                        </a:rPr>
                        <a:t>Recommended</a:t>
                      </a:r>
                      <a:r>
                        <a:rPr lang="en-US" sz="1100" b="1" baseline="0" dirty="0" smtClean="0">
                          <a:solidFill>
                            <a:schemeClr val="tx1"/>
                          </a:solidFill>
                          <a:latin typeface="+mj-lt"/>
                          <a:cs typeface="Arial" panose="020B0604020202020204" pitchFamily="34" charset="0"/>
                        </a:rPr>
                        <a:t> loss budget</a:t>
                      </a:r>
                      <a:endParaRPr lang="en-US" sz="1100" b="1" dirty="0">
                        <a:solidFill>
                          <a:schemeClr val="tx1"/>
                        </a:solidFill>
                        <a:latin typeface="+mj-lt"/>
                        <a:cs typeface="Arial" panose="020B0604020202020204" pitchFamily="34" charset="0"/>
                      </a:endParaRP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200" b="1" dirty="0">
                        <a:solidFill>
                          <a:schemeClr val="tx1"/>
                        </a:solidFill>
                        <a:latin typeface="+mj-lt"/>
                        <a:cs typeface="Arial" panose="020B0604020202020204" pitchFamily="34" charset="0"/>
                      </a:endParaRP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100" b="1" dirty="0" smtClean="0">
                          <a:solidFill>
                            <a:schemeClr val="tx1"/>
                          </a:solidFill>
                          <a:latin typeface="+mj-lt"/>
                          <a:cs typeface="Arial" panose="020B0604020202020204" pitchFamily="34" charset="0"/>
                        </a:rPr>
                        <a:t>Maximum loss </a:t>
                      </a:r>
                      <a:r>
                        <a:rPr lang="en-US" sz="1100" b="1" baseline="0" dirty="0" smtClean="0">
                          <a:solidFill>
                            <a:schemeClr val="tx1"/>
                          </a:solidFill>
                          <a:latin typeface="+mj-lt"/>
                          <a:cs typeface="Arial" panose="020B0604020202020204" pitchFamily="34" charset="0"/>
                        </a:rPr>
                        <a:t>budget</a:t>
                      </a:r>
                      <a:endParaRPr lang="en-US" sz="1100" b="1" dirty="0">
                        <a:solidFill>
                          <a:schemeClr val="tx1"/>
                        </a:solidFill>
                        <a:latin typeface="+mj-lt"/>
                        <a:cs typeface="Arial" panose="020B0604020202020204" pitchFamily="34" charset="0"/>
                      </a:endParaRP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200" b="1"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2">
                  <a:txBody>
                    <a:bodyPr/>
                    <a:lstStyle/>
                    <a:p>
                      <a:pPr algn="ctr"/>
                      <a:r>
                        <a:rPr lang="en-US" sz="1100" b="1" dirty="0" smtClean="0">
                          <a:solidFill>
                            <a:schemeClr val="accent3"/>
                          </a:solidFill>
                          <a:latin typeface="+mj-lt"/>
                          <a:cs typeface="Arial" panose="020B0604020202020204" pitchFamily="34" charset="0"/>
                        </a:rPr>
                        <a:t>Total</a:t>
                      </a:r>
                      <a:r>
                        <a:rPr lang="en-US" sz="1100" b="1" baseline="0" dirty="0" smtClean="0">
                          <a:solidFill>
                            <a:schemeClr val="accent3"/>
                          </a:solidFill>
                          <a:latin typeface="+mj-lt"/>
                          <a:cs typeface="Arial" panose="020B0604020202020204" pitchFamily="34" charset="0"/>
                        </a:rPr>
                        <a:t> 2015 loss budget</a:t>
                      </a:r>
                      <a:endParaRPr lang="en-US" sz="1100" b="1" dirty="0">
                        <a:solidFill>
                          <a:schemeClr val="accent3"/>
                        </a:solidFill>
                        <a:latin typeface="+mj-lt"/>
                        <a:cs typeface="Arial" panose="020B0604020202020204" pitchFamily="34" charset="0"/>
                      </a:endParaRP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200" b="1"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7641">
                <a:tc vMerge="1">
                  <a:txBody>
                    <a:bodyPr/>
                    <a:lstStyle/>
                    <a:p>
                      <a:endParaRPr lang="en-US" sz="1200" b="1" dirty="0" smtClean="0">
                        <a:solidFill>
                          <a:srgbClr val="FF0000"/>
                        </a:solidFill>
                        <a:latin typeface="+mj-lt"/>
                        <a:cs typeface="Arial" panose="020B0604020202020204" pitchFamily="34" charset="0"/>
                      </a:endParaRPr>
                    </a:p>
                  </a:txBody>
                  <a:tcPr marL="36576" marR="36576" marT="27432" marB="27432" anchor="b">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200" b="1" i="0" baseline="0" dirty="0" smtClean="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200" b="1" i="0" kern="1200" baseline="0" dirty="0" smtClean="0">
                        <a:solidFill>
                          <a:schemeClr val="accent5"/>
                        </a:solidFill>
                        <a:latin typeface="+mn-lt"/>
                        <a:ea typeface="+mn-ea"/>
                        <a:cs typeface="Arial" panose="020B0604020202020204" pitchFamily="34" charset="0"/>
                      </a:endParaRP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1" i="0" kern="1200" baseline="0" dirty="0" smtClean="0">
                          <a:solidFill>
                            <a:schemeClr val="accent5"/>
                          </a:solidFill>
                          <a:latin typeface="+mn-lt"/>
                          <a:ea typeface="+mn-ea"/>
                          <a:cs typeface="Arial" panose="020B0604020202020204" pitchFamily="34" charset="0"/>
                        </a:rPr>
                        <a:t>Amber</a:t>
                      </a:r>
                    </a:p>
                  </a:txBody>
                  <a:tcPr marL="36576" marR="36576" marT="27432" marB="27432" anchor="b">
                    <a:lnT w="12700" cap="flat" cmpd="sng" algn="ctr">
                      <a:solidFill>
                        <a:schemeClr val="bg1">
                          <a:lumMod val="50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sz="1100" b="1" i="0" kern="1200" baseline="0" dirty="0" smtClean="0">
                          <a:solidFill>
                            <a:srgbClr val="FF0000"/>
                          </a:solidFill>
                          <a:latin typeface="+mn-lt"/>
                          <a:ea typeface="+mn-ea"/>
                          <a:cs typeface="Arial" panose="020B0604020202020204" pitchFamily="34" charset="0"/>
                        </a:rPr>
                        <a:t>Red</a:t>
                      </a:r>
                    </a:p>
                  </a:txBody>
                  <a:tcPr marL="36576" marR="36576" marT="27432" marB="27432" anchor="b">
                    <a:lnT w="12700" cap="flat" cmpd="sng" algn="ctr">
                      <a:solidFill>
                        <a:schemeClr val="bg1">
                          <a:lumMod val="50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sz="1100" b="1" i="0" kern="1200" baseline="0" dirty="0" smtClean="0">
                          <a:solidFill>
                            <a:schemeClr val="accent5"/>
                          </a:solidFill>
                          <a:latin typeface="+mn-lt"/>
                          <a:ea typeface="+mn-ea"/>
                          <a:cs typeface="Arial" panose="020B0604020202020204" pitchFamily="34" charset="0"/>
                        </a:rPr>
                        <a:t>Amber</a:t>
                      </a:r>
                    </a:p>
                  </a:txBody>
                  <a:tcPr marL="36576" marR="36576" marT="27432" marB="27432" anchor="b">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1" i="0" kern="1200" baseline="0" dirty="0" smtClean="0">
                          <a:solidFill>
                            <a:srgbClr val="FF0000"/>
                          </a:solidFill>
                          <a:latin typeface="+mn-lt"/>
                          <a:ea typeface="+mn-ea"/>
                          <a:cs typeface="Arial" panose="020B0604020202020204" pitchFamily="34" charset="0"/>
                        </a:rPr>
                        <a:t>Red</a:t>
                      </a:r>
                    </a:p>
                  </a:txBody>
                  <a:tcPr marL="36576" marR="36576" marT="27432" marB="27432" anchor="b">
                    <a:lnL w="12700" cap="flat" cmpd="sng" algn="ctr">
                      <a:no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1" i="0" kern="1200" baseline="0" dirty="0" smtClean="0">
                          <a:solidFill>
                            <a:schemeClr val="accent5"/>
                          </a:solidFill>
                          <a:latin typeface="+mn-lt"/>
                          <a:ea typeface="+mn-ea"/>
                          <a:cs typeface="Arial" panose="020B0604020202020204" pitchFamily="34" charset="0"/>
                        </a:rPr>
                        <a:t>Amber</a:t>
                      </a:r>
                    </a:p>
                  </a:txBody>
                  <a:tcPr marL="36576" marR="36576" marT="27432" marB="27432" anchor="b">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1" i="0" kern="1200" baseline="0" dirty="0" smtClean="0">
                          <a:solidFill>
                            <a:srgbClr val="FF0000"/>
                          </a:solidFill>
                          <a:latin typeface="+mn-lt"/>
                          <a:ea typeface="+mn-ea"/>
                          <a:cs typeface="Arial" panose="020B0604020202020204" pitchFamily="34" charset="0"/>
                        </a:rPr>
                        <a:t>Red</a:t>
                      </a:r>
                    </a:p>
                  </a:txBody>
                  <a:tcPr marL="36576" marR="36576" marT="27432" marB="27432" anchor="b">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911">
                <a:tc>
                  <a:txBody>
                    <a:bodyPr/>
                    <a:lstStyle/>
                    <a:p>
                      <a:pPr marL="117475" indent="0"/>
                      <a:r>
                        <a:rPr lang="en-US" sz="1100" b="1" i="0" baseline="0" dirty="0" smtClean="0">
                          <a:solidFill>
                            <a:schemeClr val="tx1"/>
                          </a:solidFill>
                          <a:latin typeface="+mj-lt"/>
                          <a:cs typeface="Arial" panose="020B0604020202020204" pitchFamily="34" charset="0"/>
                        </a:rPr>
                        <a:t>SBNA Cons. &amp; Bus.</a:t>
                      </a:r>
                      <a:endParaRPr lang="en-US" sz="1100" b="1" i="0" baseline="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1" dirty="0" smtClean="0"/>
                        <a:t>$631</a:t>
                      </a:r>
                      <a:endParaRPr lang="en-GB" sz="1100" b="1" dirty="0"/>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1" i="0" dirty="0" smtClean="0">
                          <a:solidFill>
                            <a:schemeClr val="tx1"/>
                          </a:solidFill>
                          <a:latin typeface="+mj-lt"/>
                          <a:cs typeface="Arial" panose="020B0604020202020204" pitchFamily="34" charset="0"/>
                        </a:rPr>
                        <a:t>27%</a:t>
                      </a:r>
                      <a:endParaRPr lang="en-GB" sz="1100" b="1" i="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1" i="0" dirty="0" smtClean="0">
                          <a:solidFill>
                            <a:schemeClr val="tx1"/>
                          </a:solidFill>
                          <a:latin typeface="+mj-lt"/>
                          <a:cs typeface="Arial" panose="020B0604020202020204" pitchFamily="34" charset="0"/>
                        </a:rPr>
                        <a:t>$791</a:t>
                      </a:r>
                      <a:endParaRPr lang="en-GB" sz="1100" b="1" i="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1" i="0" dirty="0" smtClean="0">
                          <a:solidFill>
                            <a:schemeClr val="tx1"/>
                          </a:solidFill>
                          <a:latin typeface="+mj-lt"/>
                          <a:cs typeface="Arial" panose="020B0604020202020204" pitchFamily="34" charset="0"/>
                        </a:rPr>
                        <a:t>$872</a:t>
                      </a:r>
                      <a:endParaRPr lang="en-GB" sz="1100" b="1" i="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1" i="0" dirty="0" smtClean="0">
                          <a:solidFill>
                            <a:schemeClr val="tx1"/>
                          </a:solidFill>
                          <a:latin typeface="+mj-lt"/>
                          <a:cs typeface="Arial" panose="020B0604020202020204" pitchFamily="34" charset="0"/>
                        </a:rPr>
                        <a:t>$1,016</a:t>
                      </a:r>
                      <a:endParaRPr lang="en-GB" sz="1100" b="1"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1" i="0" dirty="0" smtClean="0">
                          <a:solidFill>
                            <a:schemeClr val="tx1"/>
                          </a:solidFill>
                          <a:latin typeface="+mj-lt"/>
                          <a:cs typeface="Arial" panose="020B0604020202020204" pitchFamily="34" charset="0"/>
                        </a:rPr>
                        <a:t>$1,060</a:t>
                      </a:r>
                      <a:endParaRPr lang="en-GB" sz="1100" b="1"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1" i="0" dirty="0" smtClean="0">
                          <a:solidFill>
                            <a:schemeClr val="accent3"/>
                          </a:solidFill>
                          <a:latin typeface="+mj-lt"/>
                          <a:cs typeface="Arial" panose="020B0604020202020204" pitchFamily="34" charset="0"/>
                        </a:rPr>
                        <a:t>$686</a:t>
                      </a:r>
                      <a:endParaRPr lang="en-GB" sz="1100" b="1" i="0" dirty="0">
                        <a:solidFill>
                          <a:schemeClr val="accent3"/>
                        </a:solidFill>
                        <a:latin typeface="+mj-lt"/>
                        <a:cs typeface="Arial" panose="020B0604020202020204" pitchFamily="34" charset="0"/>
                      </a:endParaRPr>
                    </a:p>
                  </a:txBody>
                  <a:tcPr marL="36576" marR="36576" marT="27432" marB="27432" anchor="ctr">
                    <a:lnL w="1270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1" i="0" dirty="0" smtClean="0">
                          <a:solidFill>
                            <a:schemeClr val="accent3"/>
                          </a:solidFill>
                          <a:latin typeface="+mj-lt"/>
                          <a:cs typeface="Arial" panose="020B0604020202020204" pitchFamily="34" charset="0"/>
                        </a:rPr>
                        <a:t>$730</a:t>
                      </a:r>
                      <a:endParaRPr lang="en-GB" sz="1100" b="1" i="0" dirty="0">
                        <a:solidFill>
                          <a:schemeClr val="accent3"/>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318911">
                <a:tc>
                  <a:txBody>
                    <a:bodyPr/>
                    <a:lstStyle/>
                    <a:p>
                      <a:pPr marL="233363" indent="0"/>
                      <a:r>
                        <a:rPr lang="en-US" sz="1100" b="0" i="0" baseline="0" dirty="0" smtClean="0">
                          <a:solidFill>
                            <a:schemeClr val="tx1"/>
                          </a:solidFill>
                          <a:latin typeface="+mj-lt"/>
                          <a:cs typeface="Arial" panose="020B0604020202020204" pitchFamily="34" charset="0"/>
                        </a:rPr>
                        <a:t>Retail Banking</a:t>
                      </a:r>
                      <a:endParaRPr lang="en-US" sz="1100" b="0" i="0" baseline="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t>$444</a:t>
                      </a:r>
                      <a:endParaRPr lang="en-GB" sz="1100" b="0" i="0" dirty="0"/>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19%</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$555</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$613</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$714</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$744</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1" dirty="0" smtClean="0">
                          <a:solidFill>
                            <a:schemeClr val="accent3"/>
                          </a:solidFill>
                          <a:latin typeface="+mj-lt"/>
                          <a:cs typeface="Arial" panose="020B0604020202020204" pitchFamily="34" charset="0"/>
                        </a:rPr>
                        <a:t>N/A</a:t>
                      </a:r>
                      <a:endParaRPr lang="en-GB" sz="1100" b="0" i="1" dirty="0">
                        <a:solidFill>
                          <a:schemeClr val="accent3"/>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1" dirty="0" smtClean="0">
                          <a:solidFill>
                            <a:schemeClr val="accent3"/>
                          </a:solidFill>
                          <a:latin typeface="+mj-lt"/>
                          <a:cs typeface="Arial" panose="020B0604020202020204" pitchFamily="34" charset="0"/>
                        </a:rPr>
                        <a:t>N/A</a:t>
                      </a:r>
                      <a:endParaRPr lang="en-GB" sz="1100" b="0" i="1" dirty="0">
                        <a:solidFill>
                          <a:schemeClr val="accent3"/>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318911">
                <a:tc>
                  <a:txBody>
                    <a:bodyPr/>
                    <a:lstStyle/>
                    <a:p>
                      <a:pPr marL="233363" indent="0"/>
                      <a:r>
                        <a:rPr lang="en-US" sz="1100" b="0" i="0" baseline="0" dirty="0" smtClean="0">
                          <a:solidFill>
                            <a:schemeClr val="tx1"/>
                          </a:solidFill>
                          <a:latin typeface="+mj-lt"/>
                          <a:cs typeface="Arial" panose="020B0604020202020204" pitchFamily="34" charset="0"/>
                        </a:rPr>
                        <a:t>Business Banking</a:t>
                      </a:r>
                      <a:endParaRPr lang="en-US" sz="1100" b="0" i="0" baseline="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t>$188</a:t>
                      </a:r>
                      <a:endParaRPr lang="en-GB" sz="1100" b="0" i="0" dirty="0"/>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8%</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$235</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$259</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$302</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$315</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1" dirty="0" smtClean="0">
                          <a:solidFill>
                            <a:schemeClr val="accent3"/>
                          </a:solidFill>
                          <a:latin typeface="+mj-lt"/>
                          <a:cs typeface="Arial" panose="020B0604020202020204" pitchFamily="34" charset="0"/>
                        </a:rPr>
                        <a:t>N/A</a:t>
                      </a:r>
                      <a:endParaRPr lang="en-GB" sz="1100" b="0" i="1" dirty="0">
                        <a:solidFill>
                          <a:schemeClr val="accent3"/>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1" dirty="0" smtClean="0">
                          <a:solidFill>
                            <a:schemeClr val="accent3"/>
                          </a:solidFill>
                          <a:latin typeface="+mj-lt"/>
                          <a:cs typeface="Arial" panose="020B0604020202020204" pitchFamily="34" charset="0"/>
                        </a:rPr>
                        <a:t>N/A</a:t>
                      </a:r>
                      <a:endParaRPr lang="en-GB" sz="1100" b="0" i="1" dirty="0">
                        <a:solidFill>
                          <a:schemeClr val="accent3"/>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911">
                <a:tc>
                  <a:txBody>
                    <a:bodyPr/>
                    <a:lstStyle/>
                    <a:p>
                      <a:pPr marL="117475" indent="0"/>
                      <a:r>
                        <a:rPr lang="en-US" sz="1100" b="1" i="0" baseline="0" dirty="0" smtClean="0">
                          <a:solidFill>
                            <a:schemeClr val="tx1"/>
                          </a:solidFill>
                          <a:latin typeface="+mj-lt"/>
                          <a:cs typeface="Arial" panose="020B0604020202020204" pitchFamily="34" charset="0"/>
                        </a:rPr>
                        <a:t>SBNA Commercial</a:t>
                      </a:r>
                      <a:endParaRPr lang="en-US" sz="1100" b="1" i="0" baseline="0" dirty="0">
                        <a:solidFill>
                          <a:schemeClr val="tx1"/>
                        </a:solidFill>
                        <a:latin typeface="+mj-lt"/>
                        <a:cs typeface="Arial" panose="020B0604020202020204" pitchFamily="34" charset="0"/>
                      </a:endParaRPr>
                    </a:p>
                  </a:txBody>
                  <a:tcPr marL="36576" marR="36576" marT="27432" marB="27432" anchor="ctr">
                    <a:lnL w="12700" cap="flat" cmpd="sng" algn="ctr">
                      <a:solidFill>
                        <a:srgbClr val="FF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a:r>
                        <a:rPr lang="en-GB" sz="1100" b="1" dirty="0" smtClean="0"/>
                        <a:t>$632</a:t>
                      </a:r>
                      <a:endParaRPr lang="en-GB" sz="1100" b="1" dirty="0"/>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1" i="0" kern="1200" dirty="0" smtClean="0">
                          <a:solidFill>
                            <a:schemeClr val="tx1"/>
                          </a:solidFill>
                          <a:latin typeface="+mn-lt"/>
                          <a:ea typeface="+mn-ea"/>
                          <a:cs typeface="Arial" panose="020B0604020202020204" pitchFamily="34" charset="0"/>
                        </a:rPr>
                        <a:t>27%</a:t>
                      </a: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a:r>
                        <a:rPr lang="en-GB" sz="1100" b="1" i="0" dirty="0" smtClean="0">
                          <a:solidFill>
                            <a:schemeClr val="tx1"/>
                          </a:solidFill>
                          <a:latin typeface="+mj-lt"/>
                          <a:cs typeface="Arial" panose="020B0604020202020204" pitchFamily="34" charset="0"/>
                        </a:rPr>
                        <a:t>$791</a:t>
                      </a:r>
                      <a:endParaRPr lang="en-GB" sz="1100" b="1" i="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a:r>
                        <a:rPr lang="en-GB" sz="1100" b="1" i="0" dirty="0" smtClean="0">
                          <a:solidFill>
                            <a:schemeClr val="tx1"/>
                          </a:solidFill>
                          <a:latin typeface="+mj-lt"/>
                          <a:cs typeface="Arial" panose="020B0604020202020204" pitchFamily="34" charset="0"/>
                        </a:rPr>
                        <a:t>$873</a:t>
                      </a:r>
                      <a:endParaRPr lang="en-GB" sz="1100" b="1" i="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a:r>
                        <a:rPr lang="en-GB" sz="1100" b="1" i="0" dirty="0" smtClean="0">
                          <a:solidFill>
                            <a:schemeClr val="tx1"/>
                          </a:solidFill>
                          <a:latin typeface="+mj-lt"/>
                          <a:cs typeface="Arial" panose="020B0604020202020204" pitchFamily="34" charset="0"/>
                        </a:rPr>
                        <a:t>$1,017</a:t>
                      </a:r>
                      <a:endParaRPr lang="en-GB" sz="1100" b="1"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a:r>
                        <a:rPr lang="en-GB" sz="1100" b="1" i="0" dirty="0" smtClean="0">
                          <a:solidFill>
                            <a:schemeClr val="tx1"/>
                          </a:solidFill>
                          <a:latin typeface="+mj-lt"/>
                          <a:cs typeface="Arial" panose="020B0604020202020204" pitchFamily="34" charset="0"/>
                        </a:rPr>
                        <a:t>$1,061</a:t>
                      </a:r>
                      <a:endParaRPr lang="en-GB" sz="1100" b="1"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a:r>
                        <a:rPr lang="en-GB" sz="1100" b="1" i="0" dirty="0" smtClean="0">
                          <a:solidFill>
                            <a:schemeClr val="accent3"/>
                          </a:solidFill>
                          <a:latin typeface="+mj-lt"/>
                          <a:cs typeface="Arial" panose="020B0604020202020204" pitchFamily="34" charset="0"/>
                        </a:rPr>
                        <a:t>$1,616</a:t>
                      </a:r>
                      <a:endParaRPr lang="en-GB" sz="1100" b="1" i="0" dirty="0">
                        <a:solidFill>
                          <a:schemeClr val="accent3"/>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1" i="0" kern="1200" dirty="0" smtClean="0">
                          <a:solidFill>
                            <a:schemeClr val="accent3"/>
                          </a:solidFill>
                          <a:latin typeface="+mn-lt"/>
                          <a:ea typeface="+mn-ea"/>
                          <a:cs typeface="Arial" panose="020B0604020202020204" pitchFamily="34" charset="0"/>
                        </a:rPr>
                        <a:t>$1,719</a:t>
                      </a:r>
                    </a:p>
                  </a:txBody>
                  <a:tcPr marL="36576" marR="36576" marT="27432" marB="27432" anchor="ctr">
                    <a:lnL w="12700" cap="flat" cmpd="sng" algn="ctr">
                      <a:noFill/>
                      <a:prstDash val="sysDash"/>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318911">
                <a:tc>
                  <a:txBody>
                    <a:bodyPr/>
                    <a:lstStyle/>
                    <a:p>
                      <a:pPr marL="233363" indent="0"/>
                      <a:r>
                        <a:rPr lang="en-US" sz="1100" b="0" i="0" baseline="0" dirty="0" smtClean="0">
                          <a:solidFill>
                            <a:schemeClr val="tx1"/>
                          </a:solidFill>
                          <a:latin typeface="+mj-lt"/>
                          <a:cs typeface="Arial" panose="020B0604020202020204" pitchFamily="34" charset="0"/>
                        </a:rPr>
                        <a:t>CRE</a:t>
                      </a:r>
                      <a:endParaRPr lang="en-US" sz="1100" b="0" i="0" baseline="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dirty="0" smtClean="0"/>
                        <a:t>$296</a:t>
                      </a: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i="0" kern="1200" dirty="0" smtClean="0">
                          <a:solidFill>
                            <a:schemeClr val="tx1"/>
                          </a:solidFill>
                          <a:latin typeface="+mn-lt"/>
                          <a:ea typeface="+mn-ea"/>
                          <a:cs typeface="Arial" panose="020B0604020202020204" pitchFamily="34" charset="0"/>
                        </a:rPr>
                        <a:t>13%</a:t>
                      </a: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$370</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$408</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$476</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$496</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accent3"/>
                          </a:solidFill>
                          <a:latin typeface="+mj-lt"/>
                          <a:cs typeface="Arial" panose="020B0604020202020204" pitchFamily="34" charset="0"/>
                        </a:rPr>
                        <a:t>$963</a:t>
                      </a:r>
                      <a:endParaRPr lang="en-GB" sz="1100" b="0" i="0" dirty="0">
                        <a:solidFill>
                          <a:schemeClr val="accent3"/>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accent3"/>
                          </a:solidFill>
                          <a:latin typeface="+mj-lt"/>
                          <a:cs typeface="Arial" panose="020B0604020202020204" pitchFamily="34" charset="0"/>
                        </a:rPr>
                        <a:t>$1,024</a:t>
                      </a:r>
                      <a:endParaRPr lang="en-GB" sz="1100" b="0" i="0" dirty="0">
                        <a:solidFill>
                          <a:schemeClr val="accent3"/>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318911">
                <a:tc>
                  <a:txBody>
                    <a:bodyPr/>
                    <a:lstStyle/>
                    <a:p>
                      <a:pPr marL="233363" indent="0"/>
                      <a:r>
                        <a:rPr lang="en-US" sz="1100" b="0" i="0" baseline="0" dirty="0" smtClean="0">
                          <a:solidFill>
                            <a:schemeClr val="tx1"/>
                          </a:solidFill>
                          <a:latin typeface="+mj-lt"/>
                          <a:cs typeface="Arial" panose="020B0604020202020204" pitchFamily="34" charset="0"/>
                        </a:rPr>
                        <a:t>C&amp;I</a:t>
                      </a:r>
                      <a:endParaRPr lang="en-US" sz="1100" b="0" i="0" baseline="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dirty="0" smtClean="0"/>
                        <a:t>$280</a:t>
                      </a:r>
                      <a:endParaRPr lang="en-GB" sz="1100" b="0" dirty="0"/>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12%</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$350</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$386</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$450</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$469</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accent3"/>
                          </a:solidFill>
                          <a:latin typeface="+mj-lt"/>
                          <a:cs typeface="Arial" panose="020B0604020202020204" pitchFamily="34" charset="0"/>
                        </a:rPr>
                        <a:t>$295</a:t>
                      </a:r>
                      <a:endParaRPr lang="en-GB" sz="1100" b="0" i="0" dirty="0">
                        <a:solidFill>
                          <a:schemeClr val="accent3"/>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accent3"/>
                          </a:solidFill>
                          <a:latin typeface="+mj-lt"/>
                          <a:cs typeface="Arial" panose="020B0604020202020204" pitchFamily="34" charset="0"/>
                        </a:rPr>
                        <a:t>$314</a:t>
                      </a:r>
                      <a:endParaRPr lang="en-GB" sz="1100" b="0" i="0" dirty="0">
                        <a:solidFill>
                          <a:schemeClr val="accent3"/>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318911">
                <a:tc>
                  <a:txBody>
                    <a:bodyPr/>
                    <a:lstStyle/>
                    <a:p>
                      <a:pPr marL="233363" indent="0"/>
                      <a:r>
                        <a:rPr lang="en-US" sz="1100" b="0" i="0" baseline="0" dirty="0" smtClean="0">
                          <a:solidFill>
                            <a:schemeClr val="tx1"/>
                          </a:solidFill>
                          <a:latin typeface="+mj-lt"/>
                          <a:cs typeface="Arial" panose="020B0604020202020204" pitchFamily="34" charset="0"/>
                        </a:rPr>
                        <a:t>GCB</a:t>
                      </a:r>
                      <a:endParaRPr lang="en-US" sz="1100" b="0" i="0" baseline="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dirty="0" smtClean="0"/>
                        <a:t>$57</a:t>
                      </a:r>
                      <a:endParaRPr lang="en-GB" sz="1100" b="0" dirty="0"/>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i="0" kern="1200" dirty="0" smtClean="0">
                          <a:solidFill>
                            <a:schemeClr val="tx1"/>
                          </a:solidFill>
                          <a:latin typeface="+mn-lt"/>
                          <a:ea typeface="+mn-ea"/>
                          <a:cs typeface="Arial" panose="020B0604020202020204" pitchFamily="34" charset="0"/>
                        </a:rPr>
                        <a:t>2%</a:t>
                      </a: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$71</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$78</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$91</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$95</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accent3"/>
                          </a:solidFill>
                          <a:latin typeface="+mj-lt"/>
                          <a:cs typeface="Arial" panose="020B0604020202020204" pitchFamily="34" charset="0"/>
                        </a:rPr>
                        <a:t>$358</a:t>
                      </a:r>
                      <a:endParaRPr lang="en-GB" sz="1100" b="0" i="0" dirty="0">
                        <a:solidFill>
                          <a:schemeClr val="accent3"/>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accent3"/>
                          </a:solidFill>
                          <a:latin typeface="+mj-lt"/>
                          <a:cs typeface="Arial" panose="020B0604020202020204" pitchFamily="34" charset="0"/>
                        </a:rPr>
                        <a:t>$381</a:t>
                      </a:r>
                      <a:endParaRPr lang="en-GB" sz="1100" b="0" i="0" dirty="0">
                        <a:solidFill>
                          <a:schemeClr val="accent3"/>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1657">
                <a:tc>
                  <a:txBody>
                    <a:bodyPr/>
                    <a:lstStyle/>
                    <a:p>
                      <a:r>
                        <a:rPr lang="en-US" sz="1100" b="1" dirty="0" smtClean="0">
                          <a:solidFill>
                            <a:schemeClr val="tx1"/>
                          </a:solidFill>
                          <a:latin typeface="+mj-lt"/>
                          <a:cs typeface="Arial" panose="020B0604020202020204" pitchFamily="34" charset="0"/>
                        </a:rPr>
                        <a:t>Credit</a:t>
                      </a:r>
                      <a:r>
                        <a:rPr lang="en-US" sz="1100" b="1" baseline="0" dirty="0" smtClean="0">
                          <a:solidFill>
                            <a:schemeClr val="tx1"/>
                          </a:solidFill>
                          <a:latin typeface="+mj-lt"/>
                          <a:cs typeface="Arial" panose="020B0604020202020204" pitchFamily="34" charset="0"/>
                        </a:rPr>
                        <a:t> </a:t>
                      </a:r>
                      <a:r>
                        <a:rPr lang="en-US" sz="1100" b="1" dirty="0" smtClean="0">
                          <a:solidFill>
                            <a:schemeClr val="tx1"/>
                          </a:solidFill>
                          <a:latin typeface="+mj-lt"/>
                          <a:cs typeface="Arial" panose="020B0604020202020204" pitchFamily="34" charset="0"/>
                        </a:rPr>
                        <a:t>loss budget</a:t>
                      </a:r>
                    </a:p>
                  </a:txBody>
                  <a:tcPr marL="36576" marR="36576" marT="27432" marB="27432"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$1,263</a:t>
                      </a:r>
                      <a:endParaRPr lang="en-GB" sz="1100" b="0"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54%</a:t>
                      </a:r>
                      <a:endParaRPr lang="en-GB" sz="1100" b="0"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$1,582</a:t>
                      </a:r>
                      <a:endParaRPr lang="en-GB" sz="1100" b="0"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$1,745</a:t>
                      </a:r>
                      <a:endParaRPr lang="en-GB" sz="1100" b="0"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$2,034</a:t>
                      </a:r>
                      <a:endParaRPr lang="en-GB" sz="1100" b="0"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$2,120</a:t>
                      </a:r>
                      <a:endParaRPr lang="en-GB" sz="1100" b="0"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accent3"/>
                          </a:solidFill>
                          <a:latin typeface="+mj-lt"/>
                          <a:cs typeface="Arial" panose="020B0604020202020204" pitchFamily="34" charset="0"/>
                        </a:rPr>
                        <a:t>$2,302</a:t>
                      </a:r>
                      <a:endParaRPr lang="en-GB" sz="1100" b="0" i="0" dirty="0">
                        <a:solidFill>
                          <a:schemeClr val="accent3"/>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accent3"/>
                          </a:solidFill>
                          <a:latin typeface="+mj-lt"/>
                          <a:cs typeface="Arial" panose="020B0604020202020204" pitchFamily="34" charset="0"/>
                        </a:rPr>
                        <a:t>$2,448</a:t>
                      </a:r>
                      <a:endParaRPr lang="en-GB" sz="1100" b="0" i="0" dirty="0">
                        <a:solidFill>
                          <a:schemeClr val="accent3"/>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1657">
                <a:tc>
                  <a:txBody>
                    <a:bodyPr/>
                    <a:lstStyle/>
                    <a:p>
                      <a:r>
                        <a:rPr lang="en-US" sz="1100" b="1" i="0" dirty="0" smtClean="0">
                          <a:solidFill>
                            <a:schemeClr val="tx1"/>
                          </a:solidFill>
                          <a:latin typeface="+mj-lt"/>
                          <a:cs typeface="Arial" panose="020B0604020202020204" pitchFamily="34" charset="0"/>
                        </a:rPr>
                        <a:t>PPNR</a:t>
                      </a:r>
                      <a:r>
                        <a:rPr lang="en-US" sz="1100" b="1" i="0" baseline="0" dirty="0" smtClean="0">
                          <a:solidFill>
                            <a:schemeClr val="tx1"/>
                          </a:solidFill>
                          <a:latin typeface="+mj-lt"/>
                          <a:cs typeface="Arial" panose="020B0604020202020204" pitchFamily="34" charset="0"/>
                        </a:rPr>
                        <a:t> impairment</a:t>
                      </a:r>
                      <a:endParaRPr lang="en-US" sz="1100" b="1" i="0" dirty="0" smtClean="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$1,069</a:t>
                      </a:r>
                      <a:endParaRPr lang="en-GB" sz="1100" b="0"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46%</a:t>
                      </a:r>
                      <a:endParaRPr lang="en-GB" sz="1100" b="0"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$1,339</a:t>
                      </a:r>
                      <a:endParaRPr lang="en-GB" sz="1100" b="0"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i="0" kern="1200" dirty="0" smtClean="0">
                          <a:solidFill>
                            <a:schemeClr val="tx1"/>
                          </a:solidFill>
                          <a:latin typeface="+mn-lt"/>
                          <a:ea typeface="+mn-ea"/>
                          <a:cs typeface="Arial" panose="020B0604020202020204" pitchFamily="34" charset="0"/>
                        </a:rPr>
                        <a:t>$1,477</a:t>
                      </a: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$1,722</a:t>
                      </a:r>
                      <a:endParaRPr lang="en-GB" sz="1100" b="0"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tx1"/>
                          </a:solidFill>
                          <a:latin typeface="+mj-lt"/>
                          <a:cs typeface="Arial" panose="020B0604020202020204" pitchFamily="34" charset="0"/>
                        </a:rPr>
                        <a:t>$1,795</a:t>
                      </a:r>
                      <a:endParaRPr lang="en-GB" sz="1100" b="0"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accent3"/>
                          </a:solidFill>
                          <a:latin typeface="+mj-lt"/>
                          <a:cs typeface="Arial" panose="020B0604020202020204" pitchFamily="34" charset="0"/>
                        </a:rPr>
                        <a:t>$1,245</a:t>
                      </a:r>
                      <a:endParaRPr lang="en-GB" sz="1100" b="0" i="0" dirty="0">
                        <a:solidFill>
                          <a:schemeClr val="accent3"/>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0" dirty="0" smtClean="0">
                          <a:solidFill>
                            <a:schemeClr val="accent3"/>
                          </a:solidFill>
                          <a:latin typeface="+mj-lt"/>
                          <a:cs typeface="Arial" panose="020B0604020202020204" pitchFamily="34" charset="0"/>
                        </a:rPr>
                        <a:t>$1,337</a:t>
                      </a:r>
                      <a:endParaRPr lang="en-GB" sz="1100" b="0" i="0" dirty="0">
                        <a:solidFill>
                          <a:schemeClr val="accent3"/>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1657">
                <a:tc>
                  <a:txBody>
                    <a:bodyPr/>
                    <a:lstStyle/>
                    <a:p>
                      <a:r>
                        <a:rPr lang="en-US" sz="1100" b="1" dirty="0" smtClean="0">
                          <a:solidFill>
                            <a:schemeClr val="bg1"/>
                          </a:solidFill>
                          <a:latin typeface="+mj-lt"/>
                          <a:cs typeface="Arial" panose="020B0604020202020204" pitchFamily="34" charset="0"/>
                        </a:rPr>
                        <a:t>Total SBNA loss budget</a:t>
                      </a:r>
                    </a:p>
                  </a:txBody>
                  <a:tcPr marL="36576" marR="36576" marT="27432" marB="27432"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100" b="1" i="0" dirty="0" smtClean="0">
                          <a:solidFill>
                            <a:schemeClr val="bg1"/>
                          </a:solidFill>
                          <a:latin typeface="+mj-lt"/>
                          <a:cs typeface="Arial" panose="020B0604020202020204" pitchFamily="34" charset="0"/>
                        </a:rPr>
                        <a:t>$2,333</a:t>
                      </a:r>
                      <a:endParaRPr lang="en-GB" sz="1100" b="1" i="0"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100" b="1" i="0" dirty="0" smtClean="0">
                          <a:solidFill>
                            <a:schemeClr val="bg1"/>
                          </a:solidFill>
                          <a:latin typeface="+mj-lt"/>
                          <a:cs typeface="Arial" panose="020B0604020202020204" pitchFamily="34" charset="0"/>
                        </a:rPr>
                        <a:t>100%</a:t>
                      </a:r>
                      <a:endParaRPr lang="en-GB" sz="1100" b="1" i="0"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100" b="1" i="0" dirty="0" smtClean="0">
                          <a:solidFill>
                            <a:schemeClr val="bg1"/>
                          </a:solidFill>
                          <a:latin typeface="+mj-lt"/>
                          <a:cs typeface="Arial" panose="020B0604020202020204" pitchFamily="34" charset="0"/>
                        </a:rPr>
                        <a:t>$2,921</a:t>
                      </a:r>
                      <a:endParaRPr lang="en-GB" sz="1100" b="1" i="0"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100" b="1" i="0" dirty="0" smtClean="0">
                          <a:solidFill>
                            <a:schemeClr val="bg1"/>
                          </a:solidFill>
                          <a:latin typeface="+mj-lt"/>
                          <a:cs typeface="Arial" panose="020B0604020202020204" pitchFamily="34" charset="0"/>
                        </a:rPr>
                        <a:t>$3,222</a:t>
                      </a:r>
                      <a:endParaRPr lang="en-GB" sz="1100" b="1" i="0"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100" b="1" i="0" dirty="0" smtClean="0">
                          <a:solidFill>
                            <a:schemeClr val="bg1"/>
                          </a:solidFill>
                          <a:latin typeface="+mj-lt"/>
                          <a:cs typeface="Arial" panose="020B0604020202020204" pitchFamily="34" charset="0"/>
                        </a:rPr>
                        <a:t>$3,755</a:t>
                      </a:r>
                      <a:endParaRPr lang="en-GB" sz="1100" b="1" i="0"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100" b="1" i="0" dirty="0" smtClean="0">
                          <a:solidFill>
                            <a:schemeClr val="bg1"/>
                          </a:solidFill>
                          <a:latin typeface="+mj-lt"/>
                          <a:cs typeface="Arial" panose="020B0604020202020204" pitchFamily="34" charset="0"/>
                        </a:rPr>
                        <a:t>$3,915</a:t>
                      </a:r>
                      <a:endParaRPr lang="en-GB" sz="1100" b="1" i="0"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100" b="1" i="0" dirty="0" smtClean="0">
                          <a:solidFill>
                            <a:schemeClr val="accent3">
                              <a:lumMod val="20000"/>
                              <a:lumOff val="80000"/>
                            </a:schemeClr>
                          </a:solidFill>
                          <a:latin typeface="+mj-lt"/>
                          <a:cs typeface="Arial" panose="020B0604020202020204" pitchFamily="34" charset="0"/>
                        </a:rPr>
                        <a:t>$3,547</a:t>
                      </a:r>
                      <a:endParaRPr lang="en-GB" sz="1100" b="1" i="0" dirty="0">
                        <a:solidFill>
                          <a:schemeClr val="accent3">
                            <a:lumMod val="20000"/>
                            <a:lumOff val="80000"/>
                          </a:schemeClr>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100" b="1" i="0" dirty="0" smtClean="0">
                          <a:solidFill>
                            <a:schemeClr val="accent3">
                              <a:lumMod val="20000"/>
                              <a:lumOff val="80000"/>
                            </a:schemeClr>
                          </a:solidFill>
                          <a:latin typeface="+mj-lt"/>
                          <a:cs typeface="Arial" panose="020B0604020202020204" pitchFamily="34" charset="0"/>
                        </a:rPr>
                        <a:t>$3,785</a:t>
                      </a:r>
                      <a:endParaRPr lang="en-GB" sz="1100" b="1" i="0" dirty="0">
                        <a:solidFill>
                          <a:schemeClr val="accent3">
                            <a:lumMod val="20000"/>
                            <a:lumOff val="80000"/>
                          </a:schemeClr>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bl>
          </a:graphicData>
        </a:graphic>
      </p:graphicFrame>
      <p:sp>
        <p:nvSpPr>
          <p:cNvPr id="16" name="AutoShape 156"/>
          <p:cNvSpPr>
            <a:spLocks noChangeArrowheads="1"/>
          </p:cNvSpPr>
          <p:nvPr/>
        </p:nvSpPr>
        <p:spPr bwMode="gray">
          <a:xfrm>
            <a:off x="8665225"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4</a:t>
            </a:r>
          </a:p>
        </p:txBody>
      </p:sp>
      <p:sp>
        <p:nvSpPr>
          <p:cNvPr id="17" name="Rectangular Callout 16"/>
          <p:cNvSpPr/>
          <p:nvPr/>
        </p:nvSpPr>
        <p:spPr>
          <a:xfrm>
            <a:off x="4179813" y="1360536"/>
            <a:ext cx="2210353" cy="338438"/>
          </a:xfrm>
          <a:prstGeom prst="wedgeRectCallout">
            <a:avLst>
              <a:gd name="adj1" fmla="val -20665"/>
              <a:gd name="adj2" fmla="val 87250"/>
            </a:avLst>
          </a:prstGeom>
          <a:solidFill>
            <a:schemeClr val="bg1">
              <a:lumMod val="95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nSpc>
                <a:spcPct val="100000"/>
              </a:lnSpc>
            </a:pPr>
            <a:r>
              <a:rPr lang="en-GB" dirty="0">
                <a:solidFill>
                  <a:schemeClr val="tx1"/>
                </a:solidFill>
                <a:latin typeface="Arial"/>
                <a:sym typeface="Arial"/>
              </a:rPr>
              <a:t>NCOs based on recommended </a:t>
            </a:r>
            <a:r>
              <a:rPr lang="en-GB" dirty="0">
                <a:solidFill>
                  <a:schemeClr val="tx1"/>
                </a:solidFill>
                <a:sym typeface="Arial"/>
              </a:rPr>
              <a:t>pre-IHC contribution </a:t>
            </a:r>
            <a:r>
              <a:rPr lang="en-GB" dirty="0" smtClean="0">
                <a:solidFill>
                  <a:schemeClr val="tx1"/>
                </a:solidFill>
                <a:sym typeface="Arial"/>
              </a:rPr>
              <a:t>buffer</a:t>
            </a:r>
            <a:endParaRPr lang="en-GB" dirty="0">
              <a:solidFill>
                <a:schemeClr val="tx1"/>
              </a:solidFill>
              <a:latin typeface="Arial"/>
              <a:sym typeface="Arial"/>
            </a:endParaRPr>
          </a:p>
        </p:txBody>
      </p:sp>
      <p:sp>
        <p:nvSpPr>
          <p:cNvPr id="18" name="Rectangular Callout 17"/>
          <p:cNvSpPr/>
          <p:nvPr/>
        </p:nvSpPr>
        <p:spPr>
          <a:xfrm>
            <a:off x="6683473" y="1366970"/>
            <a:ext cx="1981752" cy="338438"/>
          </a:xfrm>
          <a:prstGeom prst="wedgeRectCallout">
            <a:avLst>
              <a:gd name="adj1" fmla="val -43274"/>
              <a:gd name="adj2" fmla="val 87250"/>
            </a:avLst>
          </a:prstGeom>
          <a:solidFill>
            <a:schemeClr val="bg1">
              <a:lumMod val="95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nSpc>
                <a:spcPct val="100000"/>
              </a:lnSpc>
            </a:pPr>
            <a:r>
              <a:rPr lang="en-GB" dirty="0" smtClean="0">
                <a:solidFill>
                  <a:schemeClr val="tx1"/>
                </a:solidFill>
                <a:latin typeface="Arial"/>
                <a:sym typeface="Arial"/>
              </a:rPr>
              <a:t>Maximum capital constraint (post-IHC contribution)</a:t>
            </a:r>
            <a:endParaRPr lang="en-GB" dirty="0">
              <a:solidFill>
                <a:schemeClr val="tx1"/>
              </a:solidFill>
              <a:latin typeface="Arial"/>
              <a:sym typeface="Arial"/>
            </a:endParaRPr>
          </a:p>
        </p:txBody>
      </p:sp>
    </p:spTree>
    <p:extLst>
      <p:ext uri="{BB962C8B-B14F-4D97-AF65-F5344CB8AC3E}">
        <p14:creationId xmlns:p14="http://schemas.microsoft.com/office/powerpoint/2010/main" val="90208844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f19bde990ad741f46f5ea7ce4e19f2444f18fb"/>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precDefaultDay&gt;&lt;m_bNumberIsYear val=&quot;0&quot;/&gt;&lt;m_strFormatTime&gt;%#d&lt;/m_strFormatTime&gt;&lt;/m_precDefaultDay&gt;&lt;m_mruColor&gt;&lt;m_vecMRU length=&quot;3&quot;&gt;&lt;elem m_fUsage=&quot;5.35173545148745600000E+000&quot;&gt;&lt;m_msothmcolidx val=&quot;0&quot;/&gt;&lt;m_rgb r=&quot;ff&quot; g=&quot;bf&quot; b=&quot;27&quot;/&gt;&lt;m_ppcolschidx tagver0=&quot;23004&quot; tagname0=&quot;m_ppcolschidxUNRECOGNIZED&quot; val=&quot;0&quot;/&gt;&lt;m_nBrightness val=&quot;0&quot;/&gt;&lt;/elem&gt;&lt;elem m_fUsage=&quot;4.48236217486644590000E+000&quot;&gt;&lt;m_msothmcolidx val=&quot;0&quot;/&gt;&lt;m_rgb r=&quot;eb&quot; g=&quot;3&quot; b=&quot;26&quot;/&gt;&lt;m_ppcolschidx tagver0=&quot;23004&quot; tagname0=&quot;m_ppcolschidxUNRECOGNIZED&quot; val=&quot;0&quot;/&gt;&lt;m_nBrightness val=&quot;0&quot;/&gt;&lt;/elem&gt;&lt;elem m_fUsage=&quot;5.81497370030401100000E-002&quot;&gt;&lt;m_msothmcolidx val=&quot;0&quot;/&gt;&lt;m_rgb r=&quot;ff&quot; g=&quot;fa&quot; b=&quot;2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s8HrwucAC0W_peAwWq7xS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9aPDfSiLVkO.U6vPe2Tar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cTjaxbJLAkOMNT3T1GTDa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sYZ7DS3IkGD_KI.QSQ1_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77Su_BxbLkKRj_iBtYXU3A"/>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fgNEb3lSSU2PJ7lgEwgEc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cjStaC807U6OwVNCx8J3Y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767_AFjRakS9vLoSR12oG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okbJWj43lUixMaUJD7TRQ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8J9oa.ElakWtvVp26_B9o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j6lTmWIbW0SbsHdclkq4f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O2hW79qjlU6oVZtkq3k4o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WVhpQwiE2EyF8mg9zQjvK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eETGO2crI0mvZi9v42Ysw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WgouliZ7pEqE_9MqadinY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gYa8Acs_xEGAovd_dxOjbg"/>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fY0DGd4RG0eLOufcUzenuw"/>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Fxly83GS8UKc7tHo6Y2St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nOdSYQ8bmUKrXpe3e2KW4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r5q4Htnv4Ui7S6iDyQoYuw"/>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4oyAITqjyEq389NPjrynRQ"/>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4ZWs3jXUlUyY32FCbJU1ew"/>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R5QzmSfqnEWoxbSwK4GlQ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BOFt57mFLE2oKl345ssLG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2q8a.fxrLkmwBlrIl4_cC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ARr0H1_zfUCG4aQ2eK_kE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KdQ7wX5vUka3fIu67cOgf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sYZ7DS3IkGD_KI.QSQ1_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77Su_BxbLkKRj_iBtYXU3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dLIvShNK5EWQtIYY.Ne9X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MgGmkKf5eEanMwtuDFmi4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SQEpy5y48ESwOTOJiiOzgw"/>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acfPoQgN70qlteHSU5miz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a55GgYrcHUGU3F5kJ8lWr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ju8HyiCzrUmELuAkbewV_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GWp4TOzYkkO7A_tG4mMWKA"/>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_w3zyEhS5EiqBQT2J3HHkg"/>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_AfvUl3OW0mRQpEZTjs3wg"/>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ngamjD_9_kGNtayBzfrWHg"/>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O2hW79qjlU6oVZtkq3k4og"/>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gYa8Acs_xEGAovd_dxOjb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owTosqetHUCtYDT0Ts3Uwg"/>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aYPG0Eaj7E.CAu5ym2R4i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7wYZ.KmuakaDD4qlXA1N7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S1uSSwBxs0y0kOjhvN0ehw"/>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cZqCNm2.NU6jTj9RG3K2yg"/>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rIZLBpK5jUiPP8nLUukX2A"/>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Fxly83GS8UKc7tHo6Y2St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bpCiwlgcCEKxEWcucrQWdQ"/>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2YB0ZS_IvkyslJMYMXj_RQ"/>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3RBQI7Y0rE6S.BUQDIwnd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YaZm0WV4PkOQmVFQCK3GIg"/>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deSbK9lbukirxVT9el1c6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ZkZa1qF.UUGY_igbk.hTng"/>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XTGj7b60SkKbmAG0x4iuo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22yEADrQokKv0_y0Q1OREg"/>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15N3mcWE7UKbH8NJY7bjRw"/>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Eqcbo5j2ike6XshG5lSgsQ"/>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7.XwhkbIlEqVIXcs9fHmd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4tcfZDW8CkiF5Ax3iUOM2Q"/>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3J7JJ8T6QkeYBALbGIC5TA"/>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koG4We_yWUeROLxWMhaVs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2.IKrM7YPkGKu9PJxK4Fvg"/>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G1L9eJNilUqARr7dRuQkW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okKruL1aVEmRS_oaxf_cTg"/>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ytEwUnvkqU2f_LZa7VftRA"/>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Bt6E.Mt3AkOKse9tZFPmag"/>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cg464tDAZEuoFqtv2qbx6g"/>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UbE7PZfAaUW05dlM_xk.cg"/>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AO.bdroBvkGgierv56FQQ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lBfHr2zgxUqM5N49_qoAKw"/>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NNvKHRhUBkaR.IGCk7KDNA"/>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lzX4yj.s0yit6AAQ.bWg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O4z.s8fw.Uq060_tYoSYnA"/>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_hIO0uMpsEWJz3amTobEA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8EDiqKw000aZPYzCjO9wJg"/>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BeqoLoq0TkyoAeZDgyjnn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1MB1_2HilU.SGS9OxD.sC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eIVqfMiMgUap4wRx7ebLW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0DVQUwmM_USU0yjYWsWY9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M7BHtTFHbkOKg2Q10c6X0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_te0jMQOCUC3Oc3qVkRhE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7vlaYYLXvUWwe3tjuHM_n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nCXOl1jubESkoGgwMf0r5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R29N3W16gEOowk30jTjN6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0"/>
  <p:tag name="MMCOA_FONTSIZE_S" val="14"/>
  <p:tag name="MMCOA_FONTSIZE_T" val="14"/>
  <p:tag name="MMCOA_POSITION_L" val="35.875;100.625;392.75;684"/>
  <p:tag name="MMCOA_POSITION_M" val="35.875;100.625;392.75;684"/>
  <p:tag name="MMCOA_POSITION_S" val="35.875;100.625;392.75;684"/>
  <p:tag name="MMCOA_POSITION_T" val="35.875;100.625;392.75;684"/>
  <p:tag name="MMCOA_HIDEONCOLOUR" val="N"/>
  <p:tag name="MMCOA_HIDEONWHITE" val="N"/>
  <p:tag name="MMCOA_HIDEONBALLROOM" val="N"/>
  <p:tag name="MMCOA_HIDEONCLASSIC" val="N"/>
  <p:tag name="MMCOA_HIDEONTEXT" val="N"/>
  <p:tag name="MMCOA_HIDEONECO" val="N"/>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nlHU_wwPoE2C.SAfb_z2d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mHAY5RYuaEqpi0Lew6h40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5KgKsyHuHkyDk2us4LBdU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ZiNjGWqiqkml8tMg8Gt9k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C90td2KxnEi7mJONtE27z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NO9sGZ9oukyLJt90d4o7Z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2n5NgqBP_EGqyDJk2d2EtA"/>
</p:tagLst>
</file>

<file path=ppt/tags/tag4.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1"/>
  <p:tag name="MMCOA_FONTSIZE_S" val="14"/>
  <p:tag name="MMCOA_FONTSIZE_T" val="14"/>
  <p:tag name="MMCOA_POSITION_L" val="35.875;30.125;54.375;683.875"/>
  <p:tag name="MMCOA_POSITION_M" val="35.875;30.125;54.375;683.875"/>
  <p:tag name="MMCOA_POSITION_S" val="35.875;30.125;54.375;683.875"/>
  <p:tag name="MMCOA_POSITION_T" val="35.875;30.125;54.375;683.875"/>
  <p:tag name="MMCOA_HIDEONCOLOUR" val="N"/>
  <p:tag name="MMCOA_HIDEONWHITE" val="N"/>
  <p:tag name="MMCOA_HIDEONBALLROOM" val="N"/>
  <p:tag name="MMCOA_HIDEONCLASSIC" val="N"/>
  <p:tag name="MMCOA_HIDEONTEXT" val="N"/>
  <p:tag name="MMCOA_HIDEONECO" val="N"/>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k7lVy6WNtUWV1FSGVXUX7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bKACgsabRkCB28W1kc.Ga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bKPERLfh4U6OVXxeQodYi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vlUxFT7mH0GVAQxkdSskq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aO6YZVclyE2uHXSDHbDSZ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lkwAiBjDS0eV.2WV3sLHU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AlTm_hycLUOYJhNYbzXaJ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n3vpw3NcU2wjmcujksz3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gtwHV1yb70G_dtAHiuRhw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LV7o11qDREuWiaG3djz.8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nBx3gf9yRUS9c7m6HaXzA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pzso2_cs40a7WVNHKEKTL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R4wEvbVMXECTrjmG80Lc9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YvzTKJMw8kORfHN1C5G7K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21ZkKk_gxEqGccg41TL9J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_dL7rM.pWUqon5z2ahUl5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u0ldfLKoLku18d2GtObUA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z88Mq9yTF06nh7k78oNIU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TP4rRlVkG0CBVBCLkl2LP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nlHU_wwPoE2C.SAfb_z2d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xUd_f._6fEiXt1Dd3XJbj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z..8IhMQpECnDs6kvEkes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rB16AMERfUqKWy89WDNfM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fK0ZpYetU0.cSKRntAPO1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tBqRxZhQoUCaDNxC7edDe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BMsQj8irRUqtQVzoMAU_m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c9_2Gj513029IcRj911kR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_2WMEjTr0Uqi0J3gHutfI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2oH_Oui2zEK7KQPBMw2M4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T.KxuOSf90uezldQwox_w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W9ZBtNA3.kqTwwvDkk9kh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F8QvNpLpikCjM7xMqPJYz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eYeDJe6PpEuqHcjexdI1Z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Qe6cAwWLJkC98v0xQZ67m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uFUbAIFMUipt26Wk38mr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flfhVEBQhkS.G4.q5dOec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xW2O92LtkE2ZYDi0brlCl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GV3RiZqkg0uZzfu70Xz.r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YZTHHPV2z0S8KP0YxsHNz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txw8LyG06EWyAf3lIBBM6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itD0iRQL6EabzB6Fdjaix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Dy1XErSxRES0GTpVZc4hc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uQqOYsUBGkmMxV1yNPzA0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RBDleq.tz0itL11LdJ2zs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LaHHY68ifUi8ZDnr9P5_h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FU_pHRz9_USCbtwGqv5of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0azJByGhS0W.3D5zDh1N2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ozGg9r5sfUyUUhEKXXeZ0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t.dKCneEs0OvkGGDXatyo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Fxly83GS8UKc7tHo6Y2St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nOdSYQ8bmUKrXpe3e2KW4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tLgfa3QYN06xlxAIhtDVH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n0Z8.sgZWEGdIK3HpmS_p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kYmo2nsRwEiqkpvC118B9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CBsOv0T90uUvRkvXnEd_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zbC2WaGYbUyfff5fXovhZ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R9ni4gnk.UCxDQlJUZDvm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AFV_EeE04kSaWUAYNFc9Tg"/>
</p:tagLst>
</file>

<file path=ppt/theme/theme1.xml><?xml version="1.0" encoding="utf-8"?>
<a:theme xmlns:a="http://schemas.openxmlformats.org/drawingml/2006/main" name="blank">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font script="Jpan" typeface="Meiryo"/>
        <a:font script="Hang" typeface="맑은 고딕"/>
        <a:font script="Hans" typeface="STKaiti"/>
        <a:font script="Hant" typeface="STKait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Meiryo"/>
        <a:font script="Hang" typeface="맑은 고딕"/>
        <a:font script="Hans" typeface="STKaiti"/>
        <a:font script="Hant" typeface="STKaiti"/>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liver Wyman">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chemeClr>
        </a:solidFill>
        <a:gradFill rotWithShape="1">
          <a:gsLst>
            <a:gs pos="0">
              <a:schemeClr val="phClr">
                <a:tint val="100000"/>
                <a:shade val="60000"/>
                <a:satMod val="300000"/>
              </a:schemeClr>
            </a:gs>
            <a:gs pos="30000">
              <a:schemeClr val="phClr">
                <a:shade val="80000"/>
                <a:satMod val="230000"/>
              </a:schemeClr>
            </a:gs>
            <a:gs pos="100000">
              <a:schemeClr val="phClr">
                <a:tint val="97000"/>
                <a:shade val="100000"/>
                <a:satMod val="220000"/>
              </a:schemeClr>
            </a:gs>
          </a:gsLst>
          <a:lin ang="16200000" scaled="0"/>
        </a:gradFill>
      </a:bgFillStyleLst>
    </a:fmtScheme>
  </a:themeElements>
  <a:objectDefaults>
    <a:spDef>
      <a:spPr>
        <a:solidFill>
          <a:schemeClr val="bg1"/>
        </a:solidFill>
        <a:ln w="9525">
          <a:solidFill>
            <a:schemeClr val="accent3"/>
          </a:solidFill>
        </a:ln>
      </a:spPr>
      <a:bodyPr lIns="73152" tIns="73152" rIns="73152" bIns="73152" rtlCol="0" anchor="ctr">
        <a:noAutofit/>
      </a:bodyPr>
      <a:lstStyle>
        <a:defPPr algn="ctr">
          <a:lnSpc>
            <a:spcPct val="100000"/>
          </a:lnSpc>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lnSpc>
            <a:spcPct val="100000"/>
          </a:lnSpc>
          <a:defRPr dirty="0" err="1" smtClean="0"/>
        </a:defPPr>
      </a:lstStyle>
    </a:txDef>
  </a:objectDefaults>
  <a:extraClrSchemeLst/>
  <a:custClrLst>
    <a:custClr name="OW Emerald">
      <a:srgbClr val="41A441"/>
    </a:custClr>
    <a:custClr name="Light Emerald">
      <a:srgbClr val="BDDDA3"/>
    </a:custClr>
    <a:custClr name="OW Iolite">
      <a:srgbClr val="646EAC"/>
    </a:custClr>
    <a:custClr name="Light Iolite">
      <a:srgbClr val="C5CAE7"/>
    </a:custClr>
    <a:custClr name="OW Citrine">
      <a:srgbClr val="DD712C"/>
    </a:custClr>
    <a:custClr name="Light Citrine">
      <a:srgbClr val="FDCFAC"/>
    </a:custClr>
    <a:custClr name="OW Turquoise">
      <a:srgbClr val="079B84"/>
    </a:custClr>
    <a:custClr name="Light Turquoise">
      <a:srgbClr val="A8DAC9"/>
    </a:custClr>
    <a:custClr name="OW Ruby">
      <a:srgbClr val="CB225B"/>
    </a:custClr>
    <a:custClr name="Light Ruby">
      <a:srgbClr val="F8B8BC"/>
    </a:custClr>
    <a:custClr name="Pure Red">
      <a:srgbClr val="FF0000"/>
    </a:custClr>
    <a:custClr name="Bright Onyx">
      <a:srgbClr val="808080"/>
    </a:custClr>
    <a:custClr name="Table Onyx">
      <a:srgbClr val="E8E8E8"/>
    </a:custClr>
    <a:custClr name="Medium Sapphire">
      <a:srgbClr val="016D9F"/>
    </a:custClr>
    <a:custClr name="Bright Sapphire">
      <a:srgbClr val="00A8C8"/>
    </a:custClr>
    <a:custClr name="Pale Sapphire">
      <a:srgbClr val="E1FAFF"/>
    </a:custClr>
    <a:custClr name="Dark Topaz">
      <a:srgbClr val="8E5501"/>
    </a:custClr>
    <a:custClr name="Pale Topaz">
      <a:srgbClr val="FFEED5"/>
    </a:custClr>
    <a:custClr name="Dark Emerald">
      <a:srgbClr val="00582D"/>
    </a:custClr>
    <a:custClr name="Pale Emerald">
      <a:srgbClr val="E2EDC3"/>
    </a:custClr>
  </a:custClrLst>
</a:theme>
</file>

<file path=ppt/theme/theme2.xml><?xml version="1.0" encoding="utf-8"?>
<a:theme xmlns:a="http://schemas.openxmlformats.org/drawingml/2006/main" name="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20273</TotalTime>
  <Words>5268</Words>
  <Application>Microsoft Office PowerPoint</Application>
  <PresentationFormat>Custom</PresentationFormat>
  <Paragraphs>1518</Paragraphs>
  <Slides>28</Slides>
  <Notes>28</Notes>
  <HiddenSlides>0</HiddenSlides>
  <MMClips>0</MMClips>
  <ScaleCrop>false</ScaleCrop>
  <HeadingPairs>
    <vt:vector size="6" baseType="variant">
      <vt:variant>
        <vt:lpstr>Theme</vt:lpstr>
      </vt:variant>
      <vt:variant>
        <vt:i4>4</vt:i4>
      </vt:variant>
      <vt:variant>
        <vt:lpstr>Embedded OLE Servers</vt:lpstr>
      </vt:variant>
      <vt:variant>
        <vt:i4>2</vt:i4>
      </vt:variant>
      <vt:variant>
        <vt:lpstr>Slide Titles</vt:lpstr>
      </vt:variant>
      <vt:variant>
        <vt:i4>28</vt:i4>
      </vt:variant>
    </vt:vector>
  </HeadingPairs>
  <TitlesOfParts>
    <vt:vector size="34" baseType="lpstr">
      <vt:lpstr>blank</vt:lpstr>
      <vt:lpstr>Santander Teme</vt:lpstr>
      <vt:lpstr>1_Santander Teme</vt:lpstr>
      <vt:lpstr>Body Slide</vt:lpstr>
      <vt:lpstr>think-cell Slide</vt:lpstr>
      <vt:lpstr>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Oliver Wyman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Wanxin</dc:creator>
  <cp:keywords>Template version: 2015/07/23;Update Pack: 2015/09/15</cp:keywords>
  <cp:lastModifiedBy>Schade, Katherine</cp:lastModifiedBy>
  <cp:revision>754</cp:revision>
  <cp:lastPrinted>2016-04-01T20:38:17Z</cp:lastPrinted>
  <dcterms:created xsi:type="dcterms:W3CDTF">2016-03-28T17:49:32Z</dcterms:created>
  <dcterms:modified xsi:type="dcterms:W3CDTF">2016-05-01T17:48:27Z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2015/07/23</vt:lpwstr>
  </property>
  <property fmtid="{D5CDD505-2E9C-101B-9397-08002B2CF9AE}" pid="3" name="DocumentMSOLanguageID">
    <vt:lpwstr>msoLanguageIDEnglishUK</vt:lpwstr>
  </property>
  <property fmtid="{D5CDD505-2E9C-101B-9397-08002B2CF9AE}" pid="4" name="LogoName">
    <vt:lpwstr>Oliver Wyman</vt:lpwstr>
  </property>
</Properties>
</file>