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1.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22.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3.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25.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26.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7.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28.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29.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0.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31.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32.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33.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Lst>
  <p:notesMasterIdLst>
    <p:notesMasterId r:id="rId42"/>
  </p:notesMasterIdLst>
  <p:handoutMasterIdLst>
    <p:handoutMasterId r:id="rId43"/>
  </p:handoutMasterIdLst>
  <p:sldIdLst>
    <p:sldId id="282" r:id="rId5"/>
    <p:sldId id="392" r:id="rId6"/>
    <p:sldId id="604" r:id="rId7"/>
    <p:sldId id="576" r:id="rId8"/>
    <p:sldId id="399" r:id="rId9"/>
    <p:sldId id="595" r:id="rId10"/>
    <p:sldId id="594" r:id="rId11"/>
    <p:sldId id="583" r:id="rId12"/>
    <p:sldId id="571" r:id="rId13"/>
    <p:sldId id="601" r:id="rId14"/>
    <p:sldId id="577" r:id="rId15"/>
    <p:sldId id="588" r:id="rId16"/>
    <p:sldId id="589" r:id="rId17"/>
    <p:sldId id="592" r:id="rId18"/>
    <p:sldId id="393" r:id="rId19"/>
    <p:sldId id="603" r:id="rId20"/>
    <p:sldId id="602" r:id="rId21"/>
    <p:sldId id="460" r:id="rId22"/>
    <p:sldId id="528" r:id="rId23"/>
    <p:sldId id="461" r:id="rId24"/>
    <p:sldId id="526" r:id="rId25"/>
    <p:sldId id="527" r:id="rId26"/>
    <p:sldId id="575" r:id="rId27"/>
    <p:sldId id="529" r:id="rId28"/>
    <p:sldId id="598" r:id="rId29"/>
    <p:sldId id="550" r:id="rId30"/>
    <p:sldId id="551" r:id="rId31"/>
    <p:sldId id="552" r:id="rId32"/>
    <p:sldId id="554" r:id="rId33"/>
    <p:sldId id="553" r:id="rId34"/>
    <p:sldId id="555" r:id="rId35"/>
    <p:sldId id="599" r:id="rId36"/>
    <p:sldId id="600" r:id="rId37"/>
    <p:sldId id="557" r:id="rId38"/>
    <p:sldId id="597" r:id="rId39"/>
    <p:sldId id="558" r:id="rId40"/>
    <p:sldId id="559" r:id="rId41"/>
  </p:sldIdLst>
  <p:sldSz cx="9602788" cy="6858000"/>
  <p:notesSz cx="6973888" cy="9236075"/>
  <p:custDataLst>
    <p:tags r:id="rId44"/>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82"/>
            <p14:sldId id="392"/>
            <p14:sldId id="604"/>
            <p14:sldId id="576"/>
            <p14:sldId id="399"/>
            <p14:sldId id="595"/>
            <p14:sldId id="594"/>
            <p14:sldId id="583"/>
            <p14:sldId id="571"/>
            <p14:sldId id="601"/>
            <p14:sldId id="577"/>
            <p14:sldId id="588"/>
            <p14:sldId id="589"/>
            <p14:sldId id="592"/>
            <p14:sldId id="393"/>
          </p14:sldIdLst>
        </p14:section>
        <p14:section name="Appendix" id="{A9654C76-1241-4991-9B7E-2CF19F411F93}">
          <p14:sldIdLst>
            <p14:sldId id="603"/>
            <p14:sldId id="602"/>
            <p14:sldId id="460"/>
            <p14:sldId id="528"/>
            <p14:sldId id="461"/>
            <p14:sldId id="526"/>
            <p14:sldId id="527"/>
            <p14:sldId id="575"/>
            <p14:sldId id="529"/>
            <p14:sldId id="598"/>
            <p14:sldId id="550"/>
            <p14:sldId id="551"/>
            <p14:sldId id="552"/>
            <p14:sldId id="554"/>
            <p14:sldId id="553"/>
            <p14:sldId id="555"/>
            <p14:sldId id="599"/>
            <p14:sldId id="600"/>
            <p14:sldId id="557"/>
            <p14:sldId id="597"/>
            <p14:sldId id="558"/>
            <p14:sldId id="559"/>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E2"/>
    <a:srgbClr val="FF0000"/>
    <a:srgbClr val="FF9B9B"/>
    <a:srgbClr val="FF6666"/>
    <a:srgbClr val="FFFFFF"/>
    <a:srgbClr val="002C77"/>
    <a:srgbClr val="A6E2EF"/>
    <a:srgbClr val="00A8C8"/>
    <a:srgbClr val="016D9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87" autoAdjust="0"/>
    <p:restoredTop sz="99858" autoAdjust="0"/>
  </p:normalViewPr>
  <p:slideViewPr>
    <p:cSldViewPr snapToGrid="0" showGuides="1">
      <p:cViewPr>
        <p:scale>
          <a:sx n="80" d="100"/>
          <a:sy n="80" d="100"/>
        </p:scale>
        <p:origin x="-1644" y="-294"/>
      </p:cViewPr>
      <p:guideLst>
        <p:guide orient="horz" pos="242"/>
        <p:guide orient="horz" pos="2045"/>
        <p:guide orient="horz" pos="3943"/>
        <p:guide orient="horz" pos="973"/>
        <p:guide pos="288"/>
        <p:guide pos="5816"/>
        <p:guide pos="307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7788"/>
    </p:cViewPr>
  </p:sorterViewPr>
  <p:notesViewPr>
    <p:cSldViewPr snapToGrid="0" showGuides="1">
      <p:cViewPr>
        <p:scale>
          <a:sx n="75" d="100"/>
          <a:sy n="75" d="100"/>
        </p:scale>
        <p:origin x="-3474" y="-252"/>
      </p:cViewPr>
      <p:guideLst>
        <p:guide orient="horz" pos="2909"/>
        <p:guide pos="219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l" defTabSz="939424">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50401" y="0"/>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t" anchorCtr="0" compatLnSpc="1">
            <a:prstTxWarp prst="textNoShape">
              <a:avLst/>
            </a:prstTxWarp>
          </a:bodyPr>
          <a:lstStyle>
            <a:lvl1pPr algn="r" defTabSz="939424">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2038" y="692150"/>
            <a:ext cx="4851400" cy="346551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96761" y="4386507"/>
            <a:ext cx="5580371" cy="4156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8600" lvl="0" indent="-228600" eaLnBrk="1" hangingPunct="1">
              <a:spcBef>
                <a:spcPct val="60000"/>
              </a:spcBef>
              <a:spcAft>
                <a:spcPts val="600"/>
              </a:spcAft>
              <a:buChar char="•"/>
            </a:pPr>
            <a:r>
              <a:rPr lang="en-GB" dirty="0" smtClean="0"/>
              <a:t>Click to edit Master text styles</a:t>
            </a:r>
          </a:p>
          <a:p>
            <a:pPr lvl="1" indent="-228600" eaLnBrk="1" hangingPunct="1">
              <a:spcBef>
                <a:spcPts val="0"/>
              </a:spcBef>
              <a:spcAft>
                <a:spcPts val="600"/>
              </a:spcAft>
              <a:buFont typeface="Arial" charset="0"/>
              <a:buChar char="–"/>
            </a:pPr>
            <a:r>
              <a:rPr lang="en-GB" dirty="0" smtClean="0"/>
              <a:t>2nd level</a:t>
            </a:r>
          </a:p>
          <a:p>
            <a:pPr marL="685800" lvl="2" indent="-228600" eaLnBrk="1" hangingPunct="1">
              <a:spcBef>
                <a:spcPts val="0"/>
              </a:spcBef>
              <a:spcAft>
                <a:spcPts val="600"/>
              </a:spcAft>
              <a:buFont typeface="Arial" charset="0"/>
              <a:buChar char="-"/>
            </a:pPr>
            <a:r>
              <a:rPr lang="en-GB" dirty="0" smtClean="0"/>
              <a:t>3rd level</a:t>
            </a:r>
          </a:p>
          <a:p>
            <a:pPr marL="914400" lvl="3" indent="-228600" eaLnBrk="1" hangingPunct="1">
              <a:spcBef>
                <a:spcPts val="0"/>
              </a:spcBef>
              <a:spcAft>
                <a:spcPts val="600"/>
              </a:spcAft>
              <a:buFont typeface="Arial" charset="0"/>
              <a:buChar char="-"/>
            </a:pPr>
            <a:r>
              <a:rPr lang="en-GB" dirty="0" smtClean="0"/>
              <a:t>4th level</a:t>
            </a:r>
          </a:p>
          <a:p>
            <a:pPr marL="1143000" lvl="4" indent="-228600" eaLnBrk="1" hangingPunct="1">
              <a:spcBef>
                <a:spcPts val="0"/>
              </a:spcBef>
              <a:spcAft>
                <a:spcPts val="600"/>
              </a:spcAft>
              <a:buFont typeface="Arial" panose="020B0604020202020204" pitchFamily="34" charset="0"/>
              <a:buChar char="-"/>
            </a:pPr>
            <a:r>
              <a:rPr lang="en-GB" dirty="0" smtClean="0"/>
              <a:t>5th level</a:t>
            </a:r>
          </a:p>
          <a:p>
            <a:pPr marL="1371600" lvl="5" indent="-228600" fontAlgn="base">
              <a:spcBef>
                <a:spcPts val="0"/>
              </a:spcBef>
              <a:spcAft>
                <a:spcPts val="600"/>
              </a:spcAft>
              <a:buFont typeface="Arial" charset="0"/>
              <a:buChar char="-"/>
            </a:pPr>
            <a:r>
              <a:rPr lang="en-GB" dirty="0" smtClean="0"/>
              <a:t>6th level</a:t>
            </a:r>
          </a:p>
          <a:p>
            <a:pPr marL="1600200" lvl="6" indent="-228600" fontAlgn="base">
              <a:spcBef>
                <a:spcPts val="0"/>
              </a:spcBef>
              <a:spcAft>
                <a:spcPts val="600"/>
              </a:spcAft>
              <a:buFont typeface="Arial" charset="0"/>
              <a:buChar char="-"/>
            </a:pPr>
            <a:r>
              <a:rPr lang="en-GB" dirty="0" smtClean="0"/>
              <a:t>7th level</a:t>
            </a:r>
          </a:p>
          <a:p>
            <a:pPr marL="1828800" lvl="7" indent="-228600" fontAlgn="base">
              <a:spcBef>
                <a:spcPts val="0"/>
              </a:spcBef>
              <a:spcAft>
                <a:spcPts val="600"/>
              </a:spcAft>
              <a:buFont typeface="Arial" charset="0"/>
              <a:buChar char="-"/>
            </a:pPr>
            <a:r>
              <a:rPr lang="en-GB" dirty="0" smtClean="0"/>
              <a:t>8th level</a:t>
            </a:r>
          </a:p>
          <a:p>
            <a:pPr marL="2057400" lvl="8" indent="-228600" fontAlgn="base">
              <a:spcBef>
                <a:spcPts val="0"/>
              </a:spcBef>
              <a:spcAft>
                <a:spcPts val="600"/>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l" defTabSz="939424">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50401" y="8773012"/>
            <a:ext cx="3021913" cy="46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921" tIns="46961" rIns="93921" bIns="46961" numCol="1" anchor="b" anchorCtr="0" compatLnSpc="1">
            <a:prstTxWarp prst="textNoShape">
              <a:avLst/>
            </a:prstTxWarp>
          </a:bodyPr>
          <a:lstStyle>
            <a:lvl1pPr algn="r" defTabSz="939424">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2038" y="692150"/>
            <a:ext cx="4851400" cy="34655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12</a:t>
            </a:fld>
            <a:endParaRPr lang="en-GB" dirty="0"/>
          </a:p>
        </p:txBody>
      </p:sp>
    </p:spTree>
    <p:extLst>
      <p:ext uri="{BB962C8B-B14F-4D97-AF65-F5344CB8AC3E}">
        <p14:creationId xmlns:p14="http://schemas.microsoft.com/office/powerpoint/2010/main" val="281336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13</a:t>
            </a:fld>
            <a:endParaRPr lang="en-GB" dirty="0"/>
          </a:p>
        </p:txBody>
      </p:sp>
    </p:spTree>
    <p:extLst>
      <p:ext uri="{BB962C8B-B14F-4D97-AF65-F5344CB8AC3E}">
        <p14:creationId xmlns:p14="http://schemas.microsoft.com/office/powerpoint/2010/main" val="3078123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14</a:t>
            </a:fld>
            <a:endParaRPr lang="en-GB" dirty="0"/>
          </a:p>
        </p:txBody>
      </p:sp>
    </p:spTree>
    <p:extLst>
      <p:ext uri="{BB962C8B-B14F-4D97-AF65-F5344CB8AC3E}">
        <p14:creationId xmlns:p14="http://schemas.microsoft.com/office/powerpoint/2010/main" val="3093163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15</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16</a:t>
            </a:fld>
            <a:endParaRPr lang="en-GB" dirty="0"/>
          </a:p>
        </p:txBody>
      </p:sp>
    </p:spTree>
    <p:extLst>
      <p:ext uri="{BB962C8B-B14F-4D97-AF65-F5344CB8AC3E}">
        <p14:creationId xmlns:p14="http://schemas.microsoft.com/office/powerpoint/2010/main" val="2813366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17</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18</a:t>
            </a:fld>
            <a:endParaRPr lang="en-GB" dirty="0"/>
          </a:p>
        </p:txBody>
      </p:sp>
    </p:spTree>
    <p:extLst>
      <p:ext uri="{BB962C8B-B14F-4D97-AF65-F5344CB8AC3E}">
        <p14:creationId xmlns:p14="http://schemas.microsoft.com/office/powerpoint/2010/main" val="768835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19</a:t>
            </a:fld>
            <a:endParaRPr lang="en-GB" dirty="0"/>
          </a:p>
        </p:txBody>
      </p:sp>
    </p:spTree>
    <p:extLst>
      <p:ext uri="{BB962C8B-B14F-4D97-AF65-F5344CB8AC3E}">
        <p14:creationId xmlns:p14="http://schemas.microsoft.com/office/powerpoint/2010/main" val="1680262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20</a:t>
            </a:fld>
            <a:endParaRPr lang="en-GB" dirty="0"/>
          </a:p>
        </p:txBody>
      </p:sp>
    </p:spTree>
    <p:extLst>
      <p:ext uri="{BB962C8B-B14F-4D97-AF65-F5344CB8AC3E}">
        <p14:creationId xmlns:p14="http://schemas.microsoft.com/office/powerpoint/2010/main" val="1941879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21</a:t>
            </a:fld>
            <a:endParaRPr lang="en-GB" dirty="0"/>
          </a:p>
        </p:txBody>
      </p:sp>
    </p:spTree>
    <p:extLst>
      <p:ext uri="{BB962C8B-B14F-4D97-AF65-F5344CB8AC3E}">
        <p14:creationId xmlns:p14="http://schemas.microsoft.com/office/powerpoint/2010/main" val="197700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a:t>
            </a:fld>
            <a:endParaRPr lang="en-GB" dirty="0"/>
          </a:p>
        </p:txBody>
      </p:sp>
    </p:spTree>
    <p:extLst>
      <p:ext uri="{BB962C8B-B14F-4D97-AF65-F5344CB8AC3E}">
        <p14:creationId xmlns:p14="http://schemas.microsoft.com/office/powerpoint/2010/main" val="657795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ea typeface="+mn-lt"/>
            </a:endParaRPr>
          </a:p>
        </p:txBody>
      </p:sp>
      <p:sp>
        <p:nvSpPr>
          <p:cNvPr id="4" name="Slide Number Placeholder 3"/>
          <p:cNvSpPr>
            <a:spLocks noGrp="1"/>
          </p:cNvSpPr>
          <p:nvPr>
            <p:ph type="sldNum" sz="quarter" idx="10"/>
          </p:nvPr>
        </p:nvSpPr>
        <p:spPr/>
        <p:txBody>
          <a:bodyPr/>
          <a:lstStyle/>
          <a:p>
            <a:fld id="{26BEA98B-8E54-4CD0-82BB-B61F2ACC55F5}" type="slidenum">
              <a:rPr lang="en-GB" smtClean="0">
                <a:ea typeface="+mn-lt"/>
              </a:rPr>
              <a:pPr/>
              <a:t>22</a:t>
            </a:fld>
            <a:endParaRPr lang="en-GB" dirty="0">
              <a:ea typeface="+mn-lt"/>
            </a:endParaRPr>
          </a:p>
        </p:txBody>
      </p:sp>
    </p:spTree>
    <p:extLst>
      <p:ext uri="{BB962C8B-B14F-4D97-AF65-F5344CB8AC3E}">
        <p14:creationId xmlns:p14="http://schemas.microsoft.com/office/powerpoint/2010/main" val="4256547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23</a:t>
            </a:fld>
            <a:endParaRPr lang="en-GB" dirty="0"/>
          </a:p>
        </p:txBody>
      </p:sp>
    </p:spTree>
    <p:extLst>
      <p:ext uri="{BB962C8B-B14F-4D97-AF65-F5344CB8AC3E}">
        <p14:creationId xmlns:p14="http://schemas.microsoft.com/office/powerpoint/2010/main" val="4109665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24</a:t>
            </a:fld>
            <a:endParaRPr lang="en-GB" dirty="0"/>
          </a:p>
        </p:txBody>
      </p:sp>
    </p:spTree>
    <p:extLst>
      <p:ext uri="{BB962C8B-B14F-4D97-AF65-F5344CB8AC3E}">
        <p14:creationId xmlns:p14="http://schemas.microsoft.com/office/powerpoint/2010/main" val="4144459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25</a:t>
            </a:fld>
            <a:endParaRPr lang="en-GB" dirty="0"/>
          </a:p>
        </p:txBody>
      </p:sp>
    </p:spTree>
    <p:extLst>
      <p:ext uri="{BB962C8B-B14F-4D97-AF65-F5344CB8AC3E}">
        <p14:creationId xmlns:p14="http://schemas.microsoft.com/office/powerpoint/2010/main" val="2003317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26</a:t>
            </a:fld>
            <a:endParaRPr lang="en-GB" dirty="0"/>
          </a:p>
        </p:txBody>
      </p:sp>
    </p:spTree>
    <p:extLst>
      <p:ext uri="{BB962C8B-B14F-4D97-AF65-F5344CB8AC3E}">
        <p14:creationId xmlns:p14="http://schemas.microsoft.com/office/powerpoint/2010/main" val="398767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27</a:t>
            </a:fld>
            <a:endParaRPr lang="en-GB" dirty="0"/>
          </a:p>
        </p:txBody>
      </p:sp>
    </p:spTree>
    <p:extLst>
      <p:ext uri="{BB962C8B-B14F-4D97-AF65-F5344CB8AC3E}">
        <p14:creationId xmlns:p14="http://schemas.microsoft.com/office/powerpoint/2010/main" val="13390481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28</a:t>
            </a:fld>
            <a:endParaRPr lang="en-GB" dirty="0"/>
          </a:p>
        </p:txBody>
      </p:sp>
    </p:spTree>
    <p:extLst>
      <p:ext uri="{BB962C8B-B14F-4D97-AF65-F5344CB8AC3E}">
        <p14:creationId xmlns:p14="http://schemas.microsoft.com/office/powerpoint/2010/main" val="4131649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29</a:t>
            </a:fld>
            <a:endParaRPr lang="en-GB" dirty="0"/>
          </a:p>
        </p:txBody>
      </p:sp>
    </p:spTree>
    <p:extLst>
      <p:ext uri="{BB962C8B-B14F-4D97-AF65-F5344CB8AC3E}">
        <p14:creationId xmlns:p14="http://schemas.microsoft.com/office/powerpoint/2010/main" val="147532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30</a:t>
            </a:fld>
            <a:endParaRPr lang="en-GB" dirty="0"/>
          </a:p>
        </p:txBody>
      </p:sp>
    </p:spTree>
    <p:extLst>
      <p:ext uri="{BB962C8B-B14F-4D97-AF65-F5344CB8AC3E}">
        <p14:creationId xmlns:p14="http://schemas.microsoft.com/office/powerpoint/2010/main" val="1273175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31</a:t>
            </a:fld>
            <a:endParaRPr lang="en-GB" dirty="0"/>
          </a:p>
        </p:txBody>
      </p:sp>
    </p:spTree>
    <p:extLst>
      <p:ext uri="{BB962C8B-B14F-4D97-AF65-F5344CB8AC3E}">
        <p14:creationId xmlns:p14="http://schemas.microsoft.com/office/powerpoint/2010/main" val="411534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a:t>
            </a:fld>
            <a:endParaRPr lang="en-GB" dirty="0"/>
          </a:p>
        </p:txBody>
      </p:sp>
    </p:spTree>
    <p:extLst>
      <p:ext uri="{BB962C8B-B14F-4D97-AF65-F5344CB8AC3E}">
        <p14:creationId xmlns:p14="http://schemas.microsoft.com/office/powerpoint/2010/main" val="570364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32</a:t>
            </a:fld>
            <a:endParaRPr lang="en-GB" dirty="0"/>
          </a:p>
        </p:txBody>
      </p:sp>
    </p:spTree>
    <p:extLst>
      <p:ext uri="{BB962C8B-B14F-4D97-AF65-F5344CB8AC3E}">
        <p14:creationId xmlns:p14="http://schemas.microsoft.com/office/powerpoint/2010/main" val="142695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33</a:t>
            </a:fld>
            <a:endParaRPr lang="en-GB" dirty="0"/>
          </a:p>
        </p:txBody>
      </p:sp>
    </p:spTree>
    <p:extLst>
      <p:ext uri="{BB962C8B-B14F-4D97-AF65-F5344CB8AC3E}">
        <p14:creationId xmlns:p14="http://schemas.microsoft.com/office/powerpoint/2010/main" val="4167575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34</a:t>
            </a:fld>
            <a:endParaRPr lang="en-GB" dirty="0"/>
          </a:p>
        </p:txBody>
      </p:sp>
    </p:spTree>
    <p:extLst>
      <p:ext uri="{BB962C8B-B14F-4D97-AF65-F5344CB8AC3E}">
        <p14:creationId xmlns:p14="http://schemas.microsoft.com/office/powerpoint/2010/main" val="689636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35</a:t>
            </a:fld>
            <a:endParaRPr lang="en-GB" dirty="0"/>
          </a:p>
        </p:txBody>
      </p:sp>
    </p:spTree>
    <p:extLst>
      <p:ext uri="{BB962C8B-B14F-4D97-AF65-F5344CB8AC3E}">
        <p14:creationId xmlns:p14="http://schemas.microsoft.com/office/powerpoint/2010/main" val="489703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36</a:t>
            </a:fld>
            <a:endParaRPr lang="en-GB" dirty="0"/>
          </a:p>
        </p:txBody>
      </p:sp>
    </p:spTree>
    <p:extLst>
      <p:ext uri="{BB962C8B-B14F-4D97-AF65-F5344CB8AC3E}">
        <p14:creationId xmlns:p14="http://schemas.microsoft.com/office/powerpoint/2010/main" val="2058412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4</a:t>
            </a:fld>
            <a:endParaRPr lang="en-GB" dirty="0"/>
          </a:p>
        </p:txBody>
      </p:sp>
    </p:spTree>
    <p:extLst>
      <p:ext uri="{BB962C8B-B14F-4D97-AF65-F5344CB8AC3E}">
        <p14:creationId xmlns:p14="http://schemas.microsoft.com/office/powerpoint/2010/main" val="200394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7</a:t>
            </a:fld>
            <a:endParaRPr lang="en-GB" dirty="0"/>
          </a:p>
        </p:txBody>
      </p:sp>
    </p:spTree>
    <p:extLst>
      <p:ext uri="{BB962C8B-B14F-4D97-AF65-F5344CB8AC3E}">
        <p14:creationId xmlns:p14="http://schemas.microsoft.com/office/powerpoint/2010/main" val="216907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8</a:t>
            </a:fld>
            <a:endParaRPr lang="en-GB" dirty="0"/>
          </a:p>
        </p:txBody>
      </p:sp>
    </p:spTree>
    <p:extLst>
      <p:ext uri="{BB962C8B-B14F-4D97-AF65-F5344CB8AC3E}">
        <p14:creationId xmlns:p14="http://schemas.microsoft.com/office/powerpoint/2010/main" val="4189880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9</a:t>
            </a:fld>
            <a:endParaRPr lang="en-GB" dirty="0"/>
          </a:p>
        </p:txBody>
      </p:sp>
    </p:spTree>
    <p:extLst>
      <p:ext uri="{BB962C8B-B14F-4D97-AF65-F5344CB8AC3E}">
        <p14:creationId xmlns:p14="http://schemas.microsoft.com/office/powerpoint/2010/main" val="3728003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10</a:t>
            </a:fld>
            <a:endParaRPr lang="en-GB" dirty="0"/>
          </a:p>
        </p:txBody>
      </p:sp>
    </p:spTree>
    <p:extLst>
      <p:ext uri="{BB962C8B-B14F-4D97-AF65-F5344CB8AC3E}">
        <p14:creationId xmlns:p14="http://schemas.microsoft.com/office/powerpoint/2010/main" val="1288893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11</a:t>
            </a:fld>
            <a:endParaRPr lang="en-GB" dirty="0"/>
          </a:p>
        </p:txBody>
      </p:sp>
    </p:spTree>
    <p:extLst>
      <p:ext uri="{BB962C8B-B14F-4D97-AF65-F5344CB8AC3E}">
        <p14:creationId xmlns:p14="http://schemas.microsoft.com/office/powerpoint/2010/main" val="14129600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88"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88"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88"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88" y="239522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4999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200"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0"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4"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297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744493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265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0"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993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image" Target="../media/image1.emf"/><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oleObject" Target="../embeddings/oleObject2.bin"/><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5.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vmlDrawing" Target="../drawings/vmlDrawing2.vml"/><Relationship Id="rId28" Type="http://schemas.openxmlformats.org/officeDocument/2006/relationships/image" Target="../media/image7.wmf"/><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heme" Target="../theme/theme2.xml"/><Relationship Id="rId27"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image" Target="../media/image1.emf"/><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oleObject" Target="../embeddings/oleObject4.bin"/><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ags" Target="../tags/tag7.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vmlDrawing" Target="../drawings/vmlDrawing4.vml"/><Relationship Id="rId28" Type="http://schemas.openxmlformats.org/officeDocument/2006/relationships/image" Target="../media/image7.wmf"/><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theme" Target="../theme/theme3.xml"/><Relationship Id="rId27"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2"/>
            </p:custDataLst>
            <p:extLst>
              <p:ext uri="{D42A27DB-BD31-4B8C-83A1-F6EECF244321}">
                <p14:modId xmlns:p14="http://schemas.microsoft.com/office/powerpoint/2010/main" val="1767298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15" name="think-cell Slide" r:id="rId35" imgW="270" imgH="270" progId="TCLayout.ActiveDocument.1">
                  <p:embed/>
                </p:oleObj>
              </mc:Choice>
              <mc:Fallback>
                <p:oleObj name="think-cell Slide" r:id="rId35" imgW="270" imgH="270" progId="TCLayout.ActiveDocument.1">
                  <p:embed/>
                  <p:pic>
                    <p:nvPicPr>
                      <p:cNvPr id="0" name=""/>
                      <p:cNvPicPr/>
                      <p:nvPr/>
                    </p:nvPicPr>
                    <p:blipFill>
                      <a:blip r:embed="rId36"/>
                      <a:stretch>
                        <a:fillRect/>
                      </a:stretch>
                    </p:blipFill>
                    <p:spPr>
                      <a:xfrm>
                        <a:off x="1588" y="1588"/>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3"/>
            </p:custDataLst>
          </p:nvPr>
        </p:nvSpPr>
        <p:spPr bwMode="gray">
          <a:xfrm>
            <a:off x="457994"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4"/>
            </p:custDataLst>
          </p:nvPr>
        </p:nvSpPr>
        <p:spPr bwMode="gray">
          <a:xfrm>
            <a:off x="457994"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 id="2147483718" r:id="rId28"/>
    <p:sldLayoutId id="2147483741" r:id="rId29"/>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2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08"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2273538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2998"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0.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26" Type="http://schemas.openxmlformats.org/officeDocument/2006/relationships/tags" Target="../tags/tag58.xml"/><Relationship Id="rId39" Type="http://schemas.openxmlformats.org/officeDocument/2006/relationships/image" Target="../media/image1.emf"/><Relationship Id="rId3" Type="http://schemas.openxmlformats.org/officeDocument/2006/relationships/tags" Target="../tags/tag35.xml"/><Relationship Id="rId21" Type="http://schemas.openxmlformats.org/officeDocument/2006/relationships/tags" Target="../tags/tag53.xml"/><Relationship Id="rId34" Type="http://schemas.openxmlformats.org/officeDocument/2006/relationships/tags" Target="../tags/tag66.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tags" Target="../tags/tag57.xml"/><Relationship Id="rId33" Type="http://schemas.openxmlformats.org/officeDocument/2006/relationships/tags" Target="../tags/tag65.xml"/><Relationship Id="rId38" Type="http://schemas.openxmlformats.org/officeDocument/2006/relationships/oleObject" Target="../embeddings/oleObject18.bin"/><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29" Type="http://schemas.openxmlformats.org/officeDocument/2006/relationships/tags" Target="../tags/tag61.xml"/><Relationship Id="rId41" Type="http://schemas.openxmlformats.org/officeDocument/2006/relationships/image" Target="../media/image11.emf"/><Relationship Id="rId1" Type="http://schemas.openxmlformats.org/officeDocument/2006/relationships/vmlDrawing" Target="../drawings/vmlDrawing17.v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tags" Target="../tags/tag56.xml"/><Relationship Id="rId32" Type="http://schemas.openxmlformats.org/officeDocument/2006/relationships/tags" Target="../tags/tag64.xml"/><Relationship Id="rId37" Type="http://schemas.openxmlformats.org/officeDocument/2006/relationships/notesSlide" Target="../notesSlides/notesSlide21.xml"/><Relationship Id="rId40" Type="http://schemas.openxmlformats.org/officeDocument/2006/relationships/oleObject" Target="../embeddings/oleObject19.bin"/><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tags" Target="../tags/tag55.xml"/><Relationship Id="rId28" Type="http://schemas.openxmlformats.org/officeDocument/2006/relationships/tags" Target="../tags/tag60.xml"/><Relationship Id="rId36" Type="http://schemas.openxmlformats.org/officeDocument/2006/relationships/slideLayout" Target="../slideLayouts/slideLayout28.xml"/><Relationship Id="rId10" Type="http://schemas.openxmlformats.org/officeDocument/2006/relationships/tags" Target="../tags/tag42.xml"/><Relationship Id="rId19" Type="http://schemas.openxmlformats.org/officeDocument/2006/relationships/tags" Target="../tags/tag51.xml"/><Relationship Id="rId31" Type="http://schemas.openxmlformats.org/officeDocument/2006/relationships/tags" Target="../tags/tag63.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tags" Target="../tags/tag54.xml"/><Relationship Id="rId27" Type="http://schemas.openxmlformats.org/officeDocument/2006/relationships/tags" Target="../tags/tag59.xml"/><Relationship Id="rId30" Type="http://schemas.openxmlformats.org/officeDocument/2006/relationships/tags" Target="../tags/tag62.xml"/><Relationship Id="rId35" Type="http://schemas.openxmlformats.org/officeDocument/2006/relationships/tags" Target="../tags/tag67.xml"/></Relationships>
</file>

<file path=ppt/slides/_rels/slide25.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tags" Target="../tags/tag84.xml"/><Relationship Id="rId26" Type="http://schemas.openxmlformats.org/officeDocument/2006/relationships/tags" Target="../tags/tag92.xml"/><Relationship Id="rId3" Type="http://schemas.openxmlformats.org/officeDocument/2006/relationships/tags" Target="../tags/tag69.xml"/><Relationship Id="rId21" Type="http://schemas.openxmlformats.org/officeDocument/2006/relationships/tags" Target="../tags/tag87.xml"/><Relationship Id="rId34" Type="http://schemas.openxmlformats.org/officeDocument/2006/relationships/oleObject" Target="../embeddings/oleObject21.bin"/><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tags" Target="../tags/tag83.xml"/><Relationship Id="rId25" Type="http://schemas.openxmlformats.org/officeDocument/2006/relationships/tags" Target="../tags/tag91.xml"/><Relationship Id="rId33" Type="http://schemas.openxmlformats.org/officeDocument/2006/relationships/image" Target="../media/image1.emf"/><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tags" Target="../tags/tag86.xml"/><Relationship Id="rId29" Type="http://schemas.openxmlformats.org/officeDocument/2006/relationships/tags" Target="../tags/tag95.xml"/><Relationship Id="rId1" Type="http://schemas.openxmlformats.org/officeDocument/2006/relationships/vmlDrawing" Target="../drawings/vmlDrawing18.vml"/><Relationship Id="rId6" Type="http://schemas.openxmlformats.org/officeDocument/2006/relationships/tags" Target="../tags/tag72.xml"/><Relationship Id="rId11" Type="http://schemas.openxmlformats.org/officeDocument/2006/relationships/tags" Target="../tags/tag77.xml"/><Relationship Id="rId24" Type="http://schemas.openxmlformats.org/officeDocument/2006/relationships/tags" Target="../tags/tag90.xml"/><Relationship Id="rId32" Type="http://schemas.openxmlformats.org/officeDocument/2006/relationships/oleObject" Target="../embeddings/oleObject20.bin"/><Relationship Id="rId5" Type="http://schemas.openxmlformats.org/officeDocument/2006/relationships/tags" Target="../tags/tag71.xml"/><Relationship Id="rId15" Type="http://schemas.openxmlformats.org/officeDocument/2006/relationships/tags" Target="../tags/tag81.xml"/><Relationship Id="rId23" Type="http://schemas.openxmlformats.org/officeDocument/2006/relationships/tags" Target="../tags/tag89.xml"/><Relationship Id="rId28" Type="http://schemas.openxmlformats.org/officeDocument/2006/relationships/tags" Target="../tags/tag94.xml"/><Relationship Id="rId10" Type="http://schemas.openxmlformats.org/officeDocument/2006/relationships/tags" Target="../tags/tag76.xml"/><Relationship Id="rId19" Type="http://schemas.openxmlformats.org/officeDocument/2006/relationships/tags" Target="../tags/tag85.xml"/><Relationship Id="rId31" Type="http://schemas.openxmlformats.org/officeDocument/2006/relationships/notesSlide" Target="../notesSlides/notesSlide22.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 Id="rId22" Type="http://schemas.openxmlformats.org/officeDocument/2006/relationships/tags" Target="../tags/tag88.xml"/><Relationship Id="rId27" Type="http://schemas.openxmlformats.org/officeDocument/2006/relationships/tags" Target="../tags/tag93.xml"/><Relationship Id="rId30" Type="http://schemas.openxmlformats.org/officeDocument/2006/relationships/slideLayout" Target="../slideLayouts/slideLayout28.xml"/><Relationship Id="rId35" Type="http://schemas.openxmlformats.org/officeDocument/2006/relationships/image" Target="../media/image12.emf"/></Relationships>
</file>

<file path=ppt/slides/_rels/slide26.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26" Type="http://schemas.openxmlformats.org/officeDocument/2006/relationships/tags" Target="../tags/tag120.xml"/><Relationship Id="rId3" Type="http://schemas.openxmlformats.org/officeDocument/2006/relationships/tags" Target="../tags/tag97.xml"/><Relationship Id="rId21" Type="http://schemas.openxmlformats.org/officeDocument/2006/relationships/tags" Target="../tags/tag115.xml"/><Relationship Id="rId34" Type="http://schemas.openxmlformats.org/officeDocument/2006/relationships/image" Target="../media/image14.emf"/><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5" Type="http://schemas.openxmlformats.org/officeDocument/2006/relationships/tags" Target="../tags/tag119.xml"/><Relationship Id="rId33" Type="http://schemas.openxmlformats.org/officeDocument/2006/relationships/oleObject" Target="../embeddings/oleObject24.bin"/><Relationship Id="rId2" Type="http://schemas.openxmlformats.org/officeDocument/2006/relationships/tags" Target="../tags/tag96.xml"/><Relationship Id="rId16" Type="http://schemas.openxmlformats.org/officeDocument/2006/relationships/tags" Target="../tags/tag110.xml"/><Relationship Id="rId20" Type="http://schemas.openxmlformats.org/officeDocument/2006/relationships/tags" Target="../tags/tag114.xml"/><Relationship Id="rId29" Type="http://schemas.openxmlformats.org/officeDocument/2006/relationships/oleObject" Target="../embeddings/oleObject22.bin"/><Relationship Id="rId1" Type="http://schemas.openxmlformats.org/officeDocument/2006/relationships/vmlDrawing" Target="../drawings/vmlDrawing19.vml"/><Relationship Id="rId6" Type="http://schemas.openxmlformats.org/officeDocument/2006/relationships/tags" Target="../tags/tag100.xml"/><Relationship Id="rId11" Type="http://schemas.openxmlformats.org/officeDocument/2006/relationships/tags" Target="../tags/tag105.xml"/><Relationship Id="rId24" Type="http://schemas.openxmlformats.org/officeDocument/2006/relationships/tags" Target="../tags/tag118.xml"/><Relationship Id="rId32" Type="http://schemas.openxmlformats.org/officeDocument/2006/relationships/image" Target="../media/image13.emf"/><Relationship Id="rId5" Type="http://schemas.openxmlformats.org/officeDocument/2006/relationships/tags" Target="../tags/tag99.xml"/><Relationship Id="rId15" Type="http://schemas.openxmlformats.org/officeDocument/2006/relationships/tags" Target="../tags/tag109.xml"/><Relationship Id="rId23" Type="http://schemas.openxmlformats.org/officeDocument/2006/relationships/tags" Target="../tags/tag117.xml"/><Relationship Id="rId28" Type="http://schemas.openxmlformats.org/officeDocument/2006/relationships/notesSlide" Target="../notesSlides/notesSlide23.xml"/><Relationship Id="rId10" Type="http://schemas.openxmlformats.org/officeDocument/2006/relationships/tags" Target="../tags/tag104.xml"/><Relationship Id="rId19" Type="http://schemas.openxmlformats.org/officeDocument/2006/relationships/tags" Target="../tags/tag113.xml"/><Relationship Id="rId31" Type="http://schemas.openxmlformats.org/officeDocument/2006/relationships/oleObject" Target="../embeddings/oleObject23.bin"/><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 Id="rId22" Type="http://schemas.openxmlformats.org/officeDocument/2006/relationships/tags" Target="../tags/tag116.xml"/><Relationship Id="rId27" Type="http://schemas.openxmlformats.org/officeDocument/2006/relationships/slideLayout" Target="../slideLayouts/slideLayout28.xml"/><Relationship Id="rId30" Type="http://schemas.openxmlformats.org/officeDocument/2006/relationships/image" Target="../media/image1.emf"/></Relationships>
</file>

<file path=ppt/slides/_rels/slide27.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slideLayout" Target="../slideLayouts/slideLayout28.xml"/><Relationship Id="rId3" Type="http://schemas.openxmlformats.org/officeDocument/2006/relationships/tags" Target="../tags/tag122.xml"/><Relationship Id="rId21" Type="http://schemas.openxmlformats.org/officeDocument/2006/relationships/tags" Target="../tags/tag140.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2" Type="http://schemas.openxmlformats.org/officeDocument/2006/relationships/tags" Target="../tags/tag121.xml"/><Relationship Id="rId16" Type="http://schemas.openxmlformats.org/officeDocument/2006/relationships/tags" Target="../tags/tag135.xml"/><Relationship Id="rId20" Type="http://schemas.openxmlformats.org/officeDocument/2006/relationships/tags" Target="../tags/tag139.xml"/><Relationship Id="rId29" Type="http://schemas.openxmlformats.org/officeDocument/2006/relationships/image" Target="../media/image1.emf"/><Relationship Id="rId1" Type="http://schemas.openxmlformats.org/officeDocument/2006/relationships/vmlDrawing" Target="../drawings/vmlDrawing20.vml"/><Relationship Id="rId6" Type="http://schemas.openxmlformats.org/officeDocument/2006/relationships/tags" Target="../tags/tag125.xml"/><Relationship Id="rId11" Type="http://schemas.openxmlformats.org/officeDocument/2006/relationships/tags" Target="../tags/tag130.xml"/><Relationship Id="rId24" Type="http://schemas.openxmlformats.org/officeDocument/2006/relationships/tags" Target="../tags/tag143.xml"/><Relationship Id="rId5" Type="http://schemas.openxmlformats.org/officeDocument/2006/relationships/tags" Target="../tags/tag124.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oleObject" Target="../embeddings/oleObject25.bin"/><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image" Target="../media/image15.emf"/><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notesSlide" Target="../notesSlides/notesSlide24.xml"/><Relationship Id="rId30" Type="http://schemas.openxmlformats.org/officeDocument/2006/relationships/oleObject" Target="../embeddings/oleObject26.bin"/></Relationships>
</file>

<file path=ppt/slides/_rels/slide28.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tags" Target="../tags/tag156.xml"/><Relationship Id="rId18" Type="http://schemas.openxmlformats.org/officeDocument/2006/relationships/tags" Target="../tags/tag161.xml"/><Relationship Id="rId26" Type="http://schemas.openxmlformats.org/officeDocument/2006/relationships/notesSlide" Target="../notesSlides/notesSlide25.xml"/><Relationship Id="rId3" Type="http://schemas.openxmlformats.org/officeDocument/2006/relationships/tags" Target="../tags/tag146.xml"/><Relationship Id="rId21" Type="http://schemas.openxmlformats.org/officeDocument/2006/relationships/tags" Target="../tags/tag164.xml"/><Relationship Id="rId7" Type="http://schemas.openxmlformats.org/officeDocument/2006/relationships/tags" Target="../tags/tag150.xml"/><Relationship Id="rId12" Type="http://schemas.openxmlformats.org/officeDocument/2006/relationships/tags" Target="../tags/tag155.xml"/><Relationship Id="rId17" Type="http://schemas.openxmlformats.org/officeDocument/2006/relationships/tags" Target="../tags/tag160.xml"/><Relationship Id="rId25" Type="http://schemas.openxmlformats.org/officeDocument/2006/relationships/slideLayout" Target="../slideLayouts/slideLayout28.xml"/><Relationship Id="rId2" Type="http://schemas.openxmlformats.org/officeDocument/2006/relationships/tags" Target="../tags/tag145.xml"/><Relationship Id="rId16" Type="http://schemas.openxmlformats.org/officeDocument/2006/relationships/tags" Target="../tags/tag159.xml"/><Relationship Id="rId20" Type="http://schemas.openxmlformats.org/officeDocument/2006/relationships/tags" Target="../tags/tag163.xml"/><Relationship Id="rId29" Type="http://schemas.openxmlformats.org/officeDocument/2006/relationships/oleObject" Target="../embeddings/oleObject28.bin"/><Relationship Id="rId1" Type="http://schemas.openxmlformats.org/officeDocument/2006/relationships/vmlDrawing" Target="../drawings/vmlDrawing21.vml"/><Relationship Id="rId6" Type="http://schemas.openxmlformats.org/officeDocument/2006/relationships/tags" Target="../tags/tag149.xml"/><Relationship Id="rId11" Type="http://schemas.openxmlformats.org/officeDocument/2006/relationships/tags" Target="../tags/tag154.xml"/><Relationship Id="rId24" Type="http://schemas.openxmlformats.org/officeDocument/2006/relationships/tags" Target="../tags/tag167.xml"/><Relationship Id="rId5" Type="http://schemas.openxmlformats.org/officeDocument/2006/relationships/tags" Target="../tags/tag148.xml"/><Relationship Id="rId15" Type="http://schemas.openxmlformats.org/officeDocument/2006/relationships/tags" Target="../tags/tag158.xml"/><Relationship Id="rId23" Type="http://schemas.openxmlformats.org/officeDocument/2006/relationships/tags" Target="../tags/tag166.xml"/><Relationship Id="rId28" Type="http://schemas.openxmlformats.org/officeDocument/2006/relationships/image" Target="../media/image1.emf"/><Relationship Id="rId10" Type="http://schemas.openxmlformats.org/officeDocument/2006/relationships/tags" Target="../tags/tag153.xml"/><Relationship Id="rId19" Type="http://schemas.openxmlformats.org/officeDocument/2006/relationships/tags" Target="../tags/tag162.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tags" Target="../tags/tag157.xml"/><Relationship Id="rId22" Type="http://schemas.openxmlformats.org/officeDocument/2006/relationships/tags" Target="../tags/tag165.xml"/><Relationship Id="rId27" Type="http://schemas.openxmlformats.org/officeDocument/2006/relationships/oleObject" Target="../embeddings/oleObject27.bin"/><Relationship Id="rId30" Type="http://schemas.openxmlformats.org/officeDocument/2006/relationships/image" Target="../media/image16.emf"/></Relationships>
</file>

<file path=ppt/slides/_rels/slide29.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tags" Target="../tags/tag179.xml"/><Relationship Id="rId18" Type="http://schemas.openxmlformats.org/officeDocument/2006/relationships/tags" Target="../tags/tag184.xml"/><Relationship Id="rId3" Type="http://schemas.openxmlformats.org/officeDocument/2006/relationships/tags" Target="../tags/tag169.xml"/><Relationship Id="rId21" Type="http://schemas.openxmlformats.org/officeDocument/2006/relationships/oleObject" Target="../embeddings/oleObject29.bin"/><Relationship Id="rId7" Type="http://schemas.openxmlformats.org/officeDocument/2006/relationships/tags" Target="../tags/tag173.xml"/><Relationship Id="rId12" Type="http://schemas.openxmlformats.org/officeDocument/2006/relationships/tags" Target="../tags/tag178.xml"/><Relationship Id="rId17" Type="http://schemas.openxmlformats.org/officeDocument/2006/relationships/tags" Target="../tags/tag183.xml"/><Relationship Id="rId2" Type="http://schemas.openxmlformats.org/officeDocument/2006/relationships/tags" Target="../tags/tag168.xml"/><Relationship Id="rId16" Type="http://schemas.openxmlformats.org/officeDocument/2006/relationships/tags" Target="../tags/tag182.xml"/><Relationship Id="rId20" Type="http://schemas.openxmlformats.org/officeDocument/2006/relationships/notesSlide" Target="../notesSlides/notesSlide26.xml"/><Relationship Id="rId1" Type="http://schemas.openxmlformats.org/officeDocument/2006/relationships/vmlDrawing" Target="../drawings/vmlDrawing22.vml"/><Relationship Id="rId6" Type="http://schemas.openxmlformats.org/officeDocument/2006/relationships/tags" Target="../tags/tag172.xml"/><Relationship Id="rId11" Type="http://schemas.openxmlformats.org/officeDocument/2006/relationships/tags" Target="../tags/tag177.xml"/><Relationship Id="rId24" Type="http://schemas.openxmlformats.org/officeDocument/2006/relationships/image" Target="../media/image17.emf"/><Relationship Id="rId5" Type="http://schemas.openxmlformats.org/officeDocument/2006/relationships/tags" Target="../tags/tag171.xml"/><Relationship Id="rId15" Type="http://schemas.openxmlformats.org/officeDocument/2006/relationships/tags" Target="../tags/tag181.xml"/><Relationship Id="rId23" Type="http://schemas.openxmlformats.org/officeDocument/2006/relationships/oleObject" Target="../embeddings/oleObject30.bin"/><Relationship Id="rId10" Type="http://schemas.openxmlformats.org/officeDocument/2006/relationships/tags" Target="../tags/tag176.xml"/><Relationship Id="rId19" Type="http://schemas.openxmlformats.org/officeDocument/2006/relationships/slideLayout" Target="../slideLayouts/slideLayout28.xml"/><Relationship Id="rId4" Type="http://schemas.openxmlformats.org/officeDocument/2006/relationships/tags" Target="../tags/tag170.xml"/><Relationship Id="rId9" Type="http://schemas.openxmlformats.org/officeDocument/2006/relationships/tags" Target="../tags/tag175.xml"/><Relationship Id="rId14" Type="http://schemas.openxmlformats.org/officeDocument/2006/relationships/tags" Target="../tags/tag180.xml"/><Relationship Id="rId2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18" Type="http://schemas.openxmlformats.org/officeDocument/2006/relationships/tags" Target="../tags/tag201.xml"/><Relationship Id="rId3" Type="http://schemas.openxmlformats.org/officeDocument/2006/relationships/tags" Target="../tags/tag186.xml"/><Relationship Id="rId21" Type="http://schemas.openxmlformats.org/officeDocument/2006/relationships/oleObject" Target="../embeddings/oleObject31.bin"/><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tags" Target="../tags/tag200.xml"/><Relationship Id="rId2" Type="http://schemas.openxmlformats.org/officeDocument/2006/relationships/tags" Target="../tags/tag185.xml"/><Relationship Id="rId16" Type="http://schemas.openxmlformats.org/officeDocument/2006/relationships/tags" Target="../tags/tag199.xml"/><Relationship Id="rId20" Type="http://schemas.openxmlformats.org/officeDocument/2006/relationships/notesSlide" Target="../notesSlides/notesSlide27.xml"/><Relationship Id="rId1" Type="http://schemas.openxmlformats.org/officeDocument/2006/relationships/vmlDrawing" Target="../drawings/vmlDrawing23.vml"/><Relationship Id="rId6" Type="http://schemas.openxmlformats.org/officeDocument/2006/relationships/tags" Target="../tags/tag189.xml"/><Relationship Id="rId11" Type="http://schemas.openxmlformats.org/officeDocument/2006/relationships/tags" Target="../tags/tag194.xml"/><Relationship Id="rId24" Type="http://schemas.openxmlformats.org/officeDocument/2006/relationships/image" Target="../media/image18.emf"/><Relationship Id="rId5" Type="http://schemas.openxmlformats.org/officeDocument/2006/relationships/tags" Target="../tags/tag188.xml"/><Relationship Id="rId15" Type="http://schemas.openxmlformats.org/officeDocument/2006/relationships/tags" Target="../tags/tag198.xml"/><Relationship Id="rId23" Type="http://schemas.openxmlformats.org/officeDocument/2006/relationships/oleObject" Target="../embeddings/oleObject32.bin"/><Relationship Id="rId10" Type="http://schemas.openxmlformats.org/officeDocument/2006/relationships/tags" Target="../tags/tag193.xml"/><Relationship Id="rId19" Type="http://schemas.openxmlformats.org/officeDocument/2006/relationships/slideLayout" Target="../slideLayouts/slideLayout28.xml"/><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tags" Target="../tags/tag197.xml"/><Relationship Id="rId22" Type="http://schemas.openxmlformats.org/officeDocument/2006/relationships/image" Target="../media/image1.emf"/></Relationships>
</file>

<file path=ppt/slides/_rels/slide3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18" Type="http://schemas.openxmlformats.org/officeDocument/2006/relationships/tags" Target="../tags/tag218.xml"/><Relationship Id="rId26" Type="http://schemas.openxmlformats.org/officeDocument/2006/relationships/slideLayout" Target="../slideLayouts/slideLayout28.xml"/><Relationship Id="rId3" Type="http://schemas.openxmlformats.org/officeDocument/2006/relationships/tags" Target="../tags/tag203.xml"/><Relationship Id="rId21" Type="http://schemas.openxmlformats.org/officeDocument/2006/relationships/tags" Target="../tags/tag221.xml"/><Relationship Id="rId7" Type="http://schemas.openxmlformats.org/officeDocument/2006/relationships/tags" Target="../tags/tag207.xml"/><Relationship Id="rId12" Type="http://schemas.openxmlformats.org/officeDocument/2006/relationships/tags" Target="../tags/tag212.xml"/><Relationship Id="rId17" Type="http://schemas.openxmlformats.org/officeDocument/2006/relationships/tags" Target="../tags/tag217.xml"/><Relationship Id="rId25" Type="http://schemas.openxmlformats.org/officeDocument/2006/relationships/tags" Target="../tags/tag225.xml"/><Relationship Id="rId2" Type="http://schemas.openxmlformats.org/officeDocument/2006/relationships/tags" Target="../tags/tag202.xml"/><Relationship Id="rId16" Type="http://schemas.openxmlformats.org/officeDocument/2006/relationships/tags" Target="../tags/tag216.xml"/><Relationship Id="rId20" Type="http://schemas.openxmlformats.org/officeDocument/2006/relationships/tags" Target="../tags/tag220.xml"/><Relationship Id="rId29" Type="http://schemas.openxmlformats.org/officeDocument/2006/relationships/image" Target="../media/image1.emf"/><Relationship Id="rId1" Type="http://schemas.openxmlformats.org/officeDocument/2006/relationships/vmlDrawing" Target="../drawings/vmlDrawing24.vml"/><Relationship Id="rId6" Type="http://schemas.openxmlformats.org/officeDocument/2006/relationships/tags" Target="../tags/tag206.xml"/><Relationship Id="rId11" Type="http://schemas.openxmlformats.org/officeDocument/2006/relationships/tags" Target="../tags/tag211.xml"/><Relationship Id="rId24" Type="http://schemas.openxmlformats.org/officeDocument/2006/relationships/tags" Target="../tags/tag224.xml"/><Relationship Id="rId5" Type="http://schemas.openxmlformats.org/officeDocument/2006/relationships/tags" Target="../tags/tag205.xml"/><Relationship Id="rId15" Type="http://schemas.openxmlformats.org/officeDocument/2006/relationships/tags" Target="../tags/tag215.xml"/><Relationship Id="rId23" Type="http://schemas.openxmlformats.org/officeDocument/2006/relationships/tags" Target="../tags/tag223.xml"/><Relationship Id="rId28" Type="http://schemas.openxmlformats.org/officeDocument/2006/relationships/oleObject" Target="../embeddings/oleObject33.bin"/><Relationship Id="rId10" Type="http://schemas.openxmlformats.org/officeDocument/2006/relationships/tags" Target="../tags/tag210.xml"/><Relationship Id="rId19" Type="http://schemas.openxmlformats.org/officeDocument/2006/relationships/tags" Target="../tags/tag219.xml"/><Relationship Id="rId31" Type="http://schemas.openxmlformats.org/officeDocument/2006/relationships/image" Target="../media/image19.emf"/><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 Id="rId22" Type="http://schemas.openxmlformats.org/officeDocument/2006/relationships/tags" Target="../tags/tag222.xml"/><Relationship Id="rId27" Type="http://schemas.openxmlformats.org/officeDocument/2006/relationships/notesSlide" Target="../notesSlides/notesSlide28.xml"/><Relationship Id="rId30"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8" Type="http://schemas.openxmlformats.org/officeDocument/2006/relationships/tags" Target="../tags/tag232.xml"/><Relationship Id="rId13" Type="http://schemas.openxmlformats.org/officeDocument/2006/relationships/tags" Target="../tags/tag237.xml"/><Relationship Id="rId18" Type="http://schemas.openxmlformats.org/officeDocument/2006/relationships/tags" Target="../tags/tag242.xml"/><Relationship Id="rId26" Type="http://schemas.openxmlformats.org/officeDocument/2006/relationships/image" Target="../media/image1.emf"/><Relationship Id="rId3" Type="http://schemas.openxmlformats.org/officeDocument/2006/relationships/tags" Target="../tags/tag227.xml"/><Relationship Id="rId21" Type="http://schemas.openxmlformats.org/officeDocument/2006/relationships/tags" Target="../tags/tag245.xml"/><Relationship Id="rId7" Type="http://schemas.openxmlformats.org/officeDocument/2006/relationships/tags" Target="../tags/tag231.xml"/><Relationship Id="rId12" Type="http://schemas.openxmlformats.org/officeDocument/2006/relationships/tags" Target="../tags/tag236.xml"/><Relationship Id="rId17" Type="http://schemas.openxmlformats.org/officeDocument/2006/relationships/tags" Target="../tags/tag241.xml"/><Relationship Id="rId25" Type="http://schemas.openxmlformats.org/officeDocument/2006/relationships/oleObject" Target="../embeddings/oleObject35.bin"/><Relationship Id="rId2" Type="http://schemas.openxmlformats.org/officeDocument/2006/relationships/tags" Target="../tags/tag226.xml"/><Relationship Id="rId16" Type="http://schemas.openxmlformats.org/officeDocument/2006/relationships/tags" Target="../tags/tag240.xml"/><Relationship Id="rId20" Type="http://schemas.openxmlformats.org/officeDocument/2006/relationships/tags" Target="../tags/tag244.xml"/><Relationship Id="rId29" Type="http://schemas.openxmlformats.org/officeDocument/2006/relationships/oleObject" Target="../embeddings/oleObject37.bin"/><Relationship Id="rId1" Type="http://schemas.openxmlformats.org/officeDocument/2006/relationships/vmlDrawing" Target="../drawings/vmlDrawing25.vml"/><Relationship Id="rId6" Type="http://schemas.openxmlformats.org/officeDocument/2006/relationships/tags" Target="../tags/tag230.xml"/><Relationship Id="rId11" Type="http://schemas.openxmlformats.org/officeDocument/2006/relationships/tags" Target="../tags/tag235.xml"/><Relationship Id="rId24" Type="http://schemas.openxmlformats.org/officeDocument/2006/relationships/notesSlide" Target="../notesSlides/notesSlide29.xml"/><Relationship Id="rId5" Type="http://schemas.openxmlformats.org/officeDocument/2006/relationships/tags" Target="../tags/tag229.xml"/><Relationship Id="rId15" Type="http://schemas.openxmlformats.org/officeDocument/2006/relationships/tags" Target="../tags/tag239.xml"/><Relationship Id="rId23" Type="http://schemas.openxmlformats.org/officeDocument/2006/relationships/slideLayout" Target="../slideLayouts/slideLayout28.xml"/><Relationship Id="rId28" Type="http://schemas.openxmlformats.org/officeDocument/2006/relationships/image" Target="../media/image20.emf"/><Relationship Id="rId10" Type="http://schemas.openxmlformats.org/officeDocument/2006/relationships/tags" Target="../tags/tag234.xml"/><Relationship Id="rId19" Type="http://schemas.openxmlformats.org/officeDocument/2006/relationships/tags" Target="../tags/tag243.xml"/><Relationship Id="rId4" Type="http://schemas.openxmlformats.org/officeDocument/2006/relationships/tags" Target="../tags/tag228.xml"/><Relationship Id="rId9" Type="http://schemas.openxmlformats.org/officeDocument/2006/relationships/tags" Target="../tags/tag233.xml"/><Relationship Id="rId14" Type="http://schemas.openxmlformats.org/officeDocument/2006/relationships/tags" Target="../tags/tag238.xml"/><Relationship Id="rId22" Type="http://schemas.openxmlformats.org/officeDocument/2006/relationships/tags" Target="../tags/tag246.xml"/><Relationship Id="rId27" Type="http://schemas.openxmlformats.org/officeDocument/2006/relationships/oleObject" Target="../embeddings/oleObject36.bin"/><Relationship Id="rId30" Type="http://schemas.openxmlformats.org/officeDocument/2006/relationships/image" Target="../media/image21.emf"/></Relationships>
</file>

<file path=ppt/slides/_rels/slide33.xml.rels><?xml version="1.0" encoding="UTF-8" standalone="yes"?>
<Relationships xmlns="http://schemas.openxmlformats.org/package/2006/relationships"><Relationship Id="rId13" Type="http://schemas.openxmlformats.org/officeDocument/2006/relationships/tags" Target="../tags/tag258.xml"/><Relationship Id="rId18" Type="http://schemas.openxmlformats.org/officeDocument/2006/relationships/tags" Target="../tags/tag263.xml"/><Relationship Id="rId26" Type="http://schemas.openxmlformats.org/officeDocument/2006/relationships/tags" Target="../tags/tag271.xml"/><Relationship Id="rId39" Type="http://schemas.openxmlformats.org/officeDocument/2006/relationships/tags" Target="../tags/tag284.xml"/><Relationship Id="rId3" Type="http://schemas.openxmlformats.org/officeDocument/2006/relationships/tags" Target="../tags/tag248.xml"/><Relationship Id="rId21" Type="http://schemas.openxmlformats.org/officeDocument/2006/relationships/tags" Target="../tags/tag266.xml"/><Relationship Id="rId34" Type="http://schemas.openxmlformats.org/officeDocument/2006/relationships/tags" Target="../tags/tag279.xml"/><Relationship Id="rId42" Type="http://schemas.openxmlformats.org/officeDocument/2006/relationships/tags" Target="../tags/tag287.xml"/><Relationship Id="rId47" Type="http://schemas.openxmlformats.org/officeDocument/2006/relationships/image" Target="../media/image1.emf"/><Relationship Id="rId50" Type="http://schemas.openxmlformats.org/officeDocument/2006/relationships/oleObject" Target="../embeddings/oleObject40.bin"/><Relationship Id="rId7" Type="http://schemas.openxmlformats.org/officeDocument/2006/relationships/tags" Target="../tags/tag252.xml"/><Relationship Id="rId12" Type="http://schemas.openxmlformats.org/officeDocument/2006/relationships/tags" Target="../tags/tag257.xml"/><Relationship Id="rId17" Type="http://schemas.openxmlformats.org/officeDocument/2006/relationships/tags" Target="../tags/tag262.xml"/><Relationship Id="rId25" Type="http://schemas.openxmlformats.org/officeDocument/2006/relationships/tags" Target="../tags/tag270.xml"/><Relationship Id="rId33" Type="http://schemas.openxmlformats.org/officeDocument/2006/relationships/tags" Target="../tags/tag278.xml"/><Relationship Id="rId38" Type="http://schemas.openxmlformats.org/officeDocument/2006/relationships/tags" Target="../tags/tag283.xml"/><Relationship Id="rId46" Type="http://schemas.openxmlformats.org/officeDocument/2006/relationships/oleObject" Target="../embeddings/oleObject38.bin"/><Relationship Id="rId2" Type="http://schemas.openxmlformats.org/officeDocument/2006/relationships/tags" Target="../tags/tag247.xml"/><Relationship Id="rId16" Type="http://schemas.openxmlformats.org/officeDocument/2006/relationships/tags" Target="../tags/tag261.xml"/><Relationship Id="rId20" Type="http://schemas.openxmlformats.org/officeDocument/2006/relationships/tags" Target="../tags/tag265.xml"/><Relationship Id="rId29" Type="http://schemas.openxmlformats.org/officeDocument/2006/relationships/tags" Target="../tags/tag274.xml"/><Relationship Id="rId41" Type="http://schemas.openxmlformats.org/officeDocument/2006/relationships/tags" Target="../tags/tag286.xml"/><Relationship Id="rId1" Type="http://schemas.openxmlformats.org/officeDocument/2006/relationships/vmlDrawing" Target="../drawings/vmlDrawing26.vml"/><Relationship Id="rId6" Type="http://schemas.openxmlformats.org/officeDocument/2006/relationships/tags" Target="../tags/tag251.xml"/><Relationship Id="rId11" Type="http://schemas.openxmlformats.org/officeDocument/2006/relationships/tags" Target="../tags/tag256.xml"/><Relationship Id="rId24" Type="http://schemas.openxmlformats.org/officeDocument/2006/relationships/tags" Target="../tags/tag269.xml"/><Relationship Id="rId32" Type="http://schemas.openxmlformats.org/officeDocument/2006/relationships/tags" Target="../tags/tag277.xml"/><Relationship Id="rId37" Type="http://schemas.openxmlformats.org/officeDocument/2006/relationships/tags" Target="../tags/tag282.xml"/><Relationship Id="rId40" Type="http://schemas.openxmlformats.org/officeDocument/2006/relationships/tags" Target="../tags/tag285.xml"/><Relationship Id="rId45" Type="http://schemas.openxmlformats.org/officeDocument/2006/relationships/notesSlide" Target="../notesSlides/notesSlide30.xml"/><Relationship Id="rId5" Type="http://schemas.openxmlformats.org/officeDocument/2006/relationships/tags" Target="../tags/tag250.xml"/><Relationship Id="rId15" Type="http://schemas.openxmlformats.org/officeDocument/2006/relationships/tags" Target="../tags/tag260.xml"/><Relationship Id="rId23" Type="http://schemas.openxmlformats.org/officeDocument/2006/relationships/tags" Target="../tags/tag268.xml"/><Relationship Id="rId28" Type="http://schemas.openxmlformats.org/officeDocument/2006/relationships/tags" Target="../tags/tag273.xml"/><Relationship Id="rId36" Type="http://schemas.openxmlformats.org/officeDocument/2006/relationships/tags" Target="../tags/tag281.xml"/><Relationship Id="rId49" Type="http://schemas.openxmlformats.org/officeDocument/2006/relationships/image" Target="../media/image22.emf"/><Relationship Id="rId10" Type="http://schemas.openxmlformats.org/officeDocument/2006/relationships/tags" Target="../tags/tag255.xml"/><Relationship Id="rId19" Type="http://schemas.openxmlformats.org/officeDocument/2006/relationships/tags" Target="../tags/tag264.xml"/><Relationship Id="rId31" Type="http://schemas.openxmlformats.org/officeDocument/2006/relationships/tags" Target="../tags/tag276.xml"/><Relationship Id="rId44" Type="http://schemas.openxmlformats.org/officeDocument/2006/relationships/slideLayout" Target="../slideLayouts/slideLayout28.xml"/><Relationship Id="rId4" Type="http://schemas.openxmlformats.org/officeDocument/2006/relationships/tags" Target="../tags/tag249.xml"/><Relationship Id="rId9" Type="http://schemas.openxmlformats.org/officeDocument/2006/relationships/tags" Target="../tags/tag254.xml"/><Relationship Id="rId14" Type="http://schemas.openxmlformats.org/officeDocument/2006/relationships/tags" Target="../tags/tag259.xml"/><Relationship Id="rId22" Type="http://schemas.openxmlformats.org/officeDocument/2006/relationships/tags" Target="../tags/tag267.xml"/><Relationship Id="rId27" Type="http://schemas.openxmlformats.org/officeDocument/2006/relationships/tags" Target="../tags/tag272.xml"/><Relationship Id="rId30" Type="http://schemas.openxmlformats.org/officeDocument/2006/relationships/tags" Target="../tags/tag275.xml"/><Relationship Id="rId35" Type="http://schemas.openxmlformats.org/officeDocument/2006/relationships/tags" Target="../tags/tag280.xml"/><Relationship Id="rId43" Type="http://schemas.openxmlformats.org/officeDocument/2006/relationships/tags" Target="../tags/tag288.xml"/><Relationship Id="rId48" Type="http://schemas.openxmlformats.org/officeDocument/2006/relationships/oleObject" Target="../embeddings/oleObject39.bin"/><Relationship Id="rId8" Type="http://schemas.openxmlformats.org/officeDocument/2006/relationships/tags" Target="../tags/tag253.xml"/><Relationship Id="rId51" Type="http://schemas.openxmlformats.org/officeDocument/2006/relationships/image" Target="../media/image23.emf"/></Relationships>
</file>

<file path=ppt/slides/_rels/slide34.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tags" Target="../tags/tag300.xml"/><Relationship Id="rId18" Type="http://schemas.openxmlformats.org/officeDocument/2006/relationships/tags" Target="../tags/tag305.xml"/><Relationship Id="rId26" Type="http://schemas.openxmlformats.org/officeDocument/2006/relationships/tags" Target="../tags/tag313.xml"/><Relationship Id="rId3" Type="http://schemas.openxmlformats.org/officeDocument/2006/relationships/tags" Target="../tags/tag290.xml"/><Relationship Id="rId21" Type="http://schemas.openxmlformats.org/officeDocument/2006/relationships/tags" Target="../tags/tag308.xml"/><Relationship Id="rId34" Type="http://schemas.openxmlformats.org/officeDocument/2006/relationships/oleObject" Target="../embeddings/oleObject41.bin"/><Relationship Id="rId7" Type="http://schemas.openxmlformats.org/officeDocument/2006/relationships/tags" Target="../tags/tag294.xml"/><Relationship Id="rId12" Type="http://schemas.openxmlformats.org/officeDocument/2006/relationships/tags" Target="../tags/tag299.xml"/><Relationship Id="rId17" Type="http://schemas.openxmlformats.org/officeDocument/2006/relationships/tags" Target="../tags/tag304.xml"/><Relationship Id="rId25" Type="http://schemas.openxmlformats.org/officeDocument/2006/relationships/tags" Target="../tags/tag312.xml"/><Relationship Id="rId33" Type="http://schemas.openxmlformats.org/officeDocument/2006/relationships/notesSlide" Target="../notesSlides/notesSlide31.xml"/><Relationship Id="rId2" Type="http://schemas.openxmlformats.org/officeDocument/2006/relationships/tags" Target="../tags/tag289.xml"/><Relationship Id="rId16" Type="http://schemas.openxmlformats.org/officeDocument/2006/relationships/tags" Target="../tags/tag303.xml"/><Relationship Id="rId20" Type="http://schemas.openxmlformats.org/officeDocument/2006/relationships/tags" Target="../tags/tag307.xml"/><Relationship Id="rId29" Type="http://schemas.openxmlformats.org/officeDocument/2006/relationships/tags" Target="../tags/tag316.xml"/><Relationship Id="rId1" Type="http://schemas.openxmlformats.org/officeDocument/2006/relationships/vmlDrawing" Target="../drawings/vmlDrawing27.vml"/><Relationship Id="rId6" Type="http://schemas.openxmlformats.org/officeDocument/2006/relationships/tags" Target="../tags/tag293.xml"/><Relationship Id="rId11" Type="http://schemas.openxmlformats.org/officeDocument/2006/relationships/tags" Target="../tags/tag298.xml"/><Relationship Id="rId24" Type="http://schemas.openxmlformats.org/officeDocument/2006/relationships/tags" Target="../tags/tag311.xml"/><Relationship Id="rId32" Type="http://schemas.openxmlformats.org/officeDocument/2006/relationships/slideLayout" Target="../slideLayouts/slideLayout28.xml"/><Relationship Id="rId37" Type="http://schemas.openxmlformats.org/officeDocument/2006/relationships/image" Target="../media/image24.emf"/><Relationship Id="rId5" Type="http://schemas.openxmlformats.org/officeDocument/2006/relationships/tags" Target="../tags/tag292.xml"/><Relationship Id="rId15" Type="http://schemas.openxmlformats.org/officeDocument/2006/relationships/tags" Target="../tags/tag302.xml"/><Relationship Id="rId23" Type="http://schemas.openxmlformats.org/officeDocument/2006/relationships/tags" Target="../tags/tag310.xml"/><Relationship Id="rId28" Type="http://schemas.openxmlformats.org/officeDocument/2006/relationships/tags" Target="../tags/tag315.xml"/><Relationship Id="rId36" Type="http://schemas.openxmlformats.org/officeDocument/2006/relationships/oleObject" Target="../embeddings/oleObject42.bin"/><Relationship Id="rId10" Type="http://schemas.openxmlformats.org/officeDocument/2006/relationships/tags" Target="../tags/tag297.xml"/><Relationship Id="rId19" Type="http://schemas.openxmlformats.org/officeDocument/2006/relationships/tags" Target="../tags/tag306.xml"/><Relationship Id="rId31" Type="http://schemas.openxmlformats.org/officeDocument/2006/relationships/tags" Target="../tags/tag318.xml"/><Relationship Id="rId4" Type="http://schemas.openxmlformats.org/officeDocument/2006/relationships/tags" Target="../tags/tag291.xml"/><Relationship Id="rId9" Type="http://schemas.openxmlformats.org/officeDocument/2006/relationships/tags" Target="../tags/tag296.xml"/><Relationship Id="rId14" Type="http://schemas.openxmlformats.org/officeDocument/2006/relationships/tags" Target="../tags/tag301.xml"/><Relationship Id="rId22" Type="http://schemas.openxmlformats.org/officeDocument/2006/relationships/tags" Target="../tags/tag309.xml"/><Relationship Id="rId27" Type="http://schemas.openxmlformats.org/officeDocument/2006/relationships/tags" Target="../tags/tag314.xml"/><Relationship Id="rId30" Type="http://schemas.openxmlformats.org/officeDocument/2006/relationships/tags" Target="../tags/tag317.xml"/><Relationship Id="rId35" Type="http://schemas.openxmlformats.org/officeDocument/2006/relationships/image" Target="../media/image1.emf"/></Relationships>
</file>

<file path=ppt/slides/_rels/slide35.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tags" Target="../tags/tag335.xml"/><Relationship Id="rId26" Type="http://schemas.openxmlformats.org/officeDocument/2006/relationships/tags" Target="../tags/tag343.xml"/><Relationship Id="rId3" Type="http://schemas.openxmlformats.org/officeDocument/2006/relationships/tags" Target="../tags/tag320.xml"/><Relationship Id="rId21" Type="http://schemas.openxmlformats.org/officeDocument/2006/relationships/tags" Target="../tags/tag338.xml"/><Relationship Id="rId34" Type="http://schemas.openxmlformats.org/officeDocument/2006/relationships/image" Target="../media/image25.emf"/><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5" Type="http://schemas.openxmlformats.org/officeDocument/2006/relationships/tags" Target="../tags/tag342.xml"/><Relationship Id="rId33" Type="http://schemas.openxmlformats.org/officeDocument/2006/relationships/oleObject" Target="../embeddings/oleObject44.bin"/><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tags" Target="../tags/tag337.xml"/><Relationship Id="rId29" Type="http://schemas.openxmlformats.org/officeDocument/2006/relationships/slideLayout" Target="../slideLayouts/slideLayout28.xml"/><Relationship Id="rId1" Type="http://schemas.openxmlformats.org/officeDocument/2006/relationships/vmlDrawing" Target="../drawings/vmlDrawing28.vml"/><Relationship Id="rId6" Type="http://schemas.openxmlformats.org/officeDocument/2006/relationships/tags" Target="../tags/tag323.xml"/><Relationship Id="rId11" Type="http://schemas.openxmlformats.org/officeDocument/2006/relationships/tags" Target="../tags/tag328.xml"/><Relationship Id="rId24" Type="http://schemas.openxmlformats.org/officeDocument/2006/relationships/tags" Target="../tags/tag341.xml"/><Relationship Id="rId32" Type="http://schemas.openxmlformats.org/officeDocument/2006/relationships/image" Target="../media/image1.emf"/><Relationship Id="rId5" Type="http://schemas.openxmlformats.org/officeDocument/2006/relationships/tags" Target="../tags/tag322.xml"/><Relationship Id="rId15" Type="http://schemas.openxmlformats.org/officeDocument/2006/relationships/tags" Target="../tags/tag332.xml"/><Relationship Id="rId23" Type="http://schemas.openxmlformats.org/officeDocument/2006/relationships/tags" Target="../tags/tag340.xml"/><Relationship Id="rId28" Type="http://schemas.openxmlformats.org/officeDocument/2006/relationships/tags" Target="../tags/tag345.xml"/><Relationship Id="rId10" Type="http://schemas.openxmlformats.org/officeDocument/2006/relationships/tags" Target="../tags/tag327.xml"/><Relationship Id="rId19" Type="http://schemas.openxmlformats.org/officeDocument/2006/relationships/tags" Target="../tags/tag336.xml"/><Relationship Id="rId31" Type="http://schemas.openxmlformats.org/officeDocument/2006/relationships/oleObject" Target="../embeddings/oleObject43.bin"/><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 Id="rId22" Type="http://schemas.openxmlformats.org/officeDocument/2006/relationships/tags" Target="../tags/tag339.xml"/><Relationship Id="rId27" Type="http://schemas.openxmlformats.org/officeDocument/2006/relationships/tags" Target="../tags/tag344.xml"/><Relationship Id="rId30"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8" Type="http://schemas.openxmlformats.org/officeDocument/2006/relationships/tags" Target="../tags/tag352.xml"/><Relationship Id="rId13" Type="http://schemas.openxmlformats.org/officeDocument/2006/relationships/tags" Target="../tags/tag357.xml"/><Relationship Id="rId18" Type="http://schemas.openxmlformats.org/officeDocument/2006/relationships/tags" Target="../tags/tag362.xml"/><Relationship Id="rId26" Type="http://schemas.openxmlformats.org/officeDocument/2006/relationships/slideLayout" Target="../slideLayouts/slideLayout28.xml"/><Relationship Id="rId3" Type="http://schemas.openxmlformats.org/officeDocument/2006/relationships/tags" Target="../tags/tag347.xml"/><Relationship Id="rId21" Type="http://schemas.openxmlformats.org/officeDocument/2006/relationships/tags" Target="../tags/tag365.xml"/><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5" Type="http://schemas.openxmlformats.org/officeDocument/2006/relationships/tags" Target="../tags/tag369.xml"/><Relationship Id="rId2" Type="http://schemas.openxmlformats.org/officeDocument/2006/relationships/tags" Target="../tags/tag346.xml"/><Relationship Id="rId16" Type="http://schemas.openxmlformats.org/officeDocument/2006/relationships/tags" Target="../tags/tag360.xml"/><Relationship Id="rId20" Type="http://schemas.openxmlformats.org/officeDocument/2006/relationships/tags" Target="../tags/tag364.xml"/><Relationship Id="rId29" Type="http://schemas.openxmlformats.org/officeDocument/2006/relationships/image" Target="../media/image1.emf"/><Relationship Id="rId1" Type="http://schemas.openxmlformats.org/officeDocument/2006/relationships/vmlDrawing" Target="../drawings/vmlDrawing29.vml"/><Relationship Id="rId6" Type="http://schemas.openxmlformats.org/officeDocument/2006/relationships/tags" Target="../tags/tag350.xml"/><Relationship Id="rId11" Type="http://schemas.openxmlformats.org/officeDocument/2006/relationships/tags" Target="../tags/tag355.xml"/><Relationship Id="rId24" Type="http://schemas.openxmlformats.org/officeDocument/2006/relationships/tags" Target="../tags/tag368.xml"/><Relationship Id="rId5" Type="http://schemas.openxmlformats.org/officeDocument/2006/relationships/tags" Target="../tags/tag349.xml"/><Relationship Id="rId15" Type="http://schemas.openxmlformats.org/officeDocument/2006/relationships/tags" Target="../tags/tag359.xml"/><Relationship Id="rId23" Type="http://schemas.openxmlformats.org/officeDocument/2006/relationships/tags" Target="../tags/tag367.xml"/><Relationship Id="rId28" Type="http://schemas.openxmlformats.org/officeDocument/2006/relationships/oleObject" Target="../embeddings/oleObject45.bin"/><Relationship Id="rId10" Type="http://schemas.openxmlformats.org/officeDocument/2006/relationships/tags" Target="../tags/tag354.xml"/><Relationship Id="rId19" Type="http://schemas.openxmlformats.org/officeDocument/2006/relationships/tags" Target="../tags/tag363.xml"/><Relationship Id="rId31" Type="http://schemas.openxmlformats.org/officeDocument/2006/relationships/image" Target="../media/image26.emf"/><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 Id="rId22" Type="http://schemas.openxmlformats.org/officeDocument/2006/relationships/tags" Target="../tags/tag366.xml"/><Relationship Id="rId27" Type="http://schemas.openxmlformats.org/officeDocument/2006/relationships/notesSlide" Target="../notesSlides/notesSlide33.xml"/><Relationship Id="rId30" Type="http://schemas.openxmlformats.org/officeDocument/2006/relationships/oleObject" Target="../embeddings/oleObject46.bin"/></Relationships>
</file>

<file path=ppt/slides/_rels/slide37.xml.rels><?xml version="1.0" encoding="UTF-8" standalone="yes"?>
<Relationships xmlns="http://schemas.openxmlformats.org/package/2006/relationships"><Relationship Id="rId8" Type="http://schemas.openxmlformats.org/officeDocument/2006/relationships/tags" Target="../tags/tag376.xml"/><Relationship Id="rId13" Type="http://schemas.openxmlformats.org/officeDocument/2006/relationships/tags" Target="../tags/tag381.xml"/><Relationship Id="rId18" Type="http://schemas.openxmlformats.org/officeDocument/2006/relationships/tags" Target="../tags/tag386.xml"/><Relationship Id="rId26" Type="http://schemas.openxmlformats.org/officeDocument/2006/relationships/tags" Target="../tags/tag394.xml"/><Relationship Id="rId3" Type="http://schemas.openxmlformats.org/officeDocument/2006/relationships/tags" Target="../tags/tag371.xml"/><Relationship Id="rId21" Type="http://schemas.openxmlformats.org/officeDocument/2006/relationships/tags" Target="../tags/tag389.xml"/><Relationship Id="rId34" Type="http://schemas.openxmlformats.org/officeDocument/2006/relationships/image" Target="../media/image28.emf"/><Relationship Id="rId7" Type="http://schemas.openxmlformats.org/officeDocument/2006/relationships/tags" Target="../tags/tag375.xml"/><Relationship Id="rId12" Type="http://schemas.openxmlformats.org/officeDocument/2006/relationships/tags" Target="../tags/tag380.xml"/><Relationship Id="rId17" Type="http://schemas.openxmlformats.org/officeDocument/2006/relationships/tags" Target="../tags/tag385.xml"/><Relationship Id="rId25" Type="http://schemas.openxmlformats.org/officeDocument/2006/relationships/tags" Target="../tags/tag393.xml"/><Relationship Id="rId33" Type="http://schemas.openxmlformats.org/officeDocument/2006/relationships/oleObject" Target="../embeddings/oleObject49.bin"/><Relationship Id="rId2" Type="http://schemas.openxmlformats.org/officeDocument/2006/relationships/tags" Target="../tags/tag370.xml"/><Relationship Id="rId16" Type="http://schemas.openxmlformats.org/officeDocument/2006/relationships/tags" Target="../tags/tag384.xml"/><Relationship Id="rId20" Type="http://schemas.openxmlformats.org/officeDocument/2006/relationships/tags" Target="../tags/tag388.xml"/><Relationship Id="rId29" Type="http://schemas.openxmlformats.org/officeDocument/2006/relationships/oleObject" Target="../embeddings/oleObject47.bin"/><Relationship Id="rId1" Type="http://schemas.openxmlformats.org/officeDocument/2006/relationships/vmlDrawing" Target="../drawings/vmlDrawing30.vml"/><Relationship Id="rId6" Type="http://schemas.openxmlformats.org/officeDocument/2006/relationships/tags" Target="../tags/tag374.xml"/><Relationship Id="rId11" Type="http://schemas.openxmlformats.org/officeDocument/2006/relationships/tags" Target="../tags/tag379.xml"/><Relationship Id="rId24" Type="http://schemas.openxmlformats.org/officeDocument/2006/relationships/tags" Target="../tags/tag392.xml"/><Relationship Id="rId32" Type="http://schemas.openxmlformats.org/officeDocument/2006/relationships/image" Target="../media/image27.emf"/><Relationship Id="rId5" Type="http://schemas.openxmlformats.org/officeDocument/2006/relationships/tags" Target="../tags/tag373.xml"/><Relationship Id="rId15" Type="http://schemas.openxmlformats.org/officeDocument/2006/relationships/tags" Target="../tags/tag383.xml"/><Relationship Id="rId23" Type="http://schemas.openxmlformats.org/officeDocument/2006/relationships/tags" Target="../tags/tag391.xml"/><Relationship Id="rId28" Type="http://schemas.openxmlformats.org/officeDocument/2006/relationships/notesSlide" Target="../notesSlides/notesSlide34.xml"/><Relationship Id="rId10" Type="http://schemas.openxmlformats.org/officeDocument/2006/relationships/tags" Target="../tags/tag378.xml"/><Relationship Id="rId19" Type="http://schemas.openxmlformats.org/officeDocument/2006/relationships/tags" Target="../tags/tag387.xml"/><Relationship Id="rId31" Type="http://schemas.openxmlformats.org/officeDocument/2006/relationships/oleObject" Target="../embeddings/oleObject48.bin"/><Relationship Id="rId4" Type="http://schemas.openxmlformats.org/officeDocument/2006/relationships/tags" Target="../tags/tag372.xml"/><Relationship Id="rId9" Type="http://schemas.openxmlformats.org/officeDocument/2006/relationships/tags" Target="../tags/tag377.xml"/><Relationship Id="rId14" Type="http://schemas.openxmlformats.org/officeDocument/2006/relationships/tags" Target="../tags/tag382.xml"/><Relationship Id="rId22" Type="http://schemas.openxmlformats.org/officeDocument/2006/relationships/tags" Target="../tags/tag390.xml"/><Relationship Id="rId27" Type="http://schemas.openxmlformats.org/officeDocument/2006/relationships/slideLayout" Target="../slideLayouts/slideLayout28.xml"/><Relationship Id="rId30" Type="http://schemas.openxmlformats.org/officeDocument/2006/relationships/image" Target="../media/image1.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0.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oleObject" Target="../embeddings/oleObject8.bin"/><Relationship Id="rId3" Type="http://schemas.openxmlformats.org/officeDocument/2006/relationships/tags" Target="../tags/tag12.xml"/><Relationship Id="rId21" Type="http://schemas.openxmlformats.org/officeDocument/2006/relationships/image" Target="../media/image10.emf"/><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slideLayout" Target="../slideLayouts/slideLayout28.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oleObject" Target="../embeddings/oleObject9.bin"/><Relationship Id="rId1" Type="http://schemas.openxmlformats.org/officeDocument/2006/relationships/vmlDrawing" Target="../drawings/vmlDrawing8.v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image" Target="../media/image1.emf"/><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2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fontAlgn="auto">
              <a:lnSpc>
                <a:spcPts val="2700"/>
              </a:lnSpc>
              <a:spcAft>
                <a:spcPts val="600"/>
              </a:spcAft>
            </a:pPr>
            <a:r>
              <a:rPr lang="en-US" sz="2400" b="1" dirty="0" smtClean="0">
                <a:solidFill>
                  <a:srgbClr val="FF0000"/>
                </a:solidFill>
                <a:latin typeface="Arial"/>
                <a:cs typeface="Arial"/>
              </a:rPr>
              <a:t>RAS Recalibration Support</a:t>
            </a:r>
            <a:endParaRPr lang="en-US" sz="2400" b="1" dirty="0">
              <a:solidFill>
                <a:srgbClr val="FF0000"/>
              </a:solidFill>
              <a:latin typeface="Arial"/>
              <a:cs typeface="Arial"/>
            </a:endParaRPr>
          </a:p>
        </p:txBody>
      </p:sp>
      <p:sp>
        <p:nvSpPr>
          <p:cNvPr id="12" name="Rectangle 11"/>
          <p:cNvSpPr>
            <a:spLocks noChangeArrowheads="1"/>
          </p:cNvSpPr>
          <p:nvPr/>
        </p:nvSpPr>
        <p:spPr bwMode="auto">
          <a:xfrm>
            <a:off x="355937" y="3313765"/>
            <a:ext cx="8550815" cy="769441"/>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cs typeface="Arial" panose="020B0604020202020204" pitchFamily="34" charset="0"/>
              </a:rPr>
              <a:t>RAS </a:t>
            </a:r>
            <a:r>
              <a:rPr lang="en-US" sz="2000" b="1" dirty="0">
                <a:solidFill>
                  <a:prstClr val="black"/>
                </a:solidFill>
                <a:latin typeface="Arial" panose="020B0604020202020204" pitchFamily="34" charset="0"/>
                <a:cs typeface="Arial" panose="020B0604020202020204" pitchFamily="34" charset="0"/>
              </a:rPr>
              <a:t>CCAR-</a:t>
            </a:r>
            <a:r>
              <a:rPr lang="en-US" sz="2000" b="1" dirty="0" smtClean="0">
                <a:solidFill>
                  <a:prstClr val="black"/>
                </a:solidFill>
                <a:latin typeface="Arial" panose="020B0604020202020204" pitchFamily="34" charset="0"/>
                <a:cs typeface="Arial" panose="020B0604020202020204" pitchFamily="34" charset="0"/>
              </a:rPr>
              <a:t>linked metric recalibration</a:t>
            </a:r>
          </a:p>
          <a:p>
            <a:pPr algn="l" eaLnBrk="0" hangingPunct="0">
              <a:lnSpc>
                <a:spcPts val="2700"/>
              </a:lnSpc>
              <a:spcAft>
                <a:spcPts val="600"/>
              </a:spcAft>
            </a:pPr>
            <a:r>
              <a:rPr lang="en-US" sz="2000" b="1" i="1" dirty="0" smtClean="0">
                <a:solidFill>
                  <a:prstClr val="black"/>
                </a:solidFill>
                <a:latin typeface="Arial" panose="020B0604020202020204" pitchFamily="34" charset="0"/>
                <a:cs typeface="Arial" panose="020B0604020202020204" pitchFamily="34" charset="0"/>
              </a:rPr>
              <a:t>SBNA Consumer and Business Banking</a:t>
            </a:r>
            <a:endParaRPr lang="en-US" sz="20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056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5483" y="19889"/>
            <a:ext cx="8928633" cy="621709"/>
          </a:xfrm>
          <a:prstGeom prst="rect">
            <a:avLst/>
          </a:prstGeom>
          <a:noFill/>
        </p:spPr>
        <p:txBody>
          <a:bodyPr wrap="square" rtlCol="0">
            <a:spAutoFit/>
          </a:bodyPr>
          <a:lstStyle/>
          <a:p>
            <a:pPr algn="l"/>
            <a:r>
              <a:rPr lang="en-US" sz="2000" b="1" dirty="0"/>
              <a:t>Translate to reporting </a:t>
            </a:r>
            <a:r>
              <a:rPr lang="en-US" sz="2000" b="1" dirty="0" smtClean="0"/>
              <a:t>metrics</a:t>
            </a:r>
          </a:p>
          <a:p>
            <a:pPr algn="l"/>
            <a:r>
              <a:rPr lang="en-US" sz="2000" b="1" dirty="0" smtClean="0">
                <a:solidFill>
                  <a:srgbClr val="FF0000"/>
                </a:solidFill>
              </a:rPr>
              <a:t>Calibrating NCO limits</a:t>
            </a:r>
            <a:endParaRPr lang="en-US" sz="2000" dirty="0">
              <a:solidFill>
                <a:srgbClr val="FF0000"/>
              </a:solidFill>
            </a:endParaRPr>
          </a:p>
        </p:txBody>
      </p:sp>
      <p:sp>
        <p:nvSpPr>
          <p:cNvPr id="11"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3"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9" name="Rectangle 18"/>
          <p:cNvSpPr/>
          <p:nvPr/>
        </p:nvSpPr>
        <p:spPr>
          <a:xfrm>
            <a:off x="457994" y="1256365"/>
            <a:ext cx="439023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130468401"/>
              </p:ext>
            </p:extLst>
          </p:nvPr>
        </p:nvGraphicFramePr>
        <p:xfrm>
          <a:off x="458788" y="1642219"/>
          <a:ext cx="8775328" cy="4274484"/>
        </p:xfrm>
        <a:graphic>
          <a:graphicData uri="http://schemas.openxmlformats.org/drawingml/2006/table">
            <a:tbl>
              <a:tblPr bandRow="1">
                <a:tableStyleId>{839DD9DD-9E6C-4910-8AC0-68ADFF6A6AFC}</a:tableStyleId>
              </a:tblPr>
              <a:tblGrid>
                <a:gridCol w="2156821"/>
                <a:gridCol w="542261"/>
                <a:gridCol w="6076246"/>
              </a:tblGrid>
              <a:tr h="1424828">
                <a:tc rowSpan="2">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Loss budget</a:t>
                      </a:r>
                      <a:r>
                        <a:rPr lang="en-US" sz="1200" baseline="0" dirty="0" smtClean="0"/>
                        <a:t> starting points include no buffer allocation (minimum), full entity buffer allocation for amber and red (maximum), and SHUSA buffer allocation </a:t>
                      </a:r>
                      <a:r>
                        <a:rPr lang="en-GB" dirty="0" smtClean="0">
                          <a:solidFill>
                            <a:schemeClr val="tx1"/>
                          </a:solidFill>
                        </a:rPr>
                        <a:t>excluding IHC share purchasing capital actions</a:t>
                      </a:r>
                      <a:r>
                        <a:rPr lang="en-GB" baseline="0" dirty="0" smtClean="0">
                          <a:solidFill>
                            <a:schemeClr val="tx1"/>
                          </a:solidFill>
                        </a:rPr>
                        <a:t> </a:t>
                      </a:r>
                      <a:r>
                        <a:rPr lang="en-US" sz="1200" baseline="0" dirty="0" smtClean="0"/>
                        <a:t>(recommended limit anchor point)</a:t>
                      </a:r>
                      <a:endParaRPr lang="en-US" sz="1200" dirty="0" smtClean="0"/>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Determine relativity between baseline and</a:t>
                      </a:r>
                      <a:r>
                        <a:rPr lang="en-US" sz="1200" baseline="0" dirty="0" smtClean="0"/>
                        <a:t> stress losses based </a:t>
                      </a:r>
                      <a:r>
                        <a:rPr lang="en-US" sz="1200" dirty="0" smtClean="0"/>
                        <a:t>on CCAR forecasts (Base vs BHC Stress scenarios) and adjust</a:t>
                      </a:r>
                      <a:r>
                        <a:rPr lang="en-US" sz="1200" baseline="0" dirty="0" smtClean="0"/>
                        <a:t> based on historical benchmarks (crisis vs normal conditions)</a:t>
                      </a:r>
                      <a:endParaRPr lang="en-US" sz="1200" dirty="0" smtClean="0"/>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Calculate</a:t>
                      </a:r>
                      <a:r>
                        <a:rPr lang="en-US" sz="1200" baseline="0" dirty="0" smtClean="0"/>
                        <a:t> </a:t>
                      </a:r>
                      <a:r>
                        <a:rPr lang="en-US" sz="1200" dirty="0" smtClean="0"/>
                        <a:t>the acceptable rate of business-as-usual losses against existing balances to determine</a:t>
                      </a:r>
                      <a:r>
                        <a:rPr lang="en-US" sz="1200" baseline="0" dirty="0" smtClean="0"/>
                        <a:t> the </a:t>
                      </a:r>
                      <a:r>
                        <a:rPr lang="en-US" sz="1200" dirty="0" smtClean="0"/>
                        <a:t>corresponding range of portfolio NCO limits</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1" name="AutoShape 5"/>
          <p:cNvSpPr>
            <a:spLocks noChangeArrowheads="1"/>
          </p:cNvSpPr>
          <p:nvPr/>
        </p:nvSpPr>
        <p:spPr bwMode="gray">
          <a:xfrm rot="5400000">
            <a:off x="878940" y="1437433"/>
            <a:ext cx="1371600"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400" b="1" dirty="0" smtClean="0">
                <a:solidFill>
                  <a:schemeClr val="accent3"/>
                </a:solidFill>
              </a:rPr>
              <a:t>Set loss budget ranges</a:t>
            </a:r>
            <a:endParaRPr lang="en-US" sz="1400" b="1" dirty="0">
              <a:solidFill>
                <a:schemeClr val="accent3"/>
              </a:solidFill>
            </a:endParaRPr>
          </a:p>
        </p:txBody>
      </p:sp>
      <p:sp>
        <p:nvSpPr>
          <p:cNvPr id="22" name="AutoShape 4"/>
          <p:cNvSpPr>
            <a:spLocks noChangeArrowheads="1"/>
          </p:cNvSpPr>
          <p:nvPr/>
        </p:nvSpPr>
        <p:spPr bwMode="gray">
          <a:xfrm rot="5400000">
            <a:off x="878939" y="4340316"/>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Calculate business-as-usual loss levels based on stressed loss forecasts</a:t>
            </a:r>
          </a:p>
        </p:txBody>
      </p:sp>
      <p:sp>
        <p:nvSpPr>
          <p:cNvPr id="23" name="AutoShape 4"/>
          <p:cNvSpPr>
            <a:spLocks noChangeArrowheads="1"/>
          </p:cNvSpPr>
          <p:nvPr/>
        </p:nvSpPr>
        <p:spPr bwMode="gray">
          <a:xfrm rot="5400000">
            <a:off x="879734" y="2888875"/>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Establish relativity between base and stress</a:t>
            </a:r>
          </a:p>
        </p:txBody>
      </p:sp>
      <p:sp>
        <p:nvSpPr>
          <p:cNvPr id="24" name="TextBox 23"/>
          <p:cNvSpPr txBox="1"/>
          <p:nvPr/>
        </p:nvSpPr>
        <p:spPr>
          <a:xfrm>
            <a:off x="5361261" y="6090236"/>
            <a:ext cx="3872855" cy="169277"/>
          </a:xfrm>
          <a:prstGeom prst="rect">
            <a:avLst/>
          </a:prstGeom>
          <a:noFill/>
        </p:spPr>
        <p:txBody>
          <a:bodyPr wrap="none" lIns="0" tIns="0" rIns="0" bIns="0" rtlCol="0">
            <a:spAutoFit/>
          </a:bodyPr>
          <a:lstStyle/>
          <a:p>
            <a:pPr algn="l">
              <a:lnSpc>
                <a:spcPct val="100000"/>
              </a:lnSpc>
            </a:pPr>
            <a:r>
              <a:rPr lang="en-GB" sz="1100" b="1" dirty="0" smtClean="0">
                <a:solidFill>
                  <a:srgbClr val="FF0000"/>
                </a:solidFill>
              </a:rPr>
              <a:t>Deep dive in CCAR-linked RAS Methodology presentation</a:t>
            </a:r>
          </a:p>
        </p:txBody>
      </p:sp>
    </p:spTree>
    <p:extLst>
      <p:ext uri="{BB962C8B-B14F-4D97-AF65-F5344CB8AC3E}">
        <p14:creationId xmlns:p14="http://schemas.microsoft.com/office/powerpoint/2010/main" val="15400227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466923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58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9" name="TextBox 8"/>
          <p:cNvSpPr txBox="1"/>
          <p:nvPr/>
        </p:nvSpPr>
        <p:spPr>
          <a:xfrm>
            <a:off x="305483" y="19889"/>
            <a:ext cx="8928633" cy="621709"/>
          </a:xfrm>
          <a:prstGeom prst="rect">
            <a:avLst/>
          </a:prstGeom>
          <a:noFill/>
        </p:spPr>
        <p:txBody>
          <a:bodyPr wrap="square" rtlCol="0">
            <a:spAutoFit/>
          </a:bodyPr>
          <a:lstStyle/>
          <a:p>
            <a:pPr algn="l"/>
            <a:r>
              <a:rPr lang="en-US" sz="2000" b="1" dirty="0"/>
              <a:t>Translate to reporting </a:t>
            </a:r>
            <a:r>
              <a:rPr lang="en-US" sz="2000" b="1" dirty="0" smtClean="0"/>
              <a:t>metrics</a:t>
            </a:r>
          </a:p>
          <a:p>
            <a:pPr algn="l"/>
            <a:r>
              <a:rPr lang="en-US" sz="2000" b="1" dirty="0" smtClean="0">
                <a:solidFill>
                  <a:srgbClr val="FF0000"/>
                </a:solidFill>
              </a:rPr>
              <a:t>Converting loss budgets to NCO and 60+ DPD limits</a:t>
            </a:r>
            <a:endParaRPr lang="en-US" sz="2000" dirty="0">
              <a:solidFill>
                <a:srgbClr val="FF0000"/>
              </a:solidFill>
            </a:endParaRPr>
          </a:p>
        </p:txBody>
      </p:sp>
      <p:sp>
        <p:nvSpPr>
          <p:cNvPr id="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4"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5"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7" name="Flowchart: Process 26"/>
          <p:cNvSpPr/>
          <p:nvPr/>
        </p:nvSpPr>
        <p:spPr>
          <a:xfrm>
            <a:off x="1446028" y="4742128"/>
            <a:ext cx="2850965" cy="4572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Range of scalars is developed by comparing </a:t>
            </a:r>
            <a:r>
              <a:rPr lang="en-GB" dirty="0">
                <a:solidFill>
                  <a:schemeClr val="tx1"/>
                </a:solidFill>
              </a:rPr>
              <a:t>historical </a:t>
            </a:r>
            <a:r>
              <a:rPr lang="en-GB" dirty="0" smtClean="0">
                <a:solidFill>
                  <a:schemeClr val="tx1"/>
                </a:solidFill>
              </a:rPr>
              <a:t>monthly NCO rates to lagged monthly DPD rates (range based on min &amp; max)</a:t>
            </a:r>
          </a:p>
        </p:txBody>
      </p:sp>
      <p:sp>
        <p:nvSpPr>
          <p:cNvPr id="28" name="Flowchart: Process 27"/>
          <p:cNvSpPr/>
          <p:nvPr/>
        </p:nvSpPr>
        <p:spPr>
          <a:xfrm>
            <a:off x="8044722" y="4046732"/>
            <a:ext cx="1077829" cy="457200"/>
          </a:xfrm>
          <a:prstGeom prst="flowChartProcess">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i="1" dirty="0" smtClean="0">
                <a:solidFill>
                  <a:schemeClr val="bg1"/>
                </a:solidFill>
              </a:rPr>
              <a:t>Historical rates for comparison</a:t>
            </a:r>
            <a:endParaRPr lang="en-GB" i="1" dirty="0">
              <a:solidFill>
                <a:schemeClr val="bg1"/>
              </a:solidFill>
            </a:endParaRPr>
          </a:p>
        </p:txBody>
      </p:sp>
      <p:cxnSp>
        <p:nvCxnSpPr>
          <p:cNvPr id="30" name="Elbow Connector 29"/>
          <p:cNvCxnSpPr>
            <a:stCxn id="28" idx="2"/>
          </p:cNvCxnSpPr>
          <p:nvPr/>
        </p:nvCxnSpPr>
        <p:spPr>
          <a:xfrm rot="16200000" flipH="1">
            <a:off x="8177459" y="4910109"/>
            <a:ext cx="936630" cy="124275"/>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7" idx="2"/>
          </p:cNvCxnSpPr>
          <p:nvPr/>
        </p:nvCxnSpPr>
        <p:spPr>
          <a:xfrm rot="5400000">
            <a:off x="2636205" y="5205256"/>
            <a:ext cx="241234" cy="22937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3359818" y="6173213"/>
            <a:ext cx="3014205" cy="31266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The scalar range is applied to recommended NCO limits to calculate a range of DPD limits </a:t>
            </a:r>
            <a:endParaRPr lang="en-GB" dirty="0">
              <a:solidFill>
                <a:schemeClr val="tx1"/>
              </a:solidFill>
            </a:endParaRPr>
          </a:p>
        </p:txBody>
      </p:sp>
      <p:cxnSp>
        <p:nvCxnSpPr>
          <p:cNvPr id="33" name="Elbow Connector 32"/>
          <p:cNvCxnSpPr/>
          <p:nvPr/>
        </p:nvCxnSpPr>
        <p:spPr>
          <a:xfrm rot="16200000" flipH="1">
            <a:off x="4599543" y="5934763"/>
            <a:ext cx="202577" cy="27432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57993" y="1256365"/>
            <a:ext cx="4423570"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range review</a:t>
            </a:r>
            <a:endParaRPr lang="en-GB" sz="1400" dirty="0">
              <a:solidFill>
                <a:srgbClr val="FF0000"/>
              </a:solidFill>
              <a:latin typeface="Arial" panose="020B0604020202020204" pitchFamily="34" charset="0"/>
              <a:cs typeface="Arial" panose="020B0604020202020204" pitchFamily="34" charset="0"/>
            </a:endParaRPr>
          </a:p>
        </p:txBody>
      </p:sp>
      <p:sp>
        <p:nvSpPr>
          <p:cNvPr id="76" name="Rectangle 75"/>
          <p:cNvSpPr/>
          <p:nvPr/>
        </p:nvSpPr>
        <p:spPr>
          <a:xfrm>
            <a:off x="457993" y="4314076"/>
            <a:ext cx="4423570"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Delinquency range review</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75112202"/>
              </p:ext>
            </p:extLst>
          </p:nvPr>
        </p:nvGraphicFramePr>
        <p:xfrm>
          <a:off x="467833" y="5408665"/>
          <a:ext cx="8787125" cy="557784"/>
        </p:xfrm>
        <a:graphic>
          <a:graphicData uri="http://schemas.openxmlformats.org/drawingml/2006/table">
            <a:tbl>
              <a:tblPr firstRow="1" lastRow="1" bandRow="1">
                <a:tableStyleId>{5C22544A-7EE6-4342-B048-85BDC9FD1C3A}</a:tableStyleId>
              </a:tblPr>
              <a:tblGrid>
                <a:gridCol w="1519068"/>
                <a:gridCol w="1288088"/>
                <a:gridCol w="1288088"/>
                <a:gridCol w="1288088"/>
                <a:gridCol w="1288088"/>
                <a:gridCol w="1288088"/>
                <a:gridCol w="827617"/>
              </a:tblGrid>
              <a:tr h="213214">
                <a:tc rowSpan="2">
                  <a:txBody>
                    <a:bodyPr/>
                    <a:lstStyle/>
                    <a:p>
                      <a:r>
                        <a:rPr lang="en-US" sz="1100" b="1" dirty="0" smtClean="0">
                          <a:solidFill>
                            <a:srgbClr val="FF0000"/>
                          </a:solidFill>
                          <a:latin typeface="+mj-lt"/>
                          <a:cs typeface="Arial" panose="020B0604020202020204" pitchFamily="34" charset="0"/>
                        </a:rPr>
                        <a:t>Retail 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j-lt"/>
                          <a:ea typeface="+mn-ea"/>
                          <a:cs typeface="Arial" panose="020B0604020202020204" pitchFamily="34" charset="0"/>
                        </a:rPr>
                        <a:t>60+</a:t>
                      </a:r>
                      <a:r>
                        <a:rPr lang="en-US" sz="1100" b="1" kern="1200" baseline="0" dirty="0" smtClean="0">
                          <a:solidFill>
                            <a:schemeClr val="tx1"/>
                          </a:solidFill>
                          <a:latin typeface="+mj-lt"/>
                          <a:ea typeface="+mn-ea"/>
                          <a:cs typeface="Arial" panose="020B0604020202020204" pitchFamily="34" charset="0"/>
                        </a:rPr>
                        <a:t> DPD / NCO </a:t>
                      </a:r>
                    </a:p>
                    <a:p>
                      <a:pPr algn="ctr"/>
                      <a:r>
                        <a:rPr lang="en-US" sz="1100" b="1" kern="1200" baseline="0" dirty="0" smtClean="0">
                          <a:solidFill>
                            <a:schemeClr val="tx1"/>
                          </a:solidFill>
                          <a:latin typeface="+mj-lt"/>
                          <a:ea typeface="+mn-ea"/>
                          <a:cs typeface="Arial" panose="020B0604020202020204" pitchFamily="34" charset="0"/>
                        </a:rPr>
                        <a:t>s</a:t>
                      </a:r>
                      <a:r>
                        <a:rPr lang="en-US" sz="1100" b="1" kern="1200" dirty="0" smtClean="0">
                          <a:solidFill>
                            <a:schemeClr val="tx1"/>
                          </a:solidFill>
                          <a:latin typeface="+mj-lt"/>
                          <a:ea typeface="+mn-ea"/>
                          <a:cs typeface="Arial" panose="020B0604020202020204" pitchFamily="34" charset="0"/>
                        </a:rPr>
                        <a:t>calar range</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60+ DPD</a:t>
                      </a:r>
                      <a:r>
                        <a:rPr lang="en-US" sz="1100" b="1" baseline="0" dirty="0" smtClean="0">
                          <a:solidFill>
                            <a:schemeClr val="tx1"/>
                          </a:solidFill>
                          <a:latin typeface="+mj-lt"/>
                          <a:cs typeface="Arial" panose="020B0604020202020204" pitchFamily="34" charset="0"/>
                        </a:rPr>
                        <a:t> limits range</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ctr"/>
                      <a:r>
                        <a:rPr lang="en-US" sz="1200" b="1" dirty="0" smtClean="0">
                          <a:solidFill>
                            <a:schemeClr val="tx1"/>
                          </a:solidFill>
                          <a:latin typeface="+mj-lt"/>
                          <a:cs typeface="Arial" panose="020B0604020202020204" pitchFamily="34" charset="0"/>
                        </a:rPr>
                        <a:t>Recommended limit (avg.)</a:t>
                      </a: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bg1"/>
                          </a:solidFill>
                          <a:latin typeface="+mj-lt"/>
                          <a:cs typeface="Arial" panose="020B0604020202020204" pitchFamily="34" charset="0"/>
                        </a:rPr>
                        <a:t>Avg. </a:t>
                      </a:r>
                      <a:r>
                        <a:rPr lang="en-US" sz="1100" b="1" kern="1200" baseline="0" dirty="0" smtClean="0">
                          <a:solidFill>
                            <a:schemeClr val="bg1"/>
                          </a:solidFill>
                          <a:latin typeface="+mn-lt"/>
                          <a:ea typeface="+mn-ea"/>
                          <a:cs typeface="Arial" panose="020B0604020202020204" pitchFamily="34" charset="0"/>
                        </a:rPr>
                        <a:t>60+ DPD </a:t>
                      </a:r>
                      <a:r>
                        <a:rPr lang="en-US" sz="1100" b="0" kern="1200" baseline="0" dirty="0" smtClean="0">
                          <a:solidFill>
                            <a:schemeClr val="bg1"/>
                          </a:solidFill>
                          <a:latin typeface="+mn-lt"/>
                          <a:ea typeface="+mn-ea"/>
                          <a:cs typeface="Arial" panose="020B0604020202020204" pitchFamily="34" charset="0"/>
                        </a:rPr>
                        <a:t>(Mar 15-16)</a:t>
                      </a:r>
                      <a:endParaRPr lang="en-GB" sz="11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213214">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100" b="1" dirty="0" smtClean="0">
                          <a:solidFill>
                            <a:schemeClr val="bg1"/>
                          </a:solidFill>
                          <a:latin typeface="+mj-lt"/>
                          <a:cs typeface="Arial" panose="020B0604020202020204" pitchFamily="34" charset="0"/>
                        </a:rPr>
                        <a:t>Red</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200" b="1" dirty="0" smtClean="0">
                          <a:solidFill>
                            <a:schemeClr val="bg1"/>
                          </a:solidFill>
                          <a:latin typeface="+mj-lt"/>
                          <a:cs typeface="Arial" panose="020B0604020202020204" pitchFamily="34" charset="0"/>
                        </a:rPr>
                        <a:t>Amber</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Red</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1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bl>
          </a:graphicData>
        </a:graphic>
      </p:graphicFrame>
      <p:sp>
        <p:nvSpPr>
          <p:cNvPr id="35" name="Flowchart: Process 34"/>
          <p:cNvSpPr/>
          <p:nvPr/>
        </p:nvSpPr>
        <p:spPr>
          <a:xfrm>
            <a:off x="5606084" y="4897301"/>
            <a:ext cx="2458587" cy="31266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Average of monthly scalar range is used to derive the recommended limit</a:t>
            </a:r>
            <a:endParaRPr lang="en-GB" dirty="0">
              <a:solidFill>
                <a:schemeClr val="tx1"/>
              </a:solidFill>
            </a:endParaRPr>
          </a:p>
        </p:txBody>
      </p:sp>
      <p:cxnSp>
        <p:nvCxnSpPr>
          <p:cNvPr id="36" name="Elbow Connector 35"/>
          <p:cNvCxnSpPr/>
          <p:nvPr/>
        </p:nvCxnSpPr>
        <p:spPr>
          <a:xfrm rot="16200000" flipH="1">
            <a:off x="6885616" y="5172152"/>
            <a:ext cx="202577" cy="27432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584790" y="3594701"/>
            <a:ext cx="2515913" cy="45720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Total buffer with allocation </a:t>
            </a:r>
            <a:r>
              <a:rPr lang="en-GB" dirty="0">
                <a:solidFill>
                  <a:schemeClr val="tx1"/>
                </a:solidFill>
              </a:rPr>
              <a:t>from Amber and Red capital buffers increase available losses, allowing higher NCO </a:t>
            </a:r>
            <a:r>
              <a:rPr lang="en-GB" dirty="0" smtClean="0">
                <a:solidFill>
                  <a:schemeClr val="tx1"/>
                </a:solidFill>
              </a:rPr>
              <a:t>limits</a:t>
            </a:r>
            <a:endParaRPr lang="en-GB" dirty="0">
              <a:solidFill>
                <a:schemeClr val="tx1"/>
              </a:solidFill>
            </a:endParaRPr>
          </a:p>
        </p:txBody>
      </p:sp>
      <p:cxnSp>
        <p:nvCxnSpPr>
          <p:cNvPr id="38" name="Elbow Connector 37"/>
          <p:cNvCxnSpPr/>
          <p:nvPr/>
        </p:nvCxnSpPr>
        <p:spPr>
          <a:xfrm rot="5400000">
            <a:off x="2115816" y="2861512"/>
            <a:ext cx="460538" cy="100584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833357" y="1621950"/>
            <a:ext cx="2084294" cy="457200"/>
          </a:xfrm>
          <a:prstGeom prst="flowChartProcess">
            <a:avLst/>
          </a:prstGeom>
          <a:solidFill>
            <a:schemeClr val="accent4"/>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2016 Base scenario 9Q cumulative losses  are the starting point for credit loss budgets</a:t>
            </a:r>
          </a:p>
        </p:txBody>
      </p:sp>
      <p:cxnSp>
        <p:nvCxnSpPr>
          <p:cNvPr id="40" name="Elbow Connector 39"/>
          <p:cNvCxnSpPr>
            <a:stCxn id="39" idx="2"/>
          </p:cNvCxnSpPr>
          <p:nvPr/>
        </p:nvCxnSpPr>
        <p:spPr>
          <a:xfrm rot="5400000">
            <a:off x="1666540" y="2209512"/>
            <a:ext cx="339326" cy="78602"/>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41" name="Flowchart: Process 40"/>
          <p:cNvSpPr/>
          <p:nvPr/>
        </p:nvSpPr>
        <p:spPr>
          <a:xfrm>
            <a:off x="3306719" y="3594701"/>
            <a:ext cx="1913605" cy="457200"/>
          </a:xfrm>
          <a:prstGeom prst="flowChartProcess">
            <a:avLst/>
          </a:prstGeom>
          <a:solidFill>
            <a:srgbClr val="FCE0E2"/>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CCAR stress relativity</a:t>
            </a:r>
            <a:r>
              <a:rPr lang="en-GB" baseline="30000" dirty="0" smtClean="0">
                <a:solidFill>
                  <a:schemeClr val="tx1"/>
                </a:solidFill>
              </a:rPr>
              <a:t>1</a:t>
            </a:r>
            <a:r>
              <a:rPr lang="en-GB" baseline="-25000" dirty="0" smtClean="0">
                <a:solidFill>
                  <a:schemeClr val="tx1"/>
                </a:solidFill>
              </a:rPr>
              <a:t> </a:t>
            </a:r>
            <a:r>
              <a:rPr lang="en-GB" dirty="0" smtClean="0">
                <a:solidFill>
                  <a:schemeClr val="tx1"/>
                </a:solidFill>
              </a:rPr>
              <a:t> adjusted based on historical scalars  where necessary</a:t>
            </a:r>
            <a:endParaRPr lang="en-GB" i="1" dirty="0" smtClean="0">
              <a:solidFill>
                <a:schemeClr val="tx1"/>
              </a:solidFill>
            </a:endParaRPr>
          </a:p>
        </p:txBody>
      </p:sp>
      <p:sp>
        <p:nvSpPr>
          <p:cNvPr id="42" name="Flowchart: Process 41"/>
          <p:cNvSpPr/>
          <p:nvPr/>
        </p:nvSpPr>
        <p:spPr>
          <a:xfrm>
            <a:off x="5485886" y="3594700"/>
            <a:ext cx="1775663" cy="457200"/>
          </a:xfrm>
          <a:prstGeom prst="flowChartProcess">
            <a:avLst/>
          </a:prstGeom>
          <a:solidFill>
            <a:srgbClr val="FCE0E2"/>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smtClean="0">
                <a:solidFill>
                  <a:schemeClr val="tx1"/>
                </a:solidFill>
              </a:rPr>
              <a:t>Loss budgets are translated into annual rates  and scaled by CCAR stress relativity</a:t>
            </a:r>
            <a:endParaRPr lang="en-GB" dirty="0">
              <a:solidFill>
                <a:schemeClr val="tx1"/>
              </a:solidFill>
            </a:endParaRPr>
          </a:p>
        </p:txBody>
      </p:sp>
      <p:cxnSp>
        <p:nvCxnSpPr>
          <p:cNvPr id="43" name="Elbow Connector 42"/>
          <p:cNvCxnSpPr>
            <a:endCxn id="42" idx="0"/>
          </p:cNvCxnSpPr>
          <p:nvPr/>
        </p:nvCxnSpPr>
        <p:spPr>
          <a:xfrm rot="5400000">
            <a:off x="6261917" y="3232532"/>
            <a:ext cx="473969" cy="250366"/>
          </a:xfrm>
          <a:prstGeom prst="bentConnector3">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6" name="Elbow Connector 45"/>
          <p:cNvCxnSpPr>
            <a:endCxn id="28" idx="0"/>
          </p:cNvCxnSpPr>
          <p:nvPr/>
        </p:nvCxnSpPr>
        <p:spPr>
          <a:xfrm rot="16200000" flipH="1">
            <a:off x="7651478" y="3114572"/>
            <a:ext cx="990347" cy="873972"/>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
        <p:nvSpPr>
          <p:cNvPr id="49" name="Flowchart: Process 48"/>
          <p:cNvSpPr/>
          <p:nvPr/>
        </p:nvSpPr>
        <p:spPr>
          <a:xfrm>
            <a:off x="7517218" y="1621950"/>
            <a:ext cx="1869670" cy="457200"/>
          </a:xfrm>
          <a:prstGeom prst="flowChartProcess">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dirty="0">
                <a:solidFill>
                  <a:schemeClr val="tx1"/>
                </a:solidFill>
              </a:rPr>
              <a:t>Implied limit </a:t>
            </a:r>
            <a:r>
              <a:rPr lang="en-GB" dirty="0" smtClean="0">
                <a:solidFill>
                  <a:schemeClr val="tx1"/>
                </a:solidFill>
              </a:rPr>
              <a:t>including IHC </a:t>
            </a:r>
            <a:r>
              <a:rPr lang="en-GB" dirty="0">
                <a:solidFill>
                  <a:schemeClr val="tx1"/>
                </a:solidFill>
              </a:rPr>
              <a:t>entity contribution and related capital actions</a:t>
            </a:r>
          </a:p>
        </p:txBody>
      </p:sp>
      <p:cxnSp>
        <p:nvCxnSpPr>
          <p:cNvPr id="50" name="Straight Arrow Connector 49"/>
          <p:cNvCxnSpPr>
            <a:stCxn id="37" idx="3"/>
            <a:endCxn id="41" idx="1"/>
          </p:cNvCxnSpPr>
          <p:nvPr/>
        </p:nvCxnSpPr>
        <p:spPr>
          <a:xfrm>
            <a:off x="3100703" y="3823301"/>
            <a:ext cx="206016" cy="0"/>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1" idx="3"/>
            <a:endCxn id="42" idx="1"/>
          </p:cNvCxnSpPr>
          <p:nvPr/>
        </p:nvCxnSpPr>
        <p:spPr>
          <a:xfrm flipV="1">
            <a:off x="5220324" y="3823300"/>
            <a:ext cx="265562" cy="1"/>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3521791" y="1621950"/>
            <a:ext cx="2084294" cy="457200"/>
          </a:xfrm>
          <a:prstGeom prst="flowChartProcess">
            <a:avLst/>
          </a:prstGeom>
          <a:solidFill>
            <a:schemeClr val="accent4"/>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2016 Base scenario average loss rates  set the minimum potential NCO limits</a:t>
            </a:r>
          </a:p>
        </p:txBody>
      </p:sp>
      <p:cxnSp>
        <p:nvCxnSpPr>
          <p:cNvPr id="53" name="Elbow Connector 52"/>
          <p:cNvCxnSpPr>
            <a:stCxn id="52" idx="2"/>
            <a:endCxn id="56" idx="0"/>
          </p:cNvCxnSpPr>
          <p:nvPr/>
        </p:nvCxnSpPr>
        <p:spPr>
          <a:xfrm rot="16200000" flipH="1">
            <a:off x="4568209" y="2074878"/>
            <a:ext cx="339326" cy="34786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3"/>
            <a:endCxn id="52" idx="1"/>
          </p:cNvCxnSpPr>
          <p:nvPr/>
        </p:nvCxnSpPr>
        <p:spPr>
          <a:xfrm>
            <a:off x="2917651" y="1850550"/>
            <a:ext cx="604140" cy="0"/>
          </a:xfrm>
          <a:prstGeom prst="straightConnector1">
            <a:avLst/>
          </a:prstGeom>
          <a:ln>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9" idx="2"/>
          </p:cNvCxnSpPr>
          <p:nvPr/>
        </p:nvCxnSpPr>
        <p:spPr>
          <a:xfrm rot="16200000" flipH="1">
            <a:off x="8410318" y="2120884"/>
            <a:ext cx="339328" cy="255859"/>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3648597824"/>
              </p:ext>
            </p:extLst>
          </p:nvPr>
        </p:nvGraphicFramePr>
        <p:xfrm>
          <a:off x="436726" y="2418476"/>
          <a:ext cx="8950162" cy="715687"/>
        </p:xfrm>
        <a:graphic>
          <a:graphicData uri="http://schemas.openxmlformats.org/drawingml/2006/table">
            <a:tbl>
              <a:tblPr firstRow="1" lastRow="1" bandRow="1">
                <a:tableStyleId>{5C22544A-7EE6-4342-B048-85BDC9FD1C3A}</a:tableStyleId>
              </a:tblPr>
              <a:tblGrid>
                <a:gridCol w="967467"/>
                <a:gridCol w="881803"/>
                <a:gridCol w="563526"/>
                <a:gridCol w="648586"/>
                <a:gridCol w="744279"/>
                <a:gridCol w="786809"/>
                <a:gridCol w="818707"/>
                <a:gridCol w="786809"/>
                <a:gridCol w="701749"/>
                <a:gridCol w="776177"/>
                <a:gridCol w="648586"/>
                <a:gridCol w="625664"/>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total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n-lt"/>
                          <a:ea typeface="+mn-ea"/>
                          <a:cs typeface="Arial" panose="020B0604020202020204" pitchFamily="34" charset="0"/>
                        </a:rPr>
                        <a:t>Recommended</a:t>
                      </a:r>
                      <a:r>
                        <a:rPr lang="en-US" sz="1100" b="1" kern="1200" baseline="0" dirty="0" smtClean="0">
                          <a:solidFill>
                            <a:schemeClr val="tx1"/>
                          </a:solidFill>
                          <a:latin typeface="+mn-lt"/>
                          <a:ea typeface="+mn-ea"/>
                          <a:cs typeface="Arial" panose="020B0604020202020204" pitchFamily="34" charset="0"/>
                        </a:rPr>
                        <a:t> l</a:t>
                      </a:r>
                      <a:r>
                        <a:rPr lang="en-US" sz="1100" b="1" kern="1200" dirty="0" smtClean="0">
                          <a:solidFill>
                            <a:schemeClr val="tx1"/>
                          </a:solidFill>
                          <a:latin typeface="+mn-lt"/>
                          <a:ea typeface="+mn-ea"/>
                          <a:cs typeface="Arial" panose="020B0604020202020204" pitchFamily="34" charset="0"/>
                        </a:rPr>
                        <a:t>oss budget</a:t>
                      </a:r>
                      <a:endParaRPr lang="en-US" sz="1100" b="1"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r>
                        <a:rPr lang="en-US" sz="1100" b="1" baseline="30000" dirty="0" smtClean="0">
                          <a:solidFill>
                            <a:schemeClr val="tx1"/>
                          </a:solidFill>
                          <a:latin typeface="+mj-lt"/>
                          <a:cs typeface="Arial" panose="020B0604020202020204" pitchFamily="34" charset="0"/>
                        </a:rPr>
                        <a:t>1</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2016 proposed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dirty="0" smtClean="0">
                          <a:solidFill>
                            <a:schemeClr val="tx1"/>
                          </a:solidFill>
                          <a:latin typeface="+mj-lt"/>
                          <a:cs typeface="Arial" panose="020B0604020202020204" pitchFamily="34" charset="0"/>
                        </a:rPr>
                        <a:t>Recommended NCO limit</a:t>
                      </a:r>
                      <a:r>
                        <a:rPr lang="en-US" sz="1100" b="1" baseline="30000" dirty="0" smtClean="0">
                          <a:solidFill>
                            <a:schemeClr val="tx1"/>
                          </a:solidFill>
                          <a:latin typeface="+mj-lt"/>
                          <a:cs typeface="Arial" panose="020B0604020202020204" pitchFamily="34" charset="0"/>
                        </a:rPr>
                        <a:t>2</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gridSpan="2">
                  <a:txBody>
                    <a:bodyPr/>
                    <a:lstStyle/>
                    <a:p>
                      <a:pPr algn="ctr"/>
                      <a:r>
                        <a:rPr lang="en-US" sz="1100" b="1" dirty="0" smtClean="0">
                          <a:solidFill>
                            <a:schemeClr val="tx1"/>
                          </a:solidFill>
                          <a:latin typeface="+mj-lt"/>
                          <a:cs typeface="Arial" panose="020B0604020202020204" pitchFamily="34" charset="0"/>
                        </a:rPr>
                        <a:t>Max NCO </a:t>
                      </a:r>
                    </a:p>
                    <a:p>
                      <a:pPr algn="ctr"/>
                      <a:r>
                        <a:rPr lang="en-US" sz="1100" b="1" dirty="0" smtClean="0">
                          <a:solidFill>
                            <a:schemeClr val="tx1"/>
                          </a:solidFill>
                          <a:latin typeface="+mj-lt"/>
                          <a:cs typeface="Arial" panose="020B0604020202020204" pitchFamily="34" charset="0"/>
                        </a:rPr>
                        <a:t>(Post-IHC</a:t>
                      </a:r>
                      <a:r>
                        <a:rPr lang="en-US" sz="1100" b="1" baseline="0" dirty="0" smtClean="0">
                          <a:solidFill>
                            <a:schemeClr val="tx1"/>
                          </a:solidFill>
                          <a:latin typeface="+mj-lt"/>
                          <a:cs typeface="Arial" panose="020B0604020202020204" pitchFamily="34" charset="0"/>
                        </a:rPr>
                        <a:t> budget)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bl>
          </a:graphicData>
        </a:graphic>
      </p:graphicFrame>
      <p:cxnSp>
        <p:nvCxnSpPr>
          <p:cNvPr id="57" name="Elbow Connector 56"/>
          <p:cNvCxnSpPr/>
          <p:nvPr/>
        </p:nvCxnSpPr>
        <p:spPr>
          <a:xfrm rot="16200000" flipH="1">
            <a:off x="3832626" y="3168988"/>
            <a:ext cx="473969" cy="377456"/>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5400000">
            <a:off x="4228704" y="3150367"/>
            <a:ext cx="473968" cy="414700"/>
          </a:xfrm>
          <a:prstGeom prst="bentConnector3">
            <a:avLst>
              <a:gd name="adj1" fmla="val 50000"/>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098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25953355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823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Range of NCO limits – SBNA</a:t>
            </a:r>
            <a:endParaRPr lang="en-US" sz="2000" dirty="0">
              <a:solidFill>
                <a:srgbClr val="FF0000"/>
              </a:solidFill>
            </a:endParaRP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0"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1"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4" name="Footnote"/>
          <p:cNvSpPr/>
          <p:nvPr/>
        </p:nvSpPr>
        <p:spPr>
          <a:xfrm>
            <a:off x="457200" y="6359654"/>
            <a:ext cx="868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AutoNum type="arabicPeriod"/>
            </a:pPr>
            <a:r>
              <a:rPr lang="en-GB" sz="800" dirty="0" smtClean="0">
                <a:latin typeface="+mj-lt"/>
                <a:sym typeface="+mn-lt"/>
              </a:rPr>
              <a:t>2016 scalars for CRE and GCB adjusted based on historical benchmarking</a:t>
            </a:r>
          </a:p>
          <a:p>
            <a:pPr marL="228600" indent="-228600" algn="l">
              <a:lnSpc>
                <a:spcPct val="100000"/>
              </a:lnSpc>
              <a:spcBef>
                <a:spcPts val="0"/>
              </a:spcBef>
              <a:spcAft>
                <a:spcPts val="0"/>
              </a:spcAft>
              <a:buAutoNum type="arabicPeriod"/>
            </a:pPr>
            <a:r>
              <a:rPr lang="en-GB" sz="800" dirty="0" smtClean="0">
                <a:latin typeface="+mj-lt"/>
                <a:sym typeface="+mn-lt"/>
              </a:rPr>
              <a:t>F</a:t>
            </a:r>
            <a:r>
              <a:rPr lang="en-GB" sz="800" dirty="0" smtClean="0">
                <a:solidFill>
                  <a:schemeClr val="tx1"/>
                </a:solidFill>
                <a:latin typeface="+mj-lt"/>
                <a:sym typeface="+mn-lt"/>
              </a:rPr>
              <a:t>or recommended limits where rounding creates identical Amber and Red limits, limits are rounded in </a:t>
            </a:r>
            <a:r>
              <a:rPr lang="en-GB" sz="800" dirty="0" smtClean="0">
                <a:sym typeface="+mn-lt"/>
              </a:rPr>
              <a:t>5bps to </a:t>
            </a:r>
            <a:r>
              <a:rPr lang="en-GB" sz="800" dirty="0" smtClean="0">
                <a:solidFill>
                  <a:schemeClr val="tx1"/>
                </a:solidFill>
                <a:latin typeface="+mj-lt"/>
                <a:sym typeface="+mn-lt"/>
              </a:rPr>
              <a:t>the closest non-identical limit</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30" name="Rectangle 29"/>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31" name="Right Brace 30"/>
          <p:cNvSpPr/>
          <p:nvPr/>
        </p:nvSpPr>
        <p:spPr>
          <a:xfrm rot="16200000">
            <a:off x="6073491" y="863532"/>
            <a:ext cx="208049" cy="2275368"/>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TextBox 31"/>
          <p:cNvSpPr txBox="1"/>
          <p:nvPr/>
        </p:nvSpPr>
        <p:spPr>
          <a:xfrm>
            <a:off x="5426092" y="1536463"/>
            <a:ext cx="1529265" cy="323165"/>
          </a:xfrm>
          <a:prstGeom prst="rect">
            <a:avLst/>
          </a:prstGeom>
          <a:noFill/>
        </p:spPr>
        <p:txBody>
          <a:bodyPr wrap="none" lIns="0" tIns="0" rIns="0" bIns="0" rtlCol="0">
            <a:spAutoFit/>
          </a:bodyPr>
          <a:lstStyle/>
          <a:p>
            <a:pPr>
              <a:lnSpc>
                <a:spcPct val="100000"/>
              </a:lnSpc>
            </a:pPr>
            <a:r>
              <a:rPr lang="en-GB" sz="1050" b="1" dirty="0" smtClean="0"/>
              <a:t>Anchor points requiring</a:t>
            </a:r>
          </a:p>
          <a:p>
            <a:pPr>
              <a:lnSpc>
                <a:spcPct val="100000"/>
              </a:lnSpc>
            </a:pPr>
            <a:r>
              <a:rPr lang="en-GB" sz="1050" b="1" dirty="0" smtClean="0"/>
              <a:t>management review</a:t>
            </a:r>
          </a:p>
        </p:txBody>
      </p:sp>
      <p:graphicFrame>
        <p:nvGraphicFramePr>
          <p:cNvPr id="33" name="Table 32"/>
          <p:cNvGraphicFramePr>
            <a:graphicFrameLocks noGrp="1"/>
          </p:cNvGraphicFramePr>
          <p:nvPr>
            <p:extLst>
              <p:ext uri="{D42A27DB-BD31-4B8C-83A1-F6EECF244321}">
                <p14:modId xmlns:p14="http://schemas.microsoft.com/office/powerpoint/2010/main" val="112832112"/>
              </p:ext>
            </p:extLst>
          </p:nvPr>
        </p:nvGraphicFramePr>
        <p:xfrm>
          <a:off x="436730" y="2149556"/>
          <a:ext cx="8950162" cy="3243610"/>
        </p:xfrm>
        <a:graphic>
          <a:graphicData uri="http://schemas.openxmlformats.org/drawingml/2006/table">
            <a:tbl>
              <a:tblPr firstRow="1" lastRow="1" bandRow="1">
                <a:tableStyleId>{5C22544A-7EE6-4342-B048-85BDC9FD1C3A}</a:tableStyleId>
              </a:tblPr>
              <a:tblGrid>
                <a:gridCol w="967467"/>
                <a:gridCol w="881803"/>
                <a:gridCol w="563526"/>
                <a:gridCol w="648586"/>
                <a:gridCol w="744279"/>
                <a:gridCol w="786809"/>
                <a:gridCol w="818707"/>
                <a:gridCol w="786809"/>
                <a:gridCol w="701749"/>
                <a:gridCol w="776177"/>
                <a:gridCol w="648586"/>
                <a:gridCol w="625664"/>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total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n-lt"/>
                          <a:ea typeface="+mn-ea"/>
                          <a:cs typeface="Arial" panose="020B0604020202020204" pitchFamily="34" charset="0"/>
                        </a:rPr>
                        <a:t>Recommended</a:t>
                      </a:r>
                      <a:r>
                        <a:rPr lang="en-US" sz="1100" b="1" kern="1200" baseline="0" dirty="0" smtClean="0">
                          <a:solidFill>
                            <a:schemeClr val="tx1"/>
                          </a:solidFill>
                          <a:latin typeface="+mn-lt"/>
                          <a:ea typeface="+mn-ea"/>
                          <a:cs typeface="Arial" panose="020B0604020202020204" pitchFamily="34" charset="0"/>
                        </a:rPr>
                        <a:t> l</a:t>
                      </a:r>
                      <a:r>
                        <a:rPr lang="en-US" sz="1100" b="1" kern="1200" dirty="0" smtClean="0">
                          <a:solidFill>
                            <a:schemeClr val="tx1"/>
                          </a:solidFill>
                          <a:latin typeface="+mn-lt"/>
                          <a:ea typeface="+mn-ea"/>
                          <a:cs typeface="Arial" panose="020B0604020202020204" pitchFamily="34" charset="0"/>
                        </a:rPr>
                        <a:t>oss budget</a:t>
                      </a:r>
                      <a:endParaRPr lang="en-US" sz="1100" b="1"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2016 proposed scalar</a:t>
                      </a:r>
                      <a:r>
                        <a:rPr lang="en-US" sz="1100" b="1" kern="1200" baseline="30000" dirty="0" smtClean="0">
                          <a:solidFill>
                            <a:schemeClr val="tx1"/>
                          </a:solidFill>
                          <a:latin typeface="+mn-lt"/>
                          <a:ea typeface="+mn-ea"/>
                          <a:cs typeface="Arial" panose="020B0604020202020204" pitchFamily="34" charset="0"/>
                        </a:rPr>
                        <a:t>1</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 avg.)</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dirty="0" smtClean="0">
                          <a:solidFill>
                            <a:schemeClr val="tx1"/>
                          </a:solidFill>
                          <a:latin typeface="+mj-lt"/>
                          <a:cs typeface="Arial" panose="020B0604020202020204" pitchFamily="34" charset="0"/>
                        </a:rPr>
                        <a:t>Recommended NCO limit</a:t>
                      </a:r>
                      <a:r>
                        <a:rPr lang="en-US" sz="1100" b="1" baseline="30000" dirty="0" smtClean="0">
                          <a:solidFill>
                            <a:schemeClr val="tx1"/>
                          </a:solidFill>
                          <a:latin typeface="+mj-lt"/>
                          <a:cs typeface="Arial" panose="020B0604020202020204" pitchFamily="34" charset="0"/>
                        </a:rPr>
                        <a:t>2</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gridSpan="2">
                  <a:txBody>
                    <a:bodyPr/>
                    <a:lstStyle/>
                    <a:p>
                      <a:pPr algn="ctr"/>
                      <a:r>
                        <a:rPr lang="en-US" sz="1100" b="1" dirty="0" smtClean="0">
                          <a:solidFill>
                            <a:schemeClr val="tx1"/>
                          </a:solidFill>
                          <a:latin typeface="+mj-lt"/>
                          <a:cs typeface="Arial" panose="020B0604020202020204" pitchFamily="34" charset="0"/>
                        </a:rPr>
                        <a:t>Max NCO </a:t>
                      </a:r>
                    </a:p>
                    <a:p>
                      <a:pPr algn="ctr"/>
                      <a:r>
                        <a:rPr lang="en-US" sz="1100" b="1" dirty="0" smtClean="0">
                          <a:solidFill>
                            <a:schemeClr val="tx1"/>
                          </a:solidFill>
                          <a:latin typeface="+mj-lt"/>
                          <a:cs typeface="Arial" panose="020B0604020202020204" pitchFamily="34" charset="0"/>
                        </a:rPr>
                        <a:t>(Post-IHC</a:t>
                      </a:r>
                      <a:r>
                        <a:rPr lang="en-US" sz="1100" b="1" baseline="0" dirty="0" smtClean="0">
                          <a:solidFill>
                            <a:schemeClr val="tx1"/>
                          </a:solidFill>
                          <a:latin typeface="+mj-lt"/>
                          <a:cs typeface="Arial" panose="020B0604020202020204" pitchFamily="34" charset="0"/>
                        </a:rPr>
                        <a:t> budget)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7055">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SBNA Commercial</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dirty="0" smtClean="0"/>
                        <a:t>632</a:t>
                      </a:r>
                      <a:endParaRPr lang="en-GB" sz="1100" b="1"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1" i="0" dirty="0" smtClean="0">
                          <a:solidFill>
                            <a:schemeClr val="tx1"/>
                          </a:solidFill>
                          <a:latin typeface="+mj-lt"/>
                          <a:cs typeface="Arial" panose="020B0604020202020204" pitchFamily="34" charset="0"/>
                        </a:rPr>
                        <a:t>782</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1" i="0" dirty="0" smtClean="0">
                          <a:solidFill>
                            <a:schemeClr val="tx1"/>
                          </a:solidFill>
                          <a:latin typeface="+mj-lt"/>
                          <a:cs typeface="Arial" panose="020B0604020202020204" pitchFamily="34" charset="0"/>
                        </a:rPr>
                        <a:t>861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8">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CRE</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296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366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403</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6.8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4.2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0.1%</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0.04%</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0.33%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0.34%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C&amp;I</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0" dirty="0" smtClean="0"/>
                        <a:t>280</a:t>
                      </a:r>
                      <a:endParaRPr lang="en-GB" sz="1100" b="0"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346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381</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0.7%</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0.85%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0.95%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1.12%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1.17%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GCB</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57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70</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77</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8.0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3.0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Arial"/>
                        </a:rPr>
                        <a:t>0.03%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1" i="0" u="none" strike="noStrike" dirty="0" smtClean="0">
                          <a:solidFill>
                            <a:schemeClr val="bg1"/>
                          </a:solidFill>
                          <a:effectLst/>
                          <a:latin typeface="+mn-lt"/>
                        </a:rPr>
                        <a:t>0.15%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0.01%</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smtClean="0">
                          <a:effectLst/>
                          <a:latin typeface="Arial"/>
                        </a:rPr>
                        <a:t>0.13%</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effectLst/>
                          <a:latin typeface="Arial"/>
                        </a:rPr>
                        <a:t>0.13%</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SBNA Cons. </a:t>
                      </a:r>
                      <a:r>
                        <a:rPr lang="en-US" sz="1100" b="1" kern="1200" baseline="0" dirty="0" smtClean="0">
                          <a:solidFill>
                            <a:srgbClr val="FF0000"/>
                          </a:solidFill>
                          <a:latin typeface="+mj-lt"/>
                          <a:ea typeface="+mn-ea"/>
                          <a:cs typeface="Arial" panose="020B0604020202020204" pitchFamily="34" charset="0"/>
                        </a:rPr>
                        <a:t>&amp; Business </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dirty="0" smtClean="0"/>
                        <a:t>631</a:t>
                      </a:r>
                      <a:endParaRPr lang="en-GB" sz="1100" b="1" dirty="0"/>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1" i="0" dirty="0" smtClean="0">
                          <a:solidFill>
                            <a:schemeClr val="tx1"/>
                          </a:solidFill>
                          <a:latin typeface="+mj-lt"/>
                          <a:cs typeface="Arial" panose="020B0604020202020204" pitchFamily="34" charset="0"/>
                        </a:rPr>
                        <a:t>781</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1" i="0" dirty="0" smtClean="0">
                          <a:solidFill>
                            <a:schemeClr val="tx1"/>
                          </a:solidFill>
                          <a:latin typeface="+mj-lt"/>
                          <a:cs typeface="Arial" panose="020B0604020202020204" pitchFamily="34" charset="0"/>
                        </a:rPr>
                        <a:t>860</a:t>
                      </a:r>
                      <a:endParaRPr lang="en-GB" sz="11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6">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322449">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Retail Banking</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444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549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604</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0.5%</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bg1"/>
                          </a:solidFill>
                          <a:effectLst/>
                          <a:latin typeface="Arial"/>
                        </a:rPr>
                        <a:t>0.6%</a:t>
                      </a:r>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dirty="0" smtClean="0">
                          <a:solidFill>
                            <a:schemeClr val="bg1"/>
                          </a:solidFill>
                          <a:effectLst/>
                          <a:latin typeface="+mn-lt"/>
                        </a:rPr>
                        <a:t>0.7%</a:t>
                      </a:r>
                      <a:endParaRPr lang="en-US" sz="11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Arial"/>
                        </a:rPr>
                        <a:t>0.5%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effectLst/>
                          <a:latin typeface="Arial"/>
                        </a:rPr>
                        <a:t>0.83%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0.87%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78814">
                <a:tc>
                  <a:txBody>
                    <a:bodyPr/>
                    <a:lstStyle/>
                    <a:p>
                      <a:pPr marL="117475" indent="0" algn="l" defTabSz="914400" rtl="0" eaLnBrk="1" latinLnBrk="0" hangingPunct="1"/>
                      <a:r>
                        <a:rPr lang="en-US" sz="1100" b="1" i="0" kern="1200" dirty="0" smtClean="0">
                          <a:solidFill>
                            <a:srgbClr val="FF0000"/>
                          </a:solidFill>
                          <a:latin typeface="+mj-lt"/>
                          <a:ea typeface="+mn-ea"/>
                          <a:cs typeface="Arial" panose="020B0604020202020204" pitchFamily="34" charset="0"/>
                        </a:rPr>
                        <a:t>Business Banking</a:t>
                      </a:r>
                      <a:endParaRPr lang="en-US" sz="1100" b="1" i="0"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188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232</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100" b="0" i="0" dirty="0" smtClean="0">
                          <a:solidFill>
                            <a:schemeClr val="tx1"/>
                          </a:solidFill>
                          <a:latin typeface="+mj-lt"/>
                          <a:cs typeface="Arial" panose="020B0604020202020204" pitchFamily="34" charset="0"/>
                        </a:rPr>
                        <a:t>256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bg1"/>
                          </a:solidFill>
                          <a:effectLst/>
                          <a:latin typeface="+mj-lt"/>
                        </a:rPr>
                        <a:t>1.3%</a:t>
                      </a:r>
                      <a:endParaRPr lang="en-US" sz="11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dirty="0" smtClean="0">
                          <a:solidFill>
                            <a:schemeClr val="bg1"/>
                          </a:solidFill>
                          <a:effectLst/>
                          <a:latin typeface="+mj-lt"/>
                        </a:rPr>
                        <a:t>1.4%</a:t>
                      </a:r>
                      <a:endParaRPr lang="en-US" sz="11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mj-lt"/>
                        </a:rPr>
                        <a:t>0.8%</a:t>
                      </a:r>
                      <a:endParaRPr lang="en-US" sz="1100" b="0" i="0" u="none" strike="noStrike" dirty="0">
                        <a:solidFill>
                          <a:schemeClr val="tx1"/>
                        </a:solidFill>
                        <a:effectLst/>
                        <a:latin typeface="+mj-lt"/>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c>
                  <a:txBody>
                    <a:bodyPr/>
                    <a:lstStyle/>
                    <a:p>
                      <a:pPr algn="ctr" fontAlgn="ctr"/>
                      <a:r>
                        <a:rPr lang="en-US" sz="1100" b="0" i="0" u="none" strike="noStrike" dirty="0">
                          <a:solidFill>
                            <a:schemeClr val="tx1"/>
                          </a:solidFill>
                          <a:effectLst/>
                          <a:latin typeface="Arial"/>
                        </a:rPr>
                        <a:t>1.68%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solidFill>
                            <a:schemeClr val="tx1"/>
                          </a:solidFill>
                          <a:effectLst/>
                          <a:latin typeface="Arial"/>
                        </a:rPr>
                        <a:t>1.75%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34" name="Rectangular Callout 33"/>
          <p:cNvSpPr/>
          <p:nvPr/>
        </p:nvSpPr>
        <p:spPr>
          <a:xfrm>
            <a:off x="867008" y="1719312"/>
            <a:ext cx="2452125" cy="336685"/>
          </a:xfrm>
          <a:prstGeom prst="wedgeRectCallout">
            <a:avLst>
              <a:gd name="adj1" fmla="val -33424"/>
              <a:gd name="adj2" fmla="val 10835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Portfolio NCO limits calculated as weighted average of sub-portfolios</a:t>
            </a:r>
          </a:p>
        </p:txBody>
      </p:sp>
      <p:sp>
        <p:nvSpPr>
          <p:cNvPr id="35" name="Rectangular Callout 34"/>
          <p:cNvSpPr/>
          <p:nvPr/>
        </p:nvSpPr>
        <p:spPr>
          <a:xfrm>
            <a:off x="4332676" y="4237429"/>
            <a:ext cx="3349256" cy="336685"/>
          </a:xfrm>
          <a:prstGeom prst="wedgeRectCallout">
            <a:avLst>
              <a:gd name="adj1" fmla="val 18640"/>
              <a:gd name="adj2" fmla="val -74812"/>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Translating GCB NCO rates into the corresponding number of account defaults for discussions with Business</a:t>
            </a:r>
          </a:p>
        </p:txBody>
      </p:sp>
      <p:graphicFrame>
        <p:nvGraphicFramePr>
          <p:cNvPr id="4" name="Table 3"/>
          <p:cNvGraphicFramePr>
            <a:graphicFrameLocks noGrp="1"/>
          </p:cNvGraphicFramePr>
          <p:nvPr>
            <p:extLst>
              <p:ext uri="{D42A27DB-BD31-4B8C-83A1-F6EECF244321}">
                <p14:modId xmlns:p14="http://schemas.microsoft.com/office/powerpoint/2010/main" val="2987112910"/>
              </p:ext>
            </p:extLst>
          </p:nvPr>
        </p:nvGraphicFramePr>
        <p:xfrm>
          <a:off x="10093094" y="2388506"/>
          <a:ext cx="1488558" cy="3073801"/>
        </p:xfrm>
        <a:graphic>
          <a:graphicData uri="http://schemas.openxmlformats.org/drawingml/2006/table">
            <a:tbl>
              <a:tblPr firstRow="1" lastRow="1" bandRow="1">
                <a:tableStyleId>{5C22544A-7EE6-4342-B048-85BDC9FD1C3A}</a:tableStyleId>
              </a:tblPr>
              <a:tblGrid>
                <a:gridCol w="786809"/>
                <a:gridCol w="701749"/>
              </a:tblGrid>
              <a:tr h="378814">
                <a:tc gridSpan="2">
                  <a:txBody>
                    <a:bodyPr/>
                    <a:lstStyle/>
                    <a:p>
                      <a:pPr algn="ctr"/>
                      <a:r>
                        <a:rPr lang="en-US" sz="1100" b="1" dirty="0" smtClean="0">
                          <a:solidFill>
                            <a:schemeClr val="tx1"/>
                          </a:solidFill>
                          <a:latin typeface="+mj-lt"/>
                          <a:cs typeface="Arial" panose="020B0604020202020204" pitchFamily="34" charset="0"/>
                        </a:rPr>
                        <a:t>Pre-IHC</a:t>
                      </a:r>
                      <a:r>
                        <a:rPr lang="en-US" sz="1100" b="1" baseline="0" dirty="0" smtClean="0">
                          <a:solidFill>
                            <a:schemeClr val="tx1"/>
                          </a:solidFill>
                          <a:latin typeface="+mj-lt"/>
                          <a:cs typeface="Arial" panose="020B0604020202020204" pitchFamily="34" charset="0"/>
                        </a:rPr>
                        <a:t> CCAR </a:t>
                      </a:r>
                      <a:r>
                        <a:rPr lang="en-US" sz="1100" b="1" dirty="0" smtClean="0">
                          <a:solidFill>
                            <a:schemeClr val="tx1"/>
                          </a:solidFill>
                          <a:latin typeface="+mj-lt"/>
                          <a:cs typeface="Arial" panose="020B0604020202020204" pitchFamily="34" charset="0"/>
                        </a:rPr>
                        <a:t>NCO limit</a:t>
                      </a:r>
                      <a:r>
                        <a:rPr lang="en-US" sz="1100" b="1" baseline="30000" dirty="0" smtClean="0">
                          <a:solidFill>
                            <a:schemeClr val="tx1"/>
                          </a:solidFill>
                          <a:latin typeface="+mj-lt"/>
                          <a:cs typeface="Arial" panose="020B0604020202020204" pitchFamily="34" charset="0"/>
                        </a:rPr>
                        <a:t>2</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r>
              <a:tr h="325543">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7055">
                <a:tc gridSpan="2">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r>
              <a:tr h="322449">
                <a:tc>
                  <a:txBody>
                    <a:bodyPr/>
                    <a:lstStyle/>
                    <a:p>
                      <a:pPr algn="ctr" fontAlgn="ctr"/>
                      <a:r>
                        <a:rPr lang="en-US" sz="1200" b="1" i="0" u="none" strike="noStrike" dirty="0">
                          <a:solidFill>
                            <a:schemeClr val="bg1"/>
                          </a:solidFill>
                          <a:effectLst/>
                          <a:latin typeface="Arial"/>
                        </a:rPr>
                        <a:t>0.25%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chemeClr val="bg1"/>
                          </a:solidFill>
                          <a:effectLst/>
                          <a:latin typeface="Arial"/>
                        </a:rPr>
                        <a:t>0.28%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22449">
                <a:tc>
                  <a:txBody>
                    <a:bodyPr/>
                    <a:lstStyle/>
                    <a:p>
                      <a:pPr algn="ctr" fontAlgn="ctr"/>
                      <a:r>
                        <a:rPr lang="en-US" sz="1200" b="1" i="0" u="none" strike="noStrike" dirty="0">
                          <a:solidFill>
                            <a:schemeClr val="bg1"/>
                          </a:solidFill>
                          <a:effectLst/>
                          <a:latin typeface="Arial"/>
                        </a:rPr>
                        <a:t>0.86%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chemeClr val="bg1"/>
                          </a:solidFill>
                          <a:effectLst/>
                          <a:latin typeface="Arial"/>
                        </a:rPr>
                        <a:t>0.95%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22449">
                <a:tc>
                  <a:txBody>
                    <a:bodyPr/>
                    <a:lstStyle/>
                    <a:p>
                      <a:pPr algn="ctr" fontAlgn="ctr"/>
                      <a:r>
                        <a:rPr lang="en-US" sz="1200" b="1" i="0" u="none" strike="noStrike" dirty="0">
                          <a:solidFill>
                            <a:schemeClr val="bg1"/>
                          </a:solidFill>
                          <a:effectLst/>
                          <a:latin typeface="Arial"/>
                        </a:rPr>
                        <a:t>0.10%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chemeClr val="bg1"/>
                          </a:solidFill>
                          <a:effectLst/>
                          <a:latin typeface="Arial"/>
                        </a:rPr>
                        <a:t>0.11%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22449">
                <a:tc gridSpan="2">
                  <a:txBody>
                    <a:bodyPr/>
                    <a:lstStyle/>
                    <a:p>
                      <a:pPr algn="ctr" fontAlgn="b"/>
                      <a:endParaRPr lang="en-US" sz="12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r>
              <a:tr h="322449">
                <a:tc>
                  <a:txBody>
                    <a:bodyPr/>
                    <a:lstStyle/>
                    <a:p>
                      <a:pPr algn="ctr" fontAlgn="ctr"/>
                      <a:r>
                        <a:rPr lang="en-US" sz="1200" b="1" i="0" u="none" strike="noStrike" dirty="0" smtClean="0">
                          <a:solidFill>
                            <a:schemeClr val="bg1"/>
                          </a:solidFill>
                          <a:effectLst/>
                          <a:latin typeface="Arial"/>
                        </a:rPr>
                        <a:t>0.63%</a:t>
                      </a:r>
                      <a:endParaRPr lang="en-US" sz="12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smtClean="0">
                          <a:solidFill>
                            <a:schemeClr val="bg1"/>
                          </a:solidFill>
                          <a:effectLst/>
                          <a:latin typeface="Arial"/>
                        </a:rPr>
                        <a:t>0.69%</a:t>
                      </a:r>
                      <a:endParaRPr lang="en-US" sz="1200" b="1"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78814">
                <a:tc>
                  <a:txBody>
                    <a:bodyPr/>
                    <a:lstStyle/>
                    <a:p>
                      <a:pPr algn="ctr" fontAlgn="ctr"/>
                      <a:r>
                        <a:rPr lang="en-US" sz="1200" b="1" i="0" u="none" strike="noStrike" dirty="0" smtClean="0">
                          <a:solidFill>
                            <a:schemeClr val="bg1"/>
                          </a:solidFill>
                          <a:effectLst/>
                          <a:latin typeface="+mj-lt"/>
                        </a:rPr>
                        <a:t>1.29%</a:t>
                      </a:r>
                      <a:endParaRPr lang="en-US" sz="12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smtClean="0">
                          <a:solidFill>
                            <a:schemeClr val="bg1"/>
                          </a:solidFill>
                          <a:effectLst/>
                          <a:latin typeface="+mj-lt"/>
                        </a:rPr>
                        <a:t>1.42%</a:t>
                      </a:r>
                      <a:endParaRPr lang="en-US" sz="1200" b="1" i="0" u="none" strike="noStrike" dirty="0">
                        <a:solidFill>
                          <a:schemeClr val="bg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bl>
          </a:graphicData>
        </a:graphic>
      </p:graphicFrame>
      <p:sp>
        <p:nvSpPr>
          <p:cNvPr id="18" name="Rectangular Callout 17"/>
          <p:cNvSpPr/>
          <p:nvPr/>
        </p:nvSpPr>
        <p:spPr>
          <a:xfrm>
            <a:off x="5427028" y="2909753"/>
            <a:ext cx="2471394" cy="336685"/>
          </a:xfrm>
          <a:prstGeom prst="wedgeRectCallout">
            <a:avLst>
              <a:gd name="adj1" fmla="val 21831"/>
              <a:gd name="adj2" fmla="val 6980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CRE Red limits adjusted up from 0.3% to create differentiation</a:t>
            </a:r>
          </a:p>
        </p:txBody>
      </p:sp>
    </p:spTree>
    <p:extLst>
      <p:ext uri="{BB962C8B-B14F-4D97-AF65-F5344CB8AC3E}">
        <p14:creationId xmlns:p14="http://schemas.microsoft.com/office/powerpoint/2010/main" val="1366286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546925438"/>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8336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Range of NCO limits – SBNA Consumer &amp; Business</a:t>
            </a:r>
            <a:endParaRPr lang="en-US" sz="2000" dirty="0">
              <a:solidFill>
                <a:srgbClr val="FF0000"/>
              </a:solidFill>
            </a:endParaRPr>
          </a:p>
        </p:txBody>
      </p:sp>
      <p:sp>
        <p:nvSpPr>
          <p:cNvPr id="45" name="Rectangle 44"/>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0"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1"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4" name="Footnote"/>
          <p:cNvSpPr/>
          <p:nvPr/>
        </p:nvSpPr>
        <p:spPr>
          <a:xfrm>
            <a:off x="457200" y="6434085"/>
            <a:ext cx="8686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AutoNum type="arabicPeriod"/>
            </a:pPr>
            <a:r>
              <a:rPr lang="en-GB" sz="800" dirty="0" smtClean="0">
                <a:latin typeface="+mj-lt"/>
                <a:sym typeface="+mn-lt"/>
              </a:rPr>
              <a:t>F</a:t>
            </a:r>
            <a:r>
              <a:rPr lang="en-GB" sz="800" dirty="0" smtClean="0">
                <a:solidFill>
                  <a:schemeClr val="tx1"/>
                </a:solidFill>
                <a:latin typeface="+mj-lt"/>
                <a:sym typeface="+mn-lt"/>
              </a:rPr>
              <a:t>or recommended limits where rounding creates identical Amber and Red limits, limits are rounded in </a:t>
            </a:r>
            <a:r>
              <a:rPr lang="en-GB" sz="800" dirty="0" smtClean="0">
                <a:sym typeface="+mn-lt"/>
              </a:rPr>
              <a:t>5bps to </a:t>
            </a:r>
            <a:r>
              <a:rPr lang="en-GB" sz="800" dirty="0" smtClean="0">
                <a:solidFill>
                  <a:schemeClr val="tx1"/>
                </a:solidFill>
                <a:latin typeface="+mj-lt"/>
                <a:sym typeface="+mn-lt"/>
              </a:rPr>
              <a:t>the closest non-identical limit</a:t>
            </a:r>
          </a:p>
          <a:p>
            <a:pPr marL="228600" indent="-228600" algn="l">
              <a:lnSpc>
                <a:spcPct val="100000"/>
              </a:lnSpc>
              <a:spcBef>
                <a:spcPts val="0"/>
              </a:spcBef>
              <a:spcAft>
                <a:spcPts val="0"/>
              </a:spcAft>
              <a:buAutoNum type="arabicPeriod"/>
            </a:pPr>
            <a:r>
              <a:rPr lang="en-GB" sz="800" dirty="0" smtClean="0">
                <a:latin typeface="+mj-lt"/>
                <a:sym typeface="+mn-lt"/>
              </a:rPr>
              <a:t>Existing limits in credit report include Mortgage: 0.4-0.48%, HE: 0.43-0.51%, CC: 4.0-5.35%, and Personal Lending: 4.18-4.41%. Overall Retail limits of 0.7% &amp; 0.8%</a:t>
            </a:r>
            <a:endParaRPr lang="en-GB" sz="800" dirty="0" smtClean="0">
              <a:solidFill>
                <a:schemeClr val="tx1"/>
              </a:solidFill>
              <a:latin typeface="+mj-lt"/>
              <a:sym typeface="+mn-lt"/>
            </a:endParaRP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23" name="Right Brace 22"/>
          <p:cNvSpPr/>
          <p:nvPr/>
        </p:nvSpPr>
        <p:spPr>
          <a:xfrm rot="16200000">
            <a:off x="6223119" y="1171969"/>
            <a:ext cx="208049" cy="1616458"/>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TextBox 23"/>
          <p:cNvSpPr txBox="1"/>
          <p:nvPr/>
        </p:nvSpPr>
        <p:spPr>
          <a:xfrm>
            <a:off x="5562511" y="1557975"/>
            <a:ext cx="1529265" cy="323165"/>
          </a:xfrm>
          <a:prstGeom prst="rect">
            <a:avLst/>
          </a:prstGeom>
          <a:noFill/>
        </p:spPr>
        <p:txBody>
          <a:bodyPr wrap="none" lIns="0" tIns="0" rIns="0" bIns="0" rtlCol="0">
            <a:spAutoFit/>
          </a:bodyPr>
          <a:lstStyle/>
          <a:p>
            <a:pPr>
              <a:lnSpc>
                <a:spcPct val="100000"/>
              </a:lnSpc>
            </a:pPr>
            <a:r>
              <a:rPr lang="en-GB" sz="1050" b="1" dirty="0" smtClean="0"/>
              <a:t>Anchor points requiring</a:t>
            </a:r>
          </a:p>
          <a:p>
            <a:pPr>
              <a:lnSpc>
                <a:spcPct val="100000"/>
              </a:lnSpc>
            </a:pPr>
            <a:r>
              <a:rPr lang="en-GB" sz="1050" b="1" dirty="0" smtClean="0"/>
              <a:t>management review</a:t>
            </a:r>
          </a:p>
        </p:txBody>
      </p:sp>
      <p:graphicFrame>
        <p:nvGraphicFramePr>
          <p:cNvPr id="25" name="Table 24"/>
          <p:cNvGraphicFramePr>
            <a:graphicFrameLocks noGrp="1"/>
          </p:cNvGraphicFramePr>
          <p:nvPr>
            <p:extLst>
              <p:ext uri="{D42A27DB-BD31-4B8C-83A1-F6EECF244321}">
                <p14:modId xmlns:p14="http://schemas.microsoft.com/office/powerpoint/2010/main" val="3198410039"/>
              </p:ext>
            </p:extLst>
          </p:nvPr>
        </p:nvGraphicFramePr>
        <p:xfrm>
          <a:off x="436730" y="2128536"/>
          <a:ext cx="8950157" cy="3865348"/>
        </p:xfrm>
        <a:graphic>
          <a:graphicData uri="http://schemas.openxmlformats.org/drawingml/2006/table">
            <a:tbl>
              <a:tblPr firstRow="1" lastRow="1" bandRow="1">
                <a:tableStyleId>{5C22544A-7EE6-4342-B048-85BDC9FD1C3A}</a:tableStyleId>
              </a:tblPr>
              <a:tblGrid>
                <a:gridCol w="1060714"/>
                <a:gridCol w="966793"/>
                <a:gridCol w="617840"/>
                <a:gridCol w="711098"/>
                <a:gridCol w="816015"/>
                <a:gridCol w="897616"/>
                <a:gridCol w="862644"/>
                <a:gridCol w="769385"/>
                <a:gridCol w="850987"/>
                <a:gridCol w="711098"/>
                <a:gridCol w="685967"/>
              </a:tblGrid>
              <a:tr h="378814">
                <a:tc rowSpan="2">
                  <a:txBody>
                    <a:bodyPr/>
                    <a:lstStyle/>
                    <a:p>
                      <a:r>
                        <a:rPr lang="en-US" sz="1100" b="1" dirty="0" smtClean="0">
                          <a:solidFill>
                            <a:srgbClr val="FF0000"/>
                          </a:solidFill>
                          <a:latin typeface="+mj-lt"/>
                          <a:cs typeface="Arial" panose="020B0604020202020204" pitchFamily="34" charset="0"/>
                        </a:rPr>
                        <a:t>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j-lt"/>
                          <a:ea typeface="+mn-ea"/>
                          <a:cs typeface="Arial" panose="020B0604020202020204" pitchFamily="34" charset="0"/>
                        </a:rPr>
                        <a:t>CCAR</a:t>
                      </a:r>
                      <a:r>
                        <a:rPr lang="en-US" sz="1100" b="1" kern="1200" baseline="0" dirty="0" smtClean="0">
                          <a:solidFill>
                            <a:schemeClr val="tx1"/>
                          </a:solidFill>
                          <a:latin typeface="+mj-lt"/>
                          <a:ea typeface="+mn-ea"/>
                          <a:cs typeface="Arial" panose="020B0604020202020204" pitchFamily="34" charset="0"/>
                        </a:rPr>
                        <a:t> total losses</a:t>
                      </a:r>
                    </a:p>
                    <a:p>
                      <a:pPr algn="ctr"/>
                      <a:r>
                        <a:rPr lang="en-US" sz="1100" b="0" kern="1200" baseline="0" dirty="0" smtClean="0">
                          <a:solidFill>
                            <a:schemeClr val="tx1"/>
                          </a:solidFill>
                          <a:latin typeface="+mj-lt"/>
                          <a:ea typeface="+mn-ea"/>
                          <a:cs typeface="Arial" panose="020B0604020202020204" pitchFamily="34" charset="0"/>
                        </a:rPr>
                        <a:t>($M)</a:t>
                      </a:r>
                      <a:endParaRPr lang="en-US" sz="1100" b="0" kern="1200" dirty="0">
                        <a:solidFill>
                          <a:schemeClr val="tx1"/>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kern="1200" dirty="0" smtClean="0">
                          <a:solidFill>
                            <a:schemeClr val="tx1"/>
                          </a:solidFill>
                          <a:latin typeface="+mj-lt"/>
                          <a:ea typeface="+mn-ea"/>
                          <a:cs typeface="Arial" panose="020B0604020202020204" pitchFamily="34" charset="0"/>
                        </a:rPr>
                        <a:t>Recommended</a:t>
                      </a:r>
                      <a:r>
                        <a:rPr lang="en-US" sz="1100" b="1" kern="1200" baseline="0" dirty="0" smtClean="0">
                          <a:solidFill>
                            <a:schemeClr val="tx1"/>
                          </a:solidFill>
                          <a:latin typeface="+mj-lt"/>
                          <a:ea typeface="+mn-ea"/>
                          <a:cs typeface="Arial" panose="020B0604020202020204" pitchFamily="34" charset="0"/>
                        </a:rPr>
                        <a:t> l</a:t>
                      </a:r>
                      <a:r>
                        <a:rPr lang="en-US" sz="1100" b="1" kern="1200" dirty="0" smtClean="0">
                          <a:solidFill>
                            <a:schemeClr val="tx1"/>
                          </a:solidFill>
                          <a:latin typeface="+mj-lt"/>
                          <a:ea typeface="+mn-ea"/>
                          <a:cs typeface="Arial" panose="020B0604020202020204" pitchFamily="34" charset="0"/>
                        </a:rPr>
                        <a:t>oss budget</a:t>
                      </a:r>
                      <a:endParaRPr lang="en-US" sz="1100" b="1" kern="1200" dirty="0">
                        <a:solidFill>
                          <a:schemeClr val="tx1"/>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 avg.)</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gridSpan="2">
                  <a:txBody>
                    <a:bodyPr/>
                    <a:lstStyle/>
                    <a:p>
                      <a:pPr algn="ctr"/>
                      <a:r>
                        <a:rPr lang="en-US" sz="1100" b="1" dirty="0" smtClean="0">
                          <a:solidFill>
                            <a:schemeClr val="tx1"/>
                          </a:solidFill>
                          <a:latin typeface="+mj-lt"/>
                          <a:cs typeface="Arial" panose="020B0604020202020204" pitchFamily="34" charset="0"/>
                        </a:rPr>
                        <a:t>Recommended limit </a:t>
                      </a:r>
                      <a:r>
                        <a:rPr lang="en-US" sz="1100" b="0" dirty="0" smtClean="0">
                          <a:solidFill>
                            <a:schemeClr val="tx1"/>
                          </a:solidFill>
                          <a:latin typeface="+mj-lt"/>
                          <a:cs typeface="Arial" panose="020B0604020202020204" pitchFamily="34" charset="0"/>
                        </a:rPr>
                        <a:t>(pre-IHC </a:t>
                      </a:r>
                      <a:r>
                        <a:rPr lang="en-US" sz="1100" b="0" kern="1200" dirty="0" smtClean="0">
                          <a:solidFill>
                            <a:schemeClr val="tx1"/>
                          </a:solidFill>
                          <a:latin typeface="+mn-lt"/>
                          <a:ea typeface="+mn-ea"/>
                          <a:cs typeface="Arial" panose="020B0604020202020204" pitchFamily="34" charset="0"/>
                        </a:rPr>
                        <a:t>budget</a:t>
                      </a:r>
                      <a:r>
                        <a:rPr lang="en-US" sz="1100" b="0" dirty="0" smtClean="0">
                          <a:solidFill>
                            <a:schemeClr val="tx1"/>
                          </a:solidFill>
                          <a:latin typeface="+mj-lt"/>
                          <a:cs typeface="Arial" panose="020B0604020202020204" pitchFamily="34" charset="0"/>
                        </a:rPr>
                        <a:t>)</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c gridSpan="2">
                  <a:txBody>
                    <a:bodyPr/>
                    <a:lstStyle/>
                    <a:p>
                      <a:pPr algn="ctr"/>
                      <a:r>
                        <a:rPr lang="en-US" sz="1100" b="1" dirty="0" smtClean="0">
                          <a:solidFill>
                            <a:schemeClr val="tx1"/>
                          </a:solidFill>
                          <a:latin typeface="+mj-lt"/>
                          <a:cs typeface="Arial" panose="020B0604020202020204" pitchFamily="34" charset="0"/>
                        </a:rPr>
                        <a:t>Max NCO </a:t>
                      </a:r>
                    </a:p>
                    <a:p>
                      <a:pPr algn="ctr"/>
                      <a:r>
                        <a:rPr lang="en-US" sz="1100" b="0" dirty="0" smtClean="0">
                          <a:solidFill>
                            <a:schemeClr val="tx1"/>
                          </a:solidFill>
                          <a:latin typeface="+mj-lt"/>
                          <a:cs typeface="Arial" panose="020B0604020202020204" pitchFamily="34" charset="0"/>
                        </a:rPr>
                        <a:t>(post-IHC budget</a:t>
                      </a:r>
                      <a:r>
                        <a:rPr lang="en-US" sz="1100" b="0" baseline="0" dirty="0" smtClean="0">
                          <a:solidFill>
                            <a:schemeClr val="tx1"/>
                          </a:solidFill>
                          <a:latin typeface="+mj-lt"/>
                          <a:cs typeface="Arial" panose="020B0604020202020204" pitchFamily="34" charset="0"/>
                        </a:rPr>
                        <a:t>)</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25543">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latin typeface="+mj-lt"/>
                        </a:rPr>
                        <a:t>Red</a:t>
                      </a:r>
                      <a:endParaRPr lang="en-GB" sz="1100" b="1" dirty="0">
                        <a:solidFill>
                          <a:schemeClr val="bg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latin typeface="+mj-lt"/>
                        </a:rPr>
                        <a:t>Red</a:t>
                      </a:r>
                      <a:endParaRPr lang="en-GB" sz="1100" b="1" dirty="0">
                        <a:solidFill>
                          <a:schemeClr val="bg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latin typeface="+mj-lt"/>
                        </a:rPr>
                        <a:t>Red</a:t>
                      </a:r>
                      <a:endParaRPr lang="en-GB" sz="1100" b="1" dirty="0">
                        <a:solidFill>
                          <a:schemeClr val="bg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7055">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Retail Banking</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mj-lt"/>
                        </a:rPr>
                        <a:t>444</a:t>
                      </a:r>
                      <a:endParaRPr lang="en-US" sz="1100" b="1"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a:effectLst/>
                          <a:latin typeface="Arial"/>
                        </a:rPr>
                        <a:t>549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1" i="0" u="none" strike="noStrike" dirty="0">
                          <a:effectLst/>
                          <a:latin typeface="Arial"/>
                        </a:rPr>
                        <a:t>604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1" i="0" u="none" strike="noStrike" dirty="0">
                          <a:solidFill>
                            <a:schemeClr val="tx1"/>
                          </a:solidFill>
                          <a:effectLst/>
                          <a:latin typeface="+mj-lt"/>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a:effectLst/>
                          <a:latin typeface="Arial"/>
                        </a:rPr>
                        <a:t>0.52%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a:solidFill>
                            <a:schemeClr val="bg1"/>
                          </a:solidFill>
                          <a:effectLst/>
                          <a:latin typeface="Arial"/>
                        </a:rPr>
                        <a:t>0.64%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a:solidFill>
                            <a:schemeClr val="bg1"/>
                          </a:solidFill>
                          <a:effectLst/>
                          <a:latin typeface="Arial"/>
                        </a:rPr>
                        <a:t>0.71%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rgbClr val="000000"/>
                          </a:solidFill>
                          <a:effectLst/>
                          <a:latin typeface="+mj-lt"/>
                        </a:rPr>
                        <a:t>0.53%</a:t>
                      </a:r>
                      <a:endParaRPr lang="en-US" sz="1100" b="1" i="0" u="none" strike="noStrike" dirty="0">
                        <a:solidFill>
                          <a:srgbClr val="000000"/>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a:effectLst/>
                          <a:latin typeface="+mj-lt"/>
                        </a:rPr>
                        <a:t>0.83%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1" i="0" u="none" strike="noStrike" dirty="0">
                          <a:effectLst/>
                          <a:latin typeface="+mj-lt"/>
                        </a:rPr>
                        <a:t>0.87%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7055">
                <a:tc>
                  <a:txBody>
                    <a:bodyPr/>
                    <a:lstStyle/>
                    <a:p>
                      <a:pPr algn="l" fontAlgn="b"/>
                      <a:r>
                        <a:rPr lang="en-US" sz="1100" b="0" i="0" u="none" strike="noStrike" dirty="0" smtClean="0">
                          <a:solidFill>
                            <a:srgbClr val="FF0000"/>
                          </a:solidFill>
                          <a:effectLst/>
                          <a:latin typeface="+mj-lt"/>
                        </a:rPr>
                        <a:t>Mortgages</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174</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effectLst/>
                          <a:latin typeface="Arial"/>
                        </a:rPr>
                        <a:t>216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238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5.1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Arial"/>
                        </a:rPr>
                        <a:t>0.27%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solidFill>
                            <a:schemeClr val="bg1"/>
                          </a:solidFill>
                          <a:effectLst/>
                          <a:latin typeface="Arial"/>
                        </a:rPr>
                        <a:t>0.34%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a:solidFill>
                            <a:schemeClr val="bg1"/>
                          </a:solidFill>
                          <a:effectLst/>
                          <a:latin typeface="Arial"/>
                        </a:rPr>
                        <a:t>0.37%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rgbClr val="000000"/>
                          </a:solidFill>
                          <a:effectLst/>
                          <a:latin typeface="+mj-lt"/>
                        </a:rPr>
                        <a:t>0.23%</a:t>
                      </a:r>
                      <a:endParaRPr lang="en-US" sz="1100" b="0" i="0" u="none" strike="noStrike" dirty="0">
                        <a:solidFill>
                          <a:srgbClr val="000000"/>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effectLst/>
                          <a:latin typeface="+mj-lt"/>
                        </a:rPr>
                        <a:t>0.44%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a:effectLst/>
                          <a:latin typeface="+mj-lt"/>
                        </a:rPr>
                        <a:t>0.46%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7055">
                <a:tc>
                  <a:txBody>
                    <a:bodyPr/>
                    <a:lstStyle/>
                    <a:p>
                      <a:pPr algn="l" fontAlgn="b"/>
                      <a:r>
                        <a:rPr lang="en-US" sz="1100" b="0" i="0" u="none" strike="noStrike" dirty="0">
                          <a:solidFill>
                            <a:srgbClr val="FF0000"/>
                          </a:solidFill>
                          <a:effectLst/>
                          <a:latin typeface="+mj-lt"/>
                        </a:rPr>
                        <a:t>Home Equity</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76</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effectLst/>
                          <a:latin typeface="Arial"/>
                        </a:rPr>
                        <a:t>94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104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1.6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Arial"/>
                        </a:rPr>
                        <a:t>0.34%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solidFill>
                            <a:schemeClr val="bg1"/>
                          </a:solidFill>
                          <a:effectLst/>
                          <a:latin typeface="Arial"/>
                        </a:rPr>
                        <a:t>0.43%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dirty="0">
                          <a:solidFill>
                            <a:schemeClr val="bg1"/>
                          </a:solidFill>
                          <a:effectLst/>
                          <a:latin typeface="Arial"/>
                        </a:rPr>
                        <a:t>0.47%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rgbClr val="000000"/>
                          </a:solidFill>
                          <a:effectLst/>
                          <a:latin typeface="+mj-lt"/>
                        </a:rPr>
                        <a:t>0.35%</a:t>
                      </a:r>
                      <a:endParaRPr lang="en-US" sz="1100" b="0" i="0" u="none" strike="noStrike" dirty="0">
                        <a:solidFill>
                          <a:srgbClr val="000000"/>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effectLst/>
                          <a:latin typeface="+mj-lt"/>
                        </a:rPr>
                        <a:t>0.55%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a:effectLst/>
                          <a:latin typeface="+mj-lt"/>
                        </a:rPr>
                        <a:t>0.58%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7055">
                <a:tc>
                  <a:txBody>
                    <a:bodyPr/>
                    <a:lstStyle/>
                    <a:p>
                      <a:pPr algn="l" fontAlgn="b"/>
                      <a:r>
                        <a:rPr lang="en-US" sz="1100" b="0" i="0" u="none" strike="noStrike" dirty="0" smtClean="0">
                          <a:solidFill>
                            <a:srgbClr val="FF0000"/>
                          </a:solidFill>
                          <a:effectLst/>
                          <a:latin typeface="+mj-lt"/>
                        </a:rPr>
                        <a:t>Credit Cards</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52</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effectLst/>
                          <a:latin typeface="Arial"/>
                        </a:rPr>
                        <a:t>64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71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effectLst/>
                          <a:latin typeface="Arial"/>
                        </a:rPr>
                        <a:t>3.07%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solidFill>
                            <a:schemeClr val="bg1"/>
                          </a:solidFill>
                          <a:effectLst/>
                          <a:latin typeface="Arial"/>
                        </a:rPr>
                        <a:t>3.80%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dirty="0">
                          <a:solidFill>
                            <a:schemeClr val="bg1"/>
                          </a:solidFill>
                          <a:effectLst/>
                          <a:latin typeface="Arial"/>
                        </a:rPr>
                        <a:t>4.18%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rgbClr val="000000"/>
                          </a:solidFill>
                          <a:effectLst/>
                          <a:latin typeface="+mj-lt"/>
                        </a:rPr>
                        <a:t>2.72%</a:t>
                      </a:r>
                      <a:endParaRPr lang="en-US" sz="1100" b="0" i="0" u="none" strike="noStrike" dirty="0">
                        <a:solidFill>
                          <a:srgbClr val="000000"/>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effectLst/>
                          <a:latin typeface="+mj-lt"/>
                        </a:rPr>
                        <a:t>4.94%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a:effectLst/>
                          <a:latin typeface="+mj-lt"/>
                        </a:rPr>
                        <a:t>5.15%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smtClean="0">
                          <a:solidFill>
                            <a:srgbClr val="FF0000"/>
                          </a:solidFill>
                          <a:effectLst/>
                          <a:latin typeface="+mj-lt"/>
                        </a:rPr>
                        <a:t>Other</a:t>
                      </a:r>
                      <a:r>
                        <a:rPr lang="en-US" sz="1100" b="0" i="0" u="none" strike="noStrike" baseline="0" dirty="0" smtClean="0">
                          <a:solidFill>
                            <a:srgbClr val="FF0000"/>
                          </a:solidFill>
                          <a:effectLst/>
                          <a:latin typeface="+mj-lt"/>
                        </a:rPr>
                        <a:t> </a:t>
                      </a:r>
                      <a:r>
                        <a:rPr lang="en-US" sz="1100" b="0" i="0" u="none" strike="noStrike" dirty="0" smtClean="0">
                          <a:solidFill>
                            <a:srgbClr val="FF0000"/>
                          </a:solidFill>
                          <a:effectLst/>
                          <a:latin typeface="+mj-lt"/>
                        </a:rPr>
                        <a:t>Consumer</a:t>
                      </a:r>
                      <a:r>
                        <a:rPr lang="en-US" sz="1100" b="0" i="0" u="none" strike="noStrike" baseline="30000" dirty="0" smtClean="0">
                          <a:solidFill>
                            <a:srgbClr val="FF0000"/>
                          </a:solidFill>
                          <a:effectLst/>
                          <a:latin typeface="+mj-lt"/>
                        </a:rPr>
                        <a:t>1</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105</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US" sz="1100" b="0" i="0" u="none" strike="noStrike" dirty="0" smtClean="0">
                          <a:solidFill>
                            <a:schemeClr val="tx1"/>
                          </a:solidFill>
                          <a:effectLst/>
                          <a:latin typeface="+mj-lt"/>
                        </a:rPr>
                        <a:t>130</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100" b="0" i="0" u="none" strike="noStrike" dirty="0" smtClean="0">
                          <a:solidFill>
                            <a:schemeClr val="tx1"/>
                          </a:solidFill>
                          <a:effectLst/>
                          <a:latin typeface="+mj-lt"/>
                        </a:rPr>
                        <a:t>143</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smtClean="0">
                          <a:solidFill>
                            <a:schemeClr val="tx1"/>
                          </a:solidFill>
                          <a:effectLst/>
                          <a:latin typeface="+mj-lt"/>
                        </a:rPr>
                        <a:t>2.4</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effectLst/>
                          <a:latin typeface="Arial"/>
                        </a:rPr>
                        <a:t>0.90%</a:t>
                      </a:r>
                      <a:endParaRPr lang="en-US" sz="1100" b="0" i="0" u="none" strike="noStrike" dirty="0">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000" b="0" i="0" u="none" strike="noStrike" dirty="0" smtClean="0">
                          <a:solidFill>
                            <a:schemeClr val="bg1"/>
                          </a:solidFill>
                          <a:effectLst/>
                          <a:latin typeface="Arial"/>
                        </a:rPr>
                        <a:t>1.11%</a:t>
                      </a:r>
                      <a:endParaRPr lang="en-US" sz="1000" b="0"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000" b="0" i="0" u="none" strike="noStrike" dirty="0" smtClean="0">
                          <a:solidFill>
                            <a:schemeClr val="bg1"/>
                          </a:solidFill>
                          <a:effectLst/>
                          <a:latin typeface="Arial"/>
                        </a:rPr>
                        <a:t>1.23%</a:t>
                      </a:r>
                      <a:endParaRPr lang="en-US" sz="1000" b="0" i="0" u="none" strike="noStrike" dirty="0">
                        <a:solidFill>
                          <a:schemeClr val="bg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effectLst/>
                          <a:latin typeface="+mj-lt"/>
                        </a:rPr>
                        <a:t>0.88%</a:t>
                      </a:r>
                      <a:endParaRPr lang="en-US" sz="1100" b="0" i="0" u="none" strike="noStrike" dirty="0">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smtClean="0">
                          <a:effectLst/>
                          <a:latin typeface="+mj-lt"/>
                        </a:rPr>
                        <a:t>1.45%</a:t>
                      </a:r>
                      <a:endParaRPr lang="en-US" sz="1100" b="0" i="0" u="none" strike="noStrike" dirty="0">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dirty="0" smtClean="0">
                          <a:effectLst/>
                          <a:latin typeface="+mj-lt"/>
                        </a:rPr>
                        <a:t>1.51%</a:t>
                      </a:r>
                      <a:endParaRPr lang="en-US" sz="1100" b="0" i="0" u="none" strike="noStrike" dirty="0">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a:solidFill>
                            <a:srgbClr val="FF0000"/>
                          </a:solidFill>
                          <a:effectLst/>
                          <a:latin typeface="+mj-lt"/>
                        </a:rPr>
                        <a:t>Run-off</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36</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effectLst/>
                          <a:latin typeface="Arial"/>
                        </a:rPr>
                        <a:t>44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effectLst/>
                          <a:latin typeface="Arial"/>
                        </a:rPr>
                        <a:t>49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effectLst/>
                          <a:latin typeface="Arial"/>
                        </a:rPr>
                        <a:t>2.28%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a:solidFill>
                            <a:schemeClr val="bg1"/>
                          </a:solidFill>
                          <a:effectLst/>
                          <a:latin typeface="Arial"/>
                        </a:rPr>
                        <a:t>2.83%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dirty="0">
                          <a:solidFill>
                            <a:schemeClr val="bg1"/>
                          </a:solidFill>
                          <a:effectLst/>
                          <a:latin typeface="Arial"/>
                        </a:rPr>
                        <a:t>3.11%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mj-lt"/>
                        </a:rPr>
                        <a:t>2.68%</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mj-lt"/>
                        </a:rPr>
                        <a:t>3.68%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dirty="0">
                          <a:solidFill>
                            <a:schemeClr val="tx1"/>
                          </a:solidFill>
                          <a:effectLst/>
                          <a:latin typeface="+mj-lt"/>
                        </a:rPr>
                        <a:t>3.83%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Bus. Banking</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mj-lt"/>
                        </a:rPr>
                        <a:t>188</a:t>
                      </a:r>
                      <a:endParaRPr lang="en-US" sz="1100" b="1"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a:solidFill>
                            <a:schemeClr val="tx1"/>
                          </a:solidFill>
                          <a:effectLst/>
                          <a:latin typeface="Arial"/>
                        </a:rPr>
                        <a:t>232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1" i="0" u="none" strike="noStrike" dirty="0">
                          <a:solidFill>
                            <a:schemeClr val="tx1"/>
                          </a:solidFill>
                          <a:effectLst/>
                          <a:latin typeface="Arial"/>
                        </a:rPr>
                        <a:t>256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1" i="0" u="none" strike="noStrike" dirty="0">
                          <a:solidFill>
                            <a:schemeClr val="tx1"/>
                          </a:solidFill>
                          <a:effectLst/>
                          <a:latin typeface="+mj-lt"/>
                        </a:rPr>
                        <a:t>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a:solidFill>
                            <a:schemeClr val="tx1"/>
                          </a:solidFill>
                          <a:effectLst/>
                          <a:latin typeface="Arial"/>
                        </a:rPr>
                        <a:t>1.04%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a:solidFill>
                            <a:schemeClr val="bg1"/>
                          </a:solidFill>
                          <a:effectLst/>
                          <a:latin typeface="Arial"/>
                        </a:rPr>
                        <a:t>1.29%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1" i="0" u="none" strike="noStrike">
                          <a:solidFill>
                            <a:schemeClr val="bg1"/>
                          </a:solidFill>
                          <a:effectLst/>
                          <a:latin typeface="Arial"/>
                        </a:rPr>
                        <a:t>1.42%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1" i="0" u="none" strike="noStrike" dirty="0" smtClean="0">
                          <a:solidFill>
                            <a:schemeClr val="tx1"/>
                          </a:solidFill>
                          <a:effectLst/>
                          <a:latin typeface="+mj-lt"/>
                        </a:rPr>
                        <a:t>0.77%</a:t>
                      </a:r>
                      <a:endParaRPr lang="en-US" sz="1100" b="1" i="0" u="none" strike="noStrike" dirty="0">
                        <a:solidFill>
                          <a:schemeClr val="tx1"/>
                        </a:solidFill>
                        <a:effectLst/>
                        <a:latin typeface="+mj-lt"/>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1" i="0" u="none" strike="noStrike" dirty="0" smtClean="0">
                          <a:solidFill>
                            <a:schemeClr val="tx1"/>
                          </a:solidFill>
                          <a:effectLst/>
                          <a:latin typeface="+mj-lt"/>
                        </a:rPr>
                        <a:t>1.68%</a:t>
                      </a:r>
                      <a:endParaRPr lang="en-US" sz="1100" b="1"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1" i="0" u="none" strike="noStrike" dirty="0" smtClean="0">
                          <a:solidFill>
                            <a:schemeClr val="tx1"/>
                          </a:solidFill>
                          <a:effectLst/>
                          <a:latin typeface="+mj-lt"/>
                        </a:rPr>
                        <a:t>1.75%</a:t>
                      </a:r>
                      <a:endParaRPr lang="en-US" sz="1100" b="1"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22449">
                <a:tc>
                  <a:txBody>
                    <a:bodyPr/>
                    <a:lstStyle/>
                    <a:p>
                      <a:pPr algn="l" fontAlgn="b"/>
                      <a:r>
                        <a:rPr lang="en-US" sz="1100" b="0" i="0" u="none" strike="noStrike" dirty="0" smtClean="0">
                          <a:solidFill>
                            <a:srgbClr val="FF0000"/>
                          </a:solidFill>
                          <a:effectLst/>
                          <a:latin typeface="+mj-lt"/>
                        </a:rPr>
                        <a:t>SBB</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93</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chemeClr val="tx1"/>
                          </a:solidFill>
                          <a:effectLst/>
                          <a:latin typeface="Arial"/>
                        </a:rPr>
                        <a:t>115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solidFill>
                            <a:schemeClr val="tx1"/>
                          </a:solidFill>
                          <a:effectLst/>
                          <a:latin typeface="Arial"/>
                        </a:rPr>
                        <a:t>127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3.5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a:solidFill>
                            <a:schemeClr val="tx1"/>
                          </a:solidFill>
                          <a:effectLst/>
                          <a:latin typeface="Arial"/>
                        </a:rPr>
                        <a:t>1.60%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chemeClr val="bg1"/>
                          </a:solidFill>
                          <a:effectLst/>
                          <a:latin typeface="Arial"/>
                        </a:rPr>
                        <a:t>1.98%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dirty="0">
                          <a:solidFill>
                            <a:schemeClr val="bg1"/>
                          </a:solidFill>
                          <a:effectLst/>
                          <a:latin typeface="Arial"/>
                        </a:rPr>
                        <a:t>2.18%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mj-lt"/>
                        </a:rPr>
                        <a:t>1.30%</a:t>
                      </a:r>
                      <a:endParaRPr lang="en-US" sz="1100" b="0" i="0" u="none" strike="noStrike" dirty="0">
                        <a:solidFill>
                          <a:schemeClr val="tx1"/>
                        </a:solidFill>
                        <a:effectLst/>
                        <a:latin typeface="+mj-lt"/>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a:solidFill>
                            <a:schemeClr val="tx1"/>
                          </a:solidFill>
                          <a:effectLst/>
                          <a:latin typeface="+mj-lt"/>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dirty="0">
                          <a:solidFill>
                            <a:schemeClr val="tx1"/>
                          </a:solidFill>
                          <a:effectLst/>
                          <a:latin typeface="+mj-lt"/>
                        </a:rPr>
                        <a:t>2.7%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78814">
                <a:tc>
                  <a:txBody>
                    <a:bodyPr/>
                    <a:lstStyle/>
                    <a:p>
                      <a:pPr algn="l" fontAlgn="b"/>
                      <a:r>
                        <a:rPr lang="en-US" sz="1100" b="0" i="0" u="none" strike="noStrike" dirty="0" smtClean="0">
                          <a:solidFill>
                            <a:srgbClr val="FF0000"/>
                          </a:solidFill>
                          <a:effectLst/>
                          <a:latin typeface="+mj-lt"/>
                        </a:rPr>
                        <a:t>UBB</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mj-lt"/>
                        </a:rPr>
                        <a:t>95</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chemeClr val="tx1"/>
                          </a:solidFill>
                          <a:effectLst/>
                          <a:latin typeface="Arial"/>
                        </a:rPr>
                        <a:t>117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a:solidFill>
                            <a:schemeClr val="tx1"/>
                          </a:solidFill>
                          <a:effectLst/>
                          <a:latin typeface="Arial"/>
                        </a:rPr>
                        <a:t>129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0" i="0" u="none" strike="noStrike" dirty="0">
                          <a:solidFill>
                            <a:schemeClr val="tx1"/>
                          </a:solidFill>
                          <a:effectLst/>
                          <a:latin typeface="+mj-lt"/>
                        </a:rPr>
                        <a:t>2.5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a:solidFill>
                            <a:schemeClr val="tx1"/>
                          </a:solidFill>
                          <a:effectLst/>
                          <a:latin typeface="Arial"/>
                        </a:rPr>
                        <a:t>0.85%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a:solidFill>
                            <a:schemeClr val="bg1"/>
                          </a:solidFill>
                          <a:effectLst/>
                          <a:latin typeface="Arial"/>
                        </a:rPr>
                        <a:t>1.05%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100" b="0" i="0" u="none" strike="noStrike" dirty="0">
                          <a:solidFill>
                            <a:schemeClr val="bg1"/>
                          </a:solidFill>
                          <a:effectLst/>
                          <a:latin typeface="Arial"/>
                        </a:rPr>
                        <a:t>1.15%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ctr"/>
                      <a:r>
                        <a:rPr lang="en-US" sz="1100" b="0" i="0" u="none" strike="noStrike" dirty="0" smtClean="0">
                          <a:solidFill>
                            <a:schemeClr val="tx1"/>
                          </a:solidFill>
                          <a:effectLst/>
                          <a:latin typeface="+mj-lt"/>
                        </a:rPr>
                        <a:t>0.55%</a:t>
                      </a:r>
                      <a:endParaRPr lang="en-US" sz="1100" b="0" i="0" u="none" strike="noStrike" dirty="0">
                        <a:solidFill>
                          <a:schemeClr val="tx1"/>
                        </a:solidFill>
                        <a:effectLst/>
                        <a:latin typeface="+mj-lt"/>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fontAlgn="ctr"/>
                      <a:r>
                        <a:rPr lang="en-US" sz="1100" b="0" i="0" u="none" strike="noStrike" dirty="0">
                          <a:solidFill>
                            <a:schemeClr val="tx1"/>
                          </a:solidFill>
                          <a:effectLst/>
                          <a:latin typeface="+mj-lt"/>
                        </a:rPr>
                        <a:t>1.36%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EED5"/>
                    </a:solidFill>
                  </a:tcPr>
                </a:tc>
                <a:tc>
                  <a:txBody>
                    <a:bodyPr/>
                    <a:lstStyle/>
                    <a:p>
                      <a:pPr algn="ctr" fontAlgn="ctr"/>
                      <a:r>
                        <a:rPr lang="en-US" sz="1100" b="0" i="0" u="none" strike="noStrike" dirty="0">
                          <a:solidFill>
                            <a:schemeClr val="tx1"/>
                          </a:solidFill>
                          <a:effectLst/>
                          <a:latin typeface="+mj-lt"/>
                        </a:rPr>
                        <a:t>1.42%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26" name="Rectangular Callout 25"/>
          <p:cNvSpPr/>
          <p:nvPr/>
        </p:nvSpPr>
        <p:spPr>
          <a:xfrm>
            <a:off x="691116" y="1719312"/>
            <a:ext cx="3349256" cy="336685"/>
          </a:xfrm>
          <a:prstGeom prst="wedgeRectCallout">
            <a:avLst>
              <a:gd name="adj1" fmla="val -30884"/>
              <a:gd name="adj2" fmla="val 136775"/>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Retail</a:t>
            </a:r>
            <a:r>
              <a:rPr lang="en-GB" dirty="0" smtClean="0">
                <a:solidFill>
                  <a:schemeClr val="tx1"/>
                </a:solidFill>
                <a:latin typeface="Arial"/>
                <a:sym typeface="Arial"/>
              </a:rPr>
              <a:t> and </a:t>
            </a:r>
            <a:r>
              <a:rPr lang="en-GB" b="1" dirty="0" smtClean="0">
                <a:solidFill>
                  <a:schemeClr val="tx1"/>
                </a:solidFill>
                <a:latin typeface="Arial"/>
                <a:sym typeface="Arial"/>
              </a:rPr>
              <a:t>Mortgage</a:t>
            </a:r>
            <a:r>
              <a:rPr lang="en-GB" dirty="0">
                <a:solidFill>
                  <a:schemeClr val="tx1"/>
                </a:solidFill>
                <a:latin typeface="Arial"/>
                <a:sym typeface="Arial"/>
              </a:rPr>
              <a:t> </a:t>
            </a:r>
            <a:r>
              <a:rPr lang="en-GB" dirty="0" smtClean="0">
                <a:solidFill>
                  <a:schemeClr val="tx1"/>
                </a:solidFill>
                <a:latin typeface="Arial"/>
                <a:sym typeface="Arial"/>
              </a:rPr>
              <a:t>limits are lower than existing limits and  may require upward adjustment</a:t>
            </a:r>
          </a:p>
        </p:txBody>
      </p:sp>
    </p:spTree>
    <p:extLst>
      <p:ext uri="{BB962C8B-B14F-4D97-AF65-F5344CB8AC3E}">
        <p14:creationId xmlns:p14="http://schemas.microsoft.com/office/powerpoint/2010/main" val="3091736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491529460"/>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8643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2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23"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2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6" name="Rectangle 25"/>
          <p:cNvSpPr/>
          <p:nvPr/>
        </p:nvSpPr>
        <p:spPr>
          <a:xfrm>
            <a:off x="366552" y="1256365"/>
            <a:ext cx="6044408"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Delinquency scalars and range </a:t>
            </a:r>
            <a:r>
              <a:rPr lang="en-GB" sz="1400" b="1" dirty="0">
                <a:solidFill>
                  <a:srgbClr val="FF0000"/>
                </a:solidFill>
                <a:latin typeface="Arial" panose="020B0604020202020204" pitchFamily="34" charset="0"/>
                <a:cs typeface="Arial" panose="020B0604020202020204" pitchFamily="34" charset="0"/>
              </a:rPr>
              <a:t>of </a:t>
            </a:r>
            <a:r>
              <a:rPr lang="en-GB" sz="1400" b="1" dirty="0" smtClean="0">
                <a:solidFill>
                  <a:srgbClr val="FF0000"/>
                </a:solidFill>
                <a:latin typeface="Arial" panose="020B0604020202020204" pitchFamily="34" charset="0"/>
                <a:cs typeface="Arial" panose="020B0604020202020204" pitchFamily="34" charset="0"/>
              </a:rPr>
              <a:t>delinquency limits</a:t>
            </a:r>
            <a:endParaRPr lang="en-GB" sz="1400" b="1" baseline="30000" dirty="0">
              <a:solidFill>
                <a:srgbClr val="FF0000"/>
              </a:solidFill>
              <a:latin typeface="Arial" panose="020B0604020202020204" pitchFamily="34" charset="0"/>
              <a:cs typeface="Arial" panose="020B0604020202020204" pitchFamily="34" charset="0"/>
            </a:endParaRPr>
          </a:p>
          <a:p>
            <a:pPr algn="l"/>
            <a:r>
              <a:rPr lang="en-GB" sz="1400" dirty="0" smtClean="0">
                <a:solidFill>
                  <a:srgbClr val="FF0000"/>
                </a:solidFill>
                <a:latin typeface="Arial" panose="020B0604020202020204" pitchFamily="34" charset="0"/>
                <a:cs typeface="Arial" panose="020B0604020202020204" pitchFamily="34" charset="0"/>
              </a:rPr>
              <a:t>Anchoring on historical benchmark</a:t>
            </a:r>
            <a:r>
              <a:rPr lang="en-GB" sz="1400" baseline="30000" dirty="0">
                <a:solidFill>
                  <a:srgbClr val="FF0000"/>
                </a:solidFill>
                <a:latin typeface="Arial" panose="020B0604020202020204" pitchFamily="34" charset="0"/>
                <a:cs typeface="Arial" panose="020B0604020202020204" pitchFamily="34" charset="0"/>
              </a:rPr>
              <a:t> </a:t>
            </a:r>
            <a:r>
              <a:rPr lang="en-GB" sz="1400" dirty="0" smtClean="0">
                <a:solidFill>
                  <a:srgbClr val="FF0000"/>
                </a:solidFill>
                <a:latin typeface="Arial" panose="020B0604020202020204" pitchFamily="34" charset="0"/>
                <a:cs typeface="Arial" panose="020B0604020202020204" pitchFamily="34" charset="0"/>
              </a:rPr>
              <a:t>(March 2015 – Feb 2016)</a:t>
            </a:r>
            <a:endParaRPr lang="en-GB" sz="1400" dirty="0">
              <a:solidFill>
                <a:srgbClr val="FF0000"/>
              </a:solidFill>
              <a:latin typeface="Arial" panose="020B0604020202020204" pitchFamily="34" charset="0"/>
              <a:cs typeface="Arial" panose="020B0604020202020204" pitchFamily="34" charset="0"/>
            </a:endParaRPr>
          </a:p>
        </p:txBody>
      </p:sp>
      <p:sp>
        <p:nvSpPr>
          <p:cNvPr id="27" name="TextBox 26"/>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Delinquency limit</a:t>
            </a:r>
            <a:endParaRPr lang="en-US" sz="2000" b="1" dirty="0" smtClean="0"/>
          </a:p>
          <a:p>
            <a:pPr algn="l"/>
            <a:r>
              <a:rPr lang="en-US" sz="2000" b="1" dirty="0" smtClean="0">
                <a:solidFill>
                  <a:srgbClr val="FF0000"/>
                </a:solidFill>
              </a:rPr>
              <a:t>Range of Delinquency limits –</a:t>
            </a:r>
            <a:r>
              <a:rPr lang="en-US" sz="2000" b="1" dirty="0">
                <a:solidFill>
                  <a:srgbClr val="FF0000"/>
                </a:solidFill>
              </a:rPr>
              <a:t> </a:t>
            </a:r>
            <a:r>
              <a:rPr lang="en-US" sz="2000" b="1" dirty="0" smtClean="0">
                <a:solidFill>
                  <a:srgbClr val="FF0000"/>
                </a:solidFill>
              </a:rPr>
              <a:t>SBNA Retail</a:t>
            </a:r>
            <a:endParaRPr lang="en-US" sz="2000" dirty="0">
              <a:solidFill>
                <a:srgbClr val="FF0000"/>
              </a:solidFill>
            </a:endParaRPr>
          </a:p>
        </p:txBody>
      </p:sp>
      <p:sp>
        <p:nvSpPr>
          <p:cNvPr id="13" name="Footnote"/>
          <p:cNvSpPr/>
          <p:nvPr/>
        </p:nvSpPr>
        <p:spPr>
          <a:xfrm>
            <a:off x="462987" y="6347468"/>
            <a:ext cx="8686800" cy="492443"/>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smtClean="0">
                <a:latin typeface="Arial"/>
                <a:sym typeface="Arial"/>
              </a:rPr>
              <a:t>For sub-portfolios, the average of monthly scalars across the time period (alternative method for delinquency scalar); For roll-up portfolios, the scalar is derived from the DPD limits calculated as the weighted average limits by avg. stress balances of sub-portfolios</a:t>
            </a:r>
          </a:p>
          <a:p>
            <a:pPr marL="228600" indent="-228600" algn="l">
              <a:lnSpc>
                <a:spcPct val="100000"/>
              </a:lnSpc>
              <a:spcBef>
                <a:spcPts val="0"/>
              </a:spcBef>
              <a:spcAft>
                <a:spcPts val="0"/>
              </a:spcAft>
              <a:buFontTx/>
              <a:buAutoNum type="arabicPeriod"/>
            </a:pPr>
            <a:r>
              <a:rPr lang="en-GB" sz="800" dirty="0">
                <a:sym typeface="+mn-lt"/>
              </a:rPr>
              <a:t>Existing limits in credit report include Mortgage: </a:t>
            </a:r>
            <a:r>
              <a:rPr lang="en-GB" sz="800" dirty="0" smtClean="0">
                <a:sym typeface="+mn-lt"/>
              </a:rPr>
              <a:t>3.8-4.15%, </a:t>
            </a:r>
            <a:r>
              <a:rPr lang="en-GB" sz="800" dirty="0">
                <a:sym typeface="+mn-lt"/>
              </a:rPr>
              <a:t>HE: </a:t>
            </a:r>
            <a:r>
              <a:rPr lang="en-GB" sz="800" dirty="0" smtClean="0">
                <a:sym typeface="+mn-lt"/>
              </a:rPr>
              <a:t>1.8-1.9%, </a:t>
            </a:r>
            <a:r>
              <a:rPr lang="en-GB" sz="800" dirty="0">
                <a:sym typeface="+mn-lt"/>
              </a:rPr>
              <a:t>CC: </a:t>
            </a:r>
            <a:r>
              <a:rPr lang="en-GB" sz="800" dirty="0" smtClean="0">
                <a:sym typeface="+mn-lt"/>
              </a:rPr>
              <a:t>2-2.5%, </a:t>
            </a:r>
            <a:r>
              <a:rPr lang="en-GB" sz="800" dirty="0">
                <a:sym typeface="+mn-lt"/>
              </a:rPr>
              <a:t>and Personal Lending: </a:t>
            </a:r>
            <a:r>
              <a:rPr lang="en-GB" sz="800" dirty="0" smtClean="0">
                <a:sym typeface="+mn-lt"/>
              </a:rPr>
              <a:t>1.7-1.8%</a:t>
            </a:r>
            <a:endParaRPr lang="en-GB" sz="800" dirty="0" smtClean="0">
              <a:latin typeface="Arial"/>
              <a:sym typeface="Arial"/>
            </a:endParaRP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 credit trend reports, and delinquency trends reports for SBNA retail </a:t>
            </a:r>
            <a:r>
              <a:rPr lang="en-US" sz="800" dirty="0">
                <a:latin typeface="+mj-lt"/>
                <a:sym typeface="+mn-lt"/>
              </a:rPr>
              <a:t>(</a:t>
            </a:r>
            <a:r>
              <a:rPr lang="en-US" sz="800" dirty="0" smtClean="0">
                <a:latin typeface="+mj-lt"/>
                <a:sym typeface="+mn-lt"/>
              </a:rPr>
              <a:t>March 2015 to March 2016)</a:t>
            </a:r>
            <a:endParaRPr lang="en-GB" sz="800" dirty="0">
              <a:solidFill>
                <a:schemeClr val="tx1"/>
              </a:solidFill>
              <a:latin typeface="+mj-lt"/>
              <a:sym typeface="+mn-lt"/>
            </a:endParaRPr>
          </a:p>
        </p:txBody>
      </p:sp>
      <p:graphicFrame>
        <p:nvGraphicFramePr>
          <p:cNvPr id="14" name="Conclusion"/>
          <p:cNvGraphicFramePr>
            <a:graphicFrameLocks noGrp="1"/>
          </p:cNvGraphicFramePr>
          <p:nvPr>
            <p:extLst>
              <p:ext uri="{D42A27DB-BD31-4B8C-83A1-F6EECF244321}">
                <p14:modId xmlns:p14="http://schemas.microsoft.com/office/powerpoint/2010/main" val="743698768"/>
              </p:ext>
            </p:extLst>
          </p:nvPr>
        </p:nvGraphicFramePr>
        <p:xfrm>
          <a:off x="457994" y="5595626"/>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baseline="0" dirty="0" smtClean="0">
                          <a:solidFill>
                            <a:srgbClr val="FF0000"/>
                          </a:solidFill>
                          <a:latin typeface="+mj-lt"/>
                          <a:cs typeface="+mj-lt"/>
                          <a:sym typeface="+mj-lt"/>
                        </a:rPr>
                        <a:t>Limit ranges are higher than existing Credit risk appetite limits; limits can be set to low end of range to create early warning trigger but may drive false positives</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42921255"/>
              </p:ext>
            </p:extLst>
          </p:nvPr>
        </p:nvGraphicFramePr>
        <p:xfrm>
          <a:off x="447362" y="1819628"/>
          <a:ext cx="8787123" cy="2121408"/>
        </p:xfrm>
        <a:graphic>
          <a:graphicData uri="http://schemas.openxmlformats.org/drawingml/2006/table">
            <a:tbl>
              <a:tblPr firstRow="1" lastRow="1" bandRow="1">
                <a:tableStyleId>{5C22544A-7EE6-4342-B048-85BDC9FD1C3A}</a:tableStyleId>
              </a:tblPr>
              <a:tblGrid>
                <a:gridCol w="1817373"/>
                <a:gridCol w="1161625"/>
                <a:gridCol w="1161625"/>
                <a:gridCol w="1161625"/>
                <a:gridCol w="1161625"/>
                <a:gridCol w="1161625"/>
                <a:gridCol w="1161625"/>
              </a:tblGrid>
              <a:tr h="131734">
                <a:tc rowSpan="2">
                  <a:txBody>
                    <a:bodyPr/>
                    <a:lstStyle/>
                    <a:p>
                      <a:r>
                        <a:rPr lang="en-US" sz="1200" b="1" kern="1200" dirty="0" smtClean="0">
                          <a:solidFill>
                            <a:srgbClr val="FF0000"/>
                          </a:solidFill>
                          <a:latin typeface="+mn-lt"/>
                          <a:ea typeface="+mn-ea"/>
                          <a:cs typeface="Arial" panose="020B0604020202020204" pitchFamily="34" charset="0"/>
                        </a:rPr>
                        <a:t>Sub-portfolio</a:t>
                      </a:r>
                      <a:endParaRPr lang="en-US" sz="12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b="1" kern="1200" dirty="0" smtClean="0">
                          <a:solidFill>
                            <a:schemeClr val="tx1"/>
                          </a:solidFill>
                          <a:latin typeface="+mj-lt"/>
                          <a:ea typeface="+mn-ea"/>
                          <a:cs typeface="Arial" panose="020B0604020202020204" pitchFamily="34" charset="0"/>
                        </a:rPr>
                        <a:t>60+</a:t>
                      </a:r>
                      <a:r>
                        <a:rPr lang="en-US" sz="1200" b="1" kern="1200" baseline="0" dirty="0" smtClean="0">
                          <a:solidFill>
                            <a:schemeClr val="tx1"/>
                          </a:solidFill>
                          <a:latin typeface="+mj-lt"/>
                          <a:ea typeface="+mn-ea"/>
                          <a:cs typeface="Arial" panose="020B0604020202020204" pitchFamily="34" charset="0"/>
                        </a:rPr>
                        <a:t> DPD / NCO </a:t>
                      </a:r>
                    </a:p>
                    <a:p>
                      <a:pPr algn="ctr"/>
                      <a:r>
                        <a:rPr lang="en-US" sz="1200" b="1" kern="1200" baseline="0" dirty="0" smtClean="0">
                          <a:solidFill>
                            <a:schemeClr val="tx1"/>
                          </a:solidFill>
                          <a:latin typeface="+mj-lt"/>
                          <a:ea typeface="+mn-ea"/>
                          <a:cs typeface="Arial" panose="020B0604020202020204" pitchFamily="34" charset="0"/>
                        </a:rPr>
                        <a:t>s</a:t>
                      </a:r>
                      <a:r>
                        <a:rPr lang="en-US" sz="1200" b="1" kern="1200" dirty="0" smtClean="0">
                          <a:solidFill>
                            <a:schemeClr val="tx1"/>
                          </a:solidFill>
                          <a:latin typeface="+mj-lt"/>
                          <a:ea typeface="+mn-ea"/>
                          <a:cs typeface="Arial" panose="020B0604020202020204" pitchFamily="34" charset="0"/>
                        </a:rPr>
                        <a:t>calar range</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60+ DPD</a:t>
                      </a:r>
                      <a:r>
                        <a:rPr lang="en-US" sz="1200" b="1" baseline="0" dirty="0" smtClean="0">
                          <a:solidFill>
                            <a:schemeClr val="tx1"/>
                          </a:solidFill>
                          <a:latin typeface="+mj-lt"/>
                          <a:cs typeface="Arial" panose="020B0604020202020204" pitchFamily="34" charset="0"/>
                        </a:rPr>
                        <a:t> limits range</a:t>
                      </a: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ctr"/>
                      <a:r>
                        <a:rPr lang="en-US" sz="1200" b="1" dirty="0" smtClean="0">
                          <a:solidFill>
                            <a:schemeClr val="tx1"/>
                          </a:solidFill>
                          <a:latin typeface="+mj-lt"/>
                          <a:cs typeface="Arial" panose="020B0604020202020204" pitchFamily="34" charset="0"/>
                        </a:rPr>
                        <a:t>Recommended limit (avg.)</a:t>
                      </a:r>
                      <a:r>
                        <a:rPr lang="en-US" sz="1200" b="1" baseline="30000" dirty="0" smtClean="0">
                          <a:solidFill>
                            <a:schemeClr val="tx1"/>
                          </a:solidFill>
                          <a:latin typeface="+mj-lt"/>
                          <a:cs typeface="Arial" panose="020B0604020202020204" pitchFamily="34" charset="0"/>
                        </a:rPr>
                        <a:t>2</a:t>
                      </a: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solidFill>
                          <a:latin typeface="+mj-lt"/>
                          <a:cs typeface="Arial" panose="020B0604020202020204" pitchFamily="34" charset="0"/>
                        </a:rPr>
                        <a:t>Avg. </a:t>
                      </a:r>
                      <a:r>
                        <a:rPr lang="en-US" sz="1200" b="1" kern="1200" baseline="0" dirty="0" smtClean="0">
                          <a:solidFill>
                            <a:schemeClr val="bg1"/>
                          </a:solidFill>
                          <a:latin typeface="+mn-lt"/>
                          <a:ea typeface="+mn-ea"/>
                          <a:cs typeface="Arial" panose="020B0604020202020204" pitchFamily="34" charset="0"/>
                        </a:rPr>
                        <a:t>60+ DPD </a:t>
                      </a:r>
                      <a:r>
                        <a:rPr lang="en-US" sz="1200" b="0" kern="1200" baseline="0" dirty="0" smtClean="0">
                          <a:solidFill>
                            <a:schemeClr val="bg1"/>
                          </a:solidFill>
                          <a:latin typeface="+mn-lt"/>
                          <a:ea typeface="+mn-ea"/>
                          <a:cs typeface="Arial" panose="020B0604020202020204" pitchFamily="34" charset="0"/>
                        </a:rPr>
                        <a:t>(Mar 15-16)</a:t>
                      </a:r>
                      <a:endParaRPr lang="en-GB" sz="12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131734">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Amber</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Red</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200" b="1" dirty="0" smtClean="0">
                          <a:solidFill>
                            <a:schemeClr val="bg1"/>
                          </a:solidFill>
                          <a:latin typeface="+mj-lt"/>
                          <a:cs typeface="Arial" panose="020B0604020202020204" pitchFamily="34" charset="0"/>
                        </a:rPr>
                        <a:t>Amber</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Red</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1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0">
                <a:tc>
                  <a:txBody>
                    <a:bodyPr/>
                    <a:lstStyle/>
                    <a:p>
                      <a:pPr marL="0" indent="0" algn="l" defTabSz="914400" rtl="0" eaLnBrk="1" latinLnBrk="0" hangingPunct="1"/>
                      <a:r>
                        <a:rPr lang="en-US" sz="1200" b="1" kern="1200" dirty="0" smtClean="0">
                          <a:solidFill>
                            <a:srgbClr val="FF0000"/>
                          </a:solidFill>
                          <a:latin typeface="+mj-lt"/>
                          <a:ea typeface="+mn-ea"/>
                          <a:cs typeface="Arial" panose="020B0604020202020204" pitchFamily="34" charset="0"/>
                        </a:rPr>
                        <a:t>SBNA Retail Banking</a:t>
                      </a:r>
                      <a:r>
                        <a:rPr lang="en-US" sz="1200" b="1" kern="1200" baseline="30000" dirty="0" smtClean="0">
                          <a:solidFill>
                            <a:srgbClr val="FF0000"/>
                          </a:solidFill>
                          <a:latin typeface="+mj-lt"/>
                          <a:ea typeface="+mn-ea"/>
                          <a:cs typeface="Arial" panose="020B0604020202020204" pitchFamily="34" charset="0"/>
                        </a:rPr>
                        <a:t>1</a:t>
                      </a:r>
                      <a:endParaRPr lang="en-US" sz="12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1" i="0" u="none" strike="noStrike" dirty="0">
                          <a:solidFill>
                            <a:schemeClr val="tx1"/>
                          </a:solidFill>
                          <a:effectLst/>
                          <a:latin typeface="Arial"/>
                        </a:rPr>
                        <a:t>4.5 - </a:t>
                      </a:r>
                      <a:r>
                        <a:rPr lang="en-US" sz="1200" b="1" i="0" u="none" strike="noStrike" dirty="0" smtClean="0">
                          <a:solidFill>
                            <a:schemeClr val="tx1"/>
                          </a:solidFill>
                          <a:effectLst/>
                          <a:latin typeface="Arial"/>
                        </a:rPr>
                        <a:t>7.0</a:t>
                      </a:r>
                      <a:endParaRPr lang="en-US" sz="1200" b="1"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1" i="0" u="none" strike="noStrike" dirty="0">
                          <a:solidFill>
                            <a:schemeClr val="tx1"/>
                          </a:solidFill>
                          <a:effectLst/>
                          <a:latin typeface="Arial"/>
                        </a:rPr>
                        <a:t>2.8 - 4.4%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1" i="0" u="none" strike="noStrike" dirty="0">
                          <a:solidFill>
                            <a:schemeClr val="tx1"/>
                          </a:solidFill>
                          <a:effectLst/>
                          <a:latin typeface="Arial"/>
                        </a:rPr>
                        <a:t>3.1 - 4.9%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1" i="0" u="none" strike="noStrike" dirty="0">
                          <a:solidFill>
                            <a:schemeClr val="bg1"/>
                          </a:solidFill>
                          <a:effectLst/>
                          <a:latin typeface="Arial"/>
                        </a:rPr>
                        <a:t>3.1%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1" i="0" u="none" strike="noStrike" dirty="0">
                          <a:solidFill>
                            <a:schemeClr val="bg1"/>
                          </a:solidFill>
                          <a:effectLst/>
                          <a:latin typeface="Arial"/>
                        </a:rPr>
                        <a:t>3.7%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1" i="0" u="none" strike="noStrike" dirty="0">
                          <a:solidFill>
                            <a:schemeClr val="tx1"/>
                          </a:solidFill>
                          <a:effectLst/>
                          <a:latin typeface="Arial"/>
                        </a:rPr>
                        <a:t>2.1%</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96387">
                <a:tc>
                  <a:txBody>
                    <a:bodyPr/>
                    <a:lstStyle/>
                    <a:p>
                      <a:pPr algn="l" fontAlgn="b"/>
                      <a:r>
                        <a:rPr lang="en-US" sz="1200" b="0" i="1" u="none" strike="noStrike" dirty="0">
                          <a:solidFill>
                            <a:srgbClr val="FF0000"/>
                          </a:solidFill>
                          <a:effectLst/>
                          <a:latin typeface="+mj-lt"/>
                        </a:rPr>
                        <a:t>Residential Mortgage</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13.8 - 19.9</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4.7 - 6.7%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5.1 - 7.4%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0" i="0" u="none" strike="noStrike" dirty="0">
                          <a:solidFill>
                            <a:schemeClr val="bg1"/>
                          </a:solidFill>
                          <a:effectLst/>
                          <a:latin typeface="Arial"/>
                        </a:rPr>
                        <a:t>5.1%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0" i="0" u="none" strike="noStrike">
                          <a:solidFill>
                            <a:schemeClr val="bg1"/>
                          </a:solidFill>
                          <a:effectLst/>
                          <a:latin typeface="Arial"/>
                        </a:rPr>
                        <a:t>6.2%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0" i="0" u="none" strike="noStrike" dirty="0">
                          <a:solidFill>
                            <a:schemeClr val="tx1"/>
                          </a:solidFill>
                          <a:effectLst/>
                          <a:latin typeface="Arial"/>
                        </a:rPr>
                        <a:t>3.1%</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96387">
                <a:tc>
                  <a:txBody>
                    <a:bodyPr/>
                    <a:lstStyle/>
                    <a:p>
                      <a:pPr algn="l" fontAlgn="b"/>
                      <a:r>
                        <a:rPr lang="en-US" sz="1200" b="0" i="1" u="none" strike="noStrike" dirty="0">
                          <a:solidFill>
                            <a:srgbClr val="FF0000"/>
                          </a:solidFill>
                          <a:effectLst/>
                          <a:latin typeface="+mj-lt"/>
                        </a:rPr>
                        <a:t>Home Equity</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4.6 - 8.6</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2.0 </a:t>
                      </a:r>
                      <a:r>
                        <a:rPr lang="en-US" sz="1200" b="0" i="0" u="none" strike="noStrike" dirty="0">
                          <a:solidFill>
                            <a:schemeClr val="tx1"/>
                          </a:solidFill>
                          <a:effectLst/>
                          <a:latin typeface="Arial"/>
                        </a:rPr>
                        <a:t>- 3.7%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2.1 </a:t>
                      </a:r>
                      <a:r>
                        <a:rPr lang="en-US" sz="1200" b="0" i="0" u="none" strike="noStrike" dirty="0" smtClean="0">
                          <a:solidFill>
                            <a:schemeClr val="tx1"/>
                          </a:solidFill>
                          <a:effectLst/>
                          <a:latin typeface="Arial"/>
                        </a:rPr>
                        <a:t>– 4.0%</a:t>
                      </a:r>
                      <a:endParaRPr lang="en-US" sz="12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0" i="0" u="none" strike="noStrike" dirty="0">
                          <a:solidFill>
                            <a:schemeClr val="bg1"/>
                          </a:solidFill>
                          <a:effectLst/>
                          <a:latin typeface="Arial"/>
                        </a:rPr>
                        <a:t>2.1%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0" i="0" u="none" strike="noStrike">
                          <a:solidFill>
                            <a:schemeClr val="bg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0" i="0" u="none" strike="noStrike" dirty="0">
                          <a:solidFill>
                            <a:schemeClr val="tx1"/>
                          </a:solidFill>
                          <a:effectLst/>
                          <a:latin typeface="Arial"/>
                        </a:rPr>
                        <a:t>1.8%</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36797">
                <a:tc>
                  <a:txBody>
                    <a:bodyPr/>
                    <a:lstStyle/>
                    <a:p>
                      <a:pPr algn="l" fontAlgn="b"/>
                      <a:r>
                        <a:rPr lang="en-US" sz="1200" b="0" i="1" u="none" strike="noStrike" dirty="0" smtClean="0">
                          <a:solidFill>
                            <a:srgbClr val="FF0000"/>
                          </a:solidFill>
                          <a:effectLst/>
                          <a:latin typeface="+mj-lt"/>
                        </a:rPr>
                        <a:t>Credit </a:t>
                      </a:r>
                      <a:r>
                        <a:rPr lang="en-US" sz="1200" b="0" i="1" u="none" strike="noStrike" dirty="0" err="1" smtClean="0">
                          <a:solidFill>
                            <a:srgbClr val="FF0000"/>
                          </a:solidFill>
                          <a:effectLst/>
                          <a:latin typeface="+mj-lt"/>
                        </a:rPr>
                        <a:t>sCards</a:t>
                      </a:r>
                      <a:endParaRPr lang="en-US" sz="1200" b="0" i="1"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0.4 - 0.6</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Arial"/>
                        </a:rPr>
                        <a:t>1.2 - 1.8%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1.3 </a:t>
                      </a:r>
                      <a:r>
                        <a:rPr lang="en-US" sz="1200" b="0" i="0" u="none" strike="noStrike" dirty="0" smtClean="0">
                          <a:solidFill>
                            <a:schemeClr val="tx1"/>
                          </a:solidFill>
                          <a:effectLst/>
                          <a:latin typeface="Arial"/>
                        </a:rPr>
                        <a:t>– 2.0%</a:t>
                      </a:r>
                      <a:endParaRPr lang="en-US" sz="12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0" i="0" u="none" strike="noStrike" dirty="0">
                          <a:solidFill>
                            <a:schemeClr val="bg1"/>
                          </a:solidFill>
                          <a:effectLst/>
                          <a:latin typeface="Arial"/>
                        </a:rPr>
                        <a:t>1.3%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0" i="0" u="none" strike="noStrike">
                          <a:solidFill>
                            <a:schemeClr val="bg1"/>
                          </a:solidFill>
                          <a:effectLst/>
                          <a:latin typeface="Arial"/>
                        </a:rPr>
                        <a:t>1.6%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0" i="0" u="none" strike="noStrike" dirty="0">
                          <a:solidFill>
                            <a:schemeClr val="tx1"/>
                          </a:solidFill>
                          <a:effectLst/>
                          <a:latin typeface="Arial"/>
                        </a:rPr>
                        <a:t>1.2%</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36797">
                <a:tc>
                  <a:txBody>
                    <a:bodyPr/>
                    <a:lstStyle/>
                    <a:p>
                      <a:pPr algn="l" fontAlgn="b"/>
                      <a:r>
                        <a:rPr lang="en-US" sz="1200" b="0" i="1" u="none" strike="noStrike" dirty="0" smtClean="0">
                          <a:solidFill>
                            <a:srgbClr val="FF0000"/>
                          </a:solidFill>
                          <a:effectLst/>
                          <a:latin typeface="+mj-lt"/>
                        </a:rPr>
                        <a:t>Other </a:t>
                      </a:r>
                      <a:r>
                        <a:rPr lang="en-US" sz="1200" b="0" i="1" u="none" strike="noStrike" kern="1200" dirty="0" smtClean="0">
                          <a:solidFill>
                            <a:srgbClr val="FF0000"/>
                          </a:solidFill>
                          <a:effectLst/>
                          <a:latin typeface="+mn-lt"/>
                          <a:ea typeface="+mn-ea"/>
                          <a:cs typeface="+mn-cs"/>
                        </a:rPr>
                        <a:t>Consumer</a:t>
                      </a:r>
                      <a:r>
                        <a:rPr lang="en-US" sz="1200" b="0" i="1" u="none" strike="noStrike" baseline="30000" dirty="0" smtClean="0">
                          <a:solidFill>
                            <a:srgbClr val="FF0000"/>
                          </a:solidFill>
                          <a:effectLst/>
                          <a:latin typeface="+mj-lt"/>
                        </a:rPr>
                        <a:t>3</a:t>
                      </a:r>
                      <a:endParaRPr lang="en-US" sz="1200" b="0" i="1" u="none" strike="noStrike" baseline="30000"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0.5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0.7</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a:solidFill>
                            <a:schemeClr val="tx1"/>
                          </a:solidFill>
                          <a:effectLst/>
                          <a:latin typeface="Arial"/>
                        </a:rPr>
                        <a:t>0.5 - 0.8%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0.6 - 0.8%</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0" i="0" u="none" strike="noStrike" dirty="0">
                          <a:solidFill>
                            <a:schemeClr val="bg1"/>
                          </a:solidFill>
                          <a:effectLst/>
                          <a:latin typeface="Arial"/>
                        </a:rPr>
                        <a:t>0.6%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0" i="0" u="none" strike="noStrike">
                          <a:solidFill>
                            <a:schemeClr val="bg1"/>
                          </a:solidFill>
                          <a:effectLst/>
                          <a:latin typeface="Arial"/>
                        </a:rPr>
                        <a:t>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0" i="0" u="none" strike="noStrike" dirty="0" smtClean="0">
                          <a:solidFill>
                            <a:schemeClr val="tx1"/>
                          </a:solidFill>
                          <a:effectLst/>
                          <a:latin typeface="Arial"/>
                        </a:rPr>
                        <a:t>0.5%</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96387">
                <a:tc>
                  <a:txBody>
                    <a:bodyPr/>
                    <a:lstStyle/>
                    <a:p>
                      <a:pPr algn="l" fontAlgn="b"/>
                      <a:r>
                        <a:rPr lang="en-US" sz="1200" b="0" i="1" u="none" strike="noStrike" dirty="0">
                          <a:solidFill>
                            <a:srgbClr val="FF0000"/>
                          </a:solidFill>
                          <a:effectLst/>
                          <a:latin typeface="+mj-lt"/>
                        </a:rPr>
                        <a:t>Run-off</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0.2 - 0.7</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chemeClr val="tx1"/>
                          </a:solidFill>
                          <a:effectLst/>
                          <a:latin typeface="Arial"/>
                        </a:rPr>
                        <a:t>0.6 </a:t>
                      </a:r>
                      <a:r>
                        <a:rPr lang="en-US" sz="1200" b="0" i="0" u="none" strike="noStrike" dirty="0" smtClean="0">
                          <a:solidFill>
                            <a:schemeClr val="tx1"/>
                          </a:solidFill>
                          <a:effectLst/>
                          <a:latin typeface="Arial"/>
                        </a:rPr>
                        <a:t>– 2.0%</a:t>
                      </a:r>
                      <a:endParaRPr lang="en-US" sz="12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0.7 - 2.2%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200" b="0" i="0" u="none" strike="noStrike" dirty="0">
                          <a:solidFill>
                            <a:schemeClr val="bg1"/>
                          </a:solidFill>
                          <a:effectLst/>
                          <a:latin typeface="Arial"/>
                        </a:rPr>
                        <a:t>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fontAlgn="ctr"/>
                      <a:r>
                        <a:rPr lang="en-US" sz="1200" b="0" i="0" u="none" strike="noStrike" dirty="0">
                          <a:solidFill>
                            <a:schemeClr val="bg1"/>
                          </a:solidFill>
                          <a:effectLst/>
                          <a:latin typeface="Arial"/>
                        </a:rPr>
                        <a:t>1.1%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fontAlgn="b"/>
                      <a:r>
                        <a:rPr lang="en-US" sz="1200" b="0" i="0" u="none" strike="noStrike" dirty="0">
                          <a:solidFill>
                            <a:schemeClr val="tx1"/>
                          </a:solidFill>
                          <a:effectLst/>
                          <a:latin typeface="Arial"/>
                        </a:rPr>
                        <a:t>0.8%</a:t>
                      </a: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bl>
          </a:graphicData>
        </a:graphic>
      </p:graphicFrame>
      <p:sp>
        <p:nvSpPr>
          <p:cNvPr id="16" name="Rectangular Callout 15"/>
          <p:cNvSpPr/>
          <p:nvPr/>
        </p:nvSpPr>
        <p:spPr>
          <a:xfrm>
            <a:off x="1008472" y="4164368"/>
            <a:ext cx="2604977" cy="336685"/>
          </a:xfrm>
          <a:prstGeom prst="wedgeRectCallout">
            <a:avLst>
              <a:gd name="adj1" fmla="val 17053"/>
              <a:gd name="adj2" fmla="val -9376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l">
              <a:lnSpc>
                <a:spcPct val="100000"/>
              </a:lnSpc>
            </a:pPr>
            <a:r>
              <a:rPr lang="en-GB" b="1" dirty="0">
                <a:solidFill>
                  <a:schemeClr val="tx1"/>
                </a:solidFill>
              </a:rPr>
              <a:t>Retail</a:t>
            </a:r>
            <a:r>
              <a:rPr lang="en-GB" dirty="0">
                <a:solidFill>
                  <a:schemeClr val="tx1"/>
                </a:solidFill>
              </a:rPr>
              <a:t> scalar range is backed out from the limits, different from the historical range </a:t>
            </a:r>
          </a:p>
        </p:txBody>
      </p:sp>
      <p:sp>
        <p:nvSpPr>
          <p:cNvPr id="17" name="Rectangular Callout 16"/>
          <p:cNvSpPr/>
          <p:nvPr/>
        </p:nvSpPr>
        <p:spPr>
          <a:xfrm>
            <a:off x="4052938" y="4162127"/>
            <a:ext cx="2628313" cy="336685"/>
          </a:xfrm>
          <a:prstGeom prst="wedgeRectCallout">
            <a:avLst>
              <a:gd name="adj1" fmla="val -28581"/>
              <a:gd name="adj2" fmla="val -9376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l">
              <a:lnSpc>
                <a:spcPct val="100000"/>
              </a:lnSpc>
            </a:pPr>
            <a:r>
              <a:rPr lang="en-GB" b="1" dirty="0">
                <a:solidFill>
                  <a:schemeClr val="tx1"/>
                </a:solidFill>
              </a:rPr>
              <a:t>Retail</a:t>
            </a:r>
            <a:r>
              <a:rPr lang="en-GB" dirty="0">
                <a:solidFill>
                  <a:schemeClr val="tx1"/>
                </a:solidFill>
              </a:rPr>
              <a:t> limits are weighted average by avg. CCAR base balances of sub-portfolios</a:t>
            </a:r>
          </a:p>
        </p:txBody>
      </p:sp>
    </p:spTree>
    <p:extLst>
      <p:ext uri="{BB962C8B-B14F-4D97-AF65-F5344CB8AC3E}">
        <p14:creationId xmlns:p14="http://schemas.microsoft.com/office/powerpoint/2010/main" val="859442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87576131"/>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700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a:r>
              <a:rPr lang="en-US" sz="2000" b="1" dirty="0" smtClean="0"/>
              <a:t>Next steps</a:t>
            </a:r>
            <a:endParaRPr lang="en-US" sz="2000" b="1" dirty="0"/>
          </a:p>
        </p:txBody>
      </p:sp>
      <p:sp>
        <p:nvSpPr>
          <p:cNvPr id="6" name="TextBox 5"/>
          <p:cNvSpPr txBox="1"/>
          <p:nvPr/>
        </p:nvSpPr>
        <p:spPr>
          <a:xfrm>
            <a:off x="457200" y="1399925"/>
            <a:ext cx="8686800" cy="1025922"/>
          </a:xfrm>
          <a:prstGeom prst="rect">
            <a:avLst/>
          </a:prstGeom>
          <a:noFill/>
        </p:spPr>
        <p:txBody>
          <a:bodyPr wrap="square" rtlCol="0">
            <a:spAutoFit/>
          </a:bodyPr>
          <a:lstStyle/>
          <a:p>
            <a:pPr marL="342900" indent="-342900" algn="l">
              <a:lnSpc>
                <a:spcPct val="100000"/>
              </a:lnSpc>
              <a:spcAft>
                <a:spcPts val="400"/>
              </a:spcAft>
              <a:buFont typeface="Arial" panose="020B0604020202020204" pitchFamily="34" charset="0"/>
              <a:buChar char="•"/>
            </a:pPr>
            <a:r>
              <a:rPr lang="en-GB" sz="1800" dirty="0" smtClean="0"/>
              <a:t>Refine scalars and limits based on management adjustment</a:t>
            </a:r>
          </a:p>
          <a:p>
            <a:pPr marL="342900" indent="-342900" algn="l">
              <a:lnSpc>
                <a:spcPct val="100000"/>
              </a:lnSpc>
              <a:spcAft>
                <a:spcPts val="400"/>
              </a:spcAft>
              <a:buFont typeface="Arial" panose="020B0604020202020204" pitchFamily="34" charset="0"/>
              <a:buChar char="•"/>
            </a:pPr>
            <a:r>
              <a:rPr lang="en-GB" sz="1800" dirty="0" smtClean="0"/>
              <a:t>Test limits against P18/P19 as able</a:t>
            </a:r>
          </a:p>
          <a:p>
            <a:pPr marL="342900" indent="-342900" algn="l">
              <a:lnSpc>
                <a:spcPct val="100000"/>
              </a:lnSpc>
              <a:spcAft>
                <a:spcPts val="400"/>
              </a:spcAft>
              <a:buFont typeface="Arial" panose="020B0604020202020204" pitchFamily="34" charset="0"/>
              <a:buChar char="•"/>
            </a:pPr>
            <a:r>
              <a:rPr lang="en-GB" sz="1800" dirty="0" smtClean="0"/>
              <a:t>Prepare materials for Board meetings to present new limits</a:t>
            </a:r>
          </a:p>
        </p:txBody>
      </p:sp>
    </p:spTree>
    <p:extLst>
      <p:ext uri="{BB962C8B-B14F-4D97-AF65-F5344CB8AC3E}">
        <p14:creationId xmlns:p14="http://schemas.microsoft.com/office/powerpoint/2010/main" val="482211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576293"/>
          </a:xfrm>
        </p:spPr>
        <p:txBody>
          <a:bodyPr/>
          <a:lstStyle/>
          <a:p>
            <a:r>
              <a:rPr lang="en-GB" dirty="0" smtClean="0">
                <a:solidFill>
                  <a:schemeClr val="accent3"/>
                </a:solidFill>
              </a:rPr>
              <a:t>Appendix </a:t>
            </a:r>
            <a:r>
              <a:rPr lang="en-GB" dirty="0">
                <a:solidFill>
                  <a:schemeClr val="accent3"/>
                </a:solidFill>
              </a:rPr>
              <a:t>A</a:t>
            </a:r>
            <a:r>
              <a:rPr lang="en-GB" dirty="0" smtClean="0">
                <a:solidFill>
                  <a:schemeClr val="accent3"/>
                </a:solidFill>
              </a:rPr>
              <a:t> – Existing limits</a:t>
            </a:r>
          </a:p>
        </p:txBody>
      </p:sp>
    </p:spTree>
    <p:extLst>
      <p:ext uri="{BB962C8B-B14F-4D97-AF65-F5344CB8AC3E}">
        <p14:creationId xmlns:p14="http://schemas.microsoft.com/office/powerpoint/2010/main" val="1756154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602583276"/>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956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858578264"/>
              </p:ext>
            </p:extLst>
          </p:nvPr>
        </p:nvGraphicFramePr>
        <p:xfrm>
          <a:off x="436730" y="2149556"/>
          <a:ext cx="8796169" cy="3673568"/>
        </p:xfrm>
        <a:graphic>
          <a:graphicData uri="http://schemas.openxmlformats.org/drawingml/2006/table">
            <a:tbl>
              <a:tblPr firstRow="1" lastRow="1" bandRow="1">
                <a:tableStyleId>{5C22544A-7EE6-4342-B048-85BDC9FD1C3A}</a:tableStyleId>
              </a:tblPr>
              <a:tblGrid>
                <a:gridCol w="1436945"/>
                <a:gridCol w="919903"/>
                <a:gridCol w="919903"/>
                <a:gridCol w="919903"/>
                <a:gridCol w="919903"/>
                <a:gridCol w="919903"/>
                <a:gridCol w="919903"/>
                <a:gridCol w="919903"/>
                <a:gridCol w="919903"/>
              </a:tblGrid>
              <a:tr h="293582">
                <a:tc rowSpan="3">
                  <a:txBody>
                    <a:bodyPr/>
                    <a:lstStyle/>
                    <a:p>
                      <a:r>
                        <a:rPr lang="en-US" sz="1100" b="1" dirty="0" smtClean="0">
                          <a:solidFill>
                            <a:srgbClr val="FF0000"/>
                          </a:solidFill>
                          <a:latin typeface="+mj-lt"/>
                          <a:cs typeface="Arial" panose="020B0604020202020204" pitchFamily="34" charset="0"/>
                        </a:rPr>
                        <a:t>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1100" b="1" dirty="0" smtClean="0">
                          <a:solidFill>
                            <a:schemeClr val="tx1"/>
                          </a:solidFill>
                          <a:latin typeface="+mj-lt"/>
                          <a:cs typeface="Arial" panose="020B0604020202020204" pitchFamily="34" charset="0"/>
                        </a:rPr>
                        <a:t>Current NCO limits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tc>
                <a:tc gridSpan="4">
                  <a:txBody>
                    <a:bodyPr/>
                    <a:lstStyle/>
                    <a:p>
                      <a:pPr algn="ctr"/>
                      <a:r>
                        <a:rPr lang="en-US" sz="1100" b="1" dirty="0" smtClean="0">
                          <a:solidFill>
                            <a:schemeClr val="tx1"/>
                          </a:solidFill>
                          <a:latin typeface="+mj-lt"/>
                          <a:cs typeface="Arial" panose="020B0604020202020204" pitchFamily="34" charset="0"/>
                        </a:rPr>
                        <a:t>Current +60DPD limits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a:p>
                  </a:txBody>
                  <a:tcP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93582">
                <a:tc vMerge="1">
                  <a:txBody>
                    <a:bodyPr/>
                    <a:lstStyle/>
                    <a:p>
                      <a:endParaRPr lang="en-US" sz="11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1100" b="1" dirty="0" smtClean="0">
                          <a:solidFill>
                            <a:schemeClr val="tx1"/>
                          </a:solidFill>
                          <a:latin typeface="+mj-lt"/>
                          <a:cs typeface="Arial" panose="020B0604020202020204" pitchFamily="34" charset="0"/>
                        </a:rPr>
                        <a:t>2015 SHUSA RAS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gridSpan="2">
                  <a:txBody>
                    <a:bodyPr/>
                    <a:lstStyle/>
                    <a:p>
                      <a:pPr algn="ctr"/>
                      <a:r>
                        <a:rPr lang="en-US" sz="1100" b="1" dirty="0" smtClean="0">
                          <a:solidFill>
                            <a:schemeClr val="tx1"/>
                          </a:solidFill>
                          <a:latin typeface="+mj-lt"/>
                          <a:cs typeface="Arial" panose="020B0604020202020204" pitchFamily="34" charset="0"/>
                        </a:rPr>
                        <a:t>2016 Credit RAS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ctr"/>
                      <a:r>
                        <a:rPr lang="en-US" sz="1100" b="1" dirty="0" smtClean="0">
                          <a:solidFill>
                            <a:schemeClr val="tx1"/>
                          </a:solidFill>
                          <a:latin typeface="+mj-lt"/>
                          <a:cs typeface="Arial" panose="020B0604020202020204" pitchFamily="34" charset="0"/>
                        </a:rPr>
                        <a:t>2015 SHUSA RAS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2016 Credit RAS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252296">
                <a:tc vMerge="1">
                  <a:txBody>
                    <a:bodyPr/>
                    <a:lstStyle/>
                    <a:p>
                      <a:endParaRPr lang="en-GB"/>
                    </a:p>
                  </a:txBody>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GB" sz="1100" b="1" dirty="0" smtClean="0">
                          <a:solidFill>
                            <a:schemeClr val="bg1"/>
                          </a:solidFill>
                        </a:rPr>
                        <a:t>Amber</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246732">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Retail Banking</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100" b="1" i="0" u="none" strike="noStrike" dirty="0" smtClean="0">
                          <a:solidFill>
                            <a:schemeClr val="tx1"/>
                          </a:solidFill>
                          <a:effectLst/>
                          <a:latin typeface="Arial"/>
                        </a:rPr>
                        <a:t>1.0%</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100" b="1" i="0" u="none" strike="noStrike" dirty="0" smtClean="0">
                          <a:solidFill>
                            <a:schemeClr val="tx1"/>
                          </a:solidFill>
                          <a:effectLst/>
                          <a:latin typeface="Arial"/>
                        </a:rPr>
                        <a:t>1.3%</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Arial"/>
                        </a:rPr>
                        <a:t>~0.7%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1" i="0" u="none" strike="noStrike" dirty="0" smtClean="0">
                          <a:solidFill>
                            <a:schemeClr val="tx1"/>
                          </a:solidFill>
                          <a:effectLst/>
                          <a:latin typeface="Arial"/>
                        </a:rPr>
                        <a:t>~0.8%</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Arial"/>
                        </a:rPr>
                        <a:t>5.0%</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1" i="0" u="none" strike="noStrike" dirty="0" smtClean="0">
                          <a:solidFill>
                            <a:schemeClr val="tx1"/>
                          </a:solidFill>
                          <a:effectLst/>
                          <a:latin typeface="Arial"/>
                        </a:rPr>
                        <a:t>7.5%</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1" u="none" strike="noStrike" dirty="0" smtClean="0">
                          <a:solidFill>
                            <a:schemeClr val="bg1">
                              <a:lumMod val="50000"/>
                            </a:schemeClr>
                          </a:solidFill>
                          <a:effectLst/>
                          <a:latin typeface="Arial"/>
                        </a:rPr>
                        <a:t>TBD</a:t>
                      </a:r>
                      <a:endParaRPr lang="en-US" sz="1100" b="0" i="1" u="none" strike="noStrike" dirty="0">
                        <a:solidFill>
                          <a:schemeClr val="bg1">
                            <a:lumMod val="50000"/>
                          </a:schemeClr>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1" u="none" strike="noStrike" dirty="0" smtClean="0">
                          <a:solidFill>
                            <a:schemeClr val="bg1">
                              <a:lumMod val="50000"/>
                            </a:schemeClr>
                          </a:solidFill>
                          <a:effectLst/>
                          <a:latin typeface="Arial"/>
                        </a:rPr>
                        <a:t>TBD</a:t>
                      </a:r>
                      <a:endParaRPr lang="en-US" sz="1100" b="0" i="1" u="none" strike="noStrike" dirty="0">
                        <a:solidFill>
                          <a:schemeClr val="bg1">
                            <a:lumMod val="50000"/>
                          </a:schemeClr>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78559">
                <a:tc>
                  <a:txBody>
                    <a:bodyPr/>
                    <a:lstStyle/>
                    <a:p>
                      <a:pPr algn="l" fontAlgn="b"/>
                      <a:r>
                        <a:rPr lang="en-US" sz="1100" b="0" i="0" u="none" strike="noStrike" dirty="0">
                          <a:solidFill>
                            <a:srgbClr val="FF0000"/>
                          </a:solidFill>
                          <a:effectLst/>
                          <a:latin typeface="Arial"/>
                        </a:rPr>
                        <a:t>Residential Mortgage</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2">
                  <a:txBody>
                    <a:bodyPr/>
                    <a:lstStyle/>
                    <a:p>
                      <a:pPr algn="ctr" fontAlgn="b"/>
                      <a:r>
                        <a:rPr lang="en-US" sz="1100" b="0" i="1" u="none" strike="noStrike"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0.40%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0.48%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2">
                  <a:txBody>
                    <a:bodyPr/>
                    <a:lstStyle/>
                    <a:p>
                      <a:pPr algn="ctr" fontAlgn="ctr"/>
                      <a:r>
                        <a:rPr lang="en-US" sz="1100" b="0" i="1" u="none" strike="noStrike" dirty="0"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marL="0" marR="0" algn="ctr">
                        <a:lnSpc>
                          <a:spcPct val="115000"/>
                        </a:lnSpc>
                        <a:spcBef>
                          <a:spcPts val="0"/>
                        </a:spcBef>
                        <a:spcAft>
                          <a:spcPts val="0"/>
                        </a:spcAft>
                      </a:pPr>
                      <a:r>
                        <a:rPr lang="en-US" sz="1100" dirty="0">
                          <a:latin typeface="+mj-lt"/>
                        </a:rPr>
                        <a:t>3.80%</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100" dirty="0">
                          <a:latin typeface="+mj-lt"/>
                        </a:rPr>
                        <a:t>4.15%</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46732">
                <a:tc>
                  <a:txBody>
                    <a:bodyPr/>
                    <a:lstStyle/>
                    <a:p>
                      <a:pPr algn="l" fontAlgn="b"/>
                      <a:r>
                        <a:rPr lang="en-US" sz="1100" b="0" i="0" u="none" strike="noStrike" dirty="0">
                          <a:solidFill>
                            <a:srgbClr val="FF0000"/>
                          </a:solidFill>
                          <a:effectLst/>
                          <a:latin typeface="Arial"/>
                        </a:rPr>
                        <a:t>Home Equity</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fontAlgn="b"/>
                      <a:r>
                        <a:rPr lang="en-US" sz="1100" b="0" i="1" u="none" strike="noStrike"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0.43%</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0.51%</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2">
                  <a:txBody>
                    <a:bodyPr/>
                    <a:lstStyle/>
                    <a:p>
                      <a:pPr algn="ctr" fontAlgn="ctr"/>
                      <a:r>
                        <a:rPr lang="en-US" sz="1100" b="0" i="1" u="none" strike="noStrike" dirty="0"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marL="0" marR="0" algn="ctr">
                        <a:lnSpc>
                          <a:spcPct val="115000"/>
                        </a:lnSpc>
                        <a:spcBef>
                          <a:spcPts val="0"/>
                        </a:spcBef>
                        <a:spcAft>
                          <a:spcPts val="1000"/>
                        </a:spcAft>
                      </a:pPr>
                      <a:r>
                        <a:rPr lang="en-US" sz="1100" dirty="0">
                          <a:latin typeface="+mj-lt"/>
                        </a:rPr>
                        <a:t>1.75%</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1000"/>
                        </a:spcAft>
                      </a:pPr>
                      <a:r>
                        <a:rPr lang="en-US" sz="1100" dirty="0">
                          <a:latin typeface="+mj-lt"/>
                        </a:rPr>
                        <a:t>1.90%</a:t>
                      </a:r>
                    </a:p>
                  </a:txBody>
                  <a:tcPr marL="68580" marR="68580" marT="0" marB="0" anchor="b">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46732">
                <a:tc>
                  <a:txBody>
                    <a:bodyPr/>
                    <a:lstStyle/>
                    <a:p>
                      <a:pPr algn="l" fontAlgn="b"/>
                      <a:r>
                        <a:rPr lang="en-US" sz="1100" b="0" i="0" u="none" strike="noStrike" dirty="0" smtClean="0">
                          <a:solidFill>
                            <a:srgbClr val="FF0000"/>
                          </a:solidFill>
                          <a:effectLst/>
                          <a:latin typeface="Arial"/>
                        </a:rPr>
                        <a:t>Credit Cards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fontAlgn="b"/>
                      <a:r>
                        <a:rPr lang="en-US" sz="1100" b="0" i="1" u="none" strike="noStrike"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4.0%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5.35%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2">
                  <a:txBody>
                    <a:bodyPr/>
                    <a:lstStyle/>
                    <a:p>
                      <a:pPr algn="ctr" fontAlgn="ctr"/>
                      <a:r>
                        <a:rPr lang="en-US" sz="1100" b="0" i="1" u="none" strike="noStrike" dirty="0"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marL="0" marR="0" algn="ctr" fontAlgn="t">
                        <a:lnSpc>
                          <a:spcPct val="115000"/>
                        </a:lnSpc>
                        <a:spcBef>
                          <a:spcPts val="0"/>
                        </a:spcBef>
                        <a:spcAft>
                          <a:spcPts val="0"/>
                        </a:spcAft>
                      </a:pPr>
                      <a:r>
                        <a:rPr lang="en-US" sz="1100" dirty="0">
                          <a:latin typeface="+mj-lt"/>
                        </a:rPr>
                        <a:t>2.00%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fontAlgn="t">
                        <a:lnSpc>
                          <a:spcPct val="115000"/>
                        </a:lnSpc>
                        <a:spcBef>
                          <a:spcPts val="0"/>
                        </a:spcBef>
                        <a:spcAft>
                          <a:spcPts val="0"/>
                        </a:spcAft>
                      </a:pPr>
                      <a:r>
                        <a:rPr lang="en-US" sz="1100" dirty="0">
                          <a:latin typeface="+mj-lt"/>
                        </a:rPr>
                        <a:t>2.50%</a:t>
                      </a: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52296">
                <a:tc>
                  <a:txBody>
                    <a:bodyPr/>
                    <a:lstStyle/>
                    <a:p>
                      <a:pPr algn="l" fontAlgn="b"/>
                      <a:r>
                        <a:rPr lang="en-US" sz="1100" b="0" i="0" u="none" strike="noStrike" dirty="0">
                          <a:solidFill>
                            <a:srgbClr val="FF0000"/>
                          </a:solidFill>
                          <a:effectLst/>
                          <a:latin typeface="Arial"/>
                        </a:rPr>
                        <a:t>Consumer </a:t>
                      </a:r>
                      <a:r>
                        <a:rPr lang="en-US" sz="1100" b="0" i="0" u="none" strike="noStrike" dirty="0" smtClean="0">
                          <a:solidFill>
                            <a:srgbClr val="FF0000"/>
                          </a:solidFill>
                          <a:effectLst/>
                          <a:latin typeface="Arial"/>
                        </a:rPr>
                        <a:t>Other</a:t>
                      </a:r>
                      <a:r>
                        <a:rPr lang="en-US" sz="1100" b="0" i="0" u="none" strike="noStrike" baseline="30000" dirty="0" smtClean="0">
                          <a:solidFill>
                            <a:srgbClr val="FF0000"/>
                          </a:solidFill>
                          <a:effectLst/>
                          <a:latin typeface="Arial"/>
                        </a:rPr>
                        <a:t>1</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8">
                  <a:txBody>
                    <a:bodyPr/>
                    <a:lstStyle/>
                    <a:p>
                      <a:pPr algn="ctr" fontAlgn="ctr"/>
                      <a:r>
                        <a:rPr lang="en-US" sz="1100" b="0" i="1" u="none" strike="noStrike" dirty="0" smtClean="0">
                          <a:solidFill>
                            <a:schemeClr val="bg1">
                              <a:lumMod val="50000"/>
                            </a:schemeClr>
                          </a:solidFill>
                          <a:effectLst/>
                          <a:latin typeface="+mj-lt"/>
                        </a:rPr>
                        <a:t>N/A</a:t>
                      </a:r>
                      <a:endParaRPr lang="en-US" sz="1100" b="0" i="0" u="none" strike="noStrike" dirty="0">
                        <a:solidFill>
                          <a:schemeClr val="tx1"/>
                        </a:solidFill>
                        <a:effectLst/>
                        <a:latin typeface="+mj-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52296">
                <a:tc>
                  <a:txBody>
                    <a:bodyPr/>
                    <a:lstStyle/>
                    <a:p>
                      <a:pPr algn="l" fontAlgn="b"/>
                      <a:r>
                        <a:rPr lang="en-US" sz="1100" b="0" i="0" u="none" strike="noStrike" dirty="0">
                          <a:solidFill>
                            <a:srgbClr val="FF0000"/>
                          </a:solidFill>
                          <a:effectLst/>
                          <a:latin typeface="Arial"/>
                        </a:rPr>
                        <a:t>Personal Lending</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b="0" i="1" u="none" strike="noStrike" dirty="0" smtClean="0">
                          <a:solidFill>
                            <a:schemeClr val="bg1">
                              <a:lumMod val="50000"/>
                            </a:schemeClr>
                          </a:solidFill>
                          <a:effectLst/>
                          <a:latin typeface="Arial"/>
                        </a:rPr>
                        <a:t>N/A</a:t>
                      </a:r>
                      <a:endParaRPr lang="en-US" sz="1100" b="0" i="0" u="none" strike="noStrike" dirty="0" smtClean="0">
                        <a:solidFill>
                          <a:schemeClr val="tx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4.18%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4.41%</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2">
                  <a:txBody>
                    <a:bodyPr/>
                    <a:lstStyle/>
                    <a:p>
                      <a:pPr algn="ctr" fontAlgn="ctr"/>
                      <a:r>
                        <a:rPr lang="en-US" sz="1100" b="0" i="1" u="none" strike="noStrike"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marL="0" marR="0" algn="ctr">
                        <a:lnSpc>
                          <a:spcPct val="115000"/>
                        </a:lnSpc>
                        <a:spcBef>
                          <a:spcPts val="0"/>
                        </a:spcBef>
                        <a:spcAft>
                          <a:spcPts val="0"/>
                        </a:spcAft>
                      </a:pPr>
                      <a:r>
                        <a:rPr lang="en-US" sz="1100" dirty="0">
                          <a:latin typeface="+mj-lt"/>
                        </a:rPr>
                        <a:t>1.67%</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100" dirty="0">
                          <a:latin typeface="+mj-lt"/>
                        </a:rPr>
                        <a:t>1.78%</a:t>
                      </a:r>
                    </a:p>
                  </a:txBody>
                  <a:tcPr marL="68580" marR="6858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46732">
                <a:tc>
                  <a:txBody>
                    <a:bodyPr/>
                    <a:lstStyle/>
                    <a:p>
                      <a:pPr algn="l" fontAlgn="b"/>
                      <a:r>
                        <a:rPr lang="en-US" sz="1100" b="0" i="0" u="none" strike="noStrike" dirty="0">
                          <a:solidFill>
                            <a:srgbClr val="FF0000"/>
                          </a:solidFill>
                          <a:effectLst/>
                          <a:latin typeface="Arial"/>
                        </a:rPr>
                        <a:t>Run-off</a:t>
                      </a: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8">
                  <a:txBody>
                    <a:bodyPr/>
                    <a:lstStyle/>
                    <a:p>
                      <a:pPr algn="ctr" fontAlgn="ctr"/>
                      <a:r>
                        <a:rPr lang="en-US" sz="1100" b="0" i="1" u="none" strike="noStrike" dirty="0" smtClean="0">
                          <a:solidFill>
                            <a:schemeClr val="bg1">
                              <a:lumMod val="50000"/>
                            </a:schemeClr>
                          </a:solidFill>
                          <a:effectLst/>
                          <a:latin typeface="Arial"/>
                        </a:rPr>
                        <a:t>N/A</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93582">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Business Banking</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Arial"/>
                        </a:rPr>
                        <a:t>0.7%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b"/>
                      <a:r>
                        <a:rPr lang="en-US" sz="1100" b="1" i="0" u="none" strike="noStrike" dirty="0" smtClean="0">
                          <a:solidFill>
                            <a:schemeClr val="tx1"/>
                          </a:solidFill>
                          <a:effectLst/>
                          <a:latin typeface="Arial"/>
                        </a:rPr>
                        <a:t>0.9%</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gridSpan="6">
                  <a:txBody>
                    <a:bodyPr/>
                    <a:lstStyle/>
                    <a:p>
                      <a:pPr algn="ctr" fontAlgn="ctr"/>
                      <a:r>
                        <a:rPr lang="en-US" sz="1100" b="0" i="1" u="none" strike="noStrike" dirty="0" smtClean="0">
                          <a:solidFill>
                            <a:schemeClr val="bg1">
                              <a:lumMod val="50000"/>
                            </a:schemeClr>
                          </a:solidFill>
                          <a:effectLst/>
                          <a:latin typeface="Arial"/>
                        </a:rPr>
                        <a:t>N/A</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278559">
                <a:tc>
                  <a:txBody>
                    <a:bodyPr/>
                    <a:lstStyle/>
                    <a:p>
                      <a:pPr algn="l" fontAlgn="b"/>
                      <a:r>
                        <a:rPr lang="en-US" sz="1100" b="0" i="0" u="none" strike="noStrike" dirty="0" smtClean="0">
                          <a:solidFill>
                            <a:srgbClr val="FF0000"/>
                          </a:solidFill>
                          <a:effectLst/>
                          <a:latin typeface="+mj-lt"/>
                        </a:rPr>
                        <a:t>Small Business Banking</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8">
                  <a:txBody>
                    <a:bodyPr/>
                    <a:lstStyle/>
                    <a:p>
                      <a:pPr algn="ctr" fontAlgn="b"/>
                      <a:r>
                        <a:rPr lang="en-US" sz="1100" b="0" i="1" u="none" strike="noStrike" dirty="0" smtClean="0">
                          <a:solidFill>
                            <a:schemeClr val="bg1">
                              <a:lumMod val="50000"/>
                            </a:schemeClr>
                          </a:solidFill>
                          <a:effectLst/>
                          <a:latin typeface="Arial"/>
                        </a:rPr>
                        <a:t>N/A</a:t>
                      </a:r>
                      <a:endParaRPr lang="en-US" sz="1100" b="0" i="1" u="none" strike="noStrike" dirty="0">
                        <a:solidFill>
                          <a:schemeClr val="bg1">
                            <a:lumMod val="50000"/>
                          </a:schemeClr>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78446">
                <a:tc>
                  <a:txBody>
                    <a:bodyPr/>
                    <a:lstStyle/>
                    <a:p>
                      <a:pPr algn="l" fontAlgn="b"/>
                      <a:r>
                        <a:rPr lang="en-US" sz="1100" b="0" i="0" u="none" strike="noStrike" dirty="0" smtClean="0">
                          <a:solidFill>
                            <a:srgbClr val="FF0000"/>
                          </a:solidFill>
                          <a:effectLst/>
                          <a:latin typeface="+mj-lt"/>
                        </a:rPr>
                        <a:t>Upper Business Banking</a:t>
                      </a:r>
                      <a:endParaRPr lang="en-US" sz="11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8">
                  <a:txBody>
                    <a:bodyPr/>
                    <a:lstStyle/>
                    <a:p>
                      <a:pPr algn="ctr" fontAlgn="b"/>
                      <a:r>
                        <a:rPr lang="en-US" sz="1100" b="0" i="1" u="none" strike="noStrike" dirty="0" smtClean="0">
                          <a:solidFill>
                            <a:schemeClr val="bg1">
                              <a:lumMod val="50000"/>
                            </a:schemeClr>
                          </a:solidFill>
                          <a:effectLst/>
                          <a:latin typeface="Arial"/>
                        </a:rPr>
                        <a:t>N/A</a:t>
                      </a:r>
                      <a:endParaRPr lang="en-US" sz="1100" b="0" i="1" u="none" strike="noStrike" dirty="0">
                        <a:solidFill>
                          <a:schemeClr val="bg1">
                            <a:lumMod val="50000"/>
                          </a:schemeClr>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hMerge="1">
                  <a:txBody>
                    <a:bodyPr/>
                    <a:lstStyle/>
                    <a:p>
                      <a:pPr algn="ctr" fontAlgn="b"/>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hMerge="1">
                  <a:txBody>
                    <a:bodyPr/>
                    <a:lstStyle/>
                    <a:p>
                      <a:pPr algn="ctr" fontAlgn="ct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2015 RAS limits &amp; 2016 internal Credit RAS limits</a:t>
            </a:r>
            <a:endParaRPr lang="en-US" sz="2000" dirty="0">
              <a:solidFill>
                <a:srgbClr val="FF0000"/>
              </a:solidFill>
            </a:endParaRPr>
          </a:p>
        </p:txBody>
      </p:sp>
      <p:sp>
        <p:nvSpPr>
          <p:cNvPr id="45" name="Rectangle 44"/>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19"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0"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21"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8" name="Footnote"/>
          <p:cNvSpPr/>
          <p:nvPr/>
        </p:nvSpPr>
        <p:spPr>
          <a:xfrm>
            <a:off x="462987" y="6716800"/>
            <a:ext cx="8686800" cy="12311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2015 SHUSA RAS, SBNA Credit Risk Appetite proposal</a:t>
            </a:r>
            <a:endParaRPr lang="en-GB" sz="800" dirty="0">
              <a:solidFill>
                <a:schemeClr val="tx1"/>
              </a:solidFill>
              <a:latin typeface="+mj-lt"/>
              <a:sym typeface="+mn-lt"/>
            </a:endParaRPr>
          </a:p>
        </p:txBody>
      </p:sp>
    </p:spTree>
    <p:extLst>
      <p:ext uri="{BB962C8B-B14F-4D97-AF65-F5344CB8AC3E}">
        <p14:creationId xmlns:p14="http://schemas.microsoft.com/office/powerpoint/2010/main" val="4230874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1007181"/>
          </a:xfrm>
        </p:spPr>
        <p:txBody>
          <a:bodyPr/>
          <a:lstStyle/>
          <a:p>
            <a:r>
              <a:rPr lang="en-GB" dirty="0" smtClean="0">
                <a:solidFill>
                  <a:schemeClr val="accent3"/>
                </a:solidFill>
              </a:rPr>
              <a:t>Appendix B – 2016 Segmentation changes &amp; scenario design</a:t>
            </a:r>
          </a:p>
        </p:txBody>
      </p:sp>
    </p:spTree>
    <p:extLst>
      <p:ext uri="{BB962C8B-B14F-4D97-AF65-F5344CB8AC3E}">
        <p14:creationId xmlns:p14="http://schemas.microsoft.com/office/powerpoint/2010/main" val="3025175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7797882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37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31" name="TextBox 30"/>
          <p:cNvSpPr txBox="1"/>
          <p:nvPr/>
        </p:nvSpPr>
        <p:spPr>
          <a:xfrm>
            <a:off x="457200" y="1250950"/>
            <a:ext cx="4477566" cy="648254"/>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2016 CCAR SBNA balances </a:t>
            </a:r>
          </a:p>
          <a:p>
            <a:r>
              <a:rPr lang="en-US" b="0" dirty="0" smtClean="0"/>
              <a:t>$BN, 2016 portfolio breakdown vs. 2015 portfolio breakdown</a:t>
            </a:r>
            <a:endParaRPr lang="en-GB" b="0" dirty="0"/>
          </a:p>
        </p:txBody>
      </p:sp>
      <p:graphicFrame>
        <p:nvGraphicFramePr>
          <p:cNvPr id="4" name="Table 3"/>
          <p:cNvGraphicFramePr>
            <a:graphicFrameLocks noGrp="1"/>
          </p:cNvGraphicFramePr>
          <p:nvPr>
            <p:extLst>
              <p:ext uri="{D42A27DB-BD31-4B8C-83A1-F6EECF244321}">
                <p14:modId xmlns:p14="http://schemas.microsoft.com/office/powerpoint/2010/main" val="3832126103"/>
              </p:ext>
            </p:extLst>
          </p:nvPr>
        </p:nvGraphicFramePr>
        <p:xfrm>
          <a:off x="457200" y="1918278"/>
          <a:ext cx="4424363" cy="2654773"/>
        </p:xfrm>
        <a:graphic>
          <a:graphicData uri="http://schemas.openxmlformats.org/drawingml/2006/table">
            <a:tbl>
              <a:tblPr firstRow="1" bandRow="1">
                <a:tableStyleId>{839DD9DD-9E6C-4910-8AC0-68ADFF6A6AFC}</a:tableStyleId>
              </a:tblPr>
              <a:tblGrid>
                <a:gridCol w="1524000"/>
                <a:gridCol w="1066555"/>
                <a:gridCol w="916904"/>
                <a:gridCol w="916904"/>
              </a:tblGrid>
              <a:tr h="197601">
                <a:tc rowSpan="2">
                  <a:txBody>
                    <a:bodyPr/>
                    <a:lstStyle/>
                    <a:p>
                      <a:endParaRPr lang="en-GB" sz="1200" dirty="0">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Average CCAR 2016 Base Balances</a:t>
                      </a:r>
                      <a:endParaRPr lang="en-GB" sz="1200" b="1" i="0" kern="1200" dirty="0" smtClean="0">
                        <a:solidFill>
                          <a:schemeClr val="bg1"/>
                        </a:solidFill>
                        <a:latin typeface="+mn-lt"/>
                        <a:ea typeface="+mn-ea"/>
                        <a:cs typeface="+mn-cs"/>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vMerge="1">
                  <a:txBody>
                    <a:bodyPr/>
                    <a:lstStyle/>
                    <a:p>
                      <a:endParaRPr lang="en-GB" sz="1200" dirty="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b="1" i="0" baseline="0" dirty="0" smtClean="0">
                          <a:solidFill>
                            <a:schemeClr val="bg1"/>
                          </a:solidFill>
                          <a:latin typeface="+mj-lt"/>
                        </a:rPr>
                        <a:t>2015 mapping</a:t>
                      </a: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2016</a:t>
                      </a:r>
                    </a:p>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baseline="0" dirty="0" smtClean="0">
                          <a:solidFill>
                            <a:schemeClr val="bg1"/>
                          </a:solidFill>
                          <a:latin typeface="+mn-lt"/>
                          <a:ea typeface="+mn-ea"/>
                          <a:cs typeface="+mn-cs"/>
                        </a:rPr>
                        <a:t>mapping</a:t>
                      </a:r>
                      <a:endParaRPr lang="en-GB" sz="1200" b="1" i="0" kern="1200" dirty="0" smtClean="0">
                        <a:solidFill>
                          <a:schemeClr val="bg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j-lt"/>
                          <a:ea typeface="+mn-ea"/>
                          <a:cs typeface="Arial" panose="020B0604020202020204" pitchFamily="34" charset="0"/>
                        </a:rPr>
                        <a:t>%</a:t>
                      </a:r>
                      <a:r>
                        <a:rPr lang="el-GR" sz="1200" b="1" i="0" kern="1200" baseline="0" dirty="0" smtClean="0">
                          <a:solidFill>
                            <a:schemeClr val="bg1"/>
                          </a:solidFill>
                          <a:latin typeface="+mj-lt"/>
                          <a:ea typeface="+mn-ea"/>
                          <a:cs typeface="Arial" panose="020B0604020202020204" pitchFamily="34" charset="0"/>
                        </a:rPr>
                        <a:t>Δ</a:t>
                      </a:r>
                      <a:endParaRPr lang="en-US" sz="1200" b="1" i="0" kern="1200" baseline="0" dirty="0" smtClean="0">
                        <a:solidFill>
                          <a:schemeClr val="bg1"/>
                        </a:solidFill>
                        <a:latin typeface="+mj-lt"/>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GCB</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chemeClr val="bg1"/>
                          </a:solidFill>
                          <a:effectLst/>
                          <a:latin typeface="+mj-lt"/>
                        </a:rPr>
                        <a:t>0%</a:t>
                      </a:r>
                      <a:endParaRPr lang="en-US" sz="1200" b="1" i="0" u="none" strike="noStrike" dirty="0">
                        <a:solidFill>
                          <a:schemeClr val="bg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Wholesale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27.5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GB" sz="1200" b="1" i="0" u="none" strike="noStrike" kern="1200" dirty="0" smtClean="0">
                          <a:solidFill>
                            <a:schemeClr val="bg1"/>
                          </a:solidFill>
                          <a:effectLst/>
                          <a:latin typeface="+mj-lt"/>
                          <a:ea typeface="+mn-ea"/>
                          <a:cs typeface="+mn-cs"/>
                        </a:rPr>
                        <a:t>25.8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algn="ctr" defTabSz="914400" rtl="0" eaLnBrk="1" fontAlgn="b" latinLnBrk="0" hangingPunct="1"/>
                      <a:r>
                        <a:rPr lang="en-US" sz="1200" b="1" i="0" u="none" strike="noStrike" kern="1200" dirty="0" smtClean="0">
                          <a:solidFill>
                            <a:srgbClr val="FFC000"/>
                          </a:solidFill>
                          <a:effectLst/>
                          <a:latin typeface="+mj-lt"/>
                          <a:ea typeface="+mn-ea"/>
                          <a:cs typeface="+mn-cs"/>
                        </a:rPr>
                        <a:t>-6%</a:t>
                      </a:r>
                      <a:endParaRPr lang="en-US" sz="1200" b="1" i="0" u="none" strike="noStrike" kern="1200" dirty="0">
                        <a:solidFill>
                          <a:srgbClr val="FFC000"/>
                        </a:solidFill>
                        <a:effectLst/>
                        <a:latin typeface="+mj-lt"/>
                        <a:ea typeface="+mn-ea"/>
                        <a:cs typeface="+mn-cs"/>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CRE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17.2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rgbClr val="FFC000"/>
                          </a:solidFill>
                          <a:effectLst/>
                          <a:latin typeface="+mn-lt"/>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C&amp;I</a:t>
                      </a:r>
                      <a:r>
                        <a:rPr lang="en-GB" sz="1200" b="1" i="0" baseline="30000" dirty="0" smtClean="0">
                          <a:latin typeface="+mj-lt"/>
                        </a:rPr>
                        <a:t>3</a:t>
                      </a:r>
                      <a:endParaRPr lang="en-GB" sz="1200" b="1" i="0" dirty="0" smtClean="0">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n-lt"/>
                          <a:ea typeface="+mn-ea"/>
                          <a:cs typeface="+mn-cs"/>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Retail</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17.1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15.7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FFC000"/>
                          </a:solidFill>
                          <a:effectLst/>
                          <a:latin typeface="+mj-lt"/>
                        </a:rPr>
                        <a:t>-8%</a:t>
                      </a:r>
                      <a:endParaRPr lang="en-US" sz="1200" b="1" i="0" u="none" strike="noStrike" dirty="0">
                        <a:solidFill>
                          <a:srgbClr val="FFC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277333">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Business</a:t>
                      </a:r>
                      <a:r>
                        <a:rPr lang="en-GB" sz="1200" b="1" i="0" baseline="0" dirty="0" smtClean="0">
                          <a:solidFill>
                            <a:schemeClr val="bg1"/>
                          </a:solidFill>
                          <a:latin typeface="+mj-lt"/>
                        </a:rPr>
                        <a:t> Banking</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n-lt"/>
                          <a:ea typeface="+mn-ea"/>
                          <a:cs typeface="+mn-cs"/>
                        </a:rPr>
                        <a: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kern="1200" dirty="0" smtClean="0">
                          <a:solidFill>
                            <a:schemeClr val="bg1"/>
                          </a:solidFill>
                          <a:effectLst/>
                          <a:latin typeface="+mn-lt"/>
                          <a:ea typeface="+mn-ea"/>
                          <a:cs typeface="+mn-cs"/>
                        </a:rPr>
                        <a:t>N/A</a:t>
                      </a:r>
                      <a:endParaRPr lang="en-US" sz="1200" b="1" i="0" u="none" strike="noStrike" kern="1200" dirty="0">
                        <a:solidFill>
                          <a:schemeClr val="bg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noFill/>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kern="1200" dirty="0" smtClean="0">
                          <a:solidFill>
                            <a:schemeClr val="tx1"/>
                          </a:solidFill>
                          <a:latin typeface="+mn-lt"/>
                          <a:ea typeface="+mn-ea"/>
                          <a:cs typeface="+mn-cs"/>
                        </a:rPr>
                        <a:t>56.2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algn="ctr" fontAlgn="b"/>
                      <a:r>
                        <a:rPr lang="en-US" sz="1200" b="1" i="0" u="none" strike="noStrike" kern="1200" dirty="0" smtClean="0">
                          <a:solidFill>
                            <a:srgbClr val="41A441"/>
                          </a:solidFill>
                          <a:effectLst/>
                          <a:latin typeface="+mn-lt"/>
                          <a:ea typeface="+mn-ea"/>
                          <a:cs typeface="+mn-cs"/>
                        </a:rPr>
                        <a:t>0.02%</a:t>
                      </a:r>
                      <a:endParaRPr lang="en-US" sz="1200" b="1" i="0" u="none" strike="noStrike" kern="1200" dirty="0">
                        <a:solidFill>
                          <a:srgbClr val="41A44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9" name="TextBox 8"/>
          <p:cNvSpPr txBox="1"/>
          <p:nvPr/>
        </p:nvSpPr>
        <p:spPr>
          <a:xfrm>
            <a:off x="266744" y="19889"/>
            <a:ext cx="9336044" cy="621709"/>
          </a:xfrm>
          <a:prstGeom prst="rect">
            <a:avLst/>
          </a:prstGeom>
          <a:noFill/>
        </p:spPr>
        <p:txBody>
          <a:bodyPr wrap="square" rtlCol="0">
            <a:spAutoFit/>
          </a:bodyPr>
          <a:lstStyle/>
          <a:p>
            <a:pPr algn="l"/>
            <a:r>
              <a:rPr lang="en-US" sz="2000" b="1" dirty="0" smtClean="0"/>
              <a:t>SBNA portfolio overview</a:t>
            </a:r>
          </a:p>
          <a:p>
            <a:pPr algn="l"/>
            <a:r>
              <a:rPr lang="en-US" sz="2000" b="1" dirty="0" smtClean="0">
                <a:solidFill>
                  <a:srgbClr val="FF0000"/>
                </a:solidFill>
              </a:rPr>
              <a:t>2016 vs 2015 RAS portfolio breakdown of CCAR data</a:t>
            </a:r>
            <a:endParaRPr lang="en-US" sz="2000" dirty="0">
              <a:solidFill>
                <a:srgbClr val="FF0000"/>
              </a:solidFill>
            </a:endParaRPr>
          </a:p>
        </p:txBody>
      </p:sp>
      <p:sp>
        <p:nvSpPr>
          <p:cNvPr id="12" name="Rectangle 11"/>
          <p:cNvSpPr/>
          <p:nvPr/>
        </p:nvSpPr>
        <p:spPr>
          <a:xfrm>
            <a:off x="5092995" y="1831650"/>
            <a:ext cx="4139907" cy="4421723"/>
          </a:xfrm>
          <a:prstGeom prst="rect">
            <a:avLst/>
          </a:prstGeom>
        </p:spPr>
        <p:txBody>
          <a:bodyPr wrap="square">
            <a:spAutoFit/>
          </a:bodyPr>
          <a:lstStyle/>
          <a:p>
            <a:pPr marL="0" lvl="1" algn="l">
              <a:lnSpc>
                <a:spcPct val="100000"/>
              </a:lnSpc>
              <a:spcAft>
                <a:spcPts val="200"/>
              </a:spcAft>
            </a:pPr>
            <a:r>
              <a:rPr lang="en-US" sz="1100" b="1" dirty="0" smtClean="0"/>
              <a:t>2015 portfolio breakdown allocates </a:t>
            </a:r>
            <a:r>
              <a:rPr lang="en-US" sz="1100" b="1" dirty="0" smtClean="0">
                <a:solidFill>
                  <a:srgbClr val="41A441"/>
                </a:solidFill>
              </a:rPr>
              <a:t>$0.08BN </a:t>
            </a:r>
            <a:r>
              <a:rPr lang="en-US" sz="1100" b="1" dirty="0" smtClean="0"/>
              <a:t>of SBNA Auto into SC Auto, causing a minimal difference in balances between mapping schemes</a:t>
            </a:r>
          </a:p>
          <a:p>
            <a:pPr marL="171450" lvl="1" indent="-171450" algn="l">
              <a:lnSpc>
                <a:spcPct val="100000"/>
              </a:lnSpc>
              <a:spcAft>
                <a:spcPts val="200"/>
              </a:spcAft>
              <a:buFont typeface="Arial" panose="020B0604020202020204" pitchFamily="34" charset="0"/>
              <a:buChar char="•"/>
            </a:pPr>
            <a:r>
              <a:rPr lang="en-US" sz="1100" b="1" dirty="0" smtClean="0"/>
              <a:t>GCB: </a:t>
            </a:r>
            <a:r>
              <a:rPr lang="en-US" sz="1100" dirty="0" smtClean="0"/>
              <a:t>GCB balances were gathered separately and removed from total C&amp;I balances</a:t>
            </a:r>
            <a:endParaRPr lang="en-US" sz="1100" b="1" dirty="0" smtClean="0"/>
          </a:p>
          <a:p>
            <a:pPr marL="171450" lvl="1" indent="-171450" algn="l">
              <a:lnSpc>
                <a:spcPct val="100000"/>
              </a:lnSpc>
              <a:spcAft>
                <a:spcPts val="200"/>
              </a:spcAft>
              <a:buFont typeface="Arial" panose="020B0604020202020204" pitchFamily="34" charset="0"/>
              <a:buChar char="•"/>
            </a:pPr>
            <a:r>
              <a:rPr lang="en-US" sz="1100" b="1" dirty="0" smtClean="0"/>
              <a:t>CRE: </a:t>
            </a:r>
            <a:r>
              <a:rPr lang="en-US" sz="1100" dirty="0" smtClean="0"/>
              <a:t>2016 portfolio breakdown has lower</a:t>
            </a:r>
            <a:r>
              <a:rPr lang="en-US" sz="1100" i="1" dirty="0" smtClean="0"/>
              <a:t> </a:t>
            </a:r>
            <a:r>
              <a:rPr lang="en-US" sz="1100" dirty="0" smtClean="0"/>
              <a:t>balances by </a:t>
            </a:r>
            <a:r>
              <a:rPr lang="en-US" sz="1100" b="1" dirty="0" smtClean="0">
                <a:solidFill>
                  <a:schemeClr val="accent5"/>
                </a:solidFill>
              </a:rPr>
              <a:t>-15%</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~$1.1BN </a:t>
            </a:r>
            <a:r>
              <a:rPr lang="en-US" sz="1100" dirty="0" smtClean="0"/>
              <a:t>is allocated to 2016 C&amp;I </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~$1.6BN </a:t>
            </a:r>
            <a:r>
              <a:rPr lang="en-US" sz="1100" dirty="0" smtClean="0"/>
              <a:t>is allocated to 2016 Business Banking </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~$0.1BN </a:t>
            </a:r>
            <a:r>
              <a:rPr lang="en-US" sz="1100" dirty="0"/>
              <a:t>is allocated from </a:t>
            </a:r>
            <a:r>
              <a:rPr lang="en-US" sz="1100" dirty="0" smtClean="0"/>
              <a:t>Retail</a:t>
            </a:r>
          </a:p>
          <a:p>
            <a:pPr marL="171450" lvl="1" indent="-171450" algn="l">
              <a:lnSpc>
                <a:spcPct val="100000"/>
              </a:lnSpc>
              <a:spcAft>
                <a:spcPts val="200"/>
              </a:spcAft>
              <a:buFont typeface="Arial" panose="020B0604020202020204" pitchFamily="34" charset="0"/>
              <a:buChar char="•"/>
            </a:pPr>
            <a:r>
              <a:rPr lang="en-US" sz="1100" b="1" dirty="0" smtClean="0"/>
              <a:t>C&amp;I: </a:t>
            </a:r>
            <a:r>
              <a:rPr lang="en-US" sz="1100" dirty="0" smtClean="0"/>
              <a:t>2016 portfolio breakdown has higher balances by </a:t>
            </a:r>
            <a:r>
              <a:rPr lang="en-US" sz="1100" b="1" dirty="0" smtClean="0">
                <a:solidFill>
                  <a:srgbClr val="41A441"/>
                </a:solidFill>
              </a:rPr>
              <a:t>+9%</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~$1.2BN </a:t>
            </a:r>
            <a:r>
              <a:rPr lang="en-US" sz="1100" dirty="0" smtClean="0"/>
              <a:t>is allocated from CRE</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~$0.7BN </a:t>
            </a:r>
            <a:r>
              <a:rPr lang="en-US" sz="1100" dirty="0" smtClean="0"/>
              <a:t>is allocated from Retail</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~$0.9BN </a:t>
            </a:r>
            <a:r>
              <a:rPr lang="en-US" sz="1100" dirty="0" smtClean="0"/>
              <a:t>is allocated to 2016 Business Banking</a:t>
            </a:r>
          </a:p>
          <a:p>
            <a:pPr marL="171450" lvl="1" indent="-171450" algn="l">
              <a:lnSpc>
                <a:spcPct val="100000"/>
              </a:lnSpc>
              <a:spcAft>
                <a:spcPts val="200"/>
              </a:spcAft>
              <a:buFont typeface="Arial" panose="020B0604020202020204" pitchFamily="34" charset="0"/>
              <a:buChar char="•"/>
            </a:pPr>
            <a:r>
              <a:rPr lang="en-US" sz="1100" b="1" dirty="0" smtClean="0"/>
              <a:t>Retail: </a:t>
            </a:r>
            <a:r>
              <a:rPr lang="en-US" sz="1100" dirty="0" smtClean="0"/>
              <a:t>2016 portfolio breakdown has lower</a:t>
            </a:r>
            <a:r>
              <a:rPr lang="en-US" sz="1100" i="1" dirty="0" smtClean="0"/>
              <a:t> </a:t>
            </a:r>
            <a:r>
              <a:rPr lang="en-US" sz="1100" dirty="0" smtClean="0"/>
              <a:t>balances by </a:t>
            </a:r>
            <a:r>
              <a:rPr lang="en-US" sz="1100" b="1" dirty="0" smtClean="0">
                <a:solidFill>
                  <a:schemeClr val="accent5"/>
                </a:solidFill>
              </a:rPr>
              <a:t>-8%</a:t>
            </a:r>
            <a:endParaRPr lang="en-US" sz="1100" b="1" dirty="0" smtClean="0"/>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~$0.7BN </a:t>
            </a:r>
            <a:r>
              <a:rPr lang="en-US" sz="1100" dirty="0" smtClean="0"/>
              <a:t>is allocated to 2016 C&amp;I</a:t>
            </a:r>
          </a:p>
          <a:p>
            <a:pPr marL="628650" lvl="2" indent="-171450" algn="l">
              <a:lnSpc>
                <a:spcPct val="100000"/>
              </a:lnSpc>
              <a:spcAft>
                <a:spcPts val="200"/>
              </a:spcAft>
              <a:buFont typeface="Arial" panose="020B0604020202020204" pitchFamily="34" charset="0"/>
              <a:buChar char="-"/>
            </a:pPr>
            <a:r>
              <a:rPr lang="en-US" sz="1100" b="1" dirty="0">
                <a:solidFill>
                  <a:schemeClr val="accent5"/>
                </a:solidFill>
              </a:rPr>
              <a:t>~$</a:t>
            </a:r>
            <a:r>
              <a:rPr lang="en-US" sz="1100" b="1" dirty="0" smtClean="0">
                <a:solidFill>
                  <a:schemeClr val="accent5"/>
                </a:solidFill>
              </a:rPr>
              <a:t>0.6BN </a:t>
            </a:r>
            <a:r>
              <a:rPr lang="en-US" sz="1100" dirty="0"/>
              <a:t>is allocated to </a:t>
            </a:r>
            <a:r>
              <a:rPr lang="en-US" sz="1100" dirty="0" smtClean="0"/>
              <a:t>2016 Business Banking</a:t>
            </a:r>
          </a:p>
          <a:p>
            <a:pPr marL="628650" lvl="2" indent="-171450" algn="l">
              <a:lnSpc>
                <a:spcPct val="100000"/>
              </a:lnSpc>
              <a:spcAft>
                <a:spcPts val="200"/>
              </a:spcAft>
              <a:buFont typeface="Arial" panose="020B0604020202020204" pitchFamily="34" charset="0"/>
              <a:buChar char="-"/>
            </a:pPr>
            <a:r>
              <a:rPr lang="en-US" sz="1100" b="1" dirty="0" smtClean="0">
                <a:solidFill>
                  <a:schemeClr val="accent5"/>
                </a:solidFill>
              </a:rPr>
              <a:t>~$0.1BN </a:t>
            </a:r>
            <a:r>
              <a:rPr lang="en-US" sz="1100" dirty="0"/>
              <a:t>is allocated </a:t>
            </a:r>
            <a:r>
              <a:rPr lang="en-US" sz="1100" dirty="0" smtClean="0"/>
              <a:t>to 2016 CRE</a:t>
            </a:r>
          </a:p>
          <a:p>
            <a:pPr marL="171450" lvl="1" indent="-171450" algn="l">
              <a:lnSpc>
                <a:spcPct val="100000"/>
              </a:lnSpc>
              <a:spcAft>
                <a:spcPts val="200"/>
              </a:spcAft>
              <a:buFont typeface="Arial" panose="020B0604020202020204" pitchFamily="34" charset="0"/>
              <a:buChar char="•"/>
            </a:pPr>
            <a:r>
              <a:rPr lang="en-US" sz="1100" b="1" dirty="0" smtClean="0"/>
              <a:t>Business Banking: </a:t>
            </a:r>
            <a:r>
              <a:rPr lang="en-US" sz="1100" dirty="0" smtClean="0"/>
              <a:t>Business Banking balances </a:t>
            </a:r>
            <a:r>
              <a:rPr lang="en-US" sz="1100" dirty="0"/>
              <a:t>were gathered separately and removed from </a:t>
            </a:r>
            <a:r>
              <a:rPr lang="en-US" sz="1100" dirty="0" smtClean="0"/>
              <a:t>other portfolios after limit and scalar calibrations</a:t>
            </a:r>
            <a:endParaRPr lang="en-US" sz="1100" b="1" dirty="0"/>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~$1.6 BN </a:t>
            </a:r>
            <a:r>
              <a:rPr lang="en-US" sz="1100" dirty="0" smtClean="0"/>
              <a:t>is allocated from CRE</a:t>
            </a:r>
          </a:p>
          <a:p>
            <a:pPr marL="628650" lvl="2" indent="-171450" algn="l">
              <a:lnSpc>
                <a:spcPct val="100000"/>
              </a:lnSpc>
              <a:spcAft>
                <a:spcPts val="200"/>
              </a:spcAft>
              <a:buFont typeface="Arial" panose="020B0604020202020204" pitchFamily="34" charset="0"/>
              <a:buChar char="-"/>
            </a:pPr>
            <a:r>
              <a:rPr lang="en-US" sz="1100" b="1" dirty="0" smtClean="0">
                <a:solidFill>
                  <a:srgbClr val="41A441"/>
                </a:solidFill>
              </a:rPr>
              <a:t>~$0.9 BN </a:t>
            </a:r>
            <a:r>
              <a:rPr lang="en-US" sz="1100" dirty="0" smtClean="0"/>
              <a:t>is allocated from C&amp;I</a:t>
            </a:r>
          </a:p>
          <a:p>
            <a:pPr marL="628650" lvl="2" indent="-171450" algn="l">
              <a:lnSpc>
                <a:spcPct val="100000"/>
              </a:lnSpc>
              <a:spcAft>
                <a:spcPts val="200"/>
              </a:spcAft>
              <a:buFont typeface="Arial" panose="020B0604020202020204" pitchFamily="34" charset="0"/>
              <a:buChar char="-"/>
            </a:pPr>
            <a:r>
              <a:rPr lang="en-US" sz="1100" b="1" dirty="0">
                <a:solidFill>
                  <a:srgbClr val="41A441"/>
                </a:solidFill>
              </a:rPr>
              <a:t>~$</a:t>
            </a:r>
            <a:r>
              <a:rPr lang="en-US" sz="1100" b="1" dirty="0" smtClean="0">
                <a:solidFill>
                  <a:srgbClr val="41A441"/>
                </a:solidFill>
              </a:rPr>
              <a:t>0.6 </a:t>
            </a:r>
            <a:r>
              <a:rPr lang="en-US" sz="1100" b="1" dirty="0">
                <a:solidFill>
                  <a:srgbClr val="41A441"/>
                </a:solidFill>
              </a:rPr>
              <a:t>BN </a:t>
            </a:r>
            <a:r>
              <a:rPr lang="en-US" sz="1100" dirty="0"/>
              <a:t>is allocated from </a:t>
            </a:r>
            <a:r>
              <a:rPr lang="en-US" sz="1100" dirty="0" smtClean="0"/>
              <a:t>Retail</a:t>
            </a:r>
            <a:endParaRPr lang="en-US" sz="1100" dirty="0"/>
          </a:p>
        </p:txBody>
      </p:sp>
      <p:sp>
        <p:nvSpPr>
          <p:cNvPr id="13" name="TextBox 12"/>
          <p:cNvSpPr txBox="1"/>
          <p:nvPr/>
        </p:nvSpPr>
        <p:spPr>
          <a:xfrm>
            <a:off x="5092995" y="1250950"/>
            <a:ext cx="4139907"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C</a:t>
            </a:r>
            <a:r>
              <a:rPr lang="en-GB" dirty="0"/>
              <a:t>hanges of portfolio breakdown </a:t>
            </a:r>
            <a:r>
              <a:rPr lang="en-GB" dirty="0" smtClean="0"/>
              <a:t>and implications for 2016 balances</a:t>
            </a:r>
            <a:endParaRPr lang="en-GB" dirty="0"/>
          </a:p>
        </p:txBody>
      </p:sp>
    </p:spTree>
    <p:extLst>
      <p:ext uri="{BB962C8B-B14F-4D97-AF65-F5344CB8AC3E}">
        <p14:creationId xmlns:p14="http://schemas.microsoft.com/office/powerpoint/2010/main" val="777631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248488"/>
            <a:ext cx="9336044" cy="357021"/>
          </a:xfrm>
          <a:prstGeom prst="rect">
            <a:avLst/>
          </a:prstGeom>
          <a:noFill/>
        </p:spPr>
        <p:txBody>
          <a:bodyPr wrap="square" rtlCol="0">
            <a:spAutoFit/>
          </a:bodyPr>
          <a:lstStyle/>
          <a:p>
            <a:pPr algn="l"/>
            <a:r>
              <a:rPr lang="en-US" sz="2000" b="1" dirty="0" smtClean="0"/>
              <a:t>Context</a:t>
            </a:r>
            <a:endParaRPr lang="en-US" sz="2000" b="1" dirty="0"/>
          </a:p>
        </p:txBody>
      </p:sp>
      <p:sp>
        <p:nvSpPr>
          <p:cNvPr id="4" name="TextBox 3"/>
          <p:cNvSpPr txBox="1"/>
          <p:nvPr/>
        </p:nvSpPr>
        <p:spPr>
          <a:xfrm>
            <a:off x="457200" y="1252008"/>
            <a:ext cx="8775700" cy="4426853"/>
          </a:xfrm>
          <a:prstGeom prst="rect">
            <a:avLst/>
          </a:prstGeom>
          <a:noFill/>
        </p:spPr>
        <p:txBody>
          <a:bodyPr wrap="square" rtlCol="0">
            <a:spAutoFit/>
          </a:bodyPr>
          <a:lstStyle/>
          <a:p>
            <a:pPr algn="l">
              <a:lnSpc>
                <a:spcPct val="100000"/>
              </a:lnSpc>
              <a:spcBef>
                <a:spcPts val="400"/>
              </a:spcBef>
              <a:spcAft>
                <a:spcPts val="0"/>
              </a:spcAft>
            </a:pPr>
            <a:r>
              <a:rPr lang="en-GB" sz="1600" b="1" dirty="0" smtClean="0"/>
              <a:t>Risk Appetite recalibration process</a:t>
            </a:r>
          </a:p>
          <a:p>
            <a:pPr marL="342900" indent="-342900" algn="l">
              <a:lnSpc>
                <a:spcPct val="100000"/>
              </a:lnSpc>
              <a:spcBef>
                <a:spcPts val="400"/>
              </a:spcBef>
              <a:spcAft>
                <a:spcPts val="0"/>
              </a:spcAft>
              <a:buFont typeface="Arial" panose="020B0604020202020204" pitchFamily="34" charset="0"/>
              <a:buChar char="•"/>
            </a:pPr>
            <a:r>
              <a:rPr lang="en-GB" sz="1600" dirty="0" smtClean="0"/>
              <a:t>SHUSA is in the process of recalibrating the risk appetite limits for SHUSA and IHC </a:t>
            </a:r>
            <a:r>
              <a:rPr lang="en-GB" sz="1600" dirty="0"/>
              <a:t>E</a:t>
            </a:r>
            <a:r>
              <a:rPr lang="en-GB" sz="1600" dirty="0" smtClean="0"/>
              <a:t>ntities</a:t>
            </a:r>
          </a:p>
          <a:p>
            <a:pPr marL="342900" indent="-342900" algn="l">
              <a:lnSpc>
                <a:spcPct val="100000"/>
              </a:lnSpc>
              <a:spcBef>
                <a:spcPts val="400"/>
              </a:spcBef>
              <a:spcAft>
                <a:spcPts val="0"/>
              </a:spcAft>
              <a:buFont typeface="Arial" panose="020B0604020202020204" pitchFamily="34" charset="0"/>
              <a:buChar char="•"/>
            </a:pPr>
            <a:r>
              <a:rPr lang="en-GB" sz="1600" dirty="0" smtClean="0"/>
              <a:t>As part of the overall limit recalibration</a:t>
            </a:r>
            <a:r>
              <a:rPr lang="en-GB" sz="1600" dirty="0"/>
              <a:t>, the set of ‘CCAR-linked’ </a:t>
            </a:r>
            <a:r>
              <a:rPr lang="en-GB" sz="1600" dirty="0" smtClean="0"/>
              <a:t>metrics is recalibrated based on  the final 2016 CCAR output, including</a:t>
            </a:r>
          </a:p>
          <a:p>
            <a:pPr marL="685800" lvl="1" indent="-228600" algn="l">
              <a:lnSpc>
                <a:spcPct val="100000"/>
              </a:lnSpc>
              <a:spcBef>
                <a:spcPts val="400"/>
              </a:spcBef>
              <a:spcAft>
                <a:spcPts val="0"/>
              </a:spcAft>
              <a:buSzPct val="100000"/>
              <a:buFont typeface="Arial"/>
              <a:buChar char="–"/>
            </a:pPr>
            <a:r>
              <a:rPr lang="en-GB" sz="1600" dirty="0" smtClean="0"/>
              <a:t>Revising capital adequacy ratio limits based on the 2016 Capital Policy</a:t>
            </a:r>
          </a:p>
          <a:p>
            <a:pPr marL="685800" lvl="1" indent="-228600" algn="l">
              <a:lnSpc>
                <a:spcPct val="100000"/>
              </a:lnSpc>
              <a:spcBef>
                <a:spcPts val="400"/>
              </a:spcBef>
              <a:spcAft>
                <a:spcPts val="0"/>
              </a:spcAft>
              <a:buSzPct val="100000"/>
              <a:buFont typeface="Arial"/>
              <a:buChar char="–"/>
            </a:pPr>
            <a:r>
              <a:rPr lang="en-GB" sz="1600" dirty="0" smtClean="0"/>
              <a:t>Allocating the SHUSA CCAR loss budget across entities</a:t>
            </a:r>
          </a:p>
          <a:p>
            <a:pPr marL="685800" lvl="1" indent="-228600" algn="l">
              <a:lnSpc>
                <a:spcPct val="100000"/>
              </a:lnSpc>
              <a:spcBef>
                <a:spcPts val="400"/>
              </a:spcBef>
              <a:spcAft>
                <a:spcPts val="0"/>
              </a:spcAft>
              <a:buSzPct val="100000"/>
              <a:buFont typeface="Arial"/>
              <a:buChar char="–"/>
            </a:pPr>
            <a:r>
              <a:rPr lang="en-GB" sz="1600" dirty="0" smtClean="0"/>
              <a:t>Evaluating stress loss relativity to develop </a:t>
            </a:r>
            <a:r>
              <a:rPr lang="en-GB" sz="1600" dirty="0"/>
              <a:t>N</a:t>
            </a:r>
            <a:r>
              <a:rPr lang="en-GB" sz="1600" dirty="0" smtClean="0"/>
              <a:t>et Charge-Off (NCO) limit anchor points</a:t>
            </a:r>
          </a:p>
          <a:p>
            <a:pPr marL="685800" lvl="1" indent="-228600" algn="l">
              <a:lnSpc>
                <a:spcPct val="100000"/>
              </a:lnSpc>
              <a:spcBef>
                <a:spcPts val="400"/>
              </a:spcBef>
              <a:spcAft>
                <a:spcPts val="0"/>
              </a:spcAft>
              <a:buSzPct val="100000"/>
              <a:buFont typeface="Arial"/>
              <a:buChar char="–"/>
            </a:pPr>
            <a:r>
              <a:rPr lang="en-GB" sz="1600" dirty="0" smtClean="0"/>
              <a:t>Applying a delinquency scalar to convert NCO limits to 60+ Days-Past-Due (DPD) limits</a:t>
            </a:r>
          </a:p>
          <a:p>
            <a:pPr marL="342900" indent="-342900" algn="l">
              <a:lnSpc>
                <a:spcPct val="100000"/>
              </a:lnSpc>
              <a:spcBef>
                <a:spcPts val="400"/>
              </a:spcBef>
              <a:spcAft>
                <a:spcPts val="0"/>
              </a:spcAft>
              <a:buFont typeface="Arial" panose="020B0604020202020204" pitchFamily="34" charset="0"/>
              <a:buChar char="•"/>
            </a:pPr>
            <a:r>
              <a:rPr lang="en-GB" sz="1600" dirty="0" smtClean="0"/>
              <a:t>Resulting scalar and limit anchor points are then reviewed and adjusted by management to account for strategic business changes</a:t>
            </a:r>
          </a:p>
          <a:p>
            <a:pPr marL="342900" indent="-342900" algn="l">
              <a:lnSpc>
                <a:spcPct val="100000"/>
              </a:lnSpc>
              <a:spcBef>
                <a:spcPts val="400"/>
              </a:spcBef>
              <a:spcAft>
                <a:spcPts val="0"/>
              </a:spcAft>
              <a:buFont typeface="Arial" panose="020B0604020202020204" pitchFamily="34" charset="0"/>
              <a:buChar char="•"/>
            </a:pPr>
            <a:r>
              <a:rPr lang="en-GB" sz="1600" dirty="0" smtClean="0"/>
              <a:t>Revised limits will be proposed to SHUSA and SBNA Boards in late June for final approval </a:t>
            </a:r>
          </a:p>
          <a:p>
            <a:pPr algn="l">
              <a:lnSpc>
                <a:spcPct val="100000"/>
              </a:lnSpc>
              <a:spcBef>
                <a:spcPts val="600"/>
              </a:spcBef>
              <a:spcAft>
                <a:spcPts val="0"/>
              </a:spcAft>
            </a:pPr>
            <a:r>
              <a:rPr lang="en-GB" sz="1600" b="1" dirty="0" smtClean="0"/>
              <a:t>Agenda for the meeting</a:t>
            </a:r>
          </a:p>
          <a:p>
            <a:pPr marL="342900" indent="-342900" algn="l">
              <a:lnSpc>
                <a:spcPct val="100000"/>
              </a:lnSpc>
              <a:spcBef>
                <a:spcPts val="400"/>
              </a:spcBef>
              <a:spcAft>
                <a:spcPts val="0"/>
              </a:spcAft>
              <a:buFont typeface="Arial" panose="020B0604020202020204" pitchFamily="34" charset="0"/>
              <a:buChar char="•"/>
            </a:pPr>
            <a:r>
              <a:rPr lang="en-GB" sz="1600" dirty="0" smtClean="0"/>
              <a:t>Review proposed limits and supporting methodology</a:t>
            </a:r>
          </a:p>
          <a:p>
            <a:pPr marL="342900" indent="-342900" algn="l">
              <a:lnSpc>
                <a:spcPct val="100000"/>
              </a:lnSpc>
              <a:spcBef>
                <a:spcPts val="400"/>
              </a:spcBef>
              <a:spcAft>
                <a:spcPts val="0"/>
              </a:spcAft>
              <a:buFont typeface="Arial" panose="020B0604020202020204" pitchFamily="34" charset="0"/>
              <a:buChar char="•"/>
            </a:pPr>
            <a:r>
              <a:rPr lang="en-GB" sz="1600" dirty="0" smtClean="0"/>
              <a:t>Identify potential areas requiring management adjustment</a:t>
            </a:r>
          </a:p>
          <a:p>
            <a:pPr marL="342900" indent="-342900" algn="l">
              <a:lnSpc>
                <a:spcPct val="100000"/>
              </a:lnSpc>
              <a:spcBef>
                <a:spcPts val="400"/>
              </a:spcBef>
              <a:spcAft>
                <a:spcPts val="0"/>
              </a:spcAft>
              <a:buFont typeface="Arial" panose="020B0604020202020204" pitchFamily="34" charset="0"/>
              <a:buChar char="•"/>
            </a:pPr>
            <a:r>
              <a:rPr lang="en-GB" sz="1600" dirty="0" smtClean="0"/>
              <a:t>Balance suggested management adjustments against capital constraints</a:t>
            </a:r>
            <a:endParaRPr lang="en-GB" sz="1600" dirty="0"/>
          </a:p>
        </p:txBody>
      </p:sp>
    </p:spTree>
    <p:extLst>
      <p:ext uri="{BB962C8B-B14F-4D97-AF65-F5344CB8AC3E}">
        <p14:creationId xmlns:p14="http://schemas.microsoft.com/office/powerpoint/2010/main" val="151943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6744" y="248488"/>
            <a:ext cx="9336044" cy="357021"/>
          </a:xfrm>
          <a:prstGeom prst="rect">
            <a:avLst/>
          </a:prstGeom>
          <a:noFill/>
        </p:spPr>
        <p:txBody>
          <a:bodyPr wrap="square" rtlCol="0">
            <a:spAutoFit/>
          </a:bodyPr>
          <a:lstStyle/>
          <a:p>
            <a:pPr algn="l"/>
            <a:r>
              <a:rPr lang="en-US" sz="2000" b="1" dirty="0" smtClean="0"/>
              <a:t>Proposed 2016 CCAR data mapping – SBNA Retail RAS segments</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905110607"/>
              </p:ext>
            </p:extLst>
          </p:nvPr>
        </p:nvGraphicFramePr>
        <p:xfrm>
          <a:off x="457200" y="1031355"/>
          <a:ext cx="8775701" cy="3795825"/>
        </p:xfrm>
        <a:graphic>
          <a:graphicData uri="http://schemas.openxmlformats.org/drawingml/2006/table">
            <a:tbl>
              <a:tblPr>
                <a:tableStyleId>{839DD9DD-9E6C-4910-8AC0-68ADFF6A6AFC}</a:tableStyleId>
              </a:tblPr>
              <a:tblGrid>
                <a:gridCol w="1903228"/>
                <a:gridCol w="2775098"/>
                <a:gridCol w="4097375"/>
              </a:tblGrid>
              <a:tr h="237911">
                <a:tc>
                  <a:txBody>
                    <a:bodyPr/>
                    <a:lstStyle/>
                    <a:p>
                      <a:pPr algn="l" fontAlgn="b"/>
                      <a:r>
                        <a:rPr lang="en-US" sz="1400" b="1" i="0" u="none" strike="noStrike" dirty="0" smtClean="0">
                          <a:effectLst/>
                          <a:latin typeface="+mj-lt"/>
                        </a:rPr>
                        <a:t>2015 RAS</a:t>
                      </a:r>
                      <a:r>
                        <a:rPr lang="en-US" sz="1400" b="1" i="0" u="none" strike="noStrike" baseline="0" dirty="0" smtClean="0">
                          <a:effectLst/>
                          <a:latin typeface="+mj-lt"/>
                        </a:rPr>
                        <a:t> segments</a:t>
                      </a:r>
                      <a:endParaRPr lang="en-US" sz="1400" b="1"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400" b="1" i="0" u="none" strike="noStrike" dirty="0" smtClean="0">
                          <a:effectLst/>
                          <a:latin typeface="+mj-lt"/>
                        </a:rPr>
                        <a:t>2016 reporting segments</a:t>
                      </a:r>
                      <a:endParaRPr lang="en-US" sz="1400" b="1"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c>
                  <a:txBody>
                    <a:bodyPr/>
                    <a:lstStyle/>
                    <a:p>
                      <a:pPr algn="l" fontAlgn="b"/>
                      <a:r>
                        <a:rPr lang="en-US" sz="1400" b="1" i="0" u="none" strike="noStrike" baseline="0" dirty="0" smtClean="0">
                          <a:effectLst/>
                          <a:latin typeface="+mj-lt"/>
                        </a:rPr>
                        <a:t>2016 RAS segments</a:t>
                      </a:r>
                      <a:endParaRPr lang="en-US" sz="1400" b="1"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219016">
                <a:tc rowSpan="9">
                  <a:txBody>
                    <a:bodyPr/>
                    <a:lstStyle/>
                    <a:p>
                      <a:pPr algn="l" fontAlgn="b"/>
                      <a:r>
                        <a:rPr lang="en-US" sz="1200" b="1" i="0" u="none" strike="noStrike" dirty="0" smtClean="0">
                          <a:solidFill>
                            <a:schemeClr val="bg1"/>
                          </a:solidFill>
                          <a:effectLst/>
                          <a:latin typeface="+mj-lt"/>
                        </a:rPr>
                        <a:t>Retail</a:t>
                      </a:r>
                      <a:endParaRPr lang="en-US" sz="1200" b="1" i="0" u="none" strike="noStrike" dirty="0">
                        <a:solidFill>
                          <a:schemeClr val="bg1"/>
                        </a:solidFill>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l" fontAlgn="b"/>
                      <a:r>
                        <a:rPr lang="en-US" sz="1200" b="1" u="none" strike="noStrike" dirty="0">
                          <a:solidFill>
                            <a:schemeClr val="bg1"/>
                          </a:solidFill>
                          <a:effectLst/>
                          <a:latin typeface="+mj-lt"/>
                        </a:rPr>
                        <a:t>Retail</a:t>
                      </a:r>
                      <a:endParaRPr lang="en-US" sz="1200" b="1" i="0" u="none" strike="noStrike" dirty="0">
                        <a:solidFill>
                          <a:schemeClr val="bg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205236">
                <a:tc vMerge="1">
                  <a:txBody>
                    <a:bodyPr/>
                    <a:lstStyle/>
                    <a:p>
                      <a:pPr algn="l" fontAlgn="b"/>
                      <a:endParaRPr lang="en-US" sz="1200" b="1" i="0" u="none" strike="noStrike" dirty="0">
                        <a:solidFill>
                          <a:schemeClr val="tx1"/>
                        </a:solidFill>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pPr algn="l" fontAlgn="b"/>
                      <a:r>
                        <a:rPr lang="en-US" sz="1200" b="1" u="none" strike="noStrike" dirty="0" smtClean="0">
                          <a:solidFill>
                            <a:schemeClr val="tx1"/>
                          </a:solidFill>
                          <a:effectLst/>
                          <a:latin typeface="+mj-lt"/>
                        </a:rPr>
                        <a:t>Retail Banking</a:t>
                      </a:r>
                      <a:endParaRPr lang="en-US" sz="1200" b="1" i="0" u="none" strike="noStrike" dirty="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solidFill>
                  </a:tcPr>
                </a:tc>
              </a:tr>
              <a:tr h="205236">
                <a:tc vMerge="1">
                  <a:txBody>
                    <a:bodyPr/>
                    <a:lstStyle/>
                    <a:p>
                      <a:pPr marL="233363" indent="0" algn="l" fontAlgn="b"/>
                      <a:endParaRPr lang="en-US" sz="1200" b="0"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3363" indent="0" algn="l" fontAlgn="b"/>
                      <a:r>
                        <a:rPr lang="en-US" sz="1200" b="0" u="none" strike="noStrike" dirty="0" smtClean="0">
                          <a:effectLst/>
                          <a:latin typeface="+mj-lt"/>
                        </a:rPr>
                        <a:t>Individual</a:t>
                      </a:r>
                      <a:endParaRPr lang="en-US" sz="1200" b="0" i="0" u="none" strike="noStrike" dirty="0">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endParaRPr lang="en-US" sz="1200" b="0" i="0" u="none" strike="noStrike" dirty="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05236">
                <a:tc vMerge="1">
                  <a:txBody>
                    <a:bodyPr/>
                    <a:lstStyle/>
                    <a:p>
                      <a:pPr marL="457200" indent="0" algn="l" defTabSz="914400" rtl="0" eaLnBrk="1" fontAlgn="b" latinLnBrk="0" hangingPunct="1">
                        <a:buFont typeface="Arial" panose="020B0604020202020204" pitchFamily="34" charset="0"/>
                        <a:buNone/>
                      </a:pP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457200" indent="0" algn="l" defTabSz="914400" rtl="0" eaLnBrk="1" fontAlgn="b" latinLnBrk="0" hangingPunct="1">
                        <a:buFont typeface="Arial" panose="020B0604020202020204" pitchFamily="34" charset="0"/>
                        <a:buNone/>
                      </a:pPr>
                      <a:r>
                        <a:rPr lang="en-US" sz="1200" b="0" i="0" u="none" strike="noStrike" kern="1200" dirty="0" smtClean="0">
                          <a:solidFill>
                            <a:schemeClr val="tx1"/>
                          </a:solidFill>
                          <a:effectLst/>
                          <a:latin typeface="+mj-lt"/>
                          <a:ea typeface="+mn-ea"/>
                          <a:cs typeface="+mn-cs"/>
                        </a:rPr>
                        <a:t>Home Equity</a:t>
                      </a: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597336">
                <a:tc vMerge="1">
                  <a:txBody>
                    <a:bodyPr/>
                    <a:lstStyle/>
                    <a:p>
                      <a:pPr marL="457200" indent="0" algn="l" defTabSz="914400" rtl="0" eaLnBrk="1" fontAlgn="b" latinLnBrk="0" hangingPunct="1">
                        <a:buFont typeface="Arial" panose="020B0604020202020204" pitchFamily="34" charset="0"/>
                        <a:buNone/>
                      </a:pP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457200" indent="0" algn="l" defTabSz="914400" rtl="0" eaLnBrk="1" fontAlgn="b" latinLnBrk="0" hangingPunct="1">
                        <a:buFont typeface="Arial" panose="020B0604020202020204" pitchFamily="34" charset="0"/>
                        <a:buNone/>
                      </a:pPr>
                      <a:r>
                        <a:rPr lang="en-US" sz="1200" b="0" i="0" u="none" strike="noStrike" kern="1200" dirty="0" smtClean="0">
                          <a:solidFill>
                            <a:schemeClr val="tx1"/>
                          </a:solidFill>
                          <a:effectLst/>
                          <a:latin typeface="+mj-lt"/>
                          <a:ea typeface="+mn-ea"/>
                          <a:cs typeface="+mn-cs"/>
                        </a:rPr>
                        <a:t>Direct Consumer</a:t>
                      </a: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l" fontAlgn="b"/>
                      <a:r>
                        <a:rPr lang="en-US" sz="1200" b="0" i="0" u="none" strike="noStrike" dirty="0" smtClean="0">
                          <a:solidFill>
                            <a:schemeClr val="tx1"/>
                          </a:solidFill>
                          <a:effectLst/>
                          <a:latin typeface="+mj-lt"/>
                        </a:rPr>
                        <a:t>Additional granularity</a:t>
                      </a:r>
                      <a:r>
                        <a:rPr lang="en-US" sz="1200" b="0" i="0" u="none" strike="noStrike" baseline="0" dirty="0" smtClean="0">
                          <a:solidFill>
                            <a:schemeClr val="tx1"/>
                          </a:solidFill>
                          <a:effectLst/>
                          <a:latin typeface="+mj-lt"/>
                        </a:rPr>
                        <a:t> separates </a:t>
                      </a:r>
                      <a:r>
                        <a:rPr lang="en-US" sz="1200" b="0" i="0" u="none" strike="noStrike" dirty="0" smtClean="0">
                          <a:solidFill>
                            <a:schemeClr val="tx1"/>
                          </a:solidFill>
                          <a:effectLst/>
                          <a:latin typeface="+mj-lt"/>
                        </a:rPr>
                        <a:t>u</a:t>
                      </a:r>
                      <a:r>
                        <a:rPr lang="en-US" sz="1200" b="0" i="0" u="none" strike="noStrike" baseline="0" dirty="0" smtClean="0">
                          <a:solidFill>
                            <a:schemeClr val="tx1"/>
                          </a:solidFill>
                          <a:effectLst/>
                          <a:latin typeface="+mj-lt"/>
                        </a:rPr>
                        <a:t>nsecured and secured products (Personal Lending  vs. Consumer </a:t>
                      </a:r>
                      <a:r>
                        <a:rPr lang="en-US" sz="1200" b="0" i="0" u="none" strike="noStrike" kern="1200" baseline="0" dirty="0" smtClean="0">
                          <a:solidFill>
                            <a:schemeClr val="tx1"/>
                          </a:solidFill>
                          <a:effectLst/>
                          <a:latin typeface="+mn-lt"/>
                          <a:ea typeface="+mn-ea"/>
                          <a:cs typeface="+mn-cs"/>
                        </a:rPr>
                        <a:t>Other</a:t>
                      </a:r>
                      <a:r>
                        <a:rPr lang="en-US" sz="1200" b="0" i="0" u="none" strike="noStrike" baseline="0" dirty="0" smtClean="0">
                          <a:solidFill>
                            <a:schemeClr val="tx1"/>
                          </a:solidFill>
                          <a:effectLst/>
                          <a:latin typeface="+mj-lt"/>
                        </a:rPr>
                        <a:t>)</a:t>
                      </a:r>
                      <a:endParaRPr lang="en-US" sz="1200" b="0" i="0" u="none" strike="noStrike" dirty="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05236">
                <a:tc vMerge="1">
                  <a:txBody>
                    <a:bodyPr/>
                    <a:lstStyle/>
                    <a:p>
                      <a:pPr marL="234950" indent="0" algn="l" defTabSz="914400" rtl="0" eaLnBrk="1" fontAlgn="b" latinLnBrk="0" hangingPunct="1">
                        <a:buFont typeface="Arial" panose="020B0604020202020204" pitchFamily="34" charset="0"/>
                        <a:buNone/>
                      </a:pP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4950" indent="0" algn="l" defTabSz="914400" rtl="0" eaLnBrk="1" fontAlgn="b" latinLnBrk="0" hangingPunct="1">
                        <a:buFont typeface="Arial" panose="020B0604020202020204" pitchFamily="34" charset="0"/>
                        <a:buNone/>
                      </a:pPr>
                      <a:r>
                        <a:rPr lang="en-US" sz="1200" b="0" i="0" u="none" strike="noStrike" kern="1200" dirty="0" smtClean="0">
                          <a:solidFill>
                            <a:schemeClr val="tx1"/>
                          </a:solidFill>
                          <a:effectLst/>
                          <a:latin typeface="+mj-lt"/>
                          <a:ea typeface="+mn-ea"/>
                          <a:cs typeface="+mn-cs"/>
                        </a:rPr>
                        <a:t>Mortgage</a:t>
                      </a: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05236">
                <a:tc vMerge="1">
                  <a:txBody>
                    <a:bodyPr/>
                    <a:lstStyle/>
                    <a:p>
                      <a:pPr marL="234950" indent="0" algn="l" defTabSz="914400" rtl="0" eaLnBrk="1" fontAlgn="b" latinLnBrk="0" hangingPunct="1">
                        <a:buFont typeface="Arial" panose="020B0604020202020204" pitchFamily="34" charset="0"/>
                        <a:buNone/>
                      </a:pP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4950" indent="0" algn="l" defTabSz="914400" rtl="0" eaLnBrk="1" fontAlgn="b" latinLnBrk="0" hangingPunct="1">
                        <a:buFont typeface="Arial" panose="020B0604020202020204" pitchFamily="34" charset="0"/>
                        <a:buNone/>
                      </a:pPr>
                      <a:r>
                        <a:rPr lang="en-US" sz="1200" b="0" i="0" u="none" strike="noStrike" kern="1200" dirty="0" smtClean="0">
                          <a:solidFill>
                            <a:schemeClr val="tx1"/>
                          </a:solidFill>
                          <a:effectLst/>
                          <a:latin typeface="+mj-lt"/>
                          <a:ea typeface="+mn-ea"/>
                          <a:cs typeface="+mn-cs"/>
                        </a:rPr>
                        <a:t>Credit</a:t>
                      </a:r>
                      <a:r>
                        <a:rPr lang="en-US" sz="1200" b="0" i="0" u="none" strike="noStrike" kern="1200" baseline="0" dirty="0" smtClean="0">
                          <a:solidFill>
                            <a:schemeClr val="tx1"/>
                          </a:solidFill>
                          <a:effectLst/>
                          <a:latin typeface="+mj-lt"/>
                          <a:ea typeface="+mn-ea"/>
                          <a:cs typeface="+mn-cs"/>
                        </a:rPr>
                        <a:t> Card</a:t>
                      </a:r>
                      <a:endParaRPr lang="en-US" sz="1200" b="0" i="0" u="none" strike="noStrike" kern="1200" dirty="0">
                        <a:solidFill>
                          <a:schemeClr val="tx1"/>
                        </a:solidFill>
                        <a:effectLst/>
                        <a:latin typeface="+mj-lt"/>
                        <a:ea typeface="+mn-ea"/>
                        <a:cs typeface="+mn-cs"/>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19016">
                <a:tc vMerge="1">
                  <a:txBody>
                    <a:bodyPr/>
                    <a:lstStyle/>
                    <a:p>
                      <a:pPr marL="233363"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3363" marR="0" indent="0" algn="l" defTabSz="914400" rtl="0" eaLnBrk="1" fontAlgn="b" latinLnBrk="0" hangingPunct="1">
                        <a:lnSpc>
                          <a:spcPct val="100000"/>
                        </a:lnSpc>
                        <a:spcBef>
                          <a:spcPts val="0"/>
                        </a:spcBef>
                        <a:spcAft>
                          <a:spcPts val="0"/>
                        </a:spcAft>
                        <a:buClrTx/>
                        <a:buSzTx/>
                        <a:buFontTx/>
                        <a:buNone/>
                        <a:tabLst/>
                        <a:defRPr/>
                      </a:pPr>
                      <a:r>
                        <a:rPr lang="en-US" sz="1200" b="0" u="none" strike="noStrike" dirty="0" smtClean="0">
                          <a:effectLst/>
                          <a:latin typeface="+mj-lt"/>
                        </a:rPr>
                        <a:t>RV/Marine</a:t>
                      </a:r>
                      <a:endParaRPr lang="en-US" sz="1200" b="0" i="0" u="none" strike="noStrike" dirty="0" smtClean="0">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rowSpan="2">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j-lt"/>
                        </a:rPr>
                        <a:t>Combines</a:t>
                      </a:r>
                      <a:r>
                        <a:rPr lang="en-US" sz="1200" b="0" i="0" u="none" strike="noStrike" baseline="0" dirty="0" smtClean="0">
                          <a:solidFill>
                            <a:schemeClr val="tx1"/>
                          </a:solidFill>
                          <a:effectLst/>
                          <a:latin typeface="+mj-lt"/>
                        </a:rPr>
                        <a:t>  RV/Marine with other run-off portfolios</a:t>
                      </a:r>
                      <a:endParaRPr lang="en-US" sz="1200" b="0" i="0" u="none" strike="noStrike" dirty="0" smtClean="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19016">
                <a:tc vMerge="1">
                  <a:txBody>
                    <a:bodyPr/>
                    <a:lstStyle/>
                    <a:p>
                      <a:pPr marL="233363"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3363"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effectLst/>
                          <a:latin typeface="+mj-lt"/>
                        </a:rPr>
                        <a:t>Other Run-off</a:t>
                      </a: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vMerge="1">
                  <a:txBody>
                    <a:bodyPr/>
                    <a:lstStyle/>
                    <a:p>
                      <a:endParaRPr lang="en-GB"/>
                    </a:p>
                  </a:txBody>
                  <a:tcPr/>
                </a:tc>
              </a:tr>
              <a:tr h="219016">
                <a:tc rowSpan="5">
                  <a:txBody>
                    <a:bodyPr/>
                    <a:lstStyle/>
                    <a:p>
                      <a:pPr algn="l" fontAlgn="b"/>
                      <a:r>
                        <a:rPr lang="en-US" sz="1200" b="1" i="0" u="none" strike="noStrike" dirty="0" smtClean="0">
                          <a:solidFill>
                            <a:schemeClr val="bg1"/>
                          </a:solidFill>
                          <a:effectLst/>
                          <a:latin typeface="+mj-lt"/>
                        </a:rPr>
                        <a:t>Business Banking &amp; Auto</a:t>
                      </a:r>
                      <a:endParaRPr lang="en-US" sz="1200" b="1" i="0" u="none" strike="noStrike" dirty="0">
                        <a:solidFill>
                          <a:schemeClr val="bg1"/>
                        </a:solidFill>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rgbClr val="FF0000"/>
                    </a:solidFill>
                  </a:tcPr>
                </a:tc>
                <a:tc>
                  <a:txBody>
                    <a:bodyPr/>
                    <a:lstStyle/>
                    <a:p>
                      <a:pPr algn="l" fontAlgn="b"/>
                      <a:r>
                        <a:rPr lang="en-US" sz="1200" b="1" u="none" strike="noStrike" dirty="0">
                          <a:solidFill>
                            <a:schemeClr val="tx1"/>
                          </a:solidFill>
                          <a:effectLst/>
                          <a:latin typeface="+mj-lt"/>
                        </a:rPr>
                        <a:t>Auto Financing</a:t>
                      </a:r>
                      <a:endParaRPr lang="en-US" sz="1200" b="1" i="0" u="none" strike="noStrike" dirty="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75000"/>
                      </a:schemeClr>
                    </a:solidFill>
                  </a:tcPr>
                </a:tc>
              </a:tr>
              <a:tr h="401286">
                <a:tc vMerge="1">
                  <a:txBody>
                    <a:bodyPr/>
                    <a:lstStyle/>
                    <a:p>
                      <a:pPr marL="233363" indent="0" algn="l" fontAlgn="b"/>
                      <a:endParaRPr lang="en-US" sz="1200" b="1"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3363" indent="0" algn="l" fontAlgn="b"/>
                      <a:r>
                        <a:rPr lang="en-US" sz="1200" u="none" strike="noStrike" dirty="0" smtClean="0">
                          <a:effectLst/>
                          <a:latin typeface="+mj-lt"/>
                        </a:rPr>
                        <a:t>CEVF</a:t>
                      </a:r>
                      <a:endParaRPr lang="en-US" sz="1200" b="1" i="0" u="none" strike="noStrike" dirty="0">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chemeClr val="tx1"/>
                          </a:solidFill>
                          <a:effectLst/>
                          <a:latin typeface="+mj-lt"/>
                        </a:rPr>
                        <a:t>Combines with Consumer Other (secured Direct Consumer)</a:t>
                      </a: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19016">
                <a:tc vMerge="1">
                  <a:txBody>
                    <a:bodyPr/>
                    <a:lstStyle/>
                    <a:p>
                      <a:pPr algn="l" fontAlgn="b"/>
                      <a:endParaRPr lang="en-US" sz="1200" b="1" i="0" u="none" strike="noStrike" dirty="0">
                        <a:solidFill>
                          <a:schemeClr val="bg1"/>
                        </a:solidFill>
                        <a:effectLst/>
                        <a:latin typeface="+mj-lt"/>
                      </a:endParaRPr>
                    </a:p>
                  </a:txBody>
                  <a:tcPr marL="45720" marR="8569" marT="856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l" fontAlgn="b"/>
                      <a:r>
                        <a:rPr lang="en-US" sz="1200" b="1" u="none" strike="noStrike" dirty="0" smtClean="0">
                          <a:solidFill>
                            <a:schemeClr val="bg1"/>
                          </a:solidFill>
                          <a:effectLst/>
                          <a:latin typeface="+mj-lt"/>
                        </a:rPr>
                        <a:t>Business Banking</a:t>
                      </a:r>
                      <a:endParaRPr lang="en-US" sz="1200" b="1" i="0" u="none" strike="noStrike" dirty="0">
                        <a:solidFill>
                          <a:schemeClr val="bg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219016">
                <a:tc vMerge="1">
                  <a:txBody>
                    <a:bodyPr/>
                    <a:lstStyle/>
                    <a:p>
                      <a:pPr marL="233363"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233363" marR="0" indent="0" algn="l" defTabSz="914400" rtl="0" eaLnBrk="1" fontAlgn="b" latinLnBrk="0" hangingPunct="1">
                        <a:lnSpc>
                          <a:spcPct val="100000"/>
                        </a:lnSpc>
                        <a:spcBef>
                          <a:spcPts val="0"/>
                        </a:spcBef>
                        <a:spcAft>
                          <a:spcPts val="0"/>
                        </a:spcAft>
                        <a:buClrTx/>
                        <a:buSzTx/>
                        <a:buFontTx/>
                        <a:buNone/>
                        <a:tabLst/>
                        <a:defRPr/>
                      </a:pPr>
                      <a:r>
                        <a:rPr lang="en-US" sz="1200" b="0" u="none" strike="noStrike" dirty="0" smtClean="0">
                          <a:effectLst/>
                          <a:latin typeface="+mj-lt"/>
                        </a:rPr>
                        <a:t>Small Business Banking</a:t>
                      </a:r>
                      <a:endParaRPr lang="en-US" sz="1200" b="0" i="0" u="none" strike="noStrike" dirty="0" smtClean="0">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endParaRPr lang="en-GB" dirty="0"/>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r>
              <a:tr h="219016">
                <a:tc vMerge="1">
                  <a:txBody>
                    <a:bodyPr/>
                    <a:lstStyle/>
                    <a:p>
                      <a:pPr marL="233363" indent="0" algn="l" fontAlgn="b"/>
                      <a:endParaRPr lang="en-US" sz="1200" b="1" i="0" u="none" strike="noStrike" dirty="0">
                        <a:effectLst/>
                        <a:latin typeface="+mj-lt"/>
                      </a:endParaRPr>
                    </a:p>
                  </a:txBody>
                  <a:tcPr marL="45720" marR="8569" marT="8569"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233363" indent="0" algn="l" fontAlgn="b"/>
                      <a:r>
                        <a:rPr lang="en-US" sz="1200" u="none" strike="noStrike" dirty="0" smtClean="0">
                          <a:effectLst/>
                          <a:latin typeface="+mj-lt"/>
                        </a:rPr>
                        <a:t>Business Banking</a:t>
                      </a:r>
                      <a:endParaRPr lang="en-US" sz="1200" b="1" i="0" u="none" strike="noStrike" dirty="0">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chemeClr val="tx1"/>
                        </a:solidFill>
                        <a:effectLst/>
                        <a:latin typeface="+mj-lt"/>
                      </a:endParaRPr>
                    </a:p>
                  </a:txBody>
                  <a:tcPr marL="45720" marR="8569" marT="8569"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08701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1254460"/>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Retail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896425" y="1551303"/>
            <a:ext cx="4293944" cy="5309146"/>
          </a:xfrm>
          <a:prstGeom prst="rect">
            <a:avLst/>
          </a:prstGeom>
        </p:spPr>
        <p:txBody>
          <a:bodyPr wrap="square">
            <a:spAutoFit/>
          </a:bodyPr>
          <a:lstStyle/>
          <a:p>
            <a:pPr algn="l" fontAlgn="b">
              <a:lnSpc>
                <a:spcPct val="100000"/>
              </a:lnSpc>
              <a:spcBef>
                <a:spcPts val="200"/>
              </a:spcBef>
              <a:spcAft>
                <a:spcPts val="0"/>
              </a:spcAft>
              <a:defRPr/>
            </a:pPr>
            <a:r>
              <a:rPr lang="en-US" sz="1100" b="1" dirty="0" smtClean="0"/>
              <a:t>Portfolio balance</a:t>
            </a:r>
            <a:endParaRPr lang="en-US" sz="1100" b="1" dirty="0"/>
          </a:p>
          <a:p>
            <a:pPr marL="171450" indent="-171450" algn="l" fontAlgn="b">
              <a:lnSpc>
                <a:spcPct val="100000"/>
              </a:lnSpc>
              <a:spcBef>
                <a:spcPts val="200"/>
              </a:spcBef>
              <a:spcAft>
                <a:spcPts val="0"/>
              </a:spcAft>
              <a:buFont typeface="Arial" panose="020B0604020202020204" pitchFamily="34" charset="0"/>
              <a:buChar char="•"/>
              <a:defRPr/>
            </a:pPr>
            <a:r>
              <a:rPr lang="en-US" sz="1100" dirty="0">
                <a:cs typeface="Arial" panose="020B0604020202020204" pitchFamily="34" charset="0"/>
              </a:rPr>
              <a:t>2015 </a:t>
            </a:r>
            <a:r>
              <a:rPr lang="en-US" sz="1100" dirty="0" smtClean="0">
                <a:cs typeface="Arial" panose="020B0604020202020204" pitchFamily="34" charset="0"/>
              </a:rPr>
              <a:t>breakdown included portions of C&amp;I, CRE, and Business Banking in </a:t>
            </a:r>
            <a:r>
              <a:rPr lang="en-US" sz="1100" dirty="0">
                <a:cs typeface="Arial" panose="020B0604020202020204" pitchFamily="34" charset="0"/>
              </a:rPr>
              <a:t>SBNA </a:t>
            </a:r>
            <a:r>
              <a:rPr lang="en-US" sz="1100" dirty="0" smtClean="0">
                <a:cs typeface="Arial" panose="020B0604020202020204" pitchFamily="34" charset="0"/>
              </a:rPr>
              <a:t>Retail; </a:t>
            </a:r>
            <a:r>
              <a:rPr lang="en-US" sz="1100" dirty="0">
                <a:cs typeface="Arial" panose="020B0604020202020204" pitchFamily="34" charset="0"/>
              </a:rPr>
              <a:t>improved </a:t>
            </a:r>
            <a:r>
              <a:rPr lang="en-US" sz="1100" dirty="0" smtClean="0">
                <a:cs typeface="Arial" panose="020B0604020202020204" pitchFamily="34" charset="0"/>
              </a:rPr>
              <a:t>data granularity lowers </a:t>
            </a:r>
            <a:r>
              <a:rPr lang="en-US" sz="1100" dirty="0">
                <a:cs typeface="Arial" panose="020B0604020202020204" pitchFamily="34" charset="0"/>
              </a:rPr>
              <a:t>balances across scenarios </a:t>
            </a:r>
            <a:r>
              <a:rPr lang="en-US" sz="1100" b="1" i="1" dirty="0" smtClean="0">
                <a:solidFill>
                  <a:schemeClr val="accent5"/>
                </a:solidFill>
                <a:cs typeface="Arial" panose="020B0604020202020204" pitchFamily="34" charset="0"/>
              </a:rPr>
              <a:t>(-</a:t>
            </a:r>
            <a:r>
              <a:rPr lang="en-US" sz="1100" b="1" i="1" dirty="0">
                <a:solidFill>
                  <a:schemeClr val="accent5"/>
                </a:solidFill>
                <a:cs typeface="Arial" panose="020B0604020202020204" pitchFamily="34" charset="0"/>
              </a:rPr>
              <a:t>8</a:t>
            </a:r>
            <a:r>
              <a:rPr lang="en-US" sz="1100" b="1" i="1" dirty="0" smtClean="0">
                <a:solidFill>
                  <a:schemeClr val="accent5"/>
                </a:solidFill>
                <a:cs typeface="Arial" panose="020B0604020202020204" pitchFamily="34" charset="0"/>
              </a:rPr>
              <a:t>%)</a:t>
            </a:r>
            <a:r>
              <a:rPr lang="en-US" sz="1100" b="1" i="1" baseline="30000" dirty="0">
                <a:solidFill>
                  <a:schemeClr val="accent5"/>
                </a:solidFill>
                <a:cs typeface="Arial" panose="020B0604020202020204" pitchFamily="34" charset="0"/>
              </a:rPr>
              <a:t>1</a:t>
            </a:r>
            <a:r>
              <a:rPr lang="en-US" sz="1100" dirty="0"/>
              <a:t> </a:t>
            </a:r>
            <a:endParaRPr lang="en-US" sz="1100" b="1" i="1" dirty="0">
              <a:solidFill>
                <a:schemeClr val="accent5"/>
              </a:solidFill>
            </a:endParaRP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Overall actual balances declined </a:t>
            </a:r>
            <a:r>
              <a:rPr lang="en-US" sz="1100" dirty="0"/>
              <a:t>from </a:t>
            </a:r>
            <a:r>
              <a:rPr lang="en-US" sz="1100" dirty="0" smtClean="0"/>
              <a:t>$16.7BN </a:t>
            </a:r>
            <a:r>
              <a:rPr lang="en-US" sz="1100" dirty="0"/>
              <a:t>to $</a:t>
            </a:r>
            <a:r>
              <a:rPr lang="en-US" sz="1100" dirty="0" smtClean="0"/>
              <a:t>15.8BN </a:t>
            </a:r>
            <a:r>
              <a:rPr lang="en-US" sz="1100" dirty="0"/>
              <a:t>since </a:t>
            </a:r>
            <a:r>
              <a:rPr lang="en-US" sz="1100" dirty="0" smtClean="0"/>
              <a:t>2014 </a:t>
            </a:r>
            <a:r>
              <a:rPr lang="en-US" sz="1100" b="1" i="1" dirty="0" smtClean="0">
                <a:solidFill>
                  <a:schemeClr val="accent5"/>
                </a:solidFill>
                <a:latin typeface="+mn-lt"/>
              </a:rPr>
              <a:t>(-6%)</a:t>
            </a:r>
            <a:r>
              <a:rPr lang="en-US" sz="1100" b="1" i="1" baseline="30000" dirty="0" smtClean="0">
                <a:solidFill>
                  <a:schemeClr val="accent5"/>
                </a:solidFill>
                <a:latin typeface="+mn-lt"/>
              </a:rPr>
              <a:t>2</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Balances continue to decrease in all scenarios as 61% of originations of conforming mortgages are expected to be sold to GSEs</a:t>
            </a:r>
            <a:r>
              <a:rPr lang="en-US" sz="1100" dirty="0" smtClean="0">
                <a:solidFill>
                  <a:srgbClr val="DD712C"/>
                </a:solidFill>
              </a:rPr>
              <a:t> </a:t>
            </a:r>
          </a:p>
          <a:p>
            <a:pPr algn="l" fontAlgn="b">
              <a:lnSpc>
                <a:spcPct val="100000"/>
              </a:lnSpc>
              <a:spcBef>
                <a:spcPts val="200"/>
              </a:spcBef>
              <a:spcAft>
                <a:spcPts val="0"/>
              </a:spcAft>
              <a:defRPr/>
            </a:pPr>
            <a:r>
              <a:rPr lang="en-US" sz="1100" b="1" dirty="0" smtClean="0"/>
              <a:t>Loss amounts</a:t>
            </a:r>
            <a:endParaRPr lang="en-US" sz="1100" dirty="0" smtClean="0"/>
          </a:p>
          <a:p>
            <a:pPr marL="171450" lvl="1" indent="-171450" algn="l" fontAlgn="b">
              <a:lnSpc>
                <a:spcPct val="100000"/>
              </a:lnSpc>
              <a:spcBef>
                <a:spcPts val="200"/>
              </a:spcBef>
              <a:spcAft>
                <a:spcPts val="0"/>
              </a:spcAft>
              <a:buFont typeface="Arial" panose="020B0604020202020204" pitchFamily="34" charset="0"/>
              <a:buChar char="•"/>
              <a:defRPr/>
            </a:pPr>
            <a:r>
              <a:rPr lang="en-US" sz="1100" dirty="0" smtClean="0"/>
              <a:t>Lower Base losses </a:t>
            </a:r>
            <a:r>
              <a:rPr lang="en-US" sz="1100" b="1" i="1" dirty="0">
                <a:solidFill>
                  <a:schemeClr val="accent5"/>
                </a:solidFill>
              </a:rPr>
              <a:t>(-42%) </a:t>
            </a:r>
            <a:r>
              <a:rPr lang="en-US" sz="1100" dirty="0" smtClean="0"/>
              <a:t>driven by a number of factors:</a:t>
            </a:r>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Smaller portfolio balances lower loss levels </a:t>
            </a:r>
            <a:r>
              <a:rPr lang="en-US" sz="1100" b="1" i="1" dirty="0" smtClean="0">
                <a:solidFill>
                  <a:schemeClr val="accent5"/>
                </a:solidFill>
              </a:rPr>
              <a:t>(-6/-9%)</a:t>
            </a:r>
            <a:r>
              <a:rPr lang="en-US" sz="1100" b="1" i="1" baseline="30000" dirty="0" smtClean="0">
                <a:solidFill>
                  <a:schemeClr val="accent5"/>
                </a:solidFill>
              </a:rPr>
              <a:t>1,2</a:t>
            </a:r>
            <a:endParaRPr lang="en-US" sz="1100" dirty="0" smtClean="0"/>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Improved modeling from 2015 reduced management adjustments and overlays (largely RRE), previously accounting for 19% </a:t>
            </a:r>
            <a:r>
              <a:rPr lang="en-US" sz="1100" dirty="0"/>
              <a:t>of Base </a:t>
            </a:r>
            <a:r>
              <a:rPr lang="en-US" sz="1100" dirty="0" smtClean="0"/>
              <a:t>losses ($68M) </a:t>
            </a:r>
          </a:p>
          <a:p>
            <a:pPr marL="628650" lvl="1" indent="-171450" algn="l" fontAlgn="b">
              <a:lnSpc>
                <a:spcPct val="100000"/>
              </a:lnSpc>
              <a:spcBef>
                <a:spcPts val="200"/>
              </a:spcBef>
              <a:spcAft>
                <a:spcPts val="0"/>
              </a:spcAft>
              <a:buFont typeface="Arial" panose="020B0604020202020204" pitchFamily="34" charset="0"/>
              <a:buChar char="•"/>
              <a:defRPr/>
            </a:pPr>
            <a:r>
              <a:rPr lang="en-US" sz="1100" dirty="0" smtClean="0"/>
              <a:t>Change in portfolio mix from 2015 as relatively riskier portfolios (e.g., RDM, RV/Marine, Credit Card Small Business) run-off or decrease as a proportion of balances</a:t>
            </a:r>
          </a:p>
          <a:p>
            <a:pPr marL="171450" indent="-171450" algn="l" fontAlgn="b">
              <a:lnSpc>
                <a:spcPct val="100000"/>
              </a:lnSpc>
              <a:spcBef>
                <a:spcPts val="200"/>
              </a:spcBef>
              <a:spcAft>
                <a:spcPts val="0"/>
              </a:spcAft>
              <a:buFont typeface="Arial" panose="020B0604020202020204" pitchFamily="34" charset="0"/>
              <a:buChar char="•"/>
              <a:defRPr/>
            </a:pPr>
            <a:r>
              <a:rPr lang="en-US" sz="1100" dirty="0"/>
              <a:t>The 2016 FRB SA scenario stresses HPI more severely than BHC Stress (-24.4% vs -9.2%), driving higher total loss levels</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An uncertainty </a:t>
            </a:r>
            <a:r>
              <a:rPr lang="en-US" sz="1100" dirty="0"/>
              <a:t>buffer </a:t>
            </a:r>
            <a:r>
              <a:rPr lang="en-US" sz="1100" dirty="0" smtClean="0"/>
              <a:t>was applied to HELOC loss rates in </a:t>
            </a:r>
            <a:r>
              <a:rPr lang="en-US" sz="1100" dirty="0"/>
              <a:t>Stress scenarios increasing losses </a:t>
            </a:r>
            <a:r>
              <a:rPr lang="en-US" sz="1100" dirty="0" smtClean="0"/>
              <a:t>rates by 190bps in FRB SA and proportionally in BHC Stress, </a:t>
            </a:r>
            <a:r>
              <a:rPr lang="en-US" sz="1100" dirty="0"/>
              <a:t>accounting for smaller decreases in </a:t>
            </a:r>
            <a:r>
              <a:rPr lang="en-US" sz="1100" dirty="0" smtClean="0"/>
              <a:t>losses vs </a:t>
            </a:r>
            <a:r>
              <a:rPr lang="en-US" sz="1100" dirty="0"/>
              <a:t>2015 than </a:t>
            </a:r>
            <a:r>
              <a:rPr lang="en-US" sz="1100" dirty="0" smtClean="0"/>
              <a:t>Base </a:t>
            </a:r>
            <a:r>
              <a:rPr lang="en-US" sz="1100" b="1" i="1" dirty="0" smtClean="0">
                <a:solidFill>
                  <a:schemeClr val="accent5"/>
                </a:solidFill>
              </a:rPr>
              <a:t>(-</a:t>
            </a:r>
            <a:r>
              <a:rPr lang="en-US" sz="1100" b="1" i="1" dirty="0">
                <a:solidFill>
                  <a:schemeClr val="accent5"/>
                </a:solidFill>
              </a:rPr>
              <a:t>33% ~ -11%)</a:t>
            </a:r>
            <a:endParaRPr lang="en-US" sz="1100" dirty="0"/>
          </a:p>
          <a:p>
            <a:pPr algn="l" fontAlgn="b">
              <a:lnSpc>
                <a:spcPct val="100000"/>
              </a:lnSpc>
              <a:spcBef>
                <a:spcPts val="200"/>
              </a:spcBef>
              <a:spcAft>
                <a:spcPts val="0"/>
              </a:spcAft>
              <a:defRPr/>
            </a:pPr>
            <a:r>
              <a:rPr lang="en-US" sz="1100" b="1" dirty="0"/>
              <a:t>Base to stress loss relationship</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cs typeface="Arial" panose="020B0604020202020204" pitchFamily="34" charset="0"/>
              </a:rPr>
              <a:t>Improved sensitivity </a:t>
            </a:r>
            <a:r>
              <a:rPr lang="en-US" sz="1100" dirty="0">
                <a:cs typeface="Arial" panose="020B0604020202020204" pitchFamily="34" charset="0"/>
              </a:rPr>
              <a:t>to macro-economic </a:t>
            </a:r>
            <a:r>
              <a:rPr lang="en-US" sz="1100" dirty="0" smtClean="0">
                <a:cs typeface="Arial" panose="020B0604020202020204" pitchFamily="34" charset="0"/>
              </a:rPr>
              <a:t>variables and targeted management overlays increase stress relativity </a:t>
            </a:r>
            <a:r>
              <a:rPr lang="en-US" sz="1100" b="1" i="1" dirty="0" smtClean="0">
                <a:solidFill>
                  <a:srgbClr val="41A441"/>
                </a:solidFill>
              </a:rPr>
              <a:t>(+16%)</a:t>
            </a:r>
            <a:endParaRPr lang="en-US" sz="1100" dirty="0"/>
          </a:p>
        </p:txBody>
      </p:sp>
      <p:sp>
        <p:nvSpPr>
          <p:cNvPr id="17" name="TextBox 16"/>
          <p:cNvSpPr txBox="1"/>
          <p:nvPr/>
        </p:nvSpPr>
        <p:spPr>
          <a:xfrm>
            <a:off x="265814" y="19889"/>
            <a:ext cx="9347608"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SBNA Retail</a:t>
            </a:r>
            <a:endParaRPr lang="en-US" sz="2000" b="1" dirty="0">
              <a:solidFill>
                <a:srgbClr val="FF0000"/>
              </a:solidFill>
            </a:endParaRPr>
          </a:p>
        </p:txBody>
      </p:sp>
      <p:sp>
        <p:nvSpPr>
          <p:cNvPr id="15" name="Rectangle 14"/>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sp>
        <p:nvSpPr>
          <p:cNvPr id="19" name="TextBox 18"/>
          <p:cNvSpPr txBox="1"/>
          <p:nvPr/>
        </p:nvSpPr>
        <p:spPr>
          <a:xfrm>
            <a:off x="457200" y="6452708"/>
            <a:ext cx="3646832" cy="369332"/>
          </a:xfrm>
          <a:prstGeom prst="rect">
            <a:avLst/>
          </a:prstGeom>
          <a:noFill/>
        </p:spPr>
        <p:txBody>
          <a:bodyPr wrap="none" lIns="0" tIns="0" rIns="0" bIns="0" rtlCol="0">
            <a:spAutoFit/>
          </a:bodyPr>
          <a:lstStyle/>
          <a:p>
            <a:pPr marL="228600" indent="-228600" algn="l">
              <a:lnSpc>
                <a:spcPct val="100000"/>
              </a:lnSpc>
              <a:buFontTx/>
              <a:buAutoNum type="arabicPeriod"/>
            </a:pPr>
            <a:r>
              <a:rPr lang="en-GB" sz="800" dirty="0"/>
              <a:t>See </a:t>
            </a:r>
            <a:r>
              <a:rPr lang="en-GB" sz="800" dirty="0" smtClean="0"/>
              <a:t>segmentation comparison </a:t>
            </a:r>
            <a:r>
              <a:rPr lang="en-GB" sz="800" dirty="0"/>
              <a:t>of </a:t>
            </a:r>
            <a:r>
              <a:rPr lang="en-GB" sz="800" dirty="0" smtClean="0"/>
              <a:t>average CCAR 2016 balances (appendix)</a:t>
            </a:r>
          </a:p>
          <a:p>
            <a:pPr marL="228600" indent="-228600" algn="l">
              <a:lnSpc>
                <a:spcPct val="100000"/>
              </a:lnSpc>
              <a:buAutoNum type="arabicPeriod"/>
            </a:pPr>
            <a:r>
              <a:rPr lang="en-GB" sz="800" dirty="0" smtClean="0"/>
              <a:t>See actuals comparison of </a:t>
            </a:r>
            <a:r>
              <a:rPr lang="en-GB" sz="800" dirty="0"/>
              <a:t>Dec’14 </a:t>
            </a:r>
            <a:r>
              <a:rPr lang="en-GB" sz="800" dirty="0" smtClean="0"/>
              <a:t>vs Dec </a:t>
            </a:r>
            <a:r>
              <a:rPr lang="en-GB" sz="800" dirty="0"/>
              <a:t>’15 on page 2</a:t>
            </a:r>
            <a:endParaRPr lang="en-GB" sz="800" dirty="0" smtClean="0"/>
          </a:p>
          <a:p>
            <a:pPr algn="l">
              <a:lnSpc>
                <a:spcPct val="100000"/>
              </a:lnSpc>
            </a:pPr>
            <a:r>
              <a:rPr lang="en-GB" sz="800" dirty="0" smtClean="0"/>
              <a:t>Source: 2015 and 2016 CCAR output</a:t>
            </a:r>
          </a:p>
        </p:txBody>
      </p:sp>
      <p:graphicFrame>
        <p:nvGraphicFramePr>
          <p:cNvPr id="26" name="Table 25"/>
          <p:cNvGraphicFramePr>
            <a:graphicFrameLocks noGrp="1"/>
          </p:cNvGraphicFramePr>
          <p:nvPr>
            <p:extLst>
              <p:ext uri="{D42A27DB-BD31-4B8C-83A1-F6EECF244321}">
                <p14:modId xmlns:p14="http://schemas.microsoft.com/office/powerpoint/2010/main" val="2612599327"/>
              </p:ext>
            </p:extLst>
          </p:nvPr>
        </p:nvGraphicFramePr>
        <p:xfrm>
          <a:off x="448929" y="1971399"/>
          <a:ext cx="4424368" cy="3760686"/>
        </p:xfrm>
        <a:graphic>
          <a:graphicData uri="http://schemas.openxmlformats.org/drawingml/2006/table">
            <a:tbl>
              <a:tblPr firstRow="1" bandRow="1">
                <a:tableStyleId>{5C22544A-7EE6-4342-B048-85BDC9FD1C3A}</a:tableStyleId>
              </a:tblPr>
              <a:tblGrid>
                <a:gridCol w="340243"/>
                <a:gridCol w="667293"/>
                <a:gridCol w="353568"/>
                <a:gridCol w="382908"/>
                <a:gridCol w="382908"/>
                <a:gridCol w="382908"/>
                <a:gridCol w="382908"/>
                <a:gridCol w="382908"/>
                <a:gridCol w="382908"/>
                <a:gridCol w="382908"/>
                <a:gridCol w="382908"/>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Balances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a</a:t>
                      </a:r>
                      <a:r>
                        <a:rPr lang="en-US" sz="1100" b="1" i="0" u="none" strike="noStrike" dirty="0" smtClean="0">
                          <a:solidFill>
                            <a:schemeClr val="bg1"/>
                          </a:solidFill>
                          <a:effectLst/>
                          <a:latin typeface="+mj-lt"/>
                        </a:rPr>
                        <a:t>verage</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17.0</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15.7</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-7%</a:t>
                      </a:r>
                      <a:endParaRPr lang="en-US" sz="1000" b="1" i="1" u="none" strike="noStrike" dirty="0">
                        <a:solidFill>
                          <a:srgbClr val="41A441"/>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15.6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14.4</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-8%</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15.7</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13.8</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n-lt"/>
                          <a:ea typeface="+mn-ea"/>
                          <a:cs typeface="+mn-cs"/>
                        </a:rPr>
                        <a:t>-11%</a:t>
                      </a:r>
                      <a:endParaRPr lang="en-US" sz="1000" b="1" i="1" u="none" strike="noStrike" kern="1200" dirty="0" smtClean="0">
                        <a:solidFill>
                          <a:srgbClr val="41A441"/>
                        </a:solidFill>
                        <a:effectLst/>
                        <a:latin typeface="+mj-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Q1 to Q9</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effectLst/>
                          <a:latin typeface="+mj-lt"/>
                        </a:rPr>
                        <a:t>+8%</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+9%</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-9%</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-10%</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ctr" rtl="0" fontAlgn="b"/>
                      <a:r>
                        <a:rPr lang="en-US" sz="1000" b="0" i="0" u="none" strike="noStrike" dirty="0" smtClean="0">
                          <a:solidFill>
                            <a:srgbClr val="000000"/>
                          </a:solidFill>
                          <a:effectLst/>
                          <a:latin typeface="+mj-lt"/>
                        </a:rPr>
                        <a:t>-13%</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-16%</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a:r>
                        <a:rPr lang="en-US" sz="1100" b="1" i="0" kern="1200" baseline="0" dirty="0" smtClean="0">
                          <a:solidFill>
                            <a:schemeClr val="bg1"/>
                          </a:solidFill>
                          <a:latin typeface="+mn-lt"/>
                          <a:ea typeface="+mn-ea"/>
                          <a:cs typeface="Arial" panose="020B0604020202020204" pitchFamily="34" charset="0"/>
                        </a:rPr>
                        <a:t>Base to Stress multiplier</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0" u="none" strike="noStrike" dirty="0">
                        <a:solidFill>
                          <a:srgbClr val="000000"/>
                        </a:solidFill>
                        <a:effectLst/>
                        <a:latin typeface="+mj-lt"/>
                      </a:endParaRPr>
                    </a:p>
                  </a:txBody>
                  <a:tcPr marL="9144" marR="1828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0" kern="1200" baseline="0" dirty="0" smtClean="0">
                          <a:solidFill>
                            <a:schemeClr val="tx1"/>
                          </a:solidFill>
                          <a:latin typeface="+mj-lt"/>
                          <a:ea typeface="+mn-ea"/>
                          <a:cs typeface="Arial" panose="020B0604020202020204" pitchFamily="34" charset="0"/>
                        </a:rPr>
                        <a:t>0.92</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0.91</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-0%</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0.92</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0.88</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accent5"/>
                          </a:solidFill>
                          <a:effectLst/>
                          <a:latin typeface="+mn-lt"/>
                          <a:ea typeface="+mn-ea"/>
                          <a:cs typeface="+mn-cs"/>
                        </a:rPr>
                        <a:t>-4%</a:t>
                      </a:r>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Cumulative</a:t>
                      </a:r>
                      <a:r>
                        <a:rPr lang="en-US" sz="1200" b="1" i="0" u="none" strike="noStrike" baseline="0" dirty="0" smtClean="0">
                          <a:solidFill>
                            <a:schemeClr val="bg1"/>
                          </a:solidFill>
                          <a:effectLst/>
                          <a:latin typeface="+mj-lt"/>
                        </a:rPr>
                        <a:t> Losses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total</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0" u="none" strike="noStrike" dirty="0" smtClean="0">
                          <a:solidFill>
                            <a:srgbClr val="000000"/>
                          </a:solidFill>
                          <a:effectLst/>
                          <a:latin typeface="+mj-lt"/>
                        </a:rPr>
                        <a:t>0.32</a:t>
                      </a:r>
                      <a:endParaRPr lang="en-US" sz="1000" b="0" i="0" u="none" strike="noStrike" dirty="0">
                        <a:solidFill>
                          <a:srgbClr val="000000"/>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0.18</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n-lt"/>
                          <a:ea typeface="+mn-ea"/>
                          <a:cs typeface="+mn-cs"/>
                        </a:rPr>
                        <a:t>-42%</a:t>
                      </a:r>
                      <a:endParaRPr lang="en-US" sz="1000" b="1" i="1" u="none" strike="noStrike" kern="1200" dirty="0" smtClean="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0.67</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0.44</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n-lt"/>
                          <a:ea typeface="+mn-ea"/>
                          <a:cs typeface="+mn-cs"/>
                        </a:rPr>
                        <a:t>-33%</a:t>
                      </a:r>
                      <a:endParaRPr lang="en-US" sz="1000" b="1" i="1" u="none" strike="noStrike" kern="1200" dirty="0" smtClean="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0.68</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0.61</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accent5"/>
                          </a:solidFill>
                          <a:effectLst/>
                          <a:latin typeface="+mn-lt"/>
                          <a:ea typeface="+mn-ea"/>
                          <a:cs typeface="+mn-cs"/>
                        </a:rPr>
                        <a:t>-11%</a:t>
                      </a:r>
                      <a:endParaRPr lang="en-US" sz="1000" b="1" i="1" u="none" strike="noStrike" kern="1200" dirty="0" smtClean="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algn="l"/>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Base</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gridSpan="3">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rtl="0" fontAlgn="b"/>
                      <a:endParaRPr lang="en-US" sz="11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0.35</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0.26</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accent5"/>
                          </a:solidFill>
                          <a:effectLst/>
                          <a:latin typeface="+mj-lt"/>
                        </a:rPr>
                        <a:t>-25%</a:t>
                      </a:r>
                      <a:endParaRPr lang="en-US" sz="1000" b="1" i="1" u="none" strike="noStrike" dirty="0">
                        <a:solidFill>
                          <a:schemeClr val="accent5"/>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0.36</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0.42</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n-lt"/>
                          <a:ea typeface="+mn-ea"/>
                          <a:cs typeface="+mn-cs"/>
                        </a:rPr>
                        <a:t>+18%</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Base to Stress</a:t>
                      </a:r>
                    </a:p>
                    <a:p>
                      <a:pPr algn="l" rtl="0" fontAlgn="b"/>
                      <a:r>
                        <a:rPr lang="en-US" sz="1100" b="1" i="0" kern="1200" baseline="0" dirty="0" smtClean="0">
                          <a:solidFill>
                            <a:schemeClr val="bg1"/>
                          </a:solidFill>
                          <a:latin typeface="+mn-lt"/>
                          <a:ea typeface="+mn-ea"/>
                          <a:cs typeface="Arial" panose="020B0604020202020204" pitchFamily="34" charset="0"/>
                        </a:rPr>
                        <a:t>multiplier</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3">
                  <a:txBody>
                    <a:bodyPr/>
                    <a:lstStyle/>
                    <a:p>
                      <a:pPr algn="ctr"/>
                      <a:endParaRPr lang="en-GB" sz="1000" dirty="0"/>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dirty="0"/>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000" b="0" i="0" baseline="0" dirty="0" smtClean="0">
                          <a:solidFill>
                            <a:schemeClr val="tx1"/>
                          </a:solidFill>
                          <a:latin typeface="+mj-lt"/>
                          <a:cs typeface="Arial" panose="020B0604020202020204" pitchFamily="34" charset="0"/>
                        </a:rPr>
                        <a:t>2.08</a:t>
                      </a:r>
                      <a:endParaRPr lang="en-US" sz="1000" b="0" i="0" baseline="0" dirty="0">
                        <a:solidFill>
                          <a:schemeClr val="tx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000" b="1" i="0" dirty="0" smtClean="0">
                          <a:solidFill>
                            <a:schemeClr val="tx1"/>
                          </a:solidFill>
                          <a:latin typeface="+mj-lt"/>
                        </a:rPr>
                        <a:t>2.42</a:t>
                      </a:r>
                      <a:endParaRPr lang="en-GB" sz="10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n-lt"/>
                          <a:ea typeface="+mn-ea"/>
                          <a:cs typeface="+mn-cs"/>
                        </a:rPr>
                        <a:t>+16%</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0" u="none" strike="noStrike" dirty="0" smtClean="0">
                          <a:solidFill>
                            <a:srgbClr val="000000"/>
                          </a:solidFill>
                          <a:effectLst/>
                          <a:latin typeface="+mj-lt"/>
                        </a:rPr>
                        <a:t>2.13</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3.30</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rgbClr val="41A441"/>
                          </a:solidFill>
                          <a:effectLst/>
                          <a:latin typeface="+mn-lt"/>
                          <a:ea typeface="+mn-ea"/>
                          <a:cs typeface="+mn-cs"/>
                        </a:rPr>
                        <a:t>+55%</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374449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101" y="1254460"/>
            <a:ext cx="4896196"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BB - CCAR balances &amp; losses </a:t>
            </a:r>
          </a:p>
          <a:p>
            <a:pPr algn="l"/>
            <a:r>
              <a:rPr lang="en-GB" sz="1400" dirty="0" smtClean="0">
                <a:solidFill>
                  <a:srgbClr val="FF0000"/>
                </a:solidFill>
                <a:latin typeface="Arial" panose="020B0604020202020204" pitchFamily="34" charset="0"/>
                <a:cs typeface="Arial" panose="020B0604020202020204" pitchFamily="34" charset="0"/>
              </a:rPr>
              <a:t>2015 vs 2016, $BN and % change year over year</a:t>
            </a:r>
            <a:endParaRPr lang="en-GB" sz="1400" dirty="0">
              <a:solidFill>
                <a:srgbClr val="FF0000"/>
              </a:solidFill>
              <a:latin typeface="Arial" panose="020B0604020202020204" pitchFamily="34" charset="0"/>
              <a:cs typeface="Arial" panose="020B0604020202020204" pitchFamily="34" charset="0"/>
            </a:endParaRPr>
          </a:p>
        </p:txBody>
      </p:sp>
      <p:sp>
        <p:nvSpPr>
          <p:cNvPr id="6" name="Rectangle 5"/>
          <p:cNvSpPr/>
          <p:nvPr/>
        </p:nvSpPr>
        <p:spPr>
          <a:xfrm>
            <a:off x="4938957" y="1653609"/>
            <a:ext cx="4193068" cy="4242187"/>
          </a:xfrm>
          <a:prstGeom prst="rect">
            <a:avLst/>
          </a:prstGeom>
        </p:spPr>
        <p:txBody>
          <a:bodyPr wrap="square">
            <a:spAutoFit/>
          </a:bodyPr>
          <a:lstStyle/>
          <a:p>
            <a:pPr algn="l" fontAlgn="b">
              <a:lnSpc>
                <a:spcPct val="100000"/>
              </a:lnSpc>
              <a:spcBef>
                <a:spcPts val="200"/>
              </a:spcBef>
              <a:spcAft>
                <a:spcPts val="0"/>
              </a:spcAft>
              <a:defRPr/>
            </a:pPr>
            <a:r>
              <a:rPr lang="en-US" sz="1100" dirty="0" smtClean="0">
                <a:solidFill>
                  <a:srgbClr val="FF0000"/>
                </a:solidFill>
                <a:cs typeface="Arial" panose="020B0604020202020204" pitchFamily="34" charset="0"/>
              </a:rPr>
              <a:t>Note: 2015 </a:t>
            </a:r>
            <a:r>
              <a:rPr lang="en-US" sz="1100" dirty="0">
                <a:solidFill>
                  <a:srgbClr val="FF0000"/>
                </a:solidFill>
                <a:cs typeface="Arial" panose="020B0604020202020204" pitchFamily="34" charset="0"/>
              </a:rPr>
              <a:t>segmentation did not separate out Business Banking portfolio; included as a part of both SBNA C&amp;I portfolio and SBNA Retail portfolio</a:t>
            </a:r>
            <a:endParaRPr lang="en-US" sz="1100" dirty="0">
              <a:solidFill>
                <a:srgbClr val="FF0000"/>
              </a:solidFill>
            </a:endParaRPr>
          </a:p>
          <a:p>
            <a:pPr algn="l" fontAlgn="b">
              <a:lnSpc>
                <a:spcPct val="100000"/>
              </a:lnSpc>
              <a:spcBef>
                <a:spcPts val="200"/>
              </a:spcBef>
              <a:spcAft>
                <a:spcPts val="0"/>
              </a:spcAft>
              <a:defRPr/>
            </a:pPr>
            <a:r>
              <a:rPr lang="en-US" sz="1100" b="1" dirty="0" smtClean="0"/>
              <a:t>Portfolio </a:t>
            </a:r>
            <a:r>
              <a:rPr lang="en-US" sz="1100" b="1" dirty="0"/>
              <a:t>balance</a:t>
            </a:r>
          </a:p>
          <a:p>
            <a:pPr marL="171450" indent="-171450" algn="l" fontAlgn="b">
              <a:lnSpc>
                <a:spcPct val="100000"/>
              </a:lnSpc>
              <a:spcBef>
                <a:spcPts val="200"/>
              </a:spcBef>
              <a:spcAft>
                <a:spcPts val="0"/>
              </a:spcAft>
              <a:buFont typeface="Arial" panose="020B0604020202020204" pitchFamily="34" charset="0"/>
              <a:buChar char="•"/>
              <a:defRPr/>
            </a:pPr>
            <a:r>
              <a:rPr lang="en-US" sz="1100" dirty="0"/>
              <a:t>Overall balance </a:t>
            </a:r>
            <a:r>
              <a:rPr lang="en-US" sz="1100" dirty="0" smtClean="0"/>
              <a:t>decrease from $3.2BN to $3.0BN since December 2014 </a:t>
            </a:r>
            <a:r>
              <a:rPr lang="en-US" sz="1100" b="1" i="1" dirty="0" smtClean="0">
                <a:solidFill>
                  <a:schemeClr val="accent5"/>
                </a:solidFill>
                <a:cs typeface="Arial" panose="020B0604020202020204" pitchFamily="34" charset="0"/>
              </a:rPr>
              <a:t>(-6%)</a:t>
            </a:r>
            <a:r>
              <a:rPr lang="en-US" sz="1100" b="1" i="1" baseline="30000" dirty="0" smtClean="0">
                <a:solidFill>
                  <a:schemeClr val="accent5"/>
                </a:solidFill>
                <a:cs typeface="Arial" panose="020B0604020202020204" pitchFamily="34" charset="0"/>
              </a:rPr>
              <a:t>1</a:t>
            </a:r>
            <a:endParaRPr lang="en-US" sz="1100" dirty="0"/>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In the Base scenario, balances for Small Business and BB C&amp;I increase; though balances for BB CRE decrease</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In the Stress scenarios, balances for Small Business Banking, Business Banking, and BB CRE decrease</a:t>
            </a:r>
          </a:p>
          <a:p>
            <a:pPr algn="l" fontAlgn="b">
              <a:lnSpc>
                <a:spcPct val="100000"/>
              </a:lnSpc>
              <a:spcBef>
                <a:spcPts val="200"/>
              </a:spcBef>
              <a:spcAft>
                <a:spcPts val="0"/>
              </a:spcAft>
              <a:defRPr/>
            </a:pPr>
            <a:r>
              <a:rPr lang="en-US" sz="1100" b="1" dirty="0" smtClean="0"/>
              <a:t>Loss amounts</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Cumulative losses under BHC stress and FRB SA scenarios are similar – $188M and $193M respectively</a:t>
            </a:r>
          </a:p>
          <a:p>
            <a:pPr marL="171450" indent="-171450" algn="l" fontAlgn="b">
              <a:lnSpc>
                <a:spcPct val="100000"/>
              </a:lnSpc>
              <a:spcBef>
                <a:spcPts val="200"/>
              </a:spcBef>
              <a:spcAft>
                <a:spcPts val="0"/>
              </a:spcAft>
              <a:buFont typeface="Arial" panose="020B0604020202020204" pitchFamily="34" charset="0"/>
              <a:buChar char="•"/>
              <a:defRPr/>
            </a:pPr>
            <a:r>
              <a:rPr lang="en-US" sz="1100" dirty="0"/>
              <a:t>A management adjustment </a:t>
            </a:r>
            <a:r>
              <a:rPr lang="en-US" sz="1100" dirty="0" smtClean="0"/>
              <a:t>increased </a:t>
            </a:r>
            <a:r>
              <a:rPr lang="en-US" sz="1100" dirty="0"/>
              <a:t>the stress sensitivity of Small Business Banking ($26M and $25M in additional losses for BHC Stress and FRB SA respectively)</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A </a:t>
            </a:r>
            <a:r>
              <a:rPr lang="en-US" sz="1100" dirty="0"/>
              <a:t>management adjustment was applied to </a:t>
            </a:r>
            <a:r>
              <a:rPr lang="en-US" sz="1100" dirty="0" smtClean="0"/>
              <a:t>increased </a:t>
            </a:r>
            <a:r>
              <a:rPr lang="en-US" sz="1100" dirty="0"/>
              <a:t>the stress </a:t>
            </a:r>
            <a:r>
              <a:rPr lang="en-US" sz="1100" dirty="0" smtClean="0"/>
              <a:t>loss rate of Upper Business </a:t>
            </a:r>
            <a:r>
              <a:rPr lang="en-US" sz="1100" dirty="0"/>
              <a:t>Banking ($</a:t>
            </a:r>
            <a:r>
              <a:rPr lang="en-US" sz="1100" dirty="0" smtClean="0"/>
              <a:t>27M </a:t>
            </a:r>
            <a:r>
              <a:rPr lang="en-US" sz="1100" dirty="0"/>
              <a:t>and $</a:t>
            </a:r>
            <a:r>
              <a:rPr lang="en-US" sz="1100" dirty="0" smtClean="0"/>
              <a:t>22M </a:t>
            </a:r>
            <a:r>
              <a:rPr lang="en-US" sz="1100" dirty="0"/>
              <a:t>in additional losses for BHC </a:t>
            </a:r>
            <a:r>
              <a:rPr lang="en-US" sz="1100" dirty="0" smtClean="0"/>
              <a:t>Stress and FRB SA respectively)</a:t>
            </a:r>
            <a:endParaRPr lang="en-US" sz="1100" dirty="0"/>
          </a:p>
          <a:p>
            <a:pPr algn="l" fontAlgn="b">
              <a:lnSpc>
                <a:spcPct val="100000"/>
              </a:lnSpc>
              <a:spcBef>
                <a:spcPts val="200"/>
              </a:spcBef>
              <a:spcAft>
                <a:spcPts val="0"/>
              </a:spcAft>
              <a:defRPr/>
            </a:pPr>
            <a:r>
              <a:rPr lang="en-US" sz="1100" b="1" dirty="0"/>
              <a:t>Base to stress loss relationship</a:t>
            </a:r>
          </a:p>
          <a:p>
            <a:pPr marL="171450" indent="-171450" algn="l" fontAlgn="b">
              <a:lnSpc>
                <a:spcPct val="100000"/>
              </a:lnSpc>
              <a:spcBef>
                <a:spcPts val="200"/>
              </a:spcBef>
              <a:spcAft>
                <a:spcPts val="0"/>
              </a:spcAft>
              <a:buFont typeface="Arial" panose="020B0604020202020204" pitchFamily="34" charset="0"/>
              <a:buChar char="•"/>
              <a:defRPr/>
            </a:pPr>
            <a:r>
              <a:rPr lang="en-US" sz="1100" dirty="0" smtClean="0"/>
              <a:t>Management adjustments increase the stress sensitivity of losses in 2016 compared to the scalar applied for 2015 calculations (2.56x)</a:t>
            </a:r>
            <a:r>
              <a:rPr lang="en-US" sz="1100" baseline="30000" dirty="0" smtClean="0"/>
              <a:t>2</a:t>
            </a:r>
            <a:endParaRPr lang="en-US" sz="1100" dirty="0" smtClean="0"/>
          </a:p>
        </p:txBody>
      </p:sp>
      <p:sp>
        <p:nvSpPr>
          <p:cNvPr id="17" name="TextBox 16"/>
          <p:cNvSpPr txBox="1"/>
          <p:nvPr/>
        </p:nvSpPr>
        <p:spPr>
          <a:xfrm>
            <a:off x="265815" y="19889"/>
            <a:ext cx="9358240" cy="621709"/>
          </a:xfrm>
          <a:prstGeom prst="rect">
            <a:avLst/>
          </a:prstGeom>
          <a:noFill/>
        </p:spPr>
        <p:txBody>
          <a:bodyPr wrap="square" rtlCol="0">
            <a:spAutoFit/>
          </a:bodyPr>
          <a:lstStyle/>
          <a:p>
            <a:pPr algn="l"/>
            <a:r>
              <a:rPr lang="en-US" sz="2000" b="1" dirty="0"/>
              <a:t>Calculate CCAR-based loss </a:t>
            </a:r>
            <a:r>
              <a:rPr lang="en-US" sz="2000" b="1" dirty="0" smtClean="0"/>
              <a:t>limit</a:t>
            </a:r>
          </a:p>
          <a:p>
            <a:pPr algn="l"/>
            <a:r>
              <a:rPr lang="en-US" sz="2000" b="1" dirty="0" smtClean="0">
                <a:solidFill>
                  <a:srgbClr val="FF0000"/>
                </a:solidFill>
              </a:rPr>
              <a:t>Credit losses – SBNA Business Banking</a:t>
            </a:r>
            <a:endParaRPr lang="en-US" sz="2000" b="1" dirty="0">
              <a:solidFill>
                <a:srgbClr val="FF0000"/>
              </a:solidFill>
            </a:endParaRPr>
          </a:p>
        </p:txBody>
      </p:sp>
      <p:sp>
        <p:nvSpPr>
          <p:cNvPr id="19" name="TextBox 18"/>
          <p:cNvSpPr txBox="1"/>
          <p:nvPr/>
        </p:nvSpPr>
        <p:spPr>
          <a:xfrm>
            <a:off x="457200" y="6451600"/>
            <a:ext cx="2808461" cy="369332"/>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See actuals comparison of </a:t>
            </a:r>
            <a:r>
              <a:rPr lang="en-GB" sz="800" dirty="0"/>
              <a:t>Dec’14 </a:t>
            </a:r>
            <a:r>
              <a:rPr lang="en-GB" sz="800" dirty="0" smtClean="0"/>
              <a:t>vs Dec ’15 on page 2</a:t>
            </a:r>
          </a:p>
          <a:p>
            <a:pPr marL="228600" indent="-228600" algn="l">
              <a:lnSpc>
                <a:spcPct val="100000"/>
              </a:lnSpc>
              <a:buAutoNum type="arabicPeriod"/>
            </a:pPr>
            <a:r>
              <a:rPr lang="en-GB" sz="800" dirty="0" smtClean="0"/>
              <a:t>Scalar calculated as weighted average of C&amp;I and Retail</a:t>
            </a:r>
          </a:p>
          <a:p>
            <a:pPr algn="l">
              <a:lnSpc>
                <a:spcPct val="100000"/>
              </a:lnSpc>
            </a:pPr>
            <a:r>
              <a:rPr lang="en-GB" sz="800" dirty="0" smtClean="0"/>
              <a:t>Source: 2015 and 2016 CCAR output</a:t>
            </a:r>
          </a:p>
        </p:txBody>
      </p:sp>
      <p:sp>
        <p:nvSpPr>
          <p:cNvPr id="18" name="Rectangle 17"/>
          <p:cNvSpPr/>
          <p:nvPr/>
        </p:nvSpPr>
        <p:spPr>
          <a:xfrm>
            <a:off x="4896425" y="1254460"/>
            <a:ext cx="4094429" cy="280122"/>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Comments</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2145130267"/>
              </p:ext>
            </p:extLst>
          </p:nvPr>
        </p:nvGraphicFramePr>
        <p:xfrm>
          <a:off x="448929" y="1971399"/>
          <a:ext cx="4424368" cy="3760686"/>
        </p:xfrm>
        <a:graphic>
          <a:graphicData uri="http://schemas.openxmlformats.org/drawingml/2006/table">
            <a:tbl>
              <a:tblPr firstRow="1" bandRow="1">
                <a:tableStyleId>{5C22544A-7EE6-4342-B048-85BDC9FD1C3A}</a:tableStyleId>
              </a:tblPr>
              <a:tblGrid>
                <a:gridCol w="340243"/>
                <a:gridCol w="674836"/>
                <a:gridCol w="346025"/>
                <a:gridCol w="382908"/>
                <a:gridCol w="382908"/>
                <a:gridCol w="382908"/>
                <a:gridCol w="382908"/>
                <a:gridCol w="382908"/>
                <a:gridCol w="382908"/>
                <a:gridCol w="382908"/>
                <a:gridCol w="382908"/>
              </a:tblGrid>
              <a:tr h="0">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endParaRPr lang="en-US" sz="1200" b="1" baseline="0" dirty="0">
                        <a:solidFill>
                          <a:schemeClr val="bg1"/>
                        </a:solidFill>
                        <a:latin typeface="+mj-lt"/>
                        <a:cs typeface="Arial" panose="020B0604020202020204" pitchFamily="34" charset="0"/>
                      </a:endParaRPr>
                    </a:p>
                  </a:txBody>
                  <a:tcPr marL="9144" marR="18288" marT="27432" marB="27432" anchor="ctr">
                    <a:lnL w="12700" cap="flat" cmpd="sng" algn="ctr">
                      <a:noFill/>
                      <a:prstDash val="sysDash"/>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r>
                        <a:rPr lang="en-US" sz="1200" b="1" dirty="0" smtClean="0">
                          <a:solidFill>
                            <a:schemeClr val="bg1"/>
                          </a:solidFill>
                          <a:latin typeface="+mj-lt"/>
                          <a:cs typeface="Arial" panose="020B0604020202020204" pitchFamily="34" charset="0"/>
                        </a:rPr>
                        <a:t>Base</a:t>
                      </a:r>
                      <a:endParaRPr lang="en-US" sz="1200" b="1" baseline="30000" dirty="0">
                        <a:solidFill>
                          <a:schemeClr val="bg1"/>
                        </a:solidFill>
                        <a:latin typeface="+mj-lt"/>
                        <a:cs typeface="Arial" panose="020B0604020202020204" pitchFamily="34" charset="0"/>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BHC Stress</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c hMerge="1">
                  <a:txBody>
                    <a:bodyPr/>
                    <a:lstStyle/>
                    <a:p>
                      <a:endParaRPr lang="en-GB"/>
                    </a:p>
                  </a:txBody>
                  <a:tcPr/>
                </a:tc>
                <a:tc gridSpan="3">
                  <a:txBody>
                    <a:bodyPr/>
                    <a:lstStyle/>
                    <a:p>
                      <a:pPr algn="ctr"/>
                      <a:r>
                        <a:rPr lang="en-US" sz="1200" b="1" dirty="0" smtClean="0">
                          <a:solidFill>
                            <a:schemeClr val="bg1"/>
                          </a:solidFill>
                          <a:latin typeface="+mj-lt"/>
                          <a:cs typeface="Arial" panose="020B0604020202020204" pitchFamily="34" charset="0"/>
                        </a:rPr>
                        <a:t>FRB SA</a:t>
                      </a:r>
                      <a:endParaRPr lang="en-US" sz="12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pPr algn="ctr"/>
                      <a:endParaRPr lang="en-US" sz="1100" b="1" dirty="0">
                        <a:solidFill>
                          <a:schemeClr val="bg1"/>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ysDash"/>
                      <a:round/>
                      <a:headEnd type="none" w="med" len="med"/>
                      <a:tailEnd type="none" w="med" len="med"/>
                    </a:lnL>
                    <a:lnR w="12700" cap="flat" cmpd="sng" algn="ctr">
                      <a:solidFill>
                        <a:schemeClr val="bg1">
                          <a:lumMod val="50000"/>
                        </a:schemeClr>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hMerge="1">
                  <a:txBody>
                    <a:bodyPr/>
                    <a:lstStyle/>
                    <a:p>
                      <a:endParaRPr lang="en-GB"/>
                    </a:p>
                  </a:txBody>
                  <a:tcPr/>
                </a:tc>
              </a:tr>
              <a:tr h="0">
                <a:tc vMerge="1">
                  <a:txBody>
                    <a:bodyPr/>
                    <a:lstStyle/>
                    <a:p>
                      <a:pPr algn="ct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vMerge="1">
                  <a:txBody>
                    <a:bodyPr/>
                    <a:lstStyle/>
                    <a:p>
                      <a:endParaRPr lang="en-GB"/>
                    </a:p>
                  </a:txBody>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100" b="1" i="1" dirty="0" smtClean="0">
                          <a:solidFill>
                            <a:schemeClr val="bg1">
                              <a:lumMod val="50000"/>
                            </a:schemeClr>
                          </a:solidFill>
                          <a:latin typeface="+mj-lt"/>
                        </a:rPr>
                        <a:t>‘15</a:t>
                      </a:r>
                      <a:endParaRPr lang="en-GB" sz="1100" b="1" i="1" dirty="0">
                        <a:solidFill>
                          <a:schemeClr val="bg1">
                            <a:lumMod val="50000"/>
                          </a:schemeClr>
                        </a:solidFill>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a:t>
                      </a:r>
                      <a:r>
                        <a:rPr lang="el-GR" sz="1100" b="1" i="1" baseline="0" dirty="0" smtClean="0">
                          <a:solidFill>
                            <a:schemeClr val="bg1">
                              <a:lumMod val="50000"/>
                            </a:schemeClr>
                          </a:solidFill>
                          <a:latin typeface="+mj-lt"/>
                          <a:cs typeface="Arial" panose="020B0604020202020204" pitchFamily="34" charset="0"/>
                        </a:rPr>
                        <a:t>Δ</a:t>
                      </a:r>
                      <a:endParaRPr lang="en-US" sz="1100" b="1" i="1" baseline="0" dirty="0" smtClean="0">
                        <a:solidFill>
                          <a:schemeClr val="bg1">
                            <a:lumMod val="50000"/>
                          </a:schemeClr>
                        </a:solidFill>
                        <a:latin typeface="+mj-lt"/>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’15</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baseline="0" dirty="0" smtClean="0">
                          <a:solidFill>
                            <a:schemeClr val="bg1">
                              <a:lumMod val="50000"/>
                            </a:schemeClr>
                          </a:solidFill>
                          <a:latin typeface="+mj-lt"/>
                          <a:cs typeface="Arial" panose="020B0604020202020204" pitchFamily="34" charset="0"/>
                        </a:rPr>
                        <a:t>‘16</a:t>
                      </a: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100" b="1" i="1" kern="1200" baseline="0" dirty="0" smtClean="0">
                          <a:solidFill>
                            <a:schemeClr val="bg1">
                              <a:lumMod val="50000"/>
                            </a:schemeClr>
                          </a:solidFill>
                          <a:latin typeface="+mj-lt"/>
                          <a:ea typeface="+mn-ea"/>
                          <a:cs typeface="Arial" panose="020B0604020202020204" pitchFamily="34" charset="0"/>
                        </a:rPr>
                        <a:t>%</a:t>
                      </a:r>
                      <a:r>
                        <a:rPr lang="el-GR" sz="1100" b="1" i="1" kern="1200" baseline="0" dirty="0" smtClean="0">
                          <a:solidFill>
                            <a:schemeClr val="bg1">
                              <a:lumMod val="50000"/>
                            </a:schemeClr>
                          </a:solidFill>
                          <a:latin typeface="+mj-lt"/>
                          <a:ea typeface="+mn-ea"/>
                          <a:cs typeface="Arial" panose="020B0604020202020204" pitchFamily="34" charset="0"/>
                        </a:rPr>
                        <a:t>Δ</a:t>
                      </a:r>
                      <a:endParaRPr lang="en-US" sz="1100" b="1" i="1" kern="1200" baseline="0" dirty="0" smtClean="0">
                        <a:solidFill>
                          <a:schemeClr val="bg1">
                            <a:lumMod val="50000"/>
                          </a:schemeClr>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Balances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a</a:t>
                      </a:r>
                      <a:r>
                        <a:rPr lang="en-US" sz="1100" b="1" i="0" u="none" strike="noStrike" dirty="0" smtClean="0">
                          <a:solidFill>
                            <a:schemeClr val="bg1"/>
                          </a:solidFill>
                          <a:effectLst/>
                          <a:latin typeface="+mj-lt"/>
                        </a:rPr>
                        <a:t>verage</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3.1</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2.4</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2.6</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Q1 to Q9</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1" u="none" strike="noStrike" kern="1200" dirty="0" smtClean="0">
                          <a:solidFill>
                            <a:schemeClr val="bg1">
                              <a:lumMod val="50000"/>
                            </a:schemeClr>
                          </a:solidFill>
                          <a:effectLst/>
                          <a:latin typeface="+mn-lt"/>
                          <a:ea typeface="+mn-ea"/>
                          <a:cs typeface="+mn-cs"/>
                        </a:rPr>
                        <a:t>N/A</a:t>
                      </a:r>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+11%</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1" u="none" strike="noStrike" kern="1200" dirty="0" smtClean="0">
                          <a:solidFill>
                            <a:schemeClr val="bg1">
                              <a:lumMod val="50000"/>
                            </a:schemeClr>
                          </a:solidFill>
                          <a:effectLst/>
                          <a:latin typeface="+mn-lt"/>
                          <a:ea typeface="+mn-ea"/>
                          <a:cs typeface="+mn-cs"/>
                        </a:rPr>
                        <a:t>N/A</a:t>
                      </a:r>
                      <a:endParaRPr lang="el-GR" sz="1000" b="0" i="0" kern="1200" baseline="0" dirty="0" smtClean="0">
                        <a:solidFill>
                          <a:schemeClr val="tx1"/>
                        </a:solidFill>
                        <a:latin typeface="+mj-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-19%</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rgbClr val="41A441"/>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a:txBody>
                    <a:bodyPr/>
                    <a:lstStyle/>
                    <a:p>
                      <a:pPr algn="ctr" rtl="0" fontAlgn="b"/>
                      <a:r>
                        <a:rPr lang="en-US" sz="1000" b="0" i="1" u="none" strike="noStrike" kern="1200" dirty="0" smtClean="0">
                          <a:solidFill>
                            <a:schemeClr val="bg1">
                              <a:lumMod val="50000"/>
                            </a:schemeClr>
                          </a:solidFill>
                          <a:effectLst/>
                          <a:latin typeface="+mn-lt"/>
                          <a:ea typeface="+mn-ea"/>
                          <a:cs typeface="+mn-cs"/>
                        </a:rPr>
                        <a:t>N/A</a:t>
                      </a:r>
                      <a:endParaRPr lang="en-US" sz="1000" b="0" i="0" u="none" strike="noStrike" dirty="0">
                        <a:solidFill>
                          <a:srgbClr val="000000"/>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-25%</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a:r>
                        <a:rPr lang="en-US" sz="1100" b="1" i="0" kern="1200" baseline="0" dirty="0" smtClean="0">
                          <a:solidFill>
                            <a:schemeClr val="bg1"/>
                          </a:solidFill>
                          <a:latin typeface="+mn-lt"/>
                          <a:ea typeface="+mn-ea"/>
                          <a:cs typeface="Arial" panose="020B0604020202020204" pitchFamily="34" charset="0"/>
                        </a:rPr>
                        <a:t>Base to Stress multiplier</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0" u="none" strike="noStrike" dirty="0">
                        <a:solidFill>
                          <a:srgbClr val="000000"/>
                        </a:solidFill>
                        <a:effectLst/>
                        <a:latin typeface="+mj-lt"/>
                      </a:endParaRPr>
                    </a:p>
                  </a:txBody>
                  <a:tcPr marL="9144" marR="18288"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algn="ctr" rtl="0" fontAlgn="b"/>
                      <a:endParaRPr lang="en-US" sz="1000" b="1" i="1" u="none" strike="noStrike" kern="1200" dirty="0">
                        <a:solidFill>
                          <a:schemeClr val="accent5"/>
                        </a:solidFill>
                        <a:effectLst/>
                        <a:latin typeface="+mn-lt"/>
                        <a:ea typeface="+mn-ea"/>
                        <a:cs typeface="+mn-cs"/>
                      </a:endParaRPr>
                    </a:p>
                  </a:txBody>
                  <a:tcPr marL="9144" marR="18288"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0" i="1" u="none" strike="noStrike" kern="1200" dirty="0" smtClean="0">
                          <a:solidFill>
                            <a:schemeClr val="bg1">
                              <a:lumMod val="50000"/>
                            </a:schemeClr>
                          </a:solidFill>
                          <a:effectLst/>
                          <a:latin typeface="+mn-lt"/>
                          <a:ea typeface="+mn-ea"/>
                          <a:cs typeface="+mn-cs"/>
                        </a:rPr>
                        <a:t>N/A</a:t>
                      </a:r>
                      <a:endParaRPr lang="el-GR" sz="1000" b="0" i="0" kern="1200" baseline="0" dirty="0" smtClean="0">
                        <a:solidFill>
                          <a:schemeClr val="tx1"/>
                        </a:solidFill>
                        <a:latin typeface="+mn-lt"/>
                        <a:ea typeface="+mn-ea"/>
                        <a:cs typeface="Arial" panose="020B0604020202020204" pitchFamily="34" charset="0"/>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0" u="none" strike="noStrike" dirty="0" smtClean="0">
                          <a:solidFill>
                            <a:schemeClr val="tx1"/>
                          </a:solidFill>
                          <a:effectLst/>
                          <a:latin typeface="+mj-lt"/>
                        </a:rPr>
                        <a:t>0.89</a:t>
                      </a: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1" i="1" u="none" strike="noStrike" kern="1200" dirty="0" smtClean="0">
                          <a:solidFill>
                            <a:schemeClr val="bg1">
                              <a:lumMod val="50000"/>
                            </a:schemeClr>
                          </a:solidFill>
                          <a:effectLst/>
                          <a:latin typeface="+mn-lt"/>
                          <a:ea typeface="+mn-ea"/>
                          <a:cs typeface="+mn-cs"/>
                        </a:rPr>
                        <a:t>-</a:t>
                      </a: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000" b="0" i="1" u="none" strike="noStrike" kern="1200" dirty="0" smtClean="0">
                          <a:solidFill>
                            <a:schemeClr val="bg1">
                              <a:lumMod val="50000"/>
                            </a:schemeClr>
                          </a:solidFill>
                          <a:effectLst/>
                          <a:latin typeface="+mn-lt"/>
                          <a:ea typeface="+mn-ea"/>
                          <a:cs typeface="+mn-cs"/>
                        </a:rPr>
                        <a:t>N/A</a:t>
                      </a:r>
                      <a:endParaRPr lang="en-US" sz="1000" b="0" i="0" u="none" strike="noStrike" kern="1200" dirty="0" smtClean="0">
                        <a:solidFill>
                          <a:srgbClr val="000000"/>
                        </a:solidFill>
                        <a:effectLst/>
                        <a:latin typeface="+mn-lt"/>
                        <a:ea typeface="+mn-ea"/>
                        <a:cs typeface="+mn-cs"/>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0.84</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r h="550073">
                <a:tc rowSpan="3">
                  <a:txBody>
                    <a:bodyPr/>
                    <a:lstStyle/>
                    <a:p>
                      <a:pPr algn="ctr" rtl="0" fontAlgn="b"/>
                      <a:r>
                        <a:rPr lang="en-US" sz="1200" b="1" i="0" u="none" strike="noStrike" dirty="0" smtClean="0">
                          <a:solidFill>
                            <a:schemeClr val="bg1"/>
                          </a:solidFill>
                          <a:effectLst/>
                          <a:latin typeface="+mj-lt"/>
                        </a:rPr>
                        <a:t>Cumulative</a:t>
                      </a:r>
                      <a:r>
                        <a:rPr lang="en-US" sz="1200" b="1" i="0" u="none" strike="noStrike" baseline="0" dirty="0" smtClean="0">
                          <a:solidFill>
                            <a:schemeClr val="bg1"/>
                          </a:solidFill>
                          <a:effectLst/>
                          <a:latin typeface="+mj-lt"/>
                        </a:rPr>
                        <a:t> Losses</a:t>
                      </a:r>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9Q</a:t>
                      </a:r>
                      <a:r>
                        <a:rPr lang="en-US" sz="1100" b="1" i="0" u="none" strike="noStrike" baseline="0" dirty="0" smtClean="0">
                          <a:solidFill>
                            <a:schemeClr val="bg1"/>
                          </a:solidFill>
                          <a:effectLst/>
                          <a:latin typeface="+mj-lt"/>
                        </a:rPr>
                        <a:t> total</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0.07</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0.19</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kern="1200" dirty="0" smtClean="0">
                          <a:solidFill>
                            <a:schemeClr val="bg1">
                              <a:lumMod val="50000"/>
                            </a:schemeClr>
                          </a:solidFill>
                          <a:effectLst/>
                          <a:latin typeface="+mn-lt"/>
                          <a:ea typeface="+mn-ea"/>
                          <a:cs typeface="+mn-cs"/>
                        </a:rPr>
                        <a:t>-</a:t>
                      </a:r>
                      <a:endParaRPr lang="en-US" sz="1000" b="1" i="1" u="none" strike="noStrike" kern="1200" dirty="0">
                        <a:solidFill>
                          <a:schemeClr val="bg1">
                            <a:lumMod val="50000"/>
                          </a:schemeClr>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0.19</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bg1">
                              <a:lumMod val="50000"/>
                            </a:schemeClr>
                          </a:solidFill>
                          <a:effectLst/>
                          <a:latin typeface="+mj-lt"/>
                        </a:rPr>
                        <a:t>-</a:t>
                      </a:r>
                      <a:endParaRPr lang="en-US" sz="1000" b="1" i="1" u="none" strike="noStrike" dirty="0">
                        <a:solidFill>
                          <a:schemeClr val="bg1">
                            <a:lumMod val="50000"/>
                          </a:schemeClr>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endParaRPr lang="en-GB"/>
                    </a:p>
                  </a:txBody>
                  <a:tcPr/>
                </a:tc>
                <a:tc>
                  <a:txBody>
                    <a:bodyPr/>
                    <a:lstStyle/>
                    <a:p>
                      <a:pPr algn="l"/>
                      <a:r>
                        <a:rPr lang="en-US" sz="1100" b="1" i="0" kern="1200" baseline="0" dirty="0" smtClean="0">
                          <a:solidFill>
                            <a:schemeClr val="bg1"/>
                          </a:solidFill>
                          <a:latin typeface="+mn-lt"/>
                          <a:ea typeface="+mn-ea"/>
                          <a:cs typeface="Arial" panose="020B0604020202020204" pitchFamily="34" charset="0"/>
                        </a:rPr>
                        <a:t>$</a:t>
                      </a:r>
                      <a:r>
                        <a:rPr lang="el-GR" sz="1100" b="1" i="0" kern="1200" baseline="0" dirty="0" smtClean="0">
                          <a:solidFill>
                            <a:schemeClr val="bg1"/>
                          </a:solidFill>
                          <a:latin typeface="+mn-lt"/>
                          <a:ea typeface="+mn-ea"/>
                          <a:cs typeface="Arial" panose="020B0604020202020204" pitchFamily="34" charset="0"/>
                        </a:rPr>
                        <a:t>Δ</a:t>
                      </a:r>
                      <a:r>
                        <a:rPr lang="en-US" sz="1100" b="1" i="0" kern="1200" baseline="0" dirty="0" smtClean="0">
                          <a:solidFill>
                            <a:schemeClr val="bg1"/>
                          </a:solidFill>
                          <a:latin typeface="+mn-lt"/>
                          <a:ea typeface="+mn-ea"/>
                          <a:cs typeface="Arial" panose="020B0604020202020204" pitchFamily="34" charset="0"/>
                        </a:rPr>
                        <a:t> from Base</a:t>
                      </a: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rgbClr val="FF0000"/>
                    </a:solidFill>
                  </a:tcPr>
                </a:tc>
                <a:tc gridSpan="3">
                  <a:txBody>
                    <a:bodyPr/>
                    <a:lstStyle/>
                    <a:p>
                      <a:pPr algn="ctr" rtl="0" fontAlgn="b"/>
                      <a:endParaRPr lang="en-US" sz="1000" b="0" i="0" u="none" strike="noStrike" dirty="0">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lumMod val="85000"/>
                      </a:schemeClr>
                    </a:solidFill>
                  </a:tcPr>
                </a:tc>
                <a:tc hMerge="1">
                  <a:txBody>
                    <a:bodyPr/>
                    <a:lstStyle/>
                    <a:p>
                      <a:pPr algn="ctr" rtl="0" fontAlgn="b"/>
                      <a:endParaRPr lang="en-US" sz="11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rtl="0" fontAlgn="b"/>
                      <a:endParaRPr lang="en-US" sz="1100" b="1" i="1" u="none" strike="noStrike" kern="1200" dirty="0">
                        <a:solidFill>
                          <a:schemeClr val="accent5"/>
                        </a:solidFill>
                        <a:effectLst/>
                        <a:latin typeface="+mn-lt"/>
                        <a:ea typeface="+mn-ea"/>
                        <a:cs typeface="+mn-cs"/>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0.12</a:t>
                      </a:r>
                      <a:endParaRPr lang="en-US" sz="1000" b="1" i="0" u="none" strike="noStrike" dirty="0">
                        <a:solidFill>
                          <a:srgbClr val="000000"/>
                        </a:solidFill>
                        <a:effectLst/>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bg1">
                              <a:lumMod val="50000"/>
                            </a:schemeClr>
                          </a:solidFill>
                          <a:effectLst/>
                          <a:latin typeface="+mj-lt"/>
                        </a:rPr>
                        <a:t>-</a:t>
                      </a:r>
                      <a:endParaRPr lang="en-US" sz="1000" b="1" i="1" u="none" strike="noStrike" dirty="0">
                        <a:solidFill>
                          <a:schemeClr val="bg1">
                            <a:lumMod val="50000"/>
                          </a:schemeClr>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0.12</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c>
                  <a:txBody>
                    <a:bodyPr/>
                    <a:lstStyle/>
                    <a:p>
                      <a:pPr algn="ctr" rtl="0" fontAlgn="b"/>
                      <a:r>
                        <a:rPr lang="en-US" sz="1000" b="1" i="1" u="none" strike="noStrike" dirty="0" smtClean="0">
                          <a:solidFill>
                            <a:schemeClr val="bg1">
                              <a:lumMod val="50000"/>
                            </a:schemeClr>
                          </a:solidFill>
                          <a:effectLst/>
                          <a:latin typeface="+mj-lt"/>
                        </a:rPr>
                        <a:t>-</a:t>
                      </a:r>
                      <a:endParaRPr lang="en-US" sz="1000" b="1" i="1" u="none" strike="noStrike" dirty="0">
                        <a:solidFill>
                          <a:schemeClr val="bg1">
                            <a:lumMod val="50000"/>
                          </a:schemeClr>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solidFill>
                      <a:schemeClr val="bg1"/>
                    </a:solidFill>
                  </a:tcPr>
                </a:tc>
              </a:tr>
              <a:tr h="550073">
                <a:tc vMerge="1">
                  <a:txBody>
                    <a:bodyPr/>
                    <a:lstStyle/>
                    <a:p>
                      <a:pPr algn="l" rtl="0" fontAlgn="b"/>
                      <a:endParaRPr lang="en-US" sz="1200" b="1" i="0" u="none" strike="noStrike" dirty="0">
                        <a:solidFill>
                          <a:schemeClr val="bg1"/>
                        </a:solidFill>
                        <a:effectLst/>
                        <a:latin typeface="+mj-lt"/>
                      </a:endParaRPr>
                    </a:p>
                  </a:txBody>
                  <a:tcPr marL="9144" marR="18288" marT="0" marB="0" vert="vert270" anchor="ctr">
                    <a:lnL w="12700" cap="flat" cmpd="sng" algn="ctr">
                      <a:solidFill>
                        <a:schemeClr val="bg1">
                          <a:lumMod val="5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l" rtl="0" fontAlgn="b"/>
                      <a:r>
                        <a:rPr lang="en-US" sz="1100" b="1" i="0" u="none" strike="noStrike" dirty="0" smtClean="0">
                          <a:solidFill>
                            <a:schemeClr val="bg1"/>
                          </a:solidFill>
                          <a:effectLst/>
                          <a:latin typeface="+mj-lt"/>
                        </a:rPr>
                        <a:t>Base to Stress</a:t>
                      </a:r>
                    </a:p>
                    <a:p>
                      <a:pPr algn="l" rtl="0" fontAlgn="b"/>
                      <a:r>
                        <a:rPr lang="en-US" sz="1100" b="1" i="0" kern="1200" baseline="0" dirty="0" smtClean="0">
                          <a:solidFill>
                            <a:schemeClr val="bg1"/>
                          </a:solidFill>
                          <a:latin typeface="+mn-lt"/>
                          <a:ea typeface="+mn-ea"/>
                          <a:cs typeface="Arial" panose="020B0604020202020204" pitchFamily="34" charset="0"/>
                        </a:rPr>
                        <a:t>multiplier</a:t>
                      </a:r>
                      <a:endParaRPr lang="en-US" sz="1100" b="1" i="0" u="none" strike="noStrike" dirty="0">
                        <a:solidFill>
                          <a:schemeClr val="bg1"/>
                        </a:solidFill>
                        <a:effectLst/>
                        <a:latin typeface="+mj-lt"/>
                      </a:endParaRPr>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3">
                  <a:txBody>
                    <a:bodyPr/>
                    <a:lstStyle/>
                    <a:p>
                      <a:pPr algn="ctr"/>
                      <a:endParaRPr lang="en-GB" sz="1000" dirty="0"/>
                    </a:p>
                  </a:txBody>
                  <a:tcPr marL="9144" marR="18288" marT="0" marB="0"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85000"/>
                      </a:schemeClr>
                    </a:solidFill>
                  </a:tcPr>
                </a:tc>
                <a:tc hMerge="1">
                  <a:txBody>
                    <a:bodyPr/>
                    <a:lstStyle/>
                    <a:p>
                      <a:endParaRPr lang="en-GB" dirty="0"/>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endParaRPr lang="en-GB" dirty="0"/>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GB" sz="1000" b="1" i="0" dirty="0" smtClean="0">
                          <a:solidFill>
                            <a:schemeClr val="tx1"/>
                          </a:solidFill>
                          <a:latin typeface="+mj-lt"/>
                        </a:rPr>
                        <a:t>2.59</a:t>
                      </a:r>
                      <a:endParaRPr lang="en-GB" sz="1000" b="1" i="0" dirty="0">
                        <a:solidFill>
                          <a:schemeClr val="tx1"/>
                        </a:solidFill>
                        <a:latin typeface="+mj-lt"/>
                      </a:endParaRPr>
                    </a:p>
                  </a:txBody>
                  <a:tcPr marL="9144" marR="18288"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chemeClr val="bg1">
                              <a:lumMod val="50000"/>
                            </a:schemeClr>
                          </a:solidFill>
                          <a:effectLst/>
                          <a:latin typeface="+mj-lt"/>
                        </a:rPr>
                        <a:t>-</a:t>
                      </a:r>
                      <a:endParaRPr lang="en-US" sz="1000" b="1" i="1" u="none" strike="noStrike" dirty="0">
                        <a:solidFill>
                          <a:schemeClr val="bg1">
                            <a:lumMod val="50000"/>
                          </a:schemeClr>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0" i="1" u="none" strike="noStrike" dirty="0" smtClean="0">
                          <a:solidFill>
                            <a:schemeClr val="bg1">
                              <a:lumMod val="50000"/>
                            </a:schemeClr>
                          </a:solidFill>
                          <a:effectLst/>
                          <a:latin typeface="+mj-lt"/>
                        </a:rPr>
                        <a:t>N/A</a:t>
                      </a:r>
                      <a:endParaRPr lang="en-US" sz="1000" b="0" i="1" u="none" strike="noStrike" dirty="0">
                        <a:solidFill>
                          <a:schemeClr val="bg1">
                            <a:lumMod val="50000"/>
                          </a:schemeClr>
                        </a:solidFill>
                        <a:effectLst/>
                        <a:latin typeface="+mj-lt"/>
                      </a:endParaRPr>
                    </a:p>
                  </a:txBody>
                  <a:tcPr marL="9144" marR="18288" marT="0" marB="0" anchor="ctr">
                    <a:lnL w="1270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0" u="none" strike="noStrike" dirty="0" smtClean="0">
                          <a:solidFill>
                            <a:srgbClr val="000000"/>
                          </a:solidFill>
                          <a:effectLst/>
                          <a:latin typeface="+mj-lt"/>
                        </a:rPr>
                        <a:t>2.66</a:t>
                      </a:r>
                      <a:endParaRPr lang="en-US" sz="1000" b="1" i="0" u="none" strike="noStrike" dirty="0">
                        <a:solidFill>
                          <a:srgbClr val="000000"/>
                        </a:solidFill>
                        <a:effectLst/>
                        <a:latin typeface="+mj-lt"/>
                      </a:endParaRPr>
                    </a:p>
                  </a:txBody>
                  <a:tcPr marL="9144" marR="18288" marT="0" marB="0" anchor="ctr">
                    <a:lnL w="19050" cap="flat" cmpd="sng" algn="ctr">
                      <a:noFill/>
                      <a:prstDash val="solid"/>
                      <a:round/>
                      <a:headEnd type="none" w="med" len="med"/>
                      <a:tailEnd type="none" w="med" len="med"/>
                    </a:lnL>
                    <a:lnR w="12700" cap="flat" cmpd="sng" algn="ctr">
                      <a:solidFill>
                        <a:schemeClr val="bg1"/>
                      </a:solid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rtl="0" fontAlgn="b"/>
                      <a:r>
                        <a:rPr lang="en-US" sz="1000" b="1" i="1" u="none" strike="noStrike" dirty="0" smtClean="0">
                          <a:solidFill>
                            <a:schemeClr val="bg1">
                              <a:lumMod val="50000"/>
                            </a:schemeClr>
                          </a:solidFill>
                          <a:effectLst/>
                          <a:latin typeface="+mj-lt"/>
                        </a:rPr>
                        <a:t>-</a:t>
                      </a:r>
                      <a:endParaRPr lang="en-US" sz="1000" b="1" i="1" u="none" strike="noStrike" dirty="0">
                        <a:solidFill>
                          <a:schemeClr val="bg1">
                            <a:lumMod val="50000"/>
                          </a:schemeClr>
                        </a:solidFill>
                        <a:effectLst/>
                        <a:latin typeface="+mj-lt"/>
                      </a:endParaRPr>
                    </a:p>
                  </a:txBody>
                  <a:tcPr marL="9144" marR="18288" marT="0" marB="0" anchor="ctr">
                    <a:lnL w="12700" cap="flat" cmpd="sng" algn="ctr">
                      <a:solidFill>
                        <a:schemeClr val="bg1"/>
                      </a:solid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455672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034146" y="2934392"/>
            <a:ext cx="6106679" cy="1007181"/>
          </a:xfrm>
        </p:spPr>
        <p:txBody>
          <a:bodyPr/>
          <a:lstStyle/>
          <a:p>
            <a:r>
              <a:rPr lang="en-GB" dirty="0" smtClean="0">
                <a:solidFill>
                  <a:schemeClr val="accent3"/>
                </a:solidFill>
              </a:rPr>
              <a:t>Appendix </a:t>
            </a:r>
            <a:r>
              <a:rPr lang="en-GB" dirty="0">
                <a:solidFill>
                  <a:schemeClr val="accent3"/>
                </a:solidFill>
              </a:rPr>
              <a:t>C</a:t>
            </a:r>
            <a:r>
              <a:rPr lang="en-GB" dirty="0" smtClean="0">
                <a:solidFill>
                  <a:schemeClr val="accent3"/>
                </a:solidFill>
              </a:rPr>
              <a:t> – Sub-portfolio scalars and limits</a:t>
            </a:r>
          </a:p>
        </p:txBody>
      </p:sp>
    </p:spTree>
    <p:extLst>
      <p:ext uri="{BB962C8B-B14F-4D97-AF65-F5344CB8AC3E}">
        <p14:creationId xmlns:p14="http://schemas.microsoft.com/office/powerpoint/2010/main" val="3441664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2431680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1494"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sym typeface="Arial"/>
            </a:endParaRPr>
          </a:p>
        </p:txBody>
      </p:sp>
      <p:sp>
        <p:nvSpPr>
          <p:cNvPr id="43" name="TextBox 42"/>
          <p:cNvSpPr txBox="1"/>
          <p:nvPr/>
        </p:nvSpPr>
        <p:spPr>
          <a:xfrm>
            <a:off x="305483" y="19889"/>
            <a:ext cx="8928633" cy="621709"/>
          </a:xfrm>
          <a:prstGeom prst="rect">
            <a:avLst/>
          </a:prstGeom>
          <a:noFill/>
        </p:spPr>
        <p:txBody>
          <a:bodyPr wrap="square" rtlCol="0">
            <a:spAutoFit/>
          </a:bodyPr>
          <a:lstStyle/>
          <a:p>
            <a:pPr algn="l"/>
            <a:r>
              <a:rPr lang="en-US" sz="2000" b="1" dirty="0" smtClean="0"/>
              <a:t>SBNA Retail</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a:t>
            </a:r>
            <a:endParaRPr lang="en-US" sz="800" dirty="0">
              <a:latin typeface="Wingdings"/>
              <a:ea typeface="ＭＳ Ｐゴシック"/>
              <a:sym typeface="Arial"/>
            </a:endParaRPr>
          </a:p>
        </p:txBody>
      </p:sp>
      <p:sp>
        <p:nvSpPr>
          <p:cNvPr id="59" name="Rectangle 58"/>
          <p:cNvSpPr/>
          <p:nvPr/>
        </p:nvSpPr>
        <p:spPr>
          <a:xfrm>
            <a:off x="457200" y="1262913"/>
            <a:ext cx="378142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Retail loss rates</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54" name="Object 53"/>
          <p:cNvGraphicFramePr>
            <a:graphicFrameLocks/>
          </p:cNvGraphicFramePr>
          <p:nvPr>
            <p:custDataLst>
              <p:tags r:id="rId4"/>
            </p:custDataLst>
            <p:extLst>
              <p:ext uri="{D42A27DB-BD31-4B8C-83A1-F6EECF244321}">
                <p14:modId xmlns:p14="http://schemas.microsoft.com/office/powerpoint/2010/main" val="2423323156"/>
              </p:ext>
            </p:extLst>
          </p:nvPr>
        </p:nvGraphicFramePr>
        <p:xfrm>
          <a:off x="533400" y="2171700"/>
          <a:ext cx="4162357" cy="3524160"/>
        </p:xfrm>
        <a:graphic>
          <a:graphicData uri="http://schemas.openxmlformats.org/presentationml/2006/ole">
            <mc:AlternateContent xmlns:mc="http://schemas.openxmlformats.org/markup-compatibility/2006">
              <mc:Choice xmlns:v="urn:schemas-microsoft-com:vml" Requires="v">
                <p:oleObj spid="_x0000_s141495" name="Chart" r:id="rId40" imgW="4162357" imgH="3524160" progId="MSGraph.Chart.8">
                  <p:embed followColorScheme="full"/>
                </p:oleObj>
              </mc:Choice>
              <mc:Fallback>
                <p:oleObj name="Chart" r:id="rId40" imgW="4162357" imgH="3524160" progId="MSGraph.Chart.8">
                  <p:embed followColorScheme="full"/>
                  <p:pic>
                    <p:nvPicPr>
                      <p:cNvPr id="0" name=""/>
                      <p:cNvPicPr/>
                      <p:nvPr/>
                    </p:nvPicPr>
                    <p:blipFill>
                      <a:blip r:embed="rId41"/>
                      <a:stretch>
                        <a:fillRect/>
                      </a:stretch>
                    </p:blipFill>
                    <p:spPr>
                      <a:xfrm>
                        <a:off x="533400" y="2171700"/>
                        <a:ext cx="4162357" cy="3524160"/>
                      </a:xfrm>
                      <a:prstGeom prst="rect">
                        <a:avLst/>
                      </a:prstGeom>
                    </p:spPr>
                  </p:pic>
                </p:oleObj>
              </mc:Fallback>
            </mc:AlternateContent>
          </a:graphicData>
        </a:graphic>
      </p:graphicFrame>
      <p:sp>
        <p:nvSpPr>
          <p:cNvPr id="94" name="Text Placeholder 6146"/>
          <p:cNvSpPr>
            <a:spLocks noGrp="1"/>
          </p:cNvSpPr>
          <p:nvPr>
            <p:custDataLst>
              <p:tags r:id="rId5"/>
            </p:custDataLst>
          </p:nvPr>
        </p:nvSpPr>
        <p:spPr bwMode="gray">
          <a:xfrm>
            <a:off x="406400" y="27622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640DE13-1FF6-4D44-9A2D-1BF51D2E2963}" type="datetime'''10'''''''''''''''''">
              <a:rPr lang="en-US" sz="1000"/>
              <a:pPr marL="0" indent="0" algn="r">
                <a:lnSpc>
                  <a:spcPct val="100000"/>
                </a:lnSpc>
                <a:spcBef>
                  <a:spcPct val="0"/>
                </a:spcBef>
                <a:spcAft>
                  <a:spcPct val="0"/>
                </a:spcAft>
                <a:buNone/>
              </a:pPr>
              <a:t>10</a:t>
            </a:fld>
            <a:endParaRPr lang="en-GB" sz="1000" dirty="0"/>
          </a:p>
        </p:txBody>
      </p:sp>
      <p:sp>
        <p:nvSpPr>
          <p:cNvPr id="63" name="Text Placeholder 40"/>
          <p:cNvSpPr>
            <a:spLocks noGrp="1"/>
          </p:cNvSpPr>
          <p:nvPr>
            <p:custDataLst>
              <p:tags r:id="rId6"/>
            </p:custDataLst>
          </p:nvPr>
        </p:nvSpPr>
        <p:spPr bwMode="gray">
          <a:xfrm>
            <a:off x="476250" y="46863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B121916-A62B-4194-9BDF-9F41D6531B62}" type="datetime'''''''''''''''''''''''''''''3'''''''''''">
              <a:rPr lang="en-US" sz="1000">
                <a:solidFill>
                  <a:schemeClr val="tx1"/>
                </a:solidFill>
              </a:rPr>
              <a:pPr/>
              <a:t>3</a:t>
            </a:fld>
            <a:endParaRPr lang="en-US" sz="1000" dirty="0">
              <a:solidFill>
                <a:schemeClr val="tx1"/>
              </a:solidFill>
              <a:sym typeface="+mn-lt"/>
            </a:endParaRPr>
          </a:p>
        </p:txBody>
      </p:sp>
      <p:sp>
        <p:nvSpPr>
          <p:cNvPr id="64" name="Text Placeholder 35"/>
          <p:cNvSpPr>
            <a:spLocks noGrp="1"/>
          </p:cNvSpPr>
          <p:nvPr>
            <p:custDataLst>
              <p:tags r:id="rId7"/>
            </p:custDataLst>
          </p:nvPr>
        </p:nvSpPr>
        <p:spPr bwMode="gray">
          <a:xfrm>
            <a:off x="476250" y="49530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46A37AE-C214-41C1-A752-89E622655844}" type="datetime'''2'''''''''''''''''''''''''''''''''''''''''''''''''''''''''''">
              <a:rPr lang="en-US" sz="1000">
                <a:solidFill>
                  <a:schemeClr val="tx1"/>
                </a:solidFill>
              </a:rPr>
              <a:pPr/>
              <a:t>2</a:t>
            </a:fld>
            <a:endParaRPr lang="en-US" sz="1000" dirty="0">
              <a:solidFill>
                <a:schemeClr val="tx1"/>
              </a:solidFill>
              <a:sym typeface="+mn-lt"/>
            </a:endParaRPr>
          </a:p>
        </p:txBody>
      </p:sp>
      <p:sp>
        <p:nvSpPr>
          <p:cNvPr id="65" name="Text Placeholder 30"/>
          <p:cNvSpPr>
            <a:spLocks noGrp="1"/>
          </p:cNvSpPr>
          <p:nvPr>
            <p:custDataLst>
              <p:tags r:id="rId8"/>
            </p:custDataLst>
          </p:nvPr>
        </p:nvSpPr>
        <p:spPr bwMode="gray">
          <a:xfrm>
            <a:off x="476250" y="52292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1079A30-93D6-4F33-A070-BA237A388133}" type="datetime'''''''''''''''''''''''''''''''''''''''''''''1'''''''''''">
              <a:rPr lang="en-US" sz="1000">
                <a:solidFill>
                  <a:schemeClr val="tx1"/>
                </a:solidFill>
              </a:rPr>
              <a:pPr/>
              <a:t>1</a:t>
            </a:fld>
            <a:endParaRPr lang="en-US" sz="1000" dirty="0">
              <a:solidFill>
                <a:schemeClr val="tx1"/>
              </a:solidFill>
              <a:sym typeface="+mn-lt"/>
            </a:endParaRPr>
          </a:p>
        </p:txBody>
      </p:sp>
      <p:sp>
        <p:nvSpPr>
          <p:cNvPr id="66" name="Text Placeholder 88"/>
          <p:cNvSpPr>
            <a:spLocks noGrp="1"/>
          </p:cNvSpPr>
          <p:nvPr>
            <p:custDataLst>
              <p:tags r:id="rId9"/>
            </p:custDataLst>
          </p:nvPr>
        </p:nvSpPr>
        <p:spPr bwMode="gray">
          <a:xfrm>
            <a:off x="476250" y="55054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41322D7-9E59-47AC-86BF-8EBECD4CEBDC}"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73" name="Text Placeholder 30"/>
          <p:cNvSpPr>
            <a:spLocks noGrp="1"/>
          </p:cNvSpPr>
          <p:nvPr>
            <p:custDataLst>
              <p:tags r:id="rId10"/>
            </p:custDataLst>
          </p:nvPr>
        </p:nvSpPr>
        <p:spPr bwMode="gray">
          <a:xfrm>
            <a:off x="476250" y="35909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762C2C6-9DAA-42D9-8138-D0DED34A5C3E}" type="datetime'7'''''''''''''''''''''''''''''''''">
              <a:rPr lang="en-US" sz="1000"/>
              <a:pPr marL="0" indent="0" algn="r">
                <a:lnSpc>
                  <a:spcPct val="100000"/>
                </a:lnSpc>
                <a:spcBef>
                  <a:spcPct val="0"/>
                </a:spcBef>
                <a:spcAft>
                  <a:spcPct val="0"/>
                </a:spcAft>
                <a:buNone/>
              </a:pPr>
              <a:t>7</a:t>
            </a:fld>
            <a:endParaRPr lang="en-GB" sz="1000" dirty="0"/>
          </a:p>
        </p:txBody>
      </p:sp>
      <p:sp>
        <p:nvSpPr>
          <p:cNvPr id="71" name="Text Placeholder 28"/>
          <p:cNvSpPr>
            <a:spLocks noGrp="1"/>
          </p:cNvSpPr>
          <p:nvPr>
            <p:custDataLst>
              <p:tags r:id="rId11"/>
            </p:custDataLst>
          </p:nvPr>
        </p:nvSpPr>
        <p:spPr bwMode="gray">
          <a:xfrm>
            <a:off x="476250" y="41338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BB96AD3-1539-43F1-B773-136A5F1D79B5}" type="datetime'''''''''''''''''''''''''''''''''''''''''''''''''''''''''5'''''">
              <a:rPr lang="en-US" sz="1000"/>
              <a:pPr marL="0" indent="0" algn="r">
                <a:lnSpc>
                  <a:spcPct val="100000"/>
                </a:lnSpc>
                <a:spcBef>
                  <a:spcPct val="0"/>
                </a:spcBef>
                <a:spcAft>
                  <a:spcPct val="0"/>
                </a:spcAft>
                <a:buNone/>
              </a:pPr>
              <a:t>5</a:t>
            </a:fld>
            <a:endParaRPr lang="en-GB" sz="1000" dirty="0"/>
          </a:p>
        </p:txBody>
      </p:sp>
      <p:sp>
        <p:nvSpPr>
          <p:cNvPr id="74" name="Text Placeholder 6143"/>
          <p:cNvSpPr>
            <a:spLocks noGrp="1"/>
          </p:cNvSpPr>
          <p:nvPr>
            <p:custDataLst>
              <p:tags r:id="rId12"/>
            </p:custDataLst>
          </p:nvPr>
        </p:nvSpPr>
        <p:spPr bwMode="gray">
          <a:xfrm>
            <a:off x="476250" y="331470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58E3DC4-C65E-49E1-A248-B0FBB02C06FE}" type="datetime'''''''8'''''''''''''''''''''''''''''''">
              <a:rPr lang="en-US" sz="1000"/>
              <a:pPr marL="0" indent="0" algn="r">
                <a:lnSpc>
                  <a:spcPct val="100000"/>
                </a:lnSpc>
                <a:spcBef>
                  <a:spcPct val="0"/>
                </a:spcBef>
                <a:spcAft>
                  <a:spcPct val="0"/>
                </a:spcAft>
                <a:buNone/>
              </a:pPr>
              <a:t>8</a:t>
            </a:fld>
            <a:endParaRPr lang="en-GB" sz="1000" dirty="0"/>
          </a:p>
        </p:txBody>
      </p:sp>
      <p:sp>
        <p:nvSpPr>
          <p:cNvPr id="70" name="Text Placeholder 27"/>
          <p:cNvSpPr>
            <a:spLocks noGrp="1"/>
          </p:cNvSpPr>
          <p:nvPr>
            <p:custDataLst>
              <p:tags r:id="rId13"/>
            </p:custDataLst>
          </p:nvPr>
        </p:nvSpPr>
        <p:spPr bwMode="gray">
          <a:xfrm>
            <a:off x="476250" y="44100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327AE89-FC69-4D17-BBF5-2EA87601CC26}" type="datetime'''''''''4'''''''''''''''''''''''''''''''''">
              <a:rPr lang="en-US" sz="1000"/>
              <a:pPr marL="0" indent="0" algn="r">
                <a:lnSpc>
                  <a:spcPct val="100000"/>
                </a:lnSpc>
                <a:spcBef>
                  <a:spcPct val="0"/>
                </a:spcBef>
                <a:spcAft>
                  <a:spcPct val="0"/>
                </a:spcAft>
                <a:buNone/>
              </a:pPr>
              <a:t>4</a:t>
            </a:fld>
            <a:endParaRPr lang="en-GB" sz="1000" dirty="0"/>
          </a:p>
        </p:txBody>
      </p:sp>
      <p:sp>
        <p:nvSpPr>
          <p:cNvPr id="72" name="Text Placeholder 29"/>
          <p:cNvSpPr>
            <a:spLocks noGrp="1"/>
          </p:cNvSpPr>
          <p:nvPr>
            <p:custDataLst>
              <p:tags r:id="rId14"/>
            </p:custDataLst>
          </p:nvPr>
        </p:nvSpPr>
        <p:spPr bwMode="gray">
          <a:xfrm>
            <a:off x="476250" y="38576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ABDBE26-31D9-45CE-84E5-475C64A41320}" type="datetime'''6'''''''''''''''''''''''''''''''''''''''">
              <a:rPr lang="en-US" sz="1000"/>
              <a:pPr marL="0" indent="0" algn="r">
                <a:lnSpc>
                  <a:spcPct val="100000"/>
                </a:lnSpc>
                <a:spcBef>
                  <a:spcPct val="0"/>
                </a:spcBef>
                <a:spcAft>
                  <a:spcPct val="0"/>
                </a:spcAft>
                <a:buNone/>
              </a:pPr>
              <a:t>6</a:t>
            </a:fld>
            <a:endParaRPr lang="en-GB" sz="1000" dirty="0"/>
          </a:p>
        </p:txBody>
      </p:sp>
      <p:sp>
        <p:nvSpPr>
          <p:cNvPr id="75" name="Text Placeholder 6144"/>
          <p:cNvSpPr>
            <a:spLocks noGrp="1"/>
          </p:cNvSpPr>
          <p:nvPr>
            <p:custDataLst>
              <p:tags r:id="rId15"/>
            </p:custDataLst>
          </p:nvPr>
        </p:nvSpPr>
        <p:spPr bwMode="gray">
          <a:xfrm>
            <a:off x="476250" y="30384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72D52D1F-BEDF-4C9B-ADD1-364323C5E34D}" type="datetime'''''''''''''''''9'''''''''''''''''''''''''''''''''''''''''">
              <a:rPr lang="en-US" sz="1000"/>
              <a:pPr marL="0" indent="0" algn="r">
                <a:lnSpc>
                  <a:spcPct val="100000"/>
                </a:lnSpc>
                <a:spcBef>
                  <a:spcPct val="0"/>
                </a:spcBef>
                <a:spcAft>
                  <a:spcPct val="0"/>
                </a:spcAft>
                <a:buNone/>
              </a:pPr>
              <a:t>9</a:t>
            </a:fld>
            <a:endParaRPr lang="en-GB" sz="1000" dirty="0"/>
          </a:p>
        </p:txBody>
      </p:sp>
      <p:sp>
        <p:nvSpPr>
          <p:cNvPr id="99" name="Text Placeholder 6147"/>
          <p:cNvSpPr>
            <a:spLocks noGrp="1"/>
          </p:cNvSpPr>
          <p:nvPr>
            <p:custDataLst>
              <p:tags r:id="rId16"/>
            </p:custDataLst>
          </p:nvPr>
        </p:nvSpPr>
        <p:spPr bwMode="gray">
          <a:xfrm>
            <a:off x="406400" y="24955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CF938BA-669E-4928-8BEC-A1B482BC5067}" type="datetime'''''''1''''''''''''''''''''''1'''''''''''''''''">
              <a:rPr lang="en-US" sz="1000"/>
              <a:pPr marL="0" indent="0" algn="r">
                <a:lnSpc>
                  <a:spcPct val="100000"/>
                </a:lnSpc>
                <a:spcBef>
                  <a:spcPct val="0"/>
                </a:spcBef>
                <a:spcAft>
                  <a:spcPct val="0"/>
                </a:spcAft>
                <a:buNone/>
              </a:pPr>
              <a:t>11</a:t>
            </a:fld>
            <a:endParaRPr lang="en-GB" sz="1000" dirty="0"/>
          </a:p>
        </p:txBody>
      </p:sp>
      <p:sp>
        <p:nvSpPr>
          <p:cNvPr id="100" name="Text Placeholder 6148"/>
          <p:cNvSpPr>
            <a:spLocks noGrp="1"/>
          </p:cNvSpPr>
          <p:nvPr>
            <p:custDataLst>
              <p:tags r:id="rId17"/>
            </p:custDataLst>
          </p:nvPr>
        </p:nvSpPr>
        <p:spPr bwMode="gray">
          <a:xfrm>
            <a:off x="406400" y="22193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06F02163-436E-49CD-A6F2-0C000764DBCA}" type="datetime'''''''1''''''''''''''''''''''''''''''''''2'''''''''''''''''">
              <a:rPr lang="en-US" sz="1000"/>
              <a:pPr marL="0" indent="0" algn="r">
                <a:lnSpc>
                  <a:spcPct val="100000"/>
                </a:lnSpc>
                <a:spcBef>
                  <a:spcPct val="0"/>
                </a:spcBef>
                <a:spcAft>
                  <a:spcPct val="0"/>
                </a:spcAft>
                <a:buNone/>
              </a:pPr>
              <a:t>12</a:t>
            </a:fld>
            <a:endParaRPr lang="en-GB" sz="1000" dirty="0"/>
          </a:p>
        </p:txBody>
      </p:sp>
      <p:sp>
        <p:nvSpPr>
          <p:cNvPr id="84" name="Text Placeholder 38"/>
          <p:cNvSpPr>
            <a:spLocks noGrp="1"/>
          </p:cNvSpPr>
          <p:nvPr>
            <p:custDataLst>
              <p:tags r:id="rId18"/>
            </p:custDataLst>
          </p:nvPr>
        </p:nvSpPr>
        <p:spPr bwMode="auto">
          <a:xfrm>
            <a:off x="41497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AB57DC-FC00-4D9C-BAE6-476C495ECD23}" type="datetime'''''''''''''2''''''''''''''''''''0''''''''1''''''''5'''''">
              <a:rPr lang="en-US" sz="1000">
                <a:solidFill>
                  <a:schemeClr val="tx1"/>
                </a:solidFill>
              </a:rPr>
              <a:pPr/>
              <a:t>2015</a:t>
            </a:fld>
            <a:endParaRPr lang="en-US" sz="1000" dirty="0">
              <a:solidFill>
                <a:schemeClr val="tx1"/>
              </a:solidFill>
              <a:sym typeface="+mn-lt"/>
            </a:endParaRPr>
          </a:p>
        </p:txBody>
      </p:sp>
      <p:sp>
        <p:nvSpPr>
          <p:cNvPr id="77" name="Text Placeholder 37"/>
          <p:cNvSpPr>
            <a:spLocks noGrp="1"/>
          </p:cNvSpPr>
          <p:nvPr>
            <p:custDataLst>
              <p:tags r:id="rId19"/>
            </p:custDataLst>
          </p:nvPr>
        </p:nvSpPr>
        <p:spPr bwMode="auto">
          <a:xfrm>
            <a:off x="37496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5D6957-3647-4A50-B42D-16B2E3932FE0}" type="datetime'''''''''''''''''''''''''''''''''''''''''''''''20''1''''4'">
              <a:rPr lang="en-US" sz="1000">
                <a:solidFill>
                  <a:schemeClr val="tx1"/>
                </a:solidFill>
              </a:rPr>
              <a:pPr/>
              <a:t>2014</a:t>
            </a:fld>
            <a:endParaRPr lang="en-US" sz="1000" dirty="0">
              <a:solidFill>
                <a:schemeClr val="tx1"/>
              </a:solidFill>
              <a:sym typeface="+mn-lt"/>
            </a:endParaRPr>
          </a:p>
        </p:txBody>
      </p:sp>
      <p:sp>
        <p:nvSpPr>
          <p:cNvPr id="78" name="Text Placeholder 36"/>
          <p:cNvSpPr>
            <a:spLocks noGrp="1"/>
          </p:cNvSpPr>
          <p:nvPr>
            <p:custDataLst>
              <p:tags r:id="rId20"/>
            </p:custDataLst>
          </p:nvPr>
        </p:nvSpPr>
        <p:spPr bwMode="auto">
          <a:xfrm>
            <a:off x="33401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9FD37F-7DA4-4E69-90AD-9D436CE04E6C}" type="datetime'''''''''''''''''''''''2''0''''''''''''''''''''''1''3'">
              <a:rPr lang="en-US" sz="1000">
                <a:solidFill>
                  <a:schemeClr val="tx1"/>
                </a:solidFill>
              </a:rPr>
              <a:pPr/>
              <a:t>2013</a:t>
            </a:fld>
            <a:endParaRPr lang="en-US" sz="1000" dirty="0">
              <a:solidFill>
                <a:schemeClr val="tx1"/>
              </a:solidFill>
              <a:sym typeface="+mn-lt"/>
            </a:endParaRPr>
          </a:p>
        </p:txBody>
      </p:sp>
      <p:sp>
        <p:nvSpPr>
          <p:cNvPr id="79" name="Text Placeholder 35"/>
          <p:cNvSpPr>
            <a:spLocks noGrp="1"/>
          </p:cNvSpPr>
          <p:nvPr>
            <p:custDataLst>
              <p:tags r:id="rId21"/>
            </p:custDataLst>
          </p:nvPr>
        </p:nvSpPr>
        <p:spPr bwMode="auto">
          <a:xfrm>
            <a:off x="29305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1ED9E1-1EE4-47D4-84CD-D951DC5E0E8C}" type="datetime'''''''''''''''2''''0''1''2'''''">
              <a:rPr lang="en-US" sz="1000">
                <a:solidFill>
                  <a:schemeClr val="tx1"/>
                </a:solidFill>
              </a:rPr>
              <a:pPr/>
              <a:t>2012</a:t>
            </a:fld>
            <a:endParaRPr lang="en-US" sz="1000" dirty="0">
              <a:solidFill>
                <a:schemeClr val="tx1"/>
              </a:solidFill>
              <a:sym typeface="+mn-lt"/>
            </a:endParaRPr>
          </a:p>
        </p:txBody>
      </p:sp>
      <p:sp>
        <p:nvSpPr>
          <p:cNvPr id="80" name="Text Placeholder 34"/>
          <p:cNvSpPr>
            <a:spLocks noGrp="1"/>
          </p:cNvSpPr>
          <p:nvPr>
            <p:custDataLst>
              <p:tags r:id="rId22"/>
            </p:custDataLst>
          </p:nvPr>
        </p:nvSpPr>
        <p:spPr bwMode="auto">
          <a:xfrm>
            <a:off x="25304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F811910-585F-4EAC-9F03-3430E7DF002E}" type="datetime'''''''''''''2''''''''''''01''''''''1'''''''''''">
              <a:rPr lang="en-US" sz="1000">
                <a:solidFill>
                  <a:schemeClr val="tx1"/>
                </a:solidFill>
              </a:rPr>
              <a:pPr/>
              <a:t>2011</a:t>
            </a:fld>
            <a:endParaRPr lang="en-US" sz="1000" dirty="0">
              <a:solidFill>
                <a:schemeClr val="tx1"/>
              </a:solidFill>
              <a:sym typeface="+mn-lt"/>
            </a:endParaRPr>
          </a:p>
        </p:txBody>
      </p:sp>
      <p:sp>
        <p:nvSpPr>
          <p:cNvPr id="81" name="Text Placeholder 33"/>
          <p:cNvSpPr>
            <a:spLocks noGrp="1"/>
          </p:cNvSpPr>
          <p:nvPr>
            <p:custDataLst>
              <p:tags r:id="rId23"/>
            </p:custDataLst>
          </p:nvPr>
        </p:nvSpPr>
        <p:spPr bwMode="auto">
          <a:xfrm>
            <a:off x="21209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172131-C30C-42B5-96E4-564FC8BBCF8F}" type="datetime'''''''''''''''''''''''2''0''''''''1''''''0'">
              <a:rPr lang="en-US" sz="1000">
                <a:solidFill>
                  <a:schemeClr val="tx1"/>
                </a:solidFill>
              </a:rPr>
              <a:pPr/>
              <a:t>2010</a:t>
            </a:fld>
            <a:endParaRPr lang="en-US" sz="1000" dirty="0">
              <a:solidFill>
                <a:schemeClr val="tx1"/>
              </a:solidFill>
              <a:sym typeface="+mn-lt"/>
            </a:endParaRPr>
          </a:p>
        </p:txBody>
      </p:sp>
      <p:sp>
        <p:nvSpPr>
          <p:cNvPr id="82" name="Text Placeholder 32"/>
          <p:cNvSpPr>
            <a:spLocks noGrp="1"/>
          </p:cNvSpPr>
          <p:nvPr>
            <p:custDataLst>
              <p:tags r:id="rId24"/>
            </p:custDataLst>
          </p:nvPr>
        </p:nvSpPr>
        <p:spPr bwMode="auto">
          <a:xfrm>
            <a:off x="17208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2185366-971B-4044-B6AB-405B6FCF32B4}" type="datetime'''''''''''''''''''''''2''''''''''''''''00''''''''''''''''9'">
              <a:rPr lang="en-US" sz="1000">
                <a:solidFill>
                  <a:schemeClr val="tx1"/>
                </a:solidFill>
              </a:rPr>
              <a:pPr/>
              <a:t>2009</a:t>
            </a:fld>
            <a:endParaRPr lang="en-US" sz="1000" dirty="0">
              <a:solidFill>
                <a:schemeClr val="tx1"/>
              </a:solidFill>
              <a:sym typeface="+mn-lt"/>
            </a:endParaRPr>
          </a:p>
        </p:txBody>
      </p:sp>
      <p:sp>
        <p:nvSpPr>
          <p:cNvPr id="83" name="Text Placeholder 31"/>
          <p:cNvSpPr>
            <a:spLocks noGrp="1"/>
          </p:cNvSpPr>
          <p:nvPr>
            <p:custDataLst>
              <p:tags r:id="rId25"/>
            </p:custDataLst>
          </p:nvPr>
        </p:nvSpPr>
        <p:spPr bwMode="auto">
          <a:xfrm>
            <a:off x="13112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9B96B76-B135-49D4-9A56-EA4001038941}" type="datetime'''''20''''''''''''''''''0''''''''''''8'">
              <a:rPr lang="en-US" sz="1000">
                <a:solidFill>
                  <a:schemeClr val="tx1"/>
                </a:solidFill>
              </a:rPr>
              <a:pPr/>
              <a:t>2008</a:t>
            </a:fld>
            <a:endParaRPr lang="en-US" sz="1000" dirty="0">
              <a:solidFill>
                <a:schemeClr val="tx1"/>
              </a:solidFill>
              <a:sym typeface="+mn-lt"/>
            </a:endParaRPr>
          </a:p>
        </p:txBody>
      </p:sp>
      <p:sp>
        <p:nvSpPr>
          <p:cNvPr id="85" name="Text Placeholder 30"/>
          <p:cNvSpPr>
            <a:spLocks noGrp="1"/>
          </p:cNvSpPr>
          <p:nvPr>
            <p:custDataLst>
              <p:tags r:id="rId26"/>
            </p:custDataLst>
          </p:nvPr>
        </p:nvSpPr>
        <p:spPr bwMode="auto">
          <a:xfrm>
            <a:off x="9112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089503-A8A9-4777-BA7E-E33037967E19}" type="datetime'2''''''''''''''''''''''''''0''''''''''''''0''7'''''''''''">
              <a:rPr lang="en-US" sz="1000">
                <a:solidFill>
                  <a:schemeClr val="tx1"/>
                </a:solidFill>
              </a:rPr>
              <a:pPr/>
              <a:t>2007</a:t>
            </a:fld>
            <a:endParaRPr lang="en-US" sz="1000" dirty="0">
              <a:solidFill>
                <a:schemeClr val="tx1"/>
              </a:solidFill>
              <a:sym typeface="+mn-lt"/>
            </a:endParaRPr>
          </a:p>
        </p:txBody>
      </p:sp>
      <p:sp>
        <p:nvSpPr>
          <p:cNvPr id="76" name="Text Placeholder 29"/>
          <p:cNvSpPr>
            <a:spLocks noGrp="1"/>
          </p:cNvSpPr>
          <p:nvPr>
            <p:custDataLst>
              <p:tags r:id="rId27"/>
            </p:custDataLst>
          </p:nvPr>
        </p:nvSpPr>
        <p:spPr bwMode="auto">
          <a:xfrm>
            <a:off x="5016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54A4D8C-C69E-4A17-87E0-67572A546E3A}" type="datetime'''''''2''''''''''0''''''''''''''''06'">
              <a:rPr lang="en-US" sz="1000">
                <a:solidFill>
                  <a:schemeClr val="tx1"/>
                </a:solidFill>
              </a:rPr>
              <a:pPr/>
              <a:t>2006</a:t>
            </a:fld>
            <a:endParaRPr lang="en-US" sz="1000" dirty="0">
              <a:solidFill>
                <a:schemeClr val="tx1"/>
              </a:solidFill>
              <a:sym typeface="+mn-lt"/>
            </a:endParaRPr>
          </a:p>
        </p:txBody>
      </p:sp>
      <p:cxnSp>
        <p:nvCxnSpPr>
          <p:cNvPr id="4" name="Straight Connector 3"/>
          <p:cNvCxnSpPr/>
          <p:nvPr>
            <p:custDataLst>
              <p:tags r:id="rId28"/>
            </p:custDataLst>
          </p:nvPr>
        </p:nvCxnSpPr>
        <p:spPr bwMode="gray">
          <a:xfrm>
            <a:off x="2593975" y="6243638"/>
            <a:ext cx="219075"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29"/>
            </p:custDataLst>
          </p:nvPr>
        </p:nvCxnSpPr>
        <p:spPr bwMode="gray">
          <a:xfrm>
            <a:off x="966788" y="624363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89" name="Straight Connector 88"/>
          <p:cNvCxnSpPr/>
          <p:nvPr>
            <p:custDataLst>
              <p:tags r:id="rId30"/>
            </p:custDataLst>
          </p:nvPr>
        </p:nvCxnSpPr>
        <p:spPr bwMode="gray">
          <a:xfrm>
            <a:off x="2593975" y="6040438"/>
            <a:ext cx="219075" cy="0"/>
          </a:xfrm>
          <a:prstGeom prst="line">
            <a:avLst/>
          </a:prstGeom>
          <a:solidFill>
            <a:schemeClr val="accent1"/>
          </a:solidFill>
          <a:ln w="9525" cap="flat" cmpd="sng" algn="ctr">
            <a:solidFill>
              <a:srgbClr val="EB0326"/>
            </a:solidFill>
            <a:prstDash val="lgDash"/>
            <a:round/>
            <a:headEnd type="none" w="med" len="med"/>
            <a:tailEnd type="none" w="med" len="med"/>
          </a:ln>
          <a:effectLst/>
        </p:spPr>
      </p:cxnSp>
      <p:cxnSp>
        <p:nvCxnSpPr>
          <p:cNvPr id="86" name="Straight Connector 85"/>
          <p:cNvCxnSpPr/>
          <p:nvPr>
            <p:custDataLst>
              <p:tags r:id="rId31"/>
            </p:custDataLst>
          </p:nvPr>
        </p:nvCxnSpPr>
        <p:spPr bwMode="gray">
          <a:xfrm>
            <a:off x="966788" y="6040438"/>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90" name="Text Placeholder 13"/>
          <p:cNvSpPr>
            <a:spLocks noGrp="1"/>
          </p:cNvSpPr>
          <p:nvPr>
            <p:custDataLst>
              <p:tags r:id="rId32"/>
            </p:custDataLst>
          </p:nvPr>
        </p:nvSpPr>
        <p:spPr bwMode="auto">
          <a:xfrm>
            <a:off x="1236664" y="6173788"/>
            <a:ext cx="125571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227E2847-870C-42E8-BA39-CBB3D68F95E4}" type="datetime'FR''B'''' 1''''0''0 ''''– ''Ot''h''''er'''' C''''o''n''''''.'">
              <a:rPr lang="en-US" sz="1000">
                <a:solidFill>
                  <a:schemeClr val="tx1"/>
                </a:solidFill>
              </a:rPr>
              <a:pPr/>
              <a:t>FRB 100 – Other Con.</a:t>
            </a:fld>
            <a:endParaRPr lang="en-US" sz="1000" dirty="0">
              <a:solidFill>
                <a:schemeClr val="tx1"/>
              </a:solidFill>
              <a:sym typeface="+mn-lt"/>
            </a:endParaRPr>
          </a:p>
        </p:txBody>
      </p:sp>
      <p:sp>
        <p:nvSpPr>
          <p:cNvPr id="92" name="Text Placeholder 15"/>
          <p:cNvSpPr>
            <a:spLocks noGrp="1"/>
          </p:cNvSpPr>
          <p:nvPr>
            <p:custDataLst>
              <p:tags r:id="rId33"/>
            </p:custDataLst>
          </p:nvPr>
        </p:nvSpPr>
        <p:spPr bwMode="auto">
          <a:xfrm>
            <a:off x="2863850" y="5970588"/>
            <a:ext cx="13208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1968CA02-0293-405D-8251-88F72811B9E1}" type="datetime'FRB ''1''0''''0'' – ''''''''''Cr''e''dit ''''''''''ca''''rds'">
              <a:rPr lang="en-US" sz="1000">
                <a:solidFill>
                  <a:schemeClr val="tx1"/>
                </a:solidFill>
              </a:rPr>
              <a:pPr/>
              <a:t>FRB 100 – Credit cards</a:t>
            </a:fld>
            <a:endParaRPr lang="en-US" sz="1000" dirty="0">
              <a:solidFill>
                <a:schemeClr val="tx1"/>
              </a:solidFill>
              <a:sym typeface="+mn-lt"/>
            </a:endParaRPr>
          </a:p>
        </p:txBody>
      </p:sp>
      <p:sp>
        <p:nvSpPr>
          <p:cNvPr id="91" name="Text Placeholder 14"/>
          <p:cNvSpPr>
            <a:spLocks noGrp="1"/>
          </p:cNvSpPr>
          <p:nvPr>
            <p:custDataLst>
              <p:tags r:id="rId34"/>
            </p:custDataLst>
          </p:nvPr>
        </p:nvSpPr>
        <p:spPr bwMode="auto">
          <a:xfrm>
            <a:off x="1236663" y="5970588"/>
            <a:ext cx="87947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28331E78-7435-494B-877B-1AA45C1293CC}" type="datetime'F''R''B'''''''''''' ''1''''''''''0''0'''''''''''' ''- R''RE'''">
              <a:rPr lang="en-US" sz="1000">
                <a:solidFill>
                  <a:schemeClr val="tx1"/>
                </a:solidFill>
              </a:rPr>
              <a:pPr/>
              <a:t>FRB 100 - RRE</a:t>
            </a:fld>
            <a:endParaRPr lang="en-US" sz="1000" dirty="0">
              <a:solidFill>
                <a:schemeClr val="tx1"/>
              </a:solidFill>
              <a:sym typeface="+mn-lt"/>
            </a:endParaRPr>
          </a:p>
        </p:txBody>
      </p:sp>
      <p:sp>
        <p:nvSpPr>
          <p:cNvPr id="101" name="Text Placeholder 6149"/>
          <p:cNvSpPr>
            <a:spLocks noGrp="1"/>
          </p:cNvSpPr>
          <p:nvPr>
            <p:custDataLst>
              <p:tags r:id="rId35"/>
            </p:custDataLst>
          </p:nvPr>
        </p:nvSpPr>
        <p:spPr bwMode="auto">
          <a:xfrm>
            <a:off x="2863850" y="6173788"/>
            <a:ext cx="1160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F6A3017-BC74-4EA7-B9D5-9AEC72FE14D6}" type="datetime'''M''''''ood''y’s ''c''r''''''''e''di''''t'''' ca''rd''''s'''">
              <a:rPr lang="en-US" sz="1000">
                <a:latin typeface="Arial"/>
                <a:sym typeface="Arial"/>
              </a:rPr>
              <a:pPr marL="0" indent="0">
                <a:lnSpc>
                  <a:spcPct val="100000"/>
                </a:lnSpc>
                <a:spcBef>
                  <a:spcPct val="0"/>
                </a:spcBef>
                <a:spcAft>
                  <a:spcPct val="0"/>
                </a:spcAft>
                <a:buNone/>
              </a:pPr>
              <a:t>Moody’s credit cards</a:t>
            </a:fld>
            <a:endParaRPr lang="en-GB" sz="1000" dirty="0">
              <a:latin typeface="Arial"/>
              <a:sym typeface="Arial"/>
            </a:endParaRPr>
          </a:p>
        </p:txBody>
      </p:sp>
      <p:sp>
        <p:nvSpPr>
          <p:cNvPr id="49" name="Rectangle 48"/>
          <p:cNvSpPr/>
          <p:nvPr/>
        </p:nvSpPr>
        <p:spPr bwMode="auto">
          <a:xfrm>
            <a:off x="1503363" y="2222500"/>
            <a:ext cx="1344348"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0" name="Rectangle 49"/>
          <p:cNvSpPr/>
          <p:nvPr/>
        </p:nvSpPr>
        <p:spPr bwMode="auto">
          <a:xfrm>
            <a:off x="2846388" y="2222500"/>
            <a:ext cx="1752864"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51" name="TextBox 50"/>
          <p:cNvSpPr txBox="1"/>
          <p:nvPr/>
        </p:nvSpPr>
        <p:spPr>
          <a:xfrm>
            <a:off x="1453485" y="2251655"/>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52" name="TextBox 51"/>
          <p:cNvSpPr txBox="1"/>
          <p:nvPr/>
        </p:nvSpPr>
        <p:spPr>
          <a:xfrm>
            <a:off x="3266410" y="224213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53" name="Rectangle 52"/>
          <p:cNvSpPr/>
          <p:nvPr/>
        </p:nvSpPr>
        <p:spPr bwMode="auto">
          <a:xfrm>
            <a:off x="1503363" y="2219325"/>
            <a:ext cx="889588"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45" name="Rectangle 44"/>
          <p:cNvSpPr/>
          <p:nvPr/>
        </p:nvSpPr>
        <p:spPr>
          <a:xfrm>
            <a:off x="4936443" y="5022279"/>
            <a:ext cx="4005530" cy="1066959"/>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a:t>Industry data provides comparable benchmark for </a:t>
            </a:r>
            <a:r>
              <a:rPr lang="en-US" sz="1200" dirty="0" smtClean="0"/>
              <a:t>the sub-portfolios of SBNA Retail, </a:t>
            </a:r>
            <a:r>
              <a:rPr lang="en-US" sz="1200" dirty="0"/>
              <a:t>and is used, in conjunction with CCAR output, to determine stress scalar</a:t>
            </a:r>
          </a:p>
          <a:p>
            <a:pPr marL="171450" indent="-171450" algn="l" fontAlgn="b">
              <a:lnSpc>
                <a:spcPct val="100000"/>
              </a:lnSpc>
              <a:spcBef>
                <a:spcPts val="0"/>
              </a:spcBef>
              <a:spcAft>
                <a:spcPts val="400"/>
              </a:spcAft>
              <a:buFont typeface="Arial" panose="020B0604020202020204" pitchFamily="34" charset="0"/>
              <a:buChar char="•"/>
              <a:defRPr/>
            </a:pPr>
            <a:r>
              <a:rPr lang="en-US" sz="1200" dirty="0"/>
              <a:t>Industry and internal scalars increased since 2015</a:t>
            </a:r>
          </a:p>
        </p:txBody>
      </p:sp>
      <p:sp>
        <p:nvSpPr>
          <p:cNvPr id="46" name="Text Placeholder 10"/>
          <p:cNvSpPr txBox="1">
            <a:spLocks/>
          </p:cNvSpPr>
          <p:nvPr/>
        </p:nvSpPr>
        <p:spPr>
          <a:xfrm>
            <a:off x="4936443" y="4778404"/>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48" name="Content Placeholder 12"/>
          <p:cNvGraphicFramePr>
            <a:graphicFrameLocks/>
          </p:cNvGraphicFramePr>
          <p:nvPr>
            <p:extLst>
              <p:ext uri="{D42A27DB-BD31-4B8C-83A1-F6EECF244321}">
                <p14:modId xmlns:p14="http://schemas.microsoft.com/office/powerpoint/2010/main" val="2020446418"/>
              </p:ext>
            </p:extLst>
          </p:nvPr>
        </p:nvGraphicFramePr>
        <p:xfrm>
          <a:off x="4856705" y="1993555"/>
          <a:ext cx="4372355" cy="2537431"/>
        </p:xfrm>
        <a:graphic>
          <a:graphicData uri="http://schemas.openxmlformats.org/drawingml/2006/table">
            <a:tbl>
              <a:tblPr firstRow="1" bandRow="1"/>
              <a:tblGrid>
                <a:gridCol w="1374775"/>
                <a:gridCol w="1233377"/>
                <a:gridCol w="1222744"/>
                <a:gridCol w="541459"/>
              </a:tblGrid>
              <a:tr h="259608">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59608">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59608">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194241">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RRE</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0.85%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2.07%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2.32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4241">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Other</a:t>
                      </a:r>
                      <a:r>
                        <a:rPr lang="en-US" sz="1000" b="0" i="0" u="none" strike="noStrike" kern="1200" baseline="0" dirty="0" smtClean="0">
                          <a:solidFill>
                            <a:srgbClr val="000000"/>
                          </a:solidFill>
                          <a:effectLst/>
                          <a:latin typeface="+mn-lt"/>
                          <a:ea typeface="+mn-ea"/>
                          <a:cs typeface="+mn-cs"/>
                        </a:rPr>
                        <a:t> Con.</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2.91%</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2.96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72396">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Credit cards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3.84%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7.50%</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1.95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72396">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Moody’s credit</a:t>
                      </a:r>
                      <a:r>
                        <a:rPr lang="en-US" sz="1000" b="0" i="0" u="none" strike="noStrike" kern="1200" baseline="0" dirty="0" smtClean="0">
                          <a:solidFill>
                            <a:srgbClr val="000000"/>
                          </a:solidFill>
                          <a:effectLst/>
                          <a:latin typeface="+mj-lt"/>
                          <a:ea typeface="+mn-ea"/>
                          <a:cs typeface="+mn-cs"/>
                        </a:rPr>
                        <a:t> cards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3.95%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8.27%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i="0" u="none" strike="noStrike" kern="1200" dirty="0" smtClean="0">
                          <a:solidFill>
                            <a:schemeClr val="bg1"/>
                          </a:solidFill>
                          <a:effectLst/>
                          <a:latin typeface="+mn-lt"/>
                          <a:ea typeface="+mn-ea"/>
                          <a:cs typeface="+mn-cs"/>
                        </a:rPr>
                        <a:t>2.10</a:t>
                      </a: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9608">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194241">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RRE</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0.85%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2.17%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2.43</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4241">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Other</a:t>
                      </a:r>
                      <a:r>
                        <a:rPr lang="en-US" sz="1000" b="0" i="0" u="none" strike="noStrike" kern="1200" baseline="0" dirty="0" smtClean="0">
                          <a:solidFill>
                            <a:srgbClr val="000000"/>
                          </a:solidFill>
                          <a:effectLst/>
                          <a:latin typeface="+mn-lt"/>
                          <a:ea typeface="+mn-ea"/>
                          <a:cs typeface="+mn-cs"/>
                        </a:rPr>
                        <a:t> Con.</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0.98%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2.67%</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2.72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72396">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Credit cards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3.84%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8.16%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04847">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Moody’s credit</a:t>
                      </a:r>
                      <a:r>
                        <a:rPr lang="en-US" sz="1000" b="0" i="0" u="none" strike="noStrike" kern="1200" baseline="0" dirty="0" smtClean="0">
                          <a:solidFill>
                            <a:srgbClr val="000000"/>
                          </a:solidFill>
                          <a:effectLst/>
                          <a:latin typeface="+mj-lt"/>
                          <a:ea typeface="+mn-ea"/>
                          <a:cs typeface="+mn-cs"/>
                        </a:rPr>
                        <a:t> cards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3.95%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8.82%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2.24</a:t>
                      </a:r>
                      <a:endParaRPr lang="en-US" sz="1000" b="1" i="0" u="none" strike="noStrike" kern="1200" dirty="0">
                        <a:solidFill>
                          <a:schemeClr val="bg1"/>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6162027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4913333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530" name="think-cell Slide" r:id="rId32" imgW="270" imgH="270" progId="TCLayout.ActiveDocument.1">
                  <p:embed/>
                </p:oleObj>
              </mc:Choice>
              <mc:Fallback>
                <p:oleObj name="think-cell Slide" r:id="rId32" imgW="270" imgH="270" progId="TCLayout.ActiveDocument.1">
                  <p:embed/>
                  <p:pic>
                    <p:nvPicPr>
                      <p:cNvPr id="0" name=""/>
                      <p:cNvPicPr/>
                      <p:nvPr/>
                    </p:nvPicPr>
                    <p:blipFill>
                      <a:blip r:embed="rId33"/>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NCO </a:t>
            </a:r>
            <a:r>
              <a:rPr lang="en-GB" altLang="zh-CN" sz="2000" b="1" kern="0" dirty="0" smtClean="0">
                <a:solidFill>
                  <a:srgbClr val="000000"/>
                </a:solidFill>
                <a:ea typeface="SimSun" pitchFamily="2" charset="-122"/>
              </a:rPr>
              <a:t>limit</a:t>
            </a:r>
            <a:endParaRPr lang="it-IT" sz="2000" b="1" dirty="0"/>
          </a:p>
          <a:p>
            <a:pPr algn="l"/>
            <a:r>
              <a:rPr lang="en-US" sz="2000" b="1" dirty="0" smtClean="0">
                <a:solidFill>
                  <a:srgbClr val="FF0000"/>
                </a:solidFill>
              </a:rPr>
              <a:t>NCO anchor points – SBNA Retail</a:t>
            </a:r>
            <a:endParaRPr lang="en-US" sz="2000" b="1" dirty="0">
              <a:solidFill>
                <a:srgbClr val="FF0000"/>
              </a:solidFill>
            </a:endParaRPr>
          </a:p>
        </p:txBody>
      </p:sp>
      <p:graphicFrame>
        <p:nvGraphicFramePr>
          <p:cNvPr id="2" name="Object 1"/>
          <p:cNvGraphicFramePr>
            <a:graphicFrameLocks/>
          </p:cNvGraphicFramePr>
          <p:nvPr>
            <p:custDataLst>
              <p:tags r:id="rId4"/>
            </p:custDataLst>
            <p:extLst>
              <p:ext uri="{D42A27DB-BD31-4B8C-83A1-F6EECF244321}">
                <p14:modId xmlns:p14="http://schemas.microsoft.com/office/powerpoint/2010/main" val="1775048612"/>
              </p:ext>
            </p:extLst>
          </p:nvPr>
        </p:nvGraphicFramePr>
        <p:xfrm>
          <a:off x="381000" y="2095500"/>
          <a:ext cx="6381885" cy="3562440"/>
        </p:xfrm>
        <a:graphic>
          <a:graphicData uri="http://schemas.openxmlformats.org/presentationml/2006/ole">
            <mc:AlternateContent xmlns:mc="http://schemas.openxmlformats.org/markup-compatibility/2006">
              <mc:Choice xmlns:v="urn:schemas-microsoft-com:vml" Requires="v">
                <p:oleObj spid="_x0000_s190531" name="Chart" r:id="rId34" imgW="6381885" imgH="3562440" progId="MSGraph.Chart.8">
                  <p:embed followColorScheme="full"/>
                </p:oleObj>
              </mc:Choice>
              <mc:Fallback>
                <p:oleObj name="Chart" r:id="rId34" imgW="6381885" imgH="3562440" progId="MSGraph.Chart.8">
                  <p:embed followColorScheme="full"/>
                  <p:pic>
                    <p:nvPicPr>
                      <p:cNvPr id="0" name=""/>
                      <p:cNvPicPr/>
                      <p:nvPr/>
                    </p:nvPicPr>
                    <p:blipFill>
                      <a:blip r:embed="rId35"/>
                      <a:stretch>
                        <a:fillRect/>
                      </a:stretch>
                    </p:blipFill>
                    <p:spPr>
                      <a:xfrm>
                        <a:off x="381000" y="2095500"/>
                        <a:ext cx="6381885" cy="3562440"/>
                      </a:xfrm>
                      <a:prstGeom prst="rect">
                        <a:avLst/>
                      </a:prstGeom>
                    </p:spPr>
                  </p:pic>
                </p:oleObj>
              </mc:Fallback>
            </mc:AlternateContent>
          </a:graphicData>
        </a:graphic>
      </p:graphicFrame>
      <p:sp>
        <p:nvSpPr>
          <p:cNvPr id="118" name="Text Placeholder 6490"/>
          <p:cNvSpPr>
            <a:spLocks noGrp="1"/>
          </p:cNvSpPr>
          <p:nvPr>
            <p:custDataLst>
              <p:tags r:id="rId5"/>
            </p:custDataLst>
          </p:nvPr>
        </p:nvSpPr>
        <p:spPr bwMode="auto">
          <a:xfrm>
            <a:off x="633095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8E2B0C4-D9DE-4639-A1FA-BE6F693E428B}" type="datetime'''''''''''''2''''0''''''''''''''''''''''''''''''1''''''8'">
              <a:rPr lang="en-US" sz="1000"/>
              <a:pPr marL="0" indent="0" algn="ctr">
                <a:lnSpc>
                  <a:spcPct val="100000"/>
                </a:lnSpc>
                <a:spcBef>
                  <a:spcPct val="0"/>
                </a:spcBef>
                <a:spcAft>
                  <a:spcPct val="0"/>
                </a:spcAft>
                <a:buNone/>
              </a:pPr>
              <a:t>2018</a:t>
            </a:fld>
            <a:endParaRPr lang="en-GB" sz="1000" dirty="0"/>
          </a:p>
        </p:txBody>
      </p:sp>
      <p:sp>
        <p:nvSpPr>
          <p:cNvPr id="117" name="Text Placeholder 6489"/>
          <p:cNvSpPr>
            <a:spLocks noGrp="1"/>
          </p:cNvSpPr>
          <p:nvPr>
            <p:custDataLst>
              <p:tags r:id="rId6"/>
            </p:custDataLst>
          </p:nvPr>
        </p:nvSpPr>
        <p:spPr bwMode="auto">
          <a:xfrm>
            <a:off x="538797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81A1D54-0504-4882-920F-87C706CF8C05}" type="datetime'''''''''''2''''0''''''''''''''1''''''''7'''">
              <a:rPr lang="en-US" sz="1000"/>
              <a:pPr marL="0" indent="0" algn="ctr">
                <a:lnSpc>
                  <a:spcPct val="100000"/>
                </a:lnSpc>
                <a:spcBef>
                  <a:spcPct val="0"/>
                </a:spcBef>
                <a:spcAft>
                  <a:spcPct val="0"/>
                </a:spcAft>
                <a:buNone/>
              </a:pPr>
              <a:t>2017</a:t>
            </a:fld>
            <a:endParaRPr lang="en-GB" sz="1000" dirty="0"/>
          </a:p>
        </p:txBody>
      </p:sp>
      <p:sp>
        <p:nvSpPr>
          <p:cNvPr id="116" name="Text Placeholder 6488"/>
          <p:cNvSpPr>
            <a:spLocks noGrp="1"/>
          </p:cNvSpPr>
          <p:nvPr>
            <p:custDataLst>
              <p:tags r:id="rId7"/>
            </p:custDataLst>
          </p:nvPr>
        </p:nvSpPr>
        <p:spPr bwMode="auto">
          <a:xfrm>
            <a:off x="443547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18D2618-4FD4-4394-B776-2E8799723572}" type="datetime'''''''''''''''20''1''''''''''6'''''''''''''''''''''''''">
              <a:rPr lang="en-US" sz="1000"/>
              <a:pPr marL="0" indent="0" algn="ctr">
                <a:lnSpc>
                  <a:spcPct val="100000"/>
                </a:lnSpc>
                <a:spcBef>
                  <a:spcPct val="0"/>
                </a:spcBef>
                <a:spcAft>
                  <a:spcPct val="0"/>
                </a:spcAft>
                <a:buNone/>
              </a:pPr>
              <a:t>2016</a:t>
            </a:fld>
            <a:endParaRPr lang="en-GB" sz="1000" dirty="0"/>
          </a:p>
        </p:txBody>
      </p:sp>
      <p:sp>
        <p:nvSpPr>
          <p:cNvPr id="115" name="Text Placeholder 6487"/>
          <p:cNvSpPr>
            <a:spLocks noGrp="1"/>
          </p:cNvSpPr>
          <p:nvPr>
            <p:custDataLst>
              <p:tags r:id="rId8"/>
            </p:custDataLst>
          </p:nvPr>
        </p:nvSpPr>
        <p:spPr bwMode="auto">
          <a:xfrm>
            <a:off x="34925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A3C5308-0FC7-4BB6-A393-B56EE22482D8}" type="datetime'''''''''''''''''''''''''''''2''''''''01''''''5'''''''''''''">
              <a:rPr lang="en-US" sz="1000"/>
              <a:pPr marL="0" indent="0" algn="ctr">
                <a:lnSpc>
                  <a:spcPct val="100000"/>
                </a:lnSpc>
                <a:spcBef>
                  <a:spcPct val="0"/>
                </a:spcBef>
                <a:spcAft>
                  <a:spcPct val="0"/>
                </a:spcAft>
                <a:buNone/>
              </a:pPr>
              <a:t>2015</a:t>
            </a:fld>
            <a:endParaRPr lang="en-GB" sz="1000" dirty="0"/>
          </a:p>
        </p:txBody>
      </p:sp>
      <p:sp>
        <p:nvSpPr>
          <p:cNvPr id="114" name="Text Placeholder 6486"/>
          <p:cNvSpPr>
            <a:spLocks noGrp="1"/>
          </p:cNvSpPr>
          <p:nvPr>
            <p:custDataLst>
              <p:tags r:id="rId9"/>
            </p:custDataLst>
          </p:nvPr>
        </p:nvSpPr>
        <p:spPr bwMode="auto">
          <a:xfrm>
            <a:off x="25400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C69F7B9-A0B0-4433-A7AF-2AE6452D910B}" type="datetime'''''''2''0''''''''1''''4'''''''''''''''''''">
              <a:rPr lang="en-US" sz="1000"/>
              <a:pPr marL="0" indent="0" algn="ctr">
                <a:lnSpc>
                  <a:spcPct val="100000"/>
                </a:lnSpc>
                <a:spcBef>
                  <a:spcPct val="0"/>
                </a:spcBef>
                <a:spcAft>
                  <a:spcPct val="0"/>
                </a:spcAft>
                <a:buNone/>
              </a:pPr>
              <a:t>2014</a:t>
            </a:fld>
            <a:endParaRPr lang="en-GB" sz="1000" dirty="0"/>
          </a:p>
        </p:txBody>
      </p:sp>
      <p:sp>
        <p:nvSpPr>
          <p:cNvPr id="113" name="Text Placeholder 6485"/>
          <p:cNvSpPr>
            <a:spLocks noGrp="1"/>
          </p:cNvSpPr>
          <p:nvPr>
            <p:custDataLst>
              <p:tags r:id="rId10"/>
            </p:custDataLst>
          </p:nvPr>
        </p:nvSpPr>
        <p:spPr bwMode="auto">
          <a:xfrm>
            <a:off x="159702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23CB934-3899-497B-BE38-6B40720E97CD}" type="datetime'''''2''''''''''''0''''''1''3'''''''''''''">
              <a:rPr lang="en-US" sz="1000"/>
              <a:pPr marL="0" indent="0" algn="ctr">
                <a:lnSpc>
                  <a:spcPct val="100000"/>
                </a:lnSpc>
                <a:spcBef>
                  <a:spcPct val="0"/>
                </a:spcBef>
                <a:spcAft>
                  <a:spcPct val="0"/>
                </a:spcAft>
                <a:buNone/>
              </a:pPr>
              <a:t>2013</a:t>
            </a:fld>
            <a:endParaRPr lang="en-GB" sz="1000" dirty="0"/>
          </a:p>
        </p:txBody>
      </p:sp>
      <p:sp>
        <p:nvSpPr>
          <p:cNvPr id="112" name="Text Placeholder 6484"/>
          <p:cNvSpPr>
            <a:spLocks noGrp="1"/>
          </p:cNvSpPr>
          <p:nvPr>
            <p:custDataLst>
              <p:tags r:id="rId11"/>
            </p:custDataLst>
          </p:nvPr>
        </p:nvSpPr>
        <p:spPr bwMode="auto">
          <a:xfrm>
            <a:off x="64452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7F4F604-579B-41DB-8F3F-C3C3EA2E9971}" type="datetime'2''''''''0''''1''2'''''''''''''''''''">
              <a:rPr lang="en-US" sz="1000"/>
              <a:pPr marL="0" indent="0" algn="ctr">
                <a:lnSpc>
                  <a:spcPct val="100000"/>
                </a:lnSpc>
                <a:spcBef>
                  <a:spcPct val="0"/>
                </a:spcBef>
                <a:spcAft>
                  <a:spcPct val="0"/>
                </a:spcAft>
                <a:buNone/>
              </a:pPr>
              <a:t>2012</a:t>
            </a:fld>
            <a:endParaRPr lang="en-GB" sz="1000" dirty="0"/>
          </a:p>
        </p:txBody>
      </p:sp>
      <p:cxnSp>
        <p:nvCxnSpPr>
          <p:cNvPr id="549" name="Straight Connector 548"/>
          <p:cNvCxnSpPr/>
          <p:nvPr>
            <p:custDataLst>
              <p:tags r:id="rId12"/>
            </p:custDataLst>
          </p:nvPr>
        </p:nvCxnSpPr>
        <p:spPr bwMode="gray">
          <a:xfrm>
            <a:off x="3546475" y="6048375"/>
            <a:ext cx="328613" cy="0"/>
          </a:xfrm>
          <a:prstGeom prst="line">
            <a:avLst/>
          </a:prstGeom>
          <a:ln w="19050">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custDataLst>
              <p:tags r:id="rId13"/>
            </p:custDataLst>
          </p:nvPr>
        </p:nvCxnSpPr>
        <p:spPr bwMode="gray">
          <a:xfrm>
            <a:off x="725488" y="62515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custDataLst>
              <p:tags r:id="rId14"/>
            </p:custDataLst>
          </p:nvPr>
        </p:nvCxnSpPr>
        <p:spPr bwMode="gray">
          <a:xfrm>
            <a:off x="725488" y="58451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custDataLst>
              <p:tags r:id="rId15"/>
            </p:custDataLst>
          </p:nvPr>
        </p:nvCxnSpPr>
        <p:spPr bwMode="gray">
          <a:xfrm>
            <a:off x="3546475" y="6251575"/>
            <a:ext cx="328613" cy="0"/>
          </a:xfrm>
          <a:prstGeom prst="line">
            <a:avLst/>
          </a:prstGeom>
          <a:ln w="19050">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custDataLst>
              <p:tags r:id="rId16"/>
            </p:custDataLst>
          </p:nvPr>
        </p:nvCxnSpPr>
        <p:spPr bwMode="gray">
          <a:xfrm>
            <a:off x="3546475" y="58451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custDataLst>
              <p:tags r:id="rId17"/>
            </p:custDataLst>
          </p:nvPr>
        </p:nvCxnSpPr>
        <p:spPr bwMode="gray">
          <a:xfrm>
            <a:off x="725488" y="60483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8"/>
            </p:custDataLst>
          </p:nvPr>
        </p:nvCxnSpPr>
        <p:spPr bwMode="gray">
          <a:xfrm>
            <a:off x="5364163" y="5845175"/>
            <a:ext cx="328612"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9"/>
            </p:custDataLst>
          </p:nvPr>
        </p:nvCxnSpPr>
        <p:spPr bwMode="gray">
          <a:xfrm>
            <a:off x="5364163" y="6048375"/>
            <a:ext cx="328612" cy="0"/>
          </a:xfrm>
          <a:prstGeom prst="line">
            <a:avLst/>
          </a:prstGeom>
          <a:ln w="952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20"/>
            </p:custDataLst>
          </p:nvPr>
        </p:nvCxnSpPr>
        <p:spPr bwMode="gray">
          <a:xfrm>
            <a:off x="5364163" y="62515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1"/>
          <p:cNvSpPr>
            <a:spLocks noGrp="1"/>
          </p:cNvSpPr>
          <p:nvPr>
            <p:custDataLst>
              <p:tags r:id="rId21"/>
            </p:custDataLst>
          </p:nvPr>
        </p:nvSpPr>
        <p:spPr bwMode="auto">
          <a:xfrm>
            <a:off x="5743575" y="57753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A4C4109-27DC-4611-812E-DB7D768E5C66}" type="datetime'''''''''''Av''''''''erag''''e'''''' Base ''''''''C''''''CAR'">
              <a:rPr lang="en-US" sz="1000"/>
              <a:pPr/>
              <a:t>Average Base CCAR</a:t>
            </a:fld>
            <a:endParaRPr lang="en-GB" sz="1000" dirty="0">
              <a:latin typeface="Arial"/>
              <a:sym typeface="Arial"/>
            </a:endParaRPr>
          </a:p>
        </p:txBody>
      </p:sp>
      <p:sp>
        <p:nvSpPr>
          <p:cNvPr id="39" name="Text Placeholder 2"/>
          <p:cNvSpPr>
            <a:spLocks noGrp="1"/>
          </p:cNvSpPr>
          <p:nvPr>
            <p:custDataLst>
              <p:tags r:id="rId22"/>
            </p:custDataLst>
          </p:nvPr>
        </p:nvSpPr>
        <p:spPr bwMode="auto">
          <a:xfrm>
            <a:off x="5743575" y="59785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BBB838B-4EB7-4420-8E6A-E69195368557}" type="datetime'M''''''''a''x a''mber'' t''''''''''''''r''''''i''''''gg''er'''">
              <a:rPr lang="en-US" sz="1000"/>
              <a:pPr/>
              <a:t>Max amber trigger</a:t>
            </a:fld>
            <a:endParaRPr lang="en-GB" sz="1000" dirty="0">
              <a:latin typeface="Arial"/>
              <a:sym typeface="Arial"/>
            </a:endParaRPr>
          </a:p>
        </p:txBody>
      </p:sp>
      <p:sp>
        <p:nvSpPr>
          <p:cNvPr id="40" name="Text Placeholder 3"/>
          <p:cNvSpPr>
            <a:spLocks noGrp="1"/>
          </p:cNvSpPr>
          <p:nvPr>
            <p:custDataLst>
              <p:tags r:id="rId23"/>
            </p:custDataLst>
          </p:nvPr>
        </p:nvSpPr>
        <p:spPr bwMode="auto">
          <a:xfrm>
            <a:off x="5743575" y="61817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FDC04FB-7489-49EE-A295-9D3C7A01A9BB}" type="datetime'M''''ax r''''''ed'' ''''''''li''''''''m''''i''''''''t'''">
              <a:rPr lang="en-US" sz="1000"/>
              <a:pPr/>
              <a:t>Max red limit</a:t>
            </a:fld>
            <a:endParaRPr lang="en-GB" sz="1000" dirty="0">
              <a:latin typeface="Arial"/>
              <a:sym typeface="Arial"/>
            </a:endParaRPr>
          </a:p>
        </p:txBody>
      </p:sp>
      <p:sp>
        <p:nvSpPr>
          <p:cNvPr id="557" name="Text Placeholder 6713"/>
          <p:cNvSpPr>
            <a:spLocks noGrp="1"/>
          </p:cNvSpPr>
          <p:nvPr>
            <p:custDataLst>
              <p:tags r:id="rId24"/>
            </p:custDataLst>
          </p:nvPr>
        </p:nvSpPr>
        <p:spPr bwMode="auto">
          <a:xfrm>
            <a:off x="3925888" y="597852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89A897A-C141-43AC-86B8-56DB3AD4B585}" type="datetime'20''1''''''''''''5'''''''' amb''''er ''trig''''''g''e''''r'''">
              <a:rPr lang="en-US" sz="1000"/>
              <a:pPr/>
              <a:t>2015 amber trigger</a:t>
            </a:fld>
            <a:endParaRPr lang="en-GB" sz="1000" dirty="0"/>
          </a:p>
        </p:txBody>
      </p:sp>
      <p:sp>
        <p:nvSpPr>
          <p:cNvPr id="552" name="Text Placeholder 6716"/>
          <p:cNvSpPr>
            <a:spLocks noGrp="1"/>
          </p:cNvSpPr>
          <p:nvPr>
            <p:custDataLst>
              <p:tags r:id="rId25"/>
            </p:custDataLst>
          </p:nvPr>
        </p:nvSpPr>
        <p:spPr bwMode="auto">
          <a:xfrm>
            <a:off x="3925888" y="618172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FD710BB-6017-4479-A499-5628B6A4D908}" type="datetime'2''''01''''''5'''' r''''''''''''''e''d l''imi''t'''''''''''">
              <a:rPr lang="en-US" sz="1000"/>
              <a:pPr/>
              <a:t>2015 red limit</a:t>
            </a:fld>
            <a:endParaRPr lang="en-GB" sz="1000" dirty="0"/>
          </a:p>
        </p:txBody>
      </p:sp>
      <p:sp>
        <p:nvSpPr>
          <p:cNvPr id="555" name="Text Placeholder 6719"/>
          <p:cNvSpPr>
            <a:spLocks noGrp="1"/>
          </p:cNvSpPr>
          <p:nvPr>
            <p:custDataLst>
              <p:tags r:id="rId26"/>
            </p:custDataLst>
          </p:nvPr>
        </p:nvSpPr>
        <p:spPr bwMode="auto">
          <a:xfrm>
            <a:off x="1104900" y="61817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1DC47CA-D4A7-4A0D-9527-D8A257F85158}" type="datetime'Re''co''mme''''''n''''de''''''d ambe''''r trigg''er'''''''''">
              <a:rPr lang="en-US" sz="1000"/>
              <a:pPr/>
              <a:t>Recommended amber trigger</a:t>
            </a:fld>
            <a:endParaRPr lang="en-GB" sz="1000" dirty="0"/>
          </a:p>
        </p:txBody>
      </p:sp>
      <p:sp>
        <p:nvSpPr>
          <p:cNvPr id="551" name="Text Placeholder 6715"/>
          <p:cNvSpPr>
            <a:spLocks noGrp="1"/>
          </p:cNvSpPr>
          <p:nvPr>
            <p:custDataLst>
              <p:tags r:id="rId27"/>
            </p:custDataLst>
          </p:nvPr>
        </p:nvSpPr>
        <p:spPr bwMode="auto">
          <a:xfrm>
            <a:off x="3925888" y="57753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5A83B6B-B446-404D-9CE5-7BB96CB0AB33}" type="datetime'Rec''''o''''''m''''m''e''''n''''''ded ''r''''e''d ''li''mi''t'">
              <a:rPr lang="en-US" sz="1000"/>
              <a:pPr/>
              <a:t>Recommended red limit</a:t>
            </a:fld>
            <a:endParaRPr lang="en-GB" sz="1000" dirty="0"/>
          </a:p>
        </p:txBody>
      </p:sp>
      <p:sp>
        <p:nvSpPr>
          <p:cNvPr id="554" name="Text Placeholder 6718"/>
          <p:cNvSpPr>
            <a:spLocks noGrp="1"/>
          </p:cNvSpPr>
          <p:nvPr>
            <p:custDataLst>
              <p:tags r:id="rId28"/>
            </p:custDataLst>
          </p:nvPr>
        </p:nvSpPr>
        <p:spPr bwMode="auto">
          <a:xfrm>
            <a:off x="1104901"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41B6EDE-7060-4451-A597-B0117D948572}" type="datetime'P''ro''''jecte''d 12m''o'' tra''ili''ng loss ra''te (annual)'">
              <a:rPr lang="en-US" sz="1000"/>
              <a:pPr/>
              <a:t>Projected 12mo trailing loss rate (annual)</a:t>
            </a:fld>
            <a:endParaRPr lang="en-GB" sz="1000" dirty="0"/>
          </a:p>
        </p:txBody>
      </p:sp>
      <p:sp>
        <p:nvSpPr>
          <p:cNvPr id="558" name="Text Placeholder 6720"/>
          <p:cNvSpPr>
            <a:spLocks noGrp="1"/>
          </p:cNvSpPr>
          <p:nvPr>
            <p:custDataLst>
              <p:tags r:id="rId29"/>
            </p:custDataLst>
          </p:nvPr>
        </p:nvSpPr>
        <p:spPr bwMode="auto">
          <a:xfrm>
            <a:off x="1104899" y="5978525"/>
            <a:ext cx="23399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8659520-09C1-45E0-BADB-4272A46135F6}" type="datetime'Hi''''st''or''ic''al 12mo'' tra''iling loss rate ''(ann''ual)'">
              <a:rPr lang="en-US" sz="1000"/>
              <a:pPr/>
              <a:t>Historical 12mo trailing loss rate (annual)</a:t>
            </a:fld>
            <a:r>
              <a:rPr lang="en-US" sz="1000" baseline="30000" smtClean="0"/>
              <a:t>2</a:t>
            </a:r>
            <a:endParaRPr lang="en-GB" sz="1000" dirty="0">
              <a:latin typeface="Arial"/>
              <a:sym typeface="Arial"/>
            </a:endParaRPr>
          </a:p>
        </p:txBody>
      </p:sp>
      <p:sp>
        <p:nvSpPr>
          <p:cNvPr id="581" name="Rectangle 580"/>
          <p:cNvSpPr/>
          <p:nvPr/>
        </p:nvSpPr>
        <p:spPr>
          <a:xfrm>
            <a:off x="457200" y="1256365"/>
            <a:ext cx="587375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Retail NCO rates: historic and projected in CCAR Base</a:t>
            </a:r>
          </a:p>
          <a:p>
            <a:pPr algn="l"/>
            <a:r>
              <a:rPr lang="en-GB" sz="1400" kern="0" dirty="0" smtClean="0">
                <a:solidFill>
                  <a:srgbClr val="FF0000"/>
                </a:solidFill>
                <a:latin typeface="Arial"/>
                <a:ea typeface="ＭＳ Ｐゴシック"/>
              </a:rPr>
              <a:t>%, 2012Q1-2018Q1, vs 2015 and 2016 NCO anchor points</a:t>
            </a:r>
            <a:endParaRPr lang="en-GB" sz="1400" kern="0" dirty="0">
              <a:solidFill>
                <a:srgbClr val="FF0000"/>
              </a:solidFill>
              <a:latin typeface="Arial"/>
              <a:ea typeface="ＭＳ Ｐゴシック"/>
            </a:endParaRPr>
          </a:p>
        </p:txBody>
      </p:sp>
      <p:sp>
        <p:nvSpPr>
          <p:cNvPr id="64" name="Footnote"/>
          <p:cNvSpPr/>
          <p:nvPr/>
        </p:nvSpPr>
        <p:spPr bwMode="auto">
          <a:xfrm>
            <a:off x="447146" y="6481570"/>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a:p>
            <a:pPr marL="228600" indent="-228600" algn="l">
              <a:lnSpc>
                <a:spcPct val="100000"/>
              </a:lnSpc>
              <a:buAutoNum type="arabicPeriod"/>
            </a:pPr>
            <a:r>
              <a:rPr lang="en-US" sz="800" dirty="0" smtClean="0">
                <a:latin typeface="Arial"/>
                <a:ea typeface="ＭＳ Ｐゴシック"/>
                <a:sym typeface="Arial"/>
              </a:rPr>
              <a:t>Source: Feb 2016 Credit metric  reporting</a:t>
            </a:r>
          </a:p>
        </p:txBody>
      </p:sp>
      <p:sp>
        <p:nvSpPr>
          <p:cNvPr id="111" name="Rectangular Callout 110"/>
          <p:cNvSpPr/>
          <p:nvPr/>
        </p:nvSpPr>
        <p:spPr>
          <a:xfrm>
            <a:off x="1391611" y="2138083"/>
            <a:ext cx="1080091" cy="349827"/>
          </a:xfrm>
          <a:prstGeom prst="wedgeRectCallout">
            <a:avLst>
              <a:gd name="adj1" fmla="val -66308"/>
              <a:gd name="adj2" fmla="val 52912"/>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
        <p:nvSpPr>
          <p:cNvPr id="41" name="Rectangle 40"/>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graphicFrame>
        <p:nvGraphicFramePr>
          <p:cNvPr id="42" name="Table 41"/>
          <p:cNvGraphicFramePr>
            <a:graphicFrameLocks noGrp="1"/>
          </p:cNvGraphicFramePr>
          <p:nvPr>
            <p:extLst>
              <p:ext uri="{D42A27DB-BD31-4B8C-83A1-F6EECF244321}">
                <p14:modId xmlns:p14="http://schemas.microsoft.com/office/powerpoint/2010/main" val="2465359554"/>
              </p:ext>
            </p:extLst>
          </p:nvPr>
        </p:nvGraphicFramePr>
        <p:xfrm>
          <a:off x="6953696" y="2351088"/>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1.3%</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2.1x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1.0%</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0.75%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2.5x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0.65%</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33"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34"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35"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37"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43" name="Rectangle 42"/>
          <p:cNvSpPr/>
          <p:nvPr/>
        </p:nvSpPr>
        <p:spPr>
          <a:xfrm>
            <a:off x="789173" y="3721394"/>
            <a:ext cx="5852160" cy="625757"/>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4" name="Rectangle 43"/>
          <p:cNvSpPr/>
          <p:nvPr/>
        </p:nvSpPr>
        <p:spPr>
          <a:xfrm>
            <a:off x="789173" y="3636335"/>
            <a:ext cx="5852160" cy="715025"/>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7" name="TextBox 46"/>
          <p:cNvSpPr txBox="1"/>
          <p:nvPr/>
        </p:nvSpPr>
        <p:spPr>
          <a:xfrm>
            <a:off x="7572985" y="5933013"/>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48" name="TextBox 47"/>
          <p:cNvSpPr txBox="1"/>
          <p:nvPr/>
        </p:nvSpPr>
        <p:spPr>
          <a:xfrm>
            <a:off x="7572985" y="5715701"/>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49" name="Rectangle 48"/>
          <p:cNvSpPr/>
          <p:nvPr/>
        </p:nvSpPr>
        <p:spPr>
          <a:xfrm>
            <a:off x="7174217" y="5738588"/>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0" name="Rectangle 49"/>
          <p:cNvSpPr/>
          <p:nvPr/>
        </p:nvSpPr>
        <p:spPr>
          <a:xfrm>
            <a:off x="7174217" y="5941788"/>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2077272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5007471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985"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sym typeface="Arial"/>
            </a:endParaRPr>
          </a:p>
        </p:txBody>
      </p:sp>
      <p:sp>
        <p:nvSpPr>
          <p:cNvPr id="202" name="Rectangle 201"/>
          <p:cNvSpPr/>
          <p:nvPr/>
        </p:nvSpPr>
        <p:spPr>
          <a:xfrm>
            <a:off x="5321300" y="2201862"/>
            <a:ext cx="2876402" cy="552022"/>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03" name="Rectangle 202"/>
          <p:cNvSpPr/>
          <p:nvPr/>
        </p:nvSpPr>
        <p:spPr>
          <a:xfrm>
            <a:off x="5321300" y="2128550"/>
            <a:ext cx="2876402" cy="631155"/>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5" name="Rectangle 74"/>
          <p:cNvSpPr/>
          <p:nvPr/>
        </p:nvSpPr>
        <p:spPr>
          <a:xfrm>
            <a:off x="794918" y="4343250"/>
            <a:ext cx="5897880" cy="293136"/>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6" name="Rectangle 75"/>
          <p:cNvSpPr/>
          <p:nvPr/>
        </p:nvSpPr>
        <p:spPr>
          <a:xfrm>
            <a:off x="794918" y="4304257"/>
            <a:ext cx="5897880" cy="332129"/>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a:t>
            </a:r>
            <a:r>
              <a:rPr lang="it-IT" sz="2000" b="1" dirty="0" err="1" smtClean="0"/>
              <a:t>Mortgages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50766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Mortgages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64"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44" name="Object 43"/>
          <p:cNvGraphicFramePr>
            <a:graphicFrameLocks/>
          </p:cNvGraphicFramePr>
          <p:nvPr>
            <p:custDataLst>
              <p:tags r:id="rId4"/>
            </p:custDataLst>
            <p:extLst>
              <p:ext uri="{D42A27DB-BD31-4B8C-83A1-F6EECF244321}">
                <p14:modId xmlns:p14="http://schemas.microsoft.com/office/powerpoint/2010/main" val="1527091714"/>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59986" name="Chart" r:id="rId31" imgW="6400800" imgH="3705315" progId="MSGraph.Chart.8">
                  <p:embed followColorScheme="full"/>
                </p:oleObj>
              </mc:Choice>
              <mc:Fallback>
                <p:oleObj name="Chart" r:id="rId31" imgW="6400800" imgH="3705315" progId="MSGraph.Chart.8">
                  <p:embed followColorScheme="full"/>
                  <p:pic>
                    <p:nvPicPr>
                      <p:cNvPr id="0" name=""/>
                      <p:cNvPicPr/>
                      <p:nvPr/>
                    </p:nvPicPr>
                    <p:blipFill>
                      <a:blip r:embed="rId32"/>
                      <a:stretch>
                        <a:fillRect/>
                      </a:stretch>
                    </p:blipFill>
                    <p:spPr>
                      <a:xfrm>
                        <a:off x="381000" y="1828800"/>
                        <a:ext cx="6400800" cy="3705315"/>
                      </a:xfrm>
                      <a:prstGeom prst="rect">
                        <a:avLst/>
                      </a:prstGeom>
                    </p:spPr>
                  </p:pic>
                </p:oleObj>
              </mc:Fallback>
            </mc:AlternateContent>
          </a:graphicData>
        </a:graphic>
      </p:graphicFrame>
      <p:sp>
        <p:nvSpPr>
          <p:cNvPr id="83" name="Text Placeholder 6231"/>
          <p:cNvSpPr>
            <a:spLocks noGrp="1"/>
          </p:cNvSpPr>
          <p:nvPr>
            <p:custDataLst>
              <p:tags r:id="rId5"/>
            </p:custDataLst>
          </p:nvPr>
        </p:nvSpPr>
        <p:spPr bwMode="auto">
          <a:xfrm>
            <a:off x="11684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DF7F917-9100-4A36-8DCC-88840CEDBBC2}" type="datetime'''''''''''''''''''''''''''2''''''''''''0''''1''''''''3'''">
              <a:rPr lang="en-US" sz="1000"/>
              <a:pPr marL="0" indent="0" algn="ctr">
                <a:lnSpc>
                  <a:spcPct val="100000"/>
                </a:lnSpc>
                <a:spcBef>
                  <a:spcPct val="0"/>
                </a:spcBef>
                <a:spcAft>
                  <a:spcPct val="0"/>
                </a:spcAft>
                <a:buNone/>
              </a:pPr>
              <a:t>2013</a:t>
            </a:fld>
            <a:endParaRPr lang="en-GB" sz="1000" dirty="0"/>
          </a:p>
        </p:txBody>
      </p:sp>
      <p:sp>
        <p:nvSpPr>
          <p:cNvPr id="85" name="Text Placeholder 6233"/>
          <p:cNvSpPr>
            <a:spLocks noGrp="1"/>
          </p:cNvSpPr>
          <p:nvPr>
            <p:custDataLst>
              <p:tags r:id="rId6"/>
            </p:custDataLst>
          </p:nvPr>
        </p:nvSpPr>
        <p:spPr bwMode="auto">
          <a:xfrm>
            <a:off x="32448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44715B-983A-45A7-A5F4-32064600B4C4}" type="datetime'''''''20''''''''1''''''''''''''''5'''">
              <a:rPr lang="en-US" sz="1000"/>
              <a:pPr marL="0" indent="0" algn="ctr">
                <a:lnSpc>
                  <a:spcPct val="100000"/>
                </a:lnSpc>
                <a:spcBef>
                  <a:spcPct val="0"/>
                </a:spcBef>
                <a:spcAft>
                  <a:spcPct val="0"/>
                </a:spcAft>
                <a:buNone/>
              </a:pPr>
              <a:t>2015</a:t>
            </a:fld>
            <a:endParaRPr lang="en-GB" sz="1000" dirty="0"/>
          </a:p>
        </p:txBody>
      </p:sp>
      <p:sp>
        <p:nvSpPr>
          <p:cNvPr id="86" name="Text Placeholder 6234"/>
          <p:cNvSpPr>
            <a:spLocks noGrp="1"/>
          </p:cNvSpPr>
          <p:nvPr>
            <p:custDataLst>
              <p:tags r:id="rId7"/>
            </p:custDataLst>
          </p:nvPr>
        </p:nvSpPr>
        <p:spPr bwMode="auto">
          <a:xfrm>
            <a:off x="428307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BAFB9FE-A9F6-47ED-9673-50DE78D07493}" type="datetime'2''''''0''''''''''''''1''6'''''''''">
              <a:rPr lang="en-US" sz="1000"/>
              <a:pPr marL="0" indent="0" algn="ctr">
                <a:lnSpc>
                  <a:spcPct val="100000"/>
                </a:lnSpc>
                <a:spcBef>
                  <a:spcPct val="0"/>
                </a:spcBef>
                <a:spcAft>
                  <a:spcPct val="0"/>
                </a:spcAft>
                <a:buNone/>
              </a:pPr>
              <a:t>2016</a:t>
            </a:fld>
            <a:endParaRPr lang="en-GB" sz="1000" dirty="0"/>
          </a:p>
        </p:txBody>
      </p:sp>
      <p:sp>
        <p:nvSpPr>
          <p:cNvPr id="182" name="Text Placeholder 6321"/>
          <p:cNvSpPr>
            <a:spLocks noGrp="1"/>
          </p:cNvSpPr>
          <p:nvPr>
            <p:custDataLst>
              <p:tags r:id="rId8"/>
            </p:custDataLst>
          </p:nvPr>
        </p:nvSpPr>
        <p:spPr bwMode="auto">
          <a:xfrm>
            <a:off x="644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96E8D8B-FC8D-42EE-A8FD-6D0137C67F9C}" type="datetime'''2''''''''01''''''''''''''2'''''''''''''''''''''''''">
              <a:rPr lang="en-US" sz="1000">
                <a:latin typeface="Arial"/>
                <a:sym typeface="Arial"/>
              </a:rPr>
              <a:pPr marL="0" indent="0" algn="ctr">
                <a:lnSpc>
                  <a:spcPct val="100000"/>
                </a:lnSpc>
                <a:spcBef>
                  <a:spcPct val="0"/>
                </a:spcBef>
                <a:spcAft>
                  <a:spcPct val="0"/>
                </a:spcAft>
                <a:buNone/>
              </a:pPr>
              <a:t>2012</a:t>
            </a:fld>
            <a:endParaRPr lang="en-GB" sz="1000" dirty="0">
              <a:latin typeface="Arial"/>
              <a:sym typeface="Arial"/>
            </a:endParaRPr>
          </a:p>
        </p:txBody>
      </p:sp>
      <p:sp>
        <p:nvSpPr>
          <p:cNvPr id="84" name="Text Placeholder 6232"/>
          <p:cNvSpPr>
            <a:spLocks noGrp="1"/>
          </p:cNvSpPr>
          <p:nvPr>
            <p:custDataLst>
              <p:tags r:id="rId9"/>
            </p:custDataLst>
          </p:nvPr>
        </p:nvSpPr>
        <p:spPr bwMode="auto">
          <a:xfrm>
            <a:off x="22066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CAF5F78-0D55-4D18-A4C0-F515F75FAB30}" type="datetime'''''2''''''''''''''''''''''''''0''''''''''1''4'''''">
              <a:rPr lang="en-US" sz="1000"/>
              <a:pPr marL="0" indent="0" algn="ctr">
                <a:lnSpc>
                  <a:spcPct val="100000"/>
                </a:lnSpc>
                <a:spcBef>
                  <a:spcPct val="0"/>
                </a:spcBef>
                <a:spcAft>
                  <a:spcPct val="0"/>
                </a:spcAft>
                <a:buNone/>
              </a:pPr>
              <a:t>2014</a:t>
            </a:fld>
            <a:endParaRPr lang="en-GB" sz="1000" dirty="0"/>
          </a:p>
        </p:txBody>
      </p:sp>
      <p:sp>
        <p:nvSpPr>
          <p:cNvPr id="88" name="Text Placeholder 6236"/>
          <p:cNvSpPr>
            <a:spLocks noGrp="1"/>
          </p:cNvSpPr>
          <p:nvPr>
            <p:custDataLst>
              <p:tags r:id="rId10"/>
            </p:custDataLst>
          </p:nvPr>
        </p:nvSpPr>
        <p:spPr bwMode="auto">
          <a:xfrm>
            <a:off x="635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B5FA331-3290-4811-B6B4-79F4D1361FCB}" type="datetime'2''''0''''''''''''''''1''''''8'''''''''''''">
              <a:rPr lang="en-US" sz="1000"/>
              <a:pPr marL="0" indent="0" algn="ctr">
                <a:lnSpc>
                  <a:spcPct val="100000"/>
                </a:lnSpc>
                <a:spcBef>
                  <a:spcPct val="0"/>
                </a:spcBef>
                <a:spcAft>
                  <a:spcPct val="0"/>
                </a:spcAft>
                <a:buNone/>
              </a:pPr>
              <a:t>2018</a:t>
            </a:fld>
            <a:endParaRPr lang="en-GB" sz="1000" dirty="0"/>
          </a:p>
        </p:txBody>
      </p:sp>
      <p:sp>
        <p:nvSpPr>
          <p:cNvPr id="87" name="Text Placeholder 6235"/>
          <p:cNvSpPr>
            <a:spLocks noGrp="1"/>
          </p:cNvSpPr>
          <p:nvPr>
            <p:custDataLst>
              <p:tags r:id="rId11"/>
            </p:custDataLst>
          </p:nvPr>
        </p:nvSpPr>
        <p:spPr bwMode="auto">
          <a:xfrm>
            <a:off x="53213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97E02F6-3ADF-4E3C-AC07-327F106C0C1B}" type="datetime'''''''''''''''2''''''''''''''''0''''''''''''17'''''''">
              <a:rPr lang="en-US" sz="1000"/>
              <a:pPr marL="0" indent="0" algn="ctr">
                <a:lnSpc>
                  <a:spcPct val="100000"/>
                </a:lnSpc>
                <a:spcBef>
                  <a:spcPct val="0"/>
                </a:spcBef>
                <a:spcAft>
                  <a:spcPct val="0"/>
                </a:spcAft>
                <a:buNone/>
              </a:pPr>
              <a:t>2017</a:t>
            </a:fld>
            <a:endParaRPr lang="en-GB" sz="1000" dirty="0"/>
          </a:p>
        </p:txBody>
      </p:sp>
      <p:cxnSp>
        <p:nvCxnSpPr>
          <p:cNvPr id="54" name="Straight Connector 53"/>
          <p:cNvCxnSpPr/>
          <p:nvPr>
            <p:custDataLst>
              <p:tags r:id="rId12"/>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custDataLst>
              <p:tags r:id="rId13"/>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14"/>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custDataLst>
              <p:tags r:id="rId15"/>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custDataLst>
              <p:tags r:id="rId16"/>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17"/>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custDataLst>
              <p:tags r:id="rId18"/>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 Placeholder 6719"/>
          <p:cNvSpPr>
            <a:spLocks noGrp="1"/>
          </p:cNvSpPr>
          <p:nvPr>
            <p:custDataLst>
              <p:tags r:id="rId19"/>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85091A8-AD48-4E33-89B1-48DDCA57D7BA}" type="datetime'''Reco''''m''me''''''nde''''''''''d ''amb''er ''t''rig''ger'''">
              <a:rPr lang="en-US" sz="1000"/>
              <a:pPr/>
              <a:t>Recommended amber trigger</a:t>
            </a:fld>
            <a:endParaRPr lang="en-GB" sz="1000" dirty="0"/>
          </a:p>
        </p:txBody>
      </p:sp>
      <p:sp>
        <p:nvSpPr>
          <p:cNvPr id="73" name="Text Placeholder 1"/>
          <p:cNvSpPr>
            <a:spLocks noGrp="1"/>
          </p:cNvSpPr>
          <p:nvPr>
            <p:custDataLst>
              <p:tags r:id="rId20"/>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3633E97-9B72-4439-9398-6D7E00AFBD90}" type="datetime'Projected'' 12''mo trail''ing lo''ss rate ''(''a''nn''ua''l)'">
              <a:rPr lang="en-US" sz="1000"/>
              <a:pPr/>
              <a:t>Projected 12mo trailing loss rate (annual)</a:t>
            </a:fld>
            <a:endParaRPr lang="en-GB" sz="1000" dirty="0">
              <a:latin typeface="Arial"/>
              <a:sym typeface="Arial"/>
            </a:endParaRPr>
          </a:p>
        </p:txBody>
      </p:sp>
      <p:sp>
        <p:nvSpPr>
          <p:cNvPr id="72" name="Text Placeholder 6720"/>
          <p:cNvSpPr>
            <a:spLocks noGrp="1"/>
          </p:cNvSpPr>
          <p:nvPr>
            <p:custDataLst>
              <p:tags r:id="rId21"/>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134A004-C470-45F2-9E10-D08228A1BDA4}" type="datetime'H''is''t''oric''al 1''2mo trailing loss ra''te'' (an''''nual)'">
              <a:rPr lang="en-US" sz="1000"/>
              <a:pPr/>
              <a:t>Historical 12mo trailing loss rate (annual)</a:t>
            </a:fld>
            <a:endParaRPr lang="en-GB" sz="1000" dirty="0">
              <a:latin typeface="Arial"/>
              <a:sym typeface="Arial"/>
            </a:endParaRPr>
          </a:p>
        </p:txBody>
      </p:sp>
      <p:sp>
        <p:nvSpPr>
          <p:cNvPr id="67" name="Text Placeholder 4"/>
          <p:cNvSpPr>
            <a:spLocks noGrp="1"/>
          </p:cNvSpPr>
          <p:nvPr>
            <p:custDataLst>
              <p:tags r:id="rId22"/>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884FE86-7077-4DF1-A0C6-13BB9780ABDF}" type="datetime'''''M''''''''''''''''ax'''''' ''''''r''e''d'' l''''i''m''''it'">
              <a:rPr lang="en-US" sz="1000"/>
              <a:pPr/>
              <a:t>Max red limit</a:t>
            </a:fld>
            <a:endParaRPr lang="en-GB" sz="1000" dirty="0">
              <a:latin typeface="Arial"/>
              <a:sym typeface="Arial"/>
            </a:endParaRPr>
          </a:p>
        </p:txBody>
      </p:sp>
      <p:sp>
        <p:nvSpPr>
          <p:cNvPr id="68" name="Text Placeholder 6716"/>
          <p:cNvSpPr>
            <a:spLocks noGrp="1"/>
          </p:cNvSpPr>
          <p:nvPr>
            <p:custDataLst>
              <p:tags r:id="rId23"/>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57EF677-1E7C-43C6-8461-CD8C4C37E4DA}" type="datetime'M''''''a''''x ''a''mbe''r'''''' t''''''''''r''''i''''''''gger'">
              <a:rPr lang="en-US" sz="1000"/>
              <a:pPr/>
              <a:t>Max amber trigger</a:t>
            </a:fld>
            <a:endParaRPr lang="en-GB" sz="1000" dirty="0"/>
          </a:p>
        </p:txBody>
      </p:sp>
      <p:sp>
        <p:nvSpPr>
          <p:cNvPr id="69" name="Text Placeholder 6715"/>
          <p:cNvSpPr>
            <a:spLocks noGrp="1"/>
          </p:cNvSpPr>
          <p:nvPr>
            <p:custDataLst>
              <p:tags r:id="rId24"/>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F182B29-379E-4F5E-98B3-9AF85536F45C}" type="datetime'Reco''m''men''de''''''d ''''''''r''ed ''l''''i''m''i''t'''''">
              <a:rPr lang="en-US" sz="1000"/>
              <a:pPr/>
              <a:t>Recommended red limit</a:t>
            </a:fld>
            <a:endParaRPr lang="en-GB" sz="1000" dirty="0"/>
          </a:p>
        </p:txBody>
      </p:sp>
      <p:sp>
        <p:nvSpPr>
          <p:cNvPr id="70" name="Text Placeholder 6713"/>
          <p:cNvSpPr>
            <a:spLocks noGrp="1"/>
          </p:cNvSpPr>
          <p:nvPr>
            <p:custDataLst>
              <p:tags r:id="rId25"/>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419D8D-09FF-48B8-83D7-5BD85A83C444}" type="datetime'''''Ave''r''''''age'''' ''Ba''se CCA''''''''R'''''''''''">
              <a:rPr lang="en-US" sz="1000"/>
              <a:pPr/>
              <a:t>Average Base CCAR</a:t>
            </a:fld>
            <a:endParaRPr lang="en-GB" sz="1000" dirty="0"/>
          </a:p>
        </p:txBody>
      </p:sp>
      <p:graphicFrame>
        <p:nvGraphicFramePr>
          <p:cNvPr id="74" name="Table 73"/>
          <p:cNvGraphicFramePr>
            <a:graphicFrameLocks noGrp="1"/>
          </p:cNvGraphicFramePr>
          <p:nvPr>
            <p:extLst>
              <p:ext uri="{D42A27DB-BD31-4B8C-83A1-F6EECF244321}">
                <p14:modId xmlns:p14="http://schemas.microsoft.com/office/powerpoint/2010/main" val="427781274"/>
              </p:ext>
            </p:extLst>
          </p:nvPr>
        </p:nvGraphicFramePr>
        <p:xfrm>
          <a:off x="6956338" y="4326080"/>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0.4%</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5.1x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0.35%</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165" name="Rectangular Callout 164"/>
          <p:cNvSpPr/>
          <p:nvPr/>
        </p:nvSpPr>
        <p:spPr>
          <a:xfrm>
            <a:off x="1825419" y="2492917"/>
            <a:ext cx="1080091" cy="521934"/>
          </a:xfrm>
          <a:prstGeom prst="wedgeRectCallout">
            <a:avLst>
              <a:gd name="adj1" fmla="val 47885"/>
              <a:gd name="adj2" fmla="val 72019"/>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Q32014 spike from loss on sale of loans</a:t>
            </a:r>
          </a:p>
        </p:txBody>
      </p:sp>
      <p:graphicFrame>
        <p:nvGraphicFramePr>
          <p:cNvPr id="166" name="Object 165"/>
          <p:cNvGraphicFramePr>
            <a:graphicFrameLocks/>
          </p:cNvGraphicFramePr>
          <p:nvPr>
            <p:custDataLst>
              <p:tags r:id="rId26"/>
            </p:custDataLst>
            <p:extLst>
              <p:ext uri="{D42A27DB-BD31-4B8C-83A1-F6EECF244321}">
                <p14:modId xmlns:p14="http://schemas.microsoft.com/office/powerpoint/2010/main" val="1502896565"/>
              </p:ext>
            </p:extLst>
          </p:nvPr>
        </p:nvGraphicFramePr>
        <p:xfrm>
          <a:off x="4953000" y="1714500"/>
          <a:ext cx="3362257" cy="2095410"/>
        </p:xfrm>
        <a:graphic>
          <a:graphicData uri="http://schemas.openxmlformats.org/presentationml/2006/ole">
            <mc:AlternateContent xmlns:mc="http://schemas.openxmlformats.org/markup-compatibility/2006">
              <mc:Choice xmlns:v="urn:schemas-microsoft-com:vml" Requires="v">
                <p:oleObj spid="_x0000_s159987" name="Chart" r:id="rId33" imgW="3362257" imgH="2095410" progId="MSGraph.Chart.8">
                  <p:embed followColorScheme="full"/>
                </p:oleObj>
              </mc:Choice>
              <mc:Fallback>
                <p:oleObj name="Chart" r:id="rId33" imgW="3362257" imgH="2095410" progId="MSGraph.Chart.8">
                  <p:embed followColorScheme="full"/>
                  <p:pic>
                    <p:nvPicPr>
                      <p:cNvPr id="0" name=""/>
                      <p:cNvPicPr/>
                      <p:nvPr/>
                    </p:nvPicPr>
                    <p:blipFill>
                      <a:blip r:embed="rId34"/>
                      <a:stretch>
                        <a:fillRect/>
                      </a:stretch>
                    </p:blipFill>
                    <p:spPr>
                      <a:xfrm>
                        <a:off x="4953000" y="1714500"/>
                        <a:ext cx="3362257" cy="2095410"/>
                      </a:xfrm>
                      <a:prstGeom prst="rect">
                        <a:avLst/>
                      </a:prstGeom>
                    </p:spPr>
                  </p:pic>
                </p:oleObj>
              </mc:Fallback>
            </mc:AlternateContent>
          </a:graphicData>
        </a:graphic>
      </p:graphicFrame>
      <p:sp>
        <p:nvSpPr>
          <p:cNvPr id="179" name="Rectangle 178"/>
          <p:cNvSpPr/>
          <p:nvPr/>
        </p:nvSpPr>
        <p:spPr>
          <a:xfrm>
            <a:off x="4651375" y="3987800"/>
            <a:ext cx="2036977" cy="12971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80" name="Rectangle 179"/>
          <p:cNvSpPr/>
          <p:nvPr/>
        </p:nvSpPr>
        <p:spPr>
          <a:xfrm>
            <a:off x="5030787" y="1855161"/>
            <a:ext cx="3368933" cy="188501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cxnSp>
        <p:nvCxnSpPr>
          <p:cNvPr id="181" name="Straight Connector 180"/>
          <p:cNvCxnSpPr>
            <a:stCxn id="180" idx="2"/>
            <a:endCxn id="179" idx="0"/>
          </p:cNvCxnSpPr>
          <p:nvPr/>
        </p:nvCxnSpPr>
        <p:spPr>
          <a:xfrm flipH="1">
            <a:off x="5669864" y="3740171"/>
            <a:ext cx="1045390" cy="247629"/>
          </a:xfrm>
          <a:prstGeom prst="lin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11" name="Rectangular Callout 110"/>
          <p:cNvSpPr/>
          <p:nvPr/>
        </p:nvSpPr>
        <p:spPr>
          <a:xfrm>
            <a:off x="1015206" y="2077749"/>
            <a:ext cx="1080091" cy="349827"/>
          </a:xfrm>
          <a:prstGeom prst="wedgeRectCallout">
            <a:avLst>
              <a:gd name="adj1" fmla="val -61386"/>
              <a:gd name="adj2" fmla="val 104581"/>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
        <p:nvSpPr>
          <p:cNvPr id="204" name="Rectangle 203"/>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05" name="Rectangle 204"/>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9" name="TextBox 28"/>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207" name="TextBox 206"/>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Tree>
    <p:extLst>
      <p:ext uri="{BB962C8B-B14F-4D97-AF65-F5344CB8AC3E}">
        <p14:creationId xmlns:p14="http://schemas.microsoft.com/office/powerpoint/2010/main" val="1898735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8841215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960"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70" name="Rectangle 69"/>
          <p:cNvSpPr/>
          <p:nvPr/>
        </p:nvSpPr>
        <p:spPr>
          <a:xfrm>
            <a:off x="794918" y="3535680"/>
            <a:ext cx="5897880" cy="782098"/>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1" name="Rectangle 70"/>
          <p:cNvSpPr/>
          <p:nvPr/>
        </p:nvSpPr>
        <p:spPr>
          <a:xfrm>
            <a:off x="801362" y="3444240"/>
            <a:ext cx="5897880" cy="873538"/>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Home </a:t>
            </a:r>
            <a:r>
              <a:rPr lang="it-IT" sz="2000" b="1" dirty="0" err="1" smtClean="0"/>
              <a:t>Equity</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95947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Home Equity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39"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41" name="Object 40"/>
          <p:cNvGraphicFramePr>
            <a:graphicFrameLocks/>
          </p:cNvGraphicFramePr>
          <p:nvPr>
            <p:custDataLst>
              <p:tags r:id="rId4"/>
            </p:custDataLst>
            <p:extLst>
              <p:ext uri="{D42A27DB-BD31-4B8C-83A1-F6EECF244321}">
                <p14:modId xmlns:p14="http://schemas.microsoft.com/office/powerpoint/2010/main" val="3192989426"/>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0961" name="Chart" r:id="rId30" imgW="6400800" imgH="3705315" progId="MSGraph.Chart.8">
                  <p:embed followColorScheme="full"/>
                </p:oleObj>
              </mc:Choice>
              <mc:Fallback>
                <p:oleObj name="Chart" r:id="rId30" imgW="6400800" imgH="3705315" progId="MSGraph.Chart.8">
                  <p:embed followColorScheme="full"/>
                  <p:pic>
                    <p:nvPicPr>
                      <p:cNvPr id="0" name=""/>
                      <p:cNvPicPr/>
                      <p:nvPr/>
                    </p:nvPicPr>
                    <p:blipFill>
                      <a:blip r:embed="rId31"/>
                      <a:stretch>
                        <a:fillRect/>
                      </a:stretch>
                    </p:blipFill>
                    <p:spPr>
                      <a:xfrm>
                        <a:off x="381000" y="1828800"/>
                        <a:ext cx="6400800" cy="3705315"/>
                      </a:xfrm>
                      <a:prstGeom prst="rect">
                        <a:avLst/>
                      </a:prstGeom>
                    </p:spPr>
                  </p:pic>
                </p:oleObj>
              </mc:Fallback>
            </mc:AlternateContent>
          </a:graphicData>
        </a:graphic>
      </p:graphicFrame>
      <p:sp>
        <p:nvSpPr>
          <p:cNvPr id="78" name="Text Placeholder 6150"/>
          <p:cNvSpPr>
            <a:spLocks noGrp="1"/>
          </p:cNvSpPr>
          <p:nvPr>
            <p:custDataLst>
              <p:tags r:id="rId5"/>
            </p:custDataLst>
          </p:nvPr>
        </p:nvSpPr>
        <p:spPr bwMode="auto">
          <a:xfrm>
            <a:off x="644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29C74EF-659A-4272-91F2-95666BE82604}" type="datetime'''2''''0''''''''''''''''''''''12'''''''''''''''''''''''''''">
              <a:rPr lang="en-US" sz="1000"/>
              <a:pPr marL="0" indent="0" algn="ctr">
                <a:lnSpc>
                  <a:spcPct val="100000"/>
                </a:lnSpc>
                <a:spcBef>
                  <a:spcPct val="0"/>
                </a:spcBef>
                <a:spcAft>
                  <a:spcPct val="0"/>
                </a:spcAft>
                <a:buNone/>
              </a:pPr>
              <a:t>2012</a:t>
            </a:fld>
            <a:endParaRPr lang="en-GB" sz="1000" dirty="0"/>
          </a:p>
        </p:txBody>
      </p:sp>
      <p:sp>
        <p:nvSpPr>
          <p:cNvPr id="79" name="Text Placeholder 6151"/>
          <p:cNvSpPr>
            <a:spLocks noGrp="1"/>
          </p:cNvSpPr>
          <p:nvPr>
            <p:custDataLst>
              <p:tags r:id="rId6"/>
            </p:custDataLst>
          </p:nvPr>
        </p:nvSpPr>
        <p:spPr bwMode="auto">
          <a:xfrm>
            <a:off x="15970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3000C21-A094-4A49-9266-CBC448E094E4}" type="datetime'''''''''''''''''''''''''''''2''''0''''''''''''''''''''''1''3'">
              <a:rPr lang="en-US" sz="1000"/>
              <a:pPr marL="0" indent="0" algn="ctr">
                <a:lnSpc>
                  <a:spcPct val="100000"/>
                </a:lnSpc>
                <a:spcBef>
                  <a:spcPct val="0"/>
                </a:spcBef>
                <a:spcAft>
                  <a:spcPct val="0"/>
                </a:spcAft>
                <a:buNone/>
              </a:pPr>
              <a:t>2013</a:t>
            </a:fld>
            <a:endParaRPr lang="en-GB" sz="1000" dirty="0"/>
          </a:p>
        </p:txBody>
      </p:sp>
      <p:sp>
        <p:nvSpPr>
          <p:cNvPr id="80" name="Text Placeholder 6152"/>
          <p:cNvSpPr>
            <a:spLocks noGrp="1"/>
          </p:cNvSpPr>
          <p:nvPr>
            <p:custDataLst>
              <p:tags r:id="rId7"/>
            </p:custDataLst>
          </p:nvPr>
        </p:nvSpPr>
        <p:spPr bwMode="auto">
          <a:xfrm>
            <a:off x="254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A880538-0569-48C7-9779-DCC0A6AA468E}" type="datetime'''''''''''''''2''''0''''''''''''''''''1''4'''''''''''''''''">
              <a:rPr lang="en-US" sz="1000"/>
              <a:pPr marL="0" indent="0" algn="ctr">
                <a:lnSpc>
                  <a:spcPct val="100000"/>
                </a:lnSpc>
                <a:spcBef>
                  <a:spcPct val="0"/>
                </a:spcBef>
                <a:spcAft>
                  <a:spcPct val="0"/>
                </a:spcAft>
                <a:buNone/>
              </a:pPr>
              <a:t>2014</a:t>
            </a:fld>
            <a:endParaRPr lang="en-GB" sz="1000" dirty="0"/>
          </a:p>
        </p:txBody>
      </p:sp>
      <p:sp>
        <p:nvSpPr>
          <p:cNvPr id="81" name="Text Placeholder 6153"/>
          <p:cNvSpPr>
            <a:spLocks noGrp="1"/>
          </p:cNvSpPr>
          <p:nvPr>
            <p:custDataLst>
              <p:tags r:id="rId8"/>
            </p:custDataLst>
          </p:nvPr>
        </p:nvSpPr>
        <p:spPr bwMode="auto">
          <a:xfrm>
            <a:off x="3511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D94C0D3-0EA4-47B9-BD3A-D0F627992FFC}" type="datetime'''''2''''''''0''''1''5'''''''''">
              <a:rPr lang="en-US" sz="1000"/>
              <a:pPr marL="0" indent="0" algn="ctr">
                <a:lnSpc>
                  <a:spcPct val="100000"/>
                </a:lnSpc>
                <a:spcBef>
                  <a:spcPct val="0"/>
                </a:spcBef>
                <a:spcAft>
                  <a:spcPct val="0"/>
                </a:spcAft>
                <a:buNone/>
              </a:pPr>
              <a:t>2015</a:t>
            </a:fld>
            <a:endParaRPr lang="en-GB" sz="1000" dirty="0"/>
          </a:p>
        </p:txBody>
      </p:sp>
      <p:sp>
        <p:nvSpPr>
          <p:cNvPr id="82" name="Text Placeholder 6154"/>
          <p:cNvSpPr>
            <a:spLocks noGrp="1"/>
          </p:cNvSpPr>
          <p:nvPr>
            <p:custDataLst>
              <p:tags r:id="rId9"/>
            </p:custDataLst>
          </p:nvPr>
        </p:nvSpPr>
        <p:spPr bwMode="auto">
          <a:xfrm>
            <a:off x="4464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B501DF9-BE92-45E5-9019-B01399286574}" type="datetime'''''''''20''''''''''''''''''''''''''''1''6'''''''''''">
              <a:rPr lang="en-US" sz="1000"/>
              <a:pPr marL="0" indent="0" algn="ctr">
                <a:lnSpc>
                  <a:spcPct val="100000"/>
                </a:lnSpc>
                <a:spcBef>
                  <a:spcPct val="0"/>
                </a:spcBef>
                <a:spcAft>
                  <a:spcPct val="0"/>
                </a:spcAft>
                <a:buNone/>
              </a:pPr>
              <a:t>2016</a:t>
            </a:fld>
            <a:endParaRPr lang="en-GB" sz="1000" dirty="0"/>
          </a:p>
        </p:txBody>
      </p:sp>
      <p:sp>
        <p:nvSpPr>
          <p:cNvPr id="83" name="Text Placeholder 6155"/>
          <p:cNvSpPr>
            <a:spLocks noGrp="1"/>
          </p:cNvSpPr>
          <p:nvPr>
            <p:custDataLst>
              <p:tags r:id="rId10"/>
            </p:custDataLst>
          </p:nvPr>
        </p:nvSpPr>
        <p:spPr bwMode="auto">
          <a:xfrm>
            <a:off x="5416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F2B7FFA-9E67-4737-A479-5D5156D66ABE}" type="datetime'2''''''''''''''''''''017'''''''''''''''''''''''''''">
              <a:rPr lang="en-US" sz="1000"/>
              <a:pPr marL="0" indent="0" algn="ctr">
                <a:lnSpc>
                  <a:spcPct val="100000"/>
                </a:lnSpc>
                <a:spcBef>
                  <a:spcPct val="0"/>
                </a:spcBef>
                <a:spcAft>
                  <a:spcPct val="0"/>
                </a:spcAft>
                <a:buNone/>
              </a:pPr>
              <a:t>2017</a:t>
            </a:fld>
            <a:endParaRPr lang="en-GB" sz="1000" dirty="0"/>
          </a:p>
        </p:txBody>
      </p:sp>
      <p:sp>
        <p:nvSpPr>
          <p:cNvPr id="84" name="Text Placeholder 6156"/>
          <p:cNvSpPr>
            <a:spLocks noGrp="1"/>
          </p:cNvSpPr>
          <p:nvPr>
            <p:custDataLst>
              <p:tags r:id="rId11"/>
            </p:custDataLst>
          </p:nvPr>
        </p:nvSpPr>
        <p:spPr bwMode="auto">
          <a:xfrm>
            <a:off x="6369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E9F1511-34A5-4E53-A59D-64EF828FD0F6}" type="datetime'''''''''''''''''''''''''''''''''''2''''01''8'''''''''''''''''">
              <a:rPr lang="en-US" sz="1000"/>
              <a:pPr marL="0" indent="0" algn="ctr">
                <a:lnSpc>
                  <a:spcPct val="100000"/>
                </a:lnSpc>
                <a:spcBef>
                  <a:spcPct val="0"/>
                </a:spcBef>
                <a:spcAft>
                  <a:spcPct val="0"/>
                </a:spcAft>
                <a:buNone/>
              </a:pPr>
              <a:t>2018</a:t>
            </a:fld>
            <a:endParaRPr lang="en-GB" sz="1000" dirty="0"/>
          </a:p>
        </p:txBody>
      </p:sp>
      <p:cxnSp>
        <p:nvCxnSpPr>
          <p:cNvPr id="56" name="Straight Connector 55"/>
          <p:cNvCxnSpPr/>
          <p:nvPr>
            <p:custDataLst>
              <p:tags r:id="rId12"/>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13"/>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14"/>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15"/>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custDataLst>
              <p:tags r:id="rId16"/>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17"/>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custDataLst>
              <p:tags r:id="rId18"/>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 Placeholder 4"/>
          <p:cNvSpPr>
            <a:spLocks noGrp="1"/>
          </p:cNvSpPr>
          <p:nvPr>
            <p:custDataLst>
              <p:tags r:id="rId19"/>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BE0EEA8-6718-4599-8951-C8A51E950A3B}" type="datetime'''Ma''''''''''x ''''''''red ''''l''i''''m''it'''''''''''''''">
              <a:rPr lang="en-US" sz="1000"/>
              <a:pPr/>
              <a:t>Max red limit</a:t>
            </a:fld>
            <a:endParaRPr lang="en-GB" sz="1000" dirty="0">
              <a:latin typeface="Arial"/>
              <a:sym typeface="Arial"/>
            </a:endParaRPr>
          </a:p>
        </p:txBody>
      </p:sp>
      <p:sp>
        <p:nvSpPr>
          <p:cNvPr id="62" name="Text Placeholder 6716"/>
          <p:cNvSpPr>
            <a:spLocks noGrp="1"/>
          </p:cNvSpPr>
          <p:nvPr>
            <p:custDataLst>
              <p:tags r:id="rId20"/>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5E11F0C-2546-44E7-BDA6-601EB26D7BBA}" type="datetime'''''''M''ax'' ''am''ber'''''''''''' ''t''rigge''r'''''''''''''">
              <a:rPr lang="en-US" sz="1000"/>
              <a:pPr/>
              <a:t>Max amber trigger</a:t>
            </a:fld>
            <a:endParaRPr lang="en-GB" sz="1000" dirty="0"/>
          </a:p>
        </p:txBody>
      </p:sp>
      <p:sp>
        <p:nvSpPr>
          <p:cNvPr id="67" name="Text Placeholder 6720"/>
          <p:cNvSpPr>
            <a:spLocks noGrp="1"/>
          </p:cNvSpPr>
          <p:nvPr>
            <p:custDataLst>
              <p:tags r:id="rId21"/>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25B527C-FC3C-4F96-B96F-98B976CB01CB}" type="datetime'Historical 12mo'' traili''ng'' l''''oss rat''e (an''nua''l)'''">
              <a:rPr lang="en-US" sz="1000"/>
              <a:pPr/>
              <a:t>Historical 12mo trailing loss rate (annual)</a:t>
            </a:fld>
            <a:endParaRPr lang="en-GB" sz="1000" dirty="0">
              <a:latin typeface="Arial"/>
              <a:sym typeface="Arial"/>
            </a:endParaRPr>
          </a:p>
        </p:txBody>
      </p:sp>
      <p:sp>
        <p:nvSpPr>
          <p:cNvPr id="63" name="Text Placeholder 6715"/>
          <p:cNvSpPr>
            <a:spLocks noGrp="1"/>
          </p:cNvSpPr>
          <p:nvPr>
            <p:custDataLst>
              <p:tags r:id="rId22"/>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541A817-2E79-4F5A-AC40-1DE0522C3C14}" type="datetime'''''R''''e''com''m''e''''n''ded'''' red'''' li''''mi''t'''''''">
              <a:rPr lang="en-US" sz="1000"/>
              <a:pPr/>
              <a:t>Recommended red limit</a:t>
            </a:fld>
            <a:endParaRPr lang="en-GB" sz="1000" dirty="0"/>
          </a:p>
        </p:txBody>
      </p:sp>
      <p:sp>
        <p:nvSpPr>
          <p:cNvPr id="66" name="Text Placeholder 6719"/>
          <p:cNvSpPr>
            <a:spLocks noGrp="1"/>
          </p:cNvSpPr>
          <p:nvPr>
            <p:custDataLst>
              <p:tags r:id="rId23"/>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06EA74B-D1C5-45EF-A718-49AE0A90ACBF}" type="datetime'R''''''''eco''m''m''e''''n''''''de''''''d am''ber ''trigg''er'">
              <a:rPr lang="en-US" sz="1000"/>
              <a:pPr/>
              <a:t>Recommended amber trigger</a:t>
            </a:fld>
            <a:endParaRPr lang="en-GB" sz="1000" dirty="0"/>
          </a:p>
        </p:txBody>
      </p:sp>
      <p:sp>
        <p:nvSpPr>
          <p:cNvPr id="65" name="Text Placeholder 6713"/>
          <p:cNvSpPr>
            <a:spLocks noGrp="1"/>
          </p:cNvSpPr>
          <p:nvPr>
            <p:custDataLst>
              <p:tags r:id="rId24"/>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8B10700-69B2-4D9A-A39B-68C26083E3E3}" type="datetime'''A''v''e''r''''a''g''e'' B''a''''se'' CC''''''AR'''">
              <a:rPr lang="en-US" sz="1000"/>
              <a:pPr/>
              <a:t>Average Base CCAR</a:t>
            </a:fld>
            <a:endParaRPr lang="en-GB" sz="1000" dirty="0"/>
          </a:p>
        </p:txBody>
      </p:sp>
      <p:sp>
        <p:nvSpPr>
          <p:cNvPr id="68" name="Text Placeholder 1"/>
          <p:cNvSpPr>
            <a:spLocks noGrp="1"/>
          </p:cNvSpPr>
          <p:nvPr>
            <p:custDataLst>
              <p:tags r:id="rId25"/>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DB23A01-3836-4EDF-B692-838E002189D0}" type="datetime'Pr''''o''j''ected 1''2mo'' t''railing los''s rate (an''nual)'">
              <a:rPr lang="en-US" sz="1000"/>
              <a:pPr/>
              <a:t>Projected 12mo trailing loss rate (annual)</a:t>
            </a:fld>
            <a:endParaRPr lang="en-GB" sz="1000" dirty="0">
              <a:latin typeface="Arial"/>
              <a:sym typeface="Arial"/>
            </a:endParaRPr>
          </a:p>
        </p:txBody>
      </p:sp>
      <p:graphicFrame>
        <p:nvGraphicFramePr>
          <p:cNvPr id="69" name="Table 68"/>
          <p:cNvGraphicFramePr>
            <a:graphicFrameLocks noGrp="1"/>
          </p:cNvGraphicFramePr>
          <p:nvPr>
            <p:extLst>
              <p:ext uri="{D42A27DB-BD31-4B8C-83A1-F6EECF244321}">
                <p14:modId xmlns:p14="http://schemas.microsoft.com/office/powerpoint/2010/main" val="3251587804"/>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1.6x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0.4%</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160" name="Rectangle 159"/>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61" name="Rectangle 160"/>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62" name="TextBox 161"/>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163" name="TextBox 162"/>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40" name="Rectangular Callout 39"/>
          <p:cNvSpPr/>
          <p:nvPr/>
        </p:nvSpPr>
        <p:spPr>
          <a:xfrm>
            <a:off x="1112247" y="1729212"/>
            <a:ext cx="1080091" cy="349827"/>
          </a:xfrm>
          <a:prstGeom prst="wedgeRectCallout">
            <a:avLst>
              <a:gd name="adj1" fmla="val -63355"/>
              <a:gd name="adj2" fmla="val 92424"/>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Tree>
    <p:extLst>
      <p:ext uri="{BB962C8B-B14F-4D97-AF65-F5344CB8AC3E}">
        <p14:creationId xmlns:p14="http://schemas.microsoft.com/office/powerpoint/2010/main" val="1334080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2648332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984"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84" name="Rectangle 83"/>
          <p:cNvSpPr/>
          <p:nvPr/>
        </p:nvSpPr>
        <p:spPr>
          <a:xfrm>
            <a:off x="794918" y="2427288"/>
            <a:ext cx="5897880" cy="1056073"/>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85" name="Rectangle 84"/>
          <p:cNvSpPr/>
          <p:nvPr/>
        </p:nvSpPr>
        <p:spPr>
          <a:xfrm>
            <a:off x="794918" y="2309871"/>
            <a:ext cx="5897880" cy="117349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Credit </a:t>
            </a:r>
            <a:r>
              <a:rPr lang="it-IT" sz="2000" b="1" dirty="0" err="1" smtClean="0"/>
              <a:t>Cards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635256"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Credit Cards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57"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60" name="Object 59"/>
          <p:cNvGraphicFramePr>
            <a:graphicFrameLocks/>
          </p:cNvGraphicFramePr>
          <p:nvPr>
            <p:custDataLst>
              <p:tags r:id="rId4"/>
            </p:custDataLst>
            <p:extLst>
              <p:ext uri="{D42A27DB-BD31-4B8C-83A1-F6EECF244321}">
                <p14:modId xmlns:p14="http://schemas.microsoft.com/office/powerpoint/2010/main" val="498711903"/>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1985" name="Chart" r:id="rId29" imgW="6400800" imgH="3705315" progId="MSGraph.Chart.8">
                  <p:embed followColorScheme="full"/>
                </p:oleObj>
              </mc:Choice>
              <mc:Fallback>
                <p:oleObj name="Chart" r:id="rId29" imgW="6400800" imgH="3705315" progId="MSGraph.Chart.8">
                  <p:embed followColorScheme="full"/>
                  <p:pic>
                    <p:nvPicPr>
                      <p:cNvPr id="0" name=""/>
                      <p:cNvPicPr/>
                      <p:nvPr/>
                    </p:nvPicPr>
                    <p:blipFill>
                      <a:blip r:embed="rId30"/>
                      <a:stretch>
                        <a:fillRect/>
                      </a:stretch>
                    </p:blipFill>
                    <p:spPr>
                      <a:xfrm>
                        <a:off x="381000" y="1828800"/>
                        <a:ext cx="6400800" cy="3705315"/>
                      </a:xfrm>
                      <a:prstGeom prst="rect">
                        <a:avLst/>
                      </a:prstGeom>
                    </p:spPr>
                  </p:pic>
                </p:oleObj>
              </mc:Fallback>
            </mc:AlternateContent>
          </a:graphicData>
        </a:graphic>
      </p:graphicFrame>
      <p:sp>
        <p:nvSpPr>
          <p:cNvPr id="63" name="Text Placeholder 9"/>
          <p:cNvSpPr>
            <a:spLocks noGrp="1"/>
          </p:cNvSpPr>
          <p:nvPr>
            <p:custDataLst>
              <p:tags r:id="rId5"/>
            </p:custDataLst>
          </p:nvPr>
        </p:nvSpPr>
        <p:spPr bwMode="auto">
          <a:xfrm>
            <a:off x="22066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ECF58EC-AD74-4FEC-B65B-2993CACBDF1C}" type="datetime'''''''''''''''''''''2''''''''''''''014'''''''''''''''''''''">
              <a:rPr lang="en-US" sz="1000"/>
              <a:pPr/>
              <a:t>2014</a:t>
            </a:fld>
            <a:endParaRPr lang="en-GB" sz="1000" dirty="0">
              <a:latin typeface="Arial"/>
              <a:sym typeface="Arial"/>
            </a:endParaRPr>
          </a:p>
        </p:txBody>
      </p:sp>
      <p:sp>
        <p:nvSpPr>
          <p:cNvPr id="65" name="Text Placeholder 6"/>
          <p:cNvSpPr>
            <a:spLocks noGrp="1"/>
          </p:cNvSpPr>
          <p:nvPr>
            <p:custDataLst>
              <p:tags r:id="rId6"/>
            </p:custDataLst>
          </p:nvPr>
        </p:nvSpPr>
        <p:spPr bwMode="auto">
          <a:xfrm>
            <a:off x="11684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9AB999F-34DA-4443-8D59-393495B1A851}" type="datetime'''''''''''''''''''''''2''''''''01''''''3'''''''''''''''">
              <a:rPr lang="en-US" sz="1000"/>
              <a:pPr/>
              <a:t>2013</a:t>
            </a:fld>
            <a:endParaRPr lang="en-GB" sz="1000" dirty="0">
              <a:latin typeface="Arial"/>
              <a:sym typeface="Arial"/>
            </a:endParaRPr>
          </a:p>
        </p:txBody>
      </p:sp>
      <p:sp>
        <p:nvSpPr>
          <p:cNvPr id="62" name="Text Placeholder 10"/>
          <p:cNvSpPr>
            <a:spLocks noGrp="1"/>
          </p:cNvSpPr>
          <p:nvPr>
            <p:custDataLst>
              <p:tags r:id="rId7"/>
            </p:custDataLst>
          </p:nvPr>
        </p:nvSpPr>
        <p:spPr bwMode="auto">
          <a:xfrm>
            <a:off x="32448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B825C8F-E671-4479-8E47-6FE7837AA4B6}" type="datetime'''''2''''0''15'''''''''''''''''">
              <a:rPr lang="en-US" sz="1000"/>
              <a:pPr/>
              <a:t>2015</a:t>
            </a:fld>
            <a:endParaRPr lang="en-GB" sz="1000" dirty="0">
              <a:latin typeface="Arial"/>
              <a:sym typeface="Arial"/>
            </a:endParaRPr>
          </a:p>
        </p:txBody>
      </p:sp>
      <p:sp>
        <p:nvSpPr>
          <p:cNvPr id="61" name="Text Placeholder 11"/>
          <p:cNvSpPr>
            <a:spLocks noGrp="1"/>
          </p:cNvSpPr>
          <p:nvPr>
            <p:custDataLst>
              <p:tags r:id="rId8"/>
            </p:custDataLst>
          </p:nvPr>
        </p:nvSpPr>
        <p:spPr bwMode="auto">
          <a:xfrm>
            <a:off x="428307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17CD181-12A4-46ED-AF76-46F7C6CFAD8E}" type="datetime'''''''''''''''''''''''2''''''0''''''''''1''''''''''''6'''''''">
              <a:rPr lang="en-US" sz="1000"/>
              <a:pPr/>
              <a:t>2016</a:t>
            </a:fld>
            <a:endParaRPr lang="en-GB" sz="1000" dirty="0">
              <a:latin typeface="Arial"/>
              <a:sym typeface="Arial"/>
            </a:endParaRPr>
          </a:p>
        </p:txBody>
      </p:sp>
      <p:sp>
        <p:nvSpPr>
          <p:cNvPr id="67" name="Text Placeholder 12"/>
          <p:cNvSpPr>
            <a:spLocks noGrp="1"/>
          </p:cNvSpPr>
          <p:nvPr>
            <p:custDataLst>
              <p:tags r:id="rId9"/>
            </p:custDataLst>
          </p:nvPr>
        </p:nvSpPr>
        <p:spPr bwMode="auto">
          <a:xfrm>
            <a:off x="53213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A8A3EA4-3B1C-4EBA-A741-89E28FF937F0}" type="datetime'''2''''''''0''''''''''''''''''''''''1''''''7'''''''''''''">
              <a:rPr lang="en-US" sz="1000"/>
              <a:pPr/>
              <a:t>2017</a:t>
            </a:fld>
            <a:endParaRPr lang="en-GB" sz="1000" dirty="0">
              <a:latin typeface="Arial"/>
              <a:sym typeface="Arial"/>
            </a:endParaRPr>
          </a:p>
        </p:txBody>
      </p:sp>
      <p:sp>
        <p:nvSpPr>
          <p:cNvPr id="66" name="Text Placeholder 13"/>
          <p:cNvSpPr>
            <a:spLocks noGrp="1"/>
          </p:cNvSpPr>
          <p:nvPr>
            <p:custDataLst>
              <p:tags r:id="rId10"/>
            </p:custDataLst>
          </p:nvPr>
        </p:nvSpPr>
        <p:spPr bwMode="auto">
          <a:xfrm>
            <a:off x="635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F5D9E4B-891D-4644-B6D4-095BC30B115B}" type="datetime'''''''''''''''2''''''''''''''''0''1''''''''8'''">
              <a:rPr lang="en-US" sz="1000"/>
              <a:pPr/>
              <a:t>2018</a:t>
            </a:fld>
            <a:endParaRPr lang="en-GB" sz="1000" dirty="0">
              <a:latin typeface="Arial"/>
              <a:sym typeface="Arial"/>
            </a:endParaRPr>
          </a:p>
        </p:txBody>
      </p:sp>
      <p:cxnSp>
        <p:nvCxnSpPr>
          <p:cNvPr id="71" name="Straight Connector 70"/>
          <p:cNvCxnSpPr/>
          <p:nvPr>
            <p:custDataLst>
              <p:tags r:id="rId11"/>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custDataLst>
              <p:tags r:id="rId12"/>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custDataLst>
              <p:tags r:id="rId13"/>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custDataLst>
              <p:tags r:id="rId14"/>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custDataLst>
              <p:tags r:id="rId15"/>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custDataLst>
              <p:tags r:id="rId16"/>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custDataLst>
              <p:tags r:id="rId17"/>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1" name="Text Placeholder 6720"/>
          <p:cNvSpPr>
            <a:spLocks noGrp="1"/>
          </p:cNvSpPr>
          <p:nvPr>
            <p:custDataLst>
              <p:tags r:id="rId18"/>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7352635-3D64-48D2-8FAB-D0AE924760D4}" type="datetime'Histor''ica''l 1''2mo trail''in''g loss rat''e (''an''''nual)'">
              <a:rPr lang="en-US" sz="1000"/>
              <a:pPr/>
              <a:t>Historical 12mo trailing loss rate (annual)</a:t>
            </a:fld>
            <a:endParaRPr lang="en-GB" sz="1000" dirty="0">
              <a:latin typeface="Arial"/>
              <a:sym typeface="Arial"/>
            </a:endParaRPr>
          </a:p>
        </p:txBody>
      </p:sp>
      <p:sp>
        <p:nvSpPr>
          <p:cNvPr id="82" name="Text Placeholder 1"/>
          <p:cNvSpPr>
            <a:spLocks noGrp="1"/>
          </p:cNvSpPr>
          <p:nvPr>
            <p:custDataLst>
              <p:tags r:id="rId19"/>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15B1356-E801-40EE-A1E3-C3C3DDB1EAE0}" type="datetime'Proje''cte''d 12m''o tra''i''ling l''oss ''rate (a''''nnual)'">
              <a:rPr lang="en-US" sz="1000"/>
              <a:pPr/>
              <a:t>Projected 12mo trailing loss rate (annual)</a:t>
            </a:fld>
            <a:endParaRPr lang="en-GB" sz="1000" dirty="0">
              <a:latin typeface="Arial"/>
              <a:sym typeface="Arial"/>
            </a:endParaRPr>
          </a:p>
        </p:txBody>
      </p:sp>
      <p:sp>
        <p:nvSpPr>
          <p:cNvPr id="78" name="Text Placeholder 6715"/>
          <p:cNvSpPr>
            <a:spLocks noGrp="1"/>
          </p:cNvSpPr>
          <p:nvPr>
            <p:custDataLst>
              <p:tags r:id="rId20"/>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27EA548-A701-4B60-BA31-F644F0145CBF}" type="datetime'R''ec''o''''''m''men''''de''d'''' r''ed l''''''im''it'''''''''">
              <a:rPr lang="en-US" sz="1000"/>
              <a:pPr/>
              <a:t>Recommended red limit</a:t>
            </a:fld>
            <a:endParaRPr lang="en-GB" sz="1000" dirty="0"/>
          </a:p>
        </p:txBody>
      </p:sp>
      <p:sp>
        <p:nvSpPr>
          <p:cNvPr id="79" name="Text Placeholder 6713"/>
          <p:cNvSpPr>
            <a:spLocks noGrp="1"/>
          </p:cNvSpPr>
          <p:nvPr>
            <p:custDataLst>
              <p:tags r:id="rId21"/>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AEC0666-8FB5-4878-896C-5FCE70A5C834}" type="datetime'''''A''vera''''g''e'' B''''''a''s''e'''' ''CC''''''''''AR'''''">
              <a:rPr lang="en-US" sz="1000"/>
              <a:pPr/>
              <a:t>Average Base CCAR</a:t>
            </a:fld>
            <a:endParaRPr lang="en-GB" sz="1000" dirty="0"/>
          </a:p>
        </p:txBody>
      </p:sp>
      <p:sp>
        <p:nvSpPr>
          <p:cNvPr id="77" name="Text Placeholder 6716"/>
          <p:cNvSpPr>
            <a:spLocks noGrp="1"/>
          </p:cNvSpPr>
          <p:nvPr>
            <p:custDataLst>
              <p:tags r:id="rId22"/>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753D8BB-5CCB-420F-A7EC-FBD27E9B6084}" type="datetime'Max'' a''''mbe''''r t''''''''rigg''''''''''''e''''r'''''''">
              <a:rPr lang="en-US" sz="1000"/>
              <a:pPr/>
              <a:t>Max amber trigger</a:t>
            </a:fld>
            <a:endParaRPr lang="en-GB" sz="1000" dirty="0"/>
          </a:p>
        </p:txBody>
      </p:sp>
      <p:sp>
        <p:nvSpPr>
          <p:cNvPr id="76" name="Text Placeholder 4"/>
          <p:cNvSpPr>
            <a:spLocks noGrp="1"/>
          </p:cNvSpPr>
          <p:nvPr>
            <p:custDataLst>
              <p:tags r:id="rId23"/>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D13E245-5199-4A43-AAE5-C1AAB4A4E09B}" type="datetime'''''''''''''''''Max ''''''red'''''' ''''li''''''m''i''t'''''''">
              <a:rPr lang="en-US" sz="1000"/>
              <a:pPr/>
              <a:t>Max red limit</a:t>
            </a:fld>
            <a:endParaRPr lang="en-GB" sz="1000" dirty="0">
              <a:latin typeface="Arial"/>
              <a:sym typeface="Arial"/>
            </a:endParaRPr>
          </a:p>
        </p:txBody>
      </p:sp>
      <p:sp>
        <p:nvSpPr>
          <p:cNvPr id="80" name="Text Placeholder 6719"/>
          <p:cNvSpPr>
            <a:spLocks noGrp="1"/>
          </p:cNvSpPr>
          <p:nvPr>
            <p:custDataLst>
              <p:tags r:id="rId24"/>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3B29BD4-09C9-4623-A170-A22EA70D3A5F}" type="datetime'''''''Re''comme''''nd''ed ''a''''m''''be''''''''r ''trig''ger'">
              <a:rPr lang="en-US" sz="1000"/>
              <a:pPr/>
              <a:t>Recommended amber trigger</a:t>
            </a:fld>
            <a:endParaRPr lang="en-GB" sz="1000" dirty="0"/>
          </a:p>
        </p:txBody>
      </p:sp>
      <p:graphicFrame>
        <p:nvGraphicFramePr>
          <p:cNvPr id="83" name="Table 82"/>
          <p:cNvGraphicFramePr>
            <a:graphicFrameLocks noGrp="1"/>
          </p:cNvGraphicFramePr>
          <p:nvPr>
            <p:extLst>
              <p:ext uri="{D42A27DB-BD31-4B8C-83A1-F6EECF244321}">
                <p14:modId xmlns:p14="http://schemas.microsoft.com/office/powerpoint/2010/main" val="2826168476"/>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4.3%</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2.6x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3.8%</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86" name="Rectangle 85"/>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87" name="Rectangle 86"/>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88" name="TextBox 87"/>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89" name="TextBox 88"/>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Tree>
    <p:extLst>
      <p:ext uri="{BB962C8B-B14F-4D97-AF65-F5344CB8AC3E}">
        <p14:creationId xmlns:p14="http://schemas.microsoft.com/office/powerpoint/2010/main" val="4169314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94749309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035"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67" name="Rectangle 66"/>
          <p:cNvSpPr/>
          <p:nvPr/>
        </p:nvSpPr>
        <p:spPr>
          <a:xfrm>
            <a:off x="794918" y="2802859"/>
            <a:ext cx="5897880" cy="88760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8" name="Rectangle 67"/>
          <p:cNvSpPr/>
          <p:nvPr/>
        </p:nvSpPr>
        <p:spPr>
          <a:xfrm>
            <a:off x="794918" y="2679700"/>
            <a:ext cx="5897880" cy="1010759"/>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a:t>
            </a:r>
            <a:r>
              <a:rPr lang="it-IT" sz="2000" b="1" dirty="0" err="1" smtClean="0"/>
              <a:t>Other</a:t>
            </a:r>
            <a:r>
              <a:rPr lang="it-IT" sz="2000" b="1" dirty="0" smtClean="0"/>
              <a:t> Consumer</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95947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Other Consumer projected charge-off rates in Base</a:t>
            </a:r>
          </a:p>
          <a:p>
            <a:pPr algn="l"/>
            <a:r>
              <a:rPr lang="en-GB" sz="1400" kern="0" dirty="0">
                <a:solidFill>
                  <a:srgbClr val="FF0000"/>
                </a:solidFill>
                <a:latin typeface="Arial"/>
                <a:ea typeface="ＭＳ Ｐゴシック"/>
              </a:rPr>
              <a:t>%, 2016-2018 projection, vs 2016 NCO anchor points</a:t>
            </a:r>
          </a:p>
        </p:txBody>
      </p:sp>
      <p:sp>
        <p:nvSpPr>
          <p:cNvPr id="35"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36" name="Object 35"/>
          <p:cNvGraphicFramePr>
            <a:graphicFrameLocks/>
          </p:cNvGraphicFramePr>
          <p:nvPr>
            <p:custDataLst>
              <p:tags r:id="rId4"/>
            </p:custDataLst>
            <p:extLst>
              <p:ext uri="{D42A27DB-BD31-4B8C-83A1-F6EECF244321}">
                <p14:modId xmlns:p14="http://schemas.microsoft.com/office/powerpoint/2010/main" val="3742029409"/>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4036" name="Chart" r:id="rId23" imgW="6400800" imgH="3705315" progId="MSGraph.Chart.8">
                  <p:embed followColorScheme="full"/>
                </p:oleObj>
              </mc:Choice>
              <mc:Fallback>
                <p:oleObj name="Chart" r:id="rId23" imgW="6400800" imgH="3705315" progId="MSGraph.Chart.8">
                  <p:embed followColorScheme="full"/>
                  <p:pic>
                    <p:nvPicPr>
                      <p:cNvPr id="0" name=""/>
                      <p:cNvPicPr/>
                      <p:nvPr/>
                    </p:nvPicPr>
                    <p:blipFill>
                      <a:blip r:embed="rId24"/>
                      <a:stretch>
                        <a:fillRect/>
                      </a:stretch>
                    </p:blipFill>
                    <p:spPr>
                      <a:xfrm>
                        <a:off x="381000" y="1828800"/>
                        <a:ext cx="6400800" cy="3705315"/>
                      </a:xfrm>
                      <a:prstGeom prst="rect">
                        <a:avLst/>
                      </a:prstGeom>
                    </p:spPr>
                  </p:pic>
                </p:oleObj>
              </mc:Fallback>
            </mc:AlternateContent>
          </a:graphicData>
        </a:graphic>
      </p:graphicFrame>
      <p:sp>
        <p:nvSpPr>
          <p:cNvPr id="69" name="Text Placeholder 20"/>
          <p:cNvSpPr>
            <a:spLocks noGrp="1"/>
          </p:cNvSpPr>
          <p:nvPr>
            <p:custDataLst>
              <p:tags r:id="rId5"/>
            </p:custDataLst>
          </p:nvPr>
        </p:nvSpPr>
        <p:spPr bwMode="auto">
          <a:xfrm>
            <a:off x="33591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826098B-F246-4CDA-81CB-ECC65F9BA10C}"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sp>
        <p:nvSpPr>
          <p:cNvPr id="70" name="Text Placeholder 21"/>
          <p:cNvSpPr>
            <a:spLocks noGrp="1"/>
          </p:cNvSpPr>
          <p:nvPr>
            <p:custDataLst>
              <p:tags r:id="rId6"/>
            </p:custDataLst>
          </p:nvPr>
        </p:nvSpPr>
        <p:spPr bwMode="auto">
          <a:xfrm>
            <a:off x="607377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5F23A53-4F15-40F0-B13C-17FD7617E01F}" type="datetime'''''''''''''''2''''''''01''''''''''8'''''">
              <a:rPr lang="en-US" sz="1000">
                <a:latin typeface="Arial"/>
                <a:sym typeface="Arial"/>
              </a:rPr>
              <a:pPr marL="0" indent="0" algn="ctr">
                <a:lnSpc>
                  <a:spcPct val="100000"/>
                </a:lnSpc>
                <a:spcBef>
                  <a:spcPct val="0"/>
                </a:spcBef>
                <a:spcAft>
                  <a:spcPct val="0"/>
                </a:spcAft>
                <a:buNone/>
              </a:pPr>
              <a:t>2018</a:t>
            </a:fld>
            <a:endParaRPr lang="en-GB" sz="1000" dirty="0">
              <a:latin typeface="Arial"/>
              <a:sym typeface="Arial"/>
            </a:endParaRPr>
          </a:p>
        </p:txBody>
      </p:sp>
      <p:cxnSp>
        <p:nvCxnSpPr>
          <p:cNvPr id="52" name="Straight Connector 51"/>
          <p:cNvCxnSpPr/>
          <p:nvPr>
            <p:custDataLst>
              <p:tags r:id="rId7"/>
            </p:custDataLst>
          </p:nvPr>
        </p:nvCxnSpPr>
        <p:spPr bwMode="gray">
          <a:xfrm>
            <a:off x="850900" y="62134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8"/>
            </p:custDataLst>
          </p:nvPr>
        </p:nvCxnSpPr>
        <p:spPr bwMode="gray">
          <a:xfrm>
            <a:off x="850900" y="6010275"/>
            <a:ext cx="328613"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9"/>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10"/>
            </p:custDataLst>
          </p:nvPr>
        </p:nvCxnSpPr>
        <p:spPr bwMode="gray">
          <a:xfrm>
            <a:off x="3635375" y="6213475"/>
            <a:ext cx="328613" cy="0"/>
          </a:xfrm>
          <a:prstGeom prst="line">
            <a:avLst/>
          </a:prstGeom>
          <a:ln w="9525">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11"/>
            </p:custDataLst>
          </p:nvPr>
        </p:nvCxnSpPr>
        <p:spPr bwMode="gray">
          <a:xfrm>
            <a:off x="3635375" y="58070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custDataLst>
              <p:tags r:id="rId12"/>
            </p:custDataLst>
          </p:nvPr>
        </p:nvCxnSpPr>
        <p:spPr bwMode="gray">
          <a:xfrm>
            <a:off x="3635375" y="60102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1" name="Text Placeholder 6713"/>
          <p:cNvSpPr>
            <a:spLocks noGrp="1"/>
          </p:cNvSpPr>
          <p:nvPr>
            <p:custDataLst>
              <p:tags r:id="rId13"/>
            </p:custDataLst>
          </p:nvPr>
        </p:nvSpPr>
        <p:spPr bwMode="auto">
          <a:xfrm>
            <a:off x="4014789" y="59404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9136A96-538B-4766-B3D3-9AAD35324B00}" type="datetime'''''''Ma''''x'''' a''''mb''''''''''er ''trig''g''e''''r'''''">
              <a:rPr lang="en-US" sz="1000"/>
              <a:pPr/>
              <a:t>Max amber trigger</a:t>
            </a:fld>
            <a:endParaRPr lang="en-GB" sz="1000" dirty="0"/>
          </a:p>
        </p:txBody>
      </p:sp>
      <p:sp>
        <p:nvSpPr>
          <p:cNvPr id="60" name="Text Placeholder 6715"/>
          <p:cNvSpPr>
            <a:spLocks noGrp="1"/>
          </p:cNvSpPr>
          <p:nvPr>
            <p:custDataLst>
              <p:tags r:id="rId14"/>
            </p:custDataLst>
          </p:nvPr>
        </p:nvSpPr>
        <p:spPr bwMode="auto">
          <a:xfrm>
            <a:off x="4014788" y="57372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20ACC34-36E6-4CBF-BB1E-601EA48AB4AF}" type="datetime'''''''''Av''''er''a''''ge ''Ba''''''se'''' ''''''C''C''''A''R'">
              <a:rPr lang="en-US" sz="1000"/>
              <a:pPr/>
              <a:t>Average Base CCAR</a:t>
            </a:fld>
            <a:endParaRPr lang="en-GB" sz="1000" dirty="0"/>
          </a:p>
        </p:txBody>
      </p:sp>
      <p:sp>
        <p:nvSpPr>
          <p:cNvPr id="58" name="Text Placeholder 6716"/>
          <p:cNvSpPr>
            <a:spLocks noGrp="1"/>
          </p:cNvSpPr>
          <p:nvPr>
            <p:custDataLst>
              <p:tags r:id="rId15"/>
            </p:custDataLst>
          </p:nvPr>
        </p:nvSpPr>
        <p:spPr bwMode="auto">
          <a:xfrm>
            <a:off x="4014788" y="61436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242F99A-5FA6-4906-AB10-ABBF405124F8}" type="datetime'M''''''''''''''''a''''x'''' ''red'''''''''''''''' ''l''imi''t'">
              <a:rPr lang="en-US" sz="1000"/>
              <a:pPr/>
              <a:t>Max red limit</a:t>
            </a:fld>
            <a:endParaRPr lang="en-GB" sz="1000" dirty="0"/>
          </a:p>
        </p:txBody>
      </p:sp>
      <p:sp>
        <p:nvSpPr>
          <p:cNvPr id="62" name="Text Placeholder 6719"/>
          <p:cNvSpPr>
            <a:spLocks noGrp="1"/>
          </p:cNvSpPr>
          <p:nvPr>
            <p:custDataLst>
              <p:tags r:id="rId16"/>
            </p:custDataLst>
          </p:nvPr>
        </p:nvSpPr>
        <p:spPr bwMode="auto">
          <a:xfrm>
            <a:off x="1230314" y="61436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3DF9021-91A4-4B0F-AED5-42EAD5A9B417}" type="datetime'''R''''ec''omm''e''n''''d''ed'''' r''e''''d'''' li''m''i''t'''">
              <a:rPr lang="en-US" sz="1000"/>
              <a:pPr/>
              <a:t>Recommended red limit</a:t>
            </a:fld>
            <a:endParaRPr lang="en-GB" sz="1000" dirty="0"/>
          </a:p>
        </p:txBody>
      </p:sp>
      <p:sp>
        <p:nvSpPr>
          <p:cNvPr id="63" name="Text Placeholder 6720"/>
          <p:cNvSpPr>
            <a:spLocks noGrp="1"/>
          </p:cNvSpPr>
          <p:nvPr>
            <p:custDataLst>
              <p:tags r:id="rId17"/>
            </p:custDataLst>
          </p:nvPr>
        </p:nvSpPr>
        <p:spPr bwMode="auto">
          <a:xfrm>
            <a:off x="1230313" y="59404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F312923-C1FD-440A-9C66-ED56B183CC38}" type="datetime'''''R''ecom''m''e''''nded'' a''m''b''''er tri''''''gger'''''''">
              <a:rPr lang="en-US" sz="1000"/>
              <a:pPr/>
              <a:t>Recommended amber trigger</a:t>
            </a:fld>
            <a:endParaRPr lang="en-GB" sz="1000" dirty="0">
              <a:latin typeface="Arial"/>
              <a:sym typeface="Arial"/>
            </a:endParaRPr>
          </a:p>
        </p:txBody>
      </p:sp>
      <p:sp>
        <p:nvSpPr>
          <p:cNvPr id="64" name="Text Placeholder 1"/>
          <p:cNvSpPr>
            <a:spLocks noGrp="1"/>
          </p:cNvSpPr>
          <p:nvPr>
            <p:custDataLst>
              <p:tags r:id="rId18"/>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C98DF3C-392D-408B-AAF3-EDA8100800CD}" type="datetime'Pr''ojected 12m''o trai''li''ng l''os''s ''rate ''(a''nnual)'">
              <a:rPr lang="en-US" sz="1000"/>
              <a:pPr/>
              <a:t>Projected 12mo trailing loss rate (annual)</a:t>
            </a:fld>
            <a:endParaRPr lang="en-GB" sz="1000" dirty="0">
              <a:latin typeface="Arial"/>
              <a:sym typeface="Arial"/>
            </a:endParaRPr>
          </a:p>
        </p:txBody>
      </p:sp>
      <p:graphicFrame>
        <p:nvGraphicFramePr>
          <p:cNvPr id="66" name="Table 65"/>
          <p:cNvGraphicFramePr>
            <a:graphicFrameLocks noGrp="1"/>
          </p:cNvGraphicFramePr>
          <p:nvPr>
            <p:extLst>
              <p:ext uri="{D42A27DB-BD31-4B8C-83A1-F6EECF244321}">
                <p14:modId xmlns:p14="http://schemas.microsoft.com/office/powerpoint/2010/main" val="3215572758"/>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0.7%</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3.9x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0.6%</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71" name="Rectangle 70"/>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2" name="Rectangle 71"/>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3" name="TextBox 72"/>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74" name="TextBox 73"/>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75" name="Rectangular Callout 74"/>
          <p:cNvSpPr/>
          <p:nvPr/>
        </p:nvSpPr>
        <p:spPr>
          <a:xfrm>
            <a:off x="983900" y="4391247"/>
            <a:ext cx="1829501" cy="483404"/>
          </a:xfrm>
          <a:prstGeom prst="wedgeRectCallout">
            <a:avLst>
              <a:gd name="adj1" fmla="val -52727"/>
              <a:gd name="adj2" fmla="val 11952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Granularity of portfolio breakdown was not available for historical data</a:t>
            </a:r>
          </a:p>
        </p:txBody>
      </p:sp>
    </p:spTree>
    <p:extLst>
      <p:ext uri="{BB962C8B-B14F-4D97-AF65-F5344CB8AC3E}">
        <p14:creationId xmlns:p14="http://schemas.microsoft.com/office/powerpoint/2010/main" val="157631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4"/>
          <p:cNvSpPr txBox="1">
            <a:spLocks/>
          </p:cNvSpPr>
          <p:nvPr/>
        </p:nvSpPr>
        <p:spPr>
          <a:xfrm>
            <a:off x="457200" y="1253380"/>
            <a:ext cx="5454502"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Calibration for CCAR-linked capital adequacy &amp; credit metrics</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1458408699"/>
              </p:ext>
            </p:extLst>
          </p:nvPr>
        </p:nvGraphicFramePr>
        <p:xfrm>
          <a:off x="457200" y="1950836"/>
          <a:ext cx="5624623" cy="4029740"/>
        </p:xfrm>
        <a:graphic>
          <a:graphicData uri="http://schemas.openxmlformats.org/drawingml/2006/table">
            <a:tbl>
              <a:tblPr firstRow="1" bandRow="1">
                <a:tableStyleId>{839DD9DD-9E6C-4910-8AC0-68ADFF6A6AFC}</a:tableStyleId>
              </a:tblPr>
              <a:tblGrid>
                <a:gridCol w="540830"/>
                <a:gridCol w="1287971"/>
                <a:gridCol w="3795822"/>
              </a:tblGrid>
              <a:tr h="1007435">
                <a:tc>
                  <a:txBody>
                    <a:bodyPr/>
                    <a:lstStyle/>
                    <a:p>
                      <a:r>
                        <a:rPr lang="en-US" sz="4400" b="1" dirty="0" smtClean="0">
                          <a:solidFill>
                            <a:srgbClr val="FF0000"/>
                          </a:solidFill>
                        </a:rPr>
                        <a:t>1</a:t>
                      </a:r>
                      <a:endParaRPr lang="en-US" sz="4400" b="1" dirty="0">
                        <a:solidFill>
                          <a:srgbClr val="FF0000"/>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400" b="1" i="0" dirty="0" smtClean="0">
                          <a:solidFill>
                            <a:schemeClr val="tx1"/>
                          </a:solidFill>
                        </a:rPr>
                        <a:t>2016 portfolio</a:t>
                      </a:r>
                      <a:r>
                        <a:rPr lang="en-US" sz="1400" b="1" i="0" baseline="0" dirty="0" smtClean="0">
                          <a:solidFill>
                            <a:schemeClr val="tx1"/>
                          </a:solidFill>
                        </a:rPr>
                        <a:t> changes</a:t>
                      </a:r>
                      <a:endParaRPr lang="en-US" sz="1400" b="1" i="0" dirty="0" smtClean="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Declining balances across Retail business units </a:t>
                      </a:r>
                      <a:r>
                        <a:rPr lang="en-US" sz="1100" b="1" dirty="0" smtClean="0">
                          <a:solidFill>
                            <a:schemeClr val="accent5"/>
                          </a:solidFill>
                        </a:rPr>
                        <a:t>(-7%)</a:t>
                      </a:r>
                      <a:endParaRPr lang="en-US" sz="1100" b="1" dirty="0" smtClean="0">
                        <a:solidFill>
                          <a:srgbClr val="41A441"/>
                        </a:solidFill>
                      </a:endParaRPr>
                    </a:p>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Breakout of Business Banking </a:t>
                      </a:r>
                      <a:r>
                        <a:rPr lang="en-US" sz="1100" b="0" dirty="0" smtClean="0"/>
                        <a:t>decreases Retail CCAR balances vs 2015</a:t>
                      </a:r>
                      <a:r>
                        <a:rPr lang="en-US" sz="1100" b="0" baseline="0" dirty="0" smtClean="0"/>
                        <a:t> segmentation </a:t>
                      </a:r>
                      <a:r>
                        <a:rPr lang="en-US" sz="1100" b="1" dirty="0" smtClean="0">
                          <a:solidFill>
                            <a:schemeClr val="accent5"/>
                          </a:solidFill>
                        </a:rPr>
                        <a:t>(-3%)</a:t>
                      </a:r>
                    </a:p>
                  </a:txBody>
                  <a:tcPr marL="45720" marR="45720" anchor="ctr">
                    <a:lnL>
                      <a:noFill/>
                    </a:lnL>
                    <a:lnR>
                      <a:noFill/>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07435">
                <a:tc>
                  <a:txBody>
                    <a:bodyPr/>
                    <a:lstStyle/>
                    <a:p>
                      <a:r>
                        <a:rPr lang="en-US" sz="4400" b="1" dirty="0" smtClean="0">
                          <a:solidFill>
                            <a:srgbClr val="FF0000"/>
                          </a:solidFill>
                        </a:rPr>
                        <a:t>2</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400" b="1" i="0" dirty="0" smtClean="0">
                          <a:solidFill>
                            <a:schemeClr val="tx1"/>
                          </a:solidFill>
                        </a:rPr>
                        <a:t>Binding constraint in BHC Stress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M</a:t>
                      </a:r>
                      <a:r>
                        <a:rPr lang="en-US" sz="1100" b="0" dirty="0" smtClean="0"/>
                        <a:t>aximum loss limits are set by SBNA-level</a:t>
                      </a:r>
                      <a:r>
                        <a:rPr lang="en-US" sz="1100" b="0" baseline="0" dirty="0" smtClean="0"/>
                        <a:t> binding constraint </a:t>
                      </a:r>
                      <a:r>
                        <a:rPr lang="en-US" sz="1100" b="1" baseline="0" dirty="0" smtClean="0"/>
                        <a:t>($1.4-1.6BN)</a:t>
                      </a:r>
                    </a:p>
                    <a:p>
                      <a:pPr marL="171450" marR="0" lvl="1"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Recommend constraining losses at pre-IHC levels and allocating capital proportionally </a:t>
                      </a:r>
                      <a:r>
                        <a:rPr lang="en-US" sz="1100" b="1" baseline="0" dirty="0" smtClean="0"/>
                        <a:t>($600-900M)</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07435">
                <a:tc>
                  <a:txBody>
                    <a:bodyPr/>
                    <a:lstStyle/>
                    <a:p>
                      <a:r>
                        <a:rPr lang="en-US" sz="4400" b="1" dirty="0" smtClean="0">
                          <a:solidFill>
                            <a:srgbClr val="FF0000"/>
                          </a:solidFill>
                        </a:rPr>
                        <a:t>3</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smtClean="0">
                          <a:solidFill>
                            <a:schemeClr val="tx1"/>
                          </a:solidFill>
                        </a:rPr>
                        <a:t>CCAR stress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25% increase in available loss budget allocated from pre-IHC capital</a:t>
                      </a:r>
                    </a:p>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dirty="0" smtClean="0"/>
                        <a:t>Allocated proportionally by </a:t>
                      </a:r>
                      <a:r>
                        <a:rPr lang="en-US" sz="1100" b="0" baseline="0" dirty="0" smtClean="0"/>
                        <a:t>losses to granular sub-portfolios</a:t>
                      </a:r>
                      <a:endParaRPr lang="en-US" sz="1100" b="0" dirty="0" smtClean="0"/>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07435">
                <a:tc>
                  <a:txBody>
                    <a:bodyPr/>
                    <a:lstStyle/>
                    <a:p>
                      <a:r>
                        <a:rPr lang="en-US" sz="4400" b="1" dirty="0" smtClean="0">
                          <a:solidFill>
                            <a:srgbClr val="FF0000"/>
                          </a:solidFill>
                        </a:rPr>
                        <a:t>4</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kern="1200" dirty="0" smtClean="0">
                          <a:solidFill>
                            <a:schemeClr val="tx1"/>
                          </a:solidFill>
                          <a:latin typeface="+mn-lt"/>
                          <a:ea typeface="+mn-ea"/>
                          <a:cs typeface="+mn-cs"/>
                        </a:rPr>
                        <a:t>Base</a:t>
                      </a:r>
                      <a:r>
                        <a:rPr lang="en-US" sz="1400" b="1" i="0" kern="1200" baseline="0" dirty="0" smtClean="0">
                          <a:solidFill>
                            <a:schemeClr val="tx1"/>
                          </a:solidFill>
                          <a:latin typeface="+mn-lt"/>
                          <a:ea typeface="+mn-ea"/>
                          <a:cs typeface="+mn-cs"/>
                        </a:rPr>
                        <a:t> NCO limits</a:t>
                      </a:r>
                      <a:endParaRPr lang="en-US" sz="1400" b="1" i="0" kern="1200" dirty="0" smtClean="0">
                        <a:solidFill>
                          <a:schemeClr val="tx1"/>
                        </a:solidFill>
                        <a:latin typeface="+mn-lt"/>
                        <a:ea typeface="+mn-ea"/>
                        <a:cs typeface="+mn-cs"/>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Auto portfolio moved from Business to Retail decreases Retail limits and increases Business limits</a:t>
                      </a:r>
                    </a:p>
                    <a:p>
                      <a:pPr marL="171450" marR="0" lvl="1" indent="-171450" algn="l" defTabSz="457200" rtl="0" eaLnBrk="1" fontAlgn="auto" latinLnBrk="0" hangingPunct="1">
                        <a:lnSpc>
                          <a:spcPct val="100000"/>
                        </a:lnSpc>
                        <a:spcBef>
                          <a:spcPts val="400"/>
                        </a:spcBef>
                        <a:spcAft>
                          <a:spcPts val="0"/>
                        </a:spcAft>
                        <a:buClrTx/>
                        <a:buSzTx/>
                        <a:buFont typeface="Arial" panose="020B0604020202020204" pitchFamily="34" charset="0"/>
                        <a:buChar char="•"/>
                        <a:tabLst/>
                        <a:defRPr/>
                      </a:pPr>
                      <a:r>
                        <a:rPr lang="en-US" sz="1100" b="0" baseline="0" dirty="0" smtClean="0"/>
                        <a:t>Projected loss rates remain </a:t>
                      </a:r>
                      <a:r>
                        <a:rPr lang="en-US" sz="1100" b="1" baseline="0" dirty="0" smtClean="0"/>
                        <a:t>below</a:t>
                      </a:r>
                      <a:r>
                        <a:rPr lang="en-US" sz="1100" b="0" baseline="0" dirty="0" smtClean="0"/>
                        <a:t> proposed limits</a:t>
                      </a:r>
                    </a:p>
                  </a:txBody>
                  <a:tcPr marL="45720" marR="45720" anchor="ctr">
                    <a:lnL>
                      <a:noFill/>
                    </a:lnL>
                    <a:lnR>
                      <a:noFill/>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p:cNvSpPr txBox="1"/>
          <p:nvPr/>
        </p:nvSpPr>
        <p:spPr>
          <a:xfrm>
            <a:off x="266744" y="296347"/>
            <a:ext cx="9336044" cy="357021"/>
          </a:xfrm>
          <a:prstGeom prst="rect">
            <a:avLst/>
          </a:prstGeom>
          <a:noFill/>
        </p:spPr>
        <p:txBody>
          <a:bodyPr wrap="square" rtlCol="0">
            <a:spAutoFit/>
          </a:bodyPr>
          <a:lstStyle/>
          <a:p>
            <a:pPr algn="l"/>
            <a:r>
              <a:rPr lang="en-US" sz="2000" b="1" dirty="0"/>
              <a:t>CCAR-linked RAS metric </a:t>
            </a:r>
            <a:r>
              <a:rPr lang="en-US" sz="2000" b="1" dirty="0" smtClean="0"/>
              <a:t>summary</a:t>
            </a:r>
            <a:endParaRPr lang="en-US" sz="2000" dirty="0">
              <a:solidFill>
                <a:srgbClr val="FF0000"/>
              </a:solidFill>
            </a:endParaRPr>
          </a:p>
        </p:txBody>
      </p:sp>
      <p:graphicFrame>
        <p:nvGraphicFramePr>
          <p:cNvPr id="30" name="Table 29"/>
          <p:cNvGraphicFramePr>
            <a:graphicFrameLocks noGrp="1"/>
          </p:cNvGraphicFramePr>
          <p:nvPr>
            <p:extLst>
              <p:ext uri="{D42A27DB-BD31-4B8C-83A1-F6EECF244321}">
                <p14:modId xmlns:p14="http://schemas.microsoft.com/office/powerpoint/2010/main" val="706391004"/>
              </p:ext>
            </p:extLst>
          </p:nvPr>
        </p:nvGraphicFramePr>
        <p:xfrm>
          <a:off x="6283844" y="4666100"/>
          <a:ext cx="3103044" cy="1463040"/>
        </p:xfrm>
        <a:graphic>
          <a:graphicData uri="http://schemas.openxmlformats.org/drawingml/2006/table">
            <a:tbl>
              <a:tblPr firstRow="1" lastRow="1" bandRow="1">
                <a:tableStyleId>{5C22544A-7EE6-4342-B048-85BDC9FD1C3A}</a:tableStyleId>
              </a:tblPr>
              <a:tblGrid>
                <a:gridCol w="797440"/>
                <a:gridCol w="576401"/>
                <a:gridCol w="576401"/>
                <a:gridCol w="576401"/>
                <a:gridCol w="576401"/>
              </a:tblGrid>
              <a:tr h="365760">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tx1"/>
                        </a:solidFill>
                        <a:effectLst/>
                        <a:latin typeface="+mn-lt"/>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2016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accent3"/>
                          </a:solidFill>
                          <a:effectLst/>
                          <a:latin typeface="+mn-lt"/>
                        </a:rPr>
                        <a:t>2015 limits</a:t>
                      </a:r>
                      <a:r>
                        <a:rPr lang="en-US" sz="1200" b="1" i="0" u="none" strike="noStrike" baseline="30000" dirty="0" smtClean="0">
                          <a:solidFill>
                            <a:schemeClr val="accent3"/>
                          </a:solidFill>
                          <a:effectLst/>
                          <a:latin typeface="+mn-lt"/>
                        </a:rPr>
                        <a:t>1</a:t>
                      </a:r>
                      <a:endParaRPr lang="en-US" sz="1200" b="1" i="0" u="none" strike="noStrike" dirty="0" smtClean="0">
                        <a:solidFill>
                          <a:schemeClr val="accent3"/>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5760">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Retail</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0.64%</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0.71%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1.0%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1.3%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Business</a:t>
                      </a:r>
                      <a:r>
                        <a:rPr lang="en-US" sz="1200" b="1" i="0" u="none" strike="noStrike" baseline="30000" dirty="0" smtClean="0">
                          <a:solidFill>
                            <a:schemeClr val="tx1"/>
                          </a:solidFill>
                          <a:effectLst/>
                          <a:latin typeface="+mn-lt"/>
                        </a:rPr>
                        <a:t>2</a:t>
                      </a:r>
                      <a:endParaRPr lang="en-US" sz="1200" b="1" i="0" u="none" strike="noStrike" dirty="0" smtClean="0">
                        <a:solidFill>
                          <a:schemeClr val="tx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1.29%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1.42%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smtClean="0">
                          <a:solidFill>
                            <a:schemeClr val="accent3"/>
                          </a:solidFill>
                          <a:effectLst/>
                          <a:latin typeface="+mn-lt"/>
                        </a:rPr>
                        <a:t>0.9%</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bl>
          </a:graphicData>
        </a:graphic>
      </p:graphicFrame>
      <p:sp>
        <p:nvSpPr>
          <p:cNvPr id="31" name="Text Placeholder 4"/>
          <p:cNvSpPr txBox="1">
            <a:spLocks/>
          </p:cNvSpPr>
          <p:nvPr/>
        </p:nvSpPr>
        <p:spPr>
          <a:xfrm>
            <a:off x="6326371" y="4226455"/>
            <a:ext cx="2901029"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2016 vs 2015 NCO limits </a:t>
            </a:r>
            <a:r>
              <a:rPr lang="en-US" b="0" dirty="0" smtClean="0"/>
              <a:t>(%)</a:t>
            </a:r>
            <a:endParaRPr lang="en-US" b="0" dirty="0"/>
          </a:p>
        </p:txBody>
      </p:sp>
      <p:graphicFrame>
        <p:nvGraphicFramePr>
          <p:cNvPr id="32" name="Table 31"/>
          <p:cNvGraphicFramePr>
            <a:graphicFrameLocks noGrp="1"/>
          </p:cNvGraphicFramePr>
          <p:nvPr>
            <p:extLst>
              <p:ext uri="{D42A27DB-BD31-4B8C-83A1-F6EECF244321}">
                <p14:modId xmlns:p14="http://schemas.microsoft.com/office/powerpoint/2010/main" val="778327043"/>
              </p:ext>
            </p:extLst>
          </p:nvPr>
        </p:nvGraphicFramePr>
        <p:xfrm>
          <a:off x="6326371" y="1844512"/>
          <a:ext cx="3060514" cy="1828800"/>
        </p:xfrm>
        <a:graphic>
          <a:graphicData uri="http://schemas.openxmlformats.org/drawingml/2006/table">
            <a:tbl>
              <a:tblPr firstRow="1" lastRow="1" bandRow="1">
                <a:tableStyleId>{5C22544A-7EE6-4342-B048-85BDC9FD1C3A}</a:tableStyleId>
              </a:tblPr>
              <a:tblGrid>
                <a:gridCol w="776178"/>
                <a:gridCol w="571084"/>
                <a:gridCol w="571084"/>
                <a:gridCol w="571084"/>
                <a:gridCol w="571084"/>
              </a:tblGrid>
              <a:tr h="365760">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dirty="0" smtClean="0">
                        <a:solidFill>
                          <a:schemeClr val="tx1"/>
                        </a:solidFill>
                        <a:effectLst/>
                        <a:latin typeface="+mn-lt"/>
                      </a:endParaRPr>
                    </a:p>
                  </a:txBody>
                  <a:tcPr marL="0" marR="0" marT="0"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2016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accent3"/>
                          </a:solidFill>
                          <a:effectLst/>
                          <a:latin typeface="+mn-lt"/>
                        </a:rPr>
                        <a:t>2015 anchors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h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r>
              <a:tr h="365760">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100" b="1" i="0" u="none" strike="noStrike" dirty="0" smtClean="0">
                        <a:solidFill>
                          <a:schemeClr val="bg1"/>
                        </a:solidFill>
                        <a:effectLst/>
                        <a:latin typeface="+mn-lt"/>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Amber</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60000"/>
                        <a:lumOff val="4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bg1">
                              <a:lumMod val="95000"/>
                            </a:schemeClr>
                          </a:solidFill>
                          <a:effectLst/>
                          <a:latin typeface="+mn-lt"/>
                        </a:rPr>
                        <a:t>Red</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Total</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$1,016</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$1,060</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r>
                        <a:rPr lang="en-GB" sz="1200" b="0" i="0" dirty="0" smtClean="0">
                          <a:solidFill>
                            <a:schemeClr val="accent3"/>
                          </a:solidFill>
                          <a:latin typeface="+mj-lt"/>
                          <a:cs typeface="Arial" panose="020B0604020202020204" pitchFamily="34" charset="0"/>
                        </a:rPr>
                        <a:t>$686</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a:r>
                        <a:rPr lang="en-GB" sz="1200" b="0" i="0" dirty="0" smtClean="0">
                          <a:solidFill>
                            <a:schemeClr val="accent3"/>
                          </a:solidFill>
                          <a:latin typeface="+mj-lt"/>
                          <a:cs typeface="Arial" panose="020B0604020202020204" pitchFamily="34" charset="0"/>
                        </a:rPr>
                        <a:t>$730</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Retail</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$714</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$744</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endParaRPr lang="en-GB" sz="1200" b="0" i="0" dirty="0" smtClean="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r h="365760">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smtClean="0">
                          <a:solidFill>
                            <a:schemeClr val="tx1"/>
                          </a:solidFill>
                          <a:effectLst/>
                          <a:latin typeface="+mn-lt"/>
                        </a:rPr>
                        <a:t>Business</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200" b="1" i="0" dirty="0" smtClean="0">
                          <a:solidFill>
                            <a:schemeClr val="tx1"/>
                          </a:solidFill>
                          <a:latin typeface="+mj-lt"/>
                          <a:cs typeface="Arial" panose="020B0604020202020204" pitchFamily="34" charset="0"/>
                        </a:rPr>
                        <a:t>$302</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40000"/>
                        <a:lumOff val="60000"/>
                      </a:schemeClr>
                    </a:solidFill>
                  </a:tcPr>
                </a:tc>
                <a:tc>
                  <a:txBody>
                    <a:bodyPr/>
                    <a:lstStyle/>
                    <a:p>
                      <a:pPr algn="ctr"/>
                      <a:r>
                        <a:rPr lang="en-GB" sz="1200" b="1" i="0" dirty="0" smtClean="0">
                          <a:solidFill>
                            <a:schemeClr val="tx1"/>
                          </a:solidFill>
                          <a:latin typeface="+mj-lt"/>
                          <a:cs typeface="Arial" panose="020B0604020202020204" pitchFamily="34" charset="0"/>
                        </a:rPr>
                        <a:t>$315</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9B9B"/>
                    </a:solidFill>
                  </a:tcPr>
                </a:tc>
                <a:tc>
                  <a:txBody>
                    <a:bodyPr/>
                    <a:lstStyle/>
                    <a:p>
                      <a:pPr algn="ctr"/>
                      <a:endParaRPr lang="en-GB" sz="1200" b="0" i="0" dirty="0" smtClean="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c>
                  <a:txBody>
                    <a:bodyPr/>
                    <a:lstStyle/>
                    <a:p>
                      <a:pPr algn="ct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20000"/>
                        <a:lumOff val="80000"/>
                      </a:schemeClr>
                    </a:solidFill>
                  </a:tcPr>
                </a:tc>
              </a:tr>
            </a:tbl>
          </a:graphicData>
        </a:graphic>
      </p:graphicFrame>
      <p:sp>
        <p:nvSpPr>
          <p:cNvPr id="33" name="Text Placeholder 4"/>
          <p:cNvSpPr txBox="1">
            <a:spLocks/>
          </p:cNvSpPr>
          <p:nvPr/>
        </p:nvSpPr>
        <p:spPr>
          <a:xfrm>
            <a:off x="6326371" y="1296503"/>
            <a:ext cx="3071147"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2016 vs 2015 </a:t>
            </a:r>
            <a:r>
              <a:rPr lang="en-US" dirty="0"/>
              <a:t>M</a:t>
            </a:r>
            <a:r>
              <a:rPr lang="en-US" dirty="0" smtClean="0"/>
              <a:t>ax. CCAR loss budget anchors </a:t>
            </a:r>
            <a:r>
              <a:rPr lang="en-US" b="0" dirty="0" smtClean="0"/>
              <a:t>($M)</a:t>
            </a:r>
            <a:endParaRPr lang="en-US" b="0" dirty="0"/>
          </a:p>
        </p:txBody>
      </p:sp>
      <p:sp>
        <p:nvSpPr>
          <p:cNvPr id="4" name="TextBox 3"/>
          <p:cNvSpPr txBox="1"/>
          <p:nvPr/>
        </p:nvSpPr>
        <p:spPr>
          <a:xfrm>
            <a:off x="457200" y="6590436"/>
            <a:ext cx="2369238" cy="246221"/>
          </a:xfrm>
          <a:prstGeom prst="rect">
            <a:avLst/>
          </a:prstGeom>
          <a:noFill/>
        </p:spPr>
        <p:txBody>
          <a:bodyPr wrap="none" lIns="0" tIns="0" rIns="0" bIns="0" rtlCol="0">
            <a:spAutoFit/>
          </a:bodyPr>
          <a:lstStyle/>
          <a:p>
            <a:pPr marL="228600" indent="-228600" algn="l">
              <a:lnSpc>
                <a:spcPct val="100000"/>
              </a:lnSpc>
              <a:buAutoNum type="arabicPeriod"/>
            </a:pPr>
            <a:r>
              <a:rPr lang="en-GB" sz="800" dirty="0" smtClean="0"/>
              <a:t>2015 NCO limits post management adjustment</a:t>
            </a:r>
          </a:p>
          <a:p>
            <a:pPr marL="228600" indent="-228600" algn="l">
              <a:lnSpc>
                <a:spcPct val="100000"/>
              </a:lnSpc>
              <a:buAutoNum type="arabicPeriod"/>
            </a:pPr>
            <a:r>
              <a:rPr lang="en-GB" sz="800" dirty="0" smtClean="0"/>
              <a:t>2015 Business Banking also includes Auto</a:t>
            </a:r>
          </a:p>
        </p:txBody>
      </p:sp>
    </p:spTree>
    <p:extLst>
      <p:ext uri="{BB962C8B-B14F-4D97-AF65-F5344CB8AC3E}">
        <p14:creationId xmlns:p14="http://schemas.microsoft.com/office/powerpoint/2010/main" val="1904513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582825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010"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65" name="Rectangle 64"/>
          <p:cNvSpPr/>
          <p:nvPr/>
        </p:nvSpPr>
        <p:spPr>
          <a:xfrm>
            <a:off x="794918" y="2264735"/>
            <a:ext cx="5897880" cy="118212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6" name="Rectangle 65"/>
          <p:cNvSpPr/>
          <p:nvPr/>
        </p:nvSpPr>
        <p:spPr>
          <a:xfrm>
            <a:off x="794918" y="2151328"/>
            <a:ext cx="5897880" cy="1295528"/>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Personal </a:t>
            </a:r>
            <a:r>
              <a:rPr lang="it-IT" sz="2000" b="1" dirty="0" err="1" smtClean="0"/>
              <a:t>Lending</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95947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Other Consumer projected charge-off rates in Base</a:t>
            </a:r>
          </a:p>
          <a:p>
            <a:pPr algn="l"/>
            <a:r>
              <a:rPr lang="en-GB" sz="1400" kern="0" dirty="0" smtClean="0">
                <a:solidFill>
                  <a:srgbClr val="FF0000"/>
                </a:solidFill>
                <a:latin typeface="Arial"/>
                <a:ea typeface="ＭＳ Ｐゴシック"/>
              </a:rPr>
              <a:t>%, 2016-2018 projection, vs 2016 NCO anchor points</a:t>
            </a:r>
            <a:endParaRPr lang="en-GB" sz="1400" kern="0" dirty="0">
              <a:solidFill>
                <a:srgbClr val="FF0000"/>
              </a:solidFill>
              <a:latin typeface="Arial"/>
              <a:ea typeface="ＭＳ Ｐゴシック"/>
            </a:endParaRPr>
          </a:p>
        </p:txBody>
      </p:sp>
      <p:sp>
        <p:nvSpPr>
          <p:cNvPr id="45"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46" name="Object 45"/>
          <p:cNvGraphicFramePr>
            <a:graphicFrameLocks/>
          </p:cNvGraphicFramePr>
          <p:nvPr>
            <p:custDataLst>
              <p:tags r:id="rId4"/>
            </p:custDataLst>
            <p:extLst>
              <p:ext uri="{D42A27DB-BD31-4B8C-83A1-F6EECF244321}">
                <p14:modId xmlns:p14="http://schemas.microsoft.com/office/powerpoint/2010/main" val="1804756463"/>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3011" name="Chart" r:id="rId23" imgW="6400800" imgH="3705315" progId="MSGraph.Chart.8">
                  <p:embed followColorScheme="full"/>
                </p:oleObj>
              </mc:Choice>
              <mc:Fallback>
                <p:oleObj name="Chart" r:id="rId23" imgW="6400800" imgH="3705315" progId="MSGraph.Chart.8">
                  <p:embed followColorScheme="full"/>
                  <p:pic>
                    <p:nvPicPr>
                      <p:cNvPr id="0" name=""/>
                      <p:cNvPicPr/>
                      <p:nvPr/>
                    </p:nvPicPr>
                    <p:blipFill>
                      <a:blip r:embed="rId24"/>
                      <a:stretch>
                        <a:fillRect/>
                      </a:stretch>
                    </p:blipFill>
                    <p:spPr>
                      <a:xfrm>
                        <a:off x="381000" y="1828800"/>
                        <a:ext cx="6400800" cy="3705315"/>
                      </a:xfrm>
                      <a:prstGeom prst="rect">
                        <a:avLst/>
                      </a:prstGeom>
                    </p:spPr>
                  </p:pic>
                </p:oleObj>
              </mc:Fallback>
            </mc:AlternateContent>
          </a:graphicData>
        </a:graphic>
      </p:graphicFrame>
      <p:sp>
        <p:nvSpPr>
          <p:cNvPr id="49" name="Text Placeholder 21"/>
          <p:cNvSpPr>
            <a:spLocks noGrp="1"/>
          </p:cNvSpPr>
          <p:nvPr>
            <p:custDataLst>
              <p:tags r:id="rId5"/>
            </p:custDataLst>
          </p:nvPr>
        </p:nvSpPr>
        <p:spPr bwMode="auto">
          <a:xfrm>
            <a:off x="607377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2DEA878-0A96-42F9-971E-60287C153D5C}" type="datetime'2''''''''''''''''''''''0''''''''''''''''''''''''1''''8'''''">
              <a:rPr lang="en-US" sz="1000"/>
              <a:pPr/>
              <a:t>2018</a:t>
            </a:fld>
            <a:endParaRPr lang="en-GB" sz="1000" dirty="0">
              <a:latin typeface="Arial"/>
              <a:sym typeface="Arial"/>
            </a:endParaRPr>
          </a:p>
        </p:txBody>
      </p:sp>
      <p:sp>
        <p:nvSpPr>
          <p:cNvPr id="48" name="Text Placeholder 20"/>
          <p:cNvSpPr>
            <a:spLocks noGrp="1"/>
          </p:cNvSpPr>
          <p:nvPr>
            <p:custDataLst>
              <p:tags r:id="rId6"/>
            </p:custDataLst>
          </p:nvPr>
        </p:nvSpPr>
        <p:spPr bwMode="auto">
          <a:xfrm>
            <a:off x="33591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02F624-AD86-4F44-BC2E-42AB8949624A}" type="datetime'''''2''''0''''''''''''1''''''''''7'''''''''''''''''''''''''''">
              <a:rPr lang="en-US" sz="1000"/>
              <a:pPr/>
              <a:t>2017</a:t>
            </a:fld>
            <a:endParaRPr lang="en-GB" sz="1000" dirty="0">
              <a:latin typeface="Arial"/>
              <a:sym typeface="Arial"/>
            </a:endParaRPr>
          </a:p>
        </p:txBody>
      </p:sp>
      <p:cxnSp>
        <p:nvCxnSpPr>
          <p:cNvPr id="55" name="Straight Connector 54"/>
          <p:cNvCxnSpPr/>
          <p:nvPr>
            <p:custDataLst>
              <p:tags r:id="rId7"/>
            </p:custDataLst>
          </p:nvPr>
        </p:nvCxnSpPr>
        <p:spPr bwMode="gray">
          <a:xfrm>
            <a:off x="3635375" y="5807075"/>
            <a:ext cx="328613"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custDataLst>
              <p:tags r:id="rId8"/>
            </p:custDataLst>
          </p:nvPr>
        </p:nvCxnSpPr>
        <p:spPr bwMode="gray">
          <a:xfrm>
            <a:off x="3635375" y="60102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9"/>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10"/>
            </p:custDataLst>
          </p:nvPr>
        </p:nvCxnSpPr>
        <p:spPr bwMode="gray">
          <a:xfrm>
            <a:off x="850900" y="6010275"/>
            <a:ext cx="328613" cy="0"/>
          </a:xfrm>
          <a:prstGeom prst="line">
            <a:avLst/>
          </a:prstGeom>
          <a:ln w="19050">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11"/>
            </p:custDataLst>
          </p:nvPr>
        </p:nvCxnSpPr>
        <p:spPr bwMode="gray">
          <a:xfrm>
            <a:off x="850900" y="62134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12"/>
            </p:custDataLst>
          </p:nvPr>
        </p:nvCxnSpPr>
        <p:spPr bwMode="gray">
          <a:xfrm>
            <a:off x="3635375" y="6213475"/>
            <a:ext cx="328613" cy="0"/>
          </a:xfrm>
          <a:prstGeom prst="line">
            <a:avLst/>
          </a:prstGeom>
          <a:ln w="9525">
            <a:solidFill>
              <a:srgbClr val="EB032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1"/>
          <p:cNvSpPr>
            <a:spLocks noGrp="1"/>
          </p:cNvSpPr>
          <p:nvPr>
            <p:custDataLst>
              <p:tags r:id="rId13"/>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AFCCDBF-98D5-4755-A1B7-DFDFB67F2D3D}" type="datetime'Pr''o''jected 1''2mo trai''''l''ing loss ra''te (annu''al)'">
              <a:rPr lang="en-US" sz="1000"/>
              <a:pPr/>
              <a:t>Projected 12mo trailing loss rate (annual)</a:t>
            </a:fld>
            <a:endParaRPr lang="en-GB" sz="1000" dirty="0">
              <a:latin typeface="Arial"/>
              <a:sym typeface="Arial"/>
            </a:endParaRPr>
          </a:p>
        </p:txBody>
      </p:sp>
      <p:sp>
        <p:nvSpPr>
          <p:cNvPr id="62" name="Text Placeholder 6720"/>
          <p:cNvSpPr>
            <a:spLocks noGrp="1"/>
          </p:cNvSpPr>
          <p:nvPr>
            <p:custDataLst>
              <p:tags r:id="rId14"/>
            </p:custDataLst>
          </p:nvPr>
        </p:nvSpPr>
        <p:spPr bwMode="auto">
          <a:xfrm>
            <a:off x="1230313" y="59404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2D71470-60B7-482C-95F8-D277EA5E61AB}" type="datetime'R''''e''comme''''''''n''d''''e''''''d ''amber ''tr''''igg''er'">
              <a:rPr lang="en-US" sz="1000"/>
              <a:pPr/>
              <a:t>Recommended amber trigger</a:t>
            </a:fld>
            <a:endParaRPr lang="en-GB" sz="1000" dirty="0">
              <a:latin typeface="Arial"/>
              <a:sym typeface="Arial"/>
            </a:endParaRPr>
          </a:p>
        </p:txBody>
      </p:sp>
      <p:sp>
        <p:nvSpPr>
          <p:cNvPr id="60" name="Text Placeholder 6716"/>
          <p:cNvSpPr>
            <a:spLocks noGrp="1"/>
          </p:cNvSpPr>
          <p:nvPr>
            <p:custDataLst>
              <p:tags r:id="rId15"/>
            </p:custDataLst>
          </p:nvPr>
        </p:nvSpPr>
        <p:spPr bwMode="auto">
          <a:xfrm>
            <a:off x="4014788" y="61436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57DEFB8-7387-4E44-85AB-68AA49B49854}" type="datetime'''Ma''''''x'''''' ''r''e''''''d ''l''''i''''''''''mi''t'''''''">
              <a:rPr lang="en-US" sz="1000"/>
              <a:pPr/>
              <a:t>Max red limit</a:t>
            </a:fld>
            <a:endParaRPr lang="en-GB" sz="1000" dirty="0"/>
          </a:p>
        </p:txBody>
      </p:sp>
      <p:sp>
        <p:nvSpPr>
          <p:cNvPr id="57" name="Text Placeholder 6713"/>
          <p:cNvSpPr>
            <a:spLocks noGrp="1"/>
          </p:cNvSpPr>
          <p:nvPr>
            <p:custDataLst>
              <p:tags r:id="rId16"/>
            </p:custDataLst>
          </p:nvPr>
        </p:nvSpPr>
        <p:spPr bwMode="auto">
          <a:xfrm>
            <a:off x="4014789" y="59404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3BE19CE-7816-472A-AE6A-9FDAFE5BECE2}" type="datetime'''''''''''M''a''''''''''''x'' ''a''''''mber ''''''trigge''r'''">
              <a:rPr lang="en-US" sz="1000"/>
              <a:pPr/>
              <a:t>Max amber trigger</a:t>
            </a:fld>
            <a:endParaRPr lang="en-GB" sz="1000" dirty="0"/>
          </a:p>
        </p:txBody>
      </p:sp>
      <p:sp>
        <p:nvSpPr>
          <p:cNvPr id="61" name="Text Placeholder 6719"/>
          <p:cNvSpPr>
            <a:spLocks noGrp="1"/>
          </p:cNvSpPr>
          <p:nvPr>
            <p:custDataLst>
              <p:tags r:id="rId17"/>
            </p:custDataLst>
          </p:nvPr>
        </p:nvSpPr>
        <p:spPr bwMode="auto">
          <a:xfrm>
            <a:off x="1230314" y="61436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BC23A69-509D-424F-8725-DEFF93D8F05C}" type="datetime'R''''ecommend''''ed'' r''''''e''''''''d'' l''''i''''mit'''''''">
              <a:rPr lang="en-US" sz="1000"/>
              <a:pPr/>
              <a:t>Recommended red limit</a:t>
            </a:fld>
            <a:endParaRPr lang="en-GB" sz="1000" dirty="0"/>
          </a:p>
        </p:txBody>
      </p:sp>
      <p:sp>
        <p:nvSpPr>
          <p:cNvPr id="58" name="Text Placeholder 6715"/>
          <p:cNvSpPr>
            <a:spLocks noGrp="1"/>
          </p:cNvSpPr>
          <p:nvPr>
            <p:custDataLst>
              <p:tags r:id="rId18"/>
            </p:custDataLst>
          </p:nvPr>
        </p:nvSpPr>
        <p:spPr bwMode="auto">
          <a:xfrm>
            <a:off x="4014788" y="57372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B8E2739-D54B-4452-94F0-64512B0BDC81}" type="datetime'A''v''e''''''''''''ra''g''e'''' Bas''''e C''CA''R'''''''''''''">
              <a:rPr lang="en-US" sz="1000"/>
              <a:pPr/>
              <a:t>Average Base CCAR</a:t>
            </a:fld>
            <a:endParaRPr lang="en-GB" sz="1000" dirty="0"/>
          </a:p>
        </p:txBody>
      </p:sp>
      <p:graphicFrame>
        <p:nvGraphicFramePr>
          <p:cNvPr id="64" name="Table 63"/>
          <p:cNvGraphicFramePr>
            <a:graphicFrameLocks noGrp="1"/>
          </p:cNvGraphicFramePr>
          <p:nvPr>
            <p:extLst>
              <p:ext uri="{D42A27DB-BD31-4B8C-83A1-F6EECF244321}">
                <p14:modId xmlns:p14="http://schemas.microsoft.com/office/powerpoint/2010/main" val="1139517107"/>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3.7%</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1.3x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3.3%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68" name="Rectangle 67"/>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9" name="Rectangle 68"/>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0" name="TextBox 69"/>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71" name="TextBox 70"/>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43" name="Rectangular Callout 42"/>
          <p:cNvSpPr/>
          <p:nvPr/>
        </p:nvSpPr>
        <p:spPr>
          <a:xfrm>
            <a:off x="983900" y="4391247"/>
            <a:ext cx="1829501" cy="483404"/>
          </a:xfrm>
          <a:prstGeom prst="wedgeRectCallout">
            <a:avLst>
              <a:gd name="adj1" fmla="val -52727"/>
              <a:gd name="adj2" fmla="val 11952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Granularity of portfolio breakdown was not available for historical data</a:t>
            </a:r>
          </a:p>
        </p:txBody>
      </p:sp>
    </p:spTree>
    <p:extLst>
      <p:ext uri="{BB962C8B-B14F-4D97-AF65-F5344CB8AC3E}">
        <p14:creationId xmlns:p14="http://schemas.microsoft.com/office/powerpoint/2010/main" val="23131450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02149404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054"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65" name="Rectangle 64"/>
          <p:cNvSpPr/>
          <p:nvPr/>
        </p:nvSpPr>
        <p:spPr>
          <a:xfrm>
            <a:off x="794918" y="2371050"/>
            <a:ext cx="5897880" cy="1083415"/>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6" name="Rectangle 65"/>
          <p:cNvSpPr/>
          <p:nvPr/>
        </p:nvSpPr>
        <p:spPr>
          <a:xfrm>
            <a:off x="794918" y="2232837"/>
            <a:ext cx="5897880" cy="1221629"/>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a:t>
            </a:r>
            <a:r>
              <a:rPr lang="it-IT" sz="2000" b="1" dirty="0" err="1" smtClean="0"/>
              <a:t>Run-offs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056981"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Run-offs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37"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39" name="Object 38"/>
          <p:cNvGraphicFramePr>
            <a:graphicFrameLocks/>
          </p:cNvGraphicFramePr>
          <p:nvPr>
            <p:custDataLst>
              <p:tags r:id="rId4"/>
            </p:custDataLst>
            <p:extLst>
              <p:ext uri="{D42A27DB-BD31-4B8C-83A1-F6EECF244321}">
                <p14:modId xmlns:p14="http://schemas.microsoft.com/office/powerpoint/2010/main" val="1401691214"/>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5055" name="Chart" r:id="rId30" imgW="6400800" imgH="3705315" progId="MSGraph.Chart.8">
                  <p:embed followColorScheme="full"/>
                </p:oleObj>
              </mc:Choice>
              <mc:Fallback>
                <p:oleObj name="Chart" r:id="rId30" imgW="6400800" imgH="3705315" progId="MSGraph.Chart.8">
                  <p:embed followColorScheme="full"/>
                  <p:pic>
                    <p:nvPicPr>
                      <p:cNvPr id="0" name=""/>
                      <p:cNvPicPr/>
                      <p:nvPr/>
                    </p:nvPicPr>
                    <p:blipFill>
                      <a:blip r:embed="rId31"/>
                      <a:stretch>
                        <a:fillRect/>
                      </a:stretch>
                    </p:blipFill>
                    <p:spPr>
                      <a:xfrm>
                        <a:off x="381000" y="1828800"/>
                        <a:ext cx="6400800" cy="3705315"/>
                      </a:xfrm>
                      <a:prstGeom prst="rect">
                        <a:avLst/>
                      </a:prstGeom>
                    </p:spPr>
                  </p:pic>
                </p:oleObj>
              </mc:Fallback>
            </mc:AlternateContent>
          </a:graphicData>
        </a:graphic>
      </p:graphicFrame>
      <p:sp>
        <p:nvSpPr>
          <p:cNvPr id="46" name="Text Placeholder 6150"/>
          <p:cNvSpPr>
            <a:spLocks noGrp="1"/>
          </p:cNvSpPr>
          <p:nvPr>
            <p:custDataLst>
              <p:tags r:id="rId5"/>
            </p:custDataLst>
          </p:nvPr>
        </p:nvSpPr>
        <p:spPr bwMode="auto">
          <a:xfrm>
            <a:off x="644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95E39CA-601F-4677-AB8A-BD1B75F9FA66}" type="datetime'''2''''''''''0''''''''''''''''''''1''''''''''''''2'''''">
              <a:rPr lang="en-US" sz="1000"/>
              <a:pPr/>
              <a:t>2012</a:t>
            </a:fld>
            <a:endParaRPr lang="en-GB" sz="1000" dirty="0"/>
          </a:p>
        </p:txBody>
      </p:sp>
      <p:sp>
        <p:nvSpPr>
          <p:cNvPr id="40" name="Text Placeholder 6151"/>
          <p:cNvSpPr>
            <a:spLocks noGrp="1"/>
          </p:cNvSpPr>
          <p:nvPr>
            <p:custDataLst>
              <p:tags r:id="rId6"/>
            </p:custDataLst>
          </p:nvPr>
        </p:nvSpPr>
        <p:spPr bwMode="auto">
          <a:xfrm>
            <a:off x="15970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B52F6BD-8428-4F91-B0B2-E5A46B0F941F}" type="datetime'''''2''''''''''''01''3'''''''''''''''''''''''''''''''''">
              <a:rPr lang="en-US" sz="1000"/>
              <a:pPr/>
              <a:t>2013</a:t>
            </a:fld>
            <a:endParaRPr lang="en-GB" sz="1000" dirty="0"/>
          </a:p>
        </p:txBody>
      </p:sp>
      <p:sp>
        <p:nvSpPr>
          <p:cNvPr id="41" name="Text Placeholder 6152"/>
          <p:cNvSpPr>
            <a:spLocks noGrp="1"/>
          </p:cNvSpPr>
          <p:nvPr>
            <p:custDataLst>
              <p:tags r:id="rId7"/>
            </p:custDataLst>
          </p:nvPr>
        </p:nvSpPr>
        <p:spPr bwMode="auto">
          <a:xfrm>
            <a:off x="254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AC60B87-327A-4C8B-A37D-44186255DAF3}" type="datetime'2''''''''''''''''''''''''''0''''1''4'''''''''''''''">
              <a:rPr lang="en-US" sz="1000"/>
              <a:pPr/>
              <a:t>2014</a:t>
            </a:fld>
            <a:endParaRPr lang="en-GB" sz="1000" dirty="0"/>
          </a:p>
        </p:txBody>
      </p:sp>
      <p:sp>
        <p:nvSpPr>
          <p:cNvPr id="42" name="Text Placeholder 6153"/>
          <p:cNvSpPr>
            <a:spLocks noGrp="1"/>
          </p:cNvSpPr>
          <p:nvPr>
            <p:custDataLst>
              <p:tags r:id="rId8"/>
            </p:custDataLst>
          </p:nvPr>
        </p:nvSpPr>
        <p:spPr bwMode="auto">
          <a:xfrm>
            <a:off x="3511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4FF35C5-7977-4F6C-8347-F429E77A8CA2}" type="datetime'''''''''2''0''''''''''''''''''''''1''''5'''''''''''''''''''">
              <a:rPr lang="en-US" sz="1000"/>
              <a:pPr/>
              <a:t>2015</a:t>
            </a:fld>
            <a:endParaRPr lang="en-GB" sz="1000" dirty="0"/>
          </a:p>
        </p:txBody>
      </p:sp>
      <p:sp>
        <p:nvSpPr>
          <p:cNvPr id="44" name="Text Placeholder 6154"/>
          <p:cNvSpPr>
            <a:spLocks noGrp="1"/>
          </p:cNvSpPr>
          <p:nvPr>
            <p:custDataLst>
              <p:tags r:id="rId9"/>
            </p:custDataLst>
          </p:nvPr>
        </p:nvSpPr>
        <p:spPr bwMode="auto">
          <a:xfrm>
            <a:off x="4464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54D4F3C-4EDC-4D4B-8415-B73C471522A0}" type="datetime'2''01''''''''''''''''''''6'''''''''''''''''''''''''''''">
              <a:rPr lang="en-US" sz="1000"/>
              <a:pPr/>
              <a:t>2016</a:t>
            </a:fld>
            <a:endParaRPr lang="en-GB" sz="1000" dirty="0"/>
          </a:p>
        </p:txBody>
      </p:sp>
      <p:sp>
        <p:nvSpPr>
          <p:cNvPr id="43" name="Text Placeholder 6155"/>
          <p:cNvSpPr>
            <a:spLocks noGrp="1"/>
          </p:cNvSpPr>
          <p:nvPr>
            <p:custDataLst>
              <p:tags r:id="rId10"/>
            </p:custDataLst>
          </p:nvPr>
        </p:nvSpPr>
        <p:spPr bwMode="auto">
          <a:xfrm>
            <a:off x="5416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AF7294B-9B3B-4632-8F2A-ED29B285A55F}" type="datetime'''''''''''20''17'''''''''''''''''''''''''''''''''">
              <a:rPr lang="en-US" sz="1000"/>
              <a:pPr/>
              <a:t>2017</a:t>
            </a:fld>
            <a:endParaRPr lang="en-GB" sz="1000" dirty="0"/>
          </a:p>
        </p:txBody>
      </p:sp>
      <p:sp>
        <p:nvSpPr>
          <p:cNvPr id="45" name="Text Placeholder 6156"/>
          <p:cNvSpPr>
            <a:spLocks noGrp="1"/>
          </p:cNvSpPr>
          <p:nvPr>
            <p:custDataLst>
              <p:tags r:id="rId11"/>
            </p:custDataLst>
          </p:nvPr>
        </p:nvSpPr>
        <p:spPr bwMode="auto">
          <a:xfrm>
            <a:off x="6369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625E7F73-B80C-463F-959C-7887AD0E678C}" type="datetime'''''''''''''''''''''''''''2''''''''0''''''''1''''8'''''''''''">
              <a:rPr lang="en-US" sz="1000"/>
              <a:pPr/>
              <a:t>2018</a:t>
            </a:fld>
            <a:endParaRPr lang="en-GB" sz="1000" dirty="0"/>
          </a:p>
        </p:txBody>
      </p:sp>
      <p:cxnSp>
        <p:nvCxnSpPr>
          <p:cNvPr id="52" name="Straight Connector 51"/>
          <p:cNvCxnSpPr/>
          <p:nvPr>
            <p:custDataLst>
              <p:tags r:id="rId12"/>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custDataLst>
              <p:tags r:id="rId13"/>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custDataLst>
              <p:tags r:id="rId14"/>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custDataLst>
              <p:tags r:id="rId15"/>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custDataLst>
              <p:tags r:id="rId16"/>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custDataLst>
              <p:tags r:id="rId17"/>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18"/>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56" name="Text Placeholder 6720"/>
          <p:cNvSpPr>
            <a:spLocks noGrp="1"/>
          </p:cNvSpPr>
          <p:nvPr>
            <p:custDataLst>
              <p:tags r:id="rId19"/>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FCA320F-8687-437C-8BE8-C09F6C08C46A}" type="datetime'Hi''stor''ical 12''mo tra''i''ling'' lo''ss rate'' (annu''al)'">
              <a:rPr lang="en-US" sz="1000"/>
              <a:pPr/>
              <a:t>Historical 12mo trailing loss rate (annual)</a:t>
            </a:fld>
            <a:endParaRPr lang="en-GB" sz="1000" dirty="0">
              <a:latin typeface="Arial"/>
              <a:sym typeface="Arial"/>
            </a:endParaRPr>
          </a:p>
        </p:txBody>
      </p:sp>
      <p:sp>
        <p:nvSpPr>
          <p:cNvPr id="62" name="Text Placeholder 6715"/>
          <p:cNvSpPr>
            <a:spLocks noGrp="1"/>
          </p:cNvSpPr>
          <p:nvPr>
            <p:custDataLst>
              <p:tags r:id="rId20"/>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B88D94B-3F08-4C80-A668-6AD501E67B37}" type="datetime'R''e''co''''mmend''e''d'' ''r''''''e''''''d ''''lim''''it'''''">
              <a:rPr lang="en-US" sz="1000"/>
              <a:pPr/>
              <a:t>Recommended red limit</a:t>
            </a:fld>
            <a:endParaRPr lang="en-GB" sz="1000" dirty="0"/>
          </a:p>
        </p:txBody>
      </p:sp>
      <p:sp>
        <p:nvSpPr>
          <p:cNvPr id="60" name="Text Placeholder 4"/>
          <p:cNvSpPr>
            <a:spLocks noGrp="1"/>
          </p:cNvSpPr>
          <p:nvPr>
            <p:custDataLst>
              <p:tags r:id="rId21"/>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7C396C2-13F2-4313-ADFA-BBA8A1DDD0EA}" type="datetime'Ma''''x'' ''''''r''e''''d'' li''''''''''''''''m''i''''t'''''">
              <a:rPr lang="en-US" sz="1000"/>
              <a:pPr/>
              <a:t>Max red limit</a:t>
            </a:fld>
            <a:endParaRPr lang="en-GB" sz="1000" dirty="0">
              <a:latin typeface="Arial"/>
              <a:sym typeface="Arial"/>
            </a:endParaRPr>
          </a:p>
        </p:txBody>
      </p:sp>
      <p:sp>
        <p:nvSpPr>
          <p:cNvPr id="61" name="Text Placeholder 6716"/>
          <p:cNvSpPr>
            <a:spLocks noGrp="1"/>
          </p:cNvSpPr>
          <p:nvPr>
            <p:custDataLst>
              <p:tags r:id="rId22"/>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8A965E2-6AB2-441A-892E-48343A082338}" type="datetime'M''ax'''' a''''''''''''''mb''e''''''''r ''''''t''''rigge''''r'">
              <a:rPr lang="en-US" sz="1000"/>
              <a:pPr/>
              <a:t>Max amber trigger</a:t>
            </a:fld>
            <a:endParaRPr lang="en-GB" sz="1000" dirty="0"/>
          </a:p>
        </p:txBody>
      </p:sp>
      <p:sp>
        <p:nvSpPr>
          <p:cNvPr id="57" name="Text Placeholder 1"/>
          <p:cNvSpPr>
            <a:spLocks noGrp="1"/>
          </p:cNvSpPr>
          <p:nvPr>
            <p:custDataLst>
              <p:tags r:id="rId23"/>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594860B-8C9C-420C-9BD6-A9875A12976C}" type="datetime'P''''r''oj''ecte''d 12mo ''''trailin''''g loss rate (annual)'">
              <a:rPr lang="en-US" sz="1000"/>
              <a:pPr/>
              <a:t>Projected 12mo trailing loss rate (annual)</a:t>
            </a:fld>
            <a:endParaRPr lang="en-GB" sz="1000" dirty="0">
              <a:latin typeface="Arial"/>
              <a:sym typeface="Arial"/>
            </a:endParaRPr>
          </a:p>
        </p:txBody>
      </p:sp>
      <p:sp>
        <p:nvSpPr>
          <p:cNvPr id="58" name="Text Placeholder 6719"/>
          <p:cNvSpPr>
            <a:spLocks noGrp="1"/>
          </p:cNvSpPr>
          <p:nvPr>
            <p:custDataLst>
              <p:tags r:id="rId24"/>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2D7F2F6-0F48-41BC-8C1E-C92562326E57}" type="datetime'''''R''''''ecomm''e''nde''''''d ''amb''e''r tr''ig''ger'''''''">
              <a:rPr lang="en-US" sz="1000"/>
              <a:pPr/>
              <a:t>Recommended amber trigger</a:t>
            </a:fld>
            <a:endParaRPr lang="en-GB" sz="1000" dirty="0"/>
          </a:p>
        </p:txBody>
      </p:sp>
      <p:sp>
        <p:nvSpPr>
          <p:cNvPr id="55" name="Text Placeholder 6713"/>
          <p:cNvSpPr>
            <a:spLocks noGrp="1"/>
          </p:cNvSpPr>
          <p:nvPr>
            <p:custDataLst>
              <p:tags r:id="rId25"/>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B391448-CED1-452B-9981-EA182649FA1E}" type="datetime'''A''ver''ag''''e'' B''''''a''''''''''se'' ''''CCAR'''''">
              <a:rPr lang="en-US" sz="1000"/>
              <a:pPr/>
              <a:t>Average Base CCAR</a:t>
            </a:fld>
            <a:endParaRPr lang="en-GB" sz="1000" dirty="0"/>
          </a:p>
        </p:txBody>
      </p:sp>
      <p:graphicFrame>
        <p:nvGraphicFramePr>
          <p:cNvPr id="63" name="Table 62"/>
          <p:cNvGraphicFramePr>
            <a:graphicFrameLocks noGrp="1"/>
          </p:cNvGraphicFramePr>
          <p:nvPr>
            <p:extLst>
              <p:ext uri="{D42A27DB-BD31-4B8C-83A1-F6EECF244321}">
                <p14:modId xmlns:p14="http://schemas.microsoft.com/office/powerpoint/2010/main" val="294360549"/>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3.2%</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1.5x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2.9%</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69" name="Rectangle 68"/>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0" name="Rectangle 69"/>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71" name="TextBox 70"/>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72" name="TextBox 71"/>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Tree>
    <p:extLst>
      <p:ext uri="{BB962C8B-B14F-4D97-AF65-F5344CB8AC3E}">
        <p14:creationId xmlns:p14="http://schemas.microsoft.com/office/powerpoint/2010/main" val="42753440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6675729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158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5" name="TextBox 34"/>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limit</a:t>
            </a:r>
            <a:endParaRPr lang="en-US" sz="2000" b="1" dirty="0"/>
          </a:p>
          <a:p>
            <a:pPr algn="l"/>
            <a:r>
              <a:rPr lang="en-US" sz="2000" b="1" dirty="0" smtClean="0">
                <a:solidFill>
                  <a:srgbClr val="FF0000"/>
                </a:solidFill>
              </a:rPr>
              <a:t>Relating delinquency rate to NCO limits – SBNA Retail</a:t>
            </a:r>
            <a:endParaRPr lang="en-US" sz="2000" dirty="0">
              <a:solidFill>
                <a:srgbClr val="FF0000"/>
              </a:solidFill>
            </a:endParaRPr>
          </a:p>
        </p:txBody>
      </p:sp>
      <p:sp>
        <p:nvSpPr>
          <p:cNvPr id="581" name="Rectangle 580"/>
          <p:cNvSpPr/>
          <p:nvPr/>
        </p:nvSpPr>
        <p:spPr>
          <a:xfrm>
            <a:off x="457200" y="1256365"/>
            <a:ext cx="4408714"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Retail: Historic 60+DPD and NCO</a:t>
            </a:r>
          </a:p>
          <a:p>
            <a:pPr algn="l"/>
            <a:r>
              <a:rPr lang="en-GB" sz="1400" kern="0" dirty="0" smtClean="0">
                <a:solidFill>
                  <a:srgbClr val="FF0000"/>
                </a:solidFill>
                <a:latin typeface="Arial"/>
                <a:ea typeface="ＭＳ Ｐゴシック"/>
              </a:rPr>
              <a:t>Monthly %, Mar ’15 – Feb ‘16</a:t>
            </a:r>
            <a:endParaRPr lang="en-GB" sz="1400" kern="0" dirty="0">
              <a:solidFill>
                <a:srgbClr val="FF0000"/>
              </a:solidFill>
              <a:latin typeface="Arial"/>
              <a:ea typeface="ＭＳ Ｐゴシック"/>
            </a:endParaRPr>
          </a:p>
        </p:txBody>
      </p:sp>
      <p:sp>
        <p:nvSpPr>
          <p:cNvPr id="56" name="Footnote"/>
          <p:cNvSpPr/>
          <p:nvPr/>
        </p:nvSpPr>
        <p:spPr>
          <a:xfrm>
            <a:off x="462987" y="6470578"/>
            <a:ext cx="8686800" cy="369332"/>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FontTx/>
              <a:buAutoNum type="arabicPeriod"/>
            </a:pPr>
            <a:r>
              <a:rPr lang="en-GB" sz="800" dirty="0">
                <a:latin typeface="Arial"/>
                <a:sym typeface="Arial"/>
              </a:rPr>
              <a:t>According to Basel III  </a:t>
            </a:r>
            <a:r>
              <a:rPr lang="en-GB" sz="800" dirty="0" smtClean="0">
                <a:latin typeface="Arial"/>
                <a:sym typeface="Arial"/>
              </a:rPr>
              <a:t>RRE, QRE, and Other Retail portfolios charge-off </a:t>
            </a:r>
            <a:r>
              <a:rPr lang="en-GB" sz="800" dirty="0">
                <a:latin typeface="Arial"/>
                <a:sym typeface="Arial"/>
              </a:rPr>
              <a:t>at </a:t>
            </a:r>
            <a:r>
              <a:rPr lang="en-GB" sz="800" dirty="0" smtClean="0">
                <a:latin typeface="Arial"/>
                <a:sym typeface="Arial"/>
              </a:rPr>
              <a:t> 120 or 180 days based on the sub-portfolio; </a:t>
            </a:r>
            <a:r>
              <a:rPr lang="en-GB" sz="800" dirty="0">
                <a:latin typeface="Arial"/>
                <a:sym typeface="Arial"/>
              </a:rPr>
              <a:t>for calculation </a:t>
            </a:r>
            <a:r>
              <a:rPr lang="en-GB" sz="800" dirty="0" smtClean="0">
                <a:latin typeface="Arial"/>
                <a:sym typeface="Arial"/>
              </a:rPr>
              <a:t>an average </a:t>
            </a:r>
            <a:r>
              <a:rPr lang="en-GB" sz="800" dirty="0">
                <a:latin typeface="Arial"/>
                <a:sym typeface="Arial"/>
              </a:rPr>
              <a:t>&gt;60DPD </a:t>
            </a:r>
            <a:r>
              <a:rPr lang="en-GB" sz="800" dirty="0" smtClean="0">
                <a:latin typeface="Arial"/>
                <a:sym typeface="Arial"/>
              </a:rPr>
              <a:t>is assumed at  90 and 120 </a:t>
            </a:r>
            <a:r>
              <a:rPr lang="en-GB" sz="800" dirty="0">
                <a:latin typeface="Arial"/>
                <a:sym typeface="Arial"/>
              </a:rPr>
              <a:t>days </a:t>
            </a:r>
            <a:r>
              <a:rPr lang="en-GB" sz="800" dirty="0" smtClean="0">
                <a:latin typeface="Arial"/>
                <a:sym typeface="Arial"/>
              </a:rPr>
              <a:t>leaving 1-2 </a:t>
            </a:r>
            <a:r>
              <a:rPr lang="en-GB" sz="800" dirty="0">
                <a:latin typeface="Arial"/>
                <a:sym typeface="Arial"/>
              </a:rPr>
              <a:t>months until accounts roll into </a:t>
            </a:r>
            <a:r>
              <a:rPr lang="en-GB" sz="800" dirty="0" smtClean="0">
                <a:latin typeface="Arial"/>
                <a:sym typeface="Arial"/>
              </a:rPr>
              <a:t>charge-off. A corresponding forward-looking 1-2 month shift is applied to NCO rates to create link between delinquencies and NCOs</a:t>
            </a:r>
            <a:endParaRPr lang="en-GB" sz="800" dirty="0">
              <a:latin typeface="Arial"/>
              <a:sym typeface="Arial"/>
            </a:endParaRP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sp>
        <p:nvSpPr>
          <p:cNvPr id="1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1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1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13"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graphicFrame>
        <p:nvGraphicFramePr>
          <p:cNvPr id="51" name="Object 50"/>
          <p:cNvGraphicFramePr>
            <a:graphicFrameLocks/>
          </p:cNvGraphicFramePr>
          <p:nvPr>
            <p:custDataLst>
              <p:tags r:id="rId4"/>
            </p:custDataLst>
            <p:extLst>
              <p:ext uri="{D42A27DB-BD31-4B8C-83A1-F6EECF244321}">
                <p14:modId xmlns:p14="http://schemas.microsoft.com/office/powerpoint/2010/main" val="2676372020"/>
              </p:ext>
            </p:extLst>
          </p:nvPr>
        </p:nvGraphicFramePr>
        <p:xfrm>
          <a:off x="4800600" y="2095500"/>
          <a:ext cx="4314757" cy="3200400"/>
        </p:xfrm>
        <a:graphic>
          <a:graphicData uri="http://schemas.openxmlformats.org/presentationml/2006/ole">
            <mc:AlternateContent xmlns:mc="http://schemas.openxmlformats.org/markup-compatibility/2006">
              <mc:Choice xmlns:v="urn:schemas-microsoft-com:vml" Requires="v">
                <p:oleObj spid="_x0000_s191587" name="Chart" r:id="rId27" imgW="4314757" imgH="3200400" progId="MSGraph.Chart.8">
                  <p:embed followColorScheme="full"/>
                </p:oleObj>
              </mc:Choice>
              <mc:Fallback>
                <p:oleObj name="Chart" r:id="rId27" imgW="4314757" imgH="3200400" progId="MSGraph.Chart.8">
                  <p:embed followColorScheme="full"/>
                  <p:pic>
                    <p:nvPicPr>
                      <p:cNvPr id="0" name=""/>
                      <p:cNvPicPr/>
                      <p:nvPr/>
                    </p:nvPicPr>
                    <p:blipFill>
                      <a:blip r:embed="rId28"/>
                      <a:stretch>
                        <a:fillRect/>
                      </a:stretch>
                    </p:blipFill>
                    <p:spPr>
                      <a:xfrm>
                        <a:off x="4800600" y="2095500"/>
                        <a:ext cx="4314757" cy="3200400"/>
                      </a:xfrm>
                      <a:prstGeom prst="rect">
                        <a:avLst/>
                      </a:prstGeom>
                    </p:spPr>
                  </p:pic>
                </p:oleObj>
              </mc:Fallback>
            </mc:AlternateContent>
          </a:graphicData>
        </a:graphic>
      </p:graphicFrame>
      <p:sp>
        <p:nvSpPr>
          <p:cNvPr id="54" name="Text Placeholder 6321"/>
          <p:cNvSpPr>
            <a:spLocks noGrp="1"/>
          </p:cNvSpPr>
          <p:nvPr>
            <p:custDataLst>
              <p:tags r:id="rId5"/>
            </p:custDataLst>
          </p:nvPr>
        </p:nvSpPr>
        <p:spPr bwMode="auto">
          <a:xfrm>
            <a:off x="4987925" y="51657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3CA80FC-3A64-4CF9-B039-94B1F8438D9A}" type="datetime'''''''2''''''''''''''01''6'''''''''''''">
              <a:rPr lang="en-US" sz="1000"/>
              <a:pPr/>
              <a:t>2016</a:t>
            </a:fld>
            <a:endParaRPr lang="en-GB" sz="1000" dirty="0">
              <a:latin typeface="Arial"/>
              <a:sym typeface="Arial"/>
            </a:endParaRPr>
          </a:p>
        </p:txBody>
      </p:sp>
      <p:cxnSp>
        <p:nvCxnSpPr>
          <p:cNvPr id="2" name="Straight Connector 1"/>
          <p:cNvCxnSpPr/>
          <p:nvPr>
            <p:custDataLst>
              <p:tags r:id="rId6"/>
            </p:custDataLst>
          </p:nvPr>
        </p:nvCxnSpPr>
        <p:spPr bwMode="gray">
          <a:xfrm>
            <a:off x="7005638" y="5611813"/>
            <a:ext cx="285750" cy="0"/>
          </a:xfrm>
          <a:prstGeom prst="line">
            <a:avLst/>
          </a:prstGeom>
          <a:ln w="19050">
            <a:solidFill>
              <a:srgbClr val="9DE0ED"/>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custDataLst>
              <p:tags r:id="rId7"/>
            </p:custDataLst>
          </p:nvPr>
        </p:nvCxnSpPr>
        <p:spPr bwMode="gray">
          <a:xfrm>
            <a:off x="7005638" y="5408613"/>
            <a:ext cx="285750" cy="0"/>
          </a:xfrm>
          <a:prstGeom prst="line">
            <a:avLst/>
          </a:prstGeom>
          <a:ln w="19050">
            <a:solidFill>
              <a:srgbClr val="008AB3"/>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8"/>
            </p:custDataLst>
          </p:nvPr>
        </p:nvCxnSpPr>
        <p:spPr bwMode="gray">
          <a:xfrm>
            <a:off x="5176838" y="5611813"/>
            <a:ext cx="285750" cy="0"/>
          </a:xfrm>
          <a:prstGeom prst="line">
            <a:avLst/>
          </a:prstGeom>
          <a:ln w="19050">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9"/>
            </p:custDataLst>
          </p:nvPr>
        </p:nvCxnSpPr>
        <p:spPr bwMode="gray">
          <a:xfrm>
            <a:off x="5176838" y="5408613"/>
            <a:ext cx="285750" cy="0"/>
          </a:xfrm>
          <a:prstGeom prst="line">
            <a:avLst/>
          </a:prstGeom>
          <a:ln w="19050">
            <a:solidFill>
              <a:srgbClr val="008AB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19"/>
          <p:cNvSpPr>
            <a:spLocks noGrp="1"/>
          </p:cNvSpPr>
          <p:nvPr>
            <p:custDataLst>
              <p:tags r:id="rId10"/>
            </p:custDataLst>
          </p:nvPr>
        </p:nvSpPr>
        <p:spPr bwMode="auto">
          <a:xfrm>
            <a:off x="7342188" y="5541963"/>
            <a:ext cx="577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A937836-296F-424D-BFDD-8C5A54A08A93}" type="datetime'''''''''Mi''''''n'''' ''''sc''''a''l''''''a''r'''''''''''''''">
              <a:rPr lang="en-US" sz="1000">
                <a:latin typeface="Arial"/>
                <a:sym typeface="Arial"/>
              </a:rPr>
              <a:pPr marL="0" indent="0">
                <a:lnSpc>
                  <a:spcPct val="100000"/>
                </a:lnSpc>
                <a:spcBef>
                  <a:spcPct val="0"/>
                </a:spcBef>
                <a:spcAft>
                  <a:spcPct val="0"/>
                </a:spcAft>
                <a:buNone/>
              </a:pPr>
              <a:t>Min scalar</a:t>
            </a:fld>
            <a:endParaRPr lang="en-GB" sz="1000" dirty="0">
              <a:latin typeface="Arial"/>
              <a:sym typeface="Arial"/>
            </a:endParaRPr>
          </a:p>
        </p:txBody>
      </p:sp>
      <p:sp>
        <p:nvSpPr>
          <p:cNvPr id="69" name="Text Placeholder 6324"/>
          <p:cNvSpPr>
            <a:spLocks noGrp="1"/>
          </p:cNvSpPr>
          <p:nvPr>
            <p:custDataLst>
              <p:tags r:id="rId11"/>
            </p:custDataLst>
          </p:nvPr>
        </p:nvSpPr>
        <p:spPr bwMode="auto">
          <a:xfrm>
            <a:off x="7342188" y="5338763"/>
            <a:ext cx="6127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ED06F07-B8C4-433E-8F59-435871A7DCB0}" type="datetime'Ma''''''x'''''''' ''''''s''''''''c''''a''''l''''''''ar'''''''">
              <a:rPr lang="en-US" sz="1000"/>
              <a:pPr/>
              <a:t>Max scalar</a:t>
            </a:fld>
            <a:endParaRPr lang="en-GB" sz="1000" dirty="0">
              <a:latin typeface="Arial"/>
              <a:sym typeface="Arial"/>
            </a:endParaRPr>
          </a:p>
        </p:txBody>
      </p:sp>
      <p:sp>
        <p:nvSpPr>
          <p:cNvPr id="79" name="Text Placeholder 12"/>
          <p:cNvSpPr>
            <a:spLocks noGrp="1"/>
          </p:cNvSpPr>
          <p:nvPr>
            <p:custDataLst>
              <p:tags r:id="rId12"/>
            </p:custDataLst>
          </p:nvPr>
        </p:nvSpPr>
        <p:spPr bwMode="auto">
          <a:xfrm>
            <a:off x="5513387" y="5541963"/>
            <a:ext cx="1390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233906B-6086-4432-9D7F-C374000333BC}" type="datetime'''A''v''''''''g''''era''g''e ''m''ont''hl''y s''c''a''''lar'''">
              <a:rPr lang="en-US" sz="1000"/>
              <a:pPr/>
              <a:t>Avgerage monthly scalar</a:t>
            </a:fld>
            <a:endParaRPr lang="en-GB" sz="1000" dirty="0">
              <a:latin typeface="Arial"/>
              <a:sym typeface="Arial"/>
            </a:endParaRPr>
          </a:p>
        </p:txBody>
      </p:sp>
      <p:sp>
        <p:nvSpPr>
          <p:cNvPr id="78" name="Text Placeholder 11"/>
          <p:cNvSpPr>
            <a:spLocks noGrp="1"/>
          </p:cNvSpPr>
          <p:nvPr>
            <p:custDataLst>
              <p:tags r:id="rId13"/>
            </p:custDataLst>
          </p:nvPr>
        </p:nvSpPr>
        <p:spPr bwMode="auto">
          <a:xfrm>
            <a:off x="5513387" y="5338763"/>
            <a:ext cx="1373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5E48E57-F5C8-4AA7-9BE8-C1DA917434B3}" type="datetime'His''''''tor''i''c''al ''m''''''''ont''''hl''y ''s''cala''r'">
              <a:rPr lang="en-US" sz="1000"/>
              <a:pPr/>
              <a:t>Historical monthly scalar</a:t>
            </a:fld>
            <a:endParaRPr lang="en-GB" sz="1000" dirty="0">
              <a:latin typeface="Arial"/>
              <a:sym typeface="Arial"/>
            </a:endParaRPr>
          </a:p>
        </p:txBody>
      </p:sp>
      <p:sp>
        <p:nvSpPr>
          <p:cNvPr id="92" name="Rectangle 91"/>
          <p:cNvSpPr/>
          <p:nvPr/>
        </p:nvSpPr>
        <p:spPr>
          <a:xfrm>
            <a:off x="4865914" y="1256365"/>
            <a:ext cx="4408714"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Retail: 60+DPD / next month NCO  scalar</a:t>
            </a:r>
            <a:r>
              <a:rPr lang="en-GB" sz="1400" b="1" baseline="30000" dirty="0" smtClean="0">
                <a:solidFill>
                  <a:srgbClr val="FF0000"/>
                </a:solidFill>
                <a:latin typeface="Arial" panose="020B0604020202020204" pitchFamily="34" charset="0"/>
                <a:cs typeface="Arial" panose="020B0604020202020204" pitchFamily="34" charset="0"/>
              </a:rPr>
              <a:t>1</a:t>
            </a:r>
            <a:endParaRPr lang="en-GB" sz="1400" b="1" dirty="0" smtClean="0">
              <a:solidFill>
                <a:srgbClr val="FF0000"/>
              </a:solidFill>
              <a:latin typeface="Arial" panose="020B0604020202020204" pitchFamily="34" charset="0"/>
              <a:cs typeface="Arial" panose="020B0604020202020204" pitchFamily="34" charset="0"/>
            </a:endParaRPr>
          </a:p>
          <a:p>
            <a:pPr algn="l"/>
            <a:r>
              <a:rPr lang="en-GB" sz="1400" kern="0" dirty="0" smtClean="0">
                <a:solidFill>
                  <a:srgbClr val="FF0000"/>
                </a:solidFill>
                <a:latin typeface="Arial"/>
                <a:ea typeface="ＭＳ Ｐゴシック"/>
              </a:rPr>
              <a:t>Monthly</a:t>
            </a:r>
            <a:r>
              <a:rPr lang="en-GB" sz="1400" kern="0" dirty="0">
                <a:solidFill>
                  <a:srgbClr val="FF0000"/>
                </a:solidFill>
                <a:latin typeface="Arial"/>
                <a:ea typeface="ＭＳ Ｐゴシック"/>
              </a:rPr>
              <a:t>, Mar ’15 – Feb ‘16</a:t>
            </a:r>
          </a:p>
        </p:txBody>
      </p:sp>
      <p:graphicFrame>
        <p:nvGraphicFramePr>
          <p:cNvPr id="89" name="Object 88"/>
          <p:cNvGraphicFramePr>
            <a:graphicFrameLocks/>
          </p:cNvGraphicFramePr>
          <p:nvPr>
            <p:custDataLst>
              <p:tags r:id="rId14"/>
            </p:custDataLst>
            <p:extLst>
              <p:ext uri="{D42A27DB-BD31-4B8C-83A1-F6EECF244321}">
                <p14:modId xmlns:p14="http://schemas.microsoft.com/office/powerpoint/2010/main" val="2547329855"/>
              </p:ext>
            </p:extLst>
          </p:nvPr>
        </p:nvGraphicFramePr>
        <p:xfrm>
          <a:off x="266700" y="2095500"/>
          <a:ext cx="4486343" cy="3200400"/>
        </p:xfrm>
        <a:graphic>
          <a:graphicData uri="http://schemas.openxmlformats.org/presentationml/2006/ole">
            <mc:AlternateContent xmlns:mc="http://schemas.openxmlformats.org/markup-compatibility/2006">
              <mc:Choice xmlns:v="urn:schemas-microsoft-com:vml" Requires="v">
                <p:oleObj spid="_x0000_s191588" name="Chart" r:id="rId29" imgW="4486343" imgH="3200400" progId="MSGraph.Chart.8">
                  <p:embed followColorScheme="full"/>
                </p:oleObj>
              </mc:Choice>
              <mc:Fallback>
                <p:oleObj name="Chart" r:id="rId29" imgW="4486343" imgH="3200400" progId="MSGraph.Chart.8">
                  <p:embed followColorScheme="full"/>
                  <p:pic>
                    <p:nvPicPr>
                      <p:cNvPr id="0" name=""/>
                      <p:cNvPicPr/>
                      <p:nvPr/>
                    </p:nvPicPr>
                    <p:blipFill>
                      <a:blip r:embed="rId30"/>
                      <a:stretch>
                        <a:fillRect/>
                      </a:stretch>
                    </p:blipFill>
                    <p:spPr>
                      <a:xfrm>
                        <a:off x="266700" y="2095500"/>
                        <a:ext cx="4486343" cy="3200400"/>
                      </a:xfrm>
                      <a:prstGeom prst="rect">
                        <a:avLst/>
                      </a:prstGeom>
                    </p:spPr>
                  </p:pic>
                </p:oleObj>
              </mc:Fallback>
            </mc:AlternateContent>
          </a:graphicData>
        </a:graphic>
      </p:graphicFrame>
      <p:sp>
        <p:nvSpPr>
          <p:cNvPr id="93" name="Text Placeholder 6321"/>
          <p:cNvSpPr>
            <a:spLocks noGrp="1"/>
          </p:cNvSpPr>
          <p:nvPr>
            <p:custDataLst>
              <p:tags r:id="rId15"/>
            </p:custDataLst>
          </p:nvPr>
        </p:nvSpPr>
        <p:spPr bwMode="auto">
          <a:xfrm>
            <a:off x="636588" y="5165725"/>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8B30772-AB06-4D43-A325-EECBFC2A7C3C}" type="datetime'M''a''''''r'''''''''' ''''''''''''''''1''''''''''''''5'''">
              <a:rPr lang="en-US" sz="1000"/>
              <a:pPr/>
              <a:t>Mar 15</a:t>
            </a:fld>
            <a:endParaRPr lang="en-GB" sz="1000" dirty="0">
              <a:latin typeface="Arial"/>
              <a:sym typeface="Arial"/>
            </a:endParaRPr>
          </a:p>
        </p:txBody>
      </p:sp>
      <p:sp>
        <p:nvSpPr>
          <p:cNvPr id="101" name="Text Placeholder 6181"/>
          <p:cNvSpPr>
            <a:spLocks noGrp="1"/>
          </p:cNvSpPr>
          <p:nvPr>
            <p:custDataLst>
              <p:tags r:id="rId16"/>
            </p:custDataLst>
          </p:nvPr>
        </p:nvSpPr>
        <p:spPr bwMode="auto">
          <a:xfrm>
            <a:off x="1719263" y="5165725"/>
            <a:ext cx="3905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EAE42DB-6F1B-42B8-9C3A-3D3ADD3559DD}" type="datetime'''J''u''''n'''''''''''''''''' ''''''''1''5'''''''''''''''''''">
              <a:rPr lang="en-US" sz="1000">
                <a:latin typeface="Arial"/>
                <a:sym typeface="Arial"/>
              </a:rPr>
              <a:pPr marL="0" indent="0" algn="ctr">
                <a:lnSpc>
                  <a:spcPct val="100000"/>
                </a:lnSpc>
                <a:spcBef>
                  <a:spcPct val="0"/>
                </a:spcBef>
                <a:spcAft>
                  <a:spcPct val="0"/>
                </a:spcAft>
                <a:buNone/>
              </a:pPr>
              <a:t>Jun 15</a:t>
            </a:fld>
            <a:endParaRPr lang="en-GB" sz="1000" dirty="0">
              <a:latin typeface="Arial"/>
              <a:sym typeface="Arial"/>
            </a:endParaRPr>
          </a:p>
        </p:txBody>
      </p:sp>
      <p:sp>
        <p:nvSpPr>
          <p:cNvPr id="103" name="Text Placeholder 6183"/>
          <p:cNvSpPr>
            <a:spLocks noGrp="1"/>
          </p:cNvSpPr>
          <p:nvPr>
            <p:custDataLst>
              <p:tags r:id="rId17"/>
            </p:custDataLst>
          </p:nvPr>
        </p:nvSpPr>
        <p:spPr bwMode="auto">
          <a:xfrm>
            <a:off x="4129088" y="5165725"/>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61B1AA7-70CB-406C-8950-E865531E3F60}" type="datetime'''''D''ec'''' ''1''''''''''''''''''''''''''5'''''">
              <a:rPr lang="en-US" sz="1000">
                <a:latin typeface="Arial"/>
                <a:sym typeface="Arial"/>
              </a:rPr>
              <a:pPr marL="0" indent="0" algn="ctr">
                <a:lnSpc>
                  <a:spcPct val="100000"/>
                </a:lnSpc>
                <a:spcBef>
                  <a:spcPct val="0"/>
                </a:spcBef>
                <a:spcAft>
                  <a:spcPct val="0"/>
                </a:spcAft>
                <a:buNone/>
              </a:pPr>
              <a:t>Dec 15</a:t>
            </a:fld>
            <a:endParaRPr lang="en-GB" sz="1000" dirty="0">
              <a:latin typeface="Arial"/>
              <a:sym typeface="Arial"/>
            </a:endParaRPr>
          </a:p>
        </p:txBody>
      </p:sp>
      <p:sp>
        <p:nvSpPr>
          <p:cNvPr id="102" name="Text Placeholder 6182"/>
          <p:cNvSpPr>
            <a:spLocks noGrp="1"/>
          </p:cNvSpPr>
          <p:nvPr>
            <p:custDataLst>
              <p:tags r:id="rId18"/>
            </p:custDataLst>
          </p:nvPr>
        </p:nvSpPr>
        <p:spPr bwMode="auto">
          <a:xfrm>
            <a:off x="2968625" y="5165725"/>
            <a:ext cx="23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1D68B02-4AEA-4D98-90E4-26B081359CB1}" type="datetime'''''''''''S''''''''''''e''''''p'''''''' ''1''''5'''">
              <a:rPr lang="en-US" sz="1000">
                <a:latin typeface="Arial"/>
                <a:sym typeface="Arial"/>
              </a:rPr>
              <a:pPr marL="0" indent="0" algn="ctr">
                <a:lnSpc>
                  <a:spcPct val="100000"/>
                </a:lnSpc>
                <a:spcBef>
                  <a:spcPct val="0"/>
                </a:spcBef>
                <a:spcAft>
                  <a:spcPct val="0"/>
                </a:spcAft>
                <a:buNone/>
              </a:pPr>
              <a:t>Sep 15</a:t>
            </a:fld>
            <a:endParaRPr lang="en-GB" sz="1000" dirty="0">
              <a:latin typeface="Arial"/>
              <a:sym typeface="Arial"/>
            </a:endParaRPr>
          </a:p>
        </p:txBody>
      </p:sp>
      <p:cxnSp>
        <p:nvCxnSpPr>
          <p:cNvPr id="95" name="Straight Connector 94"/>
          <p:cNvCxnSpPr/>
          <p:nvPr>
            <p:custDataLst>
              <p:tags r:id="rId19"/>
            </p:custDataLst>
          </p:nvPr>
        </p:nvCxnSpPr>
        <p:spPr bwMode="gray">
          <a:xfrm>
            <a:off x="811213" y="5567363"/>
            <a:ext cx="219075" cy="0"/>
          </a:xfrm>
          <a:prstGeom prst="line">
            <a:avLst/>
          </a:prstGeom>
          <a:ln w="19050">
            <a:solidFill>
              <a:srgbClr val="646AAC"/>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custDataLst>
              <p:tags r:id="rId20"/>
            </p:custDataLst>
          </p:nvPr>
        </p:nvCxnSpPr>
        <p:spPr bwMode="gray">
          <a:xfrm>
            <a:off x="2195513" y="5567363"/>
            <a:ext cx="219075" cy="0"/>
          </a:xfrm>
          <a:prstGeom prst="line">
            <a:avLst/>
          </a:prstGeom>
          <a:ln w="19050">
            <a:solidFill>
              <a:srgbClr val="41A44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6" name="Text Placeholder 1"/>
          <p:cNvSpPr>
            <a:spLocks noGrp="1"/>
          </p:cNvSpPr>
          <p:nvPr>
            <p:custDataLst>
              <p:tags r:id="rId21"/>
            </p:custDataLst>
          </p:nvPr>
        </p:nvSpPr>
        <p:spPr bwMode="auto">
          <a:xfrm>
            <a:off x="2465388" y="5497513"/>
            <a:ext cx="1212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E2471D1-1FAD-4145-8E22-C00EC823BE2B}" type="datetime'Mo''n''th''''''''''''ly 6''''''0+''D''''''''P''D r''a''te'''">
              <a:rPr lang="en-US" sz="1000"/>
              <a:pPr/>
              <a:t>Monthly 60+DPD rate</a:t>
            </a:fld>
            <a:endParaRPr lang="en-GB" sz="1000" dirty="0">
              <a:latin typeface="Arial"/>
              <a:sym typeface="Arial"/>
            </a:endParaRPr>
          </a:p>
        </p:txBody>
      </p:sp>
      <p:sp>
        <p:nvSpPr>
          <p:cNvPr id="97" name="Text Placeholder 6143"/>
          <p:cNvSpPr>
            <a:spLocks noGrp="1"/>
          </p:cNvSpPr>
          <p:nvPr>
            <p:custDataLst>
              <p:tags r:id="rId22"/>
            </p:custDataLst>
          </p:nvPr>
        </p:nvSpPr>
        <p:spPr bwMode="auto">
          <a:xfrm>
            <a:off x="1081088" y="5497513"/>
            <a:ext cx="1012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63D5FB9-5A1B-463D-A6FC-D4E224204EAB}" type="datetime'''''Mo''''''''''nt''''''h''''ly'''' N''''CO'''''''' ''r''ate'">
              <a:rPr lang="en-US" sz="1000"/>
              <a:pPr/>
              <a:t>Monthly NCO rate</a:t>
            </a:fld>
            <a:endParaRPr lang="en-GB" sz="1000" dirty="0">
              <a:latin typeface="Arial"/>
              <a:sym typeface="Arial"/>
            </a:endParaRPr>
          </a:p>
        </p:txBody>
      </p:sp>
      <p:sp>
        <p:nvSpPr>
          <p:cNvPr id="108" name="Rectangular Callout 107"/>
          <p:cNvSpPr/>
          <p:nvPr/>
        </p:nvSpPr>
        <p:spPr>
          <a:xfrm>
            <a:off x="6980806" y="2286000"/>
            <a:ext cx="1710531" cy="413698"/>
          </a:xfrm>
          <a:prstGeom prst="wedgeRectCallout">
            <a:avLst>
              <a:gd name="adj1" fmla="val 38129"/>
              <a:gd name="adj2" fmla="val 79717"/>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l">
              <a:lnSpc>
                <a:spcPct val="100000"/>
              </a:lnSpc>
            </a:pPr>
            <a:r>
              <a:rPr lang="en-GB" dirty="0" smtClean="0">
                <a:solidFill>
                  <a:schemeClr val="tx1"/>
                </a:solidFill>
                <a:latin typeface="Arial"/>
                <a:sym typeface="Arial"/>
              </a:rPr>
              <a:t>Small fluctuation of the rates is amplified by scalar</a:t>
            </a:r>
          </a:p>
        </p:txBody>
      </p:sp>
      <p:graphicFrame>
        <p:nvGraphicFramePr>
          <p:cNvPr id="109" name="Conclusion"/>
          <p:cNvGraphicFramePr>
            <a:graphicFrameLocks noGrp="1"/>
          </p:cNvGraphicFramePr>
          <p:nvPr>
            <p:extLst>
              <p:ext uri="{D42A27DB-BD31-4B8C-83A1-F6EECF244321}">
                <p14:modId xmlns:p14="http://schemas.microsoft.com/office/powerpoint/2010/main" val="3659268119"/>
              </p:ext>
            </p:extLst>
          </p:nvPr>
        </p:nvGraphicFramePr>
        <p:xfrm>
          <a:off x="457200" y="5827244"/>
          <a:ext cx="8777288" cy="640080"/>
        </p:xfrm>
        <a:graphic>
          <a:graphicData uri="http://schemas.openxmlformats.org/drawingml/2006/table">
            <a:tbl>
              <a:tblPr firstRow="1" bandRow="1">
                <a:tableStyleId>{839DD9DD-9E6C-4910-8AC0-68ADFF6A6AFC}</a:tableStyleId>
              </a:tblPr>
              <a:tblGrid>
                <a:gridCol w="8777288"/>
              </a:tblGrid>
              <a:tr h="254000">
                <a:tc>
                  <a:txBody>
                    <a:bodyPr/>
                    <a:lstStyle/>
                    <a:p>
                      <a:r>
                        <a:rPr kumimoji="0" lang="en-US" sz="1800" b="0" i="0" u="none" baseline="0" dirty="0" smtClean="0">
                          <a:solidFill>
                            <a:srgbClr val="FF0000"/>
                          </a:solidFill>
                          <a:latin typeface="+mj-lt"/>
                          <a:cs typeface="+mj-lt"/>
                          <a:sym typeface="+mj-lt"/>
                        </a:rPr>
                        <a:t>Comparing a flow (annual NCO) vs stock (monthly DPD) metric creates a scalar representing the speed of accounts moving through delinquency stages to charge-off</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Tree>
    <p:extLst>
      <p:ext uri="{BB962C8B-B14F-4D97-AF65-F5344CB8AC3E}">
        <p14:creationId xmlns:p14="http://schemas.microsoft.com/office/powerpoint/2010/main" val="19154230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421190088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610"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graphicFrame>
        <p:nvGraphicFramePr>
          <p:cNvPr id="193" name="Object 192"/>
          <p:cNvGraphicFramePr>
            <a:graphicFrameLocks/>
          </p:cNvGraphicFramePr>
          <p:nvPr>
            <p:custDataLst>
              <p:tags r:id="rId4"/>
            </p:custDataLst>
            <p:extLst>
              <p:ext uri="{D42A27DB-BD31-4B8C-83A1-F6EECF244321}">
                <p14:modId xmlns:p14="http://schemas.microsoft.com/office/powerpoint/2010/main" val="18593794"/>
              </p:ext>
            </p:extLst>
          </p:nvPr>
        </p:nvGraphicFramePr>
        <p:xfrm>
          <a:off x="5334000" y="2095500"/>
          <a:ext cx="3838643" cy="2905215"/>
        </p:xfrm>
        <a:graphic>
          <a:graphicData uri="http://schemas.openxmlformats.org/presentationml/2006/ole">
            <mc:AlternateContent xmlns:mc="http://schemas.openxmlformats.org/markup-compatibility/2006">
              <mc:Choice xmlns:v="urn:schemas-microsoft-com:vml" Requires="v">
                <p:oleObj spid="_x0000_s192611" name="Chart" r:id="rId48" imgW="3838643" imgH="2905215" progId="MSGraph.Chart.8">
                  <p:embed followColorScheme="full"/>
                </p:oleObj>
              </mc:Choice>
              <mc:Fallback>
                <p:oleObj name="Chart" r:id="rId48" imgW="3838643" imgH="2905215" progId="MSGraph.Chart.8">
                  <p:embed followColorScheme="full"/>
                  <p:pic>
                    <p:nvPicPr>
                      <p:cNvPr id="0" name=""/>
                      <p:cNvPicPr/>
                      <p:nvPr/>
                    </p:nvPicPr>
                    <p:blipFill>
                      <a:blip r:embed="rId49"/>
                      <a:stretch>
                        <a:fillRect/>
                      </a:stretch>
                    </p:blipFill>
                    <p:spPr>
                      <a:xfrm>
                        <a:off x="5334000" y="2095500"/>
                        <a:ext cx="3838643" cy="2905215"/>
                      </a:xfrm>
                      <a:prstGeom prst="rect">
                        <a:avLst/>
                      </a:prstGeom>
                    </p:spPr>
                  </p:pic>
                </p:oleObj>
              </mc:Fallback>
            </mc:AlternateContent>
          </a:graphicData>
        </a:graphic>
      </p:graphicFrame>
      <p:sp>
        <p:nvSpPr>
          <p:cNvPr id="195" name="Text Placeholder 6259"/>
          <p:cNvSpPr>
            <a:spLocks noGrp="1"/>
          </p:cNvSpPr>
          <p:nvPr>
            <p:custDataLst>
              <p:tags r:id="rId5"/>
            </p:custDataLst>
          </p:nvPr>
        </p:nvSpPr>
        <p:spPr bwMode="gray">
          <a:xfrm>
            <a:off x="5191125" y="37528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36CB409-0AC0-41C5-A2E5-7DD4450C4A2B}" type="datetime'''2''''''''''''''''''''.''''0'">
              <a:rPr lang="en-US" sz="1000">
                <a:ea typeface="ＭＳ Ｐゴシック"/>
              </a:rPr>
              <a:pPr/>
              <a:t>2.0</a:t>
            </a:fld>
            <a:endParaRPr lang="en-GB" sz="1000" dirty="0">
              <a:latin typeface="Arial"/>
              <a:ea typeface="ＭＳ Ｐゴシック"/>
              <a:sym typeface="Arial"/>
            </a:endParaRPr>
          </a:p>
        </p:txBody>
      </p:sp>
      <p:sp>
        <p:nvSpPr>
          <p:cNvPr id="194" name="Text Placeholder 6213"/>
          <p:cNvSpPr>
            <a:spLocks noGrp="1"/>
          </p:cNvSpPr>
          <p:nvPr>
            <p:custDataLst>
              <p:tags r:id="rId6"/>
            </p:custDataLst>
          </p:nvPr>
        </p:nvSpPr>
        <p:spPr bwMode="gray">
          <a:xfrm>
            <a:off x="5191125" y="21336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1307859E-9B06-412D-8F2D-E7E87775ECA3}" type="datetime'''''''''''''''''''''5''''''''.''0'">
              <a:rPr lang="en-US" sz="1000">
                <a:ea typeface="ＭＳ Ｐゴシック"/>
              </a:rPr>
              <a:pPr/>
              <a:t>5.0</a:t>
            </a:fld>
            <a:endParaRPr lang="en-GB" sz="1000" dirty="0">
              <a:latin typeface="Arial"/>
              <a:ea typeface="ＭＳ Ｐゴシック"/>
              <a:sym typeface="Arial"/>
            </a:endParaRPr>
          </a:p>
        </p:txBody>
      </p:sp>
      <p:sp>
        <p:nvSpPr>
          <p:cNvPr id="198" name="Text Placeholder 6261"/>
          <p:cNvSpPr>
            <a:spLocks noGrp="1"/>
          </p:cNvSpPr>
          <p:nvPr>
            <p:custDataLst>
              <p:tags r:id="rId7"/>
            </p:custDataLst>
          </p:nvPr>
        </p:nvSpPr>
        <p:spPr bwMode="gray">
          <a:xfrm>
            <a:off x="5191125" y="26765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D0D94F9-D16E-4CBB-A26E-B7BA233A51F2}" type="datetime'''''''4''''''''''''''''''''.''''''0'''''''''''''''">
              <a:rPr lang="en-US" sz="1000">
                <a:ea typeface="ＭＳ Ｐゴシック"/>
              </a:rPr>
              <a:pPr/>
              <a:t>4.0</a:t>
            </a:fld>
            <a:endParaRPr lang="en-GB" sz="1000" dirty="0">
              <a:latin typeface="Arial"/>
              <a:ea typeface="ＭＳ Ｐゴシック"/>
              <a:sym typeface="Arial"/>
            </a:endParaRPr>
          </a:p>
        </p:txBody>
      </p:sp>
      <p:sp>
        <p:nvSpPr>
          <p:cNvPr id="199" name="Text Placeholder 6260"/>
          <p:cNvSpPr>
            <a:spLocks noGrp="1"/>
          </p:cNvSpPr>
          <p:nvPr>
            <p:custDataLst>
              <p:tags r:id="rId8"/>
            </p:custDataLst>
          </p:nvPr>
        </p:nvSpPr>
        <p:spPr bwMode="gray">
          <a:xfrm>
            <a:off x="5191125" y="32099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35CD414-F499-49A8-966D-86DA9AFB737B}" type="datetime'''''''''''''''''''''''''''''3''''''.''0'''''''''''''''''''''">
              <a:rPr lang="en-US" sz="1000">
                <a:ea typeface="ＭＳ Ｐゴシック"/>
              </a:rPr>
              <a:pPr/>
              <a:t>3.0</a:t>
            </a:fld>
            <a:endParaRPr lang="en-GB" sz="1000" dirty="0">
              <a:latin typeface="Arial"/>
              <a:ea typeface="ＭＳ Ｐゴシック"/>
              <a:sym typeface="Arial"/>
            </a:endParaRPr>
          </a:p>
        </p:txBody>
      </p:sp>
      <p:sp>
        <p:nvSpPr>
          <p:cNvPr id="196" name="Text Placeholder 6258"/>
          <p:cNvSpPr>
            <a:spLocks noGrp="1"/>
          </p:cNvSpPr>
          <p:nvPr>
            <p:custDataLst>
              <p:tags r:id="rId9"/>
            </p:custDataLst>
          </p:nvPr>
        </p:nvSpPr>
        <p:spPr bwMode="gray">
          <a:xfrm>
            <a:off x="5191125" y="42862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0AD51CE-9462-4D20-9091-542ADEF25D81}" type="datetime'''''''''''1''''''''''''''''''''''.''''''''''''''0'''''''">
              <a:rPr lang="en-US" sz="1000">
                <a:ea typeface="ＭＳ Ｐゴシック"/>
              </a:rPr>
              <a:pPr/>
              <a:t>1.0</a:t>
            </a:fld>
            <a:endParaRPr lang="en-GB" sz="1000" dirty="0">
              <a:latin typeface="Arial"/>
              <a:ea typeface="ＭＳ Ｐゴシック"/>
              <a:sym typeface="Arial"/>
            </a:endParaRPr>
          </a:p>
        </p:txBody>
      </p:sp>
      <p:sp>
        <p:nvSpPr>
          <p:cNvPr id="197" name="Text Placeholder 6252"/>
          <p:cNvSpPr>
            <a:spLocks noGrp="1"/>
          </p:cNvSpPr>
          <p:nvPr>
            <p:custDataLst>
              <p:tags r:id="rId10"/>
            </p:custDataLst>
          </p:nvPr>
        </p:nvSpPr>
        <p:spPr bwMode="gray">
          <a:xfrm>
            <a:off x="5191125" y="48291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1047096-D7D9-4B0E-8C88-3392461E5B92}" type="datetime'''''''0''''''''''''''''''.0'''''''''''">
              <a:rPr lang="en-US" sz="1000">
                <a:ea typeface="ＭＳ Ｐゴシック"/>
              </a:rPr>
              <a:pPr/>
              <a:t>0.0</a:t>
            </a:fld>
            <a:endParaRPr lang="en-GB" sz="1000" dirty="0">
              <a:latin typeface="Arial"/>
              <a:ea typeface="ＭＳ Ｐゴシック"/>
              <a:sym typeface="Arial"/>
            </a:endParaRPr>
          </a:p>
        </p:txBody>
      </p:sp>
      <p:sp>
        <p:nvSpPr>
          <p:cNvPr id="201" name="Text Placeholder 6194"/>
          <p:cNvSpPr>
            <a:spLocks noGrp="1"/>
          </p:cNvSpPr>
          <p:nvPr>
            <p:custDataLst>
              <p:tags r:id="rId11"/>
            </p:custDataLst>
          </p:nvPr>
        </p:nvSpPr>
        <p:spPr bwMode="auto">
          <a:xfrm>
            <a:off x="6254750" y="50228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719CF1E-C4FD-4736-B7E6-C4C7B6189B7C}" type="datetime'J''''''u''''''''''''''''''''n'' 1''5'''''''''''''''''''''''">
              <a:rPr lang="en-US" sz="1000"/>
              <a:pPr/>
              <a:t>Jun 15</a:t>
            </a:fld>
            <a:endParaRPr lang="en-GB" sz="1000" dirty="0"/>
          </a:p>
        </p:txBody>
      </p:sp>
      <p:sp>
        <p:nvSpPr>
          <p:cNvPr id="57" name="Text Placeholder 6228"/>
          <p:cNvSpPr>
            <a:spLocks noGrp="1"/>
          </p:cNvSpPr>
          <p:nvPr>
            <p:custDataLst>
              <p:tags r:id="rId12"/>
            </p:custDataLst>
          </p:nvPr>
        </p:nvSpPr>
        <p:spPr bwMode="auto">
          <a:xfrm>
            <a:off x="7150100" y="5022850"/>
            <a:ext cx="23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0A93187-AE9B-4308-B2A8-C64359159F95}" type="datetime'''''''''''''''''S''ep'''''''' ''''''''''1''5'">
              <a:rPr lang="en-US" sz="1000">
                <a:latin typeface="Arial"/>
                <a:sym typeface="Arial"/>
              </a:rPr>
              <a:pPr marL="0" indent="0" algn="ctr">
                <a:lnSpc>
                  <a:spcPct val="100000"/>
                </a:lnSpc>
                <a:spcBef>
                  <a:spcPct val="0"/>
                </a:spcBef>
                <a:spcAft>
                  <a:spcPct val="0"/>
                </a:spcAft>
                <a:buNone/>
              </a:pPr>
              <a:t>Sep 15</a:t>
            </a:fld>
            <a:endParaRPr lang="en-GB" sz="1000" dirty="0">
              <a:latin typeface="Arial"/>
              <a:sym typeface="Arial"/>
            </a:endParaRPr>
          </a:p>
        </p:txBody>
      </p:sp>
      <p:sp>
        <p:nvSpPr>
          <p:cNvPr id="202" name="Text Placeholder 6193"/>
          <p:cNvSpPr>
            <a:spLocks noGrp="1"/>
          </p:cNvSpPr>
          <p:nvPr>
            <p:custDataLst>
              <p:tags r:id="rId13"/>
            </p:custDataLst>
          </p:nvPr>
        </p:nvSpPr>
        <p:spPr bwMode="auto">
          <a:xfrm>
            <a:off x="5351463"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8BC3F39-D1E6-45F8-B0FF-6D97F2AC977A}" type="datetime'''Ma''''''''''''r'' 1''''''''''''5'''''''''">
              <a:rPr lang="en-US" sz="1000"/>
              <a:pPr/>
              <a:t>Mar 15</a:t>
            </a:fld>
            <a:endParaRPr lang="en-GB" sz="1000" dirty="0"/>
          </a:p>
        </p:txBody>
      </p:sp>
      <p:sp>
        <p:nvSpPr>
          <p:cNvPr id="64" name="Text Placeholder 6190"/>
          <p:cNvSpPr>
            <a:spLocks noGrp="1"/>
          </p:cNvSpPr>
          <p:nvPr>
            <p:custDataLst>
              <p:tags r:id="rId14"/>
            </p:custDataLst>
          </p:nvPr>
        </p:nvSpPr>
        <p:spPr bwMode="auto">
          <a:xfrm>
            <a:off x="8942388"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1F1C6E7-57E4-4E8A-9802-70758E6E5D6A}" type="datetime'''''M''a''''''''''''''r'''''''''''''' 1''6'''''''''''''''''''">
              <a:rPr lang="en-US" sz="1000"/>
              <a:pPr/>
              <a:t>Mar 16</a:t>
            </a:fld>
            <a:endParaRPr lang="en-GB" sz="1000" dirty="0">
              <a:latin typeface="Arial"/>
              <a:sym typeface="Arial"/>
            </a:endParaRPr>
          </a:p>
        </p:txBody>
      </p:sp>
      <p:sp>
        <p:nvSpPr>
          <p:cNvPr id="59" name="Text Placeholder 6229"/>
          <p:cNvSpPr>
            <a:spLocks noGrp="1"/>
          </p:cNvSpPr>
          <p:nvPr>
            <p:custDataLst>
              <p:tags r:id="rId15"/>
            </p:custDataLst>
          </p:nvPr>
        </p:nvSpPr>
        <p:spPr bwMode="auto">
          <a:xfrm>
            <a:off x="8043863" y="502285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94BC077-C379-4A5D-A8C4-19C05575AA22}" type="datetime'''D''''''''''''''''''''''e''''''''''''''''''''''c ''''15'">
              <a:rPr lang="en-US" sz="1000">
                <a:latin typeface="Arial"/>
                <a:sym typeface="Arial"/>
              </a:rPr>
              <a:pPr marL="0" indent="0" algn="ctr">
                <a:lnSpc>
                  <a:spcPct val="100000"/>
                </a:lnSpc>
                <a:spcBef>
                  <a:spcPct val="0"/>
                </a:spcBef>
                <a:spcAft>
                  <a:spcPct val="0"/>
                </a:spcAft>
                <a:buNone/>
              </a:pPr>
              <a:t>Dec 15</a:t>
            </a:fld>
            <a:endParaRPr lang="en-GB" sz="1000" dirty="0">
              <a:latin typeface="Arial"/>
              <a:sym typeface="Arial"/>
            </a:endParaRPr>
          </a:p>
        </p:txBody>
      </p:sp>
      <p:graphicFrame>
        <p:nvGraphicFramePr>
          <p:cNvPr id="33" name="Object 32"/>
          <p:cNvGraphicFramePr>
            <a:graphicFrameLocks/>
          </p:cNvGraphicFramePr>
          <p:nvPr>
            <p:custDataLst>
              <p:tags r:id="rId16"/>
            </p:custDataLst>
            <p:extLst>
              <p:ext uri="{D42A27DB-BD31-4B8C-83A1-F6EECF244321}">
                <p14:modId xmlns:p14="http://schemas.microsoft.com/office/powerpoint/2010/main" val="1089742571"/>
              </p:ext>
            </p:extLst>
          </p:nvPr>
        </p:nvGraphicFramePr>
        <p:xfrm>
          <a:off x="876300" y="2095500"/>
          <a:ext cx="3810000" cy="2905215"/>
        </p:xfrm>
        <a:graphic>
          <a:graphicData uri="http://schemas.openxmlformats.org/presentationml/2006/ole">
            <mc:AlternateContent xmlns:mc="http://schemas.openxmlformats.org/markup-compatibility/2006">
              <mc:Choice xmlns:v="urn:schemas-microsoft-com:vml" Requires="v">
                <p:oleObj spid="_x0000_s192612" name="Chart" r:id="rId50" imgW="3810000" imgH="2905215" progId="MSGraph.Chart.8">
                  <p:embed followColorScheme="full"/>
                </p:oleObj>
              </mc:Choice>
              <mc:Fallback>
                <p:oleObj name="Chart" r:id="rId50" imgW="3810000" imgH="2905215" progId="MSGraph.Chart.8">
                  <p:embed followColorScheme="full"/>
                  <p:pic>
                    <p:nvPicPr>
                      <p:cNvPr id="0" name=""/>
                      <p:cNvPicPr/>
                      <p:nvPr/>
                    </p:nvPicPr>
                    <p:blipFill>
                      <a:blip r:embed="rId51"/>
                      <a:stretch>
                        <a:fillRect/>
                      </a:stretch>
                    </p:blipFill>
                    <p:spPr>
                      <a:xfrm>
                        <a:off x="876300" y="2095500"/>
                        <a:ext cx="3810000" cy="2905215"/>
                      </a:xfrm>
                      <a:prstGeom prst="rect">
                        <a:avLst/>
                      </a:prstGeom>
                    </p:spPr>
                  </p:pic>
                </p:oleObj>
              </mc:Fallback>
            </mc:AlternateContent>
          </a:graphicData>
        </a:graphic>
      </p:graphicFrame>
      <p:sp>
        <p:nvSpPr>
          <p:cNvPr id="108" name="Text Placeholder 6259"/>
          <p:cNvSpPr>
            <a:spLocks noGrp="1"/>
          </p:cNvSpPr>
          <p:nvPr>
            <p:custDataLst>
              <p:tags r:id="rId17"/>
            </p:custDataLst>
          </p:nvPr>
        </p:nvSpPr>
        <p:spPr bwMode="gray">
          <a:xfrm>
            <a:off x="695325" y="37528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E8B6F8C1-22DB-4D62-ABDF-53760355924F}" type="datetime'''''''''''''''''''''2''''''.''''''''''''''0'''''''''''''''''''">
              <a:rPr lang="en-US" sz="1000">
                <a:latin typeface="Arial"/>
                <a:ea typeface="ＭＳ Ｐゴシック"/>
                <a:sym typeface="Arial"/>
              </a:rPr>
              <a:pPr marL="0" indent="0" algn="r">
                <a:lnSpc>
                  <a:spcPct val="100000"/>
                </a:lnSpc>
                <a:spcBef>
                  <a:spcPct val="0"/>
                </a:spcBef>
                <a:spcAft>
                  <a:spcPct val="0"/>
                </a:spcAft>
                <a:buNone/>
              </a:pPr>
              <a:t>2.0</a:t>
            </a:fld>
            <a:endParaRPr lang="en-GB" sz="1000" dirty="0">
              <a:latin typeface="Arial"/>
              <a:ea typeface="ＭＳ Ｐゴシック"/>
              <a:sym typeface="Arial"/>
            </a:endParaRPr>
          </a:p>
        </p:txBody>
      </p:sp>
      <p:sp>
        <p:nvSpPr>
          <p:cNvPr id="107" name="Text Placeholder 6258"/>
          <p:cNvSpPr>
            <a:spLocks noGrp="1"/>
          </p:cNvSpPr>
          <p:nvPr>
            <p:custDataLst>
              <p:tags r:id="rId18"/>
            </p:custDataLst>
          </p:nvPr>
        </p:nvSpPr>
        <p:spPr bwMode="gray">
          <a:xfrm>
            <a:off x="695325" y="42862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FA03BEE-993D-4B1C-A691-8CEABFF8A32F}" type="datetime'''''1''''''''''''''''''''''''''''''.''''''0'''''''''''''''''">
              <a:rPr lang="en-US" sz="1000">
                <a:latin typeface="Arial"/>
                <a:ea typeface="ＭＳ Ｐゴシック"/>
                <a:sym typeface="Arial"/>
              </a:rPr>
              <a:pPr marL="0" indent="0" algn="r">
                <a:lnSpc>
                  <a:spcPct val="100000"/>
                </a:lnSpc>
                <a:spcBef>
                  <a:spcPct val="0"/>
                </a:spcBef>
                <a:spcAft>
                  <a:spcPct val="0"/>
                </a:spcAft>
                <a:buNone/>
              </a:pPr>
              <a:t>1.0</a:t>
            </a:fld>
            <a:endParaRPr lang="en-GB" sz="1000" dirty="0">
              <a:latin typeface="Arial"/>
              <a:ea typeface="ＭＳ Ｐゴシック"/>
              <a:sym typeface="Arial"/>
            </a:endParaRPr>
          </a:p>
        </p:txBody>
      </p:sp>
      <p:sp>
        <p:nvSpPr>
          <p:cNvPr id="101" name="Text Placeholder 6252"/>
          <p:cNvSpPr>
            <a:spLocks noGrp="1"/>
          </p:cNvSpPr>
          <p:nvPr>
            <p:custDataLst>
              <p:tags r:id="rId19"/>
            </p:custDataLst>
          </p:nvPr>
        </p:nvSpPr>
        <p:spPr bwMode="gray">
          <a:xfrm>
            <a:off x="695325" y="48291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475ACB4-3564-4141-9F3E-7694B65FF63E}" type="datetime'''''''''''''''''''''0''.''''''''''''''''''''''''''''''''''0'''">
              <a:rPr lang="en-US" sz="1000" smtClean="0">
                <a:ea typeface="ＭＳ Ｐゴシック"/>
              </a:rPr>
              <a:pPr/>
              <a:t>0.0</a:t>
            </a:fld>
            <a:endParaRPr lang="en-GB" sz="1000" dirty="0">
              <a:latin typeface="Arial"/>
              <a:ea typeface="ＭＳ Ｐゴシック"/>
              <a:sym typeface="Arial"/>
            </a:endParaRPr>
          </a:p>
        </p:txBody>
      </p:sp>
      <p:sp>
        <p:nvSpPr>
          <p:cNvPr id="192" name="Text Placeholder 6213"/>
          <p:cNvSpPr>
            <a:spLocks noGrp="1"/>
          </p:cNvSpPr>
          <p:nvPr>
            <p:custDataLst>
              <p:tags r:id="rId20"/>
            </p:custDataLst>
          </p:nvPr>
        </p:nvSpPr>
        <p:spPr bwMode="gray">
          <a:xfrm>
            <a:off x="695325" y="21336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BA8B21C-49A6-42D4-9AAC-28E09A3DCC74}" type="datetime'''5.''''''''''''0'''''''">
              <a:rPr lang="en-US" sz="1000">
                <a:latin typeface="Arial"/>
                <a:ea typeface="ＭＳ Ｐゴシック"/>
                <a:sym typeface="Arial"/>
              </a:rPr>
              <a:pPr marL="0" indent="0" algn="r">
                <a:lnSpc>
                  <a:spcPct val="100000"/>
                </a:lnSpc>
                <a:spcBef>
                  <a:spcPct val="0"/>
                </a:spcBef>
                <a:spcAft>
                  <a:spcPct val="0"/>
                </a:spcAft>
                <a:buNone/>
              </a:pPr>
              <a:t>5.0</a:t>
            </a:fld>
            <a:endParaRPr lang="en-GB" sz="1000" dirty="0">
              <a:latin typeface="Arial"/>
              <a:ea typeface="ＭＳ Ｐゴシック"/>
              <a:sym typeface="Arial"/>
            </a:endParaRPr>
          </a:p>
        </p:txBody>
      </p:sp>
      <p:sp>
        <p:nvSpPr>
          <p:cNvPr id="114" name="Text Placeholder 6261"/>
          <p:cNvSpPr>
            <a:spLocks noGrp="1"/>
          </p:cNvSpPr>
          <p:nvPr>
            <p:custDataLst>
              <p:tags r:id="rId21"/>
            </p:custDataLst>
          </p:nvPr>
        </p:nvSpPr>
        <p:spPr bwMode="gray">
          <a:xfrm>
            <a:off x="695325" y="26765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1A2BDC6-9F67-4237-BA22-17BF5C9F7537}" type="datetime'''''''''''4''''.0'''''''''''''''''''''''''''''''''''''''">
              <a:rPr lang="en-US" sz="1000">
                <a:latin typeface="Arial"/>
                <a:ea typeface="ＭＳ Ｐゴシック"/>
                <a:sym typeface="Arial"/>
              </a:rPr>
              <a:pPr marL="0" indent="0" algn="r">
                <a:lnSpc>
                  <a:spcPct val="100000"/>
                </a:lnSpc>
                <a:spcBef>
                  <a:spcPct val="0"/>
                </a:spcBef>
                <a:spcAft>
                  <a:spcPct val="0"/>
                </a:spcAft>
                <a:buNone/>
              </a:pPr>
              <a:t>4.0</a:t>
            </a:fld>
            <a:endParaRPr lang="en-GB" sz="1000" dirty="0">
              <a:latin typeface="Arial"/>
              <a:ea typeface="ＭＳ Ｐゴシック"/>
              <a:sym typeface="Arial"/>
            </a:endParaRPr>
          </a:p>
        </p:txBody>
      </p:sp>
      <p:sp>
        <p:nvSpPr>
          <p:cNvPr id="109" name="Text Placeholder 6260"/>
          <p:cNvSpPr>
            <a:spLocks noGrp="1"/>
          </p:cNvSpPr>
          <p:nvPr>
            <p:custDataLst>
              <p:tags r:id="rId22"/>
            </p:custDataLst>
          </p:nvPr>
        </p:nvSpPr>
        <p:spPr bwMode="gray">
          <a:xfrm>
            <a:off x="695325" y="32099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21D818E-B524-4185-AAD2-3D21A8604F09}" type="datetime'''''''''''''''''''''3''''''''''''''''''''''''.0'''''''''''">
              <a:rPr lang="en-US" sz="1000">
                <a:latin typeface="Arial"/>
                <a:ea typeface="ＭＳ Ｐゴシック"/>
                <a:sym typeface="Arial"/>
              </a:rPr>
              <a:pPr marL="0" indent="0" algn="r">
                <a:lnSpc>
                  <a:spcPct val="100000"/>
                </a:lnSpc>
                <a:spcBef>
                  <a:spcPct val="0"/>
                </a:spcBef>
                <a:spcAft>
                  <a:spcPct val="0"/>
                </a:spcAft>
                <a:buNone/>
              </a:pPr>
              <a:t>3.0</a:t>
            </a:fld>
            <a:endParaRPr lang="en-GB" sz="1000" dirty="0">
              <a:latin typeface="Arial"/>
              <a:ea typeface="ＭＳ Ｐゴシック"/>
              <a:sym typeface="Arial"/>
            </a:endParaRPr>
          </a:p>
        </p:txBody>
      </p:sp>
      <p:sp>
        <p:nvSpPr>
          <p:cNvPr id="58" name="Text Placeholder 6189"/>
          <p:cNvSpPr>
            <a:spLocks noGrp="1"/>
          </p:cNvSpPr>
          <p:nvPr>
            <p:custDataLst>
              <p:tags r:id="rId23"/>
            </p:custDataLst>
          </p:nvPr>
        </p:nvSpPr>
        <p:spPr bwMode="auto">
          <a:xfrm>
            <a:off x="4465638"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44AC05A-A686-418D-82E8-793B4AEA64D8}" type="datetime'''''''M''''''''''''''a''''''''''''''r'''' ''''1''''''6'''">
              <a:rPr lang="en-US" sz="1000"/>
              <a:pPr/>
              <a:t>Mar 16</a:t>
            </a:fld>
            <a:endParaRPr lang="en-GB" sz="1000" dirty="0">
              <a:latin typeface="Arial"/>
              <a:sym typeface="Arial"/>
            </a:endParaRPr>
          </a:p>
        </p:txBody>
      </p:sp>
      <p:sp>
        <p:nvSpPr>
          <p:cNvPr id="53" name="Text Placeholder 6225"/>
          <p:cNvSpPr>
            <a:spLocks noGrp="1"/>
          </p:cNvSpPr>
          <p:nvPr>
            <p:custDataLst>
              <p:tags r:id="rId24"/>
            </p:custDataLst>
          </p:nvPr>
        </p:nvSpPr>
        <p:spPr bwMode="auto">
          <a:xfrm>
            <a:off x="2663825" y="5022850"/>
            <a:ext cx="2365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9FBE8CA-9379-41F3-94CB-840F9A377192}" type="datetime'Se''''''p'''''' 1''''''''''''''''5'''''''''''''''''''">
              <a:rPr lang="en-US" sz="1000">
                <a:latin typeface="Arial"/>
                <a:sym typeface="Arial"/>
              </a:rPr>
              <a:pPr marL="0" indent="0" algn="ctr">
                <a:lnSpc>
                  <a:spcPct val="100000"/>
                </a:lnSpc>
                <a:spcBef>
                  <a:spcPct val="0"/>
                </a:spcBef>
                <a:spcAft>
                  <a:spcPct val="0"/>
                </a:spcAft>
                <a:buNone/>
              </a:pPr>
              <a:t>Sep 15</a:t>
            </a:fld>
            <a:endParaRPr lang="en-GB" sz="1000" dirty="0">
              <a:latin typeface="Arial"/>
              <a:sym typeface="Arial"/>
            </a:endParaRPr>
          </a:p>
        </p:txBody>
      </p:sp>
      <p:sp>
        <p:nvSpPr>
          <p:cNvPr id="173" name="Text Placeholder 6194"/>
          <p:cNvSpPr>
            <a:spLocks noGrp="1"/>
          </p:cNvSpPr>
          <p:nvPr>
            <p:custDataLst>
              <p:tags r:id="rId25"/>
            </p:custDataLst>
          </p:nvPr>
        </p:nvSpPr>
        <p:spPr bwMode="auto">
          <a:xfrm>
            <a:off x="1768475" y="5022850"/>
            <a:ext cx="215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37FB766-1473-4546-95CC-B7F736124273}" type="datetime'''''''J''u''''''''''''''n'''''' 1''''''''''''5'''''''''''''">
              <a:rPr lang="en-US" sz="1000"/>
              <a:pPr/>
              <a:t>Jun 15</a:t>
            </a:fld>
            <a:endParaRPr lang="en-GB" sz="1000" dirty="0"/>
          </a:p>
        </p:txBody>
      </p:sp>
      <p:sp>
        <p:nvSpPr>
          <p:cNvPr id="172" name="Text Placeholder 6193"/>
          <p:cNvSpPr>
            <a:spLocks noGrp="1"/>
          </p:cNvSpPr>
          <p:nvPr>
            <p:custDataLst>
              <p:tags r:id="rId26"/>
            </p:custDataLst>
          </p:nvPr>
        </p:nvSpPr>
        <p:spPr bwMode="auto">
          <a:xfrm>
            <a:off x="855663" y="5022850"/>
            <a:ext cx="231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BA49E8A6-D5BC-4DB6-A915-B10B718AFC92}" type="datetime'''''''''''''M''ar'''''''''''''''''''''''''' ''1''''''''5'">
              <a:rPr lang="en-US" sz="1000"/>
              <a:pPr/>
              <a:t>Mar 15</a:t>
            </a:fld>
            <a:endParaRPr lang="en-GB" sz="1000" dirty="0"/>
          </a:p>
        </p:txBody>
      </p:sp>
      <p:sp>
        <p:nvSpPr>
          <p:cNvPr id="54" name="Text Placeholder 6226"/>
          <p:cNvSpPr>
            <a:spLocks noGrp="1"/>
          </p:cNvSpPr>
          <p:nvPr>
            <p:custDataLst>
              <p:tags r:id="rId27"/>
            </p:custDataLst>
          </p:nvPr>
        </p:nvSpPr>
        <p:spPr bwMode="auto">
          <a:xfrm>
            <a:off x="3557588" y="5022850"/>
            <a:ext cx="2381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A405C77-B4E5-4C0E-9F3E-097E26C7EC99}" type="datetime'''''''''''''''''D''''''''''''''''''''''e''''''c'' 15'">
              <a:rPr lang="en-US" sz="1000">
                <a:latin typeface="Arial"/>
                <a:sym typeface="Arial"/>
              </a:rPr>
              <a:pPr marL="0" indent="0" algn="ctr">
                <a:lnSpc>
                  <a:spcPct val="100000"/>
                </a:lnSpc>
                <a:spcBef>
                  <a:spcPct val="0"/>
                </a:spcBef>
                <a:spcAft>
                  <a:spcPct val="0"/>
                </a:spcAft>
                <a:buNone/>
              </a:pPr>
              <a:t>Dec 15</a:t>
            </a:fld>
            <a:endParaRPr lang="en-GB" sz="1000" dirty="0">
              <a:latin typeface="Arial"/>
              <a:sym typeface="Arial"/>
            </a:endParaRPr>
          </a:p>
        </p:txBody>
      </p:sp>
      <p:sp>
        <p:nvSpPr>
          <p:cNvPr id="11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11" name="AutoShape 155"/>
          <p:cNvSpPr>
            <a:spLocks noChangeArrowheads="1"/>
          </p:cNvSpPr>
          <p:nvPr/>
        </p:nvSpPr>
        <p:spPr bwMode="gray">
          <a:xfrm>
            <a:off x="866535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4</a:t>
            </a:r>
          </a:p>
        </p:txBody>
      </p:sp>
      <p:sp>
        <p:nvSpPr>
          <p:cNvPr id="11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3</a:t>
            </a:r>
          </a:p>
        </p:txBody>
      </p:sp>
      <p:sp>
        <p:nvSpPr>
          <p:cNvPr id="113"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cxnSp>
        <p:nvCxnSpPr>
          <p:cNvPr id="7" name="Straight Connector 6"/>
          <p:cNvCxnSpPr/>
          <p:nvPr>
            <p:custDataLst>
              <p:tags r:id="rId28"/>
            </p:custDataLst>
          </p:nvPr>
        </p:nvCxnSpPr>
        <p:spPr bwMode="gray">
          <a:xfrm>
            <a:off x="3382963" y="5626100"/>
            <a:ext cx="428625" cy="0"/>
          </a:xfrm>
          <a:prstGeom prst="line">
            <a:avLst/>
          </a:prstGeom>
          <a:ln w="28575">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29"/>
            </p:custDataLst>
          </p:nvPr>
        </p:nvCxnSpPr>
        <p:spPr bwMode="gray">
          <a:xfrm>
            <a:off x="3382963"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30"/>
            </p:custDataLst>
          </p:nvPr>
        </p:nvCxnSpPr>
        <p:spPr bwMode="gray">
          <a:xfrm>
            <a:off x="1031875"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custDataLst>
              <p:tags r:id="rId31"/>
            </p:custDataLst>
          </p:nvPr>
        </p:nvCxnSpPr>
        <p:spPr bwMode="gray">
          <a:xfrm>
            <a:off x="1031875"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6199"/>
          <p:cNvSpPr>
            <a:spLocks noGrp="1"/>
          </p:cNvSpPr>
          <p:nvPr>
            <p:custDataLst>
              <p:tags r:id="rId32"/>
            </p:custDataLst>
          </p:nvPr>
        </p:nvSpPr>
        <p:spPr bwMode="auto">
          <a:xfrm>
            <a:off x="3862388"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141F445-15BF-4D10-9B05-478C37D2A8C1}" type="datetime'''''A''vg'''' ''t''r''''''''''''ig''''ge''''''''''''''''''r'''">
              <a:rPr lang="en-US" sz="1000"/>
              <a:pPr/>
              <a:t>Avg trigger</a:t>
            </a:fld>
            <a:endParaRPr lang="en-GB" sz="1000" dirty="0">
              <a:latin typeface="Arial"/>
              <a:sym typeface="Arial"/>
            </a:endParaRPr>
          </a:p>
        </p:txBody>
      </p:sp>
      <p:sp>
        <p:nvSpPr>
          <p:cNvPr id="62" name="Text Placeholder 6198"/>
          <p:cNvSpPr>
            <a:spLocks noGrp="1"/>
          </p:cNvSpPr>
          <p:nvPr>
            <p:custDataLst>
              <p:tags r:id="rId33"/>
            </p:custDataLst>
          </p:nvPr>
        </p:nvSpPr>
        <p:spPr bwMode="auto">
          <a:xfrm>
            <a:off x="3862388"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D0033DB-5191-42E6-9D41-90CA2D244637}" type="datetime'M''a''x'''''''''''''' t''r''''''''''''''ig''g''e''''''r'''''''">
              <a:rPr lang="en-US" sz="1000"/>
              <a:pPr/>
              <a:t>Max trigger</a:t>
            </a:fld>
            <a:endParaRPr lang="en-GB" sz="1000" dirty="0">
              <a:latin typeface="Arial"/>
              <a:sym typeface="Arial"/>
            </a:endParaRPr>
          </a:p>
        </p:txBody>
      </p:sp>
      <p:sp>
        <p:nvSpPr>
          <p:cNvPr id="48" name="Text Placeholder 1"/>
          <p:cNvSpPr>
            <a:spLocks noGrp="1"/>
          </p:cNvSpPr>
          <p:nvPr>
            <p:custDataLst>
              <p:tags r:id="rId34"/>
            </p:custDataLst>
          </p:nvPr>
        </p:nvSpPr>
        <p:spPr bwMode="auto">
          <a:xfrm>
            <a:off x="1511301" y="5353050"/>
            <a:ext cx="17700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35483C5-E9EC-4CB0-B311-3340D902497A}" type="datetime'His''to''ri''''ca''''''l'''' m''ont''h''l''y 60''+DPD rate'">
              <a:rPr lang="en-US" sz="1000"/>
              <a:pPr/>
              <a:t>Historical monthly 60+DPD rate</a:t>
            </a:fld>
            <a:endParaRPr lang="en-GB" sz="1000" dirty="0">
              <a:latin typeface="Arial"/>
              <a:sym typeface="Arial"/>
            </a:endParaRPr>
          </a:p>
        </p:txBody>
      </p:sp>
      <p:sp>
        <p:nvSpPr>
          <p:cNvPr id="61" name="Text Placeholder 6197"/>
          <p:cNvSpPr>
            <a:spLocks noGrp="1"/>
          </p:cNvSpPr>
          <p:nvPr>
            <p:custDataLst>
              <p:tags r:id="rId35"/>
            </p:custDataLst>
          </p:nvPr>
        </p:nvSpPr>
        <p:spPr bwMode="auto">
          <a:xfrm>
            <a:off x="1511300"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47C43B7-A12C-4819-BC19-47C29DA5AC15}" type="datetime'M''i''''n ''''''tri''''''''''''gg''''''''''''er'''''''''">
              <a:rPr lang="en-US" sz="1000"/>
              <a:pPr/>
              <a:t>Min trigger</a:t>
            </a:fld>
            <a:endParaRPr lang="en-GB" sz="1000" dirty="0">
              <a:latin typeface="Arial"/>
              <a:sym typeface="Arial"/>
            </a:endParaRPr>
          </a:p>
        </p:txBody>
      </p:sp>
      <p:sp>
        <p:nvSpPr>
          <p:cNvPr id="80" name="TextBox 79"/>
          <p:cNvSpPr txBox="1"/>
          <p:nvPr/>
        </p:nvSpPr>
        <p:spPr>
          <a:xfrm rot="16200000">
            <a:off x="-173038" y="3332163"/>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0" name="Rectangle 9"/>
          <p:cNvSpPr/>
          <p:nvPr/>
        </p:nvSpPr>
        <p:spPr>
          <a:xfrm>
            <a:off x="976646" y="2582361"/>
            <a:ext cx="3609975" cy="850392"/>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39" name="TextBox 138"/>
          <p:cNvSpPr txBox="1"/>
          <p:nvPr/>
        </p:nvSpPr>
        <p:spPr>
          <a:xfrm rot="16200000">
            <a:off x="4302125" y="3332163"/>
            <a:ext cx="1446031" cy="184666"/>
          </a:xfrm>
          <a:prstGeom prst="rect">
            <a:avLst/>
          </a:prstGeom>
          <a:noFill/>
        </p:spPr>
        <p:txBody>
          <a:bodyPr wrap="square" lIns="0" tIns="0" rIns="0" bIns="0" rtlCol="0">
            <a:spAutoFit/>
          </a:bodyPr>
          <a:lstStyle/>
          <a:p>
            <a:pPr>
              <a:lnSpc>
                <a:spcPct val="100000"/>
              </a:lnSpc>
            </a:pPr>
            <a:r>
              <a:rPr lang="en-GB" sz="1200" b="1" dirty="0" smtClean="0"/>
              <a:t>60+ DPD %</a:t>
            </a:r>
          </a:p>
        </p:txBody>
      </p:sp>
      <p:sp>
        <p:nvSpPr>
          <p:cNvPr id="140" name="Rectangle 139"/>
          <p:cNvSpPr/>
          <p:nvPr/>
        </p:nvSpPr>
        <p:spPr>
          <a:xfrm>
            <a:off x="5476081" y="2365616"/>
            <a:ext cx="3602736" cy="920509"/>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cxnSp>
        <p:nvCxnSpPr>
          <p:cNvPr id="209" name="Straight Connector 208"/>
          <p:cNvCxnSpPr/>
          <p:nvPr>
            <p:custDataLst>
              <p:tags r:id="rId36"/>
            </p:custDataLst>
          </p:nvPr>
        </p:nvCxnSpPr>
        <p:spPr bwMode="gray">
          <a:xfrm>
            <a:off x="5513388" y="5422900"/>
            <a:ext cx="428625" cy="0"/>
          </a:xfrm>
          <a:prstGeom prst="line">
            <a:avLst/>
          </a:prstGeom>
          <a:ln w="19050">
            <a:solidFill>
              <a:srgbClr val="008AB3"/>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custDataLst>
              <p:tags r:id="rId37"/>
            </p:custDataLst>
          </p:nvPr>
        </p:nvCxnSpPr>
        <p:spPr bwMode="gray">
          <a:xfrm>
            <a:off x="5513388" y="5626100"/>
            <a:ext cx="428625" cy="0"/>
          </a:xfrm>
          <a:prstGeom prst="line">
            <a:avLst/>
          </a:prstGeom>
          <a:ln w="19050">
            <a:solidFill>
              <a:srgbClr val="969696"/>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custDataLst>
              <p:tags r:id="rId38"/>
            </p:custDataLst>
          </p:nvPr>
        </p:nvCxnSpPr>
        <p:spPr bwMode="gray">
          <a:xfrm>
            <a:off x="7864475" y="5626100"/>
            <a:ext cx="428625" cy="0"/>
          </a:xfrm>
          <a:prstGeom prst="line">
            <a:avLst/>
          </a:prstGeom>
          <a:ln w="28575">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custDataLst>
              <p:tags r:id="rId39"/>
            </p:custDataLst>
          </p:nvPr>
        </p:nvCxnSpPr>
        <p:spPr bwMode="gray">
          <a:xfrm>
            <a:off x="7864475" y="5422900"/>
            <a:ext cx="428625" cy="0"/>
          </a:xfrm>
          <a:prstGeom prst="line">
            <a:avLst/>
          </a:prstGeom>
          <a:ln w="19050">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10" name="Text Placeholder 6199"/>
          <p:cNvSpPr>
            <a:spLocks noGrp="1"/>
          </p:cNvSpPr>
          <p:nvPr>
            <p:custDataLst>
              <p:tags r:id="rId40"/>
            </p:custDataLst>
          </p:nvPr>
        </p:nvSpPr>
        <p:spPr bwMode="auto">
          <a:xfrm>
            <a:off x="8343900" y="5556250"/>
            <a:ext cx="6111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6D72062-BC84-4AD0-96AD-E7E0089ADCF1}" type="datetime'''''''''''''''''''A''v''''''g'' tr''''''ig''''g''''''e''r'''''">
              <a:rPr lang="en-US" sz="1000"/>
              <a:pPr/>
              <a:t>Avg trigger</a:t>
            </a:fld>
            <a:endParaRPr lang="en-GB" sz="1000" dirty="0">
              <a:latin typeface="Arial"/>
              <a:sym typeface="Arial"/>
            </a:endParaRPr>
          </a:p>
        </p:txBody>
      </p:sp>
      <p:sp>
        <p:nvSpPr>
          <p:cNvPr id="212" name="Text Placeholder 6197"/>
          <p:cNvSpPr>
            <a:spLocks noGrp="1"/>
          </p:cNvSpPr>
          <p:nvPr>
            <p:custDataLst>
              <p:tags r:id="rId41"/>
            </p:custDataLst>
          </p:nvPr>
        </p:nvSpPr>
        <p:spPr bwMode="auto">
          <a:xfrm>
            <a:off x="5992813" y="5556250"/>
            <a:ext cx="5984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DA94ABB-F377-4C2A-BD30-FCD016790DE7}" type="datetime'''''Mi''''n'' t''r''i''''g''''''''''''''''g''er'''''''''''''">
              <a:rPr lang="en-US" sz="1000"/>
              <a:pPr/>
              <a:t>Min trigger</a:t>
            </a:fld>
            <a:endParaRPr lang="en-GB" sz="1000" dirty="0">
              <a:latin typeface="Arial"/>
              <a:sym typeface="Arial"/>
            </a:endParaRPr>
          </a:p>
        </p:txBody>
      </p:sp>
      <p:sp>
        <p:nvSpPr>
          <p:cNvPr id="211" name="Text Placeholder 6198"/>
          <p:cNvSpPr>
            <a:spLocks noGrp="1"/>
          </p:cNvSpPr>
          <p:nvPr>
            <p:custDataLst>
              <p:tags r:id="rId42"/>
            </p:custDataLst>
          </p:nvPr>
        </p:nvSpPr>
        <p:spPr bwMode="auto">
          <a:xfrm>
            <a:off x="8343900" y="5353050"/>
            <a:ext cx="6334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C65350C-35BA-4905-B6B9-779E112EB854}" type="datetime'''''''''M''''''''''''''a''''x tr''''i''g''ge''r'''''''">
              <a:rPr lang="en-US" sz="1000"/>
              <a:pPr/>
              <a:t>Max trigger</a:t>
            </a:fld>
            <a:endParaRPr lang="en-GB" sz="1000" dirty="0">
              <a:latin typeface="Arial"/>
              <a:sym typeface="Arial"/>
            </a:endParaRPr>
          </a:p>
        </p:txBody>
      </p:sp>
      <p:sp>
        <p:nvSpPr>
          <p:cNvPr id="213" name="Text Placeholder 1"/>
          <p:cNvSpPr>
            <a:spLocks noGrp="1"/>
          </p:cNvSpPr>
          <p:nvPr>
            <p:custDataLst>
              <p:tags r:id="rId43"/>
            </p:custDataLst>
          </p:nvPr>
        </p:nvSpPr>
        <p:spPr bwMode="auto">
          <a:xfrm>
            <a:off x="5992814" y="5353050"/>
            <a:ext cx="17700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73B9C9B-EABD-4BB1-BD71-64DEA56CA779}" type="datetime'Hist''o''r''ica''''l'''''' monthl''y 60''+D''PD'' ''''ra''te'">
              <a:rPr lang="en-US" sz="1000"/>
              <a:pPr/>
              <a:t>Historical monthly 60+DPD rate</a:t>
            </a:fld>
            <a:endParaRPr lang="en-GB" sz="1000" dirty="0">
              <a:latin typeface="Arial"/>
              <a:sym typeface="Arial"/>
            </a:endParaRPr>
          </a:p>
        </p:txBody>
      </p:sp>
      <p:sp>
        <p:nvSpPr>
          <p:cNvPr id="69" name="TextBox 68"/>
          <p:cNvSpPr txBox="1"/>
          <p:nvPr/>
        </p:nvSpPr>
        <p:spPr>
          <a:xfrm>
            <a:off x="297712" y="19889"/>
            <a:ext cx="9066856"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Delinquency limit</a:t>
            </a:r>
            <a:endParaRPr lang="en-US" sz="2000" b="1" dirty="0"/>
          </a:p>
          <a:p>
            <a:pPr algn="l"/>
            <a:r>
              <a:rPr lang="en-US" sz="2000" b="1" dirty="0" smtClean="0">
                <a:solidFill>
                  <a:srgbClr val="FF0000"/>
                </a:solidFill>
              </a:rPr>
              <a:t>Delinquency limits – SBNA Retail</a:t>
            </a:r>
            <a:endParaRPr lang="en-US" sz="2000" dirty="0">
              <a:solidFill>
                <a:srgbClr val="FF0000"/>
              </a:solidFill>
            </a:endParaRPr>
          </a:p>
        </p:txBody>
      </p:sp>
      <p:sp>
        <p:nvSpPr>
          <p:cNvPr id="70" name="Rectangle 69"/>
          <p:cNvSpPr/>
          <p:nvPr/>
        </p:nvSpPr>
        <p:spPr>
          <a:xfrm>
            <a:off x="457200" y="1256365"/>
            <a:ext cx="4424363" cy="462947"/>
          </a:xfrm>
          <a:prstGeom prst="rect">
            <a:avLst/>
          </a:prstGeom>
        </p:spPr>
        <p:txBody>
          <a:bodyPr wrap="square">
            <a:spAutoFit/>
          </a:bodyPr>
          <a:lstStyle/>
          <a:p>
            <a:pPr algn="l"/>
            <a:r>
              <a:rPr lang="en-GB" sz="1400" b="1" dirty="0" smtClean="0">
                <a:solidFill>
                  <a:schemeClr val="accent5"/>
                </a:solidFill>
                <a:latin typeface="Arial" panose="020B0604020202020204" pitchFamily="34" charset="0"/>
                <a:cs typeface="Arial" panose="020B0604020202020204" pitchFamily="34" charset="0"/>
              </a:rPr>
              <a:t>SBNA Retail – Amber delinquency trigger range</a:t>
            </a:r>
          </a:p>
          <a:p>
            <a:pPr algn="l"/>
            <a:r>
              <a:rPr lang="en-GB" sz="1400" kern="0" dirty="0" smtClean="0">
                <a:solidFill>
                  <a:schemeClr val="accent5"/>
                </a:solidFill>
                <a:latin typeface="Arial"/>
                <a:ea typeface="ＭＳ Ｐゴシック"/>
              </a:rPr>
              <a:t>Limit % vs historical 60+ DPD (Mar ’15 – Feb ’16)</a:t>
            </a:r>
            <a:endParaRPr lang="en-GB" sz="1400" kern="0" dirty="0">
              <a:solidFill>
                <a:schemeClr val="accent5"/>
              </a:solidFill>
              <a:latin typeface="Arial"/>
              <a:ea typeface="ＭＳ Ｐゴシック"/>
            </a:endParaRPr>
          </a:p>
        </p:txBody>
      </p:sp>
      <p:sp>
        <p:nvSpPr>
          <p:cNvPr id="71" name="Rectangle 70"/>
          <p:cNvSpPr/>
          <p:nvPr/>
        </p:nvSpPr>
        <p:spPr>
          <a:xfrm>
            <a:off x="4940300" y="1255713"/>
            <a:ext cx="442436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Retail – Red delinquency limit range</a:t>
            </a:r>
          </a:p>
          <a:p>
            <a:pPr algn="l"/>
            <a:r>
              <a:rPr lang="en-GB" sz="1400" kern="0" dirty="0" smtClean="0">
                <a:solidFill>
                  <a:srgbClr val="FF0000"/>
                </a:solidFill>
                <a:latin typeface="Arial"/>
                <a:ea typeface="ＭＳ Ｐゴシック"/>
              </a:rPr>
              <a:t>Limit % vs historical 60+ DPD (Mar ’15 – Feb ’16)</a:t>
            </a:r>
            <a:endParaRPr lang="en-GB" sz="1400" kern="0" dirty="0">
              <a:solidFill>
                <a:srgbClr val="FF0000"/>
              </a:solidFill>
              <a:latin typeface="Arial"/>
              <a:ea typeface="ＭＳ Ｐゴシック"/>
            </a:endParaRPr>
          </a:p>
        </p:txBody>
      </p:sp>
      <p:sp>
        <p:nvSpPr>
          <p:cNvPr id="72" name="Footnote"/>
          <p:cNvSpPr/>
          <p:nvPr/>
        </p:nvSpPr>
        <p:spPr>
          <a:xfrm>
            <a:off x="462987" y="6716799"/>
            <a:ext cx="8686800" cy="123111"/>
          </a:xfrm>
          <a:prstGeom prst="rect">
            <a:avLst/>
          </a:prstGeom>
          <a:solidFill>
            <a:schemeClr val="bg1"/>
          </a:solidFill>
          <a:ln>
            <a:noFill/>
          </a:ln>
          <a:effectLst/>
          <a:extLst/>
        </p:spPr>
        <p:txBody>
          <a:bodyPr vert="horz" wrap="square" lIns="0" tIns="0" rIns="0" bIns="0" numCol="1" anchor="b" anchorCtr="0" compatLnSpc="1">
            <a:prstTxWarp prst="textNoShape">
              <a:avLst/>
            </a:prstTxWarp>
            <a:spAutoFit/>
          </a:bodyPr>
          <a:lstStyle/>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 Credit  trend reports for SBNA retail (March 2015 – Feb 2016) delinquency trends reports for SBNA retail </a:t>
            </a:r>
            <a:r>
              <a:rPr lang="en-US" sz="800" dirty="0">
                <a:latin typeface="+mj-lt"/>
                <a:sym typeface="+mn-lt"/>
              </a:rPr>
              <a:t>(</a:t>
            </a:r>
            <a:r>
              <a:rPr lang="en-US" sz="800" dirty="0" smtClean="0">
                <a:latin typeface="+mj-lt"/>
                <a:sym typeface="+mn-lt"/>
              </a:rPr>
              <a:t>March 2015 to Feb 2016)</a:t>
            </a:r>
            <a:endParaRPr lang="en-GB" sz="800" dirty="0">
              <a:solidFill>
                <a:schemeClr val="tx1"/>
              </a:solidFill>
              <a:latin typeface="+mj-lt"/>
              <a:sym typeface="+mn-lt"/>
            </a:endParaRPr>
          </a:p>
        </p:txBody>
      </p:sp>
    </p:spTree>
    <p:extLst>
      <p:ext uri="{BB962C8B-B14F-4D97-AF65-F5344CB8AC3E}">
        <p14:creationId xmlns:p14="http://schemas.microsoft.com/office/powerpoint/2010/main" val="3237094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7965081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070"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sym typeface="+mn-lt"/>
            </a:endParaRPr>
          </a:p>
        </p:txBody>
      </p:sp>
      <p:sp>
        <p:nvSpPr>
          <p:cNvPr id="43" name="TextBox 42"/>
          <p:cNvSpPr txBox="1"/>
          <p:nvPr/>
        </p:nvSpPr>
        <p:spPr>
          <a:xfrm>
            <a:off x="305483" y="19889"/>
            <a:ext cx="8928633" cy="621709"/>
          </a:xfrm>
          <a:prstGeom prst="rect">
            <a:avLst/>
          </a:prstGeom>
          <a:noFill/>
        </p:spPr>
        <p:txBody>
          <a:bodyPr wrap="square" rtlCol="0">
            <a:spAutoFit/>
          </a:bodyPr>
          <a:lstStyle/>
          <a:p>
            <a:pPr algn="l"/>
            <a:r>
              <a:rPr lang="en-US" sz="2000" b="1" dirty="0" smtClean="0"/>
              <a:t>SBNA Business Banking</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3Q2015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541163"/>
            <a:ext cx="853875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Federal </a:t>
            </a:r>
            <a:r>
              <a:rPr lang="en-US" sz="800" dirty="0">
                <a:latin typeface="Arial"/>
                <a:ea typeface="ＭＳ Ｐゴシック"/>
                <a:sym typeface="Arial"/>
              </a:rPr>
              <a:t>Reserve Board historical data: C</a:t>
            </a:r>
            <a:r>
              <a:rPr lang="en-US" sz="800" dirty="0" smtClean="0">
                <a:latin typeface="Arial"/>
                <a:ea typeface="ＭＳ Ｐゴシック"/>
                <a:sym typeface="Arial"/>
              </a:rPr>
              <a:t>harge-Off </a:t>
            </a:r>
            <a:r>
              <a:rPr lang="en-US" sz="800" dirty="0">
                <a:latin typeface="Arial"/>
                <a:ea typeface="ＭＳ Ｐゴシック"/>
                <a:sym typeface="Arial"/>
              </a:rPr>
              <a:t>R</a:t>
            </a:r>
            <a:r>
              <a:rPr lang="en-US" sz="800" dirty="0" smtClean="0">
                <a:latin typeface="Arial"/>
                <a:ea typeface="ＭＳ Ｐゴシック"/>
                <a:sym typeface="Arial"/>
              </a:rPr>
              <a:t>ate </a:t>
            </a:r>
            <a:r>
              <a:rPr lang="en-US" sz="800" dirty="0">
                <a:latin typeface="Arial"/>
                <a:ea typeface="ＭＳ Ｐゴシック"/>
                <a:sym typeface="Arial"/>
              </a:rPr>
              <a:t>on </a:t>
            </a:r>
            <a:r>
              <a:rPr lang="en-US" sz="800" dirty="0" smtClean="0">
                <a:latin typeface="Arial"/>
                <a:ea typeface="ＭＳ Ｐゴシック"/>
                <a:sym typeface="Arial"/>
              </a:rPr>
              <a:t>Business Loans, All Commercial Banks</a:t>
            </a:r>
            <a:endParaRPr lang="en-US" sz="800" dirty="0">
              <a:latin typeface="Wingdings"/>
              <a:ea typeface="ＭＳ Ｐゴシック"/>
              <a:sym typeface="Arial"/>
            </a:endParaRPr>
          </a:p>
        </p:txBody>
      </p:sp>
      <p:sp>
        <p:nvSpPr>
          <p:cNvPr id="59" name="Rectangle 58"/>
          <p:cNvSpPr/>
          <p:nvPr/>
        </p:nvSpPr>
        <p:spPr>
          <a:xfrm>
            <a:off x="457200" y="1262913"/>
            <a:ext cx="3781425"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Business Banking loss rates</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54" name="Object 53"/>
          <p:cNvGraphicFramePr>
            <a:graphicFrameLocks/>
          </p:cNvGraphicFramePr>
          <p:nvPr>
            <p:custDataLst>
              <p:tags r:id="rId4"/>
            </p:custDataLst>
            <p:extLst>
              <p:ext uri="{D42A27DB-BD31-4B8C-83A1-F6EECF244321}">
                <p14:modId xmlns:p14="http://schemas.microsoft.com/office/powerpoint/2010/main" val="533313463"/>
              </p:ext>
            </p:extLst>
          </p:nvPr>
        </p:nvGraphicFramePr>
        <p:xfrm>
          <a:off x="533399" y="2171700"/>
          <a:ext cx="4162478" cy="3524310"/>
        </p:xfrm>
        <a:graphic>
          <a:graphicData uri="http://schemas.openxmlformats.org/presentationml/2006/ole">
            <mc:AlternateContent xmlns:mc="http://schemas.openxmlformats.org/markup-compatibility/2006">
              <mc:Choice xmlns:v="urn:schemas-microsoft-com:vml" Requires="v">
                <p:oleObj spid="_x0000_s166071" name="Chart" r:id="rId36" imgW="4162357" imgH="3524160" progId="MSGraph.Chart.8">
                  <p:embed followColorScheme="full"/>
                </p:oleObj>
              </mc:Choice>
              <mc:Fallback>
                <p:oleObj name="Chart" r:id="rId36" imgW="4162357" imgH="3524160" progId="MSGraph.Chart.8">
                  <p:embed followColorScheme="full"/>
                  <p:pic>
                    <p:nvPicPr>
                      <p:cNvPr id="0" name=""/>
                      <p:cNvPicPr/>
                      <p:nvPr/>
                    </p:nvPicPr>
                    <p:blipFill>
                      <a:blip r:embed="rId37"/>
                      <a:stretch>
                        <a:fillRect/>
                      </a:stretch>
                    </p:blipFill>
                    <p:spPr>
                      <a:xfrm>
                        <a:off x="533399" y="2171700"/>
                        <a:ext cx="4162478" cy="3524310"/>
                      </a:xfrm>
                      <a:prstGeom prst="rect">
                        <a:avLst/>
                      </a:prstGeom>
                    </p:spPr>
                  </p:pic>
                </p:oleObj>
              </mc:Fallback>
            </mc:AlternateContent>
          </a:graphicData>
        </a:graphic>
      </p:graphicFrame>
      <p:sp>
        <p:nvSpPr>
          <p:cNvPr id="56" name="Text Placeholder 2"/>
          <p:cNvSpPr>
            <a:spLocks noGrp="1"/>
          </p:cNvSpPr>
          <p:nvPr>
            <p:custDataLst>
              <p:tags r:id="rId5"/>
            </p:custDataLst>
          </p:nvPr>
        </p:nvSpPr>
        <p:spPr bwMode="gray">
          <a:xfrm>
            <a:off x="371475" y="46863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1881B44A-6F03-4212-A224-40004A68CB00}" type="datetime'''''''''''''''1''.''''''''''''''''''''''''''''''5'''''''''''">
              <a:rPr lang="en-US" sz="1000"/>
              <a:pPr marL="0" indent="0" algn="r">
                <a:lnSpc>
                  <a:spcPct val="100000"/>
                </a:lnSpc>
                <a:spcBef>
                  <a:spcPct val="0"/>
                </a:spcBef>
                <a:spcAft>
                  <a:spcPct val="0"/>
                </a:spcAft>
                <a:buNone/>
              </a:pPr>
              <a:t>1.5</a:t>
            </a:fld>
            <a:endParaRPr lang="en-GB" sz="1000" dirty="0"/>
          </a:p>
        </p:txBody>
      </p:sp>
      <p:sp>
        <p:nvSpPr>
          <p:cNvPr id="55" name="Text Placeholder 1"/>
          <p:cNvSpPr>
            <a:spLocks noGrp="1"/>
          </p:cNvSpPr>
          <p:nvPr>
            <p:custDataLst>
              <p:tags r:id="rId6"/>
            </p:custDataLst>
          </p:nvPr>
        </p:nvSpPr>
        <p:spPr bwMode="gray">
          <a:xfrm>
            <a:off x="371475" y="52292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8FBB930-DEB4-4E9B-B66F-95E85F1C1A23}" type="datetime'''''0''''''''''''''.''5'''''''''''">
              <a:rPr lang="en-US" sz="1000"/>
              <a:pPr marL="0" indent="0" algn="r">
                <a:lnSpc>
                  <a:spcPct val="100000"/>
                </a:lnSpc>
                <a:spcBef>
                  <a:spcPct val="0"/>
                </a:spcBef>
                <a:spcAft>
                  <a:spcPct val="0"/>
                </a:spcAft>
                <a:buNone/>
              </a:pPr>
              <a:t>0.5</a:t>
            </a:fld>
            <a:endParaRPr lang="en-GB" sz="1000" dirty="0"/>
          </a:p>
        </p:txBody>
      </p:sp>
      <p:sp>
        <p:nvSpPr>
          <p:cNvPr id="63" name="Text Placeholder 40"/>
          <p:cNvSpPr>
            <a:spLocks noGrp="1"/>
          </p:cNvSpPr>
          <p:nvPr>
            <p:custDataLst>
              <p:tags r:id="rId7"/>
            </p:custDataLst>
          </p:nvPr>
        </p:nvSpPr>
        <p:spPr bwMode="gray">
          <a:xfrm>
            <a:off x="371475" y="38576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0A054E4-B5DC-4819-8133-A59CA06A6A4C}" type="datetime'''''''''''''''''3.''''''''''''''0'''''''''''''''''''''">
              <a:rPr lang="en-US" sz="1000">
                <a:solidFill>
                  <a:schemeClr val="tx1"/>
                </a:solidFill>
              </a:rPr>
              <a:pPr/>
              <a:t>3.0</a:t>
            </a:fld>
            <a:endParaRPr lang="en-US" sz="1000" dirty="0">
              <a:solidFill>
                <a:schemeClr val="tx1"/>
              </a:solidFill>
              <a:sym typeface="+mn-lt"/>
            </a:endParaRPr>
          </a:p>
        </p:txBody>
      </p:sp>
      <p:sp>
        <p:nvSpPr>
          <p:cNvPr id="64" name="Text Placeholder 35"/>
          <p:cNvSpPr>
            <a:spLocks noGrp="1"/>
          </p:cNvSpPr>
          <p:nvPr>
            <p:custDataLst>
              <p:tags r:id="rId8"/>
            </p:custDataLst>
          </p:nvPr>
        </p:nvSpPr>
        <p:spPr bwMode="gray">
          <a:xfrm>
            <a:off x="371475" y="44100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39D70A45-EE1D-4A7F-8212-21C7DA813BB9}" type="datetime'''''2''''''''''''''''.''''0'''''''''''''''''''''''''''''''''">
              <a:rPr lang="en-US" sz="1000">
                <a:solidFill>
                  <a:schemeClr val="tx1"/>
                </a:solidFill>
              </a:rPr>
              <a:pPr/>
              <a:t>2.0</a:t>
            </a:fld>
            <a:endParaRPr lang="en-US" sz="1000" dirty="0">
              <a:solidFill>
                <a:schemeClr val="tx1"/>
              </a:solidFill>
              <a:sym typeface="+mn-lt"/>
            </a:endParaRPr>
          </a:p>
        </p:txBody>
      </p:sp>
      <p:sp>
        <p:nvSpPr>
          <p:cNvPr id="65" name="Text Placeholder 30"/>
          <p:cNvSpPr>
            <a:spLocks noGrp="1"/>
          </p:cNvSpPr>
          <p:nvPr>
            <p:custDataLst>
              <p:tags r:id="rId9"/>
            </p:custDataLst>
          </p:nvPr>
        </p:nvSpPr>
        <p:spPr bwMode="gray">
          <a:xfrm>
            <a:off x="371475" y="495300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6D35BD5-3F80-4828-9513-846BD861B4A9}" type="datetime'''''''''''''''''''''1''''.''''''''''''0'''''''''''''''''''">
              <a:rPr lang="en-US" sz="1000">
                <a:solidFill>
                  <a:schemeClr val="tx1"/>
                </a:solidFill>
              </a:rPr>
              <a:pPr/>
              <a:t>1.0</a:t>
            </a:fld>
            <a:endParaRPr lang="en-US" sz="1000" dirty="0">
              <a:solidFill>
                <a:schemeClr val="tx1"/>
              </a:solidFill>
              <a:sym typeface="+mn-lt"/>
            </a:endParaRPr>
          </a:p>
        </p:txBody>
      </p:sp>
      <p:sp>
        <p:nvSpPr>
          <p:cNvPr id="66" name="Text Placeholder 88"/>
          <p:cNvSpPr>
            <a:spLocks noGrp="1"/>
          </p:cNvSpPr>
          <p:nvPr>
            <p:custDataLst>
              <p:tags r:id="rId10"/>
            </p:custDataLst>
          </p:nvPr>
        </p:nvSpPr>
        <p:spPr bwMode="gray">
          <a:xfrm>
            <a:off x="371475" y="55054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B8D8E1F-80FF-4152-9B97-01EC1B7743FB}"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57" name="Text Placeholder 3"/>
          <p:cNvSpPr>
            <a:spLocks noGrp="1"/>
          </p:cNvSpPr>
          <p:nvPr>
            <p:custDataLst>
              <p:tags r:id="rId11"/>
            </p:custDataLst>
          </p:nvPr>
        </p:nvSpPr>
        <p:spPr bwMode="gray">
          <a:xfrm>
            <a:off x="371475" y="41338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C7C5D62-BA35-4F89-A93F-A1FAD3D14D84}" type="datetime'''''''''''''2''''''''''''''''''''''.''''''''5'''''''''''">
              <a:rPr lang="en-US" sz="1000"/>
              <a:pPr marL="0" indent="0" algn="r">
                <a:lnSpc>
                  <a:spcPct val="100000"/>
                </a:lnSpc>
                <a:spcBef>
                  <a:spcPct val="0"/>
                </a:spcBef>
                <a:spcAft>
                  <a:spcPct val="0"/>
                </a:spcAft>
                <a:buNone/>
              </a:pPr>
              <a:t>2.5</a:t>
            </a:fld>
            <a:endParaRPr lang="en-GB" sz="1000" dirty="0"/>
          </a:p>
        </p:txBody>
      </p:sp>
      <p:sp>
        <p:nvSpPr>
          <p:cNvPr id="58" name="Text Placeholder 4"/>
          <p:cNvSpPr>
            <a:spLocks noGrp="1"/>
          </p:cNvSpPr>
          <p:nvPr>
            <p:custDataLst>
              <p:tags r:id="rId12"/>
            </p:custDataLst>
          </p:nvPr>
        </p:nvSpPr>
        <p:spPr bwMode="gray">
          <a:xfrm>
            <a:off x="371475" y="35909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8B7458DC-84EF-4356-A2D8-1D9DC48E9A7F}" type="datetime'''''''''''''''''3''''''''''''''''''.''5'''''''''''''">
              <a:rPr lang="en-US" sz="1000"/>
              <a:pPr marL="0" indent="0" algn="r">
                <a:lnSpc>
                  <a:spcPct val="100000"/>
                </a:lnSpc>
                <a:spcBef>
                  <a:spcPct val="0"/>
                </a:spcBef>
                <a:spcAft>
                  <a:spcPct val="0"/>
                </a:spcAft>
                <a:buNone/>
              </a:pPr>
              <a:t>3.5</a:t>
            </a:fld>
            <a:endParaRPr lang="en-GB" sz="1000" dirty="0"/>
          </a:p>
        </p:txBody>
      </p:sp>
      <p:sp>
        <p:nvSpPr>
          <p:cNvPr id="69" name="Text Placeholder 12"/>
          <p:cNvSpPr>
            <a:spLocks noGrp="1"/>
          </p:cNvSpPr>
          <p:nvPr>
            <p:custDataLst>
              <p:tags r:id="rId13"/>
            </p:custDataLst>
          </p:nvPr>
        </p:nvSpPr>
        <p:spPr bwMode="gray">
          <a:xfrm>
            <a:off x="371475" y="33147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A32AC5F-8C4C-433C-B308-A57E0F322DA7}" type="datetime'''''''''''''4''.''''0'''''''''''''''''''''''''''''''''''''''">
              <a:rPr lang="en-US" sz="1000"/>
              <a:pPr marL="0" indent="0" algn="r">
                <a:lnSpc>
                  <a:spcPct val="100000"/>
                </a:lnSpc>
                <a:spcBef>
                  <a:spcPct val="0"/>
                </a:spcBef>
                <a:spcAft>
                  <a:spcPct val="0"/>
                </a:spcAft>
                <a:buNone/>
              </a:pPr>
              <a:t>4.0</a:t>
            </a:fld>
            <a:endParaRPr lang="en-GB" sz="1000" dirty="0"/>
          </a:p>
        </p:txBody>
      </p:sp>
      <p:sp>
        <p:nvSpPr>
          <p:cNvPr id="93" name="Text Placeholder 13"/>
          <p:cNvSpPr>
            <a:spLocks noGrp="1"/>
          </p:cNvSpPr>
          <p:nvPr>
            <p:custDataLst>
              <p:tags r:id="rId14"/>
            </p:custDataLst>
          </p:nvPr>
        </p:nvSpPr>
        <p:spPr bwMode="gray">
          <a:xfrm>
            <a:off x="371475" y="303847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220BC1EB-2CE4-4BE3-8667-0A821E3837FC}" type="datetime'''''''''''''''''''4''''''''''''''''''''''.''''''5'''''''">
              <a:rPr lang="en-US" sz="1000"/>
              <a:pPr marL="0" indent="0" algn="r">
                <a:lnSpc>
                  <a:spcPct val="100000"/>
                </a:lnSpc>
                <a:spcBef>
                  <a:spcPct val="0"/>
                </a:spcBef>
                <a:spcAft>
                  <a:spcPct val="0"/>
                </a:spcAft>
                <a:buNone/>
              </a:pPr>
              <a:t>4.5</a:t>
            </a:fld>
            <a:endParaRPr lang="en-GB" sz="1000" dirty="0"/>
          </a:p>
        </p:txBody>
      </p:sp>
      <p:sp>
        <p:nvSpPr>
          <p:cNvPr id="95" name="Text Placeholder 14"/>
          <p:cNvSpPr>
            <a:spLocks noGrp="1"/>
          </p:cNvSpPr>
          <p:nvPr>
            <p:custDataLst>
              <p:tags r:id="rId15"/>
            </p:custDataLst>
          </p:nvPr>
        </p:nvSpPr>
        <p:spPr bwMode="gray">
          <a:xfrm>
            <a:off x="371475" y="27622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75FC4604-522B-4EA5-B125-0EEF293B3553}" type="datetime'''''''''''''''''''''5.''''''0'''">
              <a:rPr lang="en-US" sz="1000"/>
              <a:pPr marL="0" indent="0" algn="r">
                <a:lnSpc>
                  <a:spcPct val="100000"/>
                </a:lnSpc>
                <a:spcBef>
                  <a:spcPct val="0"/>
                </a:spcBef>
                <a:spcAft>
                  <a:spcPct val="0"/>
                </a:spcAft>
                <a:buNone/>
              </a:pPr>
              <a:t>5.0</a:t>
            </a:fld>
            <a:endParaRPr lang="en-GB" sz="1000" dirty="0"/>
          </a:p>
        </p:txBody>
      </p:sp>
      <p:sp>
        <p:nvSpPr>
          <p:cNvPr id="96" name="Text Placeholder 15"/>
          <p:cNvSpPr>
            <a:spLocks noGrp="1"/>
          </p:cNvSpPr>
          <p:nvPr>
            <p:custDataLst>
              <p:tags r:id="rId16"/>
            </p:custDataLst>
          </p:nvPr>
        </p:nvSpPr>
        <p:spPr bwMode="gray">
          <a:xfrm>
            <a:off x="371475" y="24955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E24A0AC-7FC9-431B-83CB-7B81A25942A4}" type="datetime'''''''''''''5''''''''.''''''''''''''''''''''''''''5'''">
              <a:rPr lang="en-US" sz="1000"/>
              <a:pPr marL="0" indent="0" algn="r">
                <a:lnSpc>
                  <a:spcPct val="100000"/>
                </a:lnSpc>
                <a:spcBef>
                  <a:spcPct val="0"/>
                </a:spcBef>
                <a:spcAft>
                  <a:spcPct val="0"/>
                </a:spcAft>
                <a:buNone/>
              </a:pPr>
              <a:t>5.5</a:t>
            </a:fld>
            <a:endParaRPr lang="en-GB" sz="1000" dirty="0"/>
          </a:p>
        </p:txBody>
      </p:sp>
      <p:sp>
        <p:nvSpPr>
          <p:cNvPr id="98" name="Text Placeholder 16"/>
          <p:cNvSpPr>
            <a:spLocks noGrp="1"/>
          </p:cNvSpPr>
          <p:nvPr>
            <p:custDataLst>
              <p:tags r:id="rId17"/>
            </p:custDataLst>
          </p:nvPr>
        </p:nvSpPr>
        <p:spPr bwMode="gray">
          <a:xfrm>
            <a:off x="371475" y="22193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E71410A-CCD3-49D3-8724-7A9BFA52395B}" type="datetime'''''6''''''''''.''''''''0'''''''''''">
              <a:rPr lang="en-US" sz="1000"/>
              <a:pPr marL="0" indent="0" algn="r">
                <a:lnSpc>
                  <a:spcPct val="100000"/>
                </a:lnSpc>
                <a:spcBef>
                  <a:spcPct val="0"/>
                </a:spcBef>
                <a:spcAft>
                  <a:spcPct val="0"/>
                </a:spcAft>
                <a:buNone/>
              </a:pPr>
              <a:t>6.0</a:t>
            </a:fld>
            <a:endParaRPr lang="en-GB" sz="1000" dirty="0"/>
          </a:p>
        </p:txBody>
      </p:sp>
      <p:sp>
        <p:nvSpPr>
          <p:cNvPr id="84" name="Text Placeholder 38"/>
          <p:cNvSpPr>
            <a:spLocks noGrp="1"/>
          </p:cNvSpPr>
          <p:nvPr>
            <p:custDataLst>
              <p:tags r:id="rId18"/>
            </p:custDataLst>
          </p:nvPr>
        </p:nvSpPr>
        <p:spPr bwMode="auto">
          <a:xfrm>
            <a:off x="42449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AB57DC-FC00-4D9C-BAE6-476C495ECD23}" type="datetime'''''''''''''2''''''''''''''''''''0''''''''1''''''''5'''''">
              <a:rPr lang="en-US" sz="1000">
                <a:solidFill>
                  <a:schemeClr val="tx1"/>
                </a:solidFill>
              </a:rPr>
              <a:pPr/>
              <a:t>2015</a:t>
            </a:fld>
            <a:endParaRPr lang="en-US" sz="1000" dirty="0">
              <a:solidFill>
                <a:schemeClr val="tx1"/>
              </a:solidFill>
              <a:sym typeface="+mn-lt"/>
            </a:endParaRPr>
          </a:p>
        </p:txBody>
      </p:sp>
      <p:sp>
        <p:nvSpPr>
          <p:cNvPr id="77" name="Text Placeholder 37"/>
          <p:cNvSpPr>
            <a:spLocks noGrp="1"/>
          </p:cNvSpPr>
          <p:nvPr>
            <p:custDataLst>
              <p:tags r:id="rId19"/>
            </p:custDataLst>
          </p:nvPr>
        </p:nvSpPr>
        <p:spPr bwMode="auto">
          <a:xfrm>
            <a:off x="38258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5D6957-3647-4A50-B42D-16B2E3932FE0}" type="datetime'''''''''''''''''''''''''''''''''''''''''''''''20''1''''4'">
              <a:rPr lang="en-US" sz="1000">
                <a:solidFill>
                  <a:schemeClr val="tx1"/>
                </a:solidFill>
              </a:rPr>
              <a:pPr/>
              <a:t>2014</a:t>
            </a:fld>
            <a:endParaRPr lang="en-US" sz="1000" dirty="0">
              <a:solidFill>
                <a:schemeClr val="tx1"/>
              </a:solidFill>
              <a:sym typeface="+mn-lt"/>
            </a:endParaRPr>
          </a:p>
        </p:txBody>
      </p:sp>
      <p:sp>
        <p:nvSpPr>
          <p:cNvPr id="78" name="Text Placeholder 36"/>
          <p:cNvSpPr>
            <a:spLocks noGrp="1"/>
          </p:cNvSpPr>
          <p:nvPr>
            <p:custDataLst>
              <p:tags r:id="rId20"/>
            </p:custDataLst>
          </p:nvPr>
        </p:nvSpPr>
        <p:spPr bwMode="auto">
          <a:xfrm>
            <a:off x="34163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9FD37F-7DA4-4E69-90AD-9D436CE04E6C}" type="datetime'''''''''''''''''''''''2''0''''''''''''''''''''''1''3'">
              <a:rPr lang="en-US" sz="1000">
                <a:solidFill>
                  <a:schemeClr val="tx1"/>
                </a:solidFill>
              </a:rPr>
              <a:pPr/>
              <a:t>2013</a:t>
            </a:fld>
            <a:endParaRPr lang="en-US" sz="1000" dirty="0">
              <a:solidFill>
                <a:schemeClr val="tx1"/>
              </a:solidFill>
              <a:sym typeface="+mn-lt"/>
            </a:endParaRPr>
          </a:p>
        </p:txBody>
      </p:sp>
      <p:sp>
        <p:nvSpPr>
          <p:cNvPr id="79" name="Text Placeholder 35"/>
          <p:cNvSpPr>
            <a:spLocks noGrp="1"/>
          </p:cNvSpPr>
          <p:nvPr>
            <p:custDataLst>
              <p:tags r:id="rId21"/>
            </p:custDataLst>
          </p:nvPr>
        </p:nvSpPr>
        <p:spPr bwMode="auto">
          <a:xfrm>
            <a:off x="29972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1ED9E1-1EE4-47D4-84CD-D951DC5E0E8C}" type="datetime'''''''''''''''2''''0''1''2'''''">
              <a:rPr lang="en-US" sz="1000">
                <a:solidFill>
                  <a:schemeClr val="tx1"/>
                </a:solidFill>
              </a:rPr>
              <a:pPr/>
              <a:t>2012</a:t>
            </a:fld>
            <a:endParaRPr lang="en-US" sz="1000" dirty="0">
              <a:solidFill>
                <a:schemeClr val="tx1"/>
              </a:solidFill>
              <a:sym typeface="+mn-lt"/>
            </a:endParaRPr>
          </a:p>
        </p:txBody>
      </p:sp>
      <p:sp>
        <p:nvSpPr>
          <p:cNvPr id="80" name="Text Placeholder 34"/>
          <p:cNvSpPr>
            <a:spLocks noGrp="1"/>
          </p:cNvSpPr>
          <p:nvPr>
            <p:custDataLst>
              <p:tags r:id="rId22"/>
            </p:custDataLst>
          </p:nvPr>
        </p:nvSpPr>
        <p:spPr bwMode="auto">
          <a:xfrm>
            <a:off x="25781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F811910-585F-4EAC-9F03-3430E7DF002E}" type="datetime'''''''''''''2''''''''''''01''''''''1'''''''''''">
              <a:rPr lang="en-US" sz="1000">
                <a:solidFill>
                  <a:schemeClr val="tx1"/>
                </a:solidFill>
              </a:rPr>
              <a:pPr/>
              <a:t>2011</a:t>
            </a:fld>
            <a:endParaRPr lang="en-US" sz="1000" dirty="0">
              <a:solidFill>
                <a:schemeClr val="tx1"/>
              </a:solidFill>
              <a:sym typeface="+mn-lt"/>
            </a:endParaRPr>
          </a:p>
        </p:txBody>
      </p:sp>
      <p:sp>
        <p:nvSpPr>
          <p:cNvPr id="81" name="Text Placeholder 33"/>
          <p:cNvSpPr>
            <a:spLocks noGrp="1"/>
          </p:cNvSpPr>
          <p:nvPr>
            <p:custDataLst>
              <p:tags r:id="rId23"/>
            </p:custDataLst>
          </p:nvPr>
        </p:nvSpPr>
        <p:spPr bwMode="auto">
          <a:xfrm>
            <a:off x="21685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172131-C30C-42B5-96E4-564FC8BBCF8F}" type="datetime'''''''''''''''''''''''2''0''''''''1''''''0'">
              <a:rPr lang="en-US" sz="1000">
                <a:solidFill>
                  <a:schemeClr val="tx1"/>
                </a:solidFill>
              </a:rPr>
              <a:pPr/>
              <a:t>2010</a:t>
            </a:fld>
            <a:endParaRPr lang="en-US" sz="1000" dirty="0">
              <a:solidFill>
                <a:schemeClr val="tx1"/>
              </a:solidFill>
              <a:sym typeface="+mn-lt"/>
            </a:endParaRPr>
          </a:p>
        </p:txBody>
      </p:sp>
      <p:sp>
        <p:nvSpPr>
          <p:cNvPr id="82" name="Text Placeholder 32"/>
          <p:cNvSpPr>
            <a:spLocks noGrp="1"/>
          </p:cNvSpPr>
          <p:nvPr>
            <p:custDataLst>
              <p:tags r:id="rId24"/>
            </p:custDataLst>
          </p:nvPr>
        </p:nvSpPr>
        <p:spPr bwMode="auto">
          <a:xfrm>
            <a:off x="17494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2185366-971B-4044-B6AB-405B6FCF32B4}" type="datetime'''''''''''''''''''''''2''''''''''''''''00''''''''''''''''9'">
              <a:rPr lang="en-US" sz="1000">
                <a:solidFill>
                  <a:schemeClr val="tx1"/>
                </a:solidFill>
              </a:rPr>
              <a:pPr/>
              <a:t>2009</a:t>
            </a:fld>
            <a:endParaRPr lang="en-US" sz="1000" dirty="0">
              <a:solidFill>
                <a:schemeClr val="tx1"/>
              </a:solidFill>
              <a:sym typeface="+mn-lt"/>
            </a:endParaRPr>
          </a:p>
        </p:txBody>
      </p:sp>
      <p:sp>
        <p:nvSpPr>
          <p:cNvPr id="83" name="Text Placeholder 31"/>
          <p:cNvSpPr>
            <a:spLocks noGrp="1"/>
          </p:cNvSpPr>
          <p:nvPr>
            <p:custDataLst>
              <p:tags r:id="rId25"/>
            </p:custDataLst>
          </p:nvPr>
        </p:nvSpPr>
        <p:spPr bwMode="auto">
          <a:xfrm>
            <a:off x="13303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9B96B76-B135-49D4-9A56-EA4001038941}" type="datetime'''''20''''''''''''''''''0''''''''''''8'">
              <a:rPr lang="en-US" sz="1000">
                <a:solidFill>
                  <a:schemeClr val="tx1"/>
                </a:solidFill>
              </a:rPr>
              <a:pPr/>
              <a:t>2008</a:t>
            </a:fld>
            <a:endParaRPr lang="en-US" sz="1000" dirty="0">
              <a:solidFill>
                <a:schemeClr val="tx1"/>
              </a:solidFill>
              <a:sym typeface="+mn-lt"/>
            </a:endParaRPr>
          </a:p>
        </p:txBody>
      </p:sp>
      <p:sp>
        <p:nvSpPr>
          <p:cNvPr id="85" name="Text Placeholder 30"/>
          <p:cNvSpPr>
            <a:spLocks noGrp="1"/>
          </p:cNvSpPr>
          <p:nvPr>
            <p:custDataLst>
              <p:tags r:id="rId26"/>
            </p:custDataLst>
          </p:nvPr>
        </p:nvSpPr>
        <p:spPr bwMode="auto">
          <a:xfrm>
            <a:off x="9207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089503-A8A9-4777-BA7E-E33037967E19}" type="datetime'2''''''''''''''''''''''''''0''''''''''''''0''7'''''''''''">
              <a:rPr lang="en-US" sz="1000">
                <a:solidFill>
                  <a:schemeClr val="tx1"/>
                </a:solidFill>
              </a:rPr>
              <a:pPr/>
              <a:t>2007</a:t>
            </a:fld>
            <a:endParaRPr lang="en-US" sz="1000" dirty="0">
              <a:solidFill>
                <a:schemeClr val="tx1"/>
              </a:solidFill>
              <a:sym typeface="+mn-lt"/>
            </a:endParaRPr>
          </a:p>
        </p:txBody>
      </p:sp>
      <p:sp>
        <p:nvSpPr>
          <p:cNvPr id="76" name="Text Placeholder 29"/>
          <p:cNvSpPr>
            <a:spLocks noGrp="1"/>
          </p:cNvSpPr>
          <p:nvPr>
            <p:custDataLst>
              <p:tags r:id="rId27"/>
            </p:custDataLst>
          </p:nvPr>
        </p:nvSpPr>
        <p:spPr bwMode="auto">
          <a:xfrm>
            <a:off x="5016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54A4D8C-C69E-4A17-87E0-67572A546E3A}" type="datetime'''''''2''''''''''0''''''''''''''''06'">
              <a:rPr lang="en-US" sz="1000">
                <a:solidFill>
                  <a:schemeClr val="tx1"/>
                </a:solidFill>
              </a:rPr>
              <a:pPr/>
              <a:t>2006</a:t>
            </a:fld>
            <a:endParaRPr lang="en-US" sz="1000" dirty="0">
              <a:solidFill>
                <a:schemeClr val="tx1"/>
              </a:solidFill>
              <a:sym typeface="+mn-lt"/>
            </a:endParaRPr>
          </a:p>
        </p:txBody>
      </p:sp>
      <p:cxnSp>
        <p:nvCxnSpPr>
          <p:cNvPr id="87" name="Straight Connector 86"/>
          <p:cNvCxnSpPr/>
          <p:nvPr>
            <p:custDataLst>
              <p:tags r:id="rId28"/>
            </p:custDataLst>
          </p:nvPr>
        </p:nvCxnSpPr>
        <p:spPr bwMode="gray">
          <a:xfrm>
            <a:off x="1774825" y="6040438"/>
            <a:ext cx="219075" cy="0"/>
          </a:xfrm>
          <a:prstGeom prst="line">
            <a:avLst/>
          </a:prstGeom>
          <a:solidFill>
            <a:schemeClr val="accent1"/>
          </a:solidFill>
          <a:ln w="19050" cap="flat" cmpd="sng" algn="ctr">
            <a:solidFill>
              <a:srgbClr val="606060"/>
            </a:solidFill>
            <a:prstDash val="solid"/>
            <a:round/>
            <a:headEnd type="none" w="med" len="med"/>
            <a:tailEnd type="none" w="med" len="med"/>
          </a:ln>
          <a:effectLst/>
        </p:spPr>
      </p:cxnSp>
      <p:cxnSp>
        <p:nvCxnSpPr>
          <p:cNvPr id="86" name="Straight Connector 85"/>
          <p:cNvCxnSpPr/>
          <p:nvPr>
            <p:custDataLst>
              <p:tags r:id="rId29"/>
            </p:custDataLst>
          </p:nvPr>
        </p:nvCxnSpPr>
        <p:spPr bwMode="gray">
          <a:xfrm>
            <a:off x="966788" y="6040438"/>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90" name="Text Placeholder 13"/>
          <p:cNvSpPr>
            <a:spLocks noGrp="1"/>
          </p:cNvSpPr>
          <p:nvPr>
            <p:custDataLst>
              <p:tags r:id="rId30"/>
            </p:custDataLst>
          </p:nvPr>
        </p:nvSpPr>
        <p:spPr bwMode="auto">
          <a:xfrm>
            <a:off x="2044700" y="5970588"/>
            <a:ext cx="5334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6BE48543-98A8-40AE-94BC-FD76D8B0D0EE}" type="datetime'''F''''R''''''''''''''''B'''''''' d''''''''''''''''a''''ta'">
              <a:rPr lang="en-US" sz="1000">
                <a:solidFill>
                  <a:schemeClr val="tx1"/>
                </a:solidFill>
              </a:rPr>
              <a:pPr/>
              <a:t>FRB data</a:t>
            </a:fld>
            <a:endParaRPr lang="en-US" sz="1000" dirty="0">
              <a:solidFill>
                <a:schemeClr val="tx1"/>
              </a:solidFill>
              <a:sym typeface="+mn-lt"/>
            </a:endParaRPr>
          </a:p>
        </p:txBody>
      </p:sp>
      <p:sp>
        <p:nvSpPr>
          <p:cNvPr id="91" name="Text Placeholder 14"/>
          <p:cNvSpPr>
            <a:spLocks noGrp="1"/>
          </p:cNvSpPr>
          <p:nvPr>
            <p:custDataLst>
              <p:tags r:id="rId31"/>
            </p:custDataLst>
          </p:nvPr>
        </p:nvSpPr>
        <p:spPr bwMode="auto">
          <a:xfrm>
            <a:off x="1236663" y="5970588"/>
            <a:ext cx="436563"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C0A5A7A4-0EFC-448F-B77B-9CC60F4EB2BB}" type="datetime'S''''''''H''''''''''''''''U''''''S''A'''''''''">
              <a:rPr lang="en-US" sz="1000">
                <a:solidFill>
                  <a:schemeClr val="tx1"/>
                </a:solidFill>
              </a:rPr>
              <a:pPr/>
              <a:t>SHUSA</a:t>
            </a:fld>
            <a:endParaRPr lang="en-US" sz="1000" dirty="0">
              <a:solidFill>
                <a:schemeClr val="tx1"/>
              </a:solidFill>
              <a:sym typeface="+mn-lt"/>
            </a:endParaRPr>
          </a:p>
        </p:txBody>
      </p:sp>
      <p:sp>
        <p:nvSpPr>
          <p:cNvPr id="49" name="Rectangle 48"/>
          <p:cNvSpPr/>
          <p:nvPr/>
        </p:nvSpPr>
        <p:spPr bwMode="auto">
          <a:xfrm>
            <a:off x="1453484" y="2222500"/>
            <a:ext cx="1269531"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0" name="Rectangle 49"/>
          <p:cNvSpPr/>
          <p:nvPr/>
        </p:nvSpPr>
        <p:spPr bwMode="auto">
          <a:xfrm>
            <a:off x="2723014" y="2222500"/>
            <a:ext cx="1890549"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51" name="TextBox 50"/>
          <p:cNvSpPr txBox="1"/>
          <p:nvPr/>
        </p:nvSpPr>
        <p:spPr>
          <a:xfrm>
            <a:off x="1453485" y="2251655"/>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52" name="TextBox 51"/>
          <p:cNvSpPr txBox="1"/>
          <p:nvPr/>
        </p:nvSpPr>
        <p:spPr>
          <a:xfrm>
            <a:off x="3266410" y="224213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53" name="Rectangle 52"/>
          <p:cNvSpPr/>
          <p:nvPr/>
        </p:nvSpPr>
        <p:spPr bwMode="auto">
          <a:xfrm>
            <a:off x="1453485" y="2219325"/>
            <a:ext cx="823084"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45" name="Rectangle 44"/>
          <p:cNvSpPr/>
          <p:nvPr/>
        </p:nvSpPr>
        <p:spPr>
          <a:xfrm>
            <a:off x="5138470" y="4789515"/>
            <a:ext cx="4005530" cy="830997"/>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a:t>Industry data provides comparable benchmark for </a:t>
            </a:r>
            <a:r>
              <a:rPr lang="en-US" sz="1200" dirty="0" smtClean="0"/>
              <a:t>the Business Banking portfolio, and is used, in conjunction with CCAR output, to determine stress scalar</a:t>
            </a:r>
          </a:p>
        </p:txBody>
      </p:sp>
      <p:sp>
        <p:nvSpPr>
          <p:cNvPr id="46" name="Text Placeholder 10"/>
          <p:cNvSpPr txBox="1">
            <a:spLocks/>
          </p:cNvSpPr>
          <p:nvPr/>
        </p:nvSpPr>
        <p:spPr>
          <a:xfrm>
            <a:off x="5138470" y="4545640"/>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48" name="Content Placeholder 12"/>
          <p:cNvGraphicFramePr>
            <a:graphicFrameLocks/>
          </p:cNvGraphicFramePr>
          <p:nvPr>
            <p:extLst>
              <p:ext uri="{D42A27DB-BD31-4B8C-83A1-F6EECF244321}">
                <p14:modId xmlns:p14="http://schemas.microsoft.com/office/powerpoint/2010/main" val="853752580"/>
              </p:ext>
            </p:extLst>
          </p:nvPr>
        </p:nvGraphicFramePr>
        <p:xfrm>
          <a:off x="4946070" y="2267884"/>
          <a:ext cx="4224798" cy="1895154"/>
        </p:xfrm>
        <a:graphic>
          <a:graphicData uri="http://schemas.openxmlformats.org/drawingml/2006/table">
            <a:tbl>
              <a:tblPr firstRow="1" bandRow="1"/>
              <a:tblGrid>
                <a:gridCol w="1227218"/>
                <a:gridCol w="1233377"/>
                <a:gridCol w="1222744"/>
                <a:gridCol w="541459"/>
              </a:tblGrid>
              <a:tr h="259608">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59608">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59608">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Q12011-Q32015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194241">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FRB –</a:t>
                      </a:r>
                      <a:r>
                        <a:rPr lang="en-US" sz="1100" b="0" i="0" u="none" strike="noStrike" kern="1200" baseline="0" dirty="0" smtClean="0">
                          <a:solidFill>
                            <a:srgbClr val="000000"/>
                          </a:solidFill>
                          <a:effectLst/>
                          <a:latin typeface="+mn-lt"/>
                          <a:ea typeface="+mn-ea"/>
                          <a:cs typeface="+mn-cs"/>
                        </a:rPr>
                        <a:t> Business loans</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0.38%</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1.80%</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4.74</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9608">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Q12011-Q32015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194241">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FRB</a:t>
                      </a:r>
                      <a:r>
                        <a:rPr lang="en-US" sz="1100" b="0" i="0" u="none" strike="noStrike" kern="1200" baseline="0" dirty="0" smtClean="0">
                          <a:solidFill>
                            <a:srgbClr val="000000"/>
                          </a:solidFill>
                          <a:effectLst/>
                          <a:latin typeface="+mn-lt"/>
                          <a:ea typeface="+mn-ea"/>
                          <a:cs typeface="+mn-cs"/>
                        </a:rPr>
                        <a:t> – Business loans</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0.38%</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1.70%</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4.47</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198209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8148974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3602" name="think-cell Slide" r:id="rId31" imgW="270" imgH="270" progId="TCLayout.ActiveDocument.1">
                  <p:embed/>
                </p:oleObj>
              </mc:Choice>
              <mc:Fallback>
                <p:oleObj name="think-cell Slide" r:id="rId31" imgW="270" imgH="270" progId="TCLayout.ActiveDocument.1">
                  <p:embed/>
                  <p:pic>
                    <p:nvPicPr>
                      <p:cNvPr id="0" name=""/>
                      <p:cNvPicPr/>
                      <p:nvPr/>
                    </p:nvPicPr>
                    <p:blipFill>
                      <a:blip r:embed="rId32"/>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Business Banking </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657013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Business Banking NCO rates: historic and projected in CCAR Base</a:t>
            </a:r>
          </a:p>
          <a:p>
            <a:pPr algn="l"/>
            <a:r>
              <a:rPr lang="en-GB" sz="1400" kern="0" dirty="0" smtClean="0">
                <a:solidFill>
                  <a:srgbClr val="FF0000"/>
                </a:solidFill>
                <a:latin typeface="Arial"/>
                <a:ea typeface="ＭＳ Ｐゴシック"/>
              </a:rPr>
              <a:t>%, 2012Q2-2018Q1, vs 2015 and 2016 NCO anchor points</a:t>
            </a:r>
            <a:endParaRPr lang="en-GB" sz="1400" kern="0" dirty="0">
              <a:solidFill>
                <a:srgbClr val="FF0000"/>
              </a:solidFill>
              <a:latin typeface="Arial"/>
              <a:ea typeface="ＭＳ Ｐゴシック"/>
            </a:endParaRPr>
          </a:p>
        </p:txBody>
      </p:sp>
      <p:sp>
        <p:nvSpPr>
          <p:cNvPr id="64" name="Footnote"/>
          <p:cNvSpPr/>
          <p:nvPr/>
        </p:nvSpPr>
        <p:spPr bwMode="auto">
          <a:xfrm>
            <a:off x="447146" y="6477084"/>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buAutoNum type="arabicPeriod"/>
            </a:pPr>
            <a:r>
              <a:rPr lang="en-US" sz="800" dirty="0" smtClean="0">
                <a:latin typeface="Arial"/>
                <a:ea typeface="ＭＳ Ｐゴシック"/>
                <a:sym typeface="Arial"/>
              </a:rPr>
              <a:t>2015 limits after management adjustment</a:t>
            </a:r>
          </a:p>
        </p:txBody>
      </p:sp>
      <p:graphicFrame>
        <p:nvGraphicFramePr>
          <p:cNvPr id="40" name="Object 39"/>
          <p:cNvGraphicFramePr>
            <a:graphicFrameLocks/>
          </p:cNvGraphicFramePr>
          <p:nvPr>
            <p:custDataLst>
              <p:tags r:id="rId4"/>
            </p:custDataLst>
            <p:extLst>
              <p:ext uri="{D42A27DB-BD31-4B8C-83A1-F6EECF244321}">
                <p14:modId xmlns:p14="http://schemas.microsoft.com/office/powerpoint/2010/main" val="473304215"/>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93603" name="Chart" r:id="rId33" imgW="6400800" imgH="3705315" progId="MSGraph.Chart.8">
                  <p:embed followColorScheme="full"/>
                </p:oleObj>
              </mc:Choice>
              <mc:Fallback>
                <p:oleObj name="Chart" r:id="rId33" imgW="6400800" imgH="3705315" progId="MSGraph.Chart.8">
                  <p:embed followColorScheme="full"/>
                  <p:pic>
                    <p:nvPicPr>
                      <p:cNvPr id="0" name=""/>
                      <p:cNvPicPr/>
                      <p:nvPr/>
                    </p:nvPicPr>
                    <p:blipFill>
                      <a:blip r:embed="rId34"/>
                      <a:stretch>
                        <a:fillRect/>
                      </a:stretch>
                    </p:blipFill>
                    <p:spPr>
                      <a:xfrm>
                        <a:off x="381000" y="1828800"/>
                        <a:ext cx="6400800" cy="3705315"/>
                      </a:xfrm>
                      <a:prstGeom prst="rect">
                        <a:avLst/>
                      </a:prstGeom>
                    </p:spPr>
                  </p:pic>
                </p:oleObj>
              </mc:Fallback>
            </mc:AlternateContent>
          </a:graphicData>
        </a:graphic>
      </p:graphicFrame>
      <p:sp>
        <p:nvSpPr>
          <p:cNvPr id="47" name="Text Placeholder 11"/>
          <p:cNvSpPr>
            <a:spLocks noGrp="1"/>
          </p:cNvSpPr>
          <p:nvPr>
            <p:custDataLst>
              <p:tags r:id="rId5"/>
            </p:custDataLst>
          </p:nvPr>
        </p:nvSpPr>
        <p:spPr bwMode="auto">
          <a:xfrm>
            <a:off x="428307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5D5832D-7168-403B-84E1-2F1F5C1A0074}" type="datetime'''2''''''''''''''''''0''''''''''1''''''''''6'''''">
              <a:rPr lang="en-US" sz="1000">
                <a:latin typeface="Arial"/>
                <a:sym typeface="Arial"/>
              </a:rPr>
              <a:pPr marL="0" indent="0" algn="ctr">
                <a:lnSpc>
                  <a:spcPct val="100000"/>
                </a:lnSpc>
                <a:spcBef>
                  <a:spcPct val="0"/>
                </a:spcBef>
                <a:spcAft>
                  <a:spcPct val="0"/>
                </a:spcAft>
                <a:buNone/>
              </a:pPr>
              <a:t>2016</a:t>
            </a:fld>
            <a:endParaRPr lang="en-GB" sz="1000" dirty="0">
              <a:latin typeface="Arial"/>
              <a:sym typeface="Arial"/>
            </a:endParaRPr>
          </a:p>
        </p:txBody>
      </p:sp>
      <p:sp>
        <p:nvSpPr>
          <p:cNvPr id="46" name="Text Placeholder 10"/>
          <p:cNvSpPr>
            <a:spLocks noGrp="1"/>
          </p:cNvSpPr>
          <p:nvPr>
            <p:custDataLst>
              <p:tags r:id="rId6"/>
            </p:custDataLst>
          </p:nvPr>
        </p:nvSpPr>
        <p:spPr bwMode="auto">
          <a:xfrm>
            <a:off x="32448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5695391-E697-42AB-9B13-03433E1077AA}" type="datetime'''''''''''''2''''''''''''''0''''''''''''15'''''''">
              <a:rPr lang="en-US" sz="1000">
                <a:latin typeface="Arial"/>
                <a:sym typeface="Arial"/>
              </a:rPr>
              <a:pPr marL="0" indent="0" algn="ctr">
                <a:lnSpc>
                  <a:spcPct val="100000"/>
                </a:lnSpc>
                <a:spcBef>
                  <a:spcPct val="0"/>
                </a:spcBef>
                <a:spcAft>
                  <a:spcPct val="0"/>
                </a:spcAft>
                <a:buNone/>
              </a:pPr>
              <a:t>2015</a:t>
            </a:fld>
            <a:endParaRPr lang="en-GB" sz="1000" dirty="0">
              <a:latin typeface="Arial"/>
              <a:sym typeface="Arial"/>
            </a:endParaRPr>
          </a:p>
        </p:txBody>
      </p:sp>
      <p:sp>
        <p:nvSpPr>
          <p:cNvPr id="45" name="Text Placeholder 9"/>
          <p:cNvSpPr>
            <a:spLocks noGrp="1"/>
          </p:cNvSpPr>
          <p:nvPr>
            <p:custDataLst>
              <p:tags r:id="rId7"/>
            </p:custDataLst>
          </p:nvPr>
        </p:nvSpPr>
        <p:spPr bwMode="auto">
          <a:xfrm>
            <a:off x="22066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50446E3-E050-4AD9-96CE-4386A5D3E9B1}" type="datetime'''2''''''''0''''''''''1''''''''''4'''''''''''''''''''''">
              <a:rPr lang="en-US" sz="1000">
                <a:latin typeface="Arial"/>
                <a:sym typeface="Arial"/>
              </a:rPr>
              <a:pPr marL="0" indent="0" algn="ctr">
                <a:lnSpc>
                  <a:spcPct val="100000"/>
                </a:lnSpc>
                <a:spcBef>
                  <a:spcPct val="0"/>
                </a:spcBef>
                <a:spcAft>
                  <a:spcPct val="0"/>
                </a:spcAft>
                <a:buNone/>
              </a:pPr>
              <a:t>2014</a:t>
            </a:fld>
            <a:endParaRPr lang="en-GB" sz="1000" dirty="0">
              <a:latin typeface="Arial"/>
              <a:sym typeface="Arial"/>
            </a:endParaRPr>
          </a:p>
        </p:txBody>
      </p:sp>
      <p:sp>
        <p:nvSpPr>
          <p:cNvPr id="44" name="Text Placeholder 6"/>
          <p:cNvSpPr>
            <a:spLocks noGrp="1"/>
          </p:cNvSpPr>
          <p:nvPr>
            <p:custDataLst>
              <p:tags r:id="rId8"/>
            </p:custDataLst>
          </p:nvPr>
        </p:nvSpPr>
        <p:spPr bwMode="auto">
          <a:xfrm>
            <a:off x="11684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106AA94-92E5-4881-9FD0-551898523437}" type="datetime'2''''''''''''''''''0''''''''''1''3'''''''''''''''''''''">
              <a:rPr lang="en-US" sz="1000">
                <a:latin typeface="Arial"/>
                <a:sym typeface="Arial"/>
              </a:rPr>
              <a:pPr marL="0" indent="0" algn="ctr">
                <a:lnSpc>
                  <a:spcPct val="100000"/>
                </a:lnSpc>
                <a:spcBef>
                  <a:spcPct val="0"/>
                </a:spcBef>
                <a:spcAft>
                  <a:spcPct val="0"/>
                </a:spcAft>
                <a:buNone/>
              </a:pPr>
              <a:t>2013</a:t>
            </a:fld>
            <a:endParaRPr lang="en-GB" sz="1000" dirty="0">
              <a:latin typeface="Arial"/>
              <a:sym typeface="Arial"/>
            </a:endParaRPr>
          </a:p>
        </p:txBody>
      </p:sp>
      <p:sp>
        <p:nvSpPr>
          <p:cNvPr id="50" name="Text Placeholder 13"/>
          <p:cNvSpPr>
            <a:spLocks noGrp="1"/>
          </p:cNvSpPr>
          <p:nvPr>
            <p:custDataLst>
              <p:tags r:id="rId9"/>
            </p:custDataLst>
          </p:nvPr>
        </p:nvSpPr>
        <p:spPr bwMode="auto">
          <a:xfrm>
            <a:off x="635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89A69B42-F4AD-4279-87AE-913BF72F5E26}" type="datetime'''''''''2''''01''8'''''''''''''''''''''''''''''''''''''''''">
              <a:rPr lang="en-US" sz="1000">
                <a:latin typeface="Arial"/>
                <a:sym typeface="Arial"/>
              </a:rPr>
              <a:pPr marL="0" indent="0" algn="ctr">
                <a:lnSpc>
                  <a:spcPct val="100000"/>
                </a:lnSpc>
                <a:spcBef>
                  <a:spcPct val="0"/>
                </a:spcBef>
                <a:spcAft>
                  <a:spcPct val="0"/>
                </a:spcAft>
                <a:buNone/>
              </a:pPr>
              <a:t>2018</a:t>
            </a:fld>
            <a:endParaRPr lang="en-GB" sz="1000" dirty="0">
              <a:latin typeface="Arial"/>
              <a:sym typeface="Arial"/>
            </a:endParaRPr>
          </a:p>
        </p:txBody>
      </p:sp>
      <p:sp>
        <p:nvSpPr>
          <p:cNvPr id="48" name="Text Placeholder 12"/>
          <p:cNvSpPr>
            <a:spLocks noGrp="1"/>
          </p:cNvSpPr>
          <p:nvPr>
            <p:custDataLst>
              <p:tags r:id="rId10"/>
            </p:custDataLst>
          </p:nvPr>
        </p:nvSpPr>
        <p:spPr bwMode="auto">
          <a:xfrm>
            <a:off x="532130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193FE66-EB59-4F05-8D77-4181FBA0A6CB}"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cxnSp>
        <p:nvCxnSpPr>
          <p:cNvPr id="55" name="Straight Connector 54"/>
          <p:cNvCxnSpPr/>
          <p:nvPr>
            <p:custDataLst>
              <p:tags r:id="rId11"/>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p:custDataLst>
              <p:tags r:id="rId12"/>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custDataLst>
              <p:tags r:id="rId13"/>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custDataLst>
              <p:tags r:id="rId14"/>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custDataLst>
              <p:tags r:id="rId15"/>
            </p:custDataLst>
          </p:nvPr>
        </p:nvCxnSpPr>
        <p:spPr bwMode="gray">
          <a:xfrm>
            <a:off x="3635375" y="6213475"/>
            <a:ext cx="328613" cy="0"/>
          </a:xfrm>
          <a:prstGeom prst="line">
            <a:avLst/>
          </a:prstGeom>
          <a:ln w="19050">
            <a:solidFill>
              <a:srgbClr val="EB0326"/>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custDataLst>
              <p:tags r:id="rId16"/>
            </p:custDataLst>
          </p:nvPr>
        </p:nvCxnSpPr>
        <p:spPr bwMode="gray">
          <a:xfrm>
            <a:off x="3635375" y="6010275"/>
            <a:ext cx="328613" cy="0"/>
          </a:xfrm>
          <a:prstGeom prst="line">
            <a:avLst/>
          </a:prstGeom>
          <a:ln w="19050">
            <a:solidFill>
              <a:srgbClr val="FFBF27"/>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17"/>
            </p:custDataLst>
          </p:nvPr>
        </p:nvCxnSpPr>
        <p:spPr bwMode="gray">
          <a:xfrm>
            <a:off x="5453063" y="5807075"/>
            <a:ext cx="328612" cy="0"/>
          </a:xfrm>
          <a:prstGeom prst="line">
            <a:avLst/>
          </a:prstGeom>
          <a:ln w="9525">
            <a:solidFill>
              <a:srgbClr val="80808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18"/>
            </p:custDataLst>
          </p:nvPr>
        </p:nvCxnSpPr>
        <p:spPr bwMode="gray">
          <a:xfrm>
            <a:off x="5453063" y="62134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custDataLst>
              <p:tags r:id="rId19"/>
            </p:custDataLst>
          </p:nvPr>
        </p:nvCxnSpPr>
        <p:spPr bwMode="gray">
          <a:xfrm>
            <a:off x="5453063" y="6010275"/>
            <a:ext cx="328612" cy="0"/>
          </a:xfrm>
          <a:prstGeom prst="line">
            <a:avLst/>
          </a:prstGeom>
          <a:ln w="952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 Placeholder 5"/>
          <p:cNvSpPr>
            <a:spLocks noGrp="1"/>
          </p:cNvSpPr>
          <p:nvPr>
            <p:custDataLst>
              <p:tags r:id="rId20"/>
            </p:custDataLst>
          </p:nvPr>
        </p:nvSpPr>
        <p:spPr bwMode="auto">
          <a:xfrm>
            <a:off x="5832475" y="59404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A691488-B56C-447D-B21A-BC482FF98458}" type="datetime'''''Max'''''''''' ''''a''''mbe''r'''' ''''''tr''''i''gg''e''r'">
              <a:rPr lang="en-US" sz="1000"/>
              <a:pPr/>
              <a:t>Max amber trigger</a:t>
            </a:fld>
            <a:endParaRPr lang="en-GB" sz="1000" dirty="0">
              <a:latin typeface="Arial"/>
              <a:sym typeface="Arial"/>
            </a:endParaRPr>
          </a:p>
        </p:txBody>
      </p:sp>
      <p:sp>
        <p:nvSpPr>
          <p:cNvPr id="41" name="Text Placeholder 6"/>
          <p:cNvSpPr>
            <a:spLocks noGrp="1"/>
          </p:cNvSpPr>
          <p:nvPr>
            <p:custDataLst>
              <p:tags r:id="rId21"/>
            </p:custDataLst>
          </p:nvPr>
        </p:nvSpPr>
        <p:spPr bwMode="auto">
          <a:xfrm>
            <a:off x="5832475" y="61436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4CD1DF0-3EA6-472A-BB48-9E9B55AF4A37}" type="datetime'M''''a''x'''''' ''r''ed'' l''''''i''''mi''''''''''''''t'">
              <a:rPr lang="en-US" sz="1000"/>
              <a:pPr/>
              <a:t>Max red limit</a:t>
            </a:fld>
            <a:endParaRPr lang="en-GB" sz="1000" dirty="0">
              <a:latin typeface="Arial"/>
              <a:sym typeface="Arial"/>
            </a:endParaRPr>
          </a:p>
        </p:txBody>
      </p:sp>
      <p:sp>
        <p:nvSpPr>
          <p:cNvPr id="36" name="Text Placeholder 4"/>
          <p:cNvSpPr>
            <a:spLocks noGrp="1"/>
          </p:cNvSpPr>
          <p:nvPr>
            <p:custDataLst>
              <p:tags r:id="rId22"/>
            </p:custDataLst>
          </p:nvPr>
        </p:nvSpPr>
        <p:spPr bwMode="auto">
          <a:xfrm>
            <a:off x="5832475" y="57372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1C9499A-EFE5-41AA-AA3B-DD89142E72E2}" type="datetime'''A''v''''er''a''''ge'''''' ''''''B''as''''e CC''''''AR'''''''">
              <a:rPr lang="en-US" sz="1000"/>
              <a:pPr/>
              <a:t>Average Base CCAR</a:t>
            </a:fld>
            <a:endParaRPr lang="en-GB" sz="1000" dirty="0">
              <a:latin typeface="Arial"/>
              <a:sym typeface="Arial"/>
            </a:endParaRPr>
          </a:p>
        </p:txBody>
      </p:sp>
      <p:sp>
        <p:nvSpPr>
          <p:cNvPr id="73" name="Text Placeholder 6716"/>
          <p:cNvSpPr>
            <a:spLocks noGrp="1"/>
          </p:cNvSpPr>
          <p:nvPr>
            <p:custDataLst>
              <p:tags r:id="rId23"/>
            </p:custDataLst>
          </p:nvPr>
        </p:nvSpPr>
        <p:spPr bwMode="auto">
          <a:xfrm>
            <a:off x="4014788" y="6143625"/>
            <a:ext cx="7588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E3C5F51-DF3B-4478-98D0-FE1480046A08}" type="datetime'2''''01''''''''5'''''''''' ''r''ed ''''''li''''''''''mi''t'''">
              <a:rPr lang="en-US" sz="1000"/>
              <a:pPr/>
              <a:t>2015 red limit</a:t>
            </a:fld>
            <a:endParaRPr lang="en-GB" sz="1000" dirty="0"/>
          </a:p>
        </p:txBody>
      </p:sp>
      <p:sp>
        <p:nvSpPr>
          <p:cNvPr id="63" name="Text Placeholder 6715"/>
          <p:cNvSpPr>
            <a:spLocks noGrp="1"/>
          </p:cNvSpPr>
          <p:nvPr>
            <p:custDataLst>
              <p:tags r:id="rId24"/>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143527E-38F1-40BD-83E7-C1ABCADA8A90}" type="datetime'R''''''ec''''''om''''m''e''''nde''d ''r''ed l''i''''''m''it'">
              <a:rPr lang="en-US" sz="1000"/>
              <a:pPr/>
              <a:t>Recommended red limit</a:t>
            </a:fld>
            <a:endParaRPr lang="en-GB" sz="1000" dirty="0"/>
          </a:p>
        </p:txBody>
      </p:sp>
      <p:sp>
        <p:nvSpPr>
          <p:cNvPr id="62" name="Text Placeholder 6713"/>
          <p:cNvSpPr>
            <a:spLocks noGrp="1"/>
          </p:cNvSpPr>
          <p:nvPr>
            <p:custDataLst>
              <p:tags r:id="rId25"/>
            </p:custDataLst>
          </p:nvPr>
        </p:nvSpPr>
        <p:spPr bwMode="auto">
          <a:xfrm>
            <a:off x="4014788" y="5940425"/>
            <a:ext cx="10668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4361FDF-CEE2-425F-BE55-7A93EDDFCEAC}" type="datetime'''20''15'''' ''''''''a''mbe''''''r ''tr''i''gg''e''''''''r'">
              <a:rPr lang="en-US" sz="1000"/>
              <a:pPr/>
              <a:t>2015 amber trigger</a:t>
            </a:fld>
            <a:endParaRPr lang="en-GB" sz="1000" dirty="0"/>
          </a:p>
        </p:txBody>
      </p:sp>
      <p:sp>
        <p:nvSpPr>
          <p:cNvPr id="72" name="Text Placeholder 6719"/>
          <p:cNvSpPr>
            <a:spLocks noGrp="1"/>
          </p:cNvSpPr>
          <p:nvPr>
            <p:custDataLst>
              <p:tags r:id="rId26"/>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2565433-AE79-46E6-BB6B-E8BFCB57ABA9}" type="datetime'''Rec''om''m''''end''''''e''d ''''a''mber'''''' trigg''e''r'''">
              <a:rPr lang="en-US" sz="1000"/>
              <a:pPr/>
              <a:t>Recommended amber trigger</a:t>
            </a:fld>
            <a:endParaRPr lang="en-GB" sz="1000" dirty="0"/>
          </a:p>
        </p:txBody>
      </p:sp>
      <p:sp>
        <p:nvSpPr>
          <p:cNvPr id="71" name="Text Placeholder 6720"/>
          <p:cNvSpPr>
            <a:spLocks noGrp="1"/>
          </p:cNvSpPr>
          <p:nvPr>
            <p:custDataLst>
              <p:tags r:id="rId27"/>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F39A4F2-33AE-4575-99AF-4AD95A4999AE}" type="datetime'Historical ''12mo'' trailin''g'' loss ''rat''''e (ann''ua''l)'">
              <a:rPr lang="en-US" sz="1000"/>
              <a:pPr/>
              <a:t>Historical 12mo trailing loss rate (annual)</a:t>
            </a:fld>
            <a:endParaRPr lang="en-GB" sz="1000" dirty="0">
              <a:latin typeface="Arial"/>
              <a:sym typeface="Arial"/>
            </a:endParaRPr>
          </a:p>
        </p:txBody>
      </p:sp>
      <p:sp>
        <p:nvSpPr>
          <p:cNvPr id="53" name="Text Placeholder 1"/>
          <p:cNvSpPr>
            <a:spLocks noGrp="1"/>
          </p:cNvSpPr>
          <p:nvPr>
            <p:custDataLst>
              <p:tags r:id="rId28"/>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2ADECC1-FC88-4930-AB2E-C640CECB4ADE}" type="datetime'Project''ed 12mo'' trailing loss r''''a''te (a''nn''u''''al)'">
              <a:rPr lang="en-US" sz="1000">
                <a:latin typeface="Arial"/>
                <a:sym typeface="Arial"/>
              </a:rPr>
              <a:pPr marL="0" indent="0">
                <a:lnSpc>
                  <a:spcPct val="100000"/>
                </a:lnSpc>
                <a:spcBef>
                  <a:spcPct val="0"/>
                </a:spcBef>
                <a:spcAft>
                  <a:spcPct val="0"/>
                </a:spcAft>
                <a:buNone/>
              </a:pPr>
              <a:t>Projected 12mo trailing loss rate (annual)</a:t>
            </a:fld>
            <a:endParaRPr lang="en-GB" sz="1000" dirty="0">
              <a:latin typeface="Arial"/>
              <a:sym typeface="Arial"/>
            </a:endParaRPr>
          </a:p>
        </p:txBody>
      </p:sp>
      <p:sp>
        <p:nvSpPr>
          <p:cNvPr id="140" name="Rectangular Callout 139"/>
          <p:cNvSpPr/>
          <p:nvPr/>
        </p:nvSpPr>
        <p:spPr>
          <a:xfrm>
            <a:off x="1272584" y="2010497"/>
            <a:ext cx="1080091" cy="349827"/>
          </a:xfrm>
          <a:prstGeom prst="wedgeRectCallout">
            <a:avLst>
              <a:gd name="adj1" fmla="val -76152"/>
              <a:gd name="adj2" fmla="val 74187"/>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
        <p:nvSpPr>
          <p:cNvPr id="49" name="Rectangle 48"/>
          <p:cNvSpPr/>
          <p:nvPr/>
        </p:nvSpPr>
        <p:spPr>
          <a:xfrm>
            <a:off x="6857999" y="1256365"/>
            <a:ext cx="2789881"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anchor points</a:t>
            </a:r>
            <a:endParaRPr lang="en-GB" sz="1400" kern="0" dirty="0">
              <a:solidFill>
                <a:srgbClr val="FF0000"/>
              </a:solidFill>
              <a:latin typeface="Arial"/>
              <a:ea typeface="ＭＳ Ｐゴシック"/>
            </a:endParaRPr>
          </a:p>
        </p:txBody>
      </p:sp>
      <p:graphicFrame>
        <p:nvGraphicFramePr>
          <p:cNvPr id="51" name="Table 50"/>
          <p:cNvGraphicFramePr>
            <a:graphicFrameLocks noGrp="1"/>
          </p:cNvGraphicFramePr>
          <p:nvPr>
            <p:extLst>
              <p:ext uri="{D42A27DB-BD31-4B8C-83A1-F6EECF244321}">
                <p14:modId xmlns:p14="http://schemas.microsoft.com/office/powerpoint/2010/main" val="2618899944"/>
              </p:ext>
            </p:extLst>
          </p:nvPr>
        </p:nvGraphicFramePr>
        <p:xfrm>
          <a:off x="6953696" y="2351088"/>
          <a:ext cx="2277778" cy="162966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1.5%</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2.9x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1.3%</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r h="335385">
                <a:tc>
                  <a:txBody>
                    <a:bodyPr/>
                    <a:lstStyle/>
                    <a:p>
                      <a:r>
                        <a:rPr lang="en-GB" sz="1100" b="1" dirty="0" smtClean="0">
                          <a:solidFill>
                            <a:srgbClr val="FF0000"/>
                          </a:solidFill>
                        </a:rPr>
                        <a:t>2015 Red</a:t>
                      </a:r>
                      <a:endParaRPr lang="en-GB" sz="1100" b="1" dirty="0">
                        <a:solidFill>
                          <a:srgbClr val="FF0000"/>
                        </a:solidFill>
                      </a:endParaRPr>
                    </a:p>
                  </a:txBody>
                  <a:tcPr anchor="ctr">
                    <a:lnT w="12700" cap="flat" cmpd="sng" algn="ctr">
                      <a:solidFill>
                        <a:schemeClr val="accent4"/>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0.9%</a:t>
                      </a:r>
                      <a:endParaRPr lang="en-GB" sz="1100" b="1" dirty="0">
                        <a:solidFill>
                          <a:srgbClr val="FF0000"/>
                        </a:solidFill>
                      </a:endParaRPr>
                    </a:p>
                  </a:txBody>
                  <a:tcPr anchor="ctr">
                    <a:lnT w="12700" cap="flat" cmpd="sng" algn="ctr">
                      <a:solidFill>
                        <a:schemeClr val="accent4"/>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2.6-2.8x</a:t>
                      </a:r>
                      <a:endParaRPr lang="en-GB" sz="1100" b="1" dirty="0"/>
                    </a:p>
                  </a:txBody>
                  <a:tcPr anchor="ctr">
                    <a:lnT w="12700" cap="flat" cmpd="sng" algn="ctr">
                      <a:solidFill>
                        <a:schemeClr val="accent4"/>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35385">
                <a:tc>
                  <a:txBody>
                    <a:bodyPr/>
                    <a:lstStyle/>
                    <a:p>
                      <a:r>
                        <a:rPr lang="en-GB" sz="1100" b="1" dirty="0" smtClean="0">
                          <a:solidFill>
                            <a:schemeClr val="accent5"/>
                          </a:solidFill>
                        </a:rPr>
                        <a:t>2015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b="1" dirty="0" smtClean="0">
                          <a:solidFill>
                            <a:schemeClr val="accent5"/>
                          </a:solidFill>
                        </a:rPr>
                        <a:t>0.7%</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bl>
          </a:graphicData>
        </a:graphic>
      </p:graphicFrame>
      <p:sp>
        <p:nvSpPr>
          <p:cNvPr id="7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74"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75"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76"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34" name="Rectangle 33"/>
          <p:cNvSpPr/>
          <p:nvPr/>
        </p:nvSpPr>
        <p:spPr>
          <a:xfrm>
            <a:off x="794918" y="2615610"/>
            <a:ext cx="5897880" cy="1033272"/>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5" name="Rectangle 34"/>
          <p:cNvSpPr/>
          <p:nvPr/>
        </p:nvSpPr>
        <p:spPr>
          <a:xfrm>
            <a:off x="794918" y="2502860"/>
            <a:ext cx="5897880" cy="114300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2" name="Rectangle 41"/>
          <p:cNvSpPr/>
          <p:nvPr/>
        </p:nvSpPr>
        <p:spPr>
          <a:xfrm>
            <a:off x="7174217" y="5738588"/>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3" name="Rectangle 42"/>
          <p:cNvSpPr/>
          <p:nvPr/>
        </p:nvSpPr>
        <p:spPr>
          <a:xfrm>
            <a:off x="7174217" y="5941788"/>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6" name="TextBox 55"/>
          <p:cNvSpPr txBox="1"/>
          <p:nvPr/>
        </p:nvSpPr>
        <p:spPr>
          <a:xfrm>
            <a:off x="7572985" y="5933013"/>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59" name="TextBox 58"/>
          <p:cNvSpPr txBox="1"/>
          <p:nvPr/>
        </p:nvSpPr>
        <p:spPr>
          <a:xfrm>
            <a:off x="7572985" y="5715701"/>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Tree>
    <p:extLst>
      <p:ext uri="{BB962C8B-B14F-4D97-AF65-F5344CB8AC3E}">
        <p14:creationId xmlns:p14="http://schemas.microsoft.com/office/powerpoint/2010/main" val="4770196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0832781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100"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86" name="Rectangle 85"/>
          <p:cNvSpPr/>
          <p:nvPr/>
        </p:nvSpPr>
        <p:spPr>
          <a:xfrm>
            <a:off x="794918" y="3030278"/>
            <a:ext cx="5897880" cy="788731"/>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87" name="Rectangle 86"/>
          <p:cNvSpPr/>
          <p:nvPr/>
        </p:nvSpPr>
        <p:spPr>
          <a:xfrm>
            <a:off x="794918" y="2849526"/>
            <a:ext cx="5897880" cy="966462"/>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Small Business Banking </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657013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Small Business Banking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46"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48" name="Object 47"/>
          <p:cNvGraphicFramePr>
            <a:graphicFrameLocks/>
          </p:cNvGraphicFramePr>
          <p:nvPr>
            <p:custDataLst>
              <p:tags r:id="rId4"/>
            </p:custDataLst>
            <p:extLst>
              <p:ext uri="{D42A27DB-BD31-4B8C-83A1-F6EECF244321}">
                <p14:modId xmlns:p14="http://schemas.microsoft.com/office/powerpoint/2010/main" val="2255923653"/>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7101" name="Chart" r:id="rId30" imgW="6400800" imgH="3705315" progId="MSGraph.Chart.8">
                  <p:embed followColorScheme="full"/>
                </p:oleObj>
              </mc:Choice>
              <mc:Fallback>
                <p:oleObj name="Chart" r:id="rId30" imgW="6400800" imgH="3705315" progId="MSGraph.Chart.8">
                  <p:embed followColorScheme="full"/>
                  <p:pic>
                    <p:nvPicPr>
                      <p:cNvPr id="0" name=""/>
                      <p:cNvPicPr/>
                      <p:nvPr/>
                    </p:nvPicPr>
                    <p:blipFill>
                      <a:blip r:embed="rId31"/>
                      <a:stretch>
                        <a:fillRect/>
                      </a:stretch>
                    </p:blipFill>
                    <p:spPr>
                      <a:xfrm>
                        <a:off x="381000" y="1828800"/>
                        <a:ext cx="6400800" cy="3705315"/>
                      </a:xfrm>
                      <a:prstGeom prst="rect">
                        <a:avLst/>
                      </a:prstGeom>
                    </p:spPr>
                  </p:pic>
                </p:oleObj>
              </mc:Fallback>
            </mc:AlternateContent>
          </a:graphicData>
        </a:graphic>
      </p:graphicFrame>
      <p:sp>
        <p:nvSpPr>
          <p:cNvPr id="67" name="Text Placeholder 6150"/>
          <p:cNvSpPr>
            <a:spLocks noGrp="1"/>
          </p:cNvSpPr>
          <p:nvPr>
            <p:custDataLst>
              <p:tags r:id="rId5"/>
            </p:custDataLst>
          </p:nvPr>
        </p:nvSpPr>
        <p:spPr bwMode="auto">
          <a:xfrm>
            <a:off x="644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78B02CE-C169-4F74-A4F0-B5E1AADF0D05}" type="datetime'''''''''''''''''''''''''''2''''''0''''1''''2'''''">
              <a:rPr lang="en-US" sz="1000"/>
              <a:pPr/>
              <a:t>2012</a:t>
            </a:fld>
            <a:endParaRPr lang="en-GB" sz="1000" dirty="0"/>
          </a:p>
        </p:txBody>
      </p:sp>
      <p:sp>
        <p:nvSpPr>
          <p:cNvPr id="49" name="Text Placeholder 6151"/>
          <p:cNvSpPr>
            <a:spLocks noGrp="1"/>
          </p:cNvSpPr>
          <p:nvPr>
            <p:custDataLst>
              <p:tags r:id="rId6"/>
            </p:custDataLst>
          </p:nvPr>
        </p:nvSpPr>
        <p:spPr bwMode="auto">
          <a:xfrm>
            <a:off x="15970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7FE3EA4-2AD5-459C-B093-1D375F58F563}" type="datetime'''2''''''''''''''0''''''''''''''''''''''''''''''1''3'">
              <a:rPr lang="en-US" sz="1000"/>
              <a:pPr/>
              <a:t>2013</a:t>
            </a:fld>
            <a:endParaRPr lang="en-GB" sz="1000" dirty="0"/>
          </a:p>
        </p:txBody>
      </p:sp>
      <p:sp>
        <p:nvSpPr>
          <p:cNvPr id="66" name="Text Placeholder 6156"/>
          <p:cNvSpPr>
            <a:spLocks noGrp="1"/>
          </p:cNvSpPr>
          <p:nvPr>
            <p:custDataLst>
              <p:tags r:id="rId7"/>
            </p:custDataLst>
          </p:nvPr>
        </p:nvSpPr>
        <p:spPr bwMode="auto">
          <a:xfrm>
            <a:off x="6369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00D101C-A025-4B9F-8B6D-DB009B5F5D5D}" type="datetime'''''''2''''''''0''''''''''''''''''''''''''''1''''8'">
              <a:rPr lang="en-US" sz="1000"/>
              <a:pPr/>
              <a:t>2018</a:t>
            </a:fld>
            <a:endParaRPr lang="en-GB" sz="1000" dirty="0"/>
          </a:p>
        </p:txBody>
      </p:sp>
      <p:sp>
        <p:nvSpPr>
          <p:cNvPr id="60" name="Text Placeholder 6155"/>
          <p:cNvSpPr>
            <a:spLocks noGrp="1"/>
          </p:cNvSpPr>
          <p:nvPr>
            <p:custDataLst>
              <p:tags r:id="rId8"/>
            </p:custDataLst>
          </p:nvPr>
        </p:nvSpPr>
        <p:spPr bwMode="auto">
          <a:xfrm>
            <a:off x="5416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415DF10-1F4E-4233-B3D0-30AC8242A82B}" type="datetime'''''''''2''0''''''''''''''1''''''''7'''''''''''">
              <a:rPr lang="en-US" sz="1000"/>
              <a:pPr/>
              <a:t>2017</a:t>
            </a:fld>
            <a:endParaRPr lang="en-GB" sz="1000" dirty="0"/>
          </a:p>
        </p:txBody>
      </p:sp>
      <p:sp>
        <p:nvSpPr>
          <p:cNvPr id="53" name="Text Placeholder 6153"/>
          <p:cNvSpPr>
            <a:spLocks noGrp="1"/>
          </p:cNvSpPr>
          <p:nvPr>
            <p:custDataLst>
              <p:tags r:id="rId9"/>
            </p:custDataLst>
          </p:nvPr>
        </p:nvSpPr>
        <p:spPr bwMode="auto">
          <a:xfrm>
            <a:off x="3511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52818F1-9830-4136-9524-FDB15C339020}" type="datetime'''''''2''0''''''''''''''1''''5'">
              <a:rPr lang="en-US" sz="1000"/>
              <a:pPr/>
              <a:t>2015</a:t>
            </a:fld>
            <a:endParaRPr lang="en-GB" sz="1000" dirty="0"/>
          </a:p>
        </p:txBody>
      </p:sp>
      <p:sp>
        <p:nvSpPr>
          <p:cNvPr id="65" name="Text Placeholder 6154"/>
          <p:cNvSpPr>
            <a:spLocks noGrp="1"/>
          </p:cNvSpPr>
          <p:nvPr>
            <p:custDataLst>
              <p:tags r:id="rId10"/>
            </p:custDataLst>
          </p:nvPr>
        </p:nvSpPr>
        <p:spPr bwMode="auto">
          <a:xfrm>
            <a:off x="4464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EF8822C-F715-469F-8790-9A26057EEEFB}" type="datetime'''''''''''''2''''''''0''''''''''''''1''''''''''6'''''''''''">
              <a:rPr lang="en-US" sz="1000"/>
              <a:pPr/>
              <a:t>2016</a:t>
            </a:fld>
            <a:endParaRPr lang="en-GB" sz="1000" dirty="0"/>
          </a:p>
        </p:txBody>
      </p:sp>
      <p:sp>
        <p:nvSpPr>
          <p:cNvPr id="51" name="Text Placeholder 6152"/>
          <p:cNvSpPr>
            <a:spLocks noGrp="1"/>
          </p:cNvSpPr>
          <p:nvPr>
            <p:custDataLst>
              <p:tags r:id="rId11"/>
            </p:custDataLst>
          </p:nvPr>
        </p:nvSpPr>
        <p:spPr bwMode="auto">
          <a:xfrm>
            <a:off x="254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4299AC4-4C48-4683-B415-E197BB94CA3A}" type="datetime'''''''''''''''''''''''''20''''''''''''''''''14'''''''">
              <a:rPr lang="en-US" sz="1000"/>
              <a:pPr/>
              <a:t>2014</a:t>
            </a:fld>
            <a:endParaRPr lang="en-GB" sz="1000" dirty="0"/>
          </a:p>
        </p:txBody>
      </p:sp>
      <p:cxnSp>
        <p:nvCxnSpPr>
          <p:cNvPr id="69" name="Straight Connector 68"/>
          <p:cNvCxnSpPr/>
          <p:nvPr>
            <p:custDataLst>
              <p:tags r:id="rId12"/>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custDataLst>
              <p:tags r:id="rId13"/>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custDataLst>
              <p:tags r:id="rId14"/>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custDataLst>
              <p:tags r:id="rId15"/>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custDataLst>
              <p:tags r:id="rId16"/>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custDataLst>
              <p:tags r:id="rId17"/>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custDataLst>
              <p:tags r:id="rId18"/>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0" name="Text Placeholder 1"/>
          <p:cNvSpPr>
            <a:spLocks noGrp="1"/>
          </p:cNvSpPr>
          <p:nvPr>
            <p:custDataLst>
              <p:tags r:id="rId19"/>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D3515B-A768-45B2-8702-F2CD6877E66B}" type="datetime'''P''rojec''ted ''12mo ''trailin''g l''oss rate (annua''l'')'">
              <a:rPr lang="en-US" sz="1000"/>
              <a:pPr/>
              <a:t>Projected 12mo trailing loss rate (annual)</a:t>
            </a:fld>
            <a:endParaRPr lang="en-GB" sz="1000" dirty="0">
              <a:latin typeface="Arial"/>
              <a:sym typeface="Arial"/>
            </a:endParaRPr>
          </a:p>
        </p:txBody>
      </p:sp>
      <p:sp>
        <p:nvSpPr>
          <p:cNvPr id="79" name="Text Placeholder 6720"/>
          <p:cNvSpPr>
            <a:spLocks noGrp="1"/>
          </p:cNvSpPr>
          <p:nvPr>
            <p:custDataLst>
              <p:tags r:id="rId20"/>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40DDD2A-67E1-4DFE-BB6F-1F518CA23B70}" type="datetime'Historica''l ''''12mo t''raili''ng los''s'' rat''e (annual)'''">
              <a:rPr lang="en-US" sz="1000"/>
              <a:pPr/>
              <a:t>Historical 12mo trailing loss rate (annual)</a:t>
            </a:fld>
            <a:endParaRPr lang="en-GB" sz="1000" dirty="0">
              <a:latin typeface="Arial"/>
              <a:sym typeface="Arial"/>
            </a:endParaRPr>
          </a:p>
        </p:txBody>
      </p:sp>
      <p:sp>
        <p:nvSpPr>
          <p:cNvPr id="81" name="Text Placeholder 6719"/>
          <p:cNvSpPr>
            <a:spLocks noGrp="1"/>
          </p:cNvSpPr>
          <p:nvPr>
            <p:custDataLst>
              <p:tags r:id="rId21"/>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1BB09D3-E93C-48FA-8412-EA78509A4A8A}" type="datetime'Reco''m''''me''nd''ed amb''''er'''''' ''trig''ger'">
              <a:rPr lang="en-US" sz="1000"/>
              <a:pPr/>
              <a:t>Recommended amber trigger</a:t>
            </a:fld>
            <a:endParaRPr lang="en-GB" sz="1000" dirty="0"/>
          </a:p>
        </p:txBody>
      </p:sp>
      <p:sp>
        <p:nvSpPr>
          <p:cNvPr id="83" name="Text Placeholder 6716"/>
          <p:cNvSpPr>
            <a:spLocks noGrp="1"/>
          </p:cNvSpPr>
          <p:nvPr>
            <p:custDataLst>
              <p:tags r:id="rId22"/>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8DF23D3-1B1A-45D2-8941-5181AD71ED0E}" type="datetime'''''''''''Ma''''''''x a''''mb''er ''''''tr''ig''''''''g''er'">
              <a:rPr lang="en-US" sz="1000"/>
              <a:pPr/>
              <a:t>Max amber trigger</a:t>
            </a:fld>
            <a:endParaRPr lang="en-GB" sz="1000" dirty="0"/>
          </a:p>
        </p:txBody>
      </p:sp>
      <p:sp>
        <p:nvSpPr>
          <p:cNvPr id="78" name="Text Placeholder 6713"/>
          <p:cNvSpPr>
            <a:spLocks noGrp="1"/>
          </p:cNvSpPr>
          <p:nvPr>
            <p:custDataLst>
              <p:tags r:id="rId23"/>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42E95E9-7A3A-4772-A1FC-139F1A60A9A7}" type="datetime'''Av''''e''r''ag''''''e'' B''a''s''''e ''''''''''''CCA''''R'">
              <a:rPr lang="en-US" sz="1000"/>
              <a:pPr/>
              <a:t>Average Base CCAR</a:t>
            </a:fld>
            <a:endParaRPr lang="en-GB" sz="1000" dirty="0"/>
          </a:p>
        </p:txBody>
      </p:sp>
      <p:sp>
        <p:nvSpPr>
          <p:cNvPr id="84" name="Text Placeholder 6715"/>
          <p:cNvSpPr>
            <a:spLocks noGrp="1"/>
          </p:cNvSpPr>
          <p:nvPr>
            <p:custDataLst>
              <p:tags r:id="rId24"/>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DA9C11A-EB23-4EC4-AD1F-6C23C45CC330}" type="datetime'Re''''''c''o''mmen''''''''ded'''' red'''''' ''''l''''i''mi''t'">
              <a:rPr lang="en-US" sz="1000"/>
              <a:pPr/>
              <a:t>Recommended red limit</a:t>
            </a:fld>
            <a:endParaRPr lang="en-GB" sz="1000" dirty="0"/>
          </a:p>
        </p:txBody>
      </p:sp>
      <p:sp>
        <p:nvSpPr>
          <p:cNvPr id="82" name="Text Placeholder 4"/>
          <p:cNvSpPr>
            <a:spLocks noGrp="1"/>
          </p:cNvSpPr>
          <p:nvPr>
            <p:custDataLst>
              <p:tags r:id="rId25"/>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2458535-F688-45F8-A22A-2A506FFEAC59}" type="datetime'''''M''''ax'' ''re''''''''d ''''''''li''m''i''''t'''''''">
              <a:rPr lang="en-US" sz="1000"/>
              <a:pPr/>
              <a:t>Max red limit</a:t>
            </a:fld>
            <a:endParaRPr lang="en-GB" sz="1000" dirty="0">
              <a:latin typeface="Arial"/>
              <a:sym typeface="Arial"/>
            </a:endParaRPr>
          </a:p>
        </p:txBody>
      </p:sp>
      <p:graphicFrame>
        <p:nvGraphicFramePr>
          <p:cNvPr id="85" name="Table 84"/>
          <p:cNvGraphicFramePr>
            <a:graphicFrameLocks noGrp="1"/>
          </p:cNvGraphicFramePr>
          <p:nvPr>
            <p:extLst>
              <p:ext uri="{D42A27DB-BD31-4B8C-83A1-F6EECF244321}">
                <p14:modId xmlns:p14="http://schemas.microsoft.com/office/powerpoint/2010/main" val="1051661716"/>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2.2%</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3.5x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2.0%</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96" name="Rectangle 95"/>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97" name="Rectangle 96"/>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98" name="TextBox 97"/>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99" name="TextBox 98"/>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100" name="Rectangular Callout 99"/>
          <p:cNvSpPr/>
          <p:nvPr/>
        </p:nvSpPr>
        <p:spPr>
          <a:xfrm>
            <a:off x="1179513" y="2154661"/>
            <a:ext cx="1080091" cy="349827"/>
          </a:xfrm>
          <a:prstGeom prst="wedgeRectCallout">
            <a:avLst>
              <a:gd name="adj1" fmla="val -69261"/>
              <a:gd name="adj2" fmla="val 3163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spTree>
    <p:extLst>
      <p:ext uri="{BB962C8B-B14F-4D97-AF65-F5344CB8AC3E}">
        <p14:creationId xmlns:p14="http://schemas.microsoft.com/office/powerpoint/2010/main" val="751508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7349136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167"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sz="800" dirty="0" smtClean="0">
              <a:solidFill>
                <a:schemeClr val="tx1"/>
              </a:solidFill>
              <a:ea typeface="Meiryo"/>
              <a:sym typeface="+mn-lt"/>
            </a:endParaRPr>
          </a:p>
        </p:txBody>
      </p:sp>
      <p:sp>
        <p:nvSpPr>
          <p:cNvPr id="110" name="Rectangle 109"/>
          <p:cNvSpPr/>
          <p:nvPr/>
        </p:nvSpPr>
        <p:spPr>
          <a:xfrm>
            <a:off x="5321300" y="2177521"/>
            <a:ext cx="2876402" cy="811883"/>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11" name="Rectangle 110"/>
          <p:cNvSpPr/>
          <p:nvPr/>
        </p:nvSpPr>
        <p:spPr>
          <a:xfrm>
            <a:off x="5321300" y="2073350"/>
            <a:ext cx="2876402" cy="916054"/>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60" name="TextBox 359"/>
          <p:cNvSpPr txBox="1"/>
          <p:nvPr/>
        </p:nvSpPr>
        <p:spPr>
          <a:xfrm>
            <a:off x="305483" y="19889"/>
            <a:ext cx="8928633" cy="621709"/>
          </a:xfrm>
          <a:prstGeom prst="rect">
            <a:avLst/>
          </a:prstGeom>
          <a:noFill/>
        </p:spPr>
        <p:txBody>
          <a:bodyPr wrap="square" rtlCol="0">
            <a:spAutoFit/>
          </a:bodyPr>
          <a:lstStyle/>
          <a:p>
            <a:pPr algn="l"/>
            <a:r>
              <a:rPr lang="it-IT" sz="2000" b="1" dirty="0" smtClean="0"/>
              <a:t>SBNA </a:t>
            </a:r>
            <a:r>
              <a:rPr lang="it-IT" sz="2000" b="1" dirty="0" err="1" smtClean="0"/>
              <a:t>Upper</a:t>
            </a:r>
            <a:r>
              <a:rPr lang="it-IT" sz="2000" b="1" dirty="0" smtClean="0"/>
              <a:t> Business Banking </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657013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CCAR SBNA Upper Business Banking projected charge-off rates in Base</a:t>
            </a:r>
          </a:p>
          <a:p>
            <a:pPr algn="l"/>
            <a:r>
              <a:rPr lang="en-GB" sz="1400" kern="0" dirty="0" smtClean="0">
                <a:solidFill>
                  <a:srgbClr val="FF0000"/>
                </a:solidFill>
                <a:latin typeface="Arial"/>
                <a:ea typeface="ＭＳ Ｐゴシック"/>
              </a:rPr>
              <a:t>%, 2012-2018, vs  2016 NCO anchor points</a:t>
            </a:r>
            <a:endParaRPr lang="en-GB" sz="1400" kern="0" dirty="0">
              <a:solidFill>
                <a:srgbClr val="FF0000"/>
              </a:solidFill>
              <a:latin typeface="Arial"/>
              <a:ea typeface="ＭＳ Ｐゴシック"/>
            </a:endParaRPr>
          </a:p>
        </p:txBody>
      </p:sp>
      <p:sp>
        <p:nvSpPr>
          <p:cNvPr id="74" name="Footnote"/>
          <p:cNvSpPr/>
          <p:nvPr/>
        </p:nvSpPr>
        <p:spPr bwMode="auto">
          <a:xfrm>
            <a:off x="447146" y="6604680"/>
            <a:ext cx="86868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Feb 2016 Credit metric  reporting</a:t>
            </a:r>
          </a:p>
        </p:txBody>
      </p:sp>
      <p:graphicFrame>
        <p:nvGraphicFramePr>
          <p:cNvPr id="76" name="Object 75"/>
          <p:cNvGraphicFramePr>
            <a:graphicFrameLocks/>
          </p:cNvGraphicFramePr>
          <p:nvPr>
            <p:custDataLst>
              <p:tags r:id="rId4"/>
            </p:custDataLst>
            <p:extLst>
              <p:ext uri="{D42A27DB-BD31-4B8C-83A1-F6EECF244321}">
                <p14:modId xmlns:p14="http://schemas.microsoft.com/office/powerpoint/2010/main" val="3120483915"/>
              </p:ext>
            </p:extLst>
          </p:nvPr>
        </p:nvGraphicFramePr>
        <p:xfrm>
          <a:off x="381000" y="1828800"/>
          <a:ext cx="6400800" cy="3705315"/>
        </p:xfrm>
        <a:graphic>
          <a:graphicData uri="http://schemas.openxmlformats.org/presentationml/2006/ole">
            <mc:AlternateContent xmlns:mc="http://schemas.openxmlformats.org/markup-compatibility/2006">
              <mc:Choice xmlns:v="urn:schemas-microsoft-com:vml" Requires="v">
                <p:oleObj spid="_x0000_s168168" name="Chart" r:id="rId31" imgW="6400800" imgH="3705315" progId="MSGraph.Chart.8">
                  <p:embed followColorScheme="full"/>
                </p:oleObj>
              </mc:Choice>
              <mc:Fallback>
                <p:oleObj name="Chart" r:id="rId31" imgW="6400800" imgH="3705315" progId="MSGraph.Chart.8">
                  <p:embed followColorScheme="full"/>
                  <p:pic>
                    <p:nvPicPr>
                      <p:cNvPr id="0" name=""/>
                      <p:cNvPicPr/>
                      <p:nvPr/>
                    </p:nvPicPr>
                    <p:blipFill>
                      <a:blip r:embed="rId32"/>
                      <a:stretch>
                        <a:fillRect/>
                      </a:stretch>
                    </p:blipFill>
                    <p:spPr>
                      <a:xfrm>
                        <a:off x="381000" y="1828800"/>
                        <a:ext cx="6400800" cy="3705315"/>
                      </a:xfrm>
                      <a:prstGeom prst="rect">
                        <a:avLst/>
                      </a:prstGeom>
                    </p:spPr>
                  </p:pic>
                </p:oleObj>
              </mc:Fallback>
            </mc:AlternateContent>
          </a:graphicData>
        </a:graphic>
      </p:graphicFrame>
      <p:sp>
        <p:nvSpPr>
          <p:cNvPr id="79" name="Text Placeholder 6156"/>
          <p:cNvSpPr>
            <a:spLocks noGrp="1"/>
          </p:cNvSpPr>
          <p:nvPr>
            <p:custDataLst>
              <p:tags r:id="rId5"/>
            </p:custDataLst>
          </p:nvPr>
        </p:nvSpPr>
        <p:spPr bwMode="auto">
          <a:xfrm>
            <a:off x="6369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7ADD73D1-71B9-41DA-A7E8-C2C55FEDDD3C}" type="datetime'''''''2''''''''''0''''''''''''''''''''''''''''1''''''8'">
              <a:rPr lang="en-US" sz="1000"/>
              <a:pPr/>
              <a:t>2018</a:t>
            </a:fld>
            <a:endParaRPr lang="en-GB" sz="1000" dirty="0"/>
          </a:p>
        </p:txBody>
      </p:sp>
      <p:sp>
        <p:nvSpPr>
          <p:cNvPr id="80" name="Text Placeholder 6155"/>
          <p:cNvSpPr>
            <a:spLocks noGrp="1"/>
          </p:cNvSpPr>
          <p:nvPr>
            <p:custDataLst>
              <p:tags r:id="rId6"/>
            </p:custDataLst>
          </p:nvPr>
        </p:nvSpPr>
        <p:spPr bwMode="auto">
          <a:xfrm>
            <a:off x="5416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3FB66E46-2A22-40B3-82A1-714875B2E9C0}" type="datetime'''''''''''''''''''''''''''2''''''0''''1''7'''''''''">
              <a:rPr lang="en-US" sz="1000"/>
              <a:pPr/>
              <a:t>2017</a:t>
            </a:fld>
            <a:endParaRPr lang="en-GB" sz="1000" dirty="0"/>
          </a:p>
        </p:txBody>
      </p:sp>
      <p:sp>
        <p:nvSpPr>
          <p:cNvPr id="82" name="Text Placeholder 6154"/>
          <p:cNvSpPr>
            <a:spLocks noGrp="1"/>
          </p:cNvSpPr>
          <p:nvPr>
            <p:custDataLst>
              <p:tags r:id="rId7"/>
            </p:custDataLst>
          </p:nvPr>
        </p:nvSpPr>
        <p:spPr bwMode="auto">
          <a:xfrm>
            <a:off x="44640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EEAD384D-EC12-48E4-AF0B-9EBB533B0BA6}" type="datetime'''''2''''0''''''''''1''''''''''''''6'''''''">
              <a:rPr lang="en-US" sz="1000"/>
              <a:pPr/>
              <a:t>2016</a:t>
            </a:fld>
            <a:endParaRPr lang="en-GB" sz="1000" dirty="0"/>
          </a:p>
        </p:txBody>
      </p:sp>
      <p:sp>
        <p:nvSpPr>
          <p:cNvPr id="81" name="Text Placeholder 6153"/>
          <p:cNvSpPr>
            <a:spLocks noGrp="1"/>
          </p:cNvSpPr>
          <p:nvPr>
            <p:custDataLst>
              <p:tags r:id="rId8"/>
            </p:custDataLst>
          </p:nvPr>
        </p:nvSpPr>
        <p:spPr bwMode="auto">
          <a:xfrm>
            <a:off x="3511550"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F65EF8A6-FA88-43A7-BF00-86E92E0F3A94}" type="datetime'''''''''''20''''''''''''''''''''''''''''''''''15'''">
              <a:rPr lang="en-US" sz="1000"/>
              <a:pPr/>
              <a:t>2015</a:t>
            </a:fld>
            <a:endParaRPr lang="en-GB" sz="1000" dirty="0"/>
          </a:p>
        </p:txBody>
      </p:sp>
      <p:sp>
        <p:nvSpPr>
          <p:cNvPr id="83" name="Text Placeholder 6152"/>
          <p:cNvSpPr>
            <a:spLocks noGrp="1"/>
          </p:cNvSpPr>
          <p:nvPr>
            <p:custDataLst>
              <p:tags r:id="rId9"/>
            </p:custDataLst>
          </p:nvPr>
        </p:nvSpPr>
        <p:spPr bwMode="auto">
          <a:xfrm>
            <a:off x="2549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1CA139E-0D9F-46B0-BBA4-904448E281F6}" type="datetime'''''''''2''''''''''''''''''''''''01''''''''''4'''''''''">
              <a:rPr lang="en-US" sz="1000"/>
              <a:pPr/>
              <a:t>2014</a:t>
            </a:fld>
            <a:endParaRPr lang="en-GB" sz="1000" dirty="0"/>
          </a:p>
        </p:txBody>
      </p:sp>
      <p:sp>
        <p:nvSpPr>
          <p:cNvPr id="78" name="Text Placeholder 6151"/>
          <p:cNvSpPr>
            <a:spLocks noGrp="1"/>
          </p:cNvSpPr>
          <p:nvPr>
            <p:custDataLst>
              <p:tags r:id="rId10"/>
            </p:custDataLst>
          </p:nvPr>
        </p:nvSpPr>
        <p:spPr bwMode="auto">
          <a:xfrm>
            <a:off x="15970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92129D91-037D-4729-AC6D-27A2F620BE5B}" type="datetime'''''''''''''''''''''''''2''''''''0''''''13'''">
              <a:rPr lang="en-US" sz="1000"/>
              <a:pPr/>
              <a:t>2013</a:t>
            </a:fld>
            <a:endParaRPr lang="en-GB" sz="1000" dirty="0"/>
          </a:p>
        </p:txBody>
      </p:sp>
      <p:sp>
        <p:nvSpPr>
          <p:cNvPr id="77" name="Text Placeholder 6150"/>
          <p:cNvSpPr>
            <a:spLocks noGrp="1"/>
          </p:cNvSpPr>
          <p:nvPr>
            <p:custDataLst>
              <p:tags r:id="rId11"/>
            </p:custDataLst>
          </p:nvPr>
        </p:nvSpPr>
        <p:spPr bwMode="auto">
          <a:xfrm>
            <a:off x="644525" y="539432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C7F490B2-A958-43D2-9361-6693A022CB0A}" type="datetime'''''''''''''''''''''''''''''''20''''1''''''2'''''''''''''''">
              <a:rPr lang="en-US" sz="1000"/>
              <a:pPr/>
              <a:t>2012</a:t>
            </a:fld>
            <a:endParaRPr lang="en-GB" sz="1000" dirty="0"/>
          </a:p>
        </p:txBody>
      </p:sp>
      <p:cxnSp>
        <p:nvCxnSpPr>
          <p:cNvPr id="85" name="Straight Connector 84"/>
          <p:cNvCxnSpPr/>
          <p:nvPr>
            <p:custDataLst>
              <p:tags r:id="rId12"/>
            </p:custDataLst>
          </p:nvPr>
        </p:nvCxnSpPr>
        <p:spPr bwMode="gray">
          <a:xfrm>
            <a:off x="3635375" y="6010275"/>
            <a:ext cx="328613" cy="0"/>
          </a:xfrm>
          <a:prstGeom prst="line">
            <a:avLst/>
          </a:prstGeom>
          <a:ln w="9525">
            <a:solidFill>
              <a:srgbClr val="808080"/>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custDataLst>
              <p:tags r:id="rId13"/>
            </p:custDataLst>
          </p:nvPr>
        </p:nvCxnSpPr>
        <p:spPr bwMode="gray">
          <a:xfrm>
            <a:off x="850900" y="60102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custDataLst>
              <p:tags r:id="rId14"/>
            </p:custDataLst>
          </p:nvPr>
        </p:nvCxnSpPr>
        <p:spPr bwMode="gray">
          <a:xfrm>
            <a:off x="850900" y="62134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15"/>
            </p:custDataLst>
          </p:nvPr>
        </p:nvCxnSpPr>
        <p:spPr bwMode="gray">
          <a:xfrm>
            <a:off x="850900" y="58070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custDataLst>
              <p:tags r:id="rId16"/>
            </p:custDataLst>
          </p:nvPr>
        </p:nvCxnSpPr>
        <p:spPr bwMode="gray">
          <a:xfrm>
            <a:off x="3635375" y="58070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custDataLst>
              <p:tags r:id="rId17"/>
            </p:custDataLst>
          </p:nvPr>
        </p:nvCxnSpPr>
        <p:spPr bwMode="gray">
          <a:xfrm>
            <a:off x="5453063" y="5807075"/>
            <a:ext cx="328612" cy="0"/>
          </a:xfrm>
          <a:prstGeom prst="line">
            <a:avLst/>
          </a:prstGeom>
          <a:ln w="952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custDataLst>
              <p:tags r:id="rId18"/>
            </p:custDataLst>
          </p:nvPr>
        </p:nvCxnSpPr>
        <p:spPr bwMode="gray">
          <a:xfrm>
            <a:off x="3635375" y="6213475"/>
            <a:ext cx="328613" cy="0"/>
          </a:xfrm>
          <a:prstGeom prst="line">
            <a:avLst/>
          </a:prstGeom>
          <a:ln w="9525">
            <a:solidFill>
              <a:srgbClr val="FFBF27"/>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97" name="Text Placeholder 4"/>
          <p:cNvSpPr>
            <a:spLocks noGrp="1"/>
          </p:cNvSpPr>
          <p:nvPr>
            <p:custDataLst>
              <p:tags r:id="rId19"/>
            </p:custDataLst>
          </p:nvPr>
        </p:nvSpPr>
        <p:spPr bwMode="auto">
          <a:xfrm>
            <a:off x="5832475" y="5737225"/>
            <a:ext cx="7191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3C15D52D-A588-49DA-8A14-0E234F1E7133}" type="datetime'''Max'' ''r''''e''d'''' li''m''''''''''''''''''''i''''t'''">
              <a:rPr lang="en-US" sz="1000"/>
              <a:pPr/>
              <a:t>Max red limit</a:t>
            </a:fld>
            <a:endParaRPr lang="en-GB" sz="1000" dirty="0">
              <a:latin typeface="Arial"/>
              <a:sym typeface="Arial"/>
            </a:endParaRPr>
          </a:p>
        </p:txBody>
      </p:sp>
      <p:sp>
        <p:nvSpPr>
          <p:cNvPr id="94" name="Text Placeholder 6716"/>
          <p:cNvSpPr>
            <a:spLocks noGrp="1"/>
          </p:cNvSpPr>
          <p:nvPr>
            <p:custDataLst>
              <p:tags r:id="rId20"/>
            </p:custDataLst>
          </p:nvPr>
        </p:nvSpPr>
        <p:spPr bwMode="auto">
          <a:xfrm>
            <a:off x="4014788" y="6143625"/>
            <a:ext cx="102711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6AF2C1D-763E-40E9-8D66-0274AD993126}" type="datetime'''''''''''''Max'' ''a''m''b''er t''''r''''i''g''g''''er'">
              <a:rPr lang="en-US" sz="1000"/>
              <a:pPr/>
              <a:t>Max amber trigger</a:t>
            </a:fld>
            <a:endParaRPr lang="en-GB" sz="1000" dirty="0"/>
          </a:p>
        </p:txBody>
      </p:sp>
      <p:sp>
        <p:nvSpPr>
          <p:cNvPr id="96" name="Text Placeholder 6715"/>
          <p:cNvSpPr>
            <a:spLocks noGrp="1"/>
          </p:cNvSpPr>
          <p:nvPr>
            <p:custDataLst>
              <p:tags r:id="rId21"/>
            </p:custDataLst>
          </p:nvPr>
        </p:nvSpPr>
        <p:spPr bwMode="auto">
          <a:xfrm>
            <a:off x="4014788" y="5737225"/>
            <a:ext cx="13366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B8CDAB8-4165-46FA-A929-87117C9EBCB9}" type="datetime'Recomm''end''e''''''d ''''''re''''d l''''''''''''im''i''t'''">
              <a:rPr lang="en-US" sz="1000"/>
              <a:pPr/>
              <a:t>Recommended red limit</a:t>
            </a:fld>
            <a:endParaRPr lang="en-GB" sz="1000" dirty="0"/>
          </a:p>
        </p:txBody>
      </p:sp>
      <p:sp>
        <p:nvSpPr>
          <p:cNvPr id="95" name="Text Placeholder 6713"/>
          <p:cNvSpPr>
            <a:spLocks noGrp="1"/>
          </p:cNvSpPr>
          <p:nvPr>
            <p:custDataLst>
              <p:tags r:id="rId22"/>
            </p:custDataLst>
          </p:nvPr>
        </p:nvSpPr>
        <p:spPr bwMode="auto">
          <a:xfrm>
            <a:off x="4014788" y="5940425"/>
            <a:ext cx="11874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33EE5D1-C2E7-49AC-9EB8-01A21E769885}" type="datetime'A''v''era''ge ''''Ba''''''''''s''''''''e C''C''''''A''''R'''">
              <a:rPr lang="en-US" sz="1000"/>
              <a:pPr/>
              <a:t>Average Base CCAR</a:t>
            </a:fld>
            <a:endParaRPr lang="en-GB" sz="1000" dirty="0"/>
          </a:p>
        </p:txBody>
      </p:sp>
      <p:sp>
        <p:nvSpPr>
          <p:cNvPr id="93" name="Text Placeholder 6719"/>
          <p:cNvSpPr>
            <a:spLocks noGrp="1"/>
          </p:cNvSpPr>
          <p:nvPr>
            <p:custDataLst>
              <p:tags r:id="rId23"/>
            </p:custDataLst>
          </p:nvPr>
        </p:nvSpPr>
        <p:spPr bwMode="auto">
          <a:xfrm>
            <a:off x="1230313" y="6143625"/>
            <a:ext cx="16446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9164E238-4211-4169-AB53-9E29F1FF065D}" type="datetime'Recom''''mend''''ed'' ''''a''m''''be''''r'' tri''g''g''er'''''">
              <a:rPr lang="en-US" sz="1000"/>
              <a:pPr/>
              <a:t>Recommended amber trigger</a:t>
            </a:fld>
            <a:endParaRPr lang="en-GB" sz="1000" dirty="0"/>
          </a:p>
        </p:txBody>
      </p:sp>
      <p:sp>
        <p:nvSpPr>
          <p:cNvPr id="91" name="Text Placeholder 1"/>
          <p:cNvSpPr>
            <a:spLocks noGrp="1"/>
          </p:cNvSpPr>
          <p:nvPr>
            <p:custDataLst>
              <p:tags r:id="rId24"/>
            </p:custDataLst>
          </p:nvPr>
        </p:nvSpPr>
        <p:spPr bwMode="auto">
          <a:xfrm>
            <a:off x="1230313" y="57372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E7B161E3-5740-4429-83FB-335088A018BB}" type="datetime'''Projected'' 12mo trai''li''''''ng los''s rate'' (annual)'''">
              <a:rPr lang="en-US" sz="1000"/>
              <a:pPr/>
              <a:t>Projected 12mo trailing loss rate (annual)</a:t>
            </a:fld>
            <a:endParaRPr lang="en-GB" sz="1000" dirty="0">
              <a:latin typeface="Arial"/>
              <a:sym typeface="Arial"/>
            </a:endParaRPr>
          </a:p>
        </p:txBody>
      </p:sp>
      <p:sp>
        <p:nvSpPr>
          <p:cNvPr id="92" name="Text Placeholder 6720"/>
          <p:cNvSpPr>
            <a:spLocks noGrp="1"/>
          </p:cNvSpPr>
          <p:nvPr>
            <p:custDataLst>
              <p:tags r:id="rId25"/>
            </p:custDataLst>
          </p:nvPr>
        </p:nvSpPr>
        <p:spPr bwMode="auto">
          <a:xfrm>
            <a:off x="1230313" y="59404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F0633A4-EBC2-4E55-BFB7-F7AD8DF54A9C}" type="datetime'Historical 12mo ''t''r''ai''l''in''g ''loss rat''e (an''nual)'">
              <a:rPr lang="en-US" sz="1000"/>
              <a:pPr/>
              <a:t>Historical 12mo trailing loss rate (annual)</a:t>
            </a:fld>
            <a:endParaRPr lang="en-GB" sz="1000" dirty="0">
              <a:latin typeface="Arial"/>
              <a:sym typeface="Arial"/>
            </a:endParaRPr>
          </a:p>
        </p:txBody>
      </p:sp>
      <p:graphicFrame>
        <p:nvGraphicFramePr>
          <p:cNvPr id="98" name="Table 97"/>
          <p:cNvGraphicFramePr>
            <a:graphicFrameLocks noGrp="1"/>
          </p:cNvGraphicFramePr>
          <p:nvPr>
            <p:extLst>
              <p:ext uri="{D42A27DB-BD31-4B8C-83A1-F6EECF244321}">
                <p14:modId xmlns:p14="http://schemas.microsoft.com/office/powerpoint/2010/main" val="1670887833"/>
              </p:ext>
            </p:extLst>
          </p:nvPr>
        </p:nvGraphicFramePr>
        <p:xfrm>
          <a:off x="6953696" y="4325938"/>
          <a:ext cx="2277778" cy="958892"/>
        </p:xfrm>
        <a:graphic>
          <a:graphicData uri="http://schemas.openxmlformats.org/drawingml/2006/table">
            <a:tbl>
              <a:tblPr firstRow="1" bandRow="1">
                <a:tableStyleId>{839DD9DD-9E6C-4910-8AC0-68ADFF6A6AFC}</a:tableStyleId>
              </a:tblPr>
              <a:tblGrid>
                <a:gridCol w="989112"/>
                <a:gridCol w="648586"/>
                <a:gridCol w="640080"/>
              </a:tblGrid>
              <a:tr h="288122">
                <a:tc>
                  <a:txBody>
                    <a:bodyPr/>
                    <a:lstStyle/>
                    <a:p>
                      <a:r>
                        <a:rPr lang="en-GB" sz="1100" dirty="0" smtClean="0">
                          <a:solidFill>
                            <a:schemeClr val="bg1"/>
                          </a:solidFill>
                        </a:rPr>
                        <a:t>Limit</a:t>
                      </a:r>
                      <a:r>
                        <a:rPr lang="en-GB" sz="1100" baseline="30000" dirty="0" smtClean="0">
                          <a:solidFill>
                            <a:schemeClr val="bg1"/>
                          </a:solidFill>
                        </a:rPr>
                        <a:t>1</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35385">
                <a:tc>
                  <a:txBody>
                    <a:bodyPr/>
                    <a:lstStyle/>
                    <a:p>
                      <a:r>
                        <a:rPr lang="en-GB" sz="1100" b="1" dirty="0" smtClean="0">
                          <a:solidFill>
                            <a:srgbClr val="FF0000"/>
                          </a:solidFill>
                        </a:rPr>
                        <a:t>2016 Red</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a:txBody>
                    <a:bodyPr/>
                    <a:lstStyle/>
                    <a:p>
                      <a:r>
                        <a:rPr lang="en-GB" sz="1100" b="1" dirty="0" smtClean="0">
                          <a:solidFill>
                            <a:srgbClr val="FF0000"/>
                          </a:solidFill>
                        </a:rPr>
                        <a:t>1.2%</a:t>
                      </a:r>
                      <a:endParaRPr lang="en-GB" sz="1100" b="1"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ysDash"/>
                      <a:round/>
                      <a:headEnd type="none" w="med" len="med"/>
                      <a:tailEnd type="none" w="med" len="med"/>
                    </a:lnB>
                  </a:tcPr>
                </a:tc>
                <a:tc rowSpan="2">
                  <a:txBody>
                    <a:bodyPr/>
                    <a:lstStyle/>
                    <a:p>
                      <a:pPr algn="ctr"/>
                      <a:r>
                        <a:rPr lang="en-GB" sz="1100" b="1" dirty="0" smtClean="0"/>
                        <a:t>2.5x</a:t>
                      </a:r>
                      <a:endParaRPr lang="en-GB" sz="1100" b="1"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r>
              <a:tr h="335385">
                <a:tc>
                  <a:txBody>
                    <a:bodyPr/>
                    <a:lstStyle/>
                    <a:p>
                      <a:r>
                        <a:rPr lang="en-GB" sz="1100" b="1" dirty="0" smtClean="0">
                          <a:solidFill>
                            <a:schemeClr val="accent5"/>
                          </a:solidFill>
                        </a:rPr>
                        <a:t>2016 Amber</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r>
                        <a:rPr lang="en-GB" sz="1100" b="1" dirty="0" smtClean="0">
                          <a:solidFill>
                            <a:schemeClr val="accent5"/>
                          </a:solidFill>
                        </a:rPr>
                        <a:t>1.1%</a:t>
                      </a:r>
                      <a:endParaRPr lang="en-GB" sz="1100" b="1" dirty="0">
                        <a:solidFill>
                          <a:schemeClr val="accent5"/>
                        </a:solidFill>
                      </a:endParaRPr>
                    </a:p>
                  </a:txBody>
                  <a:tcPr anchor="ctr">
                    <a:lnT w="12700" cap="flat" cmpd="sng" algn="ctr">
                      <a:solidFill>
                        <a:schemeClr val="accent4"/>
                      </a:solidFill>
                      <a:prstDash val="sysDash"/>
                      <a:round/>
                      <a:headEnd type="none" w="med" len="med"/>
                      <a:tailEnd type="none" w="med" len="med"/>
                    </a:lnT>
                    <a:lnB w="12700" cap="flat" cmpd="sng" algn="ctr">
                      <a:solidFill>
                        <a:schemeClr val="accent4"/>
                      </a:solidFill>
                      <a:prstDash val="solid"/>
                      <a:round/>
                      <a:headEnd type="none" w="med" len="med"/>
                      <a:tailEnd type="none" w="med" len="med"/>
                    </a:lnB>
                  </a:tcPr>
                </a:tc>
                <a:tc vMerge="1">
                  <a:txBody>
                    <a:bodyPr/>
                    <a:lstStyle/>
                    <a:p>
                      <a:endParaRPr lang="en-GB" sz="1100" dirty="0"/>
                    </a:p>
                  </a:txBody>
                  <a:tcPr/>
                </a:tc>
              </a:tr>
            </a:tbl>
          </a:graphicData>
        </a:graphic>
      </p:graphicFrame>
      <p:sp>
        <p:nvSpPr>
          <p:cNvPr id="99" name="Rectangle 98"/>
          <p:cNvSpPr/>
          <p:nvPr/>
        </p:nvSpPr>
        <p:spPr>
          <a:xfrm>
            <a:off x="797576" y="4048239"/>
            <a:ext cx="5897880" cy="501396"/>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00" name="Rectangle 99"/>
          <p:cNvSpPr/>
          <p:nvPr/>
        </p:nvSpPr>
        <p:spPr>
          <a:xfrm>
            <a:off x="790575" y="3993375"/>
            <a:ext cx="5897880" cy="5562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01" name="Rectangle 100"/>
          <p:cNvSpPr/>
          <p:nvPr/>
        </p:nvSpPr>
        <p:spPr>
          <a:xfrm>
            <a:off x="5441264" y="5948045"/>
            <a:ext cx="365760" cy="137160"/>
          </a:xfrm>
          <a:prstGeom prst="rect">
            <a:avLst/>
          </a:prstGeom>
          <a:solidFill>
            <a:srgbClr val="FFC000">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02" name="Rectangle 101"/>
          <p:cNvSpPr/>
          <p:nvPr/>
        </p:nvSpPr>
        <p:spPr>
          <a:xfrm>
            <a:off x="5441264" y="6151245"/>
            <a:ext cx="365760" cy="137160"/>
          </a:xfrm>
          <a:prstGeom prst="rect">
            <a:avLst/>
          </a:prstGeom>
          <a:solidFill>
            <a:srgbClr val="FF9B9B">
              <a:alpha val="25098"/>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03" name="TextBox 102"/>
          <p:cNvSpPr txBox="1"/>
          <p:nvPr/>
        </p:nvSpPr>
        <p:spPr>
          <a:xfrm>
            <a:off x="5840032" y="6142470"/>
            <a:ext cx="859210" cy="153888"/>
          </a:xfrm>
          <a:prstGeom prst="rect">
            <a:avLst/>
          </a:prstGeom>
          <a:noFill/>
        </p:spPr>
        <p:txBody>
          <a:bodyPr wrap="none" lIns="0" tIns="0" rIns="0" bIns="0" rtlCol="0">
            <a:spAutoFit/>
          </a:bodyPr>
          <a:lstStyle/>
          <a:p>
            <a:pPr algn="l">
              <a:lnSpc>
                <a:spcPct val="100000"/>
              </a:lnSpc>
            </a:pPr>
            <a:r>
              <a:rPr lang="en-GB" dirty="0" smtClean="0"/>
              <a:t>Red limit range</a:t>
            </a:r>
          </a:p>
        </p:txBody>
      </p:sp>
      <p:sp>
        <p:nvSpPr>
          <p:cNvPr id="104" name="TextBox 103"/>
          <p:cNvSpPr txBox="1"/>
          <p:nvPr/>
        </p:nvSpPr>
        <p:spPr>
          <a:xfrm>
            <a:off x="5840032" y="5925158"/>
            <a:ext cx="1134926" cy="153888"/>
          </a:xfrm>
          <a:prstGeom prst="rect">
            <a:avLst/>
          </a:prstGeom>
          <a:noFill/>
        </p:spPr>
        <p:txBody>
          <a:bodyPr wrap="none" lIns="0" tIns="0" rIns="0" bIns="0" rtlCol="0">
            <a:spAutoFit/>
          </a:bodyPr>
          <a:lstStyle/>
          <a:p>
            <a:pPr algn="l">
              <a:lnSpc>
                <a:spcPct val="100000"/>
              </a:lnSpc>
            </a:pPr>
            <a:r>
              <a:rPr lang="en-GB" dirty="0" smtClean="0"/>
              <a:t>Amber trigger range</a:t>
            </a:r>
          </a:p>
        </p:txBody>
      </p:sp>
      <p:sp>
        <p:nvSpPr>
          <p:cNvPr id="105" name="Rectangular Callout 104"/>
          <p:cNvSpPr/>
          <p:nvPr/>
        </p:nvSpPr>
        <p:spPr>
          <a:xfrm>
            <a:off x="1179513" y="2154661"/>
            <a:ext cx="1080091" cy="349827"/>
          </a:xfrm>
          <a:prstGeom prst="wedgeRectCallout">
            <a:avLst>
              <a:gd name="adj1" fmla="val -69261"/>
              <a:gd name="adj2" fmla="val 31636"/>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Post-crisis default rates</a:t>
            </a:r>
          </a:p>
        </p:txBody>
      </p:sp>
      <p:graphicFrame>
        <p:nvGraphicFramePr>
          <p:cNvPr id="106" name="Object 105"/>
          <p:cNvGraphicFramePr>
            <a:graphicFrameLocks/>
          </p:cNvGraphicFramePr>
          <p:nvPr>
            <p:custDataLst>
              <p:tags r:id="rId26"/>
            </p:custDataLst>
            <p:extLst>
              <p:ext uri="{D42A27DB-BD31-4B8C-83A1-F6EECF244321}">
                <p14:modId xmlns:p14="http://schemas.microsoft.com/office/powerpoint/2010/main" val="341299660"/>
              </p:ext>
            </p:extLst>
          </p:nvPr>
        </p:nvGraphicFramePr>
        <p:xfrm>
          <a:off x="4953000" y="1714500"/>
          <a:ext cx="3362257" cy="2095410"/>
        </p:xfrm>
        <a:graphic>
          <a:graphicData uri="http://schemas.openxmlformats.org/presentationml/2006/ole">
            <mc:AlternateContent xmlns:mc="http://schemas.openxmlformats.org/markup-compatibility/2006">
              <mc:Choice xmlns:v="urn:schemas-microsoft-com:vml" Requires="v">
                <p:oleObj spid="_x0000_s168169" name="Chart" r:id="rId33" imgW="3362257" imgH="2095410" progId="MSGraph.Chart.8">
                  <p:embed followColorScheme="full"/>
                </p:oleObj>
              </mc:Choice>
              <mc:Fallback>
                <p:oleObj name="Chart" r:id="rId33" imgW="3362257" imgH="2095410" progId="MSGraph.Chart.8">
                  <p:embed followColorScheme="full"/>
                  <p:pic>
                    <p:nvPicPr>
                      <p:cNvPr id="0" name=""/>
                      <p:cNvPicPr/>
                      <p:nvPr/>
                    </p:nvPicPr>
                    <p:blipFill>
                      <a:blip r:embed="rId34"/>
                      <a:stretch>
                        <a:fillRect/>
                      </a:stretch>
                    </p:blipFill>
                    <p:spPr>
                      <a:xfrm>
                        <a:off x="4953000" y="1714500"/>
                        <a:ext cx="3362257" cy="2095410"/>
                      </a:xfrm>
                      <a:prstGeom prst="rect">
                        <a:avLst/>
                      </a:prstGeom>
                    </p:spPr>
                  </p:pic>
                </p:oleObj>
              </mc:Fallback>
            </mc:AlternateContent>
          </a:graphicData>
        </a:graphic>
      </p:graphicFrame>
      <p:sp>
        <p:nvSpPr>
          <p:cNvPr id="107" name="Rectangle 106"/>
          <p:cNvSpPr/>
          <p:nvPr/>
        </p:nvSpPr>
        <p:spPr>
          <a:xfrm>
            <a:off x="4651375" y="3987800"/>
            <a:ext cx="2036977" cy="129717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08" name="Rectangle 107"/>
          <p:cNvSpPr/>
          <p:nvPr/>
        </p:nvSpPr>
        <p:spPr>
          <a:xfrm>
            <a:off x="5030787" y="1855161"/>
            <a:ext cx="3368933" cy="188501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cxnSp>
        <p:nvCxnSpPr>
          <p:cNvPr id="109" name="Straight Connector 108"/>
          <p:cNvCxnSpPr>
            <a:stCxn id="108" idx="2"/>
            <a:endCxn id="107" idx="0"/>
          </p:cNvCxnSpPr>
          <p:nvPr/>
        </p:nvCxnSpPr>
        <p:spPr>
          <a:xfrm flipH="1">
            <a:off x="5669864" y="3740171"/>
            <a:ext cx="1045390" cy="247629"/>
          </a:xfrm>
          <a:prstGeom prst="lin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3158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355866"/>
            <a:ext cx="8071658" cy="515782"/>
          </a:xfrm>
          <a:prstGeom prst="rect">
            <a:avLst/>
          </a:prstGeom>
          <a:noFill/>
        </p:spPr>
        <p:txBody>
          <a:bodyPr wrap="square">
            <a:spAutoFit/>
          </a:bodyPr>
          <a:lstStyle/>
          <a:p>
            <a:pPr marL="228600" indent="-228600" algn="l">
              <a:buFontTx/>
              <a:buAutoNum type="arabicPeriod"/>
            </a:pPr>
            <a:r>
              <a:rPr lang="en-GB" sz="800" dirty="0" smtClean="0"/>
              <a:t>2014 balances based on Feb 2016 SBNA Credit Metrics  report; 2015 based </a:t>
            </a:r>
            <a:r>
              <a:rPr lang="en-GB" sz="800" dirty="0"/>
              <a:t>on 2016 CCAR engine </a:t>
            </a:r>
            <a:r>
              <a:rPr lang="en-GB" sz="800" dirty="0" smtClean="0"/>
              <a:t>data – excludes defaulted accounts and other non-GL adjustments</a:t>
            </a:r>
            <a:endParaRPr lang="en-GB" sz="800" dirty="0"/>
          </a:p>
          <a:p>
            <a:pPr marL="228600" lvl="0" indent="-228600" algn="l">
              <a:buAutoNum type="arabicPeriod"/>
            </a:pPr>
            <a:r>
              <a:rPr lang="en-GB" sz="800" dirty="0" smtClean="0"/>
              <a:t>C&amp;I Loans can be further segmented into Auto, Commercial Banking, and Specialized &amp; Corporate </a:t>
            </a:r>
            <a:r>
              <a:rPr lang="en-GB" sz="800" dirty="0" err="1" smtClean="0"/>
              <a:t>Center</a:t>
            </a:r>
            <a:endParaRPr lang="en-GB" sz="800" dirty="0" smtClean="0"/>
          </a:p>
          <a:p>
            <a:pPr marL="228600" lvl="0" indent="-228600" algn="l">
              <a:buAutoNum type="arabicPeriod"/>
            </a:pPr>
            <a:r>
              <a:rPr lang="en-US" sz="800" b="1" dirty="0" smtClean="0"/>
              <a:t>Personal </a:t>
            </a:r>
            <a:r>
              <a:rPr lang="en-US" sz="800" b="1" dirty="0"/>
              <a:t>Lending </a:t>
            </a:r>
            <a:r>
              <a:rPr lang="en-US" sz="800" dirty="0"/>
              <a:t>portfolio includes Line of Credit, Consumer Unsecured and Syndicated Loans Line of </a:t>
            </a:r>
            <a:r>
              <a:rPr lang="en-US" sz="800" dirty="0" smtClean="0"/>
              <a:t>Credit; </a:t>
            </a:r>
            <a:r>
              <a:rPr lang="en-US" sz="800" b="1" dirty="0" smtClean="0"/>
              <a:t>Consumer </a:t>
            </a:r>
            <a:r>
              <a:rPr lang="en-US" sz="800" b="1" dirty="0"/>
              <a:t>Other </a:t>
            </a:r>
            <a:r>
              <a:rPr lang="en-US" sz="800" dirty="0"/>
              <a:t>portfolio includes CEVF Direct Auto and Consumer </a:t>
            </a:r>
            <a:r>
              <a:rPr lang="en-US" sz="800" dirty="0" smtClean="0"/>
              <a:t>Secured; </a:t>
            </a:r>
            <a:r>
              <a:rPr lang="en-US" sz="800" b="1" dirty="0" smtClean="0"/>
              <a:t>Run-off</a:t>
            </a:r>
            <a:r>
              <a:rPr lang="en-US" sz="800" dirty="0" smtClean="0"/>
              <a:t> </a:t>
            </a:r>
            <a:r>
              <a:rPr lang="en-US" sz="800" dirty="0"/>
              <a:t>portfolio includes RV/Marine, Indirect Auto, Student </a:t>
            </a:r>
            <a:r>
              <a:rPr lang="en-US" sz="800" dirty="0" smtClean="0"/>
              <a:t>Loans</a:t>
            </a:r>
            <a:endParaRPr lang="en-GB" sz="800" dirty="0" smtClean="0"/>
          </a:p>
        </p:txBody>
      </p:sp>
      <p:graphicFrame>
        <p:nvGraphicFramePr>
          <p:cNvPr id="4" name="Table 3"/>
          <p:cNvGraphicFramePr>
            <a:graphicFrameLocks noGrp="1"/>
          </p:cNvGraphicFramePr>
          <p:nvPr>
            <p:extLst>
              <p:ext uri="{D42A27DB-BD31-4B8C-83A1-F6EECF244321}">
                <p14:modId xmlns:p14="http://schemas.microsoft.com/office/powerpoint/2010/main" val="2660764038"/>
              </p:ext>
            </p:extLst>
          </p:nvPr>
        </p:nvGraphicFramePr>
        <p:xfrm>
          <a:off x="457200" y="1854480"/>
          <a:ext cx="4424362" cy="4389120"/>
        </p:xfrm>
        <a:graphic>
          <a:graphicData uri="http://schemas.openxmlformats.org/drawingml/2006/table">
            <a:tbl>
              <a:tblPr firstRow="1" bandRow="1">
                <a:tableStyleId>{839DD9DD-9E6C-4910-8AC0-68ADFF6A6AFC}</a:tableStyleId>
              </a:tblPr>
              <a:tblGrid>
                <a:gridCol w="1729826"/>
                <a:gridCol w="898178"/>
                <a:gridCol w="1008720"/>
                <a:gridCol w="787638"/>
              </a:tblGrid>
              <a:tr h="153814">
                <a:tc rowSpan="2">
                  <a:txBody>
                    <a:bodyPr/>
                    <a:lstStyle/>
                    <a:p>
                      <a:endParaRPr lang="en-GB" sz="1200" dirty="0">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GB" sz="1200" baseline="0" dirty="0" smtClean="0">
                          <a:solidFill>
                            <a:schemeClr val="bg1"/>
                          </a:solidFill>
                          <a:latin typeface="+mj-lt"/>
                        </a:rPr>
                        <a:t>Balances</a:t>
                      </a:r>
                      <a:r>
                        <a:rPr lang="en-GB" sz="1200" b="1" i="0" kern="1200" baseline="30000" dirty="0" smtClean="0">
                          <a:solidFill>
                            <a:schemeClr val="bg1"/>
                          </a:solidFill>
                          <a:latin typeface="+mn-lt"/>
                          <a:ea typeface="+mn-ea"/>
                          <a:cs typeface="+mn-cs"/>
                        </a:rPr>
                        <a:t>1</a:t>
                      </a: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pPr algn="ctr"/>
                      <a:endParaRPr lang="en-GB" sz="1200" dirty="0" smtClean="0">
                        <a:solidFill>
                          <a:schemeClr val="bg1"/>
                        </a:solidFill>
                        <a:latin typeface="+mj-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vMerge="1">
                  <a:txBody>
                    <a:bodyPr/>
                    <a:lstStyle/>
                    <a:p>
                      <a:endParaRPr lang="en-GB" sz="1200" dirty="0">
                        <a:latin typeface="+mj-lt"/>
                      </a:endParaRP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200" b="1" i="0" baseline="0" dirty="0" smtClean="0">
                          <a:solidFill>
                            <a:schemeClr val="bg1"/>
                          </a:solidFill>
                          <a:latin typeface="+mj-lt"/>
                        </a:rPr>
                        <a:t>Dec ’14</a:t>
                      </a: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1200" b="1" baseline="0" dirty="0" smtClean="0">
                          <a:solidFill>
                            <a:schemeClr val="bg1"/>
                          </a:solidFill>
                          <a:latin typeface="+mj-lt"/>
                        </a:rPr>
                        <a:t>Dec ’15</a:t>
                      </a:r>
                      <a:endParaRPr lang="en-GB" sz="1200" b="1"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i="0" kern="1200" baseline="0" dirty="0" smtClean="0">
                          <a:solidFill>
                            <a:schemeClr val="bg1"/>
                          </a:solidFill>
                          <a:latin typeface="+mj-lt"/>
                          <a:ea typeface="+mn-ea"/>
                          <a:cs typeface="Arial" panose="020B0604020202020204" pitchFamily="34" charset="0"/>
                        </a:rPr>
                        <a:t>%</a:t>
                      </a:r>
                      <a:r>
                        <a:rPr lang="el-GR" sz="1200" b="1" i="0" kern="1200" baseline="0" dirty="0" smtClean="0">
                          <a:solidFill>
                            <a:schemeClr val="bg1"/>
                          </a:solidFill>
                          <a:latin typeface="+mj-lt"/>
                          <a:ea typeface="+mn-ea"/>
                          <a:cs typeface="Arial" panose="020B0604020202020204" pitchFamily="34" charset="0"/>
                        </a:rPr>
                        <a:t>Δ</a:t>
                      </a:r>
                      <a:endParaRPr lang="en-US" sz="1200" b="1" i="0" kern="1200" baseline="0" dirty="0" smtClean="0">
                        <a:solidFill>
                          <a:schemeClr val="bg1"/>
                        </a:solidFill>
                        <a:latin typeface="+mj-lt"/>
                        <a:ea typeface="+mn-ea"/>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GCB</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9.9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41A441"/>
                          </a:solidFill>
                          <a:effectLst/>
                          <a:latin typeface="+mj-lt"/>
                        </a:rPr>
                        <a:t>+20%</a:t>
                      </a:r>
                      <a:endParaRPr lang="en-US" sz="1200" b="1" i="0" u="none" strike="noStrike" dirty="0">
                        <a:solidFill>
                          <a:srgbClr val="41A44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Wholesale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22.9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25.0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41A441"/>
                          </a:solidFill>
                          <a:effectLst/>
                          <a:latin typeface="+mj-lt"/>
                        </a:rPr>
                        <a:t>+9%</a:t>
                      </a:r>
                      <a:endParaRPr lang="en-US" sz="1200" b="1" i="0" u="none" strike="noStrike" dirty="0">
                        <a:solidFill>
                          <a:srgbClr val="41A44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CRE</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14.9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rgbClr val="41A441"/>
                          </a:solidFill>
                          <a:latin typeface="+mj-lt"/>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latin typeface="+mj-lt"/>
                        </a:rPr>
                        <a:t>C&amp;I</a:t>
                      </a:r>
                      <a:r>
                        <a:rPr lang="en-GB" sz="1200" b="1" i="0" baseline="30000" dirty="0" smtClean="0">
                          <a:latin typeface="+mj-lt"/>
                        </a:rPr>
                        <a:t>2</a:t>
                      </a:r>
                      <a:endParaRPr lang="en-GB" sz="1200" b="1" i="0" dirty="0" smtClean="0">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8.7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2">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accent3"/>
                          </a:solidFill>
                          <a:latin typeface="+mj-lt"/>
                        </a:rPr>
                        <a:t>10.1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rgbClr val="41A441"/>
                          </a:solidFill>
                          <a:latin typeface="+mj-lt"/>
                        </a:rPr>
                        <a:t>+16%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Retail Banking</a:t>
                      </a:r>
                      <a:r>
                        <a:rPr lang="en-GB" sz="1200" b="1" i="0" baseline="30000" dirty="0" smtClean="0">
                          <a:solidFill>
                            <a:schemeClr val="bg1"/>
                          </a:solidFill>
                          <a:latin typeface="+mj-lt"/>
                        </a:rPr>
                        <a:t>3</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16.2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bg1"/>
                          </a:solidFill>
                          <a:latin typeface="+mj-lt"/>
                        </a:rPr>
                        <a:t>15.1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ctr" fontAlgn="b"/>
                      <a:r>
                        <a:rPr lang="en-US" sz="1200" b="1" i="0" u="none" strike="noStrike" dirty="0" smtClean="0">
                          <a:solidFill>
                            <a:srgbClr val="FFC000"/>
                          </a:solidFill>
                          <a:effectLst/>
                          <a:latin typeface="+mj-lt"/>
                        </a:rPr>
                        <a:t>-7%</a:t>
                      </a:r>
                      <a:endParaRPr lang="en-US" sz="1200" b="1" i="0" u="none" strike="noStrike" dirty="0">
                        <a:solidFill>
                          <a:srgbClr val="FFC000"/>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Mortgages</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7.0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6.1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Home Equity</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6.2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5.9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Credit Card</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j-lt"/>
                          <a:ea typeface="+mn-ea"/>
                          <a:cs typeface="+mn-cs"/>
                        </a:rPr>
                        <a:t>+15%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Other Consumer</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41A441"/>
                          </a:solidFill>
                          <a:latin typeface="+mj-lt"/>
                          <a:ea typeface="+mn-ea"/>
                          <a:cs typeface="+mn-cs"/>
                        </a:rPr>
                        <a:t>+17%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Run-off</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Business</a:t>
                      </a:r>
                      <a:r>
                        <a:rPr lang="en-GB" sz="1200" b="1" i="0" baseline="0" dirty="0" smtClean="0">
                          <a:solidFill>
                            <a:schemeClr val="bg1"/>
                          </a:solidFill>
                          <a:latin typeface="+mj-lt"/>
                        </a:rPr>
                        <a:t> Banking</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bg1"/>
                          </a:solidFill>
                          <a:latin typeface="+mj-lt"/>
                          <a:ea typeface="+mn-ea"/>
                          <a:cs typeface="+mn-cs"/>
                        </a:rPr>
                        <a:t>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Small BB</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180975"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mn-cs"/>
                        </a:rPr>
                        <a:t>Upper BB</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j-lt"/>
                          <a:ea typeface="+mn-ea"/>
                          <a:cs typeface="+mn-cs"/>
                        </a:rPr>
                        <a:t>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rgbClr val="FFC000"/>
                          </a:solidFill>
                          <a:latin typeface="+mj-lt"/>
                          <a:ea typeface="+mn-ea"/>
                          <a:cs typeface="+mn-cs"/>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1538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a:t>
                      </a:r>
                    </a:p>
                  </a:txBody>
                  <a:tcPr anchor="ctr">
                    <a:lnL>
                      <a:noFill/>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50.7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52.9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dirty="0" smtClean="0">
                          <a:solidFill>
                            <a:srgbClr val="41A441"/>
                          </a:solidFill>
                          <a:latin typeface="+mj-lt"/>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31" name="TextBox 30"/>
          <p:cNvSpPr txBox="1"/>
          <p:nvPr/>
        </p:nvSpPr>
        <p:spPr>
          <a:xfrm>
            <a:off x="457200" y="1250950"/>
            <a:ext cx="4477566"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SBNA portfolio overview</a:t>
            </a:r>
            <a:endParaRPr lang="en-GB" dirty="0"/>
          </a:p>
          <a:p>
            <a:r>
              <a:rPr lang="en-US" b="0" dirty="0" smtClean="0"/>
              <a:t>$BN, December 2014 vs 2015</a:t>
            </a:r>
            <a:endParaRPr lang="en-GB" b="0" dirty="0"/>
          </a:p>
        </p:txBody>
      </p:sp>
      <p:sp>
        <p:nvSpPr>
          <p:cNvPr id="9" name="TextBox 8"/>
          <p:cNvSpPr txBox="1"/>
          <p:nvPr/>
        </p:nvSpPr>
        <p:spPr>
          <a:xfrm>
            <a:off x="266744" y="19889"/>
            <a:ext cx="9336044" cy="621709"/>
          </a:xfrm>
          <a:prstGeom prst="rect">
            <a:avLst/>
          </a:prstGeom>
          <a:noFill/>
        </p:spPr>
        <p:txBody>
          <a:bodyPr wrap="square" rtlCol="0">
            <a:spAutoFit/>
          </a:bodyPr>
          <a:lstStyle/>
          <a:p>
            <a:pPr algn="l"/>
            <a:r>
              <a:rPr lang="en-US" sz="2000" b="1" dirty="0" smtClean="0"/>
              <a:t>SBNA portfolio overview</a:t>
            </a:r>
          </a:p>
          <a:p>
            <a:pPr algn="l"/>
            <a:r>
              <a:rPr lang="en-US" sz="2000" b="1" dirty="0" smtClean="0">
                <a:solidFill>
                  <a:srgbClr val="FF0000"/>
                </a:solidFill>
              </a:rPr>
              <a:t>2016 changes affecting limit calibrations</a:t>
            </a:r>
            <a:endParaRPr lang="en-US" sz="2000" dirty="0">
              <a:solidFill>
                <a:srgbClr val="FF0000"/>
              </a:solidFill>
            </a:endParaRPr>
          </a:p>
        </p:txBody>
      </p:sp>
      <p:sp>
        <p:nvSpPr>
          <p:cNvPr id="12" name="Rectangle 11"/>
          <p:cNvSpPr/>
          <p:nvPr/>
        </p:nvSpPr>
        <p:spPr>
          <a:xfrm>
            <a:off x="5220585" y="1831650"/>
            <a:ext cx="4012313" cy="3929281"/>
          </a:xfrm>
          <a:prstGeom prst="rect">
            <a:avLst/>
          </a:prstGeom>
        </p:spPr>
        <p:txBody>
          <a:bodyPr wrap="square">
            <a:spAutoFit/>
          </a:bodyPr>
          <a:lstStyle/>
          <a:p>
            <a:pPr marL="171450" lvl="1" indent="-171450" algn="l">
              <a:lnSpc>
                <a:spcPct val="100000"/>
              </a:lnSpc>
              <a:spcAft>
                <a:spcPts val="400"/>
              </a:spcAft>
              <a:buFont typeface="Arial" panose="020B0604020202020204" pitchFamily="34" charset="0"/>
              <a:buChar char="•"/>
            </a:pPr>
            <a:r>
              <a:rPr lang="en-US" sz="1200" b="1" dirty="0" smtClean="0"/>
              <a:t>Portfolio balances:</a:t>
            </a:r>
            <a:endParaRPr lang="en-US" sz="1200" b="1" dirty="0"/>
          </a:p>
          <a:p>
            <a:pPr marL="457200" lvl="3" indent="-223838" algn="l">
              <a:lnSpc>
                <a:spcPct val="100000"/>
              </a:lnSpc>
              <a:spcAft>
                <a:spcPts val="400"/>
              </a:spcAft>
              <a:buFont typeface="Arial" panose="020B0604020202020204" pitchFamily="34" charset="0"/>
              <a:buChar char="−"/>
            </a:pPr>
            <a:r>
              <a:rPr lang="en-US" sz="1200" dirty="0" smtClean="0"/>
              <a:t>Growth across Commercial business units (~45% of C&amp;I growth driven by Equipment Finance)</a:t>
            </a:r>
            <a:endParaRPr lang="en-US" sz="1200" b="1" dirty="0" smtClean="0"/>
          </a:p>
          <a:p>
            <a:pPr marL="457200" lvl="2" indent="-223838" algn="l">
              <a:lnSpc>
                <a:spcPct val="100000"/>
              </a:lnSpc>
              <a:spcAft>
                <a:spcPts val="400"/>
              </a:spcAft>
              <a:buFont typeface="Arial" panose="020B0604020202020204" pitchFamily="34" charset="0"/>
              <a:buChar char="−"/>
            </a:pPr>
            <a:r>
              <a:rPr lang="en-US" sz="1200" dirty="0" smtClean="0"/>
              <a:t>Decrease in Retail driven by shrinking Mortgage portfolio with declining originations </a:t>
            </a:r>
          </a:p>
          <a:p>
            <a:pPr marL="457200" lvl="2" indent="-223838" algn="l">
              <a:lnSpc>
                <a:spcPct val="100000"/>
              </a:lnSpc>
              <a:spcAft>
                <a:spcPts val="400"/>
              </a:spcAft>
              <a:buFont typeface="Arial" panose="020B0604020202020204" pitchFamily="34" charset="0"/>
              <a:buChar char="−"/>
            </a:pPr>
            <a:r>
              <a:rPr lang="en-US" sz="1200" dirty="0" smtClean="0"/>
              <a:t>Increase in Other Consumer from CEVF growth</a:t>
            </a:r>
          </a:p>
          <a:p>
            <a:pPr marL="457200" lvl="2" indent="-223838" algn="l">
              <a:lnSpc>
                <a:spcPct val="100000"/>
              </a:lnSpc>
              <a:spcAft>
                <a:spcPts val="400"/>
              </a:spcAft>
              <a:buFont typeface="Arial" panose="020B0604020202020204" pitchFamily="34" charset="0"/>
              <a:buChar char="−"/>
            </a:pPr>
            <a:r>
              <a:rPr lang="en-US" sz="1200" dirty="0" smtClean="0"/>
              <a:t>Balance </a:t>
            </a:r>
            <a:r>
              <a:rPr lang="en-US" sz="1200" dirty="0"/>
              <a:t>decreases </a:t>
            </a:r>
            <a:r>
              <a:rPr lang="en-US" sz="1200" dirty="0" smtClean="0"/>
              <a:t>across Business Banking</a:t>
            </a:r>
          </a:p>
          <a:p>
            <a:pPr marL="171450" lvl="1" indent="-171450" algn="l">
              <a:lnSpc>
                <a:spcPct val="100000"/>
              </a:lnSpc>
              <a:spcAft>
                <a:spcPts val="400"/>
              </a:spcAft>
              <a:buFont typeface="Arial" panose="020B0604020202020204" pitchFamily="34" charset="0"/>
              <a:buChar char="•"/>
            </a:pPr>
            <a:r>
              <a:rPr lang="en-US" sz="1200" b="1" dirty="0" smtClean="0"/>
              <a:t>Portfolio segmentation: </a:t>
            </a:r>
            <a:r>
              <a:rPr lang="en-US" sz="1200" dirty="0" smtClean="0"/>
              <a:t>Business unit segmentation used in 2016 vs Y14-A line items used in 2015 shift balances and losses (see appendix for details)</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2016 </a:t>
            </a:r>
            <a:r>
              <a:rPr lang="en-US" sz="1200" b="1" dirty="0"/>
              <a:t>CCAR </a:t>
            </a:r>
            <a:r>
              <a:rPr lang="en-US" sz="1200" b="1" dirty="0" smtClean="0"/>
              <a:t>models: </a:t>
            </a:r>
            <a:r>
              <a:rPr lang="en-US" sz="1200" dirty="0" smtClean="0"/>
              <a:t>New </a:t>
            </a:r>
            <a:r>
              <a:rPr lang="en-US" sz="1200" dirty="0"/>
              <a:t>models </a:t>
            </a:r>
            <a:r>
              <a:rPr lang="en-US" sz="1200" dirty="0" smtClean="0"/>
              <a:t>have </a:t>
            </a:r>
            <a:r>
              <a:rPr lang="en-US" sz="1200" dirty="0"/>
              <a:t>more robust macro-economic sensitivities, providing a higher degree of confidence in CCAR stress relativity </a:t>
            </a:r>
            <a:r>
              <a:rPr lang="en-US" sz="1200" dirty="0" smtClean="0"/>
              <a:t>scalars</a:t>
            </a:r>
          </a:p>
          <a:p>
            <a:pPr marL="171450" lvl="1" indent="-171450" algn="l">
              <a:lnSpc>
                <a:spcPct val="100000"/>
              </a:lnSpc>
              <a:spcBef>
                <a:spcPts val="400"/>
              </a:spcBef>
              <a:spcAft>
                <a:spcPts val="400"/>
              </a:spcAft>
              <a:buFont typeface="Arial" panose="020B0604020202020204" pitchFamily="34" charset="0"/>
              <a:buChar char="•"/>
            </a:pPr>
            <a:r>
              <a:rPr lang="en-US" sz="1200" b="1" dirty="0" smtClean="0"/>
              <a:t>BHC Stress scenario design: </a:t>
            </a:r>
            <a:r>
              <a:rPr lang="en-US" sz="1200" dirty="0" smtClean="0"/>
              <a:t>Idiosyncratic stress for 2016 BHC Stress scenario designed to apply severe stress to SC Auto portfolio, reducing stress and resulting losses in SBNA CRE &amp; GCB </a:t>
            </a:r>
            <a:endParaRPr lang="en-US" sz="1200" dirty="0"/>
          </a:p>
          <a:p>
            <a:pPr marL="457200" lvl="2" indent="-223838" algn="l">
              <a:lnSpc>
                <a:spcPct val="100000"/>
              </a:lnSpc>
              <a:spcAft>
                <a:spcPts val="400"/>
              </a:spcAft>
              <a:buFont typeface="Arial" panose="020B0604020202020204" pitchFamily="34" charset="0"/>
              <a:buChar char="−"/>
            </a:pPr>
            <a:endParaRPr lang="en-US" sz="1200" dirty="0"/>
          </a:p>
        </p:txBody>
      </p:sp>
      <p:sp>
        <p:nvSpPr>
          <p:cNvPr id="15" name="TextBox 14"/>
          <p:cNvSpPr txBox="1"/>
          <p:nvPr/>
        </p:nvSpPr>
        <p:spPr>
          <a:xfrm>
            <a:off x="5124888" y="1250950"/>
            <a:ext cx="4036305"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Changes since 2015 RAS calibration</a:t>
            </a:r>
            <a:endParaRPr lang="en-GB" dirty="0"/>
          </a:p>
        </p:txBody>
      </p:sp>
    </p:spTree>
    <p:extLst>
      <p:ext uri="{BB962C8B-B14F-4D97-AF65-F5344CB8AC3E}">
        <p14:creationId xmlns:p14="http://schemas.microsoft.com/office/powerpoint/2010/main" val="23644326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0752015"/>
              </p:ext>
            </p:extLst>
          </p:nvPr>
        </p:nvGraphicFramePr>
        <p:xfrm>
          <a:off x="457200" y="1957387"/>
          <a:ext cx="2590800" cy="4316327"/>
        </p:xfrm>
        <a:graphic>
          <a:graphicData uri="http://schemas.openxmlformats.org/drawingml/2006/table">
            <a:tbl>
              <a:tblPr firstRow="1" bandRow="1">
                <a:tableStyleId>{839DD9DD-9E6C-4910-8AC0-68ADFF6A6AFC}</a:tableStyleId>
              </a:tblPr>
              <a:tblGrid>
                <a:gridCol w="605118"/>
                <a:gridCol w="1985682"/>
              </a:tblGrid>
              <a:tr h="1034619">
                <a:tc>
                  <a:txBody>
                    <a:bodyPr/>
                    <a:lstStyle/>
                    <a:p>
                      <a:r>
                        <a:rPr lang="en-US" sz="3200" b="1" dirty="0" smtClean="0">
                          <a:solidFill>
                            <a:schemeClr val="bg1">
                              <a:lumMod val="65000"/>
                            </a:schemeClr>
                          </a:solidFill>
                        </a:rPr>
                        <a:t>I</a:t>
                      </a:r>
                      <a:endParaRPr lang="en-US" sz="3200" b="1" dirty="0">
                        <a:solidFill>
                          <a:schemeClr val="bg1">
                            <a:lumMod val="65000"/>
                          </a:schemeClr>
                        </a:solidFill>
                      </a:endParaRPr>
                    </a:p>
                  </a:txBody>
                  <a:tcPr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l">
                        <a:lnSpc>
                          <a:spcPct val="100000"/>
                        </a:lnSpc>
                      </a:pPr>
                      <a:r>
                        <a:rPr lang="en-US" sz="1200" b="1" dirty="0" smtClean="0">
                          <a:solidFill>
                            <a:schemeClr val="tx1"/>
                          </a:solidFill>
                        </a:rPr>
                        <a:t>Meet regulatory constraints</a:t>
                      </a:r>
                      <a:endParaRPr lang="en-US" sz="1200" b="1" dirty="0">
                        <a:solidFill>
                          <a:schemeClr val="tx1"/>
                        </a:solidFill>
                      </a:endParaRPr>
                    </a:p>
                  </a:txBody>
                  <a:tcPr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0E2"/>
                    </a:solidFill>
                  </a:tcPr>
                </a:tc>
              </a:tr>
              <a:tr h="1062715">
                <a:tc>
                  <a:txBody>
                    <a:bodyPr/>
                    <a:lstStyle/>
                    <a:p>
                      <a:r>
                        <a:rPr lang="en-US" sz="3200" b="1" dirty="0" smtClean="0">
                          <a:solidFill>
                            <a:schemeClr val="bg1">
                              <a:lumMod val="65000"/>
                            </a:schemeClr>
                          </a:solidFill>
                        </a:rPr>
                        <a:t>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Sustain </a:t>
                      </a:r>
                      <a:r>
                        <a:rPr lang="en-US" sz="1200" b="0" kern="1200" baseline="0" dirty="0" smtClean="0">
                          <a:solidFill>
                            <a:schemeClr val="tx1"/>
                          </a:solidFill>
                          <a:latin typeface="+mn-lt"/>
                          <a:ea typeface="+mn-ea"/>
                          <a:cs typeface="+mn-cs"/>
                        </a:rPr>
                        <a:t>confidence of external stakeholders (e.g., rating agencies)</a:t>
                      </a:r>
                    </a:p>
                  </a:txBody>
                  <a:tcPr anchor="ctr">
                    <a:lnL>
                      <a:noFill/>
                    </a:lnL>
                    <a:lnR w="1905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147072">
                <a:tc>
                  <a:txBody>
                    <a:bodyPr/>
                    <a:lstStyle/>
                    <a:p>
                      <a:r>
                        <a:rPr lang="en-US" sz="3200" b="1" dirty="0" smtClean="0">
                          <a:solidFill>
                            <a:schemeClr val="bg1">
                              <a:lumMod val="65000"/>
                            </a:schemeClr>
                          </a:solidFill>
                        </a:rPr>
                        <a:t>III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mn-lt"/>
                          <a:ea typeface="+mn-ea"/>
                          <a:cs typeface="+mn-cs"/>
                        </a:rPr>
                        <a:t>Minimize</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risks that do not generate incremental earnings</a:t>
                      </a: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071921">
                <a:tc>
                  <a:txBody>
                    <a:bodyPr/>
                    <a:lstStyle/>
                    <a:p>
                      <a:r>
                        <a:rPr lang="en-US" sz="3200" b="1" dirty="0" smtClean="0">
                          <a:solidFill>
                            <a:schemeClr val="bg1">
                              <a:lumMod val="65000"/>
                            </a:schemeClr>
                          </a:solidFill>
                        </a:rPr>
                        <a:t>IV</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Comply with Group-level</a:t>
                      </a:r>
                      <a:r>
                        <a:rPr lang="en-US" sz="1200" b="0" baseline="0" dirty="0" smtClean="0">
                          <a:solidFill>
                            <a:schemeClr val="tx1"/>
                          </a:solidFill>
                        </a:rPr>
                        <a:t> Risk A</a:t>
                      </a:r>
                      <a:r>
                        <a:rPr lang="en-US" sz="1200" b="0" dirty="0" smtClean="0">
                          <a:solidFill>
                            <a:schemeClr val="tx1"/>
                          </a:solidFill>
                        </a:rPr>
                        <a:t>ppetite expectations</a:t>
                      </a:r>
                      <a:endParaRPr lang="en-GB" sz="1200" b="0" dirty="0" smtClean="0">
                        <a:solidFill>
                          <a:schemeClr val="tx1"/>
                        </a:solidFill>
                      </a:endParaRP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grpSp>
        <p:nvGrpSpPr>
          <p:cNvPr id="4" name="Group 3"/>
          <p:cNvGrpSpPr/>
          <p:nvPr/>
        </p:nvGrpSpPr>
        <p:grpSpPr>
          <a:xfrm>
            <a:off x="3588028" y="1932878"/>
            <a:ext cx="2479337" cy="4346898"/>
            <a:chOff x="3588028" y="2148030"/>
            <a:chExt cx="2479337" cy="4208815"/>
          </a:xfrm>
        </p:grpSpPr>
        <p:sp>
          <p:nvSpPr>
            <p:cNvPr id="7" name="Rectangle 6"/>
            <p:cNvSpPr>
              <a:spLocks noChangeArrowheads="1"/>
            </p:cNvSpPr>
            <p:nvPr/>
          </p:nvSpPr>
          <p:spPr bwMode="gray">
            <a:xfrm>
              <a:off x="3588028" y="2159258"/>
              <a:ext cx="911873" cy="2489562"/>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1" i="0" u="none" strike="noStrike" kern="0" cap="none" spc="0" normalizeH="0" baseline="0" noProof="0" dirty="0" smtClean="0">
                  <a:ln>
                    <a:noFill/>
                  </a:ln>
                  <a:solidFill>
                    <a:srgbClr val="FF0000"/>
                  </a:solidFill>
                  <a:effectLst/>
                  <a:uLnTx/>
                  <a:uFillTx/>
                  <a:ea typeface="SimSun" pitchFamily="2" charset="-122"/>
                </a:rPr>
                <a:t>Capital adequacy</a:t>
              </a:r>
            </a:p>
          </p:txBody>
        </p:sp>
        <p:sp>
          <p:nvSpPr>
            <p:cNvPr id="8" name="Rectangle 13"/>
            <p:cNvSpPr>
              <a:spLocks noChangeArrowheads="1"/>
            </p:cNvSpPr>
            <p:nvPr/>
          </p:nvSpPr>
          <p:spPr bwMode="gray">
            <a:xfrm>
              <a:off x="4576405" y="3002042"/>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9" name="Rectangle 13"/>
            <p:cNvSpPr>
              <a:spLocks noChangeArrowheads="1"/>
            </p:cNvSpPr>
            <p:nvPr/>
          </p:nvSpPr>
          <p:spPr bwMode="gray">
            <a:xfrm>
              <a:off x="4576405" y="3429048"/>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10" name="Rectangle 13"/>
            <p:cNvSpPr>
              <a:spLocks noChangeArrowheads="1"/>
            </p:cNvSpPr>
            <p:nvPr/>
          </p:nvSpPr>
          <p:spPr bwMode="gray">
            <a:xfrm>
              <a:off x="4576405" y="2575036"/>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1" name="Rectangle 19"/>
            <p:cNvSpPr>
              <a:spLocks noChangeArrowheads="1"/>
            </p:cNvSpPr>
            <p:nvPr/>
          </p:nvSpPr>
          <p:spPr bwMode="gray">
            <a:xfrm>
              <a:off x="3588028" y="4710066"/>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12" name="Rectangle 20"/>
            <p:cNvSpPr>
              <a:spLocks noChangeArrowheads="1"/>
            </p:cNvSpPr>
            <p:nvPr/>
          </p:nvSpPr>
          <p:spPr bwMode="gray">
            <a:xfrm>
              <a:off x="3595739" y="5564078"/>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3" name="Rectangle 20"/>
            <p:cNvSpPr>
              <a:spLocks noChangeArrowheads="1"/>
            </p:cNvSpPr>
            <p:nvPr/>
          </p:nvSpPr>
          <p:spPr bwMode="gray">
            <a:xfrm>
              <a:off x="3588028" y="5137072"/>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4" name="Rectangle 13"/>
            <p:cNvSpPr>
              <a:spLocks noChangeArrowheads="1"/>
            </p:cNvSpPr>
            <p:nvPr/>
          </p:nvSpPr>
          <p:spPr bwMode="gray">
            <a:xfrm>
              <a:off x="4576405" y="3856054"/>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15" name="Rectangle 13"/>
            <p:cNvSpPr>
              <a:spLocks noChangeArrowheads="1"/>
            </p:cNvSpPr>
            <p:nvPr/>
          </p:nvSpPr>
          <p:spPr bwMode="gray">
            <a:xfrm>
              <a:off x="4576405" y="2148030"/>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6" name="TextBox 15"/>
            <p:cNvSpPr txBox="1"/>
            <p:nvPr/>
          </p:nvSpPr>
          <p:spPr>
            <a:xfrm>
              <a:off x="4596449" y="2226297"/>
              <a:ext cx="1463723" cy="224677"/>
            </a:xfrm>
            <a:prstGeom prst="rect">
              <a:avLst/>
            </a:prstGeom>
            <a:noFill/>
          </p:spPr>
          <p:txBody>
            <a:bodyPr wrap="square" rtlCol="0">
              <a:spAutoFit/>
            </a:bodyPr>
            <a:lstStyle/>
            <a:p>
              <a:pPr algn="ctr" eaLnBrk="1" hangingPunct="1">
                <a:lnSpc>
                  <a:spcPct val="86000"/>
                </a:lnSpc>
              </a:pPr>
              <a:r>
                <a:rPr lang="en-US" sz="1000" b="1" dirty="0">
                  <a:solidFill>
                    <a:srgbClr val="FF0000"/>
                  </a:solidFill>
                  <a:ea typeface="SimSun" pitchFamily="2" charset="-122"/>
                </a:rPr>
                <a:t>Credit risk</a:t>
              </a:r>
            </a:p>
          </p:txBody>
        </p:sp>
        <p:sp>
          <p:nvSpPr>
            <p:cNvPr id="17" name="TextBox 16"/>
            <p:cNvSpPr txBox="1"/>
            <p:nvPr/>
          </p:nvSpPr>
          <p:spPr>
            <a:xfrm>
              <a:off x="4596450" y="2662049"/>
              <a:ext cx="1348318" cy="224677"/>
            </a:xfrm>
            <a:prstGeom prst="rect">
              <a:avLst/>
            </a:prstGeom>
            <a:noFill/>
          </p:spPr>
          <p:txBody>
            <a:bodyPr wrap="square" rtlCol="0">
              <a:spAutoFit/>
            </a:bodyPr>
            <a:lstStyle/>
            <a:p>
              <a:pPr algn="ctr">
                <a:tabLst>
                  <a:tab pos="517525" algn="r"/>
                </a:tabLst>
              </a:pPr>
              <a:r>
                <a:rPr lang="en-US" altLang="zh-CN" sz="1000" b="1" dirty="0">
                  <a:solidFill>
                    <a:srgbClr val="FF0000"/>
                  </a:solidFill>
                  <a:ea typeface="SimSun" pitchFamily="2" charset="-122"/>
                </a:rPr>
                <a:t>Residual value risk</a:t>
              </a:r>
            </a:p>
          </p:txBody>
        </p:sp>
        <p:sp>
          <p:nvSpPr>
            <p:cNvPr id="18" name="Rectangle 17"/>
            <p:cNvSpPr>
              <a:spLocks noChangeArrowheads="1"/>
            </p:cNvSpPr>
            <p:nvPr/>
          </p:nvSpPr>
          <p:spPr bwMode="gray">
            <a:xfrm>
              <a:off x="4576405" y="4283060"/>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19" name="Rectangle 20"/>
            <p:cNvSpPr>
              <a:spLocks noChangeArrowheads="1"/>
            </p:cNvSpPr>
            <p:nvPr/>
          </p:nvSpPr>
          <p:spPr bwMode="gray">
            <a:xfrm>
              <a:off x="3588028" y="5991085"/>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grpSp>
      <p:sp>
        <p:nvSpPr>
          <p:cNvPr id="20" name="Text Placeholder 2"/>
          <p:cNvSpPr txBox="1">
            <a:spLocks/>
          </p:cNvSpPr>
          <p:nvPr/>
        </p:nvSpPr>
        <p:spPr bwMode="auto">
          <a:xfrm>
            <a:off x="3595739" y="1749601"/>
            <a:ext cx="246791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RAS risk taxonomy</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
        <p:nvSpPr>
          <p:cNvPr id="21" name="Text Placeholder 4"/>
          <p:cNvSpPr txBox="1">
            <a:spLocks/>
          </p:cNvSpPr>
          <p:nvPr/>
        </p:nvSpPr>
        <p:spPr>
          <a:xfrm>
            <a:off x="374232"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Risk Appetite objectives</a:t>
            </a:r>
            <a:endParaRPr lang="en-US" dirty="0"/>
          </a:p>
        </p:txBody>
      </p:sp>
      <p:sp>
        <p:nvSpPr>
          <p:cNvPr id="22" name="Freeform 21"/>
          <p:cNvSpPr>
            <a:spLocks noChangeAspect="1"/>
          </p:cNvSpPr>
          <p:nvPr/>
        </p:nvSpPr>
        <p:spPr>
          <a:xfrm>
            <a:off x="3191084" y="2241404"/>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3" name="Text Placeholder 4"/>
          <p:cNvSpPr txBox="1">
            <a:spLocks/>
          </p:cNvSpPr>
          <p:nvPr/>
        </p:nvSpPr>
        <p:spPr>
          <a:xfrm>
            <a:off x="3471065"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a:t>Scope of CCAR-linked metrics</a:t>
            </a:r>
          </a:p>
        </p:txBody>
      </p:sp>
      <p:sp>
        <p:nvSpPr>
          <p:cNvPr id="24" name="Freeform 23"/>
          <p:cNvSpPr>
            <a:spLocks noChangeAspect="1"/>
          </p:cNvSpPr>
          <p:nvPr/>
        </p:nvSpPr>
        <p:spPr>
          <a:xfrm>
            <a:off x="6238080" y="3912028"/>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5" name="Text Placeholder 4"/>
          <p:cNvSpPr txBox="1">
            <a:spLocks/>
          </p:cNvSpPr>
          <p:nvPr/>
        </p:nvSpPr>
        <p:spPr>
          <a:xfrm>
            <a:off x="6541856"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Calibration approach</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3222437176"/>
              </p:ext>
            </p:extLst>
          </p:nvPr>
        </p:nvGraphicFramePr>
        <p:xfrm>
          <a:off x="6635263" y="1982465"/>
          <a:ext cx="2590800" cy="4316327"/>
        </p:xfrm>
        <a:graphic>
          <a:graphicData uri="http://schemas.openxmlformats.org/drawingml/2006/table">
            <a:tbl>
              <a:tblPr firstRow="1" bandRow="1">
                <a:tableStyleId>{839DD9DD-9E6C-4910-8AC0-68ADFF6A6AFC}</a:tableStyleId>
              </a:tblPr>
              <a:tblGrid>
                <a:gridCol w="545466"/>
                <a:gridCol w="2045334"/>
              </a:tblGrid>
              <a:tr h="1034619">
                <a:tc>
                  <a:txBody>
                    <a:bodyPr/>
                    <a:lstStyle/>
                    <a:p>
                      <a:r>
                        <a:rPr lang="en-US" sz="4400" b="1" dirty="0" smtClean="0">
                          <a:solidFill>
                            <a:srgbClr val="FF0000"/>
                          </a:solidFill>
                        </a:rPr>
                        <a:t>1</a:t>
                      </a:r>
                      <a:endParaRPr lang="en-US" sz="4400" b="1" dirty="0">
                        <a:solidFill>
                          <a:srgbClr val="FF0000"/>
                        </a:solidFill>
                      </a:endParaRPr>
                    </a:p>
                  </a:txBody>
                  <a:tcPr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200" b="0" i="0" dirty="0" smtClean="0">
                          <a:solidFill>
                            <a:schemeClr val="tx1"/>
                          </a:solidFill>
                        </a:rPr>
                        <a:t>Identify the </a:t>
                      </a:r>
                      <a:r>
                        <a:rPr lang="en-US" sz="1200" b="1" i="0" dirty="0" smtClean="0">
                          <a:solidFill>
                            <a:schemeClr val="tx1"/>
                          </a:solidFill>
                        </a:rPr>
                        <a:t>binding constraint</a:t>
                      </a:r>
                      <a:r>
                        <a:rPr lang="en-US" sz="1200" b="0" i="0" dirty="0" smtClean="0">
                          <a:solidFill>
                            <a:schemeClr val="tx1"/>
                          </a:solidFill>
                        </a:rPr>
                        <a:t> in the BHC Stress scenario</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62715">
                <a:tc>
                  <a:txBody>
                    <a:bodyPr/>
                    <a:lstStyle/>
                    <a:p>
                      <a:r>
                        <a:rPr lang="en-US" sz="4400" b="1" dirty="0" smtClean="0">
                          <a:solidFill>
                            <a:srgbClr val="FF0000"/>
                          </a:solidFill>
                        </a:rPr>
                        <a:t>2</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Calculate CCAR </a:t>
                      </a:r>
                      <a:r>
                        <a:rPr lang="en-US" sz="1200" b="1" i="0" dirty="0" smtClean="0">
                          <a:solidFill>
                            <a:schemeClr val="tx1"/>
                          </a:solidFill>
                        </a:rPr>
                        <a:t>stress loss limit</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47072">
                <a:tc>
                  <a:txBody>
                    <a:bodyPr/>
                    <a:lstStyle/>
                    <a:p>
                      <a:r>
                        <a:rPr lang="en-US" sz="4400" b="1" dirty="0" smtClean="0">
                          <a:solidFill>
                            <a:srgbClr val="FF0000"/>
                          </a:solidFill>
                        </a:rPr>
                        <a:t>3</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latin typeface="+mn-lt"/>
                          <a:ea typeface="+mn-ea"/>
                          <a:cs typeface="+mn-cs"/>
                        </a:rPr>
                        <a:t>Determine </a:t>
                      </a:r>
                      <a:r>
                        <a:rPr lang="en-US" sz="1200" b="1" i="0" kern="1200" dirty="0" smtClean="0">
                          <a:solidFill>
                            <a:schemeClr val="tx1"/>
                          </a:solidFill>
                          <a:latin typeface="+mn-lt"/>
                          <a:ea typeface="+mn-ea"/>
                          <a:cs typeface="+mn-cs"/>
                        </a:rPr>
                        <a:t>net</a:t>
                      </a:r>
                      <a:r>
                        <a:rPr lang="en-US" sz="1200" b="1" i="0" kern="1200" baseline="0" dirty="0" smtClean="0">
                          <a:solidFill>
                            <a:schemeClr val="tx1"/>
                          </a:solidFill>
                          <a:latin typeface="+mn-lt"/>
                          <a:ea typeface="+mn-ea"/>
                          <a:cs typeface="+mn-cs"/>
                        </a:rPr>
                        <a:t> charge-off (NCO) limits </a:t>
                      </a:r>
                      <a:r>
                        <a:rPr lang="en-US" sz="1200" b="0" i="0" kern="1200" dirty="0" smtClean="0">
                          <a:solidFill>
                            <a:schemeClr val="tx1"/>
                          </a:solidFill>
                          <a:latin typeface="+mn-lt"/>
                          <a:ea typeface="+mn-ea"/>
                          <a:cs typeface="+mn-cs"/>
                        </a:rPr>
                        <a:t>based on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71921">
                <a:tc>
                  <a:txBody>
                    <a:bodyPr/>
                    <a:lstStyle/>
                    <a:p>
                      <a:r>
                        <a:rPr lang="en-US" sz="4400" b="1" dirty="0" smtClean="0">
                          <a:solidFill>
                            <a:srgbClr val="FF0000"/>
                          </a:solidFill>
                        </a:rPr>
                        <a:t>4</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Derive </a:t>
                      </a:r>
                      <a:r>
                        <a:rPr lang="en-US" sz="1200" b="1" i="0" dirty="0" smtClean="0">
                          <a:solidFill>
                            <a:schemeClr val="tx1"/>
                          </a:solidFill>
                        </a:rPr>
                        <a:t>delinquency rate (for retail portfolios) </a:t>
                      </a:r>
                      <a:r>
                        <a:rPr lang="en-US" sz="1200" b="1" i="0" baseline="0" dirty="0" smtClean="0">
                          <a:solidFill>
                            <a:schemeClr val="tx1"/>
                          </a:solidFill>
                        </a:rPr>
                        <a:t> and NPL coverage ratio </a:t>
                      </a:r>
                      <a:r>
                        <a:rPr lang="en-US" sz="1200" b="0" i="0" dirty="0" smtClean="0">
                          <a:solidFill>
                            <a:schemeClr val="tx1"/>
                          </a:solidFill>
                        </a:rPr>
                        <a:t>linked to NCOs</a:t>
                      </a:r>
                    </a:p>
                  </a:txBody>
                  <a:tcPr anchor="ctr">
                    <a:lnL>
                      <a:noFill/>
                    </a:lnL>
                    <a:lnT w="12700" cap="flat" cmpd="sng" algn="ctr">
                      <a:solidFill>
                        <a:schemeClr val="bg1">
                          <a:lumMod val="50000"/>
                        </a:schemeClr>
                      </a:solidFill>
                      <a:prstDash val="solid"/>
                      <a:round/>
                      <a:headEnd type="none" w="med" len="med"/>
                      <a:tailEnd type="none" w="med" len="med"/>
                    </a:lnT>
                    <a:lnB w="952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266744" y="19889"/>
            <a:ext cx="9336044" cy="621709"/>
          </a:xfrm>
          <a:prstGeom prst="rect">
            <a:avLst/>
          </a:prstGeom>
          <a:noFill/>
        </p:spPr>
        <p:txBody>
          <a:bodyPr wrap="square" rtlCol="0">
            <a:spAutoFit/>
          </a:bodyPr>
          <a:lstStyle/>
          <a:p>
            <a:pPr algn="l"/>
            <a:r>
              <a:rPr lang="en-US" sz="2000" b="1" dirty="0" smtClean="0"/>
              <a:t>Risk Appetite Statement</a:t>
            </a:r>
          </a:p>
          <a:p>
            <a:pPr algn="l"/>
            <a:r>
              <a:rPr lang="en-US" sz="2000" b="1" dirty="0" smtClean="0">
                <a:solidFill>
                  <a:srgbClr val="FF0000"/>
                </a:solidFill>
              </a:rPr>
              <a:t>Objectives of CCAR-linked metrics</a:t>
            </a:r>
            <a:endParaRPr lang="en-US" sz="2000" dirty="0">
              <a:solidFill>
                <a:srgbClr val="FF0000"/>
              </a:solidFill>
            </a:endParaRPr>
          </a:p>
        </p:txBody>
      </p:sp>
      <p:sp>
        <p:nvSpPr>
          <p:cNvPr id="28" name="Text Placeholder 2"/>
          <p:cNvSpPr txBox="1">
            <a:spLocks/>
          </p:cNvSpPr>
          <p:nvPr/>
        </p:nvSpPr>
        <p:spPr bwMode="auto">
          <a:xfrm>
            <a:off x="6658819" y="1796428"/>
            <a:ext cx="246791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Covered</a:t>
            </a:r>
            <a:r>
              <a:rPr kumimoji="0" lang="en-US" u="none" strike="noStrike" kern="1200" cap="none" spc="0" normalizeH="0" noProof="0" dirty="0" smtClean="0">
                <a:ln>
                  <a:noFill/>
                </a:ln>
                <a:solidFill>
                  <a:schemeClr val="tx1">
                    <a:lumMod val="50000"/>
                    <a:lumOff val="50000"/>
                  </a:schemeClr>
                </a:solidFill>
                <a:effectLst/>
                <a:uLnTx/>
                <a:uFillTx/>
                <a:latin typeface="Arial" charset="0"/>
                <a:ea typeface="ＭＳ Ｐゴシック"/>
              </a:rPr>
              <a:t> in this presentation</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Tree>
    <p:extLst>
      <p:ext uri="{BB962C8B-B14F-4D97-AF65-F5344CB8AC3E}">
        <p14:creationId xmlns:p14="http://schemas.microsoft.com/office/powerpoint/2010/main" val="3959743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204297060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4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0" name="TextBox 59"/>
          <p:cNvSpPr txBox="1"/>
          <p:nvPr/>
        </p:nvSpPr>
        <p:spPr>
          <a:xfrm>
            <a:off x="316116"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Stress scenario</a:t>
            </a:r>
          </a:p>
          <a:p>
            <a:pPr algn="l"/>
            <a:r>
              <a:rPr lang="en-US" sz="2000" b="1" dirty="0" smtClean="0">
                <a:solidFill>
                  <a:srgbClr val="FF0000"/>
                </a:solidFill>
              </a:rPr>
              <a:t>Capital ratios</a:t>
            </a:r>
            <a:endParaRPr lang="en-US" sz="2000" dirty="0">
              <a:solidFill>
                <a:srgbClr val="FF0000"/>
              </a:solidFill>
            </a:endParaRPr>
          </a:p>
        </p:txBody>
      </p:sp>
      <p:sp>
        <p:nvSpPr>
          <p:cNvPr id="17" name="Rectangle 16"/>
          <p:cNvSpPr/>
          <p:nvPr/>
        </p:nvSpPr>
        <p:spPr>
          <a:xfrm>
            <a:off x="6552270" y="2181512"/>
            <a:ext cx="2801653" cy="3400931"/>
          </a:xfrm>
          <a:prstGeom prst="rect">
            <a:avLst/>
          </a:prstGeom>
        </p:spPr>
        <p:txBody>
          <a:bodyPr wrap="square">
            <a:spAutoFit/>
          </a:bodyPr>
          <a:lstStyle/>
          <a:p>
            <a:pPr marL="171450" lvl="1" indent="-171450" algn="l">
              <a:lnSpc>
                <a:spcPct val="100000"/>
              </a:lnSpc>
              <a:spcBef>
                <a:spcPts val="600"/>
              </a:spcBef>
              <a:spcAft>
                <a:spcPts val="0"/>
              </a:spcAft>
              <a:buFont typeface="Arial" panose="020B0604020202020204" pitchFamily="34" charset="0"/>
              <a:buChar char="•"/>
            </a:pPr>
            <a:r>
              <a:rPr lang="en-US" sz="1200" dirty="0"/>
              <a:t>Limits adjusted based on revised 2016 capital plan (e.g., significant decrease in post-stress minimum, no longer applicable as red limit</a:t>
            </a:r>
            <a:r>
              <a:rPr lang="en-US" sz="1200" dirty="0" smtClean="0"/>
              <a:t>)</a:t>
            </a:r>
          </a:p>
          <a:p>
            <a:pPr marL="171450" lvl="1" indent="-171450" algn="l">
              <a:lnSpc>
                <a:spcPct val="100000"/>
              </a:lnSpc>
              <a:spcBef>
                <a:spcPts val="600"/>
              </a:spcBef>
              <a:spcAft>
                <a:spcPts val="0"/>
              </a:spcAft>
              <a:buFont typeface="Arial" panose="020B0604020202020204" pitchFamily="34" charset="0"/>
              <a:buChar char="•"/>
            </a:pPr>
            <a:r>
              <a:rPr lang="en-US" sz="1200" dirty="0" smtClean="0"/>
              <a:t>Limits set for both BHC Base and BHC Stress scenarios based on the Capital Policy</a:t>
            </a:r>
            <a:endParaRPr lang="en-US" sz="1200" dirty="0"/>
          </a:p>
          <a:p>
            <a:pPr marL="360000" lvl="1" indent="-180000" algn="l">
              <a:lnSpc>
                <a:spcPct val="100000"/>
              </a:lnSpc>
              <a:spcBef>
                <a:spcPts val="600"/>
              </a:spcBef>
              <a:spcAft>
                <a:spcPts val="0"/>
              </a:spcAft>
              <a:buSzPct val="100000"/>
              <a:buFont typeface="Arial"/>
              <a:buChar char="–"/>
            </a:pPr>
            <a:r>
              <a:rPr lang="en-US" sz="1200" b="1" dirty="0" smtClean="0"/>
              <a:t>Business-as-usual </a:t>
            </a:r>
            <a:r>
              <a:rPr lang="en-US" sz="1200" dirty="0" smtClean="0"/>
              <a:t>(BHC Base)</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 </a:t>
            </a:r>
            <a:r>
              <a:rPr lang="en-US" sz="1200" dirty="0" smtClean="0"/>
              <a:t>Planned capital hold</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Business-as-usual minimum</a:t>
            </a:r>
            <a:endParaRPr lang="en-US" sz="1200" b="1" dirty="0">
              <a:solidFill>
                <a:srgbClr val="FF0000"/>
              </a:solidFill>
            </a:endParaRPr>
          </a:p>
          <a:p>
            <a:pPr marL="360000" lvl="1" indent="-180000" algn="l">
              <a:lnSpc>
                <a:spcPct val="100000"/>
              </a:lnSpc>
              <a:spcBef>
                <a:spcPts val="600"/>
              </a:spcBef>
              <a:spcAft>
                <a:spcPts val="0"/>
              </a:spcAft>
              <a:buSzPct val="100000"/>
              <a:buFont typeface="Arial"/>
              <a:buChar char="–"/>
            </a:pPr>
            <a:r>
              <a:rPr lang="en-US" sz="1200" b="1" dirty="0"/>
              <a:t>Stress </a:t>
            </a:r>
            <a:r>
              <a:rPr lang="en-US" sz="1200" b="1" dirty="0" smtClean="0"/>
              <a:t>Scenario </a:t>
            </a:r>
            <a:r>
              <a:rPr lang="en-US" sz="1200" dirty="0" smtClean="0"/>
              <a:t>(BHC Stress)</a:t>
            </a:r>
          </a:p>
          <a:p>
            <a:pPr marL="540000" lvl="2" indent="-179388" algn="l">
              <a:lnSpc>
                <a:spcPct val="100000"/>
              </a:lnSpc>
              <a:spcBef>
                <a:spcPts val="600"/>
              </a:spcBef>
              <a:spcAft>
                <a:spcPts val="0"/>
              </a:spcAft>
              <a:buSzPct val="100000"/>
              <a:buFont typeface="Arial"/>
              <a:buChar char="-"/>
            </a:pPr>
            <a:r>
              <a:rPr lang="en-US" sz="1200" b="1" dirty="0" smtClean="0">
                <a:solidFill>
                  <a:schemeClr val="accent5"/>
                </a:solidFill>
              </a:rPr>
              <a:t>Amber:</a:t>
            </a:r>
            <a:r>
              <a:rPr lang="en-US" sz="1200" dirty="0" smtClean="0"/>
              <a:t> Post-stress minimum </a:t>
            </a:r>
            <a:r>
              <a:rPr lang="en-US" sz="1200" b="1" dirty="0" smtClean="0"/>
              <a:t>+ Management adjustment</a:t>
            </a:r>
          </a:p>
          <a:p>
            <a:pPr marL="540000" lvl="2" indent="-179388" algn="l">
              <a:lnSpc>
                <a:spcPct val="100000"/>
              </a:lnSpc>
              <a:spcBef>
                <a:spcPts val="600"/>
              </a:spcBef>
              <a:spcAft>
                <a:spcPts val="0"/>
              </a:spcAft>
              <a:buSzPct val="100000"/>
              <a:buFont typeface="Arial"/>
              <a:buChar char="-"/>
            </a:pPr>
            <a:r>
              <a:rPr lang="en-US" sz="1200" b="1" dirty="0" smtClean="0">
                <a:solidFill>
                  <a:srgbClr val="FF0000"/>
                </a:solidFill>
              </a:rPr>
              <a:t>Red: </a:t>
            </a:r>
            <a:r>
              <a:rPr lang="en-US" sz="1200" dirty="0" smtClean="0"/>
              <a:t>Post-stress minimum</a:t>
            </a:r>
          </a:p>
        </p:txBody>
      </p:sp>
      <p:graphicFrame>
        <p:nvGraphicFramePr>
          <p:cNvPr id="13" name="Table 12"/>
          <p:cNvGraphicFramePr>
            <a:graphicFrameLocks noGrp="1"/>
          </p:cNvGraphicFramePr>
          <p:nvPr>
            <p:extLst>
              <p:ext uri="{D42A27DB-BD31-4B8C-83A1-F6EECF244321}">
                <p14:modId xmlns:p14="http://schemas.microsoft.com/office/powerpoint/2010/main" val="1549591888"/>
              </p:ext>
            </p:extLst>
          </p:nvPr>
        </p:nvGraphicFramePr>
        <p:xfrm>
          <a:off x="445526" y="1848309"/>
          <a:ext cx="4637463" cy="3717765"/>
        </p:xfrm>
        <a:graphic>
          <a:graphicData uri="http://schemas.openxmlformats.org/drawingml/2006/table">
            <a:tbl>
              <a:tblPr/>
              <a:tblGrid>
                <a:gridCol w="1652215"/>
                <a:gridCol w="746312"/>
                <a:gridCol w="746312"/>
                <a:gridCol w="746312"/>
                <a:gridCol w="746312"/>
              </a:tblGrid>
              <a:tr h="4772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rgbClr val="FF0000"/>
                          </a:solidFill>
                          <a:effectLst/>
                          <a:latin typeface="+mj-lt"/>
                          <a:ea typeface="+mn-ea"/>
                          <a:cs typeface="+mn-cs"/>
                        </a:rPr>
                        <a:t>Capital component</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CET1</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Capital</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Total Capital</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200" b="1" i="0" u="none" strike="noStrike" dirty="0">
                          <a:solidFill>
                            <a:srgbClr val="000000"/>
                          </a:solidFill>
                          <a:effectLst/>
                          <a:latin typeface="+mj-lt"/>
                        </a:rPr>
                        <a:t>Tier 1 </a:t>
                      </a:r>
                      <a:r>
                        <a:rPr lang="en-US" sz="1200" b="1" i="0" u="none" strike="noStrike" dirty="0" smtClean="0">
                          <a:solidFill>
                            <a:srgbClr val="000000"/>
                          </a:solidFill>
                          <a:effectLst/>
                          <a:latin typeface="+mj-lt"/>
                        </a:rPr>
                        <a:t>Leverage</a:t>
                      </a:r>
                      <a:endParaRPr lang="en-US" sz="12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7235">
                <a:tc>
                  <a:txBody>
                    <a:bodyPr/>
                    <a:lstStyle/>
                    <a:p>
                      <a:pPr algn="l" fontAlgn="b"/>
                      <a:r>
                        <a:rPr lang="en-US" sz="1200" b="0" i="0" u="none" strike="noStrike" dirty="0">
                          <a:solidFill>
                            <a:schemeClr val="tx1"/>
                          </a:solidFill>
                          <a:effectLst/>
                          <a:latin typeface="+mj-lt"/>
                        </a:rPr>
                        <a:t>Adequately Capitalized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4.50%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6.00%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8.00%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4.00%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1" i="0" u="none" strike="noStrike" dirty="0" smtClean="0">
                          <a:solidFill>
                            <a:srgbClr val="FF0000"/>
                          </a:solidFill>
                          <a:effectLst/>
                          <a:latin typeface="+mj-lt"/>
                        </a:rPr>
                        <a:t>Post-stress minimum</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6.65%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8.25%</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10.40%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rgbClr val="FF0000"/>
                          </a:solidFill>
                          <a:effectLst/>
                          <a:latin typeface="+mj-lt"/>
                        </a:rPr>
                        <a:t>6.40%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57235">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1" i="0" u="none" strike="noStrike" kern="1200" dirty="0" smtClean="0">
                          <a:solidFill>
                            <a:schemeClr val="accent5"/>
                          </a:solidFill>
                          <a:effectLst/>
                          <a:latin typeface="+mn-lt"/>
                          <a:ea typeface="+mn-ea"/>
                          <a:cs typeface="+mn-cs"/>
                        </a:rPr>
                        <a:t>Post-stress + Management </a:t>
                      </a:r>
                      <a:r>
                        <a:rPr lang="en-US" sz="1200" b="1" i="0" u="none" strike="noStrike" kern="1200" baseline="0" dirty="0" smtClean="0">
                          <a:solidFill>
                            <a:schemeClr val="accent5"/>
                          </a:solidFill>
                          <a:effectLst/>
                          <a:latin typeface="+mn-lt"/>
                          <a:ea typeface="+mn-ea"/>
                          <a:cs typeface="+mn-cs"/>
                        </a:rPr>
                        <a:t>adjustment</a:t>
                      </a:r>
                      <a:endParaRPr lang="en-US" sz="1200" b="1" i="0" u="none" strike="noStrike" kern="1200" dirty="0" smtClean="0">
                        <a:solidFill>
                          <a:schemeClr val="accent5"/>
                        </a:solidFill>
                        <a:effectLst/>
                        <a:latin typeface="+mn-lt"/>
                        <a:ea typeface="+mn-ea"/>
                        <a:cs typeface="+mn-cs"/>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7.15%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8.75%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10.65%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200" b="1" i="0" u="none" strike="noStrike" dirty="0" smtClean="0">
                          <a:solidFill>
                            <a:schemeClr val="accent5"/>
                          </a:solidFill>
                          <a:effectLst/>
                          <a:latin typeface="+mj-lt"/>
                        </a:rPr>
                        <a:t>6.65%</a:t>
                      </a:r>
                      <a:endParaRPr lang="en-US" sz="12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557235">
                <a:tc>
                  <a:txBody>
                    <a:bodyPr/>
                    <a:lstStyle/>
                    <a:p>
                      <a:pPr algn="l" fontAlgn="b"/>
                      <a:r>
                        <a:rPr lang="en-US" sz="1200" b="1" i="0" u="none" strike="noStrike" dirty="0">
                          <a:solidFill>
                            <a:srgbClr val="FF0000"/>
                          </a:solidFill>
                          <a:effectLst/>
                          <a:latin typeface="+mj-lt"/>
                        </a:rPr>
                        <a:t>Business-as-usual </a:t>
                      </a:r>
                      <a:r>
                        <a:rPr lang="en-US" sz="1200" b="1" i="0" u="none" strike="noStrike" dirty="0" smtClean="0">
                          <a:solidFill>
                            <a:srgbClr val="FF0000"/>
                          </a:solidFill>
                          <a:effectLst/>
                          <a:latin typeface="+mj-lt"/>
                        </a:rPr>
                        <a:t>minimum</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10.50%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12.00%</a:t>
                      </a:r>
                      <a:endParaRPr lang="en-US" sz="12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rgbClr val="FF0000"/>
                          </a:solidFill>
                          <a:effectLst/>
                          <a:latin typeface="+mj-lt"/>
                        </a:rPr>
                        <a:t>14.00</a:t>
                      </a:r>
                      <a:r>
                        <a:rPr lang="en-US" sz="1200" b="1" i="0" u="none" strike="noStrike" dirty="0">
                          <a:solidFill>
                            <a:srgbClr val="FF0000"/>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FF0000"/>
                          </a:solidFill>
                          <a:effectLst/>
                          <a:latin typeface="+mj-lt"/>
                        </a:rPr>
                        <a:t>10.00%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0" i="0" u="none" strike="noStrike" dirty="0" smtClean="0">
                          <a:solidFill>
                            <a:schemeClr val="tx1"/>
                          </a:solidFill>
                          <a:effectLst/>
                          <a:latin typeface="+mj-lt"/>
                        </a:rPr>
                        <a:t>Management</a:t>
                      </a:r>
                      <a:r>
                        <a:rPr lang="en-US" sz="1200" b="0" i="0" u="none" strike="noStrike" baseline="0" dirty="0" smtClean="0">
                          <a:solidFill>
                            <a:schemeClr val="tx1"/>
                          </a:solidFill>
                          <a:effectLst/>
                          <a:latin typeface="+mj-lt"/>
                        </a:rPr>
                        <a:t> </a:t>
                      </a:r>
                      <a:r>
                        <a:rPr lang="en-US" sz="1200" b="0" i="0" u="none" strike="noStrike" dirty="0" smtClean="0">
                          <a:solidFill>
                            <a:schemeClr val="tx1"/>
                          </a:solidFill>
                          <a:effectLst/>
                          <a:latin typeface="+mj-lt"/>
                        </a:rPr>
                        <a:t>adjustment</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0.50%</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0.50%</a:t>
                      </a:r>
                      <a:endParaRPr lang="en-US" sz="1200" b="0" i="0" u="none" strike="noStrike" dirty="0">
                        <a:solidFill>
                          <a:schemeClr val="tx1"/>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0.25</a:t>
                      </a:r>
                      <a:r>
                        <a:rPr lang="en-US" sz="1200" b="0" i="0" u="none" strike="noStrike" dirty="0">
                          <a:solidFill>
                            <a:schemeClr val="tx1"/>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smtClean="0">
                          <a:solidFill>
                            <a:schemeClr val="tx1"/>
                          </a:solidFill>
                          <a:effectLst/>
                          <a:latin typeface="+mj-lt"/>
                        </a:rPr>
                        <a:t>0.25</a:t>
                      </a:r>
                      <a:r>
                        <a:rPr lang="en-US" sz="1200" b="0" i="0" u="none" strike="noStrike" dirty="0">
                          <a:solidFill>
                            <a:schemeClr val="tx1"/>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557235">
                <a:tc>
                  <a:txBody>
                    <a:bodyPr/>
                    <a:lstStyle/>
                    <a:p>
                      <a:pPr algn="l" fontAlgn="b"/>
                      <a:r>
                        <a:rPr lang="en-US" sz="1200" b="1" i="0" u="none" strike="noStrike" dirty="0">
                          <a:solidFill>
                            <a:schemeClr val="accent5"/>
                          </a:solidFill>
                          <a:effectLst/>
                          <a:latin typeface="+mj-lt"/>
                        </a:rPr>
                        <a:t>Planned capital hold</a:t>
                      </a: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11.00%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12.50%</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5"/>
                          </a:solidFill>
                          <a:effectLst/>
                          <a:latin typeface="+mj-lt"/>
                        </a:rPr>
                        <a:t>14.25%</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smtClean="0">
                          <a:solidFill>
                            <a:schemeClr val="accent5"/>
                          </a:solidFill>
                          <a:effectLst/>
                          <a:latin typeface="+mj-lt"/>
                        </a:rPr>
                        <a:t>10.25</a:t>
                      </a:r>
                      <a:r>
                        <a:rPr lang="en-US" sz="1200" b="1" i="0" u="none" strike="noStrike" dirty="0">
                          <a:solidFill>
                            <a:schemeClr val="accent5"/>
                          </a:solidFill>
                          <a:effectLst/>
                          <a:latin typeface="+mj-lt"/>
                        </a:rPr>
                        <a:t>%</a:t>
                      </a: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1" name="TextBox 20"/>
          <p:cNvSpPr txBox="1"/>
          <p:nvPr/>
        </p:nvSpPr>
        <p:spPr>
          <a:xfrm>
            <a:off x="457198" y="1242461"/>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SBNA 2016 Capital Policy ratios</a:t>
            </a:r>
            <a:endParaRPr lang="en-GB" sz="1400" baseline="30000" dirty="0" smtClean="0">
              <a:solidFill>
                <a:srgbClr val="FF0000"/>
              </a:solidFill>
            </a:endParaRPr>
          </a:p>
        </p:txBody>
      </p:sp>
      <p:sp>
        <p:nvSpPr>
          <p:cNvPr id="22" name="Right Brace 21"/>
          <p:cNvSpPr/>
          <p:nvPr/>
        </p:nvSpPr>
        <p:spPr>
          <a:xfrm>
            <a:off x="5160981" y="2778982"/>
            <a:ext cx="101600" cy="1097280"/>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Right Brace 22"/>
          <p:cNvSpPr/>
          <p:nvPr/>
        </p:nvSpPr>
        <p:spPr>
          <a:xfrm>
            <a:off x="5160981" y="3897692"/>
            <a:ext cx="101600" cy="1645920"/>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Rectangle 25"/>
          <p:cNvSpPr/>
          <p:nvPr/>
        </p:nvSpPr>
        <p:spPr>
          <a:xfrm>
            <a:off x="5308900" y="3106533"/>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Stress Scenario</a:t>
            </a:r>
          </a:p>
        </p:txBody>
      </p:sp>
      <p:sp>
        <p:nvSpPr>
          <p:cNvPr id="27" name="Rectangle 26"/>
          <p:cNvSpPr/>
          <p:nvPr/>
        </p:nvSpPr>
        <p:spPr>
          <a:xfrm>
            <a:off x="5308900" y="4484863"/>
            <a:ext cx="822960" cy="4536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sz="1200" b="1" dirty="0" smtClean="0">
                <a:solidFill>
                  <a:schemeClr val="bg1">
                    <a:lumMod val="50000"/>
                  </a:schemeClr>
                </a:solidFill>
              </a:rPr>
              <a:t>Business-as-usual</a:t>
            </a:r>
          </a:p>
        </p:txBody>
      </p:sp>
      <p:sp>
        <p:nvSpPr>
          <p:cNvPr id="25"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2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9"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2" name="Freeform 1"/>
          <p:cNvSpPr/>
          <p:nvPr/>
        </p:nvSpPr>
        <p:spPr>
          <a:xfrm>
            <a:off x="6241212" y="3606386"/>
            <a:ext cx="284164" cy="539751"/>
          </a:xfrm>
          <a:custGeom>
            <a:avLst/>
            <a:gdLst/>
            <a:ahLst/>
            <a:cxnLst/>
            <a:rect l="0" t="0" r="0" b="0"/>
            <a:pathLst>
              <a:path w="284164" h="539751">
                <a:moveTo>
                  <a:pt x="0" y="0"/>
                </a:moveTo>
                <a:lnTo>
                  <a:pt x="0" y="133350"/>
                </a:lnTo>
                <a:lnTo>
                  <a:pt x="138113" y="269875"/>
                </a:lnTo>
                <a:lnTo>
                  <a:pt x="0" y="412750"/>
                </a:lnTo>
                <a:lnTo>
                  <a:pt x="0" y="539750"/>
                </a:lnTo>
                <a:lnTo>
                  <a:pt x="284163" y="269875"/>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3330756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extLst>
              <p:ext uri="{D42A27DB-BD31-4B8C-83A1-F6EECF244321}">
                <p14:modId xmlns:p14="http://schemas.microsoft.com/office/powerpoint/2010/main" val="277355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498" name="think-cell Slide" r:id="rId18" imgW="270" imgH="270" progId="TCLayout.ActiveDocument.1">
                  <p:embed/>
                </p:oleObj>
              </mc:Choice>
              <mc:Fallback>
                <p:oleObj name="think-cell Slide" r:id="rId18" imgW="270" imgH="270" progId="TCLayout.ActiveDocument.1">
                  <p:embed/>
                  <p:pic>
                    <p:nvPicPr>
                      <p:cNvPr id="0" name=""/>
                      <p:cNvPicPr/>
                      <p:nvPr/>
                    </p:nvPicPr>
                    <p:blipFill>
                      <a:blip r:embed="rId19"/>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ea typeface="Meiryo"/>
              <a:sym typeface="+mn-lt"/>
            </a:endParaRPr>
          </a:p>
        </p:txBody>
      </p:sp>
      <p:sp>
        <p:nvSpPr>
          <p:cNvPr id="19" name="TextBox 18"/>
          <p:cNvSpPr txBox="1"/>
          <p:nvPr/>
        </p:nvSpPr>
        <p:spPr>
          <a:xfrm>
            <a:off x="316116"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Stress scenario</a:t>
            </a:r>
          </a:p>
          <a:p>
            <a:pPr algn="l"/>
            <a:r>
              <a:rPr lang="en-US" sz="2000" b="1" dirty="0" smtClean="0">
                <a:solidFill>
                  <a:srgbClr val="FF0000"/>
                </a:solidFill>
              </a:rPr>
              <a:t>Impact of IHC Entity contribution to SBNA loss budget</a:t>
            </a:r>
            <a:endParaRPr lang="en-US" sz="2000" dirty="0">
              <a:solidFill>
                <a:srgbClr val="FF0000"/>
              </a:solidFill>
            </a:endParaRPr>
          </a:p>
        </p:txBody>
      </p:sp>
      <p:sp>
        <p:nvSpPr>
          <p:cNvPr id="2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21"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2"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23"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24" name="TextBox 23"/>
          <p:cNvSpPr txBox="1"/>
          <p:nvPr/>
        </p:nvSpPr>
        <p:spPr>
          <a:xfrm>
            <a:off x="457200" y="1250950"/>
            <a:ext cx="5146158"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SBNA loss budget – BHC Stress Red limit</a:t>
            </a:r>
            <a:endParaRPr lang="en-GB" dirty="0"/>
          </a:p>
          <a:p>
            <a:r>
              <a:rPr lang="en-US" b="0" dirty="0" smtClean="0"/>
              <a:t>$M, CCAR 2016</a:t>
            </a:r>
            <a:endParaRPr lang="en-GB" b="0" dirty="0"/>
          </a:p>
        </p:txBody>
      </p:sp>
      <p:cxnSp>
        <p:nvCxnSpPr>
          <p:cNvPr id="41" name="Straight Connector 40"/>
          <p:cNvCxnSpPr/>
          <p:nvPr>
            <p:custDataLst>
              <p:tags r:id="rId4"/>
            </p:custDataLst>
          </p:nvPr>
        </p:nvCxnSpPr>
        <p:spPr bwMode="gray">
          <a:xfrm>
            <a:off x="5419725" y="2819400"/>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custDataLst>
              <p:tags r:id="rId5"/>
            </p:custDataLst>
          </p:nvPr>
        </p:nvCxnSpPr>
        <p:spPr bwMode="gray">
          <a:xfrm>
            <a:off x="4457700" y="24860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custDataLst>
              <p:tags r:id="rId6"/>
            </p:custDataLst>
          </p:nvPr>
        </p:nvCxnSpPr>
        <p:spPr bwMode="gray">
          <a:xfrm>
            <a:off x="3505200" y="24860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custDataLst>
              <p:tags r:id="rId7"/>
            </p:custDataLst>
          </p:nvPr>
        </p:nvCxnSpPr>
        <p:spPr bwMode="gray">
          <a:xfrm>
            <a:off x="2543175" y="320992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8"/>
            </p:custDataLst>
          </p:nvPr>
        </p:nvCxnSpPr>
        <p:spPr bwMode="gray">
          <a:xfrm>
            <a:off x="1590675" y="3724275"/>
            <a:ext cx="419100" cy="0"/>
          </a:xfrm>
          <a:prstGeom prst="line">
            <a:avLst/>
          </a:prstGeom>
          <a:ln w="3175">
            <a:solidFill>
              <a:srgbClr val="60606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28" name="Object 27"/>
          <p:cNvGraphicFramePr>
            <a:graphicFrameLocks/>
          </p:cNvGraphicFramePr>
          <p:nvPr>
            <p:custDataLst>
              <p:tags r:id="rId9"/>
            </p:custDataLst>
            <p:extLst>
              <p:ext uri="{D42A27DB-BD31-4B8C-83A1-F6EECF244321}">
                <p14:modId xmlns:p14="http://schemas.microsoft.com/office/powerpoint/2010/main" val="3158682599"/>
              </p:ext>
            </p:extLst>
          </p:nvPr>
        </p:nvGraphicFramePr>
        <p:xfrm>
          <a:off x="266700" y="2209800"/>
          <a:ext cx="6410286" cy="3105046"/>
        </p:xfrm>
        <a:graphic>
          <a:graphicData uri="http://schemas.openxmlformats.org/presentationml/2006/ole">
            <mc:AlternateContent xmlns:mc="http://schemas.openxmlformats.org/markup-compatibility/2006">
              <mc:Choice xmlns:v="urn:schemas-microsoft-com:vml" Requires="v">
                <p:oleObj spid="_x0000_s188499" name="Chart" r:id="rId20" imgW="6410286" imgH="3105046" progId="MSGraph.Chart.8">
                  <p:embed followColorScheme="full"/>
                </p:oleObj>
              </mc:Choice>
              <mc:Fallback>
                <p:oleObj name="Chart" r:id="rId20" imgW="6410286" imgH="3105046" progId="MSGraph.Chart.8">
                  <p:embed followColorScheme="full"/>
                  <p:pic>
                    <p:nvPicPr>
                      <p:cNvPr id="0" name=""/>
                      <p:cNvPicPr/>
                      <p:nvPr/>
                    </p:nvPicPr>
                    <p:blipFill>
                      <a:blip r:embed="rId21"/>
                      <a:stretch>
                        <a:fillRect/>
                      </a:stretch>
                    </p:blipFill>
                    <p:spPr>
                      <a:xfrm>
                        <a:off x="266700" y="2209800"/>
                        <a:ext cx="6410286" cy="3105046"/>
                      </a:xfrm>
                      <a:prstGeom prst="rect">
                        <a:avLst/>
                      </a:prstGeom>
                    </p:spPr>
                  </p:pic>
                </p:oleObj>
              </mc:Fallback>
            </mc:AlternateContent>
          </a:graphicData>
        </a:graphic>
      </p:graphicFrame>
      <p:sp>
        <p:nvSpPr>
          <p:cNvPr id="31" name="Text Placeholder 5"/>
          <p:cNvSpPr>
            <a:spLocks noGrp="1"/>
          </p:cNvSpPr>
          <p:nvPr>
            <p:custDataLst>
              <p:tags r:id="rId10"/>
            </p:custDataLst>
          </p:nvPr>
        </p:nvSpPr>
        <p:spPr bwMode="auto">
          <a:xfrm>
            <a:off x="2765425" y="5165725"/>
            <a:ext cx="9366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D290184-19FE-41E5-9A93-38533CB64331}" type="datetime'Additional SBNA buffer'' from IHC Entity c''on''''tribution'''">
              <a:rPr lang="en-US" sz="1000" b="1">
                <a:ea typeface="Meiryo"/>
              </a:rPr>
              <a:pPr/>
              <a:t>Additional SBNA buffer from IHC Entity contribution</a:t>
            </a:fld>
            <a:endParaRPr lang="en-GB" sz="1000" b="1" dirty="0">
              <a:ea typeface="Meiryo"/>
            </a:endParaRPr>
          </a:p>
        </p:txBody>
      </p:sp>
      <p:sp>
        <p:nvSpPr>
          <p:cNvPr id="30" name="Text Placeholder 4"/>
          <p:cNvSpPr>
            <a:spLocks noGrp="1"/>
          </p:cNvSpPr>
          <p:nvPr>
            <p:custDataLst>
              <p:tags r:id="rId11"/>
            </p:custDataLst>
          </p:nvPr>
        </p:nvSpPr>
        <p:spPr bwMode="auto">
          <a:xfrm>
            <a:off x="1847850" y="5165725"/>
            <a:ext cx="85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07E67486-FDF5-4F8E-AFB5-9AD43323C2C4}" type="datetime'SBNA ''b''uffer p''''''re-IHC'''' ''''Entity ''contribu''tion'">
              <a:rPr lang="en-US" sz="1000" b="1">
                <a:ea typeface="Meiryo"/>
              </a:rPr>
              <a:pPr/>
              <a:t>SBNA buffer pre-IHC Entity contribution</a:t>
            </a:fld>
            <a:endParaRPr lang="en-GB" sz="1000" b="1" dirty="0">
              <a:ea typeface="Meiryo"/>
            </a:endParaRPr>
          </a:p>
        </p:txBody>
      </p:sp>
      <p:sp>
        <p:nvSpPr>
          <p:cNvPr id="29" name="Text Placeholder 3"/>
          <p:cNvSpPr>
            <a:spLocks noGrp="1"/>
          </p:cNvSpPr>
          <p:nvPr>
            <p:custDataLst>
              <p:tags r:id="rId12"/>
            </p:custDataLst>
          </p:nvPr>
        </p:nvSpPr>
        <p:spPr bwMode="auto">
          <a:xfrm>
            <a:off x="931863" y="5165725"/>
            <a:ext cx="776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58AB13FE-0465-46E1-A73D-77C68E9C028A}" type="datetime'SBN''A'''' ''''''CC''''AR'''' B''HC'' ''los''''s''e''''s'''">
              <a:rPr lang="en-US" sz="1000" b="1">
                <a:ea typeface="Meiryo"/>
              </a:rPr>
              <a:pPr/>
              <a:t>SBNA CCAR BHC losses</a:t>
            </a:fld>
            <a:endParaRPr lang="en-GB" sz="1000" b="1" dirty="0">
              <a:ea typeface="Meiryo"/>
            </a:endParaRPr>
          </a:p>
        </p:txBody>
      </p:sp>
      <p:sp>
        <p:nvSpPr>
          <p:cNvPr id="35" name="Text Placeholder 9"/>
          <p:cNvSpPr>
            <a:spLocks noGrp="1"/>
          </p:cNvSpPr>
          <p:nvPr>
            <p:custDataLst>
              <p:tags r:id="rId13"/>
            </p:custDataLst>
          </p:nvPr>
        </p:nvSpPr>
        <p:spPr bwMode="auto">
          <a:xfrm>
            <a:off x="4722813" y="5165725"/>
            <a:ext cx="850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BFEB7E-D8BE-4874-81C9-8CD50EA6B13D}" type="datetime'Non-''al''''l''oc''''''ated loss'''''' ''''budge''''t'''">
              <a:rPr lang="en-US" sz="1000" b="1">
                <a:ea typeface="Meiryo"/>
              </a:rPr>
              <a:pPr/>
              <a:t>Non-allocated loss budget</a:t>
            </a:fld>
            <a:endParaRPr lang="en-GB" sz="1000" b="1" dirty="0">
              <a:ea typeface="Meiryo"/>
            </a:endParaRPr>
          </a:p>
        </p:txBody>
      </p:sp>
      <p:sp>
        <p:nvSpPr>
          <p:cNvPr id="34" name="Text Placeholder 6"/>
          <p:cNvSpPr>
            <a:spLocks noGrp="1"/>
          </p:cNvSpPr>
          <p:nvPr>
            <p:custDataLst>
              <p:tags r:id="rId14"/>
            </p:custDataLst>
          </p:nvPr>
        </p:nvSpPr>
        <p:spPr bwMode="auto">
          <a:xfrm>
            <a:off x="3794125" y="5165725"/>
            <a:ext cx="7953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5CB1AAA-6514-4FCD-9970-3E5969EEA951}" type="datetime'Total SH''''USA loss budget ''''availab''''le ''for'' S''BNA'">
              <a:rPr lang="en-US" sz="1000" b="1">
                <a:ea typeface="Meiryo"/>
              </a:rPr>
              <a:pPr/>
              <a:t>Total SHUSA loss budget available for SBNA</a:t>
            </a:fld>
            <a:endParaRPr lang="en-GB" sz="1000" b="1" dirty="0">
              <a:ea typeface="Meiryo"/>
            </a:endParaRPr>
          </a:p>
        </p:txBody>
      </p:sp>
      <p:sp>
        <p:nvSpPr>
          <p:cNvPr id="36" name="Text Placeholder 10"/>
          <p:cNvSpPr>
            <a:spLocks noGrp="1"/>
          </p:cNvSpPr>
          <p:nvPr>
            <p:custDataLst>
              <p:tags r:id="rId15"/>
            </p:custDataLst>
          </p:nvPr>
        </p:nvSpPr>
        <p:spPr bwMode="auto">
          <a:xfrm>
            <a:off x="5775325" y="516572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AB56E220-FEEA-4DE3-BF67-F58AE12220C5}" type="datetime'''''''SBN''''A ''l''os''s'' budget for ''''''NCO'' limi''ts'">
              <a:rPr lang="en-US" sz="1000" b="1">
                <a:ea typeface="Meiryo"/>
              </a:rPr>
              <a:pPr/>
              <a:t>SBNA loss budget for NCO limits</a:t>
            </a:fld>
            <a:endParaRPr lang="en-GB" sz="1000" b="1" dirty="0">
              <a:ea typeface="Meiryo"/>
            </a:endParaRPr>
          </a:p>
        </p:txBody>
      </p:sp>
      <p:sp>
        <p:nvSpPr>
          <p:cNvPr id="42" name="Text Placeholder 3"/>
          <p:cNvSpPr>
            <a:spLocks noGrp="1"/>
          </p:cNvSpPr>
          <p:nvPr>
            <p:custDataLst>
              <p:tags r:id="rId16"/>
            </p:custDataLst>
          </p:nvPr>
        </p:nvSpPr>
        <p:spPr bwMode="gray">
          <a:xfrm>
            <a:off x="5902325" y="2641600"/>
            <a:ext cx="4079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400" tIns="0" rIns="25400" bIns="0" numCol="1" spcCol="0" anchor="b"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44E55E25-A76E-4A36-B5B9-8A4711FCF044}" type="datetime'''''-''''''3'''''''''''''''''',''''''''''''9''''1''6'''">
              <a:rPr lang="en-US" sz="1000" smtClean="0">
                <a:ea typeface="Meiryo"/>
              </a:rPr>
              <a:pPr/>
              <a:t>-3,916</a:t>
            </a:fld>
            <a:endParaRPr lang="en-GB" sz="1000" dirty="0">
              <a:ea typeface="Meiryo"/>
            </a:endParaRPr>
          </a:p>
        </p:txBody>
      </p:sp>
      <p:sp>
        <p:nvSpPr>
          <p:cNvPr id="44" name="TextBox 43"/>
          <p:cNvSpPr txBox="1"/>
          <p:nvPr/>
        </p:nvSpPr>
        <p:spPr>
          <a:xfrm>
            <a:off x="6546103" y="3606800"/>
            <a:ext cx="986865" cy="307777"/>
          </a:xfrm>
          <a:prstGeom prst="rect">
            <a:avLst/>
          </a:prstGeom>
          <a:noFill/>
        </p:spPr>
        <p:txBody>
          <a:bodyPr wrap="square" lIns="0" tIns="0" rIns="0" bIns="0" rtlCol="0">
            <a:spAutoFit/>
          </a:bodyPr>
          <a:lstStyle/>
          <a:p>
            <a:pPr marL="120650" algn="l">
              <a:lnSpc>
                <a:spcPct val="100000"/>
              </a:lnSpc>
            </a:pPr>
            <a:r>
              <a:rPr lang="en-GB" b="1" dirty="0" smtClean="0"/>
              <a:t>Minimum </a:t>
            </a:r>
            <a:r>
              <a:rPr lang="en-GB" dirty="0" smtClean="0"/>
              <a:t>(CCAR losses)</a:t>
            </a:r>
          </a:p>
        </p:txBody>
      </p:sp>
      <p:graphicFrame>
        <p:nvGraphicFramePr>
          <p:cNvPr id="53" name="Conclusion"/>
          <p:cNvGraphicFramePr>
            <a:graphicFrameLocks noGrp="1"/>
          </p:cNvGraphicFramePr>
          <p:nvPr>
            <p:extLst>
              <p:ext uri="{D42A27DB-BD31-4B8C-83A1-F6EECF244321}">
                <p14:modId xmlns:p14="http://schemas.microsoft.com/office/powerpoint/2010/main" val="3838742537"/>
              </p:ext>
            </p:extLst>
          </p:nvPr>
        </p:nvGraphicFramePr>
        <p:xfrm>
          <a:off x="457993" y="5844054"/>
          <a:ext cx="8786755" cy="640080"/>
        </p:xfrm>
        <a:graphic>
          <a:graphicData uri="http://schemas.openxmlformats.org/drawingml/2006/table">
            <a:tbl>
              <a:tblPr firstRow="1" bandRow="1">
                <a:tableStyleId>{839DD9DD-9E6C-4910-8AC0-68ADFF6A6AFC}</a:tableStyleId>
              </a:tblPr>
              <a:tblGrid>
                <a:gridCol w="8786755"/>
              </a:tblGrid>
              <a:tr h="254000">
                <a:tc>
                  <a:txBody>
                    <a:bodyPr/>
                    <a:lstStyle/>
                    <a:p>
                      <a:r>
                        <a:rPr kumimoji="0" lang="en-GB" sz="1800" b="0" i="0" u="none" baseline="0" dirty="0" smtClean="0">
                          <a:solidFill>
                            <a:srgbClr val="FF0000"/>
                          </a:solidFill>
                          <a:latin typeface="+mj-lt"/>
                          <a:cs typeface="+mj-lt"/>
                          <a:sym typeface="+mj-lt"/>
                        </a:rPr>
                        <a:t>The contribution of the IHC Entities to SHUSA increases capital ratios, creating an additional capital buffer at the SHUSA level</a:t>
                      </a:r>
                      <a:endParaRPr kumimoji="0" lang="en-GB" sz="1800" b="0" i="0" u="none" baseline="0" dirty="0">
                        <a:solidFill>
                          <a:srgbClr val="FF0000"/>
                        </a:solidFill>
                        <a:latin typeface="+mj-lt"/>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5" name="Freeform 4"/>
          <p:cNvSpPr/>
          <p:nvPr/>
        </p:nvSpPr>
        <p:spPr>
          <a:xfrm rot="10800000">
            <a:off x="6346848" y="3657600"/>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45" name="TextBox 44"/>
          <p:cNvSpPr txBox="1"/>
          <p:nvPr/>
        </p:nvSpPr>
        <p:spPr>
          <a:xfrm>
            <a:off x="6546103" y="3033713"/>
            <a:ext cx="1269252" cy="461665"/>
          </a:xfrm>
          <a:prstGeom prst="rect">
            <a:avLst/>
          </a:prstGeom>
          <a:noFill/>
          <a:ln>
            <a:solidFill>
              <a:srgbClr val="FF0000"/>
            </a:solidFill>
            <a:prstDash val="dash"/>
          </a:ln>
        </p:spPr>
        <p:txBody>
          <a:bodyPr wrap="square" lIns="0" tIns="0" rIns="0" bIns="0" rtlCol="0">
            <a:spAutoFit/>
          </a:bodyPr>
          <a:lstStyle/>
          <a:p>
            <a:pPr marL="120650" algn="l">
              <a:lnSpc>
                <a:spcPct val="100000"/>
              </a:lnSpc>
            </a:pPr>
            <a:r>
              <a:rPr lang="en-GB" b="1" dirty="0" smtClean="0"/>
              <a:t>Recommended </a:t>
            </a:r>
          </a:p>
          <a:p>
            <a:pPr marL="120650" algn="l">
              <a:lnSpc>
                <a:spcPct val="100000"/>
              </a:lnSpc>
            </a:pPr>
            <a:r>
              <a:rPr lang="en-GB" dirty="0" smtClean="0"/>
              <a:t>(Pre-IHC Entity contribution buffer)</a:t>
            </a:r>
          </a:p>
        </p:txBody>
      </p:sp>
      <p:sp>
        <p:nvSpPr>
          <p:cNvPr id="50" name="Freeform 49"/>
          <p:cNvSpPr/>
          <p:nvPr/>
        </p:nvSpPr>
        <p:spPr>
          <a:xfrm rot="10800000">
            <a:off x="6346848" y="3152775"/>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1" name="TextBox 50"/>
          <p:cNvSpPr txBox="1"/>
          <p:nvPr/>
        </p:nvSpPr>
        <p:spPr>
          <a:xfrm>
            <a:off x="6546103" y="2632075"/>
            <a:ext cx="1269252" cy="307777"/>
          </a:xfrm>
          <a:prstGeom prst="rect">
            <a:avLst/>
          </a:prstGeom>
          <a:noFill/>
        </p:spPr>
        <p:txBody>
          <a:bodyPr wrap="square" lIns="0" tIns="0" rIns="0" bIns="0" rtlCol="0">
            <a:spAutoFit/>
          </a:bodyPr>
          <a:lstStyle/>
          <a:p>
            <a:pPr marL="120650" algn="l">
              <a:lnSpc>
                <a:spcPct val="100000"/>
              </a:lnSpc>
            </a:pPr>
            <a:r>
              <a:rPr lang="en-GB" b="1" dirty="0" smtClean="0"/>
              <a:t>Maximum</a:t>
            </a:r>
          </a:p>
          <a:p>
            <a:pPr marL="120650" algn="l">
              <a:lnSpc>
                <a:spcPct val="100000"/>
              </a:lnSpc>
            </a:pPr>
            <a:r>
              <a:rPr lang="en-GB" dirty="0" smtClean="0"/>
              <a:t>(Capital constraint)</a:t>
            </a:r>
          </a:p>
        </p:txBody>
      </p:sp>
      <p:sp>
        <p:nvSpPr>
          <p:cNvPr id="52" name="Freeform 51"/>
          <p:cNvSpPr/>
          <p:nvPr/>
        </p:nvSpPr>
        <p:spPr>
          <a:xfrm rot="10800000">
            <a:off x="6346848" y="2749550"/>
            <a:ext cx="142082" cy="147825"/>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6" name="Rectangular Callout 5"/>
          <p:cNvSpPr/>
          <p:nvPr/>
        </p:nvSpPr>
        <p:spPr>
          <a:xfrm>
            <a:off x="3986610" y="1633538"/>
            <a:ext cx="1472405" cy="566550"/>
          </a:xfrm>
          <a:prstGeom prst="wedgeRectCallout">
            <a:avLst>
              <a:gd name="adj1" fmla="val 22810"/>
              <a:gd name="adj2" fmla="val 9237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Non-allocated loss budget due to</a:t>
            </a:r>
            <a:r>
              <a:rPr lang="en-GB" b="1" dirty="0" smtClean="0">
                <a:solidFill>
                  <a:schemeClr val="tx1"/>
                </a:solidFill>
              </a:rPr>
              <a:t> </a:t>
            </a:r>
            <a:r>
              <a:rPr lang="en-GB" b="1" dirty="0" smtClean="0">
                <a:solidFill>
                  <a:srgbClr val="FF0000"/>
                </a:solidFill>
              </a:rPr>
              <a:t>entity capital constraints</a:t>
            </a:r>
          </a:p>
        </p:txBody>
      </p:sp>
      <p:sp>
        <p:nvSpPr>
          <p:cNvPr id="54" name="Rectangular Callout 53"/>
          <p:cNvSpPr/>
          <p:nvPr/>
        </p:nvSpPr>
        <p:spPr>
          <a:xfrm>
            <a:off x="5938556" y="1633538"/>
            <a:ext cx="2850036" cy="855661"/>
          </a:xfrm>
          <a:prstGeom prst="wedgeRectCallout">
            <a:avLst>
              <a:gd name="adj1" fmla="val -36546"/>
              <a:gd name="adj2" fmla="val 68754"/>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Budget that is not used for NCO limits will be held centrally at SHUSA and can be </a:t>
            </a:r>
            <a:r>
              <a:rPr lang="en-GB" b="1" dirty="0" smtClean="0">
                <a:solidFill>
                  <a:srgbClr val="FF0000"/>
                </a:solidFill>
              </a:rPr>
              <a:t>allocated to balance sheet growth as part of the strategic planning </a:t>
            </a:r>
            <a:r>
              <a:rPr lang="en-GB" dirty="0" smtClean="0">
                <a:solidFill>
                  <a:schemeClr val="tx1"/>
                </a:solidFill>
              </a:rPr>
              <a:t>process </a:t>
            </a:r>
            <a:r>
              <a:rPr lang="en-GB" b="1" dirty="0" smtClean="0">
                <a:solidFill>
                  <a:srgbClr val="FF0000"/>
                </a:solidFill>
              </a:rPr>
              <a:t>based on profitability considerations</a:t>
            </a:r>
          </a:p>
        </p:txBody>
      </p:sp>
      <p:sp>
        <p:nvSpPr>
          <p:cNvPr id="55" name="Rectangular Callout 54"/>
          <p:cNvSpPr/>
          <p:nvPr/>
        </p:nvSpPr>
        <p:spPr>
          <a:xfrm>
            <a:off x="1195427" y="1803400"/>
            <a:ext cx="1628696" cy="1019778"/>
          </a:xfrm>
          <a:prstGeom prst="wedgeRectCallout">
            <a:avLst>
              <a:gd name="adj1" fmla="val 57667"/>
              <a:gd name="adj2" fmla="val 25959"/>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b="1" dirty="0" smtClean="0">
                <a:solidFill>
                  <a:srgbClr val="FF0000"/>
                </a:solidFill>
              </a:rPr>
              <a:t>IHC Entity contribution </a:t>
            </a:r>
            <a:r>
              <a:rPr lang="en-GB" dirty="0" smtClean="0">
                <a:solidFill>
                  <a:schemeClr val="tx1"/>
                </a:solidFill>
              </a:rPr>
              <a:t>to SHUSA significantly increased the capital buffer that can be allocated to NCO limits or balance sheet growth</a:t>
            </a:r>
          </a:p>
        </p:txBody>
      </p:sp>
      <p:sp>
        <p:nvSpPr>
          <p:cNvPr id="57" name="Rectangular Callout 56"/>
          <p:cNvSpPr/>
          <p:nvPr/>
        </p:nvSpPr>
        <p:spPr>
          <a:xfrm>
            <a:off x="2116870" y="4081463"/>
            <a:ext cx="1628696" cy="713496"/>
          </a:xfrm>
          <a:prstGeom prst="wedgeRectCallout">
            <a:avLst>
              <a:gd name="adj1" fmla="val -8384"/>
              <a:gd name="adj2" fmla="val -106675"/>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r>
              <a:rPr lang="en-GB" dirty="0" smtClean="0">
                <a:solidFill>
                  <a:schemeClr val="tx1"/>
                </a:solidFill>
              </a:rPr>
              <a:t>SHUSA capital buffer </a:t>
            </a:r>
            <a:r>
              <a:rPr lang="en-GB" b="1" dirty="0" smtClean="0">
                <a:solidFill>
                  <a:srgbClr val="FF0000"/>
                </a:solidFill>
              </a:rPr>
              <a:t>allocated to SBNA based on % of CCAR </a:t>
            </a:r>
            <a:r>
              <a:rPr lang="en-GB" dirty="0" smtClean="0">
                <a:solidFill>
                  <a:schemeClr val="tx1"/>
                </a:solidFill>
              </a:rPr>
              <a:t>BHC losses</a:t>
            </a:r>
          </a:p>
        </p:txBody>
      </p:sp>
      <p:sp>
        <p:nvSpPr>
          <p:cNvPr id="7" name="Rectangle 6"/>
          <p:cNvSpPr/>
          <p:nvPr/>
        </p:nvSpPr>
        <p:spPr>
          <a:xfrm>
            <a:off x="8064672" y="2768600"/>
            <a:ext cx="1180077" cy="1434353"/>
          </a:xfrm>
          <a:prstGeom prst="rect">
            <a:avLst/>
          </a:prstGeom>
          <a:solidFill>
            <a:schemeClr val="bg1"/>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nSpc>
                <a:spcPct val="100000"/>
              </a:lnSpc>
            </a:pPr>
            <a:r>
              <a:rPr lang="en-GB" b="1" dirty="0" smtClean="0">
                <a:solidFill>
                  <a:schemeClr val="tx1"/>
                </a:solidFill>
              </a:rPr>
              <a:t>Recommended approach: </a:t>
            </a:r>
            <a:r>
              <a:rPr lang="en-GB" dirty="0" smtClean="0">
                <a:solidFill>
                  <a:schemeClr val="tx1"/>
                </a:solidFill>
              </a:rPr>
              <a:t>Use of </a:t>
            </a:r>
            <a:r>
              <a:rPr lang="en-US" dirty="0" smtClean="0">
                <a:solidFill>
                  <a:schemeClr val="tx1"/>
                </a:solidFill>
              </a:rPr>
              <a:t>pre-IHC Entity contribution buffer to derive anchor points for NCO limits</a:t>
            </a:r>
            <a:endParaRPr lang="en-US" dirty="0">
              <a:solidFill>
                <a:schemeClr val="tx1"/>
              </a:solidFill>
            </a:endParaRPr>
          </a:p>
        </p:txBody>
      </p:sp>
      <p:cxnSp>
        <p:nvCxnSpPr>
          <p:cNvPr id="10" name="Elbow Connector 9"/>
          <p:cNvCxnSpPr>
            <a:stCxn id="7" idx="1"/>
            <a:endCxn id="45" idx="3"/>
          </p:cNvCxnSpPr>
          <p:nvPr/>
        </p:nvCxnSpPr>
        <p:spPr>
          <a:xfrm rot="10800000">
            <a:off x="7815356" y="3264547"/>
            <a:ext cx="249317" cy="221231"/>
          </a:xfrm>
          <a:prstGeom prst="bentConnector3">
            <a:avLst/>
          </a:prstGeom>
          <a:ln>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788771" y="2587065"/>
            <a:ext cx="188259" cy="18288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131173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193559"/>
              </p:ext>
            </p:extLst>
          </p:nvPr>
        </p:nvGraphicFramePr>
        <p:xfrm>
          <a:off x="457200" y="2333186"/>
          <a:ext cx="8775702" cy="2756117"/>
        </p:xfrm>
        <a:graphic>
          <a:graphicData uri="http://schemas.openxmlformats.org/drawingml/2006/table">
            <a:tbl>
              <a:tblPr/>
              <a:tblGrid>
                <a:gridCol w="1290918"/>
                <a:gridCol w="935598"/>
                <a:gridCol w="935598"/>
                <a:gridCol w="935598"/>
                <a:gridCol w="935598"/>
                <a:gridCol w="935598"/>
                <a:gridCol w="935598"/>
                <a:gridCol w="935598"/>
                <a:gridCol w="935598"/>
              </a:tblGrid>
              <a:tr h="161968">
                <a:tc rowSpan="2">
                  <a:txBody>
                    <a:bodyPr/>
                    <a:lstStyle/>
                    <a:p>
                      <a:pPr algn="ctr" fontAlgn="ctr"/>
                      <a:r>
                        <a:rPr lang="en-US" sz="1100" b="1" i="0" u="none" strike="noStrike" dirty="0">
                          <a:solidFill>
                            <a:schemeClr val="tx1"/>
                          </a:solidFill>
                          <a:effectLst/>
                          <a:latin typeface="+mj-lt"/>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mj-lt"/>
                        </a:rPr>
                        <a:t>CCAR</a:t>
                      </a:r>
                      <a:r>
                        <a:rPr lang="en-US" sz="1100" b="1" i="0" u="none" strike="noStrike" baseline="0" dirty="0" smtClean="0">
                          <a:solidFill>
                            <a:schemeClr val="tx1"/>
                          </a:solidFill>
                          <a:effectLst/>
                          <a:latin typeface="+mj-lt"/>
                        </a:rPr>
                        <a:t> Ratio</a:t>
                      </a:r>
                    </a:p>
                    <a:p>
                      <a:pPr algn="ctr" fontAlgn="ctr"/>
                      <a:r>
                        <a:rPr lang="en-US" sz="1100" b="1" i="0" u="none" strike="noStrike" baseline="0" dirty="0" smtClean="0">
                          <a:solidFill>
                            <a:schemeClr val="tx1"/>
                          </a:solidFill>
                          <a:effectLst/>
                          <a:latin typeface="+mj-lt"/>
                        </a:rPr>
                        <a:t>(PQ9)</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policy trigger</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mj-lt"/>
                          <a:ea typeface="+mn-ea"/>
                          <a:cs typeface="+mn-cs"/>
                        </a:rPr>
                        <a:t>Capital buffer </a:t>
                      </a:r>
                      <a:r>
                        <a:rPr lang="en-US" sz="1100" b="0" i="0" u="none" strike="noStrike" kern="1200" dirty="0" smtClean="0">
                          <a:solidFill>
                            <a:schemeClr val="tx1"/>
                          </a:solidFill>
                          <a:effectLst/>
                          <a:latin typeface="+mj-lt"/>
                          <a:ea typeface="+mn-ea"/>
                          <a:cs typeface="+mn-cs"/>
                        </a:rPr>
                        <a:t>(%)</a:t>
                      </a:r>
                      <a:endParaRPr lang="en-US" sz="1100" b="0" i="0" u="none" strike="noStrike" kern="1200" dirty="0">
                        <a:solidFill>
                          <a:schemeClr val="tx1"/>
                        </a:solidFill>
                        <a:effectLst/>
                        <a:latin typeface="+mj-lt"/>
                        <a:ea typeface="+mn-ea"/>
                        <a:cs typeface="+mn-cs"/>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buffer </a:t>
                      </a:r>
                      <a:r>
                        <a:rPr lang="en-US" sz="1100" b="0" i="0" u="none" strike="noStrike" dirty="0" smtClean="0">
                          <a:solidFill>
                            <a:schemeClr val="tx1"/>
                          </a:solidFill>
                          <a:effectLst/>
                          <a:latin typeface="+mj-lt"/>
                        </a:rPr>
                        <a:t>($M)</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3537">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kern="1200" dirty="0" smtClean="0">
                          <a:solidFill>
                            <a:schemeClr val="accent5"/>
                          </a:solidFill>
                          <a:effectLst/>
                          <a:latin typeface="+mn-lt"/>
                          <a:ea typeface="+mn-ea"/>
                          <a:cs typeface="+mn-cs"/>
                        </a:rPr>
                        <a:t>Amber</a:t>
                      </a:r>
                      <a:endParaRPr lang="en-US" sz="1100" b="0" i="0" u="none" strike="noStrike" dirty="0">
                        <a:solidFill>
                          <a:srgbClr val="FFC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0"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mj-lt"/>
                        </a:rPr>
                        <a:t>RWA</a:t>
                      </a:r>
                      <a:r>
                        <a:rPr lang="en-US" sz="1100" b="1" i="0" u="none" strike="noStrike" baseline="30000" dirty="0" smtClean="0">
                          <a:solidFill>
                            <a:schemeClr val="tx1"/>
                          </a:solidFill>
                          <a:effectLst/>
                          <a:latin typeface="+mj-lt"/>
                        </a:rPr>
                        <a:t>1</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SHUSA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a:solidFill>
                            <a:srgbClr val="000000"/>
                          </a:solidFill>
                          <a:effectLst/>
                          <a:latin typeface="+mj-lt"/>
                        </a:rPr>
                        <a:t>Common equity </a:t>
                      </a:r>
                      <a:r>
                        <a:rPr lang="en-US" sz="1100" b="0" i="0" u="none" strike="noStrike" dirty="0" smtClean="0">
                          <a:solidFill>
                            <a:srgbClr val="000000"/>
                          </a:solidFill>
                          <a:effectLst/>
                          <a:latin typeface="+mj-lt"/>
                        </a:rPr>
                        <a:t>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10.41%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7.30%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6.55%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3.11%</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3.86%</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2,995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3,717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rgbClr val="000000"/>
                          </a:solidFill>
                          <a:effectLst/>
                          <a:latin typeface="+mj-lt"/>
                        </a:rPr>
                        <a:t>T1 </a:t>
                      </a:r>
                      <a:r>
                        <a:rPr lang="en-US" sz="1100" b="1" i="0" u="none" strike="noStrike" dirty="0">
                          <a:solidFill>
                            <a:srgbClr val="000000"/>
                          </a:solidFill>
                          <a:effectLst/>
                          <a:latin typeface="+mj-lt"/>
                        </a:rPr>
                        <a:t>risk </a:t>
                      </a:r>
                      <a:r>
                        <a:rPr lang="en-US" sz="1100" b="1" i="0" u="none" strike="noStrike" dirty="0" smtClean="0">
                          <a:solidFill>
                            <a:srgbClr val="000000"/>
                          </a:solidFill>
                          <a:effectLst/>
                          <a:latin typeface="+mj-lt"/>
                        </a:rPr>
                        <a:t>based</a:t>
                      </a:r>
                      <a:endParaRPr lang="en-US" sz="1100" b="1" i="0" u="none" strike="noStrike" dirty="0">
                        <a:solidFill>
                          <a:srgbClr val="000000"/>
                        </a:solidFill>
                        <a:effectLst/>
                        <a:latin typeface="+mj-lt"/>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11.30%</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8.85%</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8.10%</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3.20%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$96,299</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2,359 </a:t>
                      </a:r>
                      <a:endParaRPr lang="en-US" sz="1100" b="1"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3,082 </a:t>
                      </a:r>
                      <a:endParaRPr lang="en-US" sz="1100" b="1" i="0" u="none" strike="noStrike" dirty="0">
                        <a:solidFill>
                          <a:schemeClr val="tx1"/>
                        </a:solidFill>
                        <a:effectLst/>
                        <a:latin typeface="+mj-lt"/>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Total risk </a:t>
                      </a:r>
                      <a:r>
                        <a:rPr lang="en-US" sz="1100" b="0" i="0" u="none" strike="noStrike" dirty="0" smtClean="0">
                          <a:solidFill>
                            <a:srgbClr val="000000"/>
                          </a:solidFill>
                          <a:effectLst/>
                          <a:latin typeface="+mj-lt"/>
                        </a:rPr>
                        <a:t>based</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14.37%</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10.05%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mj-lt"/>
                        </a:rPr>
                        <a:t>3.57%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4.32%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3,438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4,160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baseline="30000" dirty="0" smtClean="0">
                          <a:solidFill>
                            <a:srgbClr val="000000"/>
                          </a:solidFill>
                          <a:effectLst/>
                          <a:latin typeface="+mj-lt"/>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9.03%</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6.35%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2.23%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2.68%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$120,544</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2,688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3,231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SBNA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smtClean="0">
                          <a:solidFill>
                            <a:srgbClr val="000000"/>
                          </a:solidFill>
                          <a:effectLst/>
                          <a:latin typeface="+mj-lt"/>
                        </a:rPr>
                        <a:t>Common equity 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11.61%</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7.15%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6.65%</a:t>
                      </a: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4.46%</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4.96%</a:t>
                      </a: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$28,660</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$2,857</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mj-lt"/>
                        </a:rPr>
                        <a:t> </a:t>
                      </a:r>
                      <a:r>
                        <a:rPr lang="en-US" sz="1100" b="0" i="0" u="none" strike="noStrike" dirty="0" smtClean="0">
                          <a:effectLst/>
                          <a:latin typeface="+mj-lt"/>
                        </a:rPr>
                        <a:t>$3,178</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smtClean="0">
                          <a:solidFill>
                            <a:schemeClr val="tx1"/>
                          </a:solidFill>
                          <a:effectLst/>
                          <a:latin typeface="+mj-lt"/>
                        </a:rPr>
                        <a:t>T1 </a:t>
                      </a:r>
                      <a:r>
                        <a:rPr lang="en-US" sz="1100" b="0" i="0" u="none" strike="noStrike" dirty="0">
                          <a:solidFill>
                            <a:schemeClr val="tx1"/>
                          </a:solidFill>
                          <a:effectLst/>
                          <a:latin typeface="+mj-lt"/>
                        </a:rPr>
                        <a:t>risk </a:t>
                      </a:r>
                      <a:r>
                        <a:rPr lang="en-US" sz="1100" b="0" i="0" u="none" strike="noStrike" dirty="0" smtClean="0">
                          <a:solidFill>
                            <a:schemeClr val="tx1"/>
                          </a:solidFill>
                          <a:effectLst/>
                          <a:latin typeface="+mj-lt"/>
                        </a:rPr>
                        <a:t>based</a:t>
                      </a:r>
                      <a:endParaRPr lang="en-US" sz="1100" b="0"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mj-lt"/>
                        </a:rPr>
                        <a:t>11.61%</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mj-lt"/>
                        </a:rPr>
                        <a:t>8.75%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chemeClr val="tx1"/>
                          </a:solidFill>
                          <a:effectLst/>
                          <a:latin typeface="+mj-lt"/>
                        </a:rPr>
                        <a:t>8.25%</a:t>
                      </a: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chemeClr val="tx1"/>
                          </a:solidFill>
                          <a:effectLst/>
                          <a:latin typeface="+mj-lt"/>
                        </a:rPr>
                        <a:t>2.86%</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mj-lt"/>
                        </a:rPr>
                        <a:t>3.36%</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$28,660</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$1,832</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mj-lt"/>
                        </a:rPr>
                        <a:t> </a:t>
                      </a:r>
                      <a:r>
                        <a:rPr lang="en-US" sz="1100" b="0" i="0" u="none" strike="noStrike" dirty="0" smtClean="0">
                          <a:solidFill>
                            <a:schemeClr val="tx1"/>
                          </a:solidFill>
                          <a:effectLst/>
                          <a:latin typeface="+mj-lt"/>
                        </a:rPr>
                        <a:t>$2,153 </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a:solidFill>
                            <a:schemeClr val="tx1"/>
                          </a:solidFill>
                          <a:effectLst/>
                          <a:latin typeface="+mj-lt"/>
                        </a:rPr>
                        <a:t>Total risk </a:t>
                      </a:r>
                      <a:r>
                        <a:rPr lang="en-US" sz="1100" b="1" i="0" u="none" strike="noStrike" dirty="0" smtClean="0">
                          <a:solidFill>
                            <a:schemeClr val="tx1"/>
                          </a:solidFill>
                          <a:effectLst/>
                          <a:latin typeface="+mj-lt"/>
                        </a:rPr>
                        <a:t>based</a:t>
                      </a:r>
                      <a:endParaRPr lang="en-US" sz="1100" b="1" i="0" u="none" strike="noStrike" dirty="0">
                        <a:solidFill>
                          <a:schemeClr val="tx1"/>
                        </a:solidFill>
                        <a:effectLst/>
                        <a:latin typeface="+mj-lt"/>
                      </a:endParaRPr>
                    </a:p>
                  </a:txBody>
                  <a:tcPr marL="45720" marR="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rgbClr val="000000"/>
                          </a:solidFill>
                          <a:effectLst/>
                          <a:latin typeface="+mj-lt"/>
                        </a:rPr>
                        <a:t>12.87%</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rgbClr val="000000"/>
                          </a:solidFill>
                          <a:effectLst/>
                          <a:latin typeface="+mj-lt"/>
                        </a:rPr>
                        <a:t>10.65%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a:solidFill>
                            <a:srgbClr val="000000"/>
                          </a:solidFill>
                          <a:effectLst/>
                          <a:latin typeface="+mj-lt"/>
                        </a:rPr>
                        <a:t>10.40%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2.22%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Arial"/>
                        </a:rPr>
                        <a:t>$28,660</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effectLst/>
                          <a:latin typeface="+mj-lt"/>
                        </a:rPr>
                        <a:t>$1,422</a:t>
                      </a:r>
                      <a:endParaRPr lang="en-US" sz="1100" b="1"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$1,583</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kern="1200" baseline="30000" dirty="0" smtClean="0">
                          <a:solidFill>
                            <a:srgbClr val="000000"/>
                          </a:solidFill>
                          <a:effectLst/>
                          <a:latin typeface="+mn-lt"/>
                          <a:ea typeface="+mn-ea"/>
                          <a:cs typeface="+mn-cs"/>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9.41%</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6.65%</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a:solidFill>
                            <a:srgbClr val="000000"/>
                          </a:solidFill>
                          <a:effectLst/>
                          <a:latin typeface="+mj-lt"/>
                        </a:rPr>
                        <a:t>6.40%</a:t>
                      </a: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2.76%</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3.01%</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$28,972</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$2,245</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$2,448</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57200" y="6454775"/>
            <a:ext cx="2736327" cy="246221"/>
          </a:xfrm>
          <a:prstGeom prst="rect">
            <a:avLst/>
          </a:prstGeom>
          <a:noFill/>
        </p:spPr>
        <p:txBody>
          <a:bodyPr wrap="none" lIns="0" tIns="0" rIns="0" bIns="0" rtlCol="0">
            <a:spAutoFit/>
          </a:bodyPr>
          <a:lstStyle/>
          <a:p>
            <a:pPr algn="l">
              <a:lnSpc>
                <a:spcPct val="100000"/>
              </a:lnSpc>
            </a:pPr>
            <a:r>
              <a:rPr lang="en-GB" sz="800" dirty="0" smtClean="0"/>
              <a:t>1. Tier 1 leverage denominator is Total Consolidated Assets</a:t>
            </a:r>
          </a:p>
          <a:p>
            <a:pPr algn="l">
              <a:lnSpc>
                <a:spcPct val="100000"/>
              </a:lnSpc>
            </a:pPr>
            <a:r>
              <a:rPr lang="en-GB" sz="800" dirty="0" smtClean="0"/>
              <a:t>Source: 2016 Capital Plan</a:t>
            </a:r>
          </a:p>
        </p:txBody>
      </p:sp>
      <p:sp>
        <p:nvSpPr>
          <p:cNvPr id="20" name="Freeform 19"/>
          <p:cNvSpPr>
            <a:spLocks noChangeAspect="1"/>
          </p:cNvSpPr>
          <p:nvPr/>
        </p:nvSpPr>
        <p:spPr>
          <a:xfrm>
            <a:off x="3436818" y="573667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1" name="Content Placeholder 3"/>
          <p:cNvSpPr txBox="1">
            <a:spLocks/>
          </p:cNvSpPr>
          <p:nvPr/>
        </p:nvSpPr>
        <p:spPr>
          <a:xfrm>
            <a:off x="3837934" y="5658394"/>
            <a:ext cx="539496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smtClean="0">
                <a:solidFill>
                  <a:srgbClr val="FF0000"/>
                </a:solidFill>
                <a:ea typeface="Arial Unicode MS" pitchFamily="34" charset="-128"/>
                <a:cs typeface="Arial" charset="0"/>
              </a:rPr>
              <a:t>SBNA’s capital buffer is smaller than its proportional allocation from SHUSA, therefore the SBNA-level capital constraint is used to determine the total SBNA and portfolio-level loss budgets</a:t>
            </a:r>
          </a:p>
        </p:txBody>
      </p:sp>
      <p:sp>
        <p:nvSpPr>
          <p:cNvPr id="25" name="Rectangle 24"/>
          <p:cNvSpPr/>
          <p:nvPr/>
        </p:nvSpPr>
        <p:spPr>
          <a:xfrm>
            <a:off x="385773" y="1242461"/>
            <a:ext cx="525780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13" name="TextBox 12"/>
          <p:cNvSpPr txBox="1"/>
          <p:nvPr/>
        </p:nvSpPr>
        <p:spPr>
          <a:xfrm>
            <a:off x="308344" y="19889"/>
            <a:ext cx="9273178"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a:t>
            </a:r>
            <a:r>
              <a:rPr lang="en-US" sz="2000" b="1" dirty="0" smtClean="0"/>
              <a:t>BHC Stress</a:t>
            </a:r>
            <a:endParaRPr lang="en-US" sz="2000" b="1" dirty="0"/>
          </a:p>
          <a:p>
            <a:pPr algn="l"/>
            <a:r>
              <a:rPr lang="en-US" sz="2000" b="1" dirty="0" smtClean="0">
                <a:solidFill>
                  <a:srgbClr val="FF0000"/>
                </a:solidFill>
              </a:rPr>
              <a:t>Binding constraint</a:t>
            </a:r>
            <a:endParaRPr lang="en-US" sz="2000" dirty="0">
              <a:solidFill>
                <a:srgbClr val="FF0000"/>
              </a:solidFill>
            </a:endParaRPr>
          </a:p>
        </p:txBody>
      </p:sp>
      <p:sp>
        <p:nvSpPr>
          <p:cNvPr id="14"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2</a:t>
            </a:r>
            <a:endParaRPr lang="en-GB" altLang="zh-CN" sz="2400" b="1" dirty="0">
              <a:solidFill>
                <a:schemeClr val="accent4"/>
              </a:solidFill>
              <a:latin typeface="+mn-lt"/>
            </a:endParaRPr>
          </a:p>
        </p:txBody>
      </p:sp>
      <p:sp>
        <p:nvSpPr>
          <p:cNvPr id="15"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8"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22" name="AutoShape 157"/>
          <p:cNvSpPr>
            <a:spLocks noChangeArrowheads="1"/>
          </p:cNvSpPr>
          <p:nvPr/>
        </p:nvSpPr>
        <p:spPr bwMode="gray">
          <a:xfrm>
            <a:off x="7421433" y="19889"/>
            <a:ext cx="457200" cy="365760"/>
          </a:xfrm>
          <a:prstGeom prst="homePlate">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1</a:t>
            </a:r>
          </a:p>
        </p:txBody>
      </p:sp>
      <p:sp>
        <p:nvSpPr>
          <p:cNvPr id="7" name="Flowchart: Process 6"/>
          <p:cNvSpPr/>
          <p:nvPr/>
        </p:nvSpPr>
        <p:spPr>
          <a:xfrm>
            <a:off x="1127047" y="1640542"/>
            <a:ext cx="7978258" cy="443753"/>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a:solidFill>
                  <a:schemeClr val="tx1"/>
                </a:solidFill>
              </a:rPr>
              <a:t>CCAR </a:t>
            </a:r>
            <a:r>
              <a:rPr lang="en-US" sz="1200" b="1" dirty="0" smtClean="0">
                <a:solidFill>
                  <a:schemeClr val="tx1"/>
                </a:solidFill>
              </a:rPr>
              <a:t>Ratio (PQ9)          Capital policy trigger          Capital buffer (%)          RWA</a:t>
            </a:r>
            <a:r>
              <a:rPr lang="en-US" sz="1200" b="1" baseline="30000" dirty="0">
                <a:solidFill>
                  <a:schemeClr val="tx1"/>
                </a:solidFill>
              </a:rPr>
              <a:t>1</a:t>
            </a:r>
            <a:r>
              <a:rPr lang="en-US" sz="1200" b="1" dirty="0" smtClean="0">
                <a:solidFill>
                  <a:schemeClr val="tx1"/>
                </a:solidFill>
              </a:rPr>
              <a:t>          Capital buffer ($M)</a:t>
            </a:r>
            <a:endParaRPr lang="en-US" sz="1200" b="1" dirty="0">
              <a:solidFill>
                <a:schemeClr val="tx1"/>
              </a:solidFill>
            </a:endParaRPr>
          </a:p>
        </p:txBody>
      </p:sp>
      <p:sp>
        <p:nvSpPr>
          <p:cNvPr id="24" name="Oval 23"/>
          <p:cNvSpPr/>
          <p:nvPr/>
        </p:nvSpPr>
        <p:spPr>
          <a:xfrm>
            <a:off x="6219309"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rPr>
              <a:t>x</a:t>
            </a:r>
          </a:p>
        </p:txBody>
      </p:sp>
      <p:cxnSp>
        <p:nvCxnSpPr>
          <p:cNvPr id="10" name="Straight Connector 9"/>
          <p:cNvCxnSpPr/>
          <p:nvPr/>
        </p:nvCxnSpPr>
        <p:spPr>
          <a:xfrm flipV="1">
            <a:off x="1201774" y="2011818"/>
            <a:ext cx="1277471" cy="1"/>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1911813" y="2068110"/>
            <a:ext cx="37731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52350" y="2008200"/>
            <a:ext cx="1555852"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3558384" y="2022912"/>
            <a:ext cx="274320" cy="252132"/>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625766" y="1734180"/>
            <a:ext cx="284052" cy="277640"/>
            <a:chOff x="2732096" y="1731298"/>
            <a:chExt cx="284052" cy="277640"/>
          </a:xfrm>
        </p:grpSpPr>
        <p:sp>
          <p:nvSpPr>
            <p:cNvPr id="8" name="Oval 7"/>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4" name="Rectangle 3"/>
            <p:cNvSpPr/>
            <p:nvPr/>
          </p:nvSpPr>
          <p:spPr>
            <a:xfrm>
              <a:off x="2732096" y="1731298"/>
              <a:ext cx="284052" cy="277640"/>
            </a:xfrm>
            <a:prstGeom prst="rect">
              <a:avLst/>
            </a:prstGeom>
          </p:spPr>
          <p:txBody>
            <a:bodyPr wrap="none">
              <a:spAutoFit/>
            </a:bodyPr>
            <a:lstStyle/>
            <a:p>
              <a:r>
                <a:rPr lang="en-US" sz="1400" b="1" dirty="0">
                  <a:solidFill>
                    <a:srgbClr val="FF0000"/>
                  </a:solidFill>
                </a:rPr>
                <a:t>–</a:t>
              </a:r>
              <a:endParaRPr lang="en-GB" sz="1400" b="1" dirty="0"/>
            </a:p>
          </p:txBody>
        </p:sp>
      </p:grpSp>
      <p:grpSp>
        <p:nvGrpSpPr>
          <p:cNvPr id="26" name="Group 25"/>
          <p:cNvGrpSpPr/>
          <p:nvPr/>
        </p:nvGrpSpPr>
        <p:grpSpPr>
          <a:xfrm>
            <a:off x="4552146" y="1743200"/>
            <a:ext cx="288862" cy="280866"/>
            <a:chOff x="2729691" y="1728072"/>
            <a:chExt cx="288862" cy="280866"/>
          </a:xfrm>
        </p:grpSpPr>
        <p:sp>
          <p:nvSpPr>
            <p:cNvPr id="30" name="Oval 2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2" name="Rectangle 31"/>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grpSp>
        <p:nvGrpSpPr>
          <p:cNvPr id="33" name="Group 32"/>
          <p:cNvGrpSpPr/>
          <p:nvPr/>
        </p:nvGrpSpPr>
        <p:grpSpPr>
          <a:xfrm>
            <a:off x="7033550" y="1743200"/>
            <a:ext cx="288862" cy="280866"/>
            <a:chOff x="2729691" y="1728072"/>
            <a:chExt cx="288862" cy="280866"/>
          </a:xfrm>
        </p:grpSpPr>
        <p:sp>
          <p:nvSpPr>
            <p:cNvPr id="34" name="Oval 33"/>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5" name="Rectangle 34"/>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cxnSp>
        <p:nvCxnSpPr>
          <p:cNvPr id="36" name="Straight Connector 35"/>
          <p:cNvCxnSpPr/>
          <p:nvPr/>
        </p:nvCxnSpPr>
        <p:spPr>
          <a:xfrm flipV="1">
            <a:off x="4872714" y="2008200"/>
            <a:ext cx="1314696"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5372078" y="2092069"/>
            <a:ext cx="262071" cy="12606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502936" y="2011818"/>
            <a:ext cx="519981"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6648359" y="2138635"/>
            <a:ext cx="366274" cy="137140"/>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407476" y="2008201"/>
            <a:ext cx="1396104"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7925703" y="2014802"/>
            <a:ext cx="27793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3818798845"/>
              </p:ext>
            </p:extLst>
          </p:nvPr>
        </p:nvGraphicFramePr>
        <p:xfrm>
          <a:off x="457200" y="5532662"/>
          <a:ext cx="2621383" cy="682351"/>
        </p:xfrm>
        <a:graphic>
          <a:graphicData uri="http://schemas.openxmlformats.org/drawingml/2006/table">
            <a:tbl>
              <a:tblPr/>
              <a:tblGrid>
                <a:gridCol w="1360713"/>
                <a:gridCol w="631946"/>
                <a:gridCol w="628724"/>
              </a:tblGrid>
              <a:tr h="224430">
                <a:tc>
                  <a:txBody>
                    <a:bodyPr/>
                    <a:lstStyle/>
                    <a:p>
                      <a:pPr algn="l" fontAlgn="ctr"/>
                      <a:r>
                        <a:rPr lang="en-US" sz="1100" b="1" i="0" u="none" strike="noStrike" dirty="0" smtClean="0">
                          <a:solidFill>
                            <a:schemeClr val="tx1"/>
                          </a:solidFill>
                          <a:effectLst/>
                          <a:latin typeface="+mj-lt"/>
                        </a:rPr>
                        <a:t>Capital buffer ($M)</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0" i="0" u="none" strike="noStrike" dirty="0" smtClean="0">
                          <a:effectLst/>
                          <a:latin typeface="+mj-lt"/>
                        </a:rPr>
                        <a:t>SHUSA allocation</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mj-lt"/>
                        </a:rPr>
                        <a:t>1,847 </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mj-lt"/>
                        </a:rPr>
                        <a:t>2,149</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312">
                <a:tc>
                  <a:txBody>
                    <a:bodyPr/>
                    <a:lstStyle/>
                    <a:p>
                      <a:pPr algn="l" fontAlgn="b"/>
                      <a:r>
                        <a:rPr lang="en-US" sz="1100" b="1" i="0" u="none" strike="noStrike" dirty="0" smtClean="0">
                          <a:solidFill>
                            <a:schemeClr val="tx1"/>
                          </a:solidFill>
                          <a:effectLst/>
                          <a:latin typeface="+mj-lt"/>
                        </a:rPr>
                        <a:t>SBNA</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$1,422</a:t>
                      </a:r>
                      <a:endParaRPr lang="en-US" sz="1100" b="1" i="0" u="none" strike="noStrike" dirty="0">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$1,583</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cxnSp>
        <p:nvCxnSpPr>
          <p:cNvPr id="9" name="Straight Connector 8"/>
          <p:cNvCxnSpPr/>
          <p:nvPr/>
        </p:nvCxnSpPr>
        <p:spPr>
          <a:xfrm>
            <a:off x="457200" y="5167733"/>
            <a:ext cx="8775700" cy="0"/>
          </a:xfrm>
          <a:prstGeom prst="lin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 name="Rectangular Callout 1"/>
          <p:cNvSpPr/>
          <p:nvPr/>
        </p:nvSpPr>
        <p:spPr>
          <a:xfrm>
            <a:off x="2846020" y="5208074"/>
            <a:ext cx="1371600" cy="365760"/>
          </a:xfrm>
          <a:prstGeom prst="wedgeRectCallout">
            <a:avLst>
              <a:gd name="adj1" fmla="val -35216"/>
              <a:gd name="adj2" fmla="val 112700"/>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Allocated proportionally based on CCAR losses</a:t>
            </a:r>
          </a:p>
        </p:txBody>
      </p:sp>
    </p:spTree>
    <p:extLst>
      <p:ext uri="{BB962C8B-B14F-4D97-AF65-F5344CB8AC3E}">
        <p14:creationId xmlns:p14="http://schemas.microsoft.com/office/powerpoint/2010/main" val="24576801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860704137"/>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7624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11" name="Footnote"/>
          <p:cNvSpPr/>
          <p:nvPr/>
        </p:nvSpPr>
        <p:spPr>
          <a:xfrm>
            <a:off x="457994" y="6594542"/>
            <a:ext cx="8686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lnSpc>
                <a:spcPct val="100000"/>
              </a:lnSpc>
              <a:spcBef>
                <a:spcPts val="0"/>
              </a:spcBef>
              <a:spcAft>
                <a:spcPts val="0"/>
              </a:spcAft>
              <a:buAutoNum type="arabicPeriod"/>
            </a:pPr>
            <a:endParaRPr lang="en-US" sz="800" dirty="0" smtClean="0">
              <a:latin typeface="+mj-lt"/>
              <a:sym typeface="+mn-lt"/>
            </a:endParaRP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2015 and 2016 results</a:t>
            </a:r>
            <a:endParaRPr lang="en-GB" sz="800" dirty="0">
              <a:solidFill>
                <a:schemeClr val="tx1"/>
              </a:solidFill>
              <a:latin typeface="+mj-lt"/>
              <a:sym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124277340"/>
              </p:ext>
            </p:extLst>
          </p:nvPr>
        </p:nvGraphicFramePr>
        <p:xfrm>
          <a:off x="457994" y="1788167"/>
          <a:ext cx="8774908" cy="3657702"/>
        </p:xfrm>
        <a:graphic>
          <a:graphicData uri="http://schemas.openxmlformats.org/drawingml/2006/table">
            <a:tbl>
              <a:tblPr firstRow="1" bandRow="1">
                <a:tableStyleId>{5C22544A-7EE6-4342-B048-85BDC9FD1C3A}</a:tableStyleId>
              </a:tblPr>
              <a:tblGrid>
                <a:gridCol w="1944964"/>
                <a:gridCol w="1138324"/>
                <a:gridCol w="1138324"/>
                <a:gridCol w="1138324"/>
                <a:gridCol w="1138324"/>
                <a:gridCol w="1138324"/>
                <a:gridCol w="1138324"/>
              </a:tblGrid>
              <a:tr h="252610">
                <a:tc rowSpan="2">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b="1" i="0" baseline="0" dirty="0" smtClean="0">
                          <a:solidFill>
                            <a:schemeClr val="tx1"/>
                          </a:solidFill>
                          <a:latin typeface="+mj-lt"/>
                          <a:cs typeface="Arial" panose="020B0604020202020204" pitchFamily="34" charset="0"/>
                        </a:rPr>
                        <a:t>CCAR 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i="0" kern="1200" baseline="0" dirty="0" smtClean="0">
                          <a:solidFill>
                            <a:schemeClr val="tx1"/>
                          </a:solidFill>
                          <a:latin typeface="+mn-lt"/>
                          <a:ea typeface="+mn-ea"/>
                          <a:cs typeface="Arial" panose="020B0604020202020204" pitchFamily="34" charset="0"/>
                        </a:rPr>
                        <a:t>Buffer allocation</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Total</a:t>
                      </a:r>
                      <a:r>
                        <a:rPr lang="en-US" sz="1200" b="1" baseline="0" dirty="0" smtClean="0">
                          <a:solidFill>
                            <a:schemeClr val="tx1"/>
                          </a:solidFill>
                          <a:latin typeface="+mj-lt"/>
                          <a:cs typeface="Arial" panose="020B0604020202020204" pitchFamily="34" charset="0"/>
                        </a:rPr>
                        <a:t> 2016 budget</a:t>
                      </a: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gridSpan="2">
                  <a:txBody>
                    <a:bodyPr/>
                    <a:lstStyle/>
                    <a:p>
                      <a:pPr algn="ctr"/>
                      <a:r>
                        <a:rPr lang="en-US" sz="1200" b="1" dirty="0" smtClean="0">
                          <a:solidFill>
                            <a:schemeClr val="accent3"/>
                          </a:solidFill>
                          <a:latin typeface="+mj-lt"/>
                          <a:cs typeface="Arial" panose="020B0604020202020204" pitchFamily="34" charset="0"/>
                        </a:rPr>
                        <a:t>Total</a:t>
                      </a:r>
                      <a:r>
                        <a:rPr lang="en-US" sz="1200" b="1" baseline="0" dirty="0" smtClean="0">
                          <a:solidFill>
                            <a:schemeClr val="accent3"/>
                          </a:solidFill>
                          <a:latin typeface="+mj-lt"/>
                          <a:cs typeface="Arial" panose="020B0604020202020204" pitchFamily="34" charset="0"/>
                        </a:rPr>
                        <a:t> 2015 budget</a:t>
                      </a:r>
                      <a:endParaRPr lang="en-US" sz="1200" b="1" dirty="0">
                        <a:solidFill>
                          <a:schemeClr val="accent3"/>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7641">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200" b="1" i="0" kern="1200" baseline="0" dirty="0" smtClean="0">
                        <a:solidFill>
                          <a:schemeClr val="accent5"/>
                        </a:solidFill>
                        <a:latin typeface="+mn-lt"/>
                        <a:ea typeface="+mn-ea"/>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117475" indent="0"/>
                      <a:r>
                        <a:rPr lang="en-US" sz="1200" b="1" i="0" baseline="0" dirty="0" smtClean="0">
                          <a:solidFill>
                            <a:schemeClr val="tx1"/>
                          </a:solidFill>
                          <a:latin typeface="+mj-lt"/>
                          <a:cs typeface="Arial" panose="020B0604020202020204" pitchFamily="34" charset="0"/>
                        </a:rPr>
                        <a:t>SBNA Cons. &amp; Bus.</a:t>
                      </a:r>
                      <a:endParaRPr lang="en-US" sz="1200" b="1" i="0" baseline="0" dirty="0">
                        <a:solidFill>
                          <a:schemeClr val="tx1"/>
                        </a:solidFill>
                        <a:latin typeface="+mj-lt"/>
                        <a:cs typeface="Arial" panose="020B0604020202020204" pitchFamily="34" charset="0"/>
                      </a:endParaRPr>
                    </a:p>
                  </a:txBody>
                  <a:tcPr marL="36576" marR="36576" marT="27432" marB="27432" anchor="ctr">
                    <a:lnL w="12700"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b="1" dirty="0" smtClean="0"/>
                        <a:t>$631</a:t>
                      </a:r>
                      <a:endParaRPr lang="en-GB" b="1"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200" b="1" i="0" dirty="0" smtClean="0">
                          <a:solidFill>
                            <a:schemeClr val="tx1"/>
                          </a:solidFill>
                          <a:latin typeface="+mj-lt"/>
                          <a:cs typeface="Arial" panose="020B0604020202020204" pitchFamily="34" charset="0"/>
                        </a:rPr>
                        <a:t>27%</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200" b="1" i="0" dirty="0" smtClean="0">
                          <a:solidFill>
                            <a:schemeClr val="tx1"/>
                          </a:solidFill>
                          <a:latin typeface="+mj-lt"/>
                          <a:cs typeface="Arial" panose="020B0604020202020204" pitchFamily="34" charset="0"/>
                        </a:rPr>
                        <a:t>$1,016</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200" b="1" i="0" dirty="0" smtClean="0">
                          <a:solidFill>
                            <a:schemeClr val="tx1"/>
                          </a:solidFill>
                          <a:latin typeface="+mj-lt"/>
                          <a:cs typeface="Arial" panose="020B0604020202020204" pitchFamily="34" charset="0"/>
                        </a:rPr>
                        <a:t>$1,060</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200" b="1" i="0" dirty="0" smtClean="0">
                          <a:solidFill>
                            <a:schemeClr val="accent3"/>
                          </a:solidFill>
                          <a:latin typeface="+mj-lt"/>
                          <a:cs typeface="Arial" panose="020B0604020202020204" pitchFamily="34" charset="0"/>
                        </a:rPr>
                        <a:t>$686</a:t>
                      </a:r>
                      <a:endParaRPr lang="en-GB" sz="1200" b="1"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a:r>
                        <a:rPr lang="en-GB" sz="1200" b="1" i="0" dirty="0" smtClean="0">
                          <a:solidFill>
                            <a:schemeClr val="accent3"/>
                          </a:solidFill>
                          <a:latin typeface="+mj-lt"/>
                          <a:cs typeface="Arial" panose="020B0604020202020204" pitchFamily="34" charset="0"/>
                        </a:rPr>
                        <a:t>$730</a:t>
                      </a:r>
                      <a:endParaRPr lang="en-GB" sz="1200" b="1"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318911">
                <a:tc>
                  <a:txBody>
                    <a:bodyPr/>
                    <a:lstStyle/>
                    <a:p>
                      <a:pPr marL="233363" indent="0"/>
                      <a:r>
                        <a:rPr lang="en-US" sz="1200" b="0" i="0" baseline="0" dirty="0" smtClean="0">
                          <a:solidFill>
                            <a:schemeClr val="tx1"/>
                          </a:solidFill>
                          <a:latin typeface="+mj-lt"/>
                          <a:cs typeface="Arial" panose="020B0604020202020204" pitchFamily="34" charset="0"/>
                        </a:rPr>
                        <a:t>Retail Banking</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i="0" dirty="0" smtClean="0"/>
                        <a:t>$444</a:t>
                      </a:r>
                      <a:endParaRPr lang="en-GB" b="0" i="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$714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$744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1" dirty="0" smtClean="0">
                          <a:solidFill>
                            <a:schemeClr val="accent3"/>
                          </a:solidFill>
                          <a:latin typeface="+mj-lt"/>
                          <a:cs typeface="Arial" panose="020B0604020202020204" pitchFamily="34" charset="0"/>
                        </a:rPr>
                        <a:t>N/A</a:t>
                      </a:r>
                      <a:endParaRPr lang="en-GB" sz="1200" b="0" i="1"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1" dirty="0" smtClean="0">
                          <a:solidFill>
                            <a:schemeClr val="accent3"/>
                          </a:solidFill>
                          <a:latin typeface="+mj-lt"/>
                          <a:cs typeface="Arial" panose="020B0604020202020204" pitchFamily="34" charset="0"/>
                        </a:rPr>
                        <a:t>N/A</a:t>
                      </a:r>
                      <a:endParaRPr lang="en-GB" sz="1200" b="0" i="1"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200" b="0" i="0" baseline="0" dirty="0" smtClean="0">
                          <a:solidFill>
                            <a:schemeClr val="tx1"/>
                          </a:solidFill>
                          <a:latin typeface="+mj-lt"/>
                          <a:cs typeface="Arial" panose="020B0604020202020204" pitchFamily="34" charset="0"/>
                        </a:rPr>
                        <a:t>Business Banking</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i="0" dirty="0" smtClean="0"/>
                        <a:t>$188</a:t>
                      </a:r>
                      <a:endParaRPr lang="en-GB" b="0" i="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8%</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$302</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$315</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1" dirty="0" smtClean="0">
                          <a:solidFill>
                            <a:schemeClr val="accent3"/>
                          </a:solidFill>
                          <a:latin typeface="+mj-lt"/>
                          <a:cs typeface="Arial" panose="020B0604020202020204" pitchFamily="34" charset="0"/>
                        </a:rPr>
                        <a:t>N/A</a:t>
                      </a:r>
                      <a:endParaRPr lang="en-GB" sz="1200" b="0" i="1"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1" dirty="0" smtClean="0">
                          <a:solidFill>
                            <a:schemeClr val="accent3"/>
                          </a:solidFill>
                          <a:latin typeface="+mj-lt"/>
                          <a:cs typeface="Arial" panose="020B0604020202020204" pitchFamily="34" charset="0"/>
                        </a:rPr>
                        <a:t>N/A</a:t>
                      </a:r>
                      <a:endParaRPr lang="en-GB" sz="1200" b="0" i="1"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117475" indent="0"/>
                      <a:r>
                        <a:rPr lang="en-US" sz="1200" b="1" i="0" baseline="0" dirty="0" smtClean="0">
                          <a:solidFill>
                            <a:schemeClr val="tx1"/>
                          </a:solidFill>
                          <a:latin typeface="+mj-lt"/>
                          <a:cs typeface="Arial" panose="020B0604020202020204" pitchFamily="34" charset="0"/>
                        </a:rPr>
                        <a:t>SBNA Commercial</a:t>
                      </a:r>
                      <a:endParaRPr lang="en-US" sz="1200" b="1"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1" dirty="0" smtClean="0"/>
                        <a:t>$632</a:t>
                      </a:r>
                      <a:endParaRPr lang="en-GB" b="1"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n-lt"/>
                          <a:ea typeface="+mn-ea"/>
                          <a:cs typeface="Arial" panose="020B0604020202020204" pitchFamily="34" charset="0"/>
                        </a:rPr>
                        <a:t>27%</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$1,017</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$1,061</a:t>
                      </a:r>
                      <a:endParaRPr lang="en-GB" sz="1200" b="1"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accent3"/>
                          </a:solidFill>
                          <a:latin typeface="+mj-lt"/>
                          <a:cs typeface="Arial" panose="020B0604020202020204" pitchFamily="34" charset="0"/>
                        </a:rPr>
                        <a:t>$1,616</a:t>
                      </a:r>
                      <a:endParaRPr lang="en-GB" sz="1200" b="1"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accent3"/>
                          </a:solidFill>
                          <a:latin typeface="+mn-lt"/>
                          <a:ea typeface="+mn-ea"/>
                          <a:cs typeface="Arial" panose="020B0604020202020204" pitchFamily="34" charset="0"/>
                        </a:rPr>
                        <a:t>$1,719</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200" b="0" i="0" baseline="0" dirty="0" smtClean="0">
                          <a:solidFill>
                            <a:schemeClr val="tx1"/>
                          </a:solidFill>
                          <a:latin typeface="+mj-lt"/>
                          <a:cs typeface="Arial" panose="020B0604020202020204" pitchFamily="34" charset="0"/>
                        </a:rPr>
                        <a:t>CRE</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b="0" dirty="0" smtClean="0"/>
                        <a:t>$296</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13%</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$476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$496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$963</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$1,024</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200" b="0" i="0" baseline="0" dirty="0" smtClean="0">
                          <a:solidFill>
                            <a:schemeClr val="tx1"/>
                          </a:solidFill>
                          <a:latin typeface="+mj-lt"/>
                          <a:cs typeface="Arial" panose="020B0604020202020204" pitchFamily="34" charset="0"/>
                        </a:rPr>
                        <a:t>C&amp;I</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$280</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12%</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$450</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$469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$295</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$314</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18911">
                <a:tc>
                  <a:txBody>
                    <a:bodyPr/>
                    <a:lstStyle/>
                    <a:p>
                      <a:pPr marL="233363" indent="0"/>
                      <a:r>
                        <a:rPr lang="en-US" sz="1200" b="0" i="0" baseline="0" dirty="0" smtClean="0">
                          <a:solidFill>
                            <a:schemeClr val="tx1"/>
                          </a:solidFill>
                          <a:latin typeface="+mj-lt"/>
                          <a:cs typeface="Arial" panose="020B0604020202020204" pitchFamily="34" charset="0"/>
                        </a:rPr>
                        <a:t>GCB</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$57</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2%</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$91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$95</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$358</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$381</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200" b="1" dirty="0" smtClean="0">
                          <a:solidFill>
                            <a:schemeClr val="tx1"/>
                          </a:solidFill>
                          <a:latin typeface="+mj-lt"/>
                          <a:cs typeface="Arial" panose="020B0604020202020204" pitchFamily="34" charset="0"/>
                        </a:rPr>
                        <a:t>Credit</a:t>
                      </a:r>
                      <a:r>
                        <a:rPr lang="en-US" sz="1200" b="1" baseline="0" dirty="0" smtClean="0">
                          <a:solidFill>
                            <a:schemeClr val="tx1"/>
                          </a:solidFill>
                          <a:latin typeface="+mj-lt"/>
                          <a:cs typeface="Arial" panose="020B0604020202020204" pitchFamily="34" charset="0"/>
                        </a:rPr>
                        <a:t> </a:t>
                      </a:r>
                      <a:r>
                        <a:rPr lang="en-US" sz="1200" b="1" dirty="0" smtClean="0">
                          <a:solidFill>
                            <a:schemeClr val="tx1"/>
                          </a:solidFill>
                          <a:latin typeface="+mj-lt"/>
                          <a:cs typeface="Arial" panose="020B0604020202020204" pitchFamily="34" charset="0"/>
                        </a:rPr>
                        <a:t>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$1,263</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54%</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$2,034</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$2,120</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$2,302</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$2,448</a:t>
                      </a:r>
                      <a:endParaRPr lang="en-GB" sz="1200" b="0"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200" b="1" i="0" dirty="0" smtClean="0">
                          <a:solidFill>
                            <a:schemeClr val="tx1"/>
                          </a:solidFill>
                          <a:latin typeface="+mj-lt"/>
                          <a:cs typeface="Arial" panose="020B0604020202020204" pitchFamily="34" charset="0"/>
                        </a:rPr>
                        <a:t>PPNR</a:t>
                      </a:r>
                      <a:r>
                        <a:rPr lang="en-US" sz="1200" b="1" i="0" baseline="0" dirty="0" smtClean="0">
                          <a:solidFill>
                            <a:schemeClr val="tx1"/>
                          </a:solidFill>
                          <a:latin typeface="+mj-lt"/>
                          <a:cs typeface="Arial" panose="020B0604020202020204" pitchFamily="34" charset="0"/>
                        </a:rPr>
                        <a:t> impairment</a:t>
                      </a:r>
                      <a:endParaRPr lang="en-US" sz="1200" b="1" i="0" dirty="0" smtClean="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$1,069</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46%</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$1,722</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$1,795</a:t>
                      </a:r>
                      <a:endParaRPr lang="en-GB" sz="1200" b="0"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$1,245</a:t>
                      </a:r>
                      <a:endParaRPr lang="en-GB" sz="1200" b="0" i="0" dirty="0">
                        <a:solidFill>
                          <a:schemeClr val="accent3"/>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accent3"/>
                          </a:solidFill>
                          <a:latin typeface="+mj-lt"/>
                          <a:cs typeface="Arial" panose="020B0604020202020204" pitchFamily="34" charset="0"/>
                        </a:rPr>
                        <a:t>$1,337</a:t>
                      </a:r>
                      <a:endParaRPr lang="en-GB" sz="1200" b="0" i="0" dirty="0">
                        <a:solidFill>
                          <a:schemeClr val="accent3"/>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11657">
                <a:tc>
                  <a:txBody>
                    <a:bodyPr/>
                    <a:lstStyle/>
                    <a:p>
                      <a:r>
                        <a:rPr lang="en-US" sz="1200" b="1" dirty="0" smtClean="0">
                          <a:solidFill>
                            <a:schemeClr val="bg1"/>
                          </a:solidFill>
                          <a:latin typeface="+mj-lt"/>
                          <a:cs typeface="Arial" panose="020B0604020202020204" pitchFamily="34" charset="0"/>
                        </a:rPr>
                        <a:t>Total SBNA 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$2,333</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0" i="0" dirty="0" smtClean="0">
                          <a:solidFill>
                            <a:schemeClr val="bg1"/>
                          </a:solidFill>
                          <a:latin typeface="+mj-lt"/>
                          <a:cs typeface="Arial" panose="020B0604020202020204" pitchFamily="34" charset="0"/>
                        </a:rPr>
                        <a:t>100%</a:t>
                      </a:r>
                      <a:endParaRPr lang="en-GB" sz="1200" b="0"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$3,755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$3,915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accent3">
                              <a:lumMod val="20000"/>
                              <a:lumOff val="80000"/>
                            </a:schemeClr>
                          </a:solidFill>
                          <a:latin typeface="+mj-lt"/>
                          <a:cs typeface="Arial" panose="020B0604020202020204" pitchFamily="34" charset="0"/>
                        </a:rPr>
                        <a:t>$3,547</a:t>
                      </a:r>
                      <a:endParaRPr lang="en-GB" sz="1200" b="1" i="0" dirty="0">
                        <a:solidFill>
                          <a:schemeClr val="accent3">
                            <a:lumMod val="20000"/>
                            <a:lumOff val="80000"/>
                          </a:schemeClr>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accent3">
                              <a:lumMod val="20000"/>
                              <a:lumOff val="80000"/>
                            </a:schemeClr>
                          </a:solidFill>
                          <a:latin typeface="+mj-lt"/>
                          <a:cs typeface="Arial" panose="020B0604020202020204" pitchFamily="34" charset="0"/>
                        </a:rPr>
                        <a:t>$3,785</a:t>
                      </a:r>
                      <a:endParaRPr lang="en-GB" sz="1200" b="1" i="0" dirty="0">
                        <a:solidFill>
                          <a:schemeClr val="accent3">
                            <a:lumMod val="20000"/>
                            <a:lumOff val="80000"/>
                          </a:schemeClr>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13" name="TextBox 12"/>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loss </a:t>
            </a:r>
            <a:r>
              <a:rPr lang="en-GB" altLang="zh-CN" sz="2000" b="1" kern="0" dirty="0" smtClean="0">
                <a:solidFill>
                  <a:srgbClr val="000000"/>
                </a:solidFill>
                <a:ea typeface="SimSun" pitchFamily="2" charset="-122"/>
              </a:rPr>
              <a:t>limit</a:t>
            </a:r>
            <a:endParaRPr lang="en-US" sz="2000" b="1" dirty="0" smtClean="0"/>
          </a:p>
          <a:p>
            <a:pPr algn="l"/>
            <a:r>
              <a:rPr lang="en-US" sz="2000" b="1" dirty="0" smtClean="0">
                <a:solidFill>
                  <a:srgbClr val="FF0000"/>
                </a:solidFill>
              </a:rPr>
              <a:t>Credit loss limits</a:t>
            </a:r>
            <a:endParaRPr lang="en-US" sz="2000" dirty="0">
              <a:solidFill>
                <a:srgbClr val="FF0000"/>
              </a:solidFill>
            </a:endParaRPr>
          </a:p>
        </p:txBody>
      </p:sp>
      <p:sp>
        <p:nvSpPr>
          <p:cNvPr id="27"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2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9"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2" name="Rectangle 21"/>
          <p:cNvSpPr/>
          <p:nvPr/>
        </p:nvSpPr>
        <p:spPr>
          <a:xfrm>
            <a:off x="385773" y="1242461"/>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SBNA buffer </a:t>
            </a:r>
            <a:r>
              <a:rPr lang="en-GB" sz="1400" b="1" dirty="0">
                <a:solidFill>
                  <a:srgbClr val="FF0000"/>
                </a:solidFill>
                <a:latin typeface="Arial" panose="020B0604020202020204" pitchFamily="34" charset="0"/>
                <a:cs typeface="Arial" panose="020B0604020202020204" pitchFamily="34" charset="0"/>
              </a:rPr>
              <a:t>allocation to loss budgets</a:t>
            </a:r>
          </a:p>
          <a:p>
            <a:pPr algn="l"/>
            <a:r>
              <a:rPr lang="en-GB" sz="1400" dirty="0">
                <a:solidFill>
                  <a:srgbClr val="FF0000"/>
                </a:solidFill>
                <a:latin typeface="Arial" panose="020B0604020202020204" pitchFamily="34" charset="0"/>
                <a:cs typeface="Arial" panose="020B0604020202020204" pitchFamily="34" charset="0"/>
              </a:rPr>
              <a:t>$M</a:t>
            </a:r>
          </a:p>
        </p:txBody>
      </p:sp>
      <p:graphicFrame>
        <p:nvGraphicFramePr>
          <p:cNvPr id="24" name="Conclusion"/>
          <p:cNvGraphicFramePr>
            <a:graphicFrameLocks noGrp="1"/>
          </p:cNvGraphicFramePr>
          <p:nvPr>
            <p:extLst>
              <p:ext uri="{D42A27DB-BD31-4B8C-83A1-F6EECF244321}">
                <p14:modId xmlns:p14="http://schemas.microsoft.com/office/powerpoint/2010/main" val="3316614183"/>
              </p:ext>
            </p:extLst>
          </p:nvPr>
        </p:nvGraphicFramePr>
        <p:xfrm>
          <a:off x="457994" y="5736908"/>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The ~1.5BN SBNA capital surplus creates large loss buffers at the portfolio level; allowing a large increase in losses assuming a constant balance sheet</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4" name="Rectangular Callout 13"/>
          <p:cNvSpPr/>
          <p:nvPr/>
        </p:nvSpPr>
        <p:spPr>
          <a:xfrm>
            <a:off x="7495953" y="971169"/>
            <a:ext cx="1736947" cy="727805"/>
          </a:xfrm>
          <a:prstGeom prst="wedgeRectCallout">
            <a:avLst>
              <a:gd name="adj1" fmla="val 4349"/>
              <a:gd name="adj2" fmla="val 65258"/>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dirty="0" smtClean="0">
                <a:solidFill>
                  <a:schemeClr val="tx1"/>
                </a:solidFill>
                <a:latin typeface="Arial"/>
                <a:sym typeface="Arial"/>
              </a:rPr>
              <a:t>Change in BHC scenario’s idiosyncratic stress  drive decreasing loss budgets for CRE and GCB </a:t>
            </a:r>
          </a:p>
        </p:txBody>
      </p:sp>
    </p:spTree>
    <p:extLst>
      <p:ext uri="{BB962C8B-B14F-4D97-AF65-F5344CB8AC3E}">
        <p14:creationId xmlns:p14="http://schemas.microsoft.com/office/powerpoint/2010/main" val="146385977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3&quot;&gt;&lt;elem m_fUsage=&quot;6.87271526330836830000E+000&quot;&gt;&lt;m_msothmcolidx val=&quot;0&quot;/&gt;&lt;m_rgb r=&quot;eb&quot; g=&quot;3&quot; b=&quot;26&quot;/&gt;&lt;m_ppcolschidx tagver0=&quot;23004&quot; tagname0=&quot;m_ppcolschidxUNRECOGNIZED&quot; val=&quot;0&quot;/&gt;&lt;m_nBrightness val=&quot;0&quot;/&gt;&lt;/elem&gt;&lt;elem m_fUsage=&quot;3.09312690916444980000E+000&quot;&gt;&lt;m_msothmcolidx val=&quot;0&quot;/&gt;&lt;m_rgb r=&quot;ff&quot; g=&quot;bf&quot; b=&quot;27&quot;/&gt;&lt;m_ppcolschidx tagver0=&quot;23004&quot; tagname0=&quot;m_ppcolschidxUNRECOGNIZED&quot; val=&quot;0&quot;/&gt;&lt;m_nBrightness val=&quot;0&quot;/&gt;&lt;/elem&gt;&lt;elem m_fUsage=&quot;1.1972515182562033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a5bekilzKkmvlQpr5PaDd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qS2C4v.moUW0SGmIQULsz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oZA4qmUZ9kyFzolgJ3qqA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Yfh44xoOWkO0O3U1SkrHQ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x8OeEsa1Eudu4GhMvrr5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_g4Ntea72Ue.KGVUkadyK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r8ZxVLCV5UqY5M223WAM0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sGe5k5SjQkWmC04k5Fi_I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yFEfIt9F0u9CdU3bEZPb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f_I.algoMUaQluDj_vVLa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MkzNV9tNe02YHuhUSup_B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FGKxbvrOmkGTB29evicv4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bmel9EXM1EW8Bjv.0iQrB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FliBh_gdfEC4Cn._bMZH6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SG1xMxKSESBNHvzX6kXs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gwPlZhDsuEueXbLt2fyp4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c6.pelZghU6MyFB_AYdDO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ipuuQqIv0maNwRwVQt0h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KdSvGeHJsEiaMaHmvqm0y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ekT4.RrB10u.RRyLsA5Sh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r5q4Htnv4Ui7S6iDyQoYu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ase1J9pzUEKAKIgIKh4FC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pZRf9rcYikmRPuizHfZBp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1ZLreRafakGV8Zr4YfQbv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QLjI73SX1UWCS3DRG6QD2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WPcvp38nzUKVHNnkpsN0I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qyxtz0CGUkiY5elrDTP75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5CKPcmPOdEmAhb8_Qzj28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X0bYfvx4IUC3KGXX_06Om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L247O6X4AUK76Xgeggrtz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g78bYTxbgUSmibuNotSdi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oOkpB8GwT0CaJUIqzTTnu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nKaDoRgsBU.vyHipjTDSW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kLI2UUa8BU2fQO4DuiWit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mEr2Gv71DUuItS5tAoQgF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BssWt2LlQEucsNsxRIQlS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MK3ZhvkDK0uwt6FkRUx2Q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0xSs_HYMG0SQbMYT72ZaZ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2GWGJVS.aU2yQrPssUAgg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SjQVu4D9oUuNfFkA0yDc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tvKOXJfhYkeOdFPRZ.H8g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5n4kho2K3kK5Z0oAUNPHL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u802.PsQGEO8q29tMkCEH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86HWf_3rMUGQfy3xBcI6F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pn9Z74YlK0KpacZUTKrq6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9uliCzojPk26AzwC80jWf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6qhdvGzw0GEvylEWtL6K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qBIi6JzaOEuwMG1VFfYvq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LtbR_39utE2ICcu41uK4L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f6f8uOWNECBDYIOWdHrE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NsoIre96PEusq6WfWJFod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QQaWBZf3dEqVqrllcMWwg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V_U8Ah0zY0ippGewUumt7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P2xjh8jl8EGdlM7jJddtL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9N05aTQwKEOlMQ.yqA.Dy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LJXdPd8v706tR3YtHuBUF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q2UIWQeN30aflBn5pmf.1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n.l6L1UMWUKTBPjW._YUb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Cl0O67DK2UC.Tw7YqDDDD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kfkioS0tv0eQo6NW7okS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iEEyBMsY1USeCfTUMnHn1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yanSEwT_xEWf1BLBp8yuR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bFpaSrcZhECgyQVHUlkzb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VRQAlRKwc061pfetqua94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whO276AfzE.CShTt7PtFi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YMl_x.anq0.e6Q1Rpx9WC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zLWfQEfdC02Z3lz97x9JW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dQG2NEzb1UW91euqhUh3.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WBH.vC1PnU.L6bkgrCd.P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zogcZwZ4JkqBxkaHSQcxF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baFD5pIHjUycaUYMG1T0D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okZfWUBpg0yftuKKz0ow_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fcp8.USs9UCdRLmFpHeJQ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rT.SvJqG8UasEgN05t3CT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GprxsgpL002T7iyQlVH0t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5xN7DSTpJku5OSFr2XdO8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iD6Ui0LgrUyJORGFX4e.I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oyPQyt5f9UuXGXosLlohm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ghgaajTPn0aSjC8Zlt4HT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B30KTP4Gu0eRko3K1DJnJ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ugEkTSvjRkyYGNGcSSvQT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fSYcZqvKSEe2dmZvOWT_n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dl31.W6cRU.iuQd7lIn6IQ"/>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049ZPG_BNECfrgtPpRlqe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9W.0n5ni6kmcKAh0BMAtp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f552ovk9WUCtpbfzTpYmd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AVGFQ.W68UOKgBQUxisyq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B1z.JKGR6EOxOx5_V4aJJ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W5_Ld2OrM0C58f5e.B3DO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weXJcTguUiMRtJqSAZN3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wTv5GKt2nkSmPz5xmWSss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nuGafiQKrUCmjl6Lpr5b7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bI25NQYxu02RJfNnI9MfC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qW_D7AKQN0KU1KFfXyzcm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vnQgKKUHLkeWeBZ86VXs4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aeO37gDHnEWAfhtIYxzp9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6dT85MmEXkW2IQt8qYYy9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zXMo471UAk.e08nCCKzqs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AsjtoIwj2E.Ak_DCb5AN3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5p_I9RYsd0.RY5cNY1j6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XXfvKBKEn0.OXAVhfZksf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aw4Xih2S_USF21xuXkJlG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J9Fy7A4o7UuxxOCict3Sd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iey9UJUXLE.4iwDaBnt59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Zm1836MeJk6aUPHYT8okP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2PBqhSEZ40m7cwLDESFsn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w7xSPfE7n0udrzoeHQBbk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x3.z9KclIkqn_6CeIyVLr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e.2oTTqzHUa2DSfBtu0oi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fdDtmyW.nkqeiVxhTC.1I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mtVt9dB9l0uFGp6TRA.4D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cWs7NujKqkSGkjYpzdCjI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sDXBP3hlaU2ax7z7DtmwG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tLbHhl1ClkK4O_pdVFEeZ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3_NieFNAEuHcAGi6ZUgw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pe_XMbU7z06uBfaQthUqv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2ax42pBbSkOq.ZZLwkE1U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uWF9tc2as0WtvordyRUHL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W4GKrjKXb028srA6Tx.xj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PVWIG4RxN0.81U6qpJ2vl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y4e9E5t9HUmyyNTI_et2P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U7W9tv3FEGF72li_ni4Bg"/>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t7mCUltcMUeyJOPv31cGY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BPprAxQUs0ec87CcnUOVQ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NBZPCaG6.0uaVlN5qnWm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EXlfXRhUvkG9UWefIUnhP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YFFaUcJODkaKFwvdqaRYp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OSofQrWnAUugRFRA3Irkg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N6PLrqJn7kKEK7Z978.27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6wRXbm4Vm0SW5olmQfiMv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9JEWxXkSPUWhJywP398R0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1wnnJTTH.UeLkd8mW2lAD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8kezFSzE7UOzaxwbuJvbk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Yp93lxmd60OrWUmgs1KEO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1IpAWY6tEqW8kXuxp22M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tU6GlVN1TUOpxRC1INlnm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RlnsUNUbWUahrAyE5w2EdQ"/>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QAhljF9tXE6nAfUXmqt4B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YAY9jOZ8DEiiwPFWUHFRA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WzXthoz0RU6b6uqE18ft9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wQVMgT140mYejNh1645ow"/>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euZiU1AYGUuQ3aHblnXwu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T0kMyxptXEezPlJVadHau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crLn51lPiEKMX1u2kyWwtA"/>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Q.oWymyJWUWGHzI7gWXJh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PV0lF9ZY7kK_nkONBjmSOg"/>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bHyRf1KgzkaZ8ZOoG47Yzg"/>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37wRN937BEOsBGrsWHXys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qo8KgUjiNkmIzJcz.mx8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rrlv69SUiUq62yMTtNjRg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oJiiQepuLEC2qW8__HkJO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GE3NAB0fsUu8vSGNas9nxw"/>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glf8QAqGnEqjcabv28t33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6WWnLhZX2US717kMnB5Rv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w3VLW5RiQEqkqLU2TqOshg"/>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t74TnooP80.PVAox7cmqXA"/>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OwMfhBANZEmB4sqBU8JcgA"/>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cpR5oPgge0yeobcreKzQQ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BHx.PgoELE6v5RGN88FFUw"/>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JYSRRAmcqESY10IX0Ohrz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D2XO0UgPQky8lIAWM1925w"/>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fi5F.Q0zEEuJJ8bx8fkBt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JbSjwikQckWKiIGqyHUCgw"/>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pYmeGpsoD0a45xkMNhscLQ"/>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8SekU5hRp0aZ4XGpDypcG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JLc2exifPU2q.IWwBhzAV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KUP.dn9PeEeSHupQWvLvi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9Wtm12JduECQmBvkApARXQ"/>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4sWhcVS57USH1k.5FIZZj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qlzJWuOJ_kS_F2O2xOjfL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D.CMoK_m8k2kj55rwk5oB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SAuYZ4aYUUqd3jiZMCI6h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N.g6Jb5zpkum5ma4Ykb8u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L.87pWjfZES7AjPduNEmj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oJwFtfDIWUSn6df54LKIUg"/>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tlt.EO.mEmLQmXJ0ItR7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6CZYzLaFLEerQBejHrGo7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QES9l0hRF0y2Hgi2jsiBFg"/>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6A1_cmOOVU.zDNO60Nnp5g"/>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WcoxOWqe.0iB241l5usGI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OPf4xSxccU2udZH.TXkLGQ"/>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uRyOLOxocE.zqQ9Nbk0a_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aFDP7Y892EecKO.mSoctPQ"/>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CYqv5vFAE0mQzpd.or9sP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15jb2c0MEu6zdMEMXKvX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wtJgAspGEEyQ6MbwiV9peg"/>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imvymU9deEqH_Qx0bDx2F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esfxPGGnMEGVbDvry2LuzQ"/>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1uZK.ci1GESVQVlphv9ae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mHAY5RYuaEqpi0Lew6h40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IQthSL6HW0yfu6AFzWpXxA"/>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XWX8OGY_9EemBf77ZQKL5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JPJJ6B4cpEukLRnXFGBPf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5KgKsyHuHkyDk2us4LBdU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LyZOPCjWrUuJ3ltyLu7Ef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ZiNjGWqiqkml8tMg8Gt9k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QP1Kgi67HUGllPe2SxLos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qQIFz62PbEOYfhoh7CQiIA"/>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POvidnMYeUGIpUl6N5hlv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6WLiSrHh7EmkVIXT_fsX.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gnrzKjVTo0GQP.uDdFicj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g3RfTSYBQkyKzBAedo9CkQ"/>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jTf4nVub0kSV3ff0gc4XrA"/>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aO6YZVclyE2uHXSDHbDSZ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vlUxFT7mH0GVAQxkdSskq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lkwAiBjDS0eV.2WV3sLHUg"/>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AlTm_hycLUOYJhNYbzXaJ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Hn3vpw3NcU2wjmcujksz3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pzso2_cs40a7WVNHKEKTL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R4wEvbVMXECTrjmG80Lc9A"/>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gtwHV1yb70G_dtAHiuRhw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LV7o11qDREuWiaG3djz.8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nBx3gf9yRUS9c7m6HaXzA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YvzTKJMw8kORfHN1C5G7Kg"/>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_dL7rM.pWUqon5z2ahUl5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u0ldfLKoLku18d2GtObUA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TP4rRlVkG0CBVBCLkl2LPA"/>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QRNHpHNFf02r5cGIrdu0n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0BBoHTPY.E.h2ph94lCEQ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N1LgHTGirUWhPQv11KK.Kg"/>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5Ou9qC6.k0.Z4e0eFRoeG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aSHGQ626EE67Bdo7l2ixL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J9OS_ppHBkW5RoWUaC5NN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nqIPAbWV2U.EHSxR_ToE5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02pxVP5hj0.oz0dii09rG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ctbzavk0ybnWrtg2Nrj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OXDARSZDEESk8sf8SEbx.Q"/>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JAm4fvx7skqsSQTYwZ854w"/>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qvf6GXR7K0iVgDnuP1HDrQ"/>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H7O.ceWkpEy_4lfpqB7i8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mzMmUKMhJEKDhupFP0Y6O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lWD_rJnfsEmczqkSCC6vP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QZ50lNVCg0KISiBi_z3NT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xl31SgdIHkenB_MSAPxUDg"/>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tfbfaY_URUmOIwtHfy867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m0tzh_p9Ikmdw7yceXd2u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ZJM8194ujE28puEkOZ9z.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C9Bzq7A6Hku5lSkN.kkLb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MSk82IcqHk.XixcHMo3d2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MoRU6e77B0Sh3X6oMxvRV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0IN7z3gfqkqJtI0HEMn0E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JmtbvuUAUS1KV.AeylwU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lB9yNBhkQkuGsy5Xuvy_h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WUx50zG5WEy6bBIbApHIA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PBhMhwrgKkGVJVIvH8vRwg"/>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ysG0VQb6mkef8aiK3pFGbw"/>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DNZCKp_SfESV8ovI4_Dzx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8wbsR0KS4E6Nj4TJInswOg"/>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Tc2AgWbYRkysfe.NP0vIz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Ar4Bf4EhNkugNEO5NVNS1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QgOmAZJIFkWPaFk3QbJ7u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R5JWH_UCEEiSCTBqSRIHtw"/>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syQJ2L1Wb0KM8SHeVB1hQ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JXQiM9LbPEyxs7JMOmzlZ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mHAY5RYuaEqpi0Lew6h40g"/>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TAHcPJmz7EWY0EcboDVQ0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YoXXpkMbfUy1Vz6MSIlZi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OwB3k7cqEUy9iD0HNC7SJ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BaHO_gpaZUy4e5woHCK.v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mK0dND7fLU.gvV7vLsmvD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FB716G.83E2VG7BvgZ1_Y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rB1YO2z.XEiZLw5Ru8ZQ6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Imy6RAiU5k2lF048ICsoN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1wSjM63ZvUe4Fch9YxOoV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6Sgd5YjqokKpL3gJtwxkw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JN68dWjZEeg7gTVTbIYQ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oUuLhhtpN0yjxaYyd59L4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f1aUlqlWEKHxSTlRbyo0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3lKyHOz3V0q.zeF8Uwy_J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8.3e9H_jU0GQ4h6.xV_ie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KfLDPt9E0Sb1Zi1QQV.o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BK_0D3QOuUyHxwNVzpRye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Pch4niUtpkeIIX8o_tKXA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yEj6RrAsFka4kMWwhEWy1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JPJJ6B4cpEukLRnXFGBPfw"/>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7ULUd5JE_EuwW_sC2XJVVw"/>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XcWCkkqFgEKshbgnRulzo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M4tz7sSPY0eSXIr_rqO4t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JmokCIlywUuj0aJwSl3uT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ZhSmunTVr0.Wl8yx97iiyw"/>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60yVVu8tg0GnFWmhVwkyM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DSq8evyxYE.exuVr0Tc7Jg"/>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oZdwxj4nZk2n9R_frUWyXA"/>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PwxphguTbU.ji1394SYwa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md.I1ev05ECptevp6pCDI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5KgKsyHuHkyDk2us4LBdU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NksGPU7mXkCpEcwbJsq5i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Py4TFOfWuki1RGxILgiiog"/>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nl8dpMnDAUCKFhDvJZ8gAQ"/>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8JuSBs9.Sk2j5hBJib65R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ZTVKOHu0Z0mBLOuju1VGsw"/>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yZOPCjWrUuJ3ltyLu7Ef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ZiNjGWqiqkml8tMg8Gt9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YKAfu1mB8kG_2LVJxiiAJ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i2WSKBWv.0y_HBC58aG2u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u_ZPK1JeQk6Kc3BPqruwS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_ArwKGfkqk2Jr71XH1Gpq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kRA.i9gJtUyZQulNekR9R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p73yuRKdE.V6qxs.7Mf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ILYvuLl1UiVr8b5J30Lu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1AA944aADkKCvrQNonHN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O6YZVclyE2uHXSDHbDSZ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vlUxFT7mH0GVAQxkdSskq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lkwAiBjDS0eV.2WV3sLHU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AlTm_hycLUOYJhNYbzXaJ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n3vpw3NcU2wjmcujksz3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pzso2_cs40a7WVNHKEKTL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R4wEvbVMXECTrjmG80Lc9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gtwHV1yb70G_dtAHiuRhw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LV7o11qDREuWiaG3djz.8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nBx3gf9yRUS9c7m6HaXzA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pRLFgAwmhEq0G2u9x7_fV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YvzTKJMw8kORfHN1C5G7K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1ZkKk_gxEqGccg41TL9J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_dL7rM.pWUqon5z2ahUl5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u0ldfLKoLku18d2GtObUA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z88Mq9yTF06nh7k78oNIU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TP4rRlVkG0CBVBCLkl2LP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2SptPqKBPUmsghHd4U1B3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lXs3Kv0Ygk.pbZxYj6ZeN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Do3eVmJP2U2DcBsB_oaqU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EQKfSl_JPEe5UFNMVeru2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mMaaHAg4VUCYtn0LVgrkh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jxDMQaf0XEqroaiWReN2z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SJnxJdP5pES0K7tqx1q6.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lyEHbbH9h0m8rCFIhAOY3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eqRc0KrqNkOniiYKBEmeN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cTjaxbJLAkOMNT3T1GTDa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77Su_BxbLkKRj_iBtYXU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dLIvShNK5EWQtIYY.Ne9X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9aPDfSiLVkO.U6vPe2Tar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sYZ7DS3IkGD_KI.QSQ1_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SQEpy5y48ESwOTOJiiOzg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Zonc46AE6kSxUq6_Ogqe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J3vZkEgfUS9dxJHWxj2f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tE7QF9spbkW83K7yDGdPr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I3bLBNqybU6rv1m7sLciT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Awb7iBKmhkuEKl1LwqSxQ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Ijzejg5t9k.vACRF9e99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fY0DGd4RG0eLOufcUzenu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WgouliZ7pEqE_9MqadinY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O2hW79qjlU6oVZtkq3k4o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gYa8Acs_xEGAovd_dxOjb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ngamjD_9_kGNtayBzfrWH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_AfvUl3OW0mRQpEZTjs3w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laH8caCRGUS4JK2uZ4vuq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E67k7dtaR0qCzZTwI6Prlw"/>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25167</TotalTime>
  <Words>5645</Words>
  <Application>Microsoft Office PowerPoint</Application>
  <PresentationFormat>Custom</PresentationFormat>
  <Paragraphs>1710</Paragraphs>
  <Slides>37</Slides>
  <Notes>34</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37</vt:i4>
      </vt:variant>
    </vt:vector>
  </HeadingPairs>
  <TitlesOfParts>
    <vt:vector size="43" baseType="lpstr">
      <vt:lpstr>blank</vt:lpstr>
      <vt:lpstr>Santander Teme</vt:lpstr>
      <vt:lpstr>1_Santander Teme</vt:lpstr>
      <vt:lpstr>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984</cp:revision>
  <cp:lastPrinted>2016-04-01T20:38:17Z</cp:lastPrinted>
  <dcterms:created xsi:type="dcterms:W3CDTF">2016-03-28T17:49:32Z</dcterms:created>
  <dcterms:modified xsi:type="dcterms:W3CDTF">2016-05-04T22:19:30Z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