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7b8273dd61f5437a" Type="http://schemas.microsoft.com/office/2007/relationships/ui/extensibility" Target="customUI/customUI14.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75" r:id="rId1"/>
    <p:sldMasterId id="2147483719" r:id="rId2"/>
    <p:sldMasterId id="2147483742" r:id="rId3"/>
    <p:sldMasterId id="2147483764" r:id="rId4"/>
  </p:sldMasterIdLst>
  <p:notesMasterIdLst>
    <p:notesMasterId r:id="rId26"/>
  </p:notesMasterIdLst>
  <p:handoutMasterIdLst>
    <p:handoutMasterId r:id="rId27"/>
  </p:handoutMasterIdLst>
  <p:sldIdLst>
    <p:sldId id="282" r:id="rId5"/>
    <p:sldId id="537" r:id="rId6"/>
    <p:sldId id="538" r:id="rId7"/>
    <p:sldId id="539" r:id="rId8"/>
    <p:sldId id="535" r:id="rId9"/>
    <p:sldId id="551" r:id="rId10"/>
    <p:sldId id="540" r:id="rId11"/>
    <p:sldId id="541" r:id="rId12"/>
    <p:sldId id="536" r:id="rId13"/>
    <p:sldId id="529" r:id="rId14"/>
    <p:sldId id="526" r:id="rId15"/>
    <p:sldId id="527" r:id="rId16"/>
    <p:sldId id="542" r:id="rId17"/>
    <p:sldId id="543" r:id="rId18"/>
    <p:sldId id="544" r:id="rId19"/>
    <p:sldId id="545" r:id="rId20"/>
    <p:sldId id="546" r:id="rId21"/>
    <p:sldId id="547" r:id="rId22"/>
    <p:sldId id="548" r:id="rId23"/>
    <p:sldId id="549" r:id="rId24"/>
    <p:sldId id="550" r:id="rId25"/>
  </p:sldIdLst>
  <p:sldSz cx="9602788" cy="6858000"/>
  <p:notesSz cx="7010400" cy="9296400"/>
  <p:custDataLst>
    <p:tags r:id="rId28"/>
  </p:custDataLst>
  <p:defaultTextStyle>
    <a:defPPr>
      <a:defRPr lang="en-GB"/>
    </a:defPPr>
    <a:lvl1pPr algn="ctr" rtl="0" fontAlgn="base">
      <a:lnSpc>
        <a:spcPct val="86000"/>
      </a:lnSpc>
      <a:spcBef>
        <a:spcPct val="0"/>
      </a:spcBef>
      <a:spcAft>
        <a:spcPct val="0"/>
      </a:spcAft>
      <a:defRPr sz="1000" kern="1200">
        <a:solidFill>
          <a:schemeClr val="tx1"/>
        </a:solidFill>
        <a:latin typeface="Arial" charset="0"/>
        <a:ea typeface="+mn-ea"/>
        <a:cs typeface="+mn-cs"/>
      </a:defRPr>
    </a:lvl1pPr>
    <a:lvl2pPr marL="457200" algn="ctr" rtl="0" fontAlgn="base">
      <a:lnSpc>
        <a:spcPct val="86000"/>
      </a:lnSpc>
      <a:spcBef>
        <a:spcPct val="0"/>
      </a:spcBef>
      <a:spcAft>
        <a:spcPct val="0"/>
      </a:spcAft>
      <a:defRPr sz="1000" kern="1200">
        <a:solidFill>
          <a:schemeClr val="tx1"/>
        </a:solidFill>
        <a:latin typeface="Arial" charset="0"/>
        <a:ea typeface="+mn-ea"/>
        <a:cs typeface="+mn-cs"/>
      </a:defRPr>
    </a:lvl2pPr>
    <a:lvl3pPr marL="914400" algn="ctr" rtl="0" fontAlgn="base">
      <a:lnSpc>
        <a:spcPct val="86000"/>
      </a:lnSpc>
      <a:spcBef>
        <a:spcPct val="0"/>
      </a:spcBef>
      <a:spcAft>
        <a:spcPct val="0"/>
      </a:spcAft>
      <a:defRPr sz="1000" kern="1200">
        <a:solidFill>
          <a:schemeClr val="tx1"/>
        </a:solidFill>
        <a:latin typeface="Arial" charset="0"/>
        <a:ea typeface="+mn-ea"/>
        <a:cs typeface="+mn-cs"/>
      </a:defRPr>
    </a:lvl3pPr>
    <a:lvl4pPr marL="1371600" algn="ctr" rtl="0" fontAlgn="base">
      <a:lnSpc>
        <a:spcPct val="86000"/>
      </a:lnSpc>
      <a:spcBef>
        <a:spcPct val="0"/>
      </a:spcBef>
      <a:spcAft>
        <a:spcPct val="0"/>
      </a:spcAft>
      <a:defRPr sz="1000" kern="1200">
        <a:solidFill>
          <a:schemeClr val="tx1"/>
        </a:solidFill>
        <a:latin typeface="Arial" charset="0"/>
        <a:ea typeface="+mn-ea"/>
        <a:cs typeface="+mn-cs"/>
      </a:defRPr>
    </a:lvl4pPr>
    <a:lvl5pPr marL="1828800" algn="ctr" rtl="0" fontAlgn="base">
      <a:lnSpc>
        <a:spcPct val="86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3F6F1A25-2C0F-43F7-BE93-3722D4D373E3}">
          <p14:sldIdLst>
            <p14:sldId id="282"/>
            <p14:sldId id="537"/>
            <p14:sldId id="538"/>
            <p14:sldId id="539"/>
            <p14:sldId id="535"/>
            <p14:sldId id="551"/>
            <p14:sldId id="540"/>
            <p14:sldId id="541"/>
            <p14:sldId id="536"/>
            <p14:sldId id="529"/>
            <p14:sldId id="526"/>
            <p14:sldId id="527"/>
            <p14:sldId id="542"/>
            <p14:sldId id="543"/>
            <p14:sldId id="544"/>
            <p14:sldId id="545"/>
            <p14:sldId id="546"/>
            <p14:sldId id="547"/>
            <p14:sldId id="548"/>
            <p14:sldId id="549"/>
            <p14:sldId id="550"/>
          </p14:sldIdLst>
        </p14:section>
      </p14:sectionLst>
    </p:ext>
    <p:ext uri="{EFAFB233-063F-42B5-8137-9DF3F51BA10A}">
      <p15:sldGuideLst xmlns:p15="http://schemas.microsoft.com/office/powerpoint/2012/main" xmlns="">
        <p15:guide id="1" orient="horz" pos="236" userDrawn="1">
          <p15:clr>
            <a:srgbClr val="A4A3A4"/>
          </p15:clr>
        </p15:guide>
        <p15:guide id="2" orient="horz" pos="881" userDrawn="1">
          <p15:clr>
            <a:srgbClr val="A4A3A4"/>
          </p15:clr>
        </p15:guide>
        <p15:guide id="3" orient="horz" pos="3992" userDrawn="1">
          <p15:clr>
            <a:srgbClr val="A4A3A4"/>
          </p15:clr>
        </p15:guide>
        <p15:guide id="4" orient="horz" pos="4319">
          <p15:clr>
            <a:srgbClr val="A4A3A4"/>
          </p15:clr>
        </p15:guide>
        <p15:guide id="5" pos="288">
          <p15:clr>
            <a:srgbClr val="A4A3A4"/>
          </p15:clr>
        </p15:guide>
        <p15:guide id="6" pos="5765" userDrawn="1">
          <p15:clr>
            <a:srgbClr val="A4A3A4"/>
          </p15:clr>
        </p15:guide>
        <p15:guide id="7" orient="horz" pos="2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8AB3"/>
    <a:srgbClr val="FF9797"/>
    <a:srgbClr val="FCE0E2"/>
    <a:srgbClr val="FF9B9B"/>
    <a:srgbClr val="FFC000"/>
    <a:srgbClr val="FF6666"/>
    <a:srgbClr val="FFFFFF"/>
    <a:srgbClr val="002C77"/>
    <a:srgbClr val="A6E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39DD9DD-9E6C-4910-8AC0-68ADFF6A6AFC}">
  <a:tblStyle styleId="{839DD9DD-9E6C-4910-8AC0-68ADFF6A6AFC}" styleName="Oliver Wyman - default">
    <a:wholeTbl>
      <a:tcTxStyle>
        <a:fontRef idx="minor">
          <a:scrgbClr r="0" g="0" b="0"/>
        </a:fontRef>
        <a:schemeClr val="tx1"/>
      </a:tcTxStyle>
      <a:tcStyle>
        <a:tcBdr>
          <a:left>
            <a:ln>
              <a:noFill/>
            </a:ln>
          </a:left>
          <a:right>
            <a:ln>
              <a:noFill/>
            </a:ln>
          </a:right>
          <a:top>
            <a:ln>
              <a:noFill/>
            </a:ln>
          </a:top>
          <a:bottom>
            <a:ln w="9525" cap="flat" cmpd="sng" algn="ctr">
              <a:solidFill>
                <a:schemeClr val="accent4"/>
              </a:solidFill>
            </a:ln>
          </a:bottom>
          <a:insideH>
            <a:ln w="9525" cap="flat" cmpd="sng" algn="ctr">
              <a:solidFill>
                <a:schemeClr val="accent4"/>
              </a:solidFill>
            </a:ln>
          </a:insideH>
          <a:insideV>
            <a:ln>
              <a:noFill/>
            </a:ln>
          </a:insideV>
        </a:tcBdr>
        <a:fill>
          <a:noFill/>
        </a:fill>
      </a:tcStyle>
    </a:wholeTbl>
    <a:band1H>
      <a:tcStyle>
        <a:tcBdr/>
        <a:fill>
          <a:noFill/>
        </a:fill>
      </a:tcStyle>
    </a:band1H>
    <a:band2H>
      <a:tcStyle>
        <a:tcBdr/>
      </a:tcStyle>
    </a:band2H>
    <a:band1V>
      <a:tcStyle>
        <a:tcBdr/>
        <a:fill>
          <a:noFill/>
        </a:fill>
      </a:tcStyle>
    </a:band1V>
    <a:lastCol>
      <a:tcTxStyle b="on"/>
      <a:tcStyle>
        <a:tcBdr/>
      </a:tcStyle>
    </a:lastCol>
    <a:firstCol>
      <a:tcTxStyle b="on"/>
      <a:tcStyle>
        <a:tcBdr/>
      </a:tcStyle>
    </a:firstCol>
    <a:lastRow>
      <a:tcTxStyle b="on"/>
      <a:tcStyle>
        <a:tcBdr/>
        <a:fill>
          <a:noFill/>
        </a:fill>
      </a:tcStyle>
    </a:lastRow>
    <a:firstRow>
      <a:tcTxStyle b="on"/>
      <a:tcStyle>
        <a:tcBdr>
          <a:bottom>
            <a:ln w="9525" cap="flat" cmpd="sng" algn="ctr">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99858" autoAdjust="0"/>
  </p:normalViewPr>
  <p:slideViewPr>
    <p:cSldViewPr snapToGrid="0" showGuides="1">
      <p:cViewPr>
        <p:scale>
          <a:sx n="100" d="100"/>
          <a:sy n="100" d="100"/>
        </p:scale>
        <p:origin x="-1056" y="336"/>
      </p:cViewPr>
      <p:guideLst>
        <p:guide orient="horz" pos="242"/>
        <p:guide orient="horz" pos="1597"/>
        <p:guide orient="horz" pos="4084"/>
        <p:guide orient="horz" pos="788"/>
        <p:guide pos="288"/>
        <p:guide pos="5816"/>
        <p:guide pos="3960"/>
        <p:guide pos="4196"/>
        <p:guide pos="19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5658"/>
    </p:cViewPr>
  </p:sorterViewPr>
  <p:notesViewPr>
    <p:cSldViewPr snapToGrid="0" showGuides="1">
      <p:cViewPr>
        <p:scale>
          <a:sx n="75" d="100"/>
          <a:sy n="75" d="100"/>
        </p:scale>
        <p:origin x="-3474" y="-252"/>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vl1pPr>
          </a:lstStyle>
          <a:p>
            <a:endParaRPr lang="en-GB" dirty="0">
              <a:latin typeface="+mn-lt"/>
              <a:ea typeface="+mn-lt"/>
              <a:sym typeface="Arial"/>
            </a:endParaRPr>
          </a:p>
        </p:txBody>
      </p:sp>
      <p:sp>
        <p:nvSpPr>
          <p:cNvPr id="19459" name="Rectangle 3"/>
          <p:cNvSpPr>
            <a:spLocks noGrp="1" noChangeArrowheads="1"/>
          </p:cNvSpPr>
          <p:nvPr>
            <p:ph type="dt" sz="quarter"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vl1pPr>
          </a:lstStyle>
          <a:p>
            <a:endParaRPr lang="en-GB" dirty="0">
              <a:latin typeface="+mn-lt"/>
              <a:ea typeface="+mn-lt"/>
              <a:sym typeface="Arial"/>
            </a:endParaRPr>
          </a:p>
        </p:txBody>
      </p:sp>
      <p:sp>
        <p:nvSpPr>
          <p:cNvPr id="19460" name="Rectangle 4"/>
          <p:cNvSpPr>
            <a:spLocks noGrp="1" noChangeArrowheads="1"/>
          </p:cNvSpPr>
          <p:nvPr>
            <p:ph type="ftr" sz="quarter" idx="2"/>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lvl1pPr>
          </a:lstStyle>
          <a:p>
            <a:endParaRPr lang="en-GB" dirty="0">
              <a:solidFill>
                <a:schemeClr val="accent3"/>
              </a:solidFill>
              <a:latin typeface="+mn-lt"/>
              <a:ea typeface="+mn-lt"/>
              <a:sym typeface="Arial"/>
            </a:endParaRPr>
          </a:p>
        </p:txBody>
      </p:sp>
      <p:sp>
        <p:nvSpPr>
          <p:cNvPr id="19461" name="Rectangle 5"/>
          <p:cNvSpPr>
            <a:spLocks noGrp="1" noChangeArrowheads="1"/>
          </p:cNvSpPr>
          <p:nvPr>
            <p:ph type="sldNum" sz="quarter" idx="3"/>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lvl1pPr>
          </a:lstStyle>
          <a:p>
            <a:fld id="{9BBE641A-A38A-4199-A515-2A762F6E34D5}" type="slidenum">
              <a:rPr lang="en-GB" smtClean="0">
                <a:solidFill>
                  <a:schemeClr val="accent3"/>
                </a:solidFill>
                <a:latin typeface="+mn-lt"/>
                <a:ea typeface="+mn-lt"/>
                <a:sym typeface="Arial"/>
              </a:rPr>
              <a:pPr/>
              <a:t>‹#›</a:t>
            </a:fld>
            <a:endParaRPr lang="en-GB" dirty="0">
              <a:solidFill>
                <a:schemeClr val="accent3"/>
              </a:solidFill>
              <a:latin typeface="+mn-lt"/>
              <a:ea typeface="+mn-lt"/>
              <a:sym typeface="Arial"/>
            </a:endParaRPr>
          </a:p>
        </p:txBody>
      </p:sp>
    </p:spTree>
    <p:extLst>
      <p:ext uri="{BB962C8B-B14F-4D97-AF65-F5344CB8AC3E}">
        <p14:creationId xmlns:p14="http://schemas.microsoft.com/office/powerpoint/2010/main" val="2783503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l" defTabSz="944967">
              <a:lnSpc>
                <a:spcPct val="100000"/>
              </a:lnSpc>
              <a:defRPr sz="1200">
                <a:latin typeface="+mn-lt"/>
                <a:ea typeface="+mn-ea"/>
                <a:sym typeface="+mn-lt"/>
              </a:defRPr>
            </a:lvl1pPr>
          </a:lstStyle>
          <a:p>
            <a:endParaRPr lang="en-GB" dirty="0"/>
          </a:p>
        </p:txBody>
      </p:sp>
      <p:sp>
        <p:nvSpPr>
          <p:cNvPr id="3075" name="Rectangle 3"/>
          <p:cNvSpPr>
            <a:spLocks noGrp="1" noChangeArrowheads="1"/>
          </p:cNvSpPr>
          <p:nvPr>
            <p:ph type="dt" idx="1"/>
          </p:nvPr>
        </p:nvSpPr>
        <p:spPr bwMode="auto">
          <a:xfrm>
            <a:off x="3971084" y="1"/>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t" anchorCtr="0" compatLnSpc="1">
            <a:prstTxWarp prst="textNoShape">
              <a:avLst/>
            </a:prstTxWarp>
          </a:bodyPr>
          <a:lstStyle>
            <a:lvl1pPr algn="r" defTabSz="944967">
              <a:lnSpc>
                <a:spcPct val="100000"/>
              </a:lnSpc>
              <a:defRPr sz="1200">
                <a:latin typeface="+mn-lt"/>
                <a:ea typeface="+mn-ea"/>
                <a:sym typeface="+mn-lt"/>
              </a:defRPr>
            </a:lvl1pPr>
          </a:lstStyle>
          <a:p>
            <a:endParaRPr lang="en-GB" dirty="0"/>
          </a:p>
        </p:txBody>
      </p:sp>
      <p:sp>
        <p:nvSpPr>
          <p:cNvPr id="3076" name="Rectangle 4"/>
          <p:cNvSpPr>
            <a:spLocks noGrp="1" noRot="1" noChangeAspect="1" noChangeArrowheads="1" noTextEdit="1"/>
          </p:cNvSpPr>
          <p:nvPr>
            <p:ph type="sldImg" idx="2"/>
          </p:nvPr>
        </p:nvSpPr>
        <p:spPr bwMode="auto">
          <a:xfrm>
            <a:off x="1065213" y="696913"/>
            <a:ext cx="4883150" cy="34877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700410" y="4415157"/>
            <a:ext cx="5609587" cy="418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229949" lvl="0" indent="-229949" eaLnBrk="1" hangingPunct="1">
              <a:spcBef>
                <a:spcPct val="60000"/>
              </a:spcBef>
              <a:spcAft>
                <a:spcPts val="604"/>
              </a:spcAft>
              <a:buChar char="•"/>
            </a:pPr>
            <a:r>
              <a:rPr lang="en-GB" dirty="0" smtClean="0"/>
              <a:t>Click to edit Master text styles</a:t>
            </a:r>
          </a:p>
          <a:p>
            <a:pPr lvl="1" indent="-229949" eaLnBrk="1" hangingPunct="1">
              <a:spcBef>
                <a:spcPts val="0"/>
              </a:spcBef>
              <a:spcAft>
                <a:spcPts val="604"/>
              </a:spcAft>
              <a:buFont typeface="Arial" charset="0"/>
              <a:buChar char="–"/>
            </a:pPr>
            <a:r>
              <a:rPr lang="en-GB" dirty="0" smtClean="0"/>
              <a:t>2nd level</a:t>
            </a:r>
          </a:p>
          <a:p>
            <a:pPr marL="689846" lvl="2" indent="-229949" eaLnBrk="1" hangingPunct="1">
              <a:spcBef>
                <a:spcPts val="0"/>
              </a:spcBef>
              <a:spcAft>
                <a:spcPts val="604"/>
              </a:spcAft>
              <a:buFont typeface="Arial" charset="0"/>
              <a:buChar char="-"/>
            </a:pPr>
            <a:r>
              <a:rPr lang="en-GB" dirty="0" smtClean="0"/>
              <a:t>3rd level</a:t>
            </a:r>
          </a:p>
          <a:p>
            <a:pPr marL="919795" lvl="3" indent="-229949" eaLnBrk="1" hangingPunct="1">
              <a:spcBef>
                <a:spcPts val="0"/>
              </a:spcBef>
              <a:spcAft>
                <a:spcPts val="604"/>
              </a:spcAft>
              <a:buFont typeface="Arial" charset="0"/>
              <a:buChar char="-"/>
            </a:pPr>
            <a:r>
              <a:rPr lang="en-GB" dirty="0" smtClean="0"/>
              <a:t>4th level</a:t>
            </a:r>
          </a:p>
          <a:p>
            <a:pPr marL="1149744" lvl="4" indent="-229949" eaLnBrk="1" hangingPunct="1">
              <a:spcBef>
                <a:spcPts val="0"/>
              </a:spcBef>
              <a:spcAft>
                <a:spcPts val="604"/>
              </a:spcAft>
              <a:buFont typeface="Arial" panose="020B0604020202020204" pitchFamily="34" charset="0"/>
              <a:buChar char="-"/>
            </a:pPr>
            <a:r>
              <a:rPr lang="en-GB" dirty="0" smtClean="0"/>
              <a:t>5th level</a:t>
            </a:r>
          </a:p>
          <a:p>
            <a:pPr marL="1379692" lvl="5" indent="-229949" fontAlgn="base">
              <a:spcBef>
                <a:spcPts val="0"/>
              </a:spcBef>
              <a:spcAft>
                <a:spcPts val="604"/>
              </a:spcAft>
              <a:buFont typeface="Arial" charset="0"/>
              <a:buChar char="-"/>
            </a:pPr>
            <a:r>
              <a:rPr lang="en-GB" dirty="0" smtClean="0"/>
              <a:t>6th level</a:t>
            </a:r>
          </a:p>
          <a:p>
            <a:pPr marL="1609641" lvl="6" indent="-229949" fontAlgn="base">
              <a:spcBef>
                <a:spcPts val="0"/>
              </a:spcBef>
              <a:spcAft>
                <a:spcPts val="604"/>
              </a:spcAft>
              <a:buFont typeface="Arial" charset="0"/>
              <a:buChar char="-"/>
            </a:pPr>
            <a:r>
              <a:rPr lang="en-GB" dirty="0" smtClean="0"/>
              <a:t>7th level</a:t>
            </a:r>
          </a:p>
          <a:p>
            <a:pPr marL="1839590" lvl="7" indent="-229949" fontAlgn="base">
              <a:spcBef>
                <a:spcPts val="0"/>
              </a:spcBef>
              <a:spcAft>
                <a:spcPts val="604"/>
              </a:spcAft>
              <a:buFont typeface="Arial" charset="0"/>
              <a:buChar char="-"/>
            </a:pPr>
            <a:r>
              <a:rPr lang="en-GB" dirty="0" smtClean="0"/>
              <a:t>8th level</a:t>
            </a:r>
          </a:p>
          <a:p>
            <a:pPr marL="2069539" lvl="8" indent="-229949" fontAlgn="base">
              <a:spcBef>
                <a:spcPts val="0"/>
              </a:spcBef>
              <a:spcAft>
                <a:spcPts val="604"/>
              </a:spcAft>
              <a:buFont typeface="Arial" charset="0"/>
              <a:buChar char="-"/>
            </a:pPr>
            <a:r>
              <a:rPr lang="en-GB" dirty="0" smtClean="0"/>
              <a:t>9th level</a:t>
            </a:r>
          </a:p>
        </p:txBody>
      </p:sp>
      <p:sp>
        <p:nvSpPr>
          <p:cNvPr id="3078" name="Rectangle 6"/>
          <p:cNvSpPr>
            <a:spLocks noGrp="1" noChangeArrowheads="1"/>
          </p:cNvSpPr>
          <p:nvPr>
            <p:ph type="ftr" sz="quarter" idx="4"/>
          </p:nvPr>
        </p:nvSpPr>
        <p:spPr bwMode="auto">
          <a:xfrm>
            <a:off x="2"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l" defTabSz="944967">
              <a:lnSpc>
                <a:spcPct val="100000"/>
              </a:lnSpc>
              <a:defRPr sz="1200">
                <a:solidFill>
                  <a:schemeClr val="accent3"/>
                </a:solidFill>
                <a:latin typeface="+mn-lt"/>
                <a:ea typeface="+mn-ea"/>
                <a:sym typeface="+mn-lt"/>
              </a:defRPr>
            </a:lvl1pPr>
          </a:lstStyle>
          <a:p>
            <a:endParaRPr lang="en-GB" dirty="0"/>
          </a:p>
        </p:txBody>
      </p:sp>
      <p:sp>
        <p:nvSpPr>
          <p:cNvPr id="3079" name="Rectangle 7"/>
          <p:cNvSpPr>
            <a:spLocks noGrp="1" noChangeArrowheads="1"/>
          </p:cNvSpPr>
          <p:nvPr>
            <p:ph type="sldNum" sz="quarter" idx="5"/>
          </p:nvPr>
        </p:nvSpPr>
        <p:spPr bwMode="auto">
          <a:xfrm>
            <a:off x="3971084" y="8830313"/>
            <a:ext cx="3037734" cy="4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475" tIns="47238" rIns="94475" bIns="47238" numCol="1" anchor="b" anchorCtr="0" compatLnSpc="1">
            <a:prstTxWarp prst="textNoShape">
              <a:avLst/>
            </a:prstTxWarp>
          </a:bodyPr>
          <a:lstStyle>
            <a:lvl1pPr algn="r" defTabSz="944967">
              <a:lnSpc>
                <a:spcPct val="100000"/>
              </a:lnSpc>
              <a:defRPr sz="1200">
                <a:solidFill>
                  <a:schemeClr val="accent3"/>
                </a:solidFill>
                <a:latin typeface="+mn-lt"/>
                <a:ea typeface="+mn-ea"/>
                <a:sym typeface="+mn-lt"/>
              </a:defRPr>
            </a:lvl1pPr>
          </a:lstStyle>
          <a:p>
            <a:fld id="{26BEA98B-8E54-4CD0-82BB-B61F2ACC55F5}" type="slidenum">
              <a:rPr lang="en-GB" smtClean="0"/>
              <a:pPr/>
              <a:t>‹#›</a:t>
            </a:fld>
            <a:endParaRPr lang="en-GB" dirty="0"/>
          </a:p>
        </p:txBody>
      </p:sp>
    </p:spTree>
    <p:extLst>
      <p:ext uri="{BB962C8B-B14F-4D97-AF65-F5344CB8AC3E}">
        <p14:creationId xmlns:p14="http://schemas.microsoft.com/office/powerpoint/2010/main" val="117126975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lang="en-GB" sz="1400" kern="1200" dirty="0" smtClean="0">
        <a:solidFill>
          <a:schemeClr val="tx1"/>
        </a:solidFill>
        <a:latin typeface="+mn-lt"/>
        <a:ea typeface="+mn-ea"/>
        <a:cs typeface="+mn-cs"/>
        <a:sym typeface="+mn-lt"/>
      </a:defRPr>
    </a:lvl1pPr>
    <a:lvl2pPr marL="457200" algn="l" rtl="0" fontAlgn="base">
      <a:spcBef>
        <a:spcPct val="30000"/>
      </a:spcBef>
      <a:spcAft>
        <a:spcPct val="0"/>
      </a:spcAft>
      <a:defRPr lang="en-GB" sz="1400" kern="1200" dirty="0" smtClean="0">
        <a:solidFill>
          <a:schemeClr val="tx1"/>
        </a:solidFill>
        <a:latin typeface="+mn-lt"/>
        <a:ea typeface="+mn-ea"/>
        <a:cs typeface="+mn-cs"/>
        <a:sym typeface="+mn-lt"/>
      </a:defRPr>
    </a:lvl2pPr>
    <a:lvl3pPr marL="914400" algn="l" rtl="0" fontAlgn="base">
      <a:spcBef>
        <a:spcPct val="30000"/>
      </a:spcBef>
      <a:spcAft>
        <a:spcPct val="0"/>
      </a:spcAft>
      <a:defRPr lang="en-GB" sz="1400" kern="1200" dirty="0" smtClean="0">
        <a:solidFill>
          <a:schemeClr val="tx1"/>
        </a:solidFill>
        <a:latin typeface="+mn-lt"/>
        <a:ea typeface="+mn-ea"/>
        <a:cs typeface="+mn-cs"/>
        <a:sym typeface="+mn-lt"/>
      </a:defRPr>
    </a:lvl3pPr>
    <a:lvl4pPr marL="1371600" algn="l" rtl="0" fontAlgn="base">
      <a:spcBef>
        <a:spcPct val="30000"/>
      </a:spcBef>
      <a:spcAft>
        <a:spcPct val="0"/>
      </a:spcAft>
      <a:defRPr lang="en-GB" sz="1400" kern="1200" dirty="0" smtClean="0">
        <a:solidFill>
          <a:schemeClr val="tx1"/>
        </a:solidFill>
        <a:latin typeface="+mn-lt"/>
        <a:ea typeface="+mn-ea"/>
        <a:cs typeface="+mn-cs"/>
        <a:sym typeface="+mn-lt"/>
      </a:defRPr>
    </a:lvl4pPr>
    <a:lvl5pPr marL="1828800" algn="l" rtl="0" fontAlgn="base">
      <a:spcBef>
        <a:spcPct val="30000"/>
      </a:spcBef>
      <a:spcAft>
        <a:spcPct val="0"/>
      </a:spcAft>
      <a:defRPr lang="en-GB" sz="1400" kern="1200" dirty="0" smtClean="0">
        <a:solidFill>
          <a:schemeClr val="tx1"/>
        </a:solidFill>
        <a:latin typeface="+mn-lt"/>
        <a:ea typeface="+mn-ea"/>
        <a:cs typeface="+mn-cs"/>
        <a:sym typeface="+mn-lt"/>
      </a:defRPr>
    </a:lvl5pPr>
    <a:lvl6pPr marL="2286000" algn="l" defTabSz="914400" rtl="0" eaLnBrk="1" latinLnBrk="0" hangingPunct="1">
      <a:defRPr lang="en-GB" sz="1400" kern="1200" baseline="0" dirty="0" smtClean="0">
        <a:solidFill>
          <a:schemeClr val="tx1"/>
        </a:solidFill>
        <a:latin typeface="+mn-lt"/>
        <a:ea typeface="+mn-ea"/>
        <a:cs typeface="+mn-cs"/>
        <a:sym typeface="+mn-lt"/>
      </a:defRPr>
    </a:lvl6pPr>
    <a:lvl7pPr marL="2743200" algn="l" defTabSz="914400" rtl="0" eaLnBrk="1" latinLnBrk="0" hangingPunct="1">
      <a:defRPr lang="en-GB" sz="1400" kern="1200" dirty="0" smtClean="0">
        <a:solidFill>
          <a:schemeClr val="tx1"/>
        </a:solidFill>
        <a:latin typeface="+mn-lt"/>
        <a:ea typeface="+mn-ea"/>
        <a:cs typeface="+mn-cs"/>
        <a:sym typeface="+mn-lt"/>
      </a:defRPr>
    </a:lvl7pPr>
    <a:lvl8pPr marL="3200400" algn="l" defTabSz="914400" rtl="0" eaLnBrk="1" latinLnBrk="0" hangingPunct="1">
      <a:defRPr lang="en-GB" sz="1400" kern="1200" dirty="0" smtClean="0">
        <a:solidFill>
          <a:schemeClr val="tx1"/>
        </a:solidFill>
        <a:latin typeface="+mn-lt"/>
        <a:ea typeface="+mn-ea"/>
        <a:cs typeface="+mn-cs"/>
        <a:sym typeface="+mn-lt"/>
      </a:defRPr>
    </a:lvl8pPr>
    <a:lvl9pPr marL="3657600" algn="l" defTabSz="914400" rtl="0" eaLnBrk="1" latinLnBrk="0" hangingPunct="1">
      <a:defRPr lang="en-GB" sz="1400" kern="1200" baseline="0" dirty="0" smtClean="0">
        <a:solidFill>
          <a:schemeClr val="tx1"/>
        </a:solidFill>
        <a:latin typeface="+mn-lt"/>
        <a:ea typeface="+mn-ea"/>
        <a:cs typeface="+mn-cs"/>
        <a:sym typeface="+mn-lt"/>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Rot="1" noChangeAspect="1" noChangeArrowheads="1" noTextEdit="1"/>
          </p:cNvSpPr>
          <p:nvPr>
            <p:ph type="sldImg"/>
          </p:nvPr>
        </p:nvSpPr>
        <p:spPr>
          <a:xfrm>
            <a:off x="1065213" y="696913"/>
            <a:ext cx="4883150" cy="3487737"/>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
        <p:nvSpPr>
          <p:cNvPr id="2" name="Slide Number Placeholder 1"/>
          <p:cNvSpPr>
            <a:spLocks noGrp="1"/>
          </p:cNvSpPr>
          <p:nvPr>
            <p:ph type="sldNum" sz="quarter" idx="10"/>
          </p:nvPr>
        </p:nvSpPr>
        <p:spPr/>
        <p:txBody>
          <a:bodyPr/>
          <a:lstStyle/>
          <a:p>
            <a:fld id="{C95B168E-2D4F-4C34-B0B9-704A69CF462F}" type="slidenum">
              <a:rPr lang="en-US" smtClean="0"/>
              <a:pPr/>
              <a:t>0</a:t>
            </a:fld>
            <a:endParaRPr lang="en-US" dirty="0"/>
          </a:p>
        </p:txBody>
      </p:sp>
    </p:spTree>
    <p:extLst>
      <p:ext uri="{BB962C8B-B14F-4D97-AF65-F5344CB8AC3E}">
        <p14:creationId xmlns:p14="http://schemas.microsoft.com/office/powerpoint/2010/main" val="171061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3</a:t>
            </a:fld>
            <a:endParaRPr lang="en-GB" dirty="0"/>
          </a:p>
        </p:txBody>
      </p:sp>
    </p:spTree>
    <p:extLst>
      <p:ext uri="{BB962C8B-B14F-4D97-AF65-F5344CB8AC3E}">
        <p14:creationId xmlns:p14="http://schemas.microsoft.com/office/powerpoint/2010/main" val="2003942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6BEA98B-8E54-4CD0-82BB-B61F2ACC55F5}" type="slidenum">
              <a:rPr lang="en-GB" smtClean="0"/>
              <a:pPr/>
              <a:t>5</a:t>
            </a:fld>
            <a:endParaRPr lang="en-GB" dirty="0"/>
          </a:p>
        </p:txBody>
      </p:sp>
    </p:spTree>
    <p:extLst>
      <p:ext uri="{BB962C8B-B14F-4D97-AF65-F5344CB8AC3E}">
        <p14:creationId xmlns:p14="http://schemas.microsoft.com/office/powerpoint/2010/main" val="180511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6</a:t>
            </a:fld>
            <a:endParaRPr lang="en-GB" dirty="0"/>
          </a:p>
        </p:txBody>
      </p:sp>
    </p:spTree>
    <p:extLst>
      <p:ext uri="{BB962C8B-B14F-4D97-AF65-F5344CB8AC3E}">
        <p14:creationId xmlns:p14="http://schemas.microsoft.com/office/powerpoint/2010/main" val="418988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6BEA98B-8E54-4CD0-82BB-B61F2ACC55F5}" type="slidenum">
              <a:rPr lang="en-GB" smtClean="0"/>
              <a:pPr/>
              <a:t>9</a:t>
            </a:fld>
            <a:endParaRPr lang="en-GB" dirty="0"/>
          </a:p>
        </p:txBody>
      </p:sp>
    </p:spTree>
    <p:extLst>
      <p:ext uri="{BB962C8B-B14F-4D97-AF65-F5344CB8AC3E}">
        <p14:creationId xmlns:p14="http://schemas.microsoft.com/office/powerpoint/2010/main" val="41898800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2" name="MMC_CoverShape"/>
          <p:cNvGrpSpPr/>
          <p:nvPr userDrawn="1"/>
        </p:nvGrpSpPr>
        <p:grpSpPr>
          <a:xfrm>
            <a:off x="1588" y="3073400"/>
            <a:ext cx="9601200" cy="3200400"/>
            <a:chOff x="1588" y="7588250"/>
            <a:chExt cx="9601200" cy="3200400"/>
          </a:xfrm>
        </p:grpSpPr>
        <p:sp>
          <p:nvSpPr>
            <p:cNvPr id="18" name="Freeform 1"/>
            <p:cNvSpPr>
              <a:spLocks/>
            </p:cNvSpPr>
            <p:nvPr userDrawn="1"/>
          </p:nvSpPr>
          <p:spPr bwMode="auto">
            <a:xfrm>
              <a:off x="1588" y="7588250"/>
              <a:ext cx="917575" cy="3200400"/>
            </a:xfrm>
            <a:custGeom>
              <a:avLst/>
              <a:gdLst>
                <a:gd name="T0" fmla="*/ 0 w 578"/>
                <a:gd name="T1" fmla="*/ 864 h 2016"/>
                <a:gd name="T2" fmla="*/ 578 w 578"/>
                <a:gd name="T3" fmla="*/ 0 h 2016"/>
                <a:gd name="T4" fmla="*/ 376 w 578"/>
                <a:gd name="T5" fmla="*/ 2016 h 2016"/>
                <a:gd name="T6" fmla="*/ 0 w 578"/>
                <a:gd name="T7" fmla="*/ 2016 h 2016"/>
                <a:gd name="T8" fmla="*/ 0 w 578"/>
                <a:gd name="T9" fmla="*/ 864 h 2016"/>
                <a:gd name="T10" fmla="*/ 0 w 578"/>
                <a:gd name="T11" fmla="*/ 864 h 2016"/>
                <a:gd name="T12" fmla="*/ 0 w 578"/>
                <a:gd name="T13" fmla="*/ 864 h 2016"/>
                <a:gd name="T14" fmla="*/ 0 w 578"/>
                <a:gd name="T15" fmla="*/ 864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2016">
                  <a:moveTo>
                    <a:pt x="0" y="864"/>
                  </a:moveTo>
                  <a:lnTo>
                    <a:pt x="578" y="0"/>
                  </a:lnTo>
                  <a:lnTo>
                    <a:pt x="376" y="2016"/>
                  </a:lnTo>
                  <a:lnTo>
                    <a:pt x="0" y="2016"/>
                  </a:lnTo>
                  <a:lnTo>
                    <a:pt x="0" y="864"/>
                  </a:lnTo>
                  <a:lnTo>
                    <a:pt x="0" y="864"/>
                  </a:lnTo>
                  <a:lnTo>
                    <a:pt x="0" y="864"/>
                  </a:lnTo>
                  <a:lnTo>
                    <a:pt x="0" y="864"/>
                  </a:lnTo>
                  <a:close/>
                </a:path>
              </a:pathLst>
            </a:custGeom>
            <a:solidFill>
              <a:srgbClr val="016D9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19" name="Freeform 2"/>
            <p:cNvSpPr>
              <a:spLocks/>
            </p:cNvSpPr>
            <p:nvPr userDrawn="1"/>
          </p:nvSpPr>
          <p:spPr bwMode="auto">
            <a:xfrm>
              <a:off x="461963" y="7588250"/>
              <a:ext cx="8416925" cy="3200400"/>
            </a:xfrm>
            <a:custGeom>
              <a:avLst/>
              <a:gdLst>
                <a:gd name="T0" fmla="*/ 0 w 5302"/>
                <a:gd name="T1" fmla="*/ 2016 h 2016"/>
                <a:gd name="T2" fmla="*/ 288 w 5302"/>
                <a:gd name="T3" fmla="*/ 0 h 2016"/>
                <a:gd name="T4" fmla="*/ 5302 w 5302"/>
                <a:gd name="T5" fmla="*/ 2016 h 2016"/>
                <a:gd name="T6" fmla="*/ 0 w 5302"/>
                <a:gd name="T7" fmla="*/ 2016 h 2016"/>
                <a:gd name="T8" fmla="*/ 0 w 5302"/>
                <a:gd name="T9" fmla="*/ 2016 h 2016"/>
                <a:gd name="T10" fmla="*/ 0 w 5302"/>
                <a:gd name="T11" fmla="*/ 2016 h 2016"/>
                <a:gd name="T12" fmla="*/ 0 w 5302"/>
                <a:gd name="T13" fmla="*/ 2016 h 2016"/>
              </a:gdLst>
              <a:ahLst/>
              <a:cxnLst>
                <a:cxn ang="0">
                  <a:pos x="T0" y="T1"/>
                </a:cxn>
                <a:cxn ang="0">
                  <a:pos x="T2" y="T3"/>
                </a:cxn>
                <a:cxn ang="0">
                  <a:pos x="T4" y="T5"/>
                </a:cxn>
                <a:cxn ang="0">
                  <a:pos x="T6" y="T7"/>
                </a:cxn>
                <a:cxn ang="0">
                  <a:pos x="T8" y="T9"/>
                </a:cxn>
                <a:cxn ang="0">
                  <a:pos x="T10" y="T11"/>
                </a:cxn>
                <a:cxn ang="0">
                  <a:pos x="T12" y="T13"/>
                </a:cxn>
              </a:cxnLst>
              <a:rect l="0" t="0" r="r" b="b"/>
              <a:pathLst>
                <a:path w="5302" h="2016">
                  <a:moveTo>
                    <a:pt x="0" y="2016"/>
                  </a:moveTo>
                  <a:lnTo>
                    <a:pt x="288" y="0"/>
                  </a:lnTo>
                  <a:lnTo>
                    <a:pt x="5302" y="2016"/>
                  </a:lnTo>
                  <a:lnTo>
                    <a:pt x="0" y="2016"/>
                  </a:lnTo>
                  <a:lnTo>
                    <a:pt x="0" y="2016"/>
                  </a:lnTo>
                  <a:lnTo>
                    <a:pt x="0" y="2016"/>
                  </a:lnTo>
                  <a:lnTo>
                    <a:pt x="0" y="2016"/>
                  </a:lnTo>
                  <a:close/>
                </a:path>
              </a:pathLst>
            </a:custGeom>
            <a:solidFill>
              <a:srgbClr val="00A8C8"/>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0" name="Freeform 3"/>
            <p:cNvSpPr>
              <a:spLocks/>
            </p:cNvSpPr>
            <p:nvPr userDrawn="1"/>
          </p:nvSpPr>
          <p:spPr bwMode="auto">
            <a:xfrm>
              <a:off x="919163" y="7588250"/>
              <a:ext cx="8683625" cy="3200400"/>
            </a:xfrm>
            <a:custGeom>
              <a:avLst/>
              <a:gdLst>
                <a:gd name="T0" fmla="*/ 4894 w 5470"/>
                <a:gd name="T1" fmla="*/ 2016 h 2016"/>
                <a:gd name="T2" fmla="*/ 0 w 5470"/>
                <a:gd name="T3" fmla="*/ 0 h 2016"/>
                <a:gd name="T4" fmla="*/ 5470 w 5470"/>
                <a:gd name="T5" fmla="*/ 210 h 2016"/>
                <a:gd name="T6" fmla="*/ 5470 w 5470"/>
                <a:gd name="T7" fmla="*/ 2016 h 2016"/>
                <a:gd name="T8" fmla="*/ 4894 w 5470"/>
                <a:gd name="T9" fmla="*/ 2016 h 2016"/>
                <a:gd name="T10" fmla="*/ 4894 w 5470"/>
                <a:gd name="T11" fmla="*/ 2016 h 2016"/>
                <a:gd name="T12" fmla="*/ 4894 w 5470"/>
                <a:gd name="T13" fmla="*/ 2016 h 2016"/>
                <a:gd name="T14" fmla="*/ 4894 w 5470"/>
                <a:gd name="T15" fmla="*/ 2016 h 20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0" h="2016">
                  <a:moveTo>
                    <a:pt x="4894" y="2016"/>
                  </a:moveTo>
                  <a:lnTo>
                    <a:pt x="0" y="0"/>
                  </a:lnTo>
                  <a:lnTo>
                    <a:pt x="5470" y="210"/>
                  </a:lnTo>
                  <a:lnTo>
                    <a:pt x="5470" y="2016"/>
                  </a:lnTo>
                  <a:lnTo>
                    <a:pt x="4894" y="2016"/>
                  </a:lnTo>
                  <a:lnTo>
                    <a:pt x="4894" y="2016"/>
                  </a:lnTo>
                  <a:lnTo>
                    <a:pt x="4894" y="2016"/>
                  </a:lnTo>
                  <a:lnTo>
                    <a:pt x="4894" y="2016"/>
                  </a:lnTo>
                  <a:close/>
                </a:path>
              </a:pathLst>
            </a:custGeom>
            <a:solidFill>
              <a:srgbClr val="002C77"/>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sp>
          <p:nvSpPr>
            <p:cNvPr id="21" name="Freeform 4"/>
            <p:cNvSpPr>
              <a:spLocks/>
            </p:cNvSpPr>
            <p:nvPr userDrawn="1"/>
          </p:nvSpPr>
          <p:spPr bwMode="auto">
            <a:xfrm>
              <a:off x="919163" y="7588250"/>
              <a:ext cx="8683625" cy="457200"/>
            </a:xfrm>
            <a:custGeom>
              <a:avLst/>
              <a:gdLst>
                <a:gd name="T0" fmla="*/ 5470 w 5470"/>
                <a:gd name="T1" fmla="*/ 288 h 288"/>
                <a:gd name="T2" fmla="*/ 0 w 5470"/>
                <a:gd name="T3" fmla="*/ 0 h 288"/>
                <a:gd name="T4" fmla="*/ 5470 w 5470"/>
                <a:gd name="T5" fmla="*/ 0 h 288"/>
                <a:gd name="T6" fmla="*/ 5470 w 5470"/>
                <a:gd name="T7" fmla="*/ 288 h 288"/>
                <a:gd name="T8" fmla="*/ 5470 w 5470"/>
                <a:gd name="T9" fmla="*/ 288 h 288"/>
                <a:gd name="T10" fmla="*/ 5470 w 5470"/>
                <a:gd name="T11" fmla="*/ 288 h 288"/>
                <a:gd name="T12" fmla="*/ 5470 w 5470"/>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5470" h="288">
                  <a:moveTo>
                    <a:pt x="5470" y="288"/>
                  </a:moveTo>
                  <a:lnTo>
                    <a:pt x="0" y="0"/>
                  </a:lnTo>
                  <a:lnTo>
                    <a:pt x="5470" y="0"/>
                  </a:lnTo>
                  <a:lnTo>
                    <a:pt x="5470" y="288"/>
                  </a:lnTo>
                  <a:lnTo>
                    <a:pt x="5470" y="288"/>
                  </a:lnTo>
                  <a:lnTo>
                    <a:pt x="5470" y="288"/>
                  </a:lnTo>
                  <a:lnTo>
                    <a:pt x="5470" y="288"/>
                  </a:lnTo>
                  <a:close/>
                </a:path>
              </a:pathLst>
            </a:custGeom>
            <a:solidFill>
              <a:srgbClr val="A6E2EF"/>
            </a:solidFill>
            <a:ln>
              <a:noFill/>
            </a:ln>
            <a:effectLst/>
            <a:extLst>
              <a:ext uri="{91240B29-F687-4F45-9708-019B960494DF}">
                <a14:hiddenLine xmlns:a14="http://schemas.microsoft.com/office/drawing/2010/main" w="9525" cap="flat" cmpd="sng">
                  <a:solidFill>
                    <a:schemeClr val="bg2"/>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anchor="ctr"/>
            <a:lstStyle/>
            <a:p>
              <a:pPr lvl="0"/>
              <a:endParaRPr lang="en-GB" dirty="0">
                <a:latin typeface="+mn-lt"/>
                <a:sym typeface="+mn-lt"/>
              </a:endParaRPr>
            </a:p>
          </p:txBody>
        </p:sp>
      </p:grpSp>
      <p:sp>
        <p:nvSpPr>
          <p:cNvPr id="8417" name="DTP_Copyright"/>
          <p:cNvSpPr txBox="1">
            <a:spLocks noChangeArrowheads="1"/>
          </p:cNvSpPr>
          <p:nvPr/>
        </p:nvSpPr>
        <p:spPr bwMode="gray">
          <a:xfrm>
            <a:off x="903288" y="6581017"/>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 name="DTP_Attribute"/>
          <p:cNvSpPr txBox="1"/>
          <p:nvPr/>
        </p:nvSpPr>
        <p:spPr bwMode="gray">
          <a:xfrm>
            <a:off x="903288" y="6459538"/>
            <a:ext cx="65" cy="132344"/>
          </a:xfrm>
          <a:prstGeom prst="rect">
            <a:avLst/>
          </a:prstGeom>
          <a:noFill/>
        </p:spPr>
        <p:txBody>
          <a:bodyPr vert="horz" wrap="none" lIns="0" tIns="0" rIns="0" bIns="0" rtlCol="0" anchor="b">
            <a:spAutoFit/>
          </a:bodyPr>
          <a:lstStyle/>
          <a:p>
            <a:pPr algn="l" fontAlgn="base">
              <a:lnSpc>
                <a:spcPct val="86000"/>
              </a:lnSpc>
              <a:spcBef>
                <a:spcPct val="0"/>
              </a:spcBef>
              <a:spcAft>
                <a:spcPct val="0"/>
              </a:spcAft>
            </a:pPr>
            <a:endParaRPr kumimoji="0" lang="it-IT" sz="1000" b="1" i="0" u="none" cap="all" baseline="0" dirty="0">
              <a:solidFill>
                <a:schemeClr val="accent3"/>
              </a:solidFill>
              <a:latin typeface="+mn-lt"/>
              <a:sym typeface="+mn-lt"/>
            </a:endParaRPr>
          </a:p>
        </p:txBody>
      </p:sp>
      <p:sp>
        <p:nvSpPr>
          <p:cNvPr id="11" name="Presenter"/>
          <p:cNvSpPr>
            <a:spLocks noGrp="1"/>
          </p:cNvSpPr>
          <p:nvPr>
            <p:ph type="body" sz="quarter" idx="13" hasCustomPrompt="1"/>
          </p:nvPr>
        </p:nvSpPr>
        <p:spPr bwMode="gray">
          <a:xfrm>
            <a:off x="903288" y="4762579"/>
            <a:ext cx="4972050" cy="1107996"/>
          </a:xfrm>
        </p:spPr>
        <p:txBody>
          <a:bodyPr lIns="0" tIns="0" rIns="0" bIns="0" anchor="b">
            <a:spAutoFit/>
          </a:bodyPr>
          <a:lstStyle>
            <a:lvl1pPr marL="0" indent="0" fontAlgn="base">
              <a:lnSpc>
                <a:spcPct val="100000"/>
              </a:lnSpc>
              <a:spcBef>
                <a:spcPts val="0"/>
              </a:spcBef>
              <a:spcAft>
                <a:spcPct val="0"/>
              </a:spcAft>
              <a:buNone/>
              <a:defRPr sz="1800" b="0">
                <a:solidFill>
                  <a:srgbClr val="FFFFFF"/>
                </a:solidFill>
                <a:latin typeface="+mn-lt"/>
                <a:sym typeface="+mn-lt"/>
              </a:defRPr>
            </a:lvl1pPr>
            <a:lvl2pPr marL="0" indent="0" fontAlgn="base">
              <a:lnSpc>
                <a:spcPct val="100000"/>
              </a:lnSpc>
              <a:spcBef>
                <a:spcPts val="0"/>
              </a:spcBef>
              <a:spcAft>
                <a:spcPct val="0"/>
              </a:spcAft>
              <a:buNone/>
              <a:defRPr sz="1800" baseline="0">
                <a:solidFill>
                  <a:srgbClr val="FFFFFF"/>
                </a:solidFill>
                <a:latin typeface="+mn-lt"/>
                <a:sym typeface="+mn-lt"/>
              </a:defRPr>
            </a:lvl2pPr>
            <a:lvl4pPr marL="0" indent="0" fontAlgn="base">
              <a:lnSpc>
                <a:spcPct val="100000"/>
              </a:lnSpc>
              <a:spcBef>
                <a:spcPts val="0"/>
              </a:spcBef>
              <a:spcAft>
                <a:spcPct val="0"/>
              </a:spcAft>
              <a:buNone/>
              <a:defRPr sz="1800" baseline="0">
                <a:solidFill>
                  <a:srgbClr val="FFFFFF"/>
                </a:solidFill>
                <a:latin typeface="+mn-lt"/>
                <a:sym typeface="+mn-lt"/>
              </a:defRPr>
            </a:lvl4pPr>
            <a:lvl5pPr marL="685800" indent="0">
              <a:buNone/>
              <a:defRPr/>
            </a:lvl5pPr>
          </a:lstStyle>
          <a:p>
            <a:pPr lvl="0"/>
            <a:r>
              <a:rPr lang="en-US" dirty="0" smtClean="0"/>
              <a:t>Presenter (optional)</a:t>
            </a:r>
          </a:p>
          <a:p>
            <a:pPr lvl="1"/>
            <a:r>
              <a:rPr lang="en-US" dirty="0" smtClean="0"/>
              <a:t>Presenter Title (optional)</a:t>
            </a:r>
          </a:p>
          <a:p>
            <a:pPr lvl="3"/>
            <a:endParaRPr lang="en-US" dirty="0" smtClean="0"/>
          </a:p>
          <a:p>
            <a:pPr lvl="3"/>
            <a:r>
              <a:rPr lang="en-US" dirty="0" smtClean="0"/>
              <a:t>Location (optional)</a:t>
            </a:r>
          </a:p>
        </p:txBody>
      </p:sp>
      <p:sp>
        <p:nvSpPr>
          <p:cNvPr id="5" name="Date"/>
          <p:cNvSpPr>
            <a:spLocks noGrp="1"/>
          </p:cNvSpPr>
          <p:nvPr>
            <p:ph type="body" sz="quarter" idx="11" hasCustomPrompt="1"/>
          </p:nvPr>
        </p:nvSpPr>
        <p:spPr bwMode="gray">
          <a:xfrm>
            <a:off x="903288" y="2395220"/>
            <a:ext cx="4972050" cy="276999"/>
          </a:xfrm>
        </p:spPr>
        <p:txBody>
          <a:bodyPr lIns="0" tIns="0" rIns="0" bIns="0">
            <a:spAutoFit/>
          </a:bodyPr>
          <a:lstStyle>
            <a:lvl1pPr marL="0" indent="0" fontAlgn="base">
              <a:lnSpc>
                <a:spcPct val="100000"/>
              </a:lnSpc>
              <a:spcBef>
                <a:spcPct val="0"/>
              </a:spcBef>
              <a:spcAft>
                <a:spcPct val="0"/>
              </a:spcAft>
              <a:buNone/>
              <a:defRPr sz="1800" cap="all" baseline="0">
                <a:solidFill>
                  <a:schemeClr val="accent1"/>
                </a:solidFill>
                <a:latin typeface="+mn-lt"/>
                <a:sym typeface="+mn-lt"/>
              </a:defRPr>
            </a:lvl1pPr>
          </a:lstStyle>
          <a:p>
            <a:pPr lvl="0"/>
            <a:r>
              <a:rPr lang="en-US" dirty="0" smtClean="0"/>
              <a:t>DATE</a:t>
            </a:r>
          </a:p>
        </p:txBody>
      </p:sp>
      <p:sp>
        <p:nvSpPr>
          <p:cNvPr id="3" name="Title"/>
          <p:cNvSpPr>
            <a:spLocks noGrp="1"/>
          </p:cNvSpPr>
          <p:nvPr>
            <p:ph type="body" sz="quarter" idx="10" hasCustomPrompt="1"/>
          </p:nvPr>
        </p:nvSpPr>
        <p:spPr bwMode="gray">
          <a:xfrm>
            <a:off x="903288" y="1249998"/>
            <a:ext cx="8237537" cy="758413"/>
          </a:xfrm>
          <a:ln>
            <a:noFill/>
          </a:ln>
        </p:spPr>
        <p:txBody>
          <a:bodyPr lIns="0" tIns="0" rIns="0" bIns="0">
            <a:spAutoFit/>
          </a:bodyPr>
          <a:lstStyle>
            <a:lvl1pPr marL="0" indent="0" fontAlgn="base">
              <a:lnSpc>
                <a:spcPct val="88000"/>
              </a:lnSpc>
              <a:spcBef>
                <a:spcPts val="0"/>
              </a:spcBef>
              <a:spcAft>
                <a:spcPct val="0"/>
              </a:spcAft>
              <a:buNone/>
              <a:defRPr sz="2800" cap="all" baseline="0">
                <a:solidFill>
                  <a:schemeClr val="tx2"/>
                </a:solidFill>
                <a:latin typeface="+mn-lt"/>
                <a:sym typeface="+mn-lt"/>
              </a:defRPr>
            </a:lvl1pPr>
            <a:lvl2pPr marL="0" indent="0" fontAlgn="base">
              <a:lnSpc>
                <a:spcPct val="88000"/>
              </a:lnSpc>
              <a:spcBef>
                <a:spcPts val="0"/>
              </a:spcBef>
              <a:spcAft>
                <a:spcPct val="0"/>
              </a:spcAft>
              <a:buNone/>
              <a:defRPr sz="2800" cap="all" baseline="0">
                <a:solidFill>
                  <a:schemeClr val="accent1"/>
                </a:solidFill>
                <a:latin typeface="+mn-lt"/>
                <a:sym typeface="+mn-lt"/>
              </a:defRPr>
            </a:lvl2pPr>
          </a:lstStyle>
          <a:p>
            <a:pPr lvl="0"/>
            <a:r>
              <a:rPr lang="en-US" dirty="0" smtClean="0"/>
              <a:t>TITLE</a:t>
            </a:r>
          </a:p>
          <a:p>
            <a:pPr lvl="1"/>
            <a:r>
              <a:rPr lang="en-US" dirty="0" smtClean="0"/>
              <a:t>SUBTITLE</a:t>
            </a:r>
          </a:p>
        </p:txBody>
      </p:sp>
      <p:sp>
        <p:nvSpPr>
          <p:cNvPr id="9" name="Client Logo"/>
          <p:cNvSpPr>
            <a:spLocks noGrp="1"/>
          </p:cNvSpPr>
          <p:nvPr>
            <p:ph type="pic" sz="quarter" idx="12" hasCustomPrompt="1"/>
          </p:nvPr>
        </p:nvSpPr>
        <p:spPr bwMode="gray">
          <a:xfrm>
            <a:off x="6624637" y="477838"/>
            <a:ext cx="2516188" cy="685800"/>
          </a:xfrm>
          <a:ln>
            <a:noFill/>
          </a:ln>
        </p:spPr>
        <p:txBody>
          <a:bodyPr lIns="0" tIns="0" rIns="0" bIns="0" anchor="ctr" anchorCtr="0"/>
          <a:lstStyle>
            <a:lvl1pPr marL="0" indent="0" algn="ctr" fontAlgn="base">
              <a:lnSpc>
                <a:spcPct val="100000"/>
              </a:lnSpc>
              <a:spcBef>
                <a:spcPts val="0"/>
              </a:spcBef>
              <a:spcAft>
                <a:spcPct val="0"/>
              </a:spcAft>
              <a:buNone/>
              <a:defRPr sz="1000" b="1" baseline="0">
                <a:solidFill>
                  <a:schemeClr val="accent4"/>
                </a:solidFill>
              </a:defRPr>
            </a:lvl1pPr>
          </a:lstStyle>
          <a:p>
            <a:r>
              <a:rPr lang="en-US" dirty="0" smtClean="0"/>
              <a:t>CLIENT LOGO PLACEHOLDER</a:t>
            </a:r>
          </a:p>
          <a:p>
            <a:r>
              <a:rPr lang="en-US" dirty="0" smtClean="0"/>
              <a:t>Delete box if no client logo is used</a:t>
            </a:r>
            <a:endParaRPr lang="en-US" dirty="0"/>
          </a:p>
        </p:txBody>
      </p:sp>
      <p:pic>
        <p:nvPicPr>
          <p:cNvPr id="4"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963" y="477838"/>
            <a:ext cx="2720346" cy="227076"/>
          </a:xfrm>
          <a:prstGeom prst="rect">
            <a:avLst/>
          </a:prstGeom>
        </p:spPr>
      </p:pic>
      <p:pic>
        <p:nvPicPr>
          <p:cNvPr id="6" name="DTP_Endorsement"/>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78506" y="6461062"/>
            <a:ext cx="1624587" cy="227076"/>
          </a:xfrm>
          <a:prstGeom prst="rect">
            <a:avLst/>
          </a:prstGeom>
        </p:spPr>
      </p:pic>
    </p:spTree>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userDrawn="1">
          <p15:clr>
            <a:srgbClr val="FBAE40"/>
          </p15:clr>
        </p15:guide>
        <p15:guide id="2"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headings">
    <p:spTree>
      <p:nvGrpSpPr>
        <p:cNvPr id="1" name=""/>
        <p:cNvGrpSpPr/>
        <p:nvPr/>
      </p:nvGrpSpPr>
      <p:grpSpPr>
        <a:xfrm>
          <a:off x="0" y="0"/>
          <a:ext cx="0" cy="0"/>
          <a:chOff x="0" y="0"/>
          <a:chExt cx="0" cy="0"/>
        </a:xfrm>
      </p:grpSpPr>
      <p:sp>
        <p:nvSpPr>
          <p:cNvPr id="8"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5686416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27"/>
          </p:nvPr>
        </p:nvSpPr>
        <p:spPr bwMode="gray">
          <a:xfrm>
            <a:off x="5029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28"/>
          </p:nvPr>
        </p:nvSpPr>
        <p:spPr bwMode="gray">
          <a:xfrm>
            <a:off x="457200" y="40032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Right Top"/>
          <p:cNvSpPr>
            <a:spLocks noGrp="1"/>
          </p:cNvSpPr>
          <p:nvPr>
            <p:ph idx="26"/>
          </p:nvPr>
        </p:nvSpPr>
        <p:spPr bwMode="gray">
          <a:xfrm>
            <a:off x="5029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400400"/>
            <a:ext cx="4114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0494254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Bottom"/>
          <p:cNvSpPr>
            <a:spLocks noGrp="1"/>
          </p:cNvSpPr>
          <p:nvPr>
            <p:ph idx="30"/>
          </p:nvPr>
        </p:nvSpPr>
        <p:spPr bwMode="gray">
          <a:xfrm>
            <a:off x="5029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31"/>
          </p:nvPr>
        </p:nvSpPr>
        <p:spPr bwMode="gray">
          <a:xfrm>
            <a:off x="457200" y="44892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2"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3"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Content Right Top"/>
          <p:cNvSpPr>
            <a:spLocks noGrp="1"/>
          </p:cNvSpPr>
          <p:nvPr>
            <p:ph idx="29"/>
          </p:nvPr>
        </p:nvSpPr>
        <p:spPr bwMode="gray">
          <a:xfrm>
            <a:off x="5029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Left Top"/>
          <p:cNvSpPr>
            <a:spLocks noGrp="1"/>
          </p:cNvSpPr>
          <p:nvPr>
            <p:ph idx="1"/>
          </p:nvPr>
        </p:nvSpPr>
        <p:spPr bwMode="gray">
          <a:xfrm>
            <a:off x="457200" y="1886400"/>
            <a:ext cx="4114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8180205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heading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4" name="Heading Right Bottom"/>
          <p:cNvSpPr>
            <a:spLocks noGrp="1"/>
          </p:cNvSpPr>
          <p:nvPr>
            <p:ph type="body" sz="quarter" idx="18" hasCustomPrompt="1"/>
          </p:nvPr>
        </p:nvSpPr>
        <p:spPr bwMode="gray">
          <a:xfrm>
            <a:off x="5029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5" name="Heading Left Bottom"/>
          <p:cNvSpPr>
            <a:spLocks noGrp="1"/>
          </p:cNvSpPr>
          <p:nvPr>
            <p:ph type="body" sz="quarter" idx="20" hasCustomPrompt="1"/>
          </p:nvPr>
        </p:nvSpPr>
        <p:spPr bwMode="gray">
          <a:xfrm>
            <a:off x="457200" y="40032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Heading Right Top"/>
          <p:cNvSpPr>
            <a:spLocks noGrp="1"/>
          </p:cNvSpPr>
          <p:nvPr>
            <p:ph type="body" sz="quarter" idx="16" hasCustomPrompt="1"/>
          </p:nvPr>
        </p:nvSpPr>
        <p:spPr bwMode="gray">
          <a:xfrm>
            <a:off x="5029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Left Top"/>
          <p:cNvSpPr>
            <a:spLocks noGrp="1"/>
          </p:cNvSpPr>
          <p:nvPr>
            <p:ph type="body" sz="quarter" idx="15" hasCustomPrompt="1"/>
          </p:nvPr>
        </p:nvSpPr>
        <p:spPr bwMode="gray">
          <a:xfrm>
            <a:off x="457200" y="1400400"/>
            <a:ext cx="4114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717182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7"/>
          </p:nvPr>
        </p:nvSpPr>
        <p:spPr bwMode="gray">
          <a:xfrm>
            <a:off x="6553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Content Middle"/>
          <p:cNvSpPr>
            <a:spLocks noGrp="1"/>
          </p:cNvSpPr>
          <p:nvPr>
            <p:ph idx="26"/>
          </p:nvPr>
        </p:nvSpPr>
        <p:spPr bwMode="gray">
          <a:xfrm>
            <a:off x="3505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Content Left"/>
          <p:cNvSpPr>
            <a:spLocks noGrp="1"/>
          </p:cNvSpPr>
          <p:nvPr>
            <p:ph idx="25"/>
          </p:nvPr>
        </p:nvSpPr>
        <p:spPr bwMode="gray">
          <a:xfrm>
            <a:off x="457200" y="1400400"/>
            <a:ext cx="2590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39166681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with heading">
    <p:spTree>
      <p:nvGrpSpPr>
        <p:cNvPr id="1" name=""/>
        <p:cNvGrpSpPr/>
        <p:nvPr/>
      </p:nvGrpSpPr>
      <p:grpSpPr>
        <a:xfrm>
          <a:off x="0" y="0"/>
          <a:ext cx="0" cy="0"/>
          <a:chOff x="0" y="0"/>
          <a:chExt cx="0" cy="0"/>
        </a:xfrm>
      </p:grpSpPr>
      <p:sp>
        <p:nvSpPr>
          <p:cNvPr id="12"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8" name="Content Right"/>
          <p:cNvSpPr>
            <a:spLocks noGrp="1"/>
          </p:cNvSpPr>
          <p:nvPr>
            <p:ph idx="27"/>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7" name="Content Middle"/>
          <p:cNvSpPr>
            <a:spLocks noGrp="1"/>
          </p:cNvSpPr>
          <p:nvPr>
            <p:ph idx="26"/>
          </p:nvPr>
        </p:nvSpPr>
        <p:spPr bwMode="gray">
          <a:xfrm>
            <a:off x="3505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5"/>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16983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headings">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21" name="Heading Right"/>
          <p:cNvSpPr>
            <a:spLocks noGrp="1"/>
          </p:cNvSpPr>
          <p:nvPr>
            <p:ph type="body" sz="quarter" idx="12"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2" name="Heading Middle"/>
          <p:cNvSpPr>
            <a:spLocks noGrp="1"/>
          </p:cNvSpPr>
          <p:nvPr>
            <p:ph type="body" sz="quarter" idx="13" hasCustomPrompt="1"/>
          </p:nvPr>
        </p:nvSpPr>
        <p:spPr bwMode="gray">
          <a:xfrm>
            <a:off x="3505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20" name="Heading Left"/>
          <p:cNvSpPr>
            <a:spLocks noGrp="1"/>
          </p:cNvSpPr>
          <p:nvPr>
            <p:ph type="body" sz="quarter" idx="11" hasCustomPrompt="1"/>
          </p:nvPr>
        </p:nvSpPr>
        <p:spPr bwMode="gray">
          <a:xfrm>
            <a:off x="457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b="0" baseline="0">
                <a:solidFill>
                  <a:schemeClr val="accent1"/>
                </a:solidFill>
                <a:latin typeface="+mn-lt"/>
                <a:sym typeface="+mn-lt"/>
              </a:defRPr>
            </a:lvl2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09929434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textboxe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Right Bottom"/>
          <p:cNvSpPr>
            <a:spLocks noGrp="1"/>
          </p:cNvSpPr>
          <p:nvPr>
            <p:ph idx="40"/>
          </p:nvPr>
        </p:nvSpPr>
        <p:spPr bwMode="gray">
          <a:xfrm>
            <a:off x="6553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4" name="Content Left Bottom"/>
          <p:cNvSpPr>
            <a:spLocks noGrp="1"/>
          </p:cNvSpPr>
          <p:nvPr>
            <p:ph idx="42"/>
          </p:nvPr>
        </p:nvSpPr>
        <p:spPr bwMode="gray">
          <a:xfrm>
            <a:off x="457200" y="40032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Content Right Top"/>
          <p:cNvSpPr>
            <a:spLocks noGrp="1"/>
          </p:cNvSpPr>
          <p:nvPr>
            <p:ph idx="39"/>
          </p:nvPr>
        </p:nvSpPr>
        <p:spPr bwMode="gray">
          <a:xfrm>
            <a:off x="6553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400400"/>
            <a:ext cx="2590800" cy="23292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 textboxes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4" name="Content Right Bottom"/>
          <p:cNvSpPr>
            <a:spLocks noGrp="1"/>
          </p:cNvSpPr>
          <p:nvPr>
            <p:ph idx="40"/>
          </p:nvPr>
        </p:nvSpPr>
        <p:spPr bwMode="gray">
          <a:xfrm>
            <a:off x="6553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Content Middle Bottom"/>
          <p:cNvSpPr>
            <a:spLocks noGrp="1"/>
          </p:cNvSpPr>
          <p:nvPr>
            <p:ph idx="41"/>
          </p:nvPr>
        </p:nvSpPr>
        <p:spPr bwMode="gray">
          <a:xfrm>
            <a:off x="3505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Content Left Bottom"/>
          <p:cNvSpPr>
            <a:spLocks noGrp="1"/>
          </p:cNvSpPr>
          <p:nvPr>
            <p:ph idx="42"/>
          </p:nvPr>
        </p:nvSpPr>
        <p:spPr bwMode="gray">
          <a:xfrm>
            <a:off x="457200" y="44892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9" name="Content Right Top"/>
          <p:cNvSpPr>
            <a:spLocks noGrp="1"/>
          </p:cNvSpPr>
          <p:nvPr>
            <p:ph idx="39"/>
          </p:nvPr>
        </p:nvSpPr>
        <p:spPr bwMode="gray">
          <a:xfrm>
            <a:off x="6553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0" name="Content Middle Top"/>
          <p:cNvSpPr>
            <a:spLocks noGrp="1"/>
          </p:cNvSpPr>
          <p:nvPr>
            <p:ph idx="38"/>
          </p:nvPr>
        </p:nvSpPr>
        <p:spPr bwMode="gray">
          <a:xfrm>
            <a:off x="3505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1" name="Content Left Top"/>
          <p:cNvSpPr>
            <a:spLocks noGrp="1"/>
          </p:cNvSpPr>
          <p:nvPr>
            <p:ph idx="1"/>
          </p:nvPr>
        </p:nvSpPr>
        <p:spPr bwMode="gray">
          <a:xfrm>
            <a:off x="457200" y="1886400"/>
            <a:ext cx="2590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08000" indent="-108000" fontAlgn="base">
              <a:lnSpc>
                <a:spcPct val="100000"/>
              </a:lnSpc>
              <a:spcBef>
                <a:spcPts val="600"/>
              </a:spcBef>
              <a:spcAft>
                <a:spcPts val="0"/>
              </a:spcAft>
              <a:defRPr lang="en-US" sz="1000" dirty="0" smtClean="0">
                <a:latin typeface="+mn-lt"/>
                <a:ea typeface="+mn-ea"/>
                <a:sym typeface="+mn-lt"/>
              </a:defRPr>
            </a:lvl1pPr>
            <a:lvl2pPr marL="216000" indent="-108000" fontAlgn="base">
              <a:lnSpc>
                <a:spcPct val="100000"/>
              </a:lnSpc>
              <a:spcBef>
                <a:spcPts val="200"/>
              </a:spcBef>
              <a:spcAft>
                <a:spcPts val="0"/>
              </a:spcAft>
              <a:defRPr lang="en-US" sz="1000" dirty="0" smtClean="0">
                <a:latin typeface="+mn-lt"/>
                <a:ea typeface="+mn-ea"/>
                <a:sym typeface="+mn-lt"/>
              </a:defRPr>
            </a:lvl2pPr>
            <a:lvl3pPr marL="324000" indent="-108000" fontAlgn="base">
              <a:lnSpc>
                <a:spcPct val="100000"/>
              </a:lnSpc>
              <a:spcBef>
                <a:spcPts val="200"/>
              </a:spcBef>
              <a:spcAft>
                <a:spcPts val="0"/>
              </a:spcAft>
              <a:defRPr lang="en-US" sz="1000" dirty="0" smtClean="0">
                <a:latin typeface="+mn-lt"/>
                <a:ea typeface="+mn-ea"/>
                <a:sym typeface="+mn-lt"/>
              </a:defRPr>
            </a:lvl3pPr>
            <a:lvl4pPr marL="432000" indent="-108000" fontAlgn="base">
              <a:lnSpc>
                <a:spcPct val="100000"/>
              </a:lnSpc>
              <a:spcBef>
                <a:spcPts val="200"/>
              </a:spcBef>
              <a:spcAft>
                <a:spcPts val="0"/>
              </a:spcAft>
              <a:defRPr lang="en-US" sz="1000" dirty="0" smtClean="0">
                <a:latin typeface="+mn-lt"/>
                <a:ea typeface="+mn-ea"/>
                <a:sym typeface="+mn-lt"/>
              </a:defRPr>
            </a:lvl4pPr>
            <a:lvl5pPr marL="540000" indent="-108000" fontAlgn="base">
              <a:lnSpc>
                <a:spcPct val="100000"/>
              </a:lnSpc>
              <a:spcBef>
                <a:spcPts val="200"/>
              </a:spcBef>
              <a:spcAft>
                <a:spcPts val="0"/>
              </a:spcAft>
              <a:defRPr lang="en-GB" sz="1000" dirty="0" smtClean="0">
                <a:latin typeface="+mn-lt"/>
                <a:ea typeface="+mn-ea"/>
                <a:sym typeface="+mn-lt"/>
              </a:defRPr>
            </a:lvl5pPr>
            <a:lvl6pPr marL="648000" indent="-108000" fontAlgn="base">
              <a:lnSpc>
                <a:spcPct val="100000"/>
              </a:lnSpc>
              <a:spcBef>
                <a:spcPts val="200"/>
              </a:spcBef>
              <a:spcAft>
                <a:spcPts val="0"/>
              </a:spcAft>
              <a:defRPr sz="1000"/>
            </a:lvl6pPr>
            <a:lvl7pPr marL="756000" indent="-108000" fontAlgn="base">
              <a:lnSpc>
                <a:spcPct val="100000"/>
              </a:lnSpc>
              <a:spcBef>
                <a:spcPts val="200"/>
              </a:spcBef>
              <a:spcAft>
                <a:spcPts val="0"/>
              </a:spcAft>
              <a:defRPr sz="1000" baseline="0"/>
            </a:lvl7pPr>
            <a:lvl8pPr marL="864000" indent="-108000" fontAlgn="base">
              <a:lnSpc>
                <a:spcPct val="100000"/>
              </a:lnSpc>
              <a:spcBef>
                <a:spcPts val="200"/>
              </a:spcBef>
              <a:spcAft>
                <a:spcPts val="0"/>
              </a:spcAft>
              <a:defRPr sz="1000" baseline="0"/>
            </a:lvl8pPr>
            <a:lvl9pPr marL="972000" indent="-108000" fontAlgn="base">
              <a:lnSpc>
                <a:spcPct val="100000"/>
              </a:lnSpc>
              <a:spcBef>
                <a:spcPts val="200"/>
              </a:spcBef>
              <a:spcAft>
                <a:spcPts val="0"/>
              </a:spcAft>
              <a:defRPr sz="10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3"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4"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411743781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headings">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9" name="Heading Right Bottom"/>
          <p:cNvSpPr>
            <a:spLocks noGrp="1"/>
          </p:cNvSpPr>
          <p:nvPr>
            <p:ph type="body" sz="quarter" idx="22" hasCustomPrompt="1"/>
          </p:nvPr>
        </p:nvSpPr>
        <p:spPr bwMode="gray">
          <a:xfrm>
            <a:off x="6553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Heading Middle Bottom"/>
          <p:cNvSpPr>
            <a:spLocks noGrp="1"/>
          </p:cNvSpPr>
          <p:nvPr>
            <p:ph type="body" sz="quarter" idx="26" hasCustomPrompt="1"/>
          </p:nvPr>
        </p:nvSpPr>
        <p:spPr bwMode="gray">
          <a:xfrm>
            <a:off x="3505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0" name="Heading Left Bottom"/>
          <p:cNvSpPr>
            <a:spLocks noGrp="1"/>
          </p:cNvSpPr>
          <p:nvPr>
            <p:ph type="body" sz="quarter" idx="24" hasCustomPrompt="1"/>
          </p:nvPr>
        </p:nvSpPr>
        <p:spPr bwMode="gray">
          <a:xfrm>
            <a:off x="457200" y="40032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6" name="Heading Right Top"/>
          <p:cNvSpPr>
            <a:spLocks noGrp="1"/>
          </p:cNvSpPr>
          <p:nvPr>
            <p:ph type="body" sz="quarter" idx="16" hasCustomPrompt="1"/>
          </p:nvPr>
        </p:nvSpPr>
        <p:spPr bwMode="gray">
          <a:xfrm>
            <a:off x="6553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8" name="Heading Middle Top"/>
          <p:cNvSpPr>
            <a:spLocks noGrp="1"/>
          </p:cNvSpPr>
          <p:nvPr>
            <p:ph type="body" sz="quarter" idx="17" hasCustomPrompt="1"/>
          </p:nvPr>
        </p:nvSpPr>
        <p:spPr bwMode="gray">
          <a:xfrm>
            <a:off x="3505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4" name="Heading Left Top"/>
          <p:cNvSpPr>
            <a:spLocks noGrp="1"/>
          </p:cNvSpPr>
          <p:nvPr>
            <p:ph type="body" sz="quarter" idx="15" hasCustomPrompt="1"/>
          </p:nvPr>
        </p:nvSpPr>
        <p:spPr bwMode="gray">
          <a:xfrm>
            <a:off x="457200" y="1400400"/>
            <a:ext cx="2590800" cy="304800"/>
          </a:xfrm>
        </p:spPr>
        <p:txBody>
          <a:bodyPr lIns="0" tIns="0" rIns="0" bIns="0">
            <a:spAutoFit/>
          </a:bodyPr>
          <a:lstStyle>
            <a:lvl1pPr marL="0" indent="0" fontAlgn="base">
              <a:lnSpc>
                <a:spcPct val="100000"/>
              </a:lnSpc>
              <a:spcBef>
                <a:spcPts val="0"/>
              </a:spcBef>
              <a:spcAft>
                <a:spcPct val="0"/>
              </a:spcAft>
              <a:buNone/>
              <a:defRPr sz="1000" b="1">
                <a:solidFill>
                  <a:schemeClr val="accent1"/>
                </a:solidFill>
                <a:latin typeface="+mn-lt"/>
                <a:sym typeface="+mn-lt"/>
              </a:defRPr>
            </a:lvl1pPr>
            <a:lvl2pPr marL="0" indent="0" fontAlgn="base">
              <a:lnSpc>
                <a:spcPct val="100000"/>
              </a:lnSpc>
              <a:spcBef>
                <a:spcPts val="0"/>
              </a:spcBef>
              <a:spcAft>
                <a:spcPct val="0"/>
              </a:spcAft>
              <a:buNone/>
              <a:defRPr sz="10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446577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60737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s 1/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3505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3505200" y="1400400"/>
            <a:ext cx="5638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2590800" cy="368300"/>
          </a:xfrm>
        </p:spPr>
        <p:txBody>
          <a:bodyPr lIns="0" tIns="0" rIns="0" bIns="0">
            <a:no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911746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2/3 split">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5" name="Content Right"/>
          <p:cNvSpPr>
            <a:spLocks noGrp="1"/>
          </p:cNvSpPr>
          <p:nvPr>
            <p:ph idx="28"/>
          </p:nvPr>
        </p:nvSpPr>
        <p:spPr bwMode="gray">
          <a:xfrm>
            <a:off x="6553200" y="1886400"/>
            <a:ext cx="2590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6" name="Content Left"/>
          <p:cNvSpPr>
            <a:spLocks noGrp="1"/>
          </p:cNvSpPr>
          <p:nvPr>
            <p:ph idx="27"/>
          </p:nvPr>
        </p:nvSpPr>
        <p:spPr bwMode="gray">
          <a:xfrm>
            <a:off x="457200" y="1886400"/>
            <a:ext cx="5638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9" name="Heading Right"/>
          <p:cNvSpPr>
            <a:spLocks noGrp="1"/>
          </p:cNvSpPr>
          <p:nvPr>
            <p:ph type="body" sz="quarter" idx="17" hasCustomPrompt="1"/>
          </p:nvPr>
        </p:nvSpPr>
        <p:spPr bwMode="gray">
          <a:xfrm>
            <a:off x="6553200" y="1400400"/>
            <a:ext cx="2590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7" name="Heading Left"/>
          <p:cNvSpPr>
            <a:spLocks noGrp="1"/>
          </p:cNvSpPr>
          <p:nvPr>
            <p:ph type="body" sz="quarter" idx="15" hasCustomPrompt="1"/>
          </p:nvPr>
        </p:nvSpPr>
        <p:spPr bwMode="gray">
          <a:xfrm>
            <a:off x="457200" y="1400400"/>
            <a:ext cx="5638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74688736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V – Small Portrait">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Picture"/>
          <p:cNvSpPr>
            <a:spLocks noGrp="1"/>
          </p:cNvSpPr>
          <p:nvPr>
            <p:ph type="pic" sz="quarter" idx="11"/>
          </p:nvPr>
        </p:nvSpPr>
        <p:spPr bwMode="gray">
          <a:xfrm>
            <a:off x="8382000" y="381000"/>
            <a:ext cx="762000" cy="762000"/>
          </a:xfrm>
          <a:noFill/>
          <a:ln>
            <a:noFill/>
          </a:ln>
        </p:spPr>
        <p:txBody>
          <a:bodyPr lIns="0" tIns="0" rIns="0" bIns="0" anchor="ctr" anchorCtr="0"/>
          <a:lstStyle>
            <a:lvl1pPr marL="0" indent="0" algn="ctr" fontAlgn="base">
              <a:lnSpc>
                <a:spcPct val="100000"/>
              </a:lnSpc>
              <a:spcBef>
                <a:spcPct val="0"/>
              </a:spcBef>
              <a:spcAft>
                <a:spcPct val="0"/>
              </a:spcAft>
              <a:buFontTx/>
              <a:buNone/>
              <a:defRPr sz="1000" b="1">
                <a:solidFill>
                  <a:schemeClr val="accent4"/>
                </a:solidFill>
              </a:defRPr>
            </a:lvl1pPr>
          </a:lstStyle>
          <a:p>
            <a:r>
              <a:rPr lang="en-US" altLang="ja-JP" dirty="0" smtClean="0"/>
              <a:t>Click icon to add picture</a:t>
            </a:r>
            <a:endParaRPr lang="en-US" dirty="0"/>
          </a:p>
        </p:txBody>
      </p:sp>
      <p:sp>
        <p:nvSpPr>
          <p:cNvPr id="9" name="Content"/>
          <p:cNvSpPr>
            <a:spLocks noGrp="1"/>
          </p:cNvSpPr>
          <p:nvPr>
            <p:ph type="body" sz="quarter" idx="12"/>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400" dirty="0" smtClean="0">
                <a:latin typeface="+mn-lt"/>
                <a:ea typeface="+mn-ea"/>
                <a:sym typeface="+mn-lt"/>
              </a:defRPr>
            </a:lvl1pPr>
            <a:lvl2pPr fontAlgn="base">
              <a:lnSpc>
                <a:spcPct val="100000"/>
              </a:lnSpc>
              <a:spcAft>
                <a:spcPts val="0"/>
              </a:spcAft>
              <a:defRPr lang="en-US" sz="1400" dirty="0" smtClean="0">
                <a:latin typeface="+mn-lt"/>
                <a:ea typeface="+mn-ea"/>
                <a:sym typeface="+mn-lt"/>
              </a:defRPr>
            </a:lvl2pPr>
            <a:lvl3pPr fontAlgn="base">
              <a:lnSpc>
                <a:spcPct val="100000"/>
              </a:lnSpc>
              <a:spcAft>
                <a:spcPts val="0"/>
              </a:spcAft>
              <a:defRPr lang="en-US" sz="1400" dirty="0" smtClean="0">
                <a:latin typeface="+mn-lt"/>
                <a:ea typeface="+mn-ea"/>
                <a:sym typeface="+mn-lt"/>
              </a:defRPr>
            </a:lvl3pPr>
            <a:lvl4pPr fontAlgn="base">
              <a:lnSpc>
                <a:spcPct val="100000"/>
              </a:lnSpc>
              <a:spcAft>
                <a:spcPts val="0"/>
              </a:spcAft>
              <a:defRPr lang="en-US" sz="1400" dirty="0" smtClean="0">
                <a:latin typeface="+mn-lt"/>
                <a:ea typeface="+mn-ea"/>
                <a:sym typeface="+mn-lt"/>
              </a:defRPr>
            </a:lvl4pPr>
            <a:lvl5pPr fontAlgn="base">
              <a:lnSpc>
                <a:spcPct val="100000"/>
              </a:lnSpc>
              <a:spcAft>
                <a:spcPts val="0"/>
              </a:spcAft>
              <a:defRPr lang="en-GB" sz="1400"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Title"/>
          <p:cNvSpPr>
            <a:spLocks noGrp="1"/>
          </p:cNvSpPr>
          <p:nvPr>
            <p:ph type="title"/>
          </p:nvPr>
        </p:nvSpPr>
        <p:spPr bwMode="gray">
          <a:xfrm>
            <a:off x="457200" y="381000"/>
            <a:ext cx="7820025"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95412624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3" name="Title"/>
          <p:cNvSpPr>
            <a:spLocks noGrp="1"/>
          </p:cNvSpPr>
          <p:nvPr>
            <p:ph type="title" hasCustomPrompt="1"/>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pl-PL" altLang="ja-JP" smtClean="0"/>
              <a:t>Contents</a:t>
            </a:r>
            <a:endParaRPr lang="en-US" dirty="0"/>
          </a:p>
        </p:txBody>
      </p:sp>
    </p:spTree>
    <p:extLst>
      <p:ext uri="{BB962C8B-B14F-4D97-AF65-F5344CB8AC3E}">
        <p14:creationId xmlns:p14="http://schemas.microsoft.com/office/powerpoint/2010/main" val="11643289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7" name="DTP_Confidentiality"/>
          <p:cNvGraphicFramePr>
            <a:graphicFrameLocks noGrp="1"/>
          </p:cNvGraphicFramePr>
          <p:nvPr userDrawn="1">
            <p:extLst>
              <p:ext uri="{D42A27DB-BD31-4B8C-83A1-F6EECF244321}">
                <p14:modId xmlns:p14="http://schemas.microsoft.com/office/powerpoint/2010/main" val="1725664776"/>
              </p:ext>
            </p:extLst>
          </p:nvPr>
        </p:nvGraphicFramePr>
        <p:xfrm>
          <a:off x="457200" y="2828544"/>
          <a:ext cx="8686800" cy="1200912"/>
        </p:xfrm>
        <a:graphic>
          <a:graphicData uri="http://schemas.openxmlformats.org/drawingml/2006/table">
            <a:tbl>
              <a:tblPr/>
              <a:tblGrid>
                <a:gridCol w="2774759"/>
                <a:gridCol w="5912041"/>
              </a:tblGrid>
              <a:tr h="1079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CONFIDENTIALITY</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0"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36576" marR="36576" marT="18288" marB="182880"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124815488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7" name="TextConfOW-S-"/>
          <p:cNvGraphicFramePr>
            <a:graphicFrameLocks noGrp="1"/>
          </p:cNvGraphicFramePr>
          <p:nvPr userDrawn="1">
            <p:extLst>
              <p:ext uri="{D42A27DB-BD31-4B8C-83A1-F6EECF244321}">
                <p14:modId xmlns:p14="http://schemas.microsoft.com/office/powerpoint/2010/main" val="1884538562"/>
              </p:ext>
            </p:extLst>
          </p:nvPr>
        </p:nvGraphicFramePr>
        <p:xfrm>
          <a:off x="457200" y="2508250"/>
          <a:ext cx="8686800" cy="1841500"/>
        </p:xfrm>
        <a:graphic>
          <a:graphicData uri="http://schemas.openxmlformats.org/drawingml/2006/table">
            <a:tbl>
              <a:tblPr/>
              <a:tblGrid>
                <a:gridCol w="2774759"/>
                <a:gridCol w="5912041"/>
              </a:tblGrid>
              <a:tr h="1841500">
                <a:tc>
                  <a:txBody>
                    <a:bodyPr/>
                    <a:lstStyle/>
                    <a:p>
                      <a:pPr marL="0" marR="0" lvl="0" indent="0" algn="r" defTabSz="914400" rtl="0" eaLnBrk="1" fontAlgn="base" latinLnBrk="0" hangingPunct="1">
                        <a:lnSpc>
                          <a:spcPct val="100000"/>
                        </a:lnSpc>
                        <a:spcBef>
                          <a:spcPts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mn-lt"/>
                          <a:cs typeface="+mn-cs"/>
                          <a:sym typeface="+mn-lt"/>
                        </a:rPr>
                        <a:t>QUALIFICATIONS, ASSUMPTIONS AND LIMITING CONDITIONS</a:t>
                      </a:r>
                      <a:endParaRPr kumimoji="0" lang="en-GB" sz="1400" b="0" i="0" u="none" strike="noStrike" cap="none" normalizeH="0" baseline="0" dirty="0" smtClean="0">
                        <a:ln>
                          <a:noFill/>
                        </a:ln>
                        <a:solidFill>
                          <a:schemeClr val="tx2"/>
                        </a:solidFill>
                        <a:effectLst/>
                        <a:latin typeface="+mn-lt"/>
                        <a:cs typeface="+mn-cs"/>
                        <a:sym typeface="+mn-lt"/>
                      </a:endParaRPr>
                    </a:p>
                  </a:txBody>
                  <a:tcPr marL="0" marR="228600" marT="18288" marB="18288"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60000"/>
                        </a:spcBef>
                        <a:spcAft>
                          <a:spcPct val="0"/>
                        </a:spcAft>
                        <a:buClrTx/>
                        <a:buSzTx/>
                        <a:buFontTx/>
                        <a:buNone/>
                        <a:tabLst/>
                      </a:pPr>
                      <a:r>
                        <a:rPr kumimoji="0" lang="en-US" sz="800" b="0" i="0" u="none" strike="noStrike" cap="none" normalizeH="0" baseline="0" dirty="0" smtClean="0">
                          <a:ln>
                            <a:noFill/>
                          </a:ln>
                          <a:solidFill>
                            <a:schemeClr val="tx1"/>
                          </a:solidFill>
                          <a:effectLst/>
                          <a:latin typeface="+mn-lt"/>
                          <a:cs typeface="+mn-cs"/>
                          <a:sym typeface="+mn-lt"/>
                        </a:rPr>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 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a:t>
                      </a:r>
                    </a:p>
                  </a:txBody>
                  <a:tcPr marL="36576" marR="36576" marT="18288" marB="18288" horzOverflow="overflow">
                    <a:lnL>
                      <a:noFill/>
                    </a:lnL>
                    <a:lnR>
                      <a:noFill/>
                    </a:lnR>
                    <a:lnT>
                      <a:noFill/>
                    </a:lnT>
                    <a:lnB>
                      <a:noFill/>
                    </a:lnB>
                    <a:lnTlToBr>
                      <a:noFill/>
                    </a:lnTlToBr>
                    <a:lnBlToTr>
                      <a:noFill/>
                    </a:lnBlToTr>
                    <a:noFill/>
                  </a:tcPr>
                </a:tc>
              </a:tr>
            </a:tbl>
          </a:graphicData>
        </a:graphic>
      </p:graphicFrame>
    </p:spTree>
    <p:extLst>
      <p:ext uri="{BB962C8B-B14F-4D97-AF65-F5344CB8AC3E}">
        <p14:creationId xmlns:p14="http://schemas.microsoft.com/office/powerpoint/2010/main" val="2066594329"/>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ackcover">
    <p:spTree>
      <p:nvGrpSpPr>
        <p:cNvPr id="1" name=""/>
        <p:cNvGrpSpPr/>
        <p:nvPr/>
      </p:nvGrpSpPr>
      <p:grpSpPr>
        <a:xfrm>
          <a:off x="0" y="0"/>
          <a:ext cx="0" cy="0"/>
          <a:chOff x="0" y="0"/>
          <a:chExt cx="0" cy="0"/>
        </a:xfrm>
      </p:grpSpPr>
      <p:pic>
        <p:nvPicPr>
          <p:cNvPr id="2" name="DTP_Company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61134" y="3258693"/>
            <a:ext cx="4080519" cy="340614"/>
          </a:xfrm>
          <a:prstGeom prst="rect">
            <a:avLst/>
          </a:prstGeom>
        </p:spPr>
      </p:pic>
    </p:spTree>
    <p:extLst>
      <p:ext uri="{BB962C8B-B14F-4D97-AF65-F5344CB8AC3E}">
        <p14:creationId xmlns:p14="http://schemas.microsoft.com/office/powerpoint/2010/main" val="2993155627"/>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62712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fld id="{B98CC7B8-F110-4D3A-ACF6-8C19E354A8EE}" type="slidenum">
              <a:rPr lang="es-ES_tradnl" sz="1200" b="1" smtClean="0">
                <a:solidFill>
                  <a:srgbClr val="FF0000"/>
                </a:solidFill>
                <a:latin typeface="Arial"/>
                <a:cs typeface="Arial"/>
              </a:rPr>
              <a:pPr algn="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572970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fontAlgn="auto">
              <a:spcBef>
                <a:spcPts val="0"/>
              </a:spcBef>
              <a:spcAft>
                <a:spcPts val="0"/>
              </a:spcAft>
              <a:defRPr/>
            </a:pPr>
            <a:endParaRPr lang="es-ES" dirty="0">
              <a:ln w="9525" cmpd="sng">
                <a:solidFill>
                  <a:schemeClr val="tx1"/>
                </a:solidFill>
              </a:ln>
              <a:solidFill>
                <a:srgbClr val="DB0B11"/>
              </a:solidFill>
              <a:effectLst>
                <a:outerShdw blurRad="38100" dist="38100" dir="2700000" algn="tl">
                  <a:srgbClr val="000000">
                    <a:alpha val="43137"/>
                  </a:srgbClr>
                </a:outerShdw>
              </a:effectLst>
              <a:latin typeface="Calibri" panose="020F0502020204030204" pitchFamily="34" charset="0"/>
            </a:endParaRPr>
          </a:p>
        </p:txBody>
      </p:sp>
    </p:spTree>
    <p:extLst>
      <p:ext uri="{BB962C8B-B14F-4D97-AF65-F5344CB8AC3E}">
        <p14:creationId xmlns:p14="http://schemas.microsoft.com/office/powerpoint/2010/main" val="17444933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DTP_Copyright"/>
          <p:cNvSpPr txBox="1">
            <a:spLocks noChangeArrowheads="1"/>
          </p:cNvSpPr>
          <p:nvPr/>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400400"/>
            <a:ext cx="8686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381520484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355936" y="3327400"/>
            <a:ext cx="8541647" cy="349250"/>
          </a:xfrm>
          <a:prstGeom prst="rect">
            <a:avLst/>
          </a:prstGeom>
        </p:spPr>
        <p:txBody>
          <a:bodyPr lIns="0" rIns="199453" anchor="ctr"/>
          <a:lstStyle>
            <a:lvl1pPr marL="0" indent="0">
              <a:buNone/>
              <a:defRPr sz="3200" b="1" baseline="0">
                <a:solidFill>
                  <a:schemeClr val="bg1">
                    <a:lumMod val="50000"/>
                  </a:schemeClr>
                </a:solidFill>
                <a:latin typeface="Arial" panose="020B0604020202020204" pitchFamily="34" charset="0"/>
                <a:cs typeface="Arial" panose="020B0604020202020204" pitchFamily="34" charset="0"/>
              </a:defRPr>
            </a:lvl1pPr>
          </a:lstStyle>
          <a:p>
            <a:pPr lvl="0"/>
            <a:r>
              <a:rPr lang="en-GB" dirty="0" smtClean="0"/>
              <a:t>Section #</a:t>
            </a:r>
            <a:endParaRPr lang="en-GB" dirty="0"/>
          </a:p>
        </p:txBody>
      </p:sp>
    </p:spTree>
    <p:extLst>
      <p:ext uri="{BB962C8B-B14F-4D97-AF65-F5344CB8AC3E}">
        <p14:creationId xmlns:p14="http://schemas.microsoft.com/office/powerpoint/2010/main" val="391581267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00600758"/>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dirty="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663281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04149174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596839038"/>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5971885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99212783"/>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28559604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3787738"/>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98735111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Heading"/>
          <p:cNvSpPr>
            <a:spLocks noGrp="1"/>
          </p:cNvSpPr>
          <p:nvPr>
            <p:ph type="body" sz="quarter" idx="15" hasCustomPrompt="1"/>
          </p:nvPr>
        </p:nvSpPr>
        <p:spPr bwMode="gray">
          <a:xfrm>
            <a:off x="457200" y="1400400"/>
            <a:ext cx="8686800" cy="369332"/>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a:t>
            </a:r>
            <a:r>
              <a:rPr lang="pl-PL" dirty="0" smtClean="0"/>
              <a:t>2</a:t>
            </a:r>
            <a:r>
              <a:rPr lang="en-US" dirty="0" smtClean="0"/>
              <a:t> </a:t>
            </a:r>
            <a:r>
              <a:rPr lang="en-US" dirty="0" err="1" smtClean="0"/>
              <a:t>pt</a:t>
            </a:r>
            <a:endParaRPr lang="en-US" dirty="0" smtClean="0"/>
          </a:p>
          <a:p>
            <a:pPr lvl="1"/>
            <a:r>
              <a:rPr lang="en-US" dirty="0" smtClean="0"/>
              <a:t>Subheading 1</a:t>
            </a:r>
            <a:r>
              <a:rPr lang="pl-PL" dirty="0" smtClean="0"/>
              <a:t>2</a:t>
            </a:r>
            <a:r>
              <a:rPr lang="en-US" dirty="0" smtClean="0"/>
              <a:t>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70628064"/>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563379"/>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196342149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365584591"/>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45381721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1997903700"/>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068257264"/>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962555632"/>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214813514"/>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82186305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09115771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heading">
    <p:spTree>
      <p:nvGrpSpPr>
        <p:cNvPr id="1" name=""/>
        <p:cNvGrpSpPr/>
        <p:nvPr/>
      </p:nvGrpSpPr>
      <p:grpSpPr>
        <a:xfrm>
          <a:off x="0" y="0"/>
          <a:ext cx="0" cy="0"/>
          <a:chOff x="0" y="0"/>
          <a:chExt cx="0" cy="0"/>
        </a:xfrm>
      </p:grpSpPr>
      <p:sp>
        <p:nvSpPr>
          <p:cNvPr id="9"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3" name="Content"/>
          <p:cNvSpPr>
            <a:spLocks noGrp="1"/>
          </p:cNvSpPr>
          <p:nvPr>
            <p:ph idx="1"/>
          </p:nvPr>
        </p:nvSpPr>
        <p:spPr bwMode="gray">
          <a:xfrm>
            <a:off x="457200" y="1886400"/>
            <a:ext cx="8686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dirty="0" smtClean="0">
                <a:latin typeface="+mn-lt"/>
                <a:ea typeface="+mn-ea"/>
                <a:sym typeface="+mn-lt"/>
              </a:defRPr>
            </a:lvl1pPr>
            <a:lvl2pPr fontAlgn="base">
              <a:lnSpc>
                <a:spcPct val="100000"/>
              </a:lnSpc>
              <a:spcAft>
                <a:spcPts val="0"/>
              </a:spcAft>
              <a:defRPr lang="en-US" dirty="0" smtClean="0">
                <a:latin typeface="+mn-lt"/>
                <a:ea typeface="+mn-ea"/>
                <a:sym typeface="+mn-lt"/>
              </a:defRPr>
            </a:lvl2pPr>
            <a:lvl3pPr fontAlgn="base">
              <a:lnSpc>
                <a:spcPct val="100000"/>
              </a:lnSpc>
              <a:spcAft>
                <a:spcPts val="0"/>
              </a:spcAft>
              <a:defRPr lang="en-US" dirty="0" smtClean="0">
                <a:latin typeface="+mn-lt"/>
                <a:ea typeface="+mn-ea"/>
                <a:sym typeface="+mn-lt"/>
              </a:defRPr>
            </a:lvl3pPr>
            <a:lvl4pPr fontAlgn="base">
              <a:lnSpc>
                <a:spcPct val="100000"/>
              </a:lnSpc>
              <a:spcAft>
                <a:spcPts val="0"/>
              </a:spcAft>
              <a:defRPr lang="en-US" dirty="0" smtClean="0">
                <a:latin typeface="+mn-lt"/>
                <a:ea typeface="+mn-ea"/>
                <a:sym typeface="+mn-lt"/>
              </a:defRPr>
            </a:lvl4pPr>
            <a:lvl5pPr fontAlgn="base">
              <a:lnSpc>
                <a:spcPct val="100000"/>
              </a:lnSpc>
              <a:spcAft>
                <a:spcPts val="0"/>
              </a:spcAft>
              <a:defRPr lang="en-GB" dirty="0" smtClean="0">
                <a:latin typeface="+mn-lt"/>
                <a:ea typeface="+mn-ea"/>
                <a:sym typeface="+mn-lt"/>
              </a:defRPr>
            </a:lvl5pPr>
            <a:lvl6pPr fontAlgn="base">
              <a:lnSpc>
                <a:spcPct val="100000"/>
              </a:lnSpc>
              <a:spcAft>
                <a:spcPts val="0"/>
              </a:spcAft>
              <a:defRPr/>
            </a:lvl6pPr>
            <a:lvl7pPr fontAlgn="base">
              <a:lnSpc>
                <a:spcPct val="100000"/>
              </a:lnSpc>
              <a:spcAft>
                <a:spcPts val="0"/>
              </a:spcAft>
              <a:defRPr/>
            </a:lvl7pPr>
            <a:lvl8pPr fontAlgn="base">
              <a:lnSpc>
                <a:spcPct val="100000"/>
              </a:lnSpc>
              <a:spcAft>
                <a:spcPts val="0"/>
              </a:spcAft>
              <a:defRPr/>
            </a:lvl8pPr>
            <a:lvl9pPr fontAlgn="base">
              <a:lnSpc>
                <a:spcPct val="100000"/>
              </a:lnSpc>
              <a:spcAft>
                <a:spcPts val="0"/>
              </a:spcAft>
              <a:defRPr/>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8" name="Heading "/>
          <p:cNvSpPr>
            <a:spLocks noGrp="1"/>
          </p:cNvSpPr>
          <p:nvPr>
            <p:ph type="body" sz="quarter" idx="15" hasCustomPrompt="1"/>
          </p:nvPr>
        </p:nvSpPr>
        <p:spPr bwMode="gray">
          <a:xfrm>
            <a:off x="457200" y="1400400"/>
            <a:ext cx="8686800" cy="431800"/>
          </a:xfrm>
        </p:spPr>
        <p:txBody>
          <a:bodyPr lIns="0" tIns="0" rIns="0" bIns="0">
            <a:spAutoFit/>
          </a:bodyPr>
          <a:lstStyle>
            <a:lvl1pPr marL="0" indent="0" fontAlgn="base">
              <a:lnSpc>
                <a:spcPct val="100000"/>
              </a:lnSpc>
              <a:spcBef>
                <a:spcPts val="0"/>
              </a:spcBef>
              <a:spcAft>
                <a:spcPct val="0"/>
              </a:spcAft>
              <a:buNone/>
              <a:defRPr sz="1400" b="1">
                <a:solidFill>
                  <a:schemeClr val="accent1"/>
                </a:solidFill>
                <a:latin typeface="+mn-lt"/>
                <a:sym typeface="+mn-lt"/>
              </a:defRPr>
            </a:lvl1pPr>
            <a:lvl2pPr marL="0" indent="0" fontAlgn="base">
              <a:lnSpc>
                <a:spcPct val="100000"/>
              </a:lnSpc>
              <a:spcBef>
                <a:spcPts val="0"/>
              </a:spcBef>
              <a:spcAft>
                <a:spcPct val="0"/>
              </a:spcAft>
              <a:buNone/>
              <a:defRPr sz="14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14 </a:t>
            </a:r>
            <a:r>
              <a:rPr lang="en-US" dirty="0" err="1" smtClean="0"/>
              <a:t>pt</a:t>
            </a:r>
            <a:endParaRPr lang="en-US" dirty="0" smtClean="0"/>
          </a:p>
          <a:p>
            <a:pPr lvl="1"/>
            <a:r>
              <a:rPr lang="en-US" dirty="0" smtClean="0"/>
              <a:t>Subheading 14 </a:t>
            </a:r>
            <a:r>
              <a:rPr lang="en-US" dirty="0" err="1" smtClean="0"/>
              <a:t>pt</a:t>
            </a:r>
            <a:endParaRPr lang="en-US" dirty="0" smtClean="0"/>
          </a:p>
        </p:txBody>
      </p:sp>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50012332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581868197"/>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49846457"/>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25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6116601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fondo02"/>
          <p:cNvPicPr>
            <a:picLocks noChangeAspect="1" noChangeArrowheads="1"/>
          </p:cNvPicPr>
          <p:nvPr userDrawn="1"/>
        </p:nvPicPr>
        <p:blipFill>
          <a:blip r:embed="rId2"/>
          <a:srcRect/>
          <a:stretch>
            <a:fillRect/>
          </a:stretch>
        </p:blipFill>
        <p:spPr bwMode="auto">
          <a:xfrm>
            <a:off x="0" y="0"/>
            <a:ext cx="9602788" cy="6858000"/>
          </a:xfrm>
          <a:prstGeom prst="rect">
            <a:avLst/>
          </a:prstGeom>
          <a:noFill/>
        </p:spPr>
      </p:pic>
      <p:pic>
        <p:nvPicPr>
          <p:cNvPr id="5" name="Picture 8"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7" name="Rectangle 6"/>
          <p:cNvSpPr>
            <a:spLocks noChangeArrowheads="1"/>
          </p:cNvSpPr>
          <p:nvPr/>
        </p:nvSpPr>
        <p:spPr bwMode="auto">
          <a:xfrm>
            <a:off x="3601045" y="3962400"/>
            <a:ext cx="4641348" cy="457200"/>
          </a:xfrm>
          <a:prstGeom prst="rect">
            <a:avLst/>
          </a:prstGeom>
          <a:noFill/>
          <a:ln w="9525">
            <a:noFill/>
            <a:miter lim="800000"/>
            <a:headEnd/>
            <a:tailEnd/>
          </a:ln>
        </p:spPr>
        <p:txBody>
          <a:bodyPr wrap="none" lIns="0" tIns="0" rIns="0" bIns="0"/>
          <a:lstStyle/>
          <a:p>
            <a:pPr algn="l" defTabSz="457200">
              <a:lnSpc>
                <a:spcPct val="100000"/>
              </a:lnSpc>
            </a:pPr>
            <a:endParaRPr lang="en-US" sz="1500" u="sng" dirty="0">
              <a:solidFill>
                <a:srgbClr val="FFFFFF"/>
              </a:solidFill>
              <a:latin typeface="Arial" pitchFamily="34" charset="0"/>
            </a:endParaRPr>
          </a:p>
        </p:txBody>
      </p:sp>
      <p:sp>
        <p:nvSpPr>
          <p:cNvPr id="6153" name="Rectangle 9"/>
          <p:cNvSpPr>
            <a:spLocks noGrp="1" noChangeArrowheads="1"/>
          </p:cNvSpPr>
          <p:nvPr>
            <p:ph type="ctrTitle" sz="quarter"/>
          </p:nvPr>
        </p:nvSpPr>
        <p:spPr>
          <a:xfrm>
            <a:off x="3601046" y="1066800"/>
            <a:ext cx="4961440" cy="2819400"/>
          </a:xfrm>
        </p:spPr>
        <p:txBody>
          <a:bodyPr wrap="square"/>
          <a:lstStyle>
            <a:lvl1pPr>
              <a:lnSpc>
                <a:spcPct val="100000"/>
              </a:lnSpc>
              <a:defRPr sz="4000">
                <a:solidFill>
                  <a:schemeClr val="bg1"/>
                </a:solidFill>
              </a:defRPr>
            </a:lvl1pPr>
          </a:lstStyle>
          <a:p>
            <a:r>
              <a:rPr lang="en-US" dirty="0" smtClean="0"/>
              <a:t>Click to edit Master title style</a:t>
            </a:r>
            <a:endParaRPr lang="en-US" dirty="0"/>
          </a:p>
        </p:txBody>
      </p:sp>
      <p:sp>
        <p:nvSpPr>
          <p:cNvPr id="6154" name="Rectangle 10"/>
          <p:cNvSpPr>
            <a:spLocks noGrp="1" noChangeArrowheads="1"/>
          </p:cNvSpPr>
          <p:nvPr>
            <p:ph type="subTitle" sz="quarter" idx="1"/>
          </p:nvPr>
        </p:nvSpPr>
        <p:spPr>
          <a:xfrm>
            <a:off x="3601045" y="4191000"/>
            <a:ext cx="5000694" cy="1719263"/>
          </a:xfrm>
          <a:prstGeom prst="rect">
            <a:avLst/>
          </a:prstGeom>
        </p:spPr>
        <p:txBody>
          <a:bodyPr lIns="0" tIns="0" rIns="0" bIns="0"/>
          <a:lstStyle>
            <a:lvl1pPr marL="0" indent="0">
              <a:lnSpc>
                <a:spcPct val="100000"/>
              </a:lnSpc>
              <a:spcBef>
                <a:spcPts val="0"/>
              </a:spcBef>
              <a:defRPr sz="1400">
                <a:solidFill>
                  <a:schemeClr val="bg1"/>
                </a:solidFill>
                <a:latin typeface="Arial" charset="0"/>
              </a:defRPr>
            </a:lvl1pPr>
          </a:lstStyle>
          <a:p>
            <a:r>
              <a:rPr lang="en-US" dirty="0" smtClean="0"/>
              <a:t>Click to edit Master subtitle style</a:t>
            </a:r>
            <a:endParaRPr lang="en-US" dirty="0"/>
          </a:p>
        </p:txBody>
      </p:sp>
      <p:sp>
        <p:nvSpPr>
          <p:cNvPr id="2" name="Subnomenclature"/>
          <p:cNvSpPr txBox="1"/>
          <p:nvPr/>
        </p:nvSpPr>
        <p:spPr>
          <a:xfrm>
            <a:off x="948672" y="6437412"/>
            <a:ext cx="65" cy="153888"/>
          </a:xfrm>
          <a:prstGeom prst="rect">
            <a:avLst/>
          </a:prstGeom>
          <a:noFill/>
        </p:spPr>
        <p:txBody>
          <a:bodyPr vert="horz" wrap="none" lIns="0" tIns="0" rIns="0" bIns="0" rtlCol="0" anchor="b">
            <a:spAutoFit/>
          </a:bodyPr>
          <a:lstStyle/>
          <a:p>
            <a:pPr algn="l" defTabSz="457200">
              <a:lnSpc>
                <a:spcPct val="100000"/>
              </a:lnSpc>
            </a:pPr>
            <a:endParaRPr lang="en-US" b="1" dirty="0">
              <a:solidFill>
                <a:srgbClr val="FFFFFF"/>
              </a:solidFill>
              <a:latin typeface="Arial" pitchFamily="34" charset="0"/>
            </a:endParaRPr>
          </a:p>
        </p:txBody>
      </p:sp>
    </p:spTree>
    <p:extLst>
      <p:ext uri="{BB962C8B-B14F-4D97-AF65-F5344CB8AC3E}">
        <p14:creationId xmlns:p14="http://schemas.microsoft.com/office/powerpoint/2010/main" val="1942680101"/>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802556" cy="733419"/>
          </a:xfrm>
        </p:spPr>
        <p:txBody>
          <a:bodyPr wrap="square"/>
          <a:lstStyle/>
          <a:p>
            <a:r>
              <a:rPr lang="en-US" smtClean="0"/>
              <a:t>Click to edit Master title style</a:t>
            </a:r>
            <a:endParaRPr lang="en-US" dirty="0"/>
          </a:p>
        </p:txBody>
      </p:sp>
      <p:sp>
        <p:nvSpPr>
          <p:cNvPr id="3" name="Content Placeholder 2"/>
          <p:cNvSpPr>
            <a:spLocks noGrp="1"/>
          </p:cNvSpPr>
          <p:nvPr>
            <p:ph idx="1"/>
          </p:nvPr>
        </p:nvSpPr>
        <p:spPr>
          <a:xfrm>
            <a:off x="400116" y="1413024"/>
            <a:ext cx="8802556" cy="4486274"/>
          </a:xfrm>
          <a:prstGeom prst="rect">
            <a:avLst/>
          </a:prstGeom>
        </p:spPr>
        <p:txBody>
          <a:bodyPr lIns="0" tIns="0" rIns="0" bIns="0"/>
          <a:lstStyle>
            <a:lvl1pPr marL="233363" indent="-233363">
              <a:spcBef>
                <a:spcPts val="0"/>
              </a:spcBef>
              <a:buFont typeface="Arial" panose="020B0604020202020204" pitchFamily="34" charset="0"/>
              <a:buChar char="•"/>
              <a:defRPr sz="1600">
                <a:solidFill>
                  <a:schemeClr val="tx2"/>
                </a:solidFill>
              </a:defRPr>
            </a:lvl1pPr>
            <a:lvl2pPr marL="457200" indent="-227013">
              <a:defRPr sz="1600">
                <a:solidFill>
                  <a:schemeClr val="tx2"/>
                </a:solidFill>
              </a:defRPr>
            </a:lvl2pPr>
            <a:lvl3pPr marL="690563" indent="-228600">
              <a:defRPr sz="1600">
                <a:solidFill>
                  <a:schemeClr val="tx2"/>
                </a:solidFill>
              </a:defRPr>
            </a:lvl3pPr>
            <a:lvl4pPr marL="914400" indent="-223838">
              <a:defRPr sz="1600">
                <a:solidFill>
                  <a:schemeClr val="tx2"/>
                </a:solidFill>
              </a:defRPr>
            </a:lvl4pPr>
            <a:lvl5pPr marL="1147763" indent="-234950">
              <a:defRPr sz="16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pic>
        <p:nvPicPr>
          <p:cNvPr id="12"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4"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9" name="DocID"/>
          <p:cNvSpPr txBox="1"/>
          <p:nvPr userDrawn="1"/>
        </p:nvSpPr>
        <p:spPr>
          <a:xfrm>
            <a:off x="1267503" y="6532791"/>
            <a:ext cx="65" cy="107722"/>
          </a:xfrm>
          <a:prstGeom prst="rect">
            <a:avLst/>
          </a:prstGeom>
          <a:noFill/>
        </p:spPr>
        <p:txBody>
          <a:bodyPr vert="horz" wrap="none" lIns="0" tIns="0" rIns="0" bIns="0" rtlCol="0" anchor="b">
            <a:spAutoFit/>
          </a:bodyPr>
          <a:lstStyle/>
          <a:p>
            <a:pPr algn="l" defTabSz="457200">
              <a:lnSpc>
                <a:spcPct val="100000"/>
              </a:lnSpc>
            </a:pPr>
            <a:endParaRPr lang="de-DE" sz="700">
              <a:solidFill>
                <a:srgbClr val="FFFFFF"/>
              </a:solidFill>
              <a:latin typeface="Arial" pitchFamily="34" charset="0"/>
            </a:endParaRPr>
          </a:p>
        </p:txBody>
      </p:sp>
      <p:sp>
        <p:nvSpPr>
          <p:cNvPr id="11"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
        <p:nvSpPr>
          <p:cNvPr id="10"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42511698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58554" y="4407095"/>
            <a:ext cx="8162370" cy="1362075"/>
          </a:xfrm>
        </p:spPr>
        <p:txBody>
          <a:bodyPr/>
          <a:lstStyle>
            <a:lvl1pPr algn="l">
              <a:defRPr sz="24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758554" y="2906713"/>
            <a:ext cx="8162370" cy="1500187"/>
          </a:xfrm>
          <a:prstGeom prst="rect">
            <a:avLst/>
          </a:prstGeom>
        </p:spPr>
        <p:txBody>
          <a:bodyPr lIns="0" tIns="0" rIns="0" bIns="0" anchor="b"/>
          <a:lstStyle>
            <a:lvl1pPr marL="0" indent="0">
              <a:buNone/>
              <a:defRPr sz="4000" b="1">
                <a:solidFill>
                  <a:srgbClr val="FF0000"/>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159269431"/>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3028"/>
            <a:ext cx="3946458"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3"/>
          <p:cNvSpPr>
            <a:spLocks noGrp="1"/>
          </p:cNvSpPr>
          <p:nvPr>
            <p:ph sz="half" idx="2"/>
          </p:nvPr>
        </p:nvSpPr>
        <p:spPr>
          <a:xfrm>
            <a:off x="5260975" y="1413028"/>
            <a:ext cx="3941697"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Tree>
    <p:extLst>
      <p:ext uri="{BB962C8B-B14F-4D97-AF65-F5344CB8AC3E}">
        <p14:creationId xmlns:p14="http://schemas.microsoft.com/office/powerpoint/2010/main" val="235826696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wo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3946458"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8"/>
            <a:ext cx="3941697"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335515117"/>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1605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41605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2" name="Content Placeholder 2"/>
          <p:cNvSpPr>
            <a:spLocks noGrp="1"/>
          </p:cNvSpPr>
          <p:nvPr>
            <p:ph sz="half" idx="17"/>
          </p:nvPr>
        </p:nvSpPr>
        <p:spPr>
          <a:xfrm>
            <a:off x="400117" y="3911600"/>
            <a:ext cx="3946458"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3911600"/>
            <a:ext cx="3941697" cy="2133601"/>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50279792"/>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Four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260975" y="194468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1" name="Text Placeholder 19"/>
          <p:cNvSpPr>
            <a:spLocks noGrp="1"/>
          </p:cNvSpPr>
          <p:nvPr>
            <p:ph type="body" sz="quarter" idx="16" hasCustomPrompt="1"/>
          </p:nvPr>
        </p:nvSpPr>
        <p:spPr>
          <a:xfrm>
            <a:off x="5251450" y="141937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2" name="Content Placeholder 2"/>
          <p:cNvSpPr>
            <a:spLocks noGrp="1"/>
          </p:cNvSpPr>
          <p:nvPr>
            <p:ph sz="half" idx="17"/>
          </p:nvPr>
        </p:nvSpPr>
        <p:spPr>
          <a:xfrm>
            <a:off x="400117" y="4440239"/>
            <a:ext cx="3946458"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3"/>
          <p:cNvSpPr>
            <a:spLocks noGrp="1"/>
          </p:cNvSpPr>
          <p:nvPr>
            <p:ph sz="half" idx="18"/>
          </p:nvPr>
        </p:nvSpPr>
        <p:spPr>
          <a:xfrm>
            <a:off x="5260974" y="4440239"/>
            <a:ext cx="3941697" cy="1604962"/>
          </a:xfrm>
          <a:prstGeom prst="rect">
            <a:avLst/>
          </a:prstGeom>
        </p:spPr>
        <p:txBody>
          <a:bodyPr lIns="0" tIns="0" rIns="0" bIns="0"/>
          <a:lstStyle>
            <a:lvl1pPr marL="114300" indent="-114300">
              <a:spcBef>
                <a:spcPts val="300"/>
              </a:spcBef>
              <a:buFont typeface="Arial" panose="020B0604020202020204" pitchFamily="34" charset="0"/>
              <a:buChar char="•"/>
              <a:defRPr sz="1000">
                <a:solidFill>
                  <a:schemeClr val="tx2"/>
                </a:solidFill>
              </a:defRPr>
            </a:lvl1pPr>
            <a:lvl2pPr marL="228600" indent="-114300">
              <a:spcBef>
                <a:spcPts val="300"/>
              </a:spcBef>
              <a:defRPr sz="1000">
                <a:solidFill>
                  <a:schemeClr val="tx2"/>
                </a:solidFill>
              </a:defRPr>
            </a:lvl2pPr>
            <a:lvl3pPr marL="342900" indent="-114300">
              <a:spcBef>
                <a:spcPts val="300"/>
              </a:spcBef>
              <a:defRPr sz="1000">
                <a:solidFill>
                  <a:schemeClr val="tx2"/>
                </a:solidFill>
              </a:defRPr>
            </a:lvl3pPr>
            <a:lvl4pPr marL="457200" indent="-114300">
              <a:spcBef>
                <a:spcPts val="300"/>
              </a:spcBef>
              <a:defRPr sz="1000">
                <a:solidFill>
                  <a:schemeClr val="tx2"/>
                </a:solidFill>
              </a:defRPr>
            </a:lvl4pPr>
            <a:lvl5pPr marL="571500" indent="-114300">
              <a:spcBef>
                <a:spcPts val="300"/>
              </a:spcBef>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 Placeholder 19"/>
          <p:cNvSpPr>
            <a:spLocks noGrp="1"/>
          </p:cNvSpPr>
          <p:nvPr>
            <p:ph type="body" sz="quarter" idx="19" hasCustomPrompt="1"/>
          </p:nvPr>
        </p:nvSpPr>
        <p:spPr>
          <a:xfrm>
            <a:off x="404805" y="3914924"/>
            <a:ext cx="3941769"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5" name="Text Placeholder 19"/>
          <p:cNvSpPr>
            <a:spLocks noGrp="1"/>
          </p:cNvSpPr>
          <p:nvPr>
            <p:ph type="body" sz="quarter" idx="20" hasCustomPrompt="1"/>
          </p:nvPr>
        </p:nvSpPr>
        <p:spPr>
          <a:xfrm>
            <a:off x="5251449" y="3914924"/>
            <a:ext cx="3944938"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73564068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448627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187016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with heading">
    <p:spTree>
      <p:nvGrpSpPr>
        <p:cNvPr id="1" name=""/>
        <p:cNvGrpSpPr/>
        <p:nvPr/>
      </p:nvGrpSpPr>
      <p:grpSpPr>
        <a:xfrm>
          <a:off x="0" y="0"/>
          <a:ext cx="0" cy="0"/>
          <a:chOff x="0" y="0"/>
          <a:chExt cx="0" cy="0"/>
        </a:xfrm>
      </p:grpSpPr>
      <p:sp>
        <p:nvSpPr>
          <p:cNvPr id="5"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8" name="Content Bottom"/>
          <p:cNvSpPr>
            <a:spLocks noGrp="1"/>
          </p:cNvSpPr>
          <p:nvPr>
            <p:ph idx="21"/>
          </p:nvPr>
        </p:nvSpPr>
        <p:spPr bwMode="gray">
          <a:xfrm>
            <a:off x="457200" y="4489257"/>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Heading Bottom"/>
          <p:cNvSpPr>
            <a:spLocks noGrp="1"/>
          </p:cNvSpPr>
          <p:nvPr>
            <p:ph type="body" sz="quarter" idx="22" hasCustomPrompt="1"/>
          </p:nvPr>
        </p:nvSpPr>
        <p:spPr bwMode="gray">
          <a:xfrm>
            <a:off x="457200" y="4003257"/>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4" name="Content Top"/>
          <p:cNvSpPr>
            <a:spLocks noGrp="1"/>
          </p:cNvSpPr>
          <p:nvPr>
            <p:ph idx="1"/>
          </p:nvPr>
        </p:nvSpPr>
        <p:spPr bwMode="gray">
          <a:xfrm>
            <a:off x="457200" y="1886400"/>
            <a:ext cx="8686800" cy="18415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6" name="Heading Top"/>
          <p:cNvSpPr>
            <a:spLocks noGrp="1"/>
          </p:cNvSpPr>
          <p:nvPr>
            <p:ph type="body" sz="quarter" idx="15" hasCustomPrompt="1"/>
          </p:nvPr>
        </p:nvSpPr>
        <p:spPr bwMode="gray">
          <a:xfrm>
            <a:off x="457200" y="1400400"/>
            <a:ext cx="8686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7"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160794402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hree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4"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2"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Content Placeholder 2"/>
          <p:cNvSpPr>
            <a:spLocks noGrp="1"/>
          </p:cNvSpPr>
          <p:nvPr>
            <p:ph sz="half" idx="18"/>
          </p:nvPr>
        </p:nvSpPr>
        <p:spPr>
          <a:xfrm>
            <a:off x="6696075"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9"/>
          <p:cNvSpPr>
            <a:spLocks noGrp="1"/>
          </p:cNvSpPr>
          <p:nvPr>
            <p:ph type="body" sz="quarter" idx="19" hasCustomPrompt="1"/>
          </p:nvPr>
        </p:nvSpPr>
        <p:spPr>
          <a:xfrm>
            <a:off x="6700763"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106883381"/>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x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422553"/>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3911600"/>
            <a:ext cx="2514600" cy="2127097"/>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7336509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ix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Content Placeholder 2"/>
          <p:cNvSpPr>
            <a:spLocks noGrp="1"/>
          </p:cNvSpPr>
          <p:nvPr>
            <p:ph sz="half" idx="10"/>
          </p:nvPr>
        </p:nvSpPr>
        <p:spPr>
          <a:xfrm>
            <a:off x="3544094"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 name="Content Placeholder 2"/>
          <p:cNvSpPr>
            <a:spLocks noGrp="1"/>
          </p:cNvSpPr>
          <p:nvPr>
            <p:ph sz="half" idx="11"/>
          </p:nvPr>
        </p:nvSpPr>
        <p:spPr>
          <a:xfrm>
            <a:off x="6696075" y="1944688"/>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 name="Content Placeholder 2"/>
          <p:cNvSpPr>
            <a:spLocks noGrp="1"/>
          </p:cNvSpPr>
          <p:nvPr>
            <p:ph sz="half" idx="12"/>
          </p:nvPr>
        </p:nvSpPr>
        <p:spPr>
          <a:xfrm>
            <a:off x="400118"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Content Placeholder 2"/>
          <p:cNvSpPr>
            <a:spLocks noGrp="1"/>
          </p:cNvSpPr>
          <p:nvPr>
            <p:ph sz="half" idx="13"/>
          </p:nvPr>
        </p:nvSpPr>
        <p:spPr>
          <a:xfrm>
            <a:off x="3544094"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4" name="Content Placeholder 2"/>
          <p:cNvSpPr>
            <a:spLocks noGrp="1"/>
          </p:cNvSpPr>
          <p:nvPr>
            <p:ph sz="half" idx="14"/>
          </p:nvPr>
        </p:nvSpPr>
        <p:spPr>
          <a:xfrm>
            <a:off x="6696075" y="4433735"/>
            <a:ext cx="2514600" cy="1604962"/>
          </a:xfrm>
          <a:prstGeom prst="rect">
            <a:avLst/>
          </a:prstGeom>
        </p:spPr>
        <p:txBody>
          <a:bodyPr lIns="0" tIns="0" rIns="0" bIns="0"/>
          <a:lstStyle>
            <a:lvl1pPr marL="114300" indent="-114300">
              <a:buFont typeface="Arial" panose="020B0604020202020204" pitchFamily="34" charset="0"/>
              <a:buChar char="•"/>
              <a:defRPr sz="1000">
                <a:solidFill>
                  <a:schemeClr val="tx2"/>
                </a:solidFill>
              </a:defRPr>
            </a:lvl1pPr>
            <a:lvl2pPr marL="228600" indent="-114300">
              <a:defRPr sz="1000">
                <a:solidFill>
                  <a:schemeClr val="tx2"/>
                </a:solidFill>
              </a:defRPr>
            </a:lvl2pPr>
            <a:lvl3pPr marL="342900" indent="-114300">
              <a:defRPr sz="1000">
                <a:solidFill>
                  <a:schemeClr val="tx2"/>
                </a:solidFill>
              </a:defRPr>
            </a:lvl3pPr>
            <a:lvl4pPr marL="457200" indent="-114300">
              <a:defRPr sz="1000">
                <a:solidFill>
                  <a:schemeClr val="tx2"/>
                </a:solidFill>
              </a:defRPr>
            </a:lvl4pPr>
            <a:lvl5pPr marL="571500" indent="-114300">
              <a:defRPr sz="10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Text Placeholder 19"/>
          <p:cNvSpPr>
            <a:spLocks noGrp="1"/>
          </p:cNvSpPr>
          <p:nvPr>
            <p:ph type="body" sz="quarter" idx="15" hasCustomPrompt="1"/>
          </p:nvPr>
        </p:nvSpPr>
        <p:spPr>
          <a:xfrm>
            <a:off x="404807"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6" name="Text Placeholder 19"/>
          <p:cNvSpPr>
            <a:spLocks noGrp="1"/>
          </p:cNvSpPr>
          <p:nvPr>
            <p:ph type="body" sz="quarter" idx="16" hasCustomPrompt="1"/>
          </p:nvPr>
        </p:nvSpPr>
        <p:spPr>
          <a:xfrm>
            <a:off x="3552819"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7" name="Text Placeholder 19"/>
          <p:cNvSpPr>
            <a:spLocks noGrp="1"/>
          </p:cNvSpPr>
          <p:nvPr>
            <p:ph type="body" sz="quarter" idx="17" hasCustomPrompt="1"/>
          </p:nvPr>
        </p:nvSpPr>
        <p:spPr>
          <a:xfrm>
            <a:off x="6696075" y="1419374"/>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8" name="Text Placeholder 19"/>
          <p:cNvSpPr>
            <a:spLocks noGrp="1"/>
          </p:cNvSpPr>
          <p:nvPr>
            <p:ph type="body" sz="quarter" idx="18" hasCustomPrompt="1"/>
          </p:nvPr>
        </p:nvSpPr>
        <p:spPr>
          <a:xfrm>
            <a:off x="401638"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19" name="Text Placeholder 19"/>
          <p:cNvSpPr>
            <a:spLocks noGrp="1"/>
          </p:cNvSpPr>
          <p:nvPr>
            <p:ph type="body" sz="quarter" idx="19" hasCustomPrompt="1"/>
          </p:nvPr>
        </p:nvSpPr>
        <p:spPr>
          <a:xfrm>
            <a:off x="3549650"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
        <p:nvSpPr>
          <p:cNvPr id="20" name="Text Placeholder 19"/>
          <p:cNvSpPr>
            <a:spLocks noGrp="1"/>
          </p:cNvSpPr>
          <p:nvPr>
            <p:ph type="body" sz="quarter" idx="20" hasCustomPrompt="1"/>
          </p:nvPr>
        </p:nvSpPr>
        <p:spPr>
          <a:xfrm>
            <a:off x="6692906" y="3911600"/>
            <a:ext cx="2516194" cy="336550"/>
          </a:xfrm>
          <a:prstGeom prst="rect">
            <a:avLst/>
          </a:prstGeom>
        </p:spPr>
        <p:txBody>
          <a:bodyPr lIns="0" tIns="0" rIns="0" bIns="0"/>
          <a:lstStyle>
            <a:lvl1pPr marL="0" indent="0">
              <a:spcBef>
                <a:spcPts val="0"/>
              </a:spcBef>
              <a:buNone/>
              <a:defRPr sz="1000" b="1">
                <a:solidFill>
                  <a:srgbClr val="FF0000"/>
                </a:solidFill>
                <a:latin typeface="+mj-lt"/>
              </a:defRPr>
            </a:lvl1pPr>
            <a:lvl2pPr marL="0" indent="0">
              <a:spcBef>
                <a:spcPts val="0"/>
              </a:spcBef>
              <a:buNone/>
              <a:defRPr sz="10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10 </a:t>
            </a:r>
            <a:r>
              <a:rPr lang="en-US" dirty="0" err="1" smtClean="0"/>
              <a:t>pt</a:t>
            </a:r>
            <a:endParaRPr lang="en-US" dirty="0" smtClean="0"/>
          </a:p>
          <a:p>
            <a:pPr lvl="1"/>
            <a:r>
              <a:rPr lang="en-US" dirty="0" smtClean="0"/>
              <a:t>Subheading 10 </a:t>
            </a:r>
            <a:r>
              <a:rPr lang="en-US" dirty="0" err="1" smtClean="0"/>
              <a:t>pt</a:t>
            </a:r>
            <a:endParaRPr lang="en-US" dirty="0" smtClean="0"/>
          </a:p>
        </p:txBody>
      </p:sp>
    </p:spTree>
    <p:extLst>
      <p:ext uri="{BB962C8B-B14F-4D97-AF65-F5344CB8AC3E}">
        <p14:creationId xmlns:p14="http://schemas.microsoft.com/office/powerpoint/2010/main" val="209819276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1/3 + 2/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00118" y="1943817"/>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404806" y="1419374"/>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544093" y="1943817"/>
            <a:ext cx="5679282"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3548781" y="1419374"/>
            <a:ext cx="5674594"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4097152661"/>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2/3 + 1/3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696075" y="1944688"/>
            <a:ext cx="2514600"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
        <p:nvSpPr>
          <p:cNvPr id="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Text Placeholder 19"/>
          <p:cNvSpPr>
            <a:spLocks noGrp="1"/>
          </p:cNvSpPr>
          <p:nvPr>
            <p:ph type="body" sz="quarter" idx="15" hasCustomPrompt="1"/>
          </p:nvPr>
        </p:nvSpPr>
        <p:spPr>
          <a:xfrm>
            <a:off x="6700763" y="1420245"/>
            <a:ext cx="2514600"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Content Placeholder 2"/>
          <p:cNvSpPr>
            <a:spLocks noGrp="1"/>
          </p:cNvSpPr>
          <p:nvPr>
            <p:ph sz="half" idx="16"/>
          </p:nvPr>
        </p:nvSpPr>
        <p:spPr>
          <a:xfrm>
            <a:off x="393012" y="1944688"/>
            <a:ext cx="5667375" cy="3954615"/>
          </a:xfrm>
          <a:prstGeom prst="rect">
            <a:avLst/>
          </a:prstGeom>
        </p:spPr>
        <p:txBody>
          <a:bodyPr lIns="0" tIns="0" rIns="0" bIns="0"/>
          <a:lstStyle>
            <a:lvl1pPr marL="171450" indent="-171450">
              <a:buFont typeface="Arial" panose="020B0604020202020204" pitchFamily="34" charset="0"/>
              <a:buChar char="•"/>
              <a:defRPr sz="1200">
                <a:solidFill>
                  <a:schemeClr val="tx2"/>
                </a:solidFill>
              </a:defRPr>
            </a:lvl1pPr>
            <a:lvl2pPr marL="346075" indent="-173038">
              <a:defRPr sz="1200">
                <a:solidFill>
                  <a:schemeClr val="tx2"/>
                </a:solidFill>
              </a:defRPr>
            </a:lvl2pPr>
            <a:lvl3pPr marL="511175" indent="-165100">
              <a:defRPr sz="1200">
                <a:solidFill>
                  <a:schemeClr val="tx2"/>
                </a:solidFill>
              </a:defRPr>
            </a:lvl3pPr>
            <a:lvl4pPr marL="684213" indent="-173038">
              <a:defRPr sz="1200">
                <a:solidFill>
                  <a:schemeClr val="tx2"/>
                </a:solidFill>
              </a:defRPr>
            </a:lvl4pPr>
            <a:lvl5pPr marL="857250" indent="-173038">
              <a:defRPr sz="1200">
                <a:solidFill>
                  <a:schemeClr val="tx2"/>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ext Placeholder 19"/>
          <p:cNvSpPr>
            <a:spLocks noGrp="1"/>
          </p:cNvSpPr>
          <p:nvPr>
            <p:ph type="body" sz="quarter" idx="17" hasCustomPrompt="1"/>
          </p:nvPr>
        </p:nvSpPr>
        <p:spPr>
          <a:xfrm>
            <a:off x="401638" y="1420245"/>
            <a:ext cx="5667375" cy="336550"/>
          </a:xfrm>
          <a:prstGeom prst="rect">
            <a:avLst/>
          </a:prstGeom>
        </p:spPr>
        <p:txBody>
          <a:bodyPr lIns="0" tIns="0" rIns="0" bIns="0"/>
          <a:lstStyle>
            <a:lvl1pPr marL="0" indent="0">
              <a:spcBef>
                <a:spcPts val="0"/>
              </a:spcBef>
              <a:buNone/>
              <a:defRPr sz="1200" b="1">
                <a:solidFill>
                  <a:srgbClr val="FF0000"/>
                </a:solidFill>
                <a:latin typeface="+mj-lt"/>
              </a:defRPr>
            </a:lvl1pPr>
            <a:lvl2pPr marL="0" indent="0">
              <a:spcBef>
                <a:spcPts val="0"/>
              </a:spcBef>
              <a:buNone/>
              <a:defRPr sz="1200">
                <a:solidFill>
                  <a:srgbClr val="FF0000"/>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2999804465"/>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10" name="Picture 11" descr="Logo_Peq01"/>
          <p:cNvPicPr>
            <a:picLocks noChangeAspect="1" noChangeArrowheads="1"/>
          </p:cNvPicPr>
          <p:nvPr/>
        </p:nvPicPr>
        <p:blipFill>
          <a:blip r:embed="rId3"/>
          <a:srcRect/>
          <a:stretch>
            <a:fillRect/>
          </a:stretch>
        </p:blipFill>
        <p:spPr bwMode="auto">
          <a:xfrm>
            <a:off x="7335463" y="6345433"/>
            <a:ext cx="2013918" cy="352425"/>
          </a:xfrm>
          <a:prstGeom prst="rect">
            <a:avLst/>
          </a:prstGeom>
          <a:noFill/>
        </p:spPr>
      </p:pic>
      <p:sp>
        <p:nvSpPr>
          <p:cNvPr id="6" name="Rectangle 6"/>
          <p:cNvSpPr>
            <a:spLocks noGrp="1" noChangeArrowheads="1"/>
          </p:cNvSpPr>
          <p:nvPr>
            <p:ph type="sldNum" sz="quarter" idx="10"/>
          </p:nvPr>
        </p:nvSpPr>
        <p:spPr>
          <a:xfrm>
            <a:off x="9202672" y="0"/>
            <a:ext cx="400116" cy="381000"/>
          </a:xfrm>
          <a:prstGeom prst="rect">
            <a:avLst/>
          </a:prstGeom>
        </p:spPr>
        <p:txBody>
          <a:bodyPr/>
          <a:lstStyle>
            <a:lvl1pPr>
              <a:defRPr/>
            </a:lvl1pPr>
          </a:lstStyle>
          <a:p>
            <a:fld id="{A7FC83F1-D64B-48DF-9CCD-2AA2C35A0115}" type="slidenum">
              <a:rPr lang="en-US"/>
              <a:pPr/>
              <a:t>‹#›</a:t>
            </a:fld>
            <a:endParaRPr lang="en-US" dirty="0"/>
          </a:p>
        </p:txBody>
      </p:sp>
    </p:spTree>
    <p:extLst>
      <p:ext uri="{BB962C8B-B14F-4D97-AF65-F5344CB8AC3E}">
        <p14:creationId xmlns:p14="http://schemas.microsoft.com/office/powerpoint/2010/main" val="4259102597"/>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4" name="Group 3"/>
          <p:cNvGrpSpPr/>
          <p:nvPr userDrawn="1"/>
        </p:nvGrpSpPr>
        <p:grpSpPr>
          <a:xfrm>
            <a:off x="0" y="6248400"/>
            <a:ext cx="9602788" cy="609600"/>
            <a:chOff x="0" y="6248400"/>
            <a:chExt cx="9602788" cy="609600"/>
          </a:xfrm>
        </p:grpSpPr>
        <p:pic>
          <p:nvPicPr>
            <p:cNvPr id="5"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6"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197682067"/>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1638" y="385763"/>
            <a:ext cx="3237855" cy="1031876"/>
          </a:xfrm>
        </p:spPr>
        <p:txBody>
          <a:bodyPr anchor="b"/>
          <a:lstStyle>
            <a:lvl1pPr algn="l">
              <a:defRPr sz="1800" b="1">
                <a:solidFill>
                  <a:srgbClr val="FF0000"/>
                </a:solidFill>
              </a:defRPr>
            </a:lvl1pPr>
          </a:lstStyle>
          <a:p>
            <a:r>
              <a:rPr lang="en-US" smtClean="0"/>
              <a:t>Click to edit Master title style</a:t>
            </a:r>
            <a:endParaRPr lang="en-US"/>
          </a:p>
        </p:txBody>
      </p:sp>
      <p:sp>
        <p:nvSpPr>
          <p:cNvPr id="3" name="Content Placeholder 2"/>
          <p:cNvSpPr>
            <a:spLocks noGrp="1"/>
          </p:cNvSpPr>
          <p:nvPr>
            <p:ph idx="1"/>
          </p:nvPr>
        </p:nvSpPr>
        <p:spPr>
          <a:xfrm>
            <a:off x="3754423" y="385764"/>
            <a:ext cx="5468952" cy="5524500"/>
          </a:xfrm>
          <a:prstGeom prst="rect">
            <a:avLst/>
          </a:prstGeo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01638" y="1573620"/>
            <a:ext cx="3237855" cy="433664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6" name="Group 5"/>
          <p:cNvGrpSpPr/>
          <p:nvPr userDrawn="1"/>
        </p:nvGrpSpPr>
        <p:grpSpPr>
          <a:xfrm>
            <a:off x="0" y="6248400"/>
            <a:ext cx="9602788" cy="609600"/>
            <a:chOff x="0" y="6248400"/>
            <a:chExt cx="9602788" cy="609600"/>
          </a:xfrm>
        </p:grpSpPr>
        <p:pic>
          <p:nvPicPr>
            <p:cNvPr id="7"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8"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52703935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4755" y="4566674"/>
            <a:ext cx="5761673" cy="54701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24755" y="378849"/>
            <a:ext cx="5761673"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924755" y="5133412"/>
            <a:ext cx="5761673" cy="77685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7" name="Group 6"/>
          <p:cNvGrpSpPr/>
          <p:nvPr userDrawn="1"/>
        </p:nvGrpSpPr>
        <p:grpSpPr>
          <a:xfrm>
            <a:off x="0" y="6248400"/>
            <a:ext cx="9602788" cy="609600"/>
            <a:chOff x="0" y="6248400"/>
            <a:chExt cx="9602788" cy="609600"/>
          </a:xfrm>
        </p:grpSpPr>
        <p:pic>
          <p:nvPicPr>
            <p:cNvPr id="8"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9"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910092077"/>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1413024"/>
            <a:ext cx="8802556" cy="448627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33120679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13" name="SectionTitle"/>
          <p:cNvSpPr>
            <a:spLocks noGrp="1"/>
          </p:cNvSpPr>
          <p:nvPr>
            <p:ph type="body" sz="quarter" idx="11" hasCustomPrompt="1"/>
          </p:nvPr>
        </p:nvSpPr>
        <p:spPr bwMode="gray">
          <a:xfrm>
            <a:off x="3034146" y="2934392"/>
            <a:ext cx="6106679" cy="1007181"/>
          </a:xfrm>
          <a:blipFill dpi="0" rotWithShape="1">
            <a:blip r:embed="rId2"/>
            <a:srcRect/>
            <a:stretch>
              <a:fillRect/>
            </a:stretch>
          </a:blipFill>
          <a:ln>
            <a:noFill/>
          </a:ln>
          <a:effectLst/>
        </p:spPr>
        <p:txBody>
          <a:bodyPr vert="horz" wrap="square" lIns="144000" tIns="72000" rIns="0" bIns="72000" numCol="1" anchor="t" anchorCtr="0" compatLnSpc="1">
            <a:prstTxWarp prst="textNoShape">
              <a:avLst/>
            </a:prstTxWarp>
            <a:spAutoFit/>
          </a:bodyPr>
          <a:lstStyle>
            <a:lvl1pPr marL="0" indent="0" algn="l" fontAlgn="base">
              <a:lnSpc>
                <a:spcPct val="100000"/>
              </a:lnSpc>
              <a:spcBef>
                <a:spcPts val="0"/>
              </a:spcBef>
              <a:spcAft>
                <a:spcPct val="0"/>
              </a:spcAft>
              <a:buNone/>
              <a:defRPr lang="en-US" sz="2800" kern="0" baseline="0" dirty="0" smtClean="0">
                <a:solidFill>
                  <a:schemeClr val="tx2"/>
                </a:solidFill>
                <a:latin typeface="+mn-lt"/>
                <a:sym typeface="+mn-lt"/>
              </a:defRPr>
            </a:lvl1pPr>
            <a:lvl2pPr marL="457200" indent="-457200" algn="l">
              <a:buNone/>
              <a:defRPr lang="en-US" sz="2800" kern="1200" dirty="0" smtClean="0">
                <a:solidFill>
                  <a:schemeClr val="accent1"/>
                </a:solidFill>
                <a:ea typeface="+mn-ea"/>
              </a:defRPr>
            </a:lvl2pPr>
          </a:lstStyle>
          <a:p>
            <a:pPr marL="0" lvl="0" indent="0">
              <a:lnSpc>
                <a:spcPct val="100000"/>
              </a:lnSpc>
              <a:spcBef>
                <a:spcPts val="0"/>
              </a:spcBef>
            </a:pPr>
            <a:r>
              <a:rPr lang="en-US" dirty="0" smtClean="0"/>
              <a:t>Click to add text</a:t>
            </a:r>
          </a:p>
          <a:p>
            <a:pPr marL="0" lvl="0" indent="0">
              <a:lnSpc>
                <a:spcPct val="100000"/>
              </a:lnSpc>
              <a:spcBef>
                <a:spcPts val="0"/>
              </a:spcBef>
            </a:pPr>
            <a:endParaRPr lang="en-US" dirty="0" smtClean="0"/>
          </a:p>
        </p:txBody>
      </p:sp>
      <p:sp>
        <p:nvSpPr>
          <p:cNvPr id="15" name="SectionNumber"/>
          <p:cNvSpPr>
            <a:spLocks noGrp="1"/>
          </p:cNvSpPr>
          <p:nvPr>
            <p:ph type="body" sz="quarter" idx="12" hasCustomPrompt="1"/>
          </p:nvPr>
        </p:nvSpPr>
        <p:spPr bwMode="gray">
          <a:xfrm>
            <a:off x="457200" y="2934392"/>
            <a:ext cx="2422179" cy="1008000"/>
          </a:xfrm>
        </p:spPr>
        <p:txBody>
          <a:bodyPr lIns="0" tIns="72000" rIns="0" bIns="72000"/>
          <a:lstStyle>
            <a:lvl1pPr marL="0" indent="0" algn="r" fontAlgn="base">
              <a:lnSpc>
                <a:spcPct val="100000"/>
              </a:lnSpc>
              <a:spcBef>
                <a:spcPct val="0"/>
              </a:spcBef>
              <a:spcAft>
                <a:spcPct val="0"/>
              </a:spcAft>
              <a:buNone/>
              <a:defRPr sz="2800">
                <a:solidFill>
                  <a:schemeClr val="accent3"/>
                </a:solidFill>
                <a:latin typeface="+mn-lt"/>
                <a:sym typeface="+mn-lt"/>
              </a:defRPr>
            </a:lvl1pPr>
          </a:lstStyle>
          <a:p>
            <a:pPr lvl="0"/>
            <a:r>
              <a:rPr lang="en-US" dirty="0" smtClean="0"/>
              <a:t>Section #</a:t>
            </a:r>
          </a:p>
        </p:txBody>
      </p:sp>
    </p:spTree>
    <p:extLst>
      <p:ext uri="{BB962C8B-B14F-4D97-AF65-F5344CB8AC3E}">
        <p14:creationId xmlns:p14="http://schemas.microsoft.com/office/powerpoint/2010/main" val="849338651"/>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2035" y="380999"/>
            <a:ext cx="2200639" cy="5529263"/>
          </a:xfrm>
        </p:spPr>
        <p:txBody>
          <a:bodyPr vert="eaVert"/>
          <a:lstStyle>
            <a:lvl1pPr>
              <a:defRPr>
                <a:solidFill>
                  <a:srgbClr val="FF0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00116" y="380999"/>
            <a:ext cx="6441870" cy="55292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grpSp>
        <p:nvGrpSpPr>
          <p:cNvPr id="5" name="Group 4"/>
          <p:cNvGrpSpPr/>
          <p:nvPr userDrawn="1"/>
        </p:nvGrpSpPr>
        <p:grpSpPr>
          <a:xfrm>
            <a:off x="0" y="6248400"/>
            <a:ext cx="9602788" cy="609600"/>
            <a:chOff x="0" y="6248400"/>
            <a:chExt cx="9602788" cy="609600"/>
          </a:xfrm>
        </p:grpSpPr>
        <p:pic>
          <p:nvPicPr>
            <p:cNvPr id="6" name="Picture 10" descr="fondo02"/>
            <p:cNvPicPr>
              <a:picLocks noChangeAspect="1" noChangeArrowheads="1"/>
            </p:cNvPicPr>
            <p:nvPr/>
          </p:nvPicPr>
          <p:blipFill>
            <a:blip r:embed="rId2"/>
            <a:srcRect t="91110"/>
            <a:stretch>
              <a:fillRect/>
            </a:stretch>
          </p:blipFill>
          <p:spPr bwMode="auto">
            <a:xfrm>
              <a:off x="0" y="6248400"/>
              <a:ext cx="9602788" cy="609600"/>
            </a:xfrm>
            <a:prstGeom prst="rect">
              <a:avLst/>
            </a:prstGeom>
            <a:noFill/>
          </p:spPr>
        </p:pic>
        <p:pic>
          <p:nvPicPr>
            <p:cNvPr id="7" name="Picture 11" descr="Logo_Peq01"/>
            <p:cNvPicPr>
              <a:picLocks noChangeAspect="1" noChangeArrowheads="1"/>
            </p:cNvPicPr>
            <p:nvPr/>
          </p:nvPicPr>
          <p:blipFill>
            <a:blip r:embed="rId3"/>
            <a:srcRect/>
            <a:stretch>
              <a:fillRect/>
            </a:stretch>
          </p:blipFill>
          <p:spPr bwMode="auto">
            <a:xfrm>
              <a:off x="7335463" y="6345431"/>
              <a:ext cx="2013918" cy="352425"/>
            </a:xfrm>
            <a:prstGeom prst="rect">
              <a:avLst/>
            </a:prstGeom>
            <a:noFill/>
          </p:spPr>
        </p:pic>
      </p:grpSp>
    </p:spTree>
    <p:extLst>
      <p:ext uri="{BB962C8B-B14F-4D97-AF65-F5344CB8AC3E}">
        <p14:creationId xmlns:p14="http://schemas.microsoft.com/office/powerpoint/2010/main" val="2263121514"/>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2 columns with heading">
    <p:spTree>
      <p:nvGrpSpPr>
        <p:cNvPr id="1" name=""/>
        <p:cNvGrpSpPr/>
        <p:nvPr/>
      </p:nvGrpSpPr>
      <p:grpSpPr>
        <a:xfrm>
          <a:off x="0" y="0"/>
          <a:ext cx="0" cy="0"/>
          <a:chOff x="0" y="0"/>
          <a:chExt cx="0" cy="0"/>
        </a:xfrm>
      </p:grpSpPr>
      <p:sp>
        <p:nvSpPr>
          <p:cNvPr id="2" name="Title 1"/>
          <p:cNvSpPr>
            <a:spLocks noGrp="1"/>
          </p:cNvSpPr>
          <p:nvPr>
            <p:ph type="title"/>
          </p:nvPr>
        </p:nvSpPr>
        <p:spPr>
          <a:xfrm>
            <a:off x="400116" y="381006"/>
            <a:ext cx="8796272" cy="733419"/>
          </a:xfrm>
        </p:spPr>
        <p:txBody>
          <a:bodyPr/>
          <a:lstStyle/>
          <a:p>
            <a:r>
              <a:rPr lang="en-US" dirty="0" smtClean="0"/>
              <a:t>Click to edit Master title style</a:t>
            </a:r>
            <a:endParaRPr lang="en-GB" dirty="0"/>
          </a:p>
        </p:txBody>
      </p:sp>
      <p:sp>
        <p:nvSpPr>
          <p:cNvPr id="13" name="Text Placeholder 19"/>
          <p:cNvSpPr>
            <a:spLocks noGrp="1"/>
          </p:cNvSpPr>
          <p:nvPr>
            <p:ph type="body" sz="quarter" idx="15" hasCustomPrompt="1"/>
          </p:nvPr>
        </p:nvSpPr>
        <p:spPr>
          <a:xfrm>
            <a:off x="401638" y="1406525"/>
            <a:ext cx="3941769"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4" name="Text Placeholder 19"/>
          <p:cNvSpPr>
            <a:spLocks noGrp="1"/>
          </p:cNvSpPr>
          <p:nvPr>
            <p:ph type="body" sz="quarter" idx="16" hasCustomPrompt="1"/>
          </p:nvPr>
        </p:nvSpPr>
        <p:spPr>
          <a:xfrm>
            <a:off x="5251450" y="1406525"/>
            <a:ext cx="3944938" cy="336550"/>
          </a:xfrm>
          <a:prstGeom prst="rect">
            <a:avLst/>
          </a:prstGeom>
        </p:spPr>
        <p:txBody>
          <a:bodyPr/>
          <a:lstStyle>
            <a:lvl1pPr marL="0" indent="0">
              <a:spcBef>
                <a:spcPts val="0"/>
              </a:spcBef>
              <a:buNone/>
              <a:defRPr sz="1200" b="1">
                <a:solidFill>
                  <a:schemeClr val="tx2"/>
                </a:solidFill>
                <a:latin typeface="+mj-lt"/>
              </a:defRPr>
            </a:lvl1pPr>
            <a:lvl2pPr marL="0" indent="0">
              <a:spcBef>
                <a:spcPts val="0"/>
              </a:spcBef>
              <a:buNone/>
              <a:defRPr sz="1200">
                <a:solidFill>
                  <a:schemeClr val="tx2"/>
                </a:solidFill>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5" name="Content Placeholder 2"/>
          <p:cNvSpPr>
            <a:spLocks noGrp="1"/>
          </p:cNvSpPr>
          <p:nvPr>
            <p:ph idx="1"/>
          </p:nvPr>
        </p:nvSpPr>
        <p:spPr>
          <a:xfrm>
            <a:off x="401638" y="1930404"/>
            <a:ext cx="3941762"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6" name="Content Placeholder 2"/>
          <p:cNvSpPr>
            <a:spLocks noGrp="1"/>
          </p:cNvSpPr>
          <p:nvPr>
            <p:ph idx="11"/>
          </p:nvPr>
        </p:nvSpPr>
        <p:spPr>
          <a:xfrm>
            <a:off x="5249870" y="1930404"/>
            <a:ext cx="3946517" cy="4100513"/>
          </a:xfrm>
          <a:prstGeom prst="rect">
            <a:avLst/>
          </a:prstGeom>
        </p:spPr>
        <p:txBody>
          <a:bodyPr/>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a:defRPr sz="120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552665302"/>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Heading_Char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529321161"/>
              </p:ext>
            </p:extLst>
          </p:nvPr>
        </p:nvGraphicFramePr>
        <p:xfrm>
          <a:off x="1592" y="1592"/>
          <a:ext cx="1587" cy="1587"/>
        </p:xfrm>
        <a:graphic>
          <a:graphicData uri="http://schemas.openxmlformats.org/presentationml/2006/ole">
            <mc:AlternateContent xmlns:mc="http://schemas.openxmlformats.org/markup-compatibility/2006">
              <mc:Choice xmlns:v="urn:schemas-microsoft-com:vml" Requires="v">
                <p:oleObj spid="_x0000_s198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92" y="1592"/>
                        <a:ext cx="1587" cy="1587"/>
                      </a:xfrm>
                      <a:prstGeom prst="rect">
                        <a:avLst/>
                      </a:prstGeom>
                    </p:spPr>
                  </p:pic>
                </p:oleObj>
              </mc:Fallback>
            </mc:AlternateContent>
          </a:graphicData>
        </a:graphic>
      </p:graphicFrame>
      <p:sp>
        <p:nvSpPr>
          <p:cNvPr id="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vl1pPr>
          </a:lstStyle>
          <a:p>
            <a:r>
              <a:rPr lang="en-US" altLang="ja-JP" dirty="0" smtClean="0"/>
              <a:t>Click to edit Master title style</a:t>
            </a:r>
            <a:endParaRPr lang="en-US" dirty="0"/>
          </a:p>
        </p:txBody>
      </p:sp>
      <p:sp>
        <p:nvSpPr>
          <p:cNvPr id="8" name="Heading"/>
          <p:cNvSpPr>
            <a:spLocks noGrp="1"/>
          </p:cNvSpPr>
          <p:nvPr>
            <p:ph type="body" sz="quarter" idx="15" hasCustomPrompt="1"/>
          </p:nvPr>
        </p:nvSpPr>
        <p:spPr bwMode="gray">
          <a:xfrm>
            <a:off x="457200" y="1400400"/>
            <a:ext cx="8686800" cy="369332"/>
          </a:xfrm>
          <a:prstGeom prst="rect">
            <a:avLst/>
          </a:prstGeo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j-lt"/>
              </a:defRPr>
            </a:lvl1pPr>
            <a:lvl2pPr marL="0" indent="0" fontAlgn="base">
              <a:lnSpc>
                <a:spcPct val="100000"/>
              </a:lnSpc>
              <a:spcBef>
                <a:spcPts val="0"/>
              </a:spcBef>
              <a:spcAft>
                <a:spcPct val="0"/>
              </a:spcAft>
              <a:buNone/>
              <a:defRPr sz="1200">
                <a:solidFill>
                  <a:schemeClr val="accent1"/>
                </a:solidFill>
                <a:latin typeface="+mj-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Tree>
    <p:extLst>
      <p:ext uri="{BB962C8B-B14F-4D97-AF65-F5344CB8AC3E}">
        <p14:creationId xmlns:p14="http://schemas.microsoft.com/office/powerpoint/2010/main" val="3113773652"/>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3" name="Line 19"/>
          <p:cNvSpPr>
            <a:spLocks noChangeShapeType="1"/>
          </p:cNvSpPr>
          <p:nvPr userDrawn="1"/>
        </p:nvSpPr>
        <p:spPr bwMode="auto">
          <a:xfrm>
            <a:off x="348435" y="2802939"/>
            <a:ext cx="1791588" cy="0"/>
          </a:xfrm>
          <a:prstGeom prst="line">
            <a:avLst/>
          </a:prstGeom>
          <a:noFill/>
          <a:ln w="57150" cmpd="sng">
            <a:solidFill>
              <a:schemeClr val="bg1">
                <a:lumMod val="50000"/>
              </a:schemeClr>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eaLnBrk="0" fontAlgn="auto" hangingPunct="0">
              <a:lnSpc>
                <a:spcPct val="100000"/>
              </a:lnSpc>
              <a:spcBef>
                <a:spcPts val="0"/>
              </a:spcBef>
              <a:spcAft>
                <a:spcPts val="0"/>
              </a:spcAft>
              <a:defRPr/>
            </a:pPr>
            <a:endParaRPr lang="es-ES" sz="2400" dirty="0">
              <a:ln w="9525" cmpd="sng">
                <a:solidFill>
                  <a:prstClr val="black"/>
                </a:solidFill>
              </a:ln>
              <a:solidFill>
                <a:srgbClr val="DB0B11"/>
              </a:solidFill>
              <a:effectLst>
                <a:outerShdw blurRad="38100" dist="38100" dir="2700000" algn="tl">
                  <a:srgbClr val="000000">
                    <a:alpha val="43137"/>
                  </a:srgbClr>
                </a:outerShdw>
              </a:effectLst>
              <a:latin typeface="Calibri" panose="020F0502020204030204" pitchFamily="34" charset="0"/>
              <a:ea typeface="MS PGothic" pitchFamily="34" charset="-128"/>
            </a:endParaRPr>
          </a:p>
        </p:txBody>
      </p:sp>
    </p:spTree>
    <p:extLst>
      <p:ext uri="{BB962C8B-B14F-4D97-AF65-F5344CB8AC3E}">
        <p14:creationId xmlns:p14="http://schemas.microsoft.com/office/powerpoint/2010/main" val="11892790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Basic Body Slide">
    <p:spTree>
      <p:nvGrpSpPr>
        <p:cNvPr id="1" name=""/>
        <p:cNvGrpSpPr/>
        <p:nvPr/>
      </p:nvGrpSpPr>
      <p:grpSpPr>
        <a:xfrm>
          <a:off x="0" y="0"/>
          <a:ext cx="0" cy="0"/>
          <a:chOff x="0" y="0"/>
          <a:chExt cx="0" cy="0"/>
        </a:xfrm>
      </p:grpSpPr>
      <p:cxnSp>
        <p:nvCxnSpPr>
          <p:cNvPr id="8" name="Straight Connector 7"/>
          <p:cNvCxnSpPr/>
          <p:nvPr userDrawn="1"/>
        </p:nvCxnSpPr>
        <p:spPr>
          <a:xfrm>
            <a:off x="348435" y="-2514783"/>
            <a:ext cx="8894248" cy="0"/>
          </a:xfrm>
          <a:prstGeom prst="line">
            <a:avLst/>
          </a:prstGeom>
          <a:ln w="127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3"/>
          <p:cNvSpPr txBox="1">
            <a:spLocks/>
          </p:cNvSpPr>
          <p:nvPr userDrawn="1"/>
        </p:nvSpPr>
        <p:spPr>
          <a:xfrm>
            <a:off x="8557881" y="99784"/>
            <a:ext cx="913599" cy="221441"/>
          </a:xfrm>
          <a:prstGeom prst="rect">
            <a:avLst/>
          </a:prstGeom>
        </p:spPr>
        <p:txBody>
          <a:bodyPr/>
          <a:ls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pPr algn="r">
              <a:lnSpc>
                <a:spcPct val="100000"/>
              </a:lnSpc>
            </a:pPr>
            <a:fld id="{B98CC7B8-F110-4D3A-ACF6-8C19E354A8EE}" type="slidenum">
              <a:rPr lang="es-ES_tradnl" sz="1200" b="1" smtClean="0">
                <a:solidFill>
                  <a:srgbClr val="FF0000"/>
                </a:solidFill>
                <a:latin typeface="Arial"/>
                <a:cs typeface="Arial"/>
              </a:rPr>
              <a:pPr algn="r">
                <a:lnSpc>
                  <a:spcPct val="100000"/>
                </a:lnSpc>
              </a:pPr>
              <a:t>‹#›</a:t>
            </a:fld>
            <a:endParaRPr lang="es-ES_tradnl" sz="1200" b="1" dirty="0">
              <a:solidFill>
                <a:srgbClr val="FF0000"/>
              </a:solidFill>
              <a:latin typeface="Arial"/>
              <a:cs typeface="Arial"/>
            </a:endParaRPr>
          </a:p>
        </p:txBody>
      </p:sp>
      <p:pic>
        <p:nvPicPr>
          <p:cNvPr id="614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8435" y="646792"/>
            <a:ext cx="8885913" cy="1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585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7"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6" name="Content Right"/>
          <p:cNvSpPr>
            <a:spLocks noGrp="1"/>
          </p:cNvSpPr>
          <p:nvPr>
            <p:ph idx="11"/>
          </p:nvPr>
        </p:nvSpPr>
        <p:spPr bwMode="gray">
          <a:xfrm>
            <a:off x="5029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5" name="Content Left"/>
          <p:cNvSpPr>
            <a:spLocks noGrp="1"/>
          </p:cNvSpPr>
          <p:nvPr>
            <p:ph idx="1"/>
          </p:nvPr>
        </p:nvSpPr>
        <p:spPr bwMode="gray">
          <a:xfrm>
            <a:off x="457200" y="1400400"/>
            <a:ext cx="4114800" cy="4932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9"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2699253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s with heading">
    <p:spTree>
      <p:nvGrpSpPr>
        <p:cNvPr id="1" name=""/>
        <p:cNvGrpSpPr/>
        <p:nvPr/>
      </p:nvGrpSpPr>
      <p:grpSpPr>
        <a:xfrm>
          <a:off x="0" y="0"/>
          <a:ext cx="0" cy="0"/>
          <a:chOff x="0" y="0"/>
          <a:chExt cx="0" cy="0"/>
        </a:xfrm>
      </p:grpSpPr>
      <p:sp>
        <p:nvSpPr>
          <p:cNvPr id="10" name="DTP_Copyright"/>
          <p:cNvSpPr txBox="1">
            <a:spLocks noChangeArrowheads="1"/>
          </p:cNvSpPr>
          <p:nvPr userDrawn="1"/>
        </p:nvSpPr>
        <p:spPr bwMode="gray">
          <a:xfrm>
            <a:off x="457200" y="6578828"/>
            <a:ext cx="655629" cy="10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spAutoFit/>
          </a:bodyPr>
          <a:lstStyle>
            <a:lvl1pPr algn="l">
              <a:defRPr>
                <a:solidFill>
                  <a:schemeClr val="tx1"/>
                </a:solidFill>
                <a:latin typeface="Arial" charset="0"/>
              </a:defRPr>
            </a:lvl1pPr>
            <a:lvl2pPr marL="742950" indent="-285750" algn="l">
              <a:defRPr>
                <a:solidFill>
                  <a:schemeClr val="tx1"/>
                </a:solidFill>
                <a:latin typeface="Arial" charset="0"/>
              </a:defRPr>
            </a:lvl2pPr>
            <a:lvl3pPr marL="1143000" indent="-228600" algn="l">
              <a:defRPr>
                <a:solidFill>
                  <a:schemeClr val="tx1"/>
                </a:solidFill>
                <a:latin typeface="Arial" charset="0"/>
              </a:defRPr>
            </a:lvl3pPr>
            <a:lvl4pPr marL="1600200" indent="-228600" algn="l">
              <a:defRPr>
                <a:solidFill>
                  <a:schemeClr val="tx1"/>
                </a:solidFill>
                <a:latin typeface="Arial" charset="0"/>
              </a:defRPr>
            </a:lvl4pPr>
            <a:lvl5pPr marL="2057400" indent="-228600" algn="l">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fontAlgn="base">
              <a:lnSpc>
                <a:spcPct val="100000"/>
              </a:lnSpc>
              <a:spcBef>
                <a:spcPct val="0"/>
              </a:spcBef>
              <a:spcAft>
                <a:spcPct val="0"/>
              </a:spcAft>
            </a:pPr>
            <a:r>
              <a:rPr lang="en-US" sz="700" dirty="0" smtClean="0">
                <a:solidFill>
                  <a:schemeClr val="accent3"/>
                </a:solidFill>
                <a:latin typeface="+mn-lt"/>
                <a:cs typeface="+mn-cs"/>
                <a:sym typeface="+mn-lt"/>
              </a:rPr>
              <a:t>© Oliver Wyman</a:t>
            </a:r>
            <a:endParaRPr lang="en-US" sz="700" dirty="0">
              <a:solidFill>
                <a:schemeClr val="accent3"/>
              </a:solidFill>
              <a:latin typeface="+mn-lt"/>
              <a:cs typeface="+mn-cs"/>
              <a:sym typeface="+mn-lt"/>
            </a:endParaRPr>
          </a:p>
        </p:txBody>
      </p:sp>
      <p:sp>
        <p:nvSpPr>
          <p:cNvPr id="16" name="Content Right"/>
          <p:cNvSpPr>
            <a:spLocks noGrp="1"/>
          </p:cNvSpPr>
          <p:nvPr>
            <p:ph idx="11"/>
          </p:nvPr>
        </p:nvSpPr>
        <p:spPr bwMode="gray">
          <a:xfrm>
            <a:off x="5029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dirty="0" smtClean="0">
                <a:latin typeface="+mn-lt"/>
                <a:ea typeface="+mn-ea"/>
                <a:sym typeface="+mn-lt"/>
              </a:defRPr>
            </a:lvl1pPr>
            <a:lvl2pPr fontAlgn="base">
              <a:lnSpc>
                <a:spcPct val="100000"/>
              </a:lnSpc>
              <a:spcAft>
                <a:spcPts val="0"/>
              </a:spcAft>
              <a:defRPr lang="en-US" sz="1200" dirty="0" smtClean="0">
                <a:latin typeface="+mn-lt"/>
                <a:ea typeface="+mn-ea"/>
                <a:sym typeface="+mn-lt"/>
              </a:defRPr>
            </a:lvl2pPr>
            <a:lvl3pPr fontAlgn="base">
              <a:lnSpc>
                <a:spcPct val="100000"/>
              </a:lnSpc>
              <a:spcAft>
                <a:spcPts val="0"/>
              </a:spcAft>
              <a:defRPr lang="en-US" sz="1200" dirty="0" smtClean="0">
                <a:latin typeface="+mn-lt"/>
                <a:ea typeface="+mn-ea"/>
                <a:sym typeface="+mn-lt"/>
              </a:defRPr>
            </a:lvl3pPr>
            <a:lvl4pPr fontAlgn="base">
              <a:lnSpc>
                <a:spcPct val="100000"/>
              </a:lnSpc>
              <a:spcAft>
                <a:spcPts val="0"/>
              </a:spcAft>
              <a:defRPr lang="en-US" sz="1200" dirty="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5" name="Content Left"/>
          <p:cNvSpPr>
            <a:spLocks noGrp="1"/>
          </p:cNvSpPr>
          <p:nvPr>
            <p:ph idx="1"/>
          </p:nvPr>
        </p:nvSpPr>
        <p:spPr bwMode="gray">
          <a:xfrm>
            <a:off x="457200" y="1886400"/>
            <a:ext cx="4114800" cy="44450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fontAlgn="base">
              <a:lnSpc>
                <a:spcPct val="100000"/>
              </a:lnSpc>
              <a:spcAft>
                <a:spcPts val="0"/>
              </a:spcAft>
              <a:defRPr lang="en-US" sz="1200" smtClean="0">
                <a:latin typeface="+mn-lt"/>
                <a:ea typeface="+mn-ea"/>
                <a:sym typeface="+mn-lt"/>
              </a:defRPr>
            </a:lvl1pPr>
            <a:lvl2pPr fontAlgn="base">
              <a:lnSpc>
                <a:spcPct val="100000"/>
              </a:lnSpc>
              <a:spcAft>
                <a:spcPts val="0"/>
              </a:spcAft>
              <a:defRPr lang="en-US" sz="1200" smtClean="0">
                <a:latin typeface="+mn-lt"/>
                <a:ea typeface="+mn-ea"/>
                <a:sym typeface="+mn-lt"/>
              </a:defRPr>
            </a:lvl2pPr>
            <a:lvl3pPr fontAlgn="base">
              <a:lnSpc>
                <a:spcPct val="100000"/>
              </a:lnSpc>
              <a:spcAft>
                <a:spcPts val="0"/>
              </a:spcAft>
              <a:defRPr lang="en-US" sz="1200" smtClean="0">
                <a:latin typeface="+mn-lt"/>
                <a:ea typeface="+mn-ea"/>
                <a:sym typeface="+mn-lt"/>
              </a:defRPr>
            </a:lvl3pPr>
            <a:lvl4pPr fontAlgn="base">
              <a:lnSpc>
                <a:spcPct val="100000"/>
              </a:lnSpc>
              <a:spcAft>
                <a:spcPts val="0"/>
              </a:spcAft>
              <a:defRPr lang="en-US" sz="1200" smtClean="0">
                <a:latin typeface="+mn-lt"/>
                <a:ea typeface="+mn-ea"/>
                <a:sym typeface="+mn-lt"/>
              </a:defRPr>
            </a:lvl4pPr>
            <a:lvl5pPr fontAlgn="base">
              <a:lnSpc>
                <a:spcPct val="100000"/>
              </a:lnSpc>
              <a:spcAft>
                <a:spcPts val="0"/>
              </a:spcAft>
              <a:defRPr lang="en-GB" sz="1200" dirty="0" smtClean="0">
                <a:latin typeface="+mn-lt"/>
                <a:ea typeface="+mn-ea"/>
                <a:sym typeface="+mn-lt"/>
              </a:defRPr>
            </a:lvl5pPr>
            <a:lvl6pPr fontAlgn="base">
              <a:lnSpc>
                <a:spcPct val="100000"/>
              </a:lnSpc>
              <a:spcAft>
                <a:spcPts val="0"/>
              </a:spcAft>
              <a:defRPr sz="1200"/>
            </a:lvl6pPr>
            <a:lvl7pPr fontAlgn="base">
              <a:lnSpc>
                <a:spcPct val="100000"/>
              </a:lnSpc>
              <a:spcAft>
                <a:spcPts val="0"/>
              </a:spcAft>
              <a:defRPr sz="1200"/>
            </a:lvl7pPr>
            <a:lvl8pPr fontAlgn="base">
              <a:lnSpc>
                <a:spcPct val="100000"/>
              </a:lnSpc>
              <a:spcAft>
                <a:spcPts val="0"/>
              </a:spcAft>
              <a:defRPr sz="1200"/>
            </a:lvl8pPr>
            <a:lvl9pPr fontAlgn="base">
              <a:lnSpc>
                <a:spcPct val="100000"/>
              </a:lnSpc>
              <a:spcAft>
                <a:spcPts val="0"/>
              </a:spcAft>
              <a:defRPr sz="1200"/>
            </a:lvl9p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endParaRPr lang="en-GB" dirty="0" smtClean="0"/>
          </a:p>
        </p:txBody>
      </p:sp>
      <p:sp>
        <p:nvSpPr>
          <p:cNvPr id="14" name="Heading Right"/>
          <p:cNvSpPr>
            <a:spLocks noGrp="1"/>
          </p:cNvSpPr>
          <p:nvPr>
            <p:ph type="body" sz="quarter" idx="16" hasCustomPrompt="1"/>
          </p:nvPr>
        </p:nvSpPr>
        <p:spPr bwMode="gray">
          <a:xfrm>
            <a:off x="5029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3" name="Heading Left"/>
          <p:cNvSpPr>
            <a:spLocks noGrp="1"/>
          </p:cNvSpPr>
          <p:nvPr>
            <p:ph type="body" sz="quarter" idx="15" hasCustomPrompt="1"/>
          </p:nvPr>
        </p:nvSpPr>
        <p:spPr bwMode="gray">
          <a:xfrm>
            <a:off x="457200" y="1400400"/>
            <a:ext cx="4114800" cy="368300"/>
          </a:xfrm>
        </p:spPr>
        <p:txBody>
          <a:bodyPr lIns="0" tIns="0" rIns="0" bIns="0">
            <a:spAutoFit/>
          </a:bodyPr>
          <a:lstStyle>
            <a:lvl1pPr marL="0" indent="0" fontAlgn="base">
              <a:lnSpc>
                <a:spcPct val="100000"/>
              </a:lnSpc>
              <a:spcBef>
                <a:spcPts val="0"/>
              </a:spcBef>
              <a:spcAft>
                <a:spcPct val="0"/>
              </a:spcAft>
              <a:buNone/>
              <a:defRPr sz="1200" b="1">
                <a:solidFill>
                  <a:schemeClr val="accent1"/>
                </a:solidFill>
                <a:latin typeface="+mn-lt"/>
                <a:sym typeface="+mn-lt"/>
              </a:defRPr>
            </a:lvl1pPr>
            <a:lvl2pPr marL="0" indent="0" fontAlgn="base">
              <a:lnSpc>
                <a:spcPct val="100000"/>
              </a:lnSpc>
              <a:spcBef>
                <a:spcPts val="0"/>
              </a:spcBef>
              <a:spcAft>
                <a:spcPct val="0"/>
              </a:spcAft>
              <a:buNone/>
              <a:defRPr sz="1200">
                <a:solidFill>
                  <a:schemeClr val="accent1"/>
                </a:solidFill>
                <a:latin typeface="+mn-lt"/>
                <a:sym typeface="+mn-lt"/>
              </a:defRPr>
            </a:lvl2pPr>
            <a:lvl3pPr>
              <a:defRPr sz="1000">
                <a:solidFill>
                  <a:schemeClr val="accent2"/>
                </a:solidFill>
              </a:defRPr>
            </a:lvl3pPr>
            <a:lvl4pPr>
              <a:defRPr sz="1000">
                <a:solidFill>
                  <a:schemeClr val="accent2"/>
                </a:solidFill>
              </a:defRPr>
            </a:lvl4pPr>
            <a:lvl5pPr>
              <a:defRPr sz="1000">
                <a:solidFill>
                  <a:schemeClr val="accent2"/>
                </a:solidFill>
              </a:defRPr>
            </a:lvl5pPr>
          </a:lstStyle>
          <a:p>
            <a:pPr lvl="0"/>
            <a:r>
              <a:rPr lang="en-US" dirty="0" smtClean="0"/>
              <a:t>Heading 12 </a:t>
            </a:r>
            <a:r>
              <a:rPr lang="en-US" dirty="0" err="1" smtClean="0"/>
              <a:t>pt</a:t>
            </a:r>
            <a:endParaRPr lang="en-US" dirty="0" smtClean="0"/>
          </a:p>
          <a:p>
            <a:pPr lvl="1"/>
            <a:r>
              <a:rPr lang="en-US" dirty="0" smtClean="0"/>
              <a:t>Subheading 12 </a:t>
            </a:r>
            <a:r>
              <a:rPr lang="en-US" dirty="0" err="1" smtClean="0"/>
              <a:t>pt</a:t>
            </a:r>
            <a:endParaRPr lang="en-US" dirty="0" smtClean="0"/>
          </a:p>
        </p:txBody>
      </p:sp>
      <p:sp>
        <p:nvSpPr>
          <p:cNvPr id="12" name="Title"/>
          <p:cNvSpPr>
            <a:spLocks noGrp="1"/>
          </p:cNvSpPr>
          <p:nvPr>
            <p:ph type="title"/>
          </p:nvPr>
        </p:nvSpPr>
        <p:spPr bwMode="gray">
          <a:xfrm>
            <a:off x="457200" y="381000"/>
            <a:ext cx="8686800" cy="762000"/>
          </a:xfrm>
        </p:spPr>
        <p:txBody>
          <a:bodyPr lIns="0" tIns="0" rIns="0" bIns="0"/>
          <a:lstStyle>
            <a:lvl1pPr fontAlgn="base">
              <a:lnSpc>
                <a:spcPct val="88000"/>
              </a:lnSpc>
              <a:spcBef>
                <a:spcPct val="0"/>
              </a:spcBef>
              <a:spcAft>
                <a:spcPct val="0"/>
              </a:spcAft>
              <a:defRPr>
                <a:latin typeface="+mj-lt"/>
                <a:ea typeface="+mj-ea"/>
                <a:sym typeface="+mj-lt"/>
              </a:defRPr>
            </a:lvl1pPr>
          </a:lstStyle>
          <a:p>
            <a:r>
              <a:rPr lang="en-US" altLang="ja-JP" smtClean="0"/>
              <a:t>Click to edit Master title style</a:t>
            </a:r>
            <a:endParaRPr lang="en-US" dirty="0"/>
          </a:p>
        </p:txBody>
      </p:sp>
    </p:spTree>
    <p:extLst>
      <p:ext uri="{BB962C8B-B14F-4D97-AF65-F5344CB8AC3E}">
        <p14:creationId xmlns:p14="http://schemas.microsoft.com/office/powerpoint/2010/main" val="643489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vmlDrawing" Target="../drawings/vmlDrawing1.v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image" Target="../media/image1.emf"/><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oleObject" Target="../embeddings/oleObject2.bin"/><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tags" Target="../tags/tag5.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vmlDrawing" Target="../drawings/vmlDrawing2.vml"/><Relationship Id="rId28" Type="http://schemas.openxmlformats.org/officeDocument/2006/relationships/image" Target="../media/image7.wmf"/><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2.xml"/><Relationship Id="rId27"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26" Type="http://schemas.openxmlformats.org/officeDocument/2006/relationships/image" Target="../media/image1.emf"/><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oleObject" Target="../embeddings/oleObject4.bin"/><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tags" Target="../tags/tag7.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vmlDrawing" Target="../drawings/vmlDrawing4.vml"/><Relationship Id="rId28" Type="http://schemas.openxmlformats.org/officeDocument/2006/relationships/image" Target="../media/image7.wmf"/><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theme" Target="../theme/theme3.xml"/><Relationship Id="rId27"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oleObject" Target="../embeddings/oleObject6.bin"/><Relationship Id="rId5" Type="http://schemas.openxmlformats.org/officeDocument/2006/relationships/tags" Target="../tags/tag9.xml"/><Relationship Id="rId4" Type="http://schemas.openxmlformats.org/officeDocument/2006/relationships/vmlDrawing" Target="../drawings/vmlDrawing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3"/>
            </p:custDataLst>
            <p:extLst>
              <p:ext uri="{D42A27DB-BD31-4B8C-83A1-F6EECF244321}">
                <p14:modId xmlns:p14="http://schemas.microsoft.com/office/powerpoint/2010/main" val="17672985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43" name="think-cell Slide" r:id="rId36" imgW="270" imgH="270" progId="TCLayout.ActiveDocument.1">
                  <p:embed/>
                </p:oleObj>
              </mc:Choice>
              <mc:Fallback>
                <p:oleObj name="think-cell Slide" r:id="rId36" imgW="270" imgH="270" progId="TCLayout.ActiveDocument.1">
                  <p:embed/>
                  <p:pic>
                    <p:nvPicPr>
                      <p:cNvPr id="0" name=""/>
                      <p:cNvPicPr/>
                      <p:nvPr/>
                    </p:nvPicPr>
                    <p:blipFill>
                      <a:blip r:embed="rId37"/>
                      <a:stretch>
                        <a:fillRect/>
                      </a:stretch>
                    </p:blipFill>
                    <p:spPr>
                      <a:xfrm>
                        <a:off x="1588" y="1588"/>
                        <a:ext cx="1587" cy="1587"/>
                      </a:xfrm>
                      <a:prstGeom prst="rect">
                        <a:avLst/>
                      </a:prstGeom>
                    </p:spPr>
                  </p:pic>
                </p:oleObj>
              </mc:Fallback>
            </mc:AlternateContent>
          </a:graphicData>
        </a:graphic>
      </p:graphicFrame>
      <p:sp>
        <p:nvSpPr>
          <p:cNvPr id="1027" name="BodyText"/>
          <p:cNvSpPr>
            <a:spLocks noGrp="1" noChangeArrowheads="1"/>
          </p:cNvSpPr>
          <p:nvPr>
            <p:ph type="body" idx="1"/>
            <p:custDataLst>
              <p:tags r:id="rId34"/>
            </p:custDataLst>
          </p:nvPr>
        </p:nvSpPr>
        <p:spPr bwMode="gray">
          <a:xfrm>
            <a:off x="457994" y="1400400"/>
            <a:ext cx="8686800" cy="493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text styles</a:t>
            </a:r>
          </a:p>
          <a:p>
            <a:pPr lvl="1"/>
            <a:r>
              <a:rPr lang="en-GB" altLang="ja-JP" dirty="0" smtClean="0"/>
              <a:t>Second level</a:t>
            </a:r>
          </a:p>
          <a:p>
            <a:pPr lvl="2"/>
            <a:r>
              <a:rPr lang="en-GB" altLang="ja-JP" dirty="0" smtClean="0"/>
              <a:t>Third level</a:t>
            </a:r>
          </a:p>
          <a:p>
            <a:pPr lvl="3"/>
            <a:r>
              <a:rPr lang="en-GB" altLang="ja-JP" dirty="0" smtClean="0"/>
              <a:t>Fourth level</a:t>
            </a:r>
          </a:p>
          <a:p>
            <a:pPr lvl="4"/>
            <a:r>
              <a:rPr lang="en-GB" altLang="ja-JP" dirty="0" smtClean="0"/>
              <a:t>Fifth level</a:t>
            </a:r>
            <a:endParaRPr lang="en-GB" dirty="0" smtClean="0"/>
          </a:p>
        </p:txBody>
      </p:sp>
      <p:sp>
        <p:nvSpPr>
          <p:cNvPr id="1026" name="Title"/>
          <p:cNvSpPr>
            <a:spLocks noGrp="1" noChangeArrowheads="1"/>
          </p:cNvSpPr>
          <p:nvPr>
            <p:ph type="title"/>
            <p:custDataLst>
              <p:tags r:id="rId35"/>
            </p:custDataLst>
          </p:nvPr>
        </p:nvSpPr>
        <p:spPr bwMode="gray">
          <a:xfrm>
            <a:off x="457994" y="381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ja-JP" dirty="0" smtClean="0"/>
              <a:t>Click to edit Master title style</a:t>
            </a:r>
            <a:endParaRPr lang="en-GB" dirty="0" smtClean="0"/>
          </a:p>
        </p:txBody>
      </p:sp>
    </p:spTree>
  </p:cSld>
  <p:clrMap bg1="lt1" tx1="dk1" bg2="lt2" tx2="dk2" accent1="accent1" accent2="accent2" accent3="accent3" accent4="accent4" accent5="accent5" accent6="accent6" hlink="hlink" folHlink="folHlink"/>
  <p:sldLayoutIdLst>
    <p:sldLayoutId id="2147483676" r:id="rId1"/>
    <p:sldLayoutId id="2147483678" r:id="rId2"/>
    <p:sldLayoutId id="2147483677" r:id="rId3"/>
    <p:sldLayoutId id="2147483703" r:id="rId4"/>
    <p:sldLayoutId id="2147483702" r:id="rId5"/>
    <p:sldLayoutId id="2147483712" r:id="rId6"/>
    <p:sldLayoutId id="2147483681" r:id="rId7"/>
    <p:sldLayoutId id="2147483682" r:id="rId8"/>
    <p:sldLayoutId id="2147483683" r:id="rId9"/>
    <p:sldLayoutId id="2147483699" r:id="rId10"/>
    <p:sldLayoutId id="2147483713" r:id="rId11"/>
    <p:sldLayoutId id="2147483714" r:id="rId12"/>
    <p:sldLayoutId id="2147483700" r:id="rId13"/>
    <p:sldLayoutId id="2147483686" r:id="rId14"/>
    <p:sldLayoutId id="2147483687" r:id="rId15"/>
    <p:sldLayoutId id="2147483701" r:id="rId16"/>
    <p:sldLayoutId id="2147483715" r:id="rId17"/>
    <p:sldLayoutId id="2147483716" r:id="rId18"/>
    <p:sldLayoutId id="2147483717" r:id="rId19"/>
    <p:sldLayoutId id="2147483705" r:id="rId20"/>
    <p:sldLayoutId id="2147483692" r:id="rId21"/>
    <p:sldLayoutId id="2147483694" r:id="rId22"/>
    <p:sldLayoutId id="2147483710" r:id="rId23"/>
    <p:sldLayoutId id="2147483698" r:id="rId24"/>
    <p:sldLayoutId id="2147483679" r:id="rId25"/>
    <p:sldLayoutId id="2147483696" r:id="rId26"/>
    <p:sldLayoutId id="2147483706" r:id="rId27"/>
    <p:sldLayoutId id="2147483718" r:id="rId28"/>
    <p:sldLayoutId id="2147483741" r:id="rId29"/>
    <p:sldLayoutId id="2147483767" r:id="rId30"/>
  </p:sldLayoutIdLst>
  <p:timing>
    <p:tnLst>
      <p:par>
        <p:cTn id="1" dur="indefinite" restart="never" nodeType="tmRoot"/>
      </p:par>
    </p:tnLst>
  </p:timing>
  <p:hf sldNum="0" hdr="0" ftr="0"/>
  <p:txStyles>
    <p:titleStyle>
      <a:lvl1pPr algn="l" rtl="0" eaLnBrk="1" fontAlgn="base" hangingPunct="1">
        <a:lnSpc>
          <a:spcPct val="88000"/>
        </a:lnSpc>
        <a:spcBef>
          <a:spcPct val="0"/>
        </a:spcBef>
        <a:spcAft>
          <a:spcPct val="0"/>
        </a:spcAft>
        <a:defRPr sz="2000">
          <a:solidFill>
            <a:schemeClr val="tx2"/>
          </a:solidFill>
          <a:latin typeface="+mj-lt"/>
          <a:ea typeface="+mj-ea"/>
          <a:cs typeface="+mj-cs"/>
          <a:sym typeface="+mj-lt"/>
        </a:defRPr>
      </a:lvl1pPr>
      <a:lvl2pPr algn="l" rtl="0" eaLnBrk="1" fontAlgn="base" hangingPunct="1">
        <a:lnSpc>
          <a:spcPct val="88000"/>
        </a:lnSpc>
        <a:spcBef>
          <a:spcPct val="0"/>
        </a:spcBef>
        <a:spcAft>
          <a:spcPct val="0"/>
        </a:spcAft>
        <a:defRPr>
          <a:solidFill>
            <a:srgbClr val="002C77"/>
          </a:solidFill>
          <a:latin typeface="Arial" charset="0"/>
          <a:cs typeface="Arial" charset="0"/>
        </a:defRPr>
      </a:lvl2pPr>
      <a:lvl3pPr algn="l" rtl="0" eaLnBrk="1" fontAlgn="base" hangingPunct="1">
        <a:lnSpc>
          <a:spcPct val="88000"/>
        </a:lnSpc>
        <a:spcBef>
          <a:spcPct val="0"/>
        </a:spcBef>
        <a:spcAft>
          <a:spcPct val="0"/>
        </a:spcAft>
        <a:defRPr>
          <a:solidFill>
            <a:srgbClr val="002C77"/>
          </a:solidFill>
          <a:latin typeface="Arial" charset="0"/>
          <a:cs typeface="Arial" charset="0"/>
        </a:defRPr>
      </a:lvl3pPr>
      <a:lvl4pPr algn="l" rtl="0" eaLnBrk="1" fontAlgn="base" hangingPunct="1">
        <a:lnSpc>
          <a:spcPct val="88000"/>
        </a:lnSpc>
        <a:spcBef>
          <a:spcPct val="0"/>
        </a:spcBef>
        <a:spcAft>
          <a:spcPct val="0"/>
        </a:spcAft>
        <a:defRPr>
          <a:solidFill>
            <a:srgbClr val="002C77"/>
          </a:solidFill>
          <a:latin typeface="Arial" charset="0"/>
          <a:cs typeface="Arial" charset="0"/>
        </a:defRPr>
      </a:lvl4pPr>
      <a:lvl5pPr algn="l" rtl="0" eaLnBrk="1" fontAlgn="base" hangingPunct="1">
        <a:lnSpc>
          <a:spcPct val="88000"/>
        </a:lnSpc>
        <a:spcBef>
          <a:spcPct val="0"/>
        </a:spcBef>
        <a:spcAft>
          <a:spcPct val="0"/>
        </a:spcAft>
        <a:defRPr>
          <a:solidFill>
            <a:srgbClr val="002C77"/>
          </a:solidFill>
          <a:latin typeface="Arial" charset="0"/>
          <a:cs typeface="Arial" charset="0"/>
        </a:defRPr>
      </a:lvl5pPr>
      <a:lvl6pPr marL="457200" algn="l" rtl="0" eaLnBrk="1" fontAlgn="base" hangingPunct="1">
        <a:lnSpc>
          <a:spcPct val="88000"/>
        </a:lnSpc>
        <a:spcBef>
          <a:spcPct val="0"/>
        </a:spcBef>
        <a:spcAft>
          <a:spcPct val="0"/>
        </a:spcAft>
        <a:defRPr>
          <a:solidFill>
            <a:srgbClr val="002C77"/>
          </a:solidFill>
          <a:latin typeface="Arial" charset="0"/>
          <a:cs typeface="Arial" charset="0"/>
        </a:defRPr>
      </a:lvl6pPr>
      <a:lvl7pPr marL="914400" algn="l" rtl="0" eaLnBrk="1" fontAlgn="base" hangingPunct="1">
        <a:lnSpc>
          <a:spcPct val="88000"/>
        </a:lnSpc>
        <a:spcBef>
          <a:spcPct val="0"/>
        </a:spcBef>
        <a:spcAft>
          <a:spcPct val="0"/>
        </a:spcAft>
        <a:defRPr>
          <a:solidFill>
            <a:srgbClr val="002C77"/>
          </a:solidFill>
          <a:latin typeface="Arial" charset="0"/>
          <a:cs typeface="Arial" charset="0"/>
        </a:defRPr>
      </a:lvl7pPr>
      <a:lvl8pPr marL="1371600" algn="l" rtl="0" eaLnBrk="1" fontAlgn="base" hangingPunct="1">
        <a:lnSpc>
          <a:spcPct val="88000"/>
        </a:lnSpc>
        <a:spcBef>
          <a:spcPct val="0"/>
        </a:spcBef>
        <a:spcAft>
          <a:spcPct val="0"/>
        </a:spcAft>
        <a:defRPr>
          <a:solidFill>
            <a:srgbClr val="002C77"/>
          </a:solidFill>
          <a:latin typeface="Arial" charset="0"/>
          <a:cs typeface="Arial" charset="0"/>
        </a:defRPr>
      </a:lvl8pPr>
      <a:lvl9pPr marL="1828800" algn="l" rtl="0" eaLnBrk="1" fontAlgn="base" hangingPunct="1">
        <a:lnSpc>
          <a:spcPct val="88000"/>
        </a:lnSpc>
        <a:spcBef>
          <a:spcPct val="0"/>
        </a:spcBef>
        <a:spcAft>
          <a:spcPct val="0"/>
        </a:spcAft>
        <a:defRPr>
          <a:solidFill>
            <a:srgbClr val="002C77"/>
          </a:solidFill>
          <a:latin typeface="Arial" charset="0"/>
          <a:cs typeface="Arial" charset="0"/>
        </a:defRPr>
      </a:lvl9pPr>
    </p:titleStyle>
    <p:body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p:bodyStyle>
    <p:other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879" userDrawn="1">
          <p15:clr>
            <a:srgbClr val="F26B43"/>
          </p15:clr>
        </p15:guide>
        <p15:guide id="2" pos="3024" userDrawn="1">
          <p15:clr>
            <a:srgbClr val="F26B43"/>
          </p15:clr>
        </p15:guide>
        <p15:guide id="3" orient="horz" pos="3990" userDrawn="1">
          <p15:clr>
            <a:srgbClr val="F26B43"/>
          </p15:clr>
        </p15:guide>
        <p15:guide id="4" pos="287" userDrawn="1">
          <p15:clr>
            <a:srgbClr val="F26B43"/>
          </p15:clr>
        </p15:guide>
        <p15:guide id="5" pos="5762" userDrawn="1">
          <p15:clr>
            <a:srgbClr val="F26B43"/>
          </p15:clr>
        </p15:guide>
        <p15:guide id="6" orient="horz" pos="240" userDrawn="1">
          <p15:clr>
            <a:srgbClr val="F26B43"/>
          </p15:clr>
        </p15:guide>
        <p15:guide id="7" pos="3171" userDrawn="1">
          <p15:clr>
            <a:srgbClr val="F26B43"/>
          </p15:clr>
        </p15:guide>
        <p15:guide id="8" pos="287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525471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6"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0103680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extLst>
              <p:ext uri="{D42A27DB-BD31-4B8C-83A1-F6EECF244321}">
                <p14:modId xmlns:p14="http://schemas.microsoft.com/office/powerpoint/2010/main" val="23427269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838"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1026" name="Rectangle 2"/>
          <p:cNvSpPr>
            <a:spLocks noGrp="1" noChangeArrowheads="1"/>
          </p:cNvSpPr>
          <p:nvPr>
            <p:ph type="title"/>
          </p:nvPr>
        </p:nvSpPr>
        <p:spPr bwMode="auto">
          <a:xfrm>
            <a:off x="400116" y="381006"/>
            <a:ext cx="8796272" cy="7334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grpSp>
        <p:nvGrpSpPr>
          <p:cNvPr id="2" name="Group 1"/>
          <p:cNvGrpSpPr/>
          <p:nvPr userDrawn="1"/>
        </p:nvGrpSpPr>
        <p:grpSpPr>
          <a:xfrm>
            <a:off x="0" y="6248400"/>
            <a:ext cx="9602788" cy="609600"/>
            <a:chOff x="0" y="6248400"/>
            <a:chExt cx="9602788" cy="609600"/>
          </a:xfrm>
        </p:grpSpPr>
        <p:pic>
          <p:nvPicPr>
            <p:cNvPr id="1034" name="Picture 10" descr="fondo02"/>
            <p:cNvPicPr>
              <a:picLocks noChangeAspect="1" noChangeArrowheads="1"/>
            </p:cNvPicPr>
            <p:nvPr/>
          </p:nvPicPr>
          <p:blipFill>
            <a:blip r:embed="rId27"/>
            <a:srcRect t="91110"/>
            <a:stretch>
              <a:fillRect/>
            </a:stretch>
          </p:blipFill>
          <p:spPr bwMode="auto">
            <a:xfrm>
              <a:off x="0" y="6248400"/>
              <a:ext cx="9602788" cy="609600"/>
            </a:xfrm>
            <a:prstGeom prst="rect">
              <a:avLst/>
            </a:prstGeom>
            <a:noFill/>
          </p:spPr>
        </p:pic>
        <p:pic>
          <p:nvPicPr>
            <p:cNvPr id="1035" name="Picture 11" descr="Logo_Peq01"/>
            <p:cNvPicPr>
              <a:picLocks noChangeAspect="1" noChangeArrowheads="1"/>
            </p:cNvPicPr>
            <p:nvPr/>
          </p:nvPicPr>
          <p:blipFill>
            <a:blip r:embed="rId28"/>
            <a:srcRect/>
            <a:stretch>
              <a:fillRect/>
            </a:stretch>
          </p:blipFill>
          <p:spPr bwMode="auto">
            <a:xfrm>
              <a:off x="7335463" y="6345431"/>
              <a:ext cx="2013918" cy="352425"/>
            </a:xfrm>
            <a:prstGeom prst="rect">
              <a:avLst/>
            </a:prstGeom>
            <a:noFill/>
          </p:spPr>
        </p:pic>
      </p:grpSp>
      <p:sp>
        <p:nvSpPr>
          <p:cNvPr id="1029" name="Rectangle 5"/>
          <p:cNvSpPr>
            <a:spLocks noGrp="1" noChangeArrowheads="1"/>
          </p:cNvSpPr>
          <p:nvPr>
            <p:ph type="ftr" sz="quarter" idx="3"/>
          </p:nvPr>
        </p:nvSpPr>
        <p:spPr bwMode="auto">
          <a:xfrm>
            <a:off x="401638" y="6356064"/>
            <a:ext cx="6828502" cy="197136"/>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a:defRPr sz="800" b="0" i="0" baseline="0">
                <a:solidFill>
                  <a:schemeClr val="bg1"/>
                </a:solidFill>
              </a:defRPr>
            </a:lvl1pPr>
          </a:lstStyle>
          <a:p>
            <a:pPr algn="l" defTabSz="457200">
              <a:lnSpc>
                <a:spcPct val="100000"/>
              </a:lnSpc>
            </a:pPr>
            <a:r>
              <a:rPr lang="en-US" u="sng" dirty="0" smtClean="0">
                <a:solidFill>
                  <a:srgbClr val="FFFFFF"/>
                </a:solidFill>
                <a:latin typeface="Arial" pitchFamily="34" charset="0"/>
              </a:rPr>
              <a:t>Source: xxx</a:t>
            </a:r>
            <a:endParaRPr lang="en-US" u="sng" dirty="0">
              <a:solidFill>
                <a:srgbClr val="FFFFFF"/>
              </a:solidFill>
              <a:latin typeface="Arial" pitchFamily="34" charset="0"/>
            </a:endParaRPr>
          </a:p>
        </p:txBody>
      </p:sp>
      <p:sp>
        <p:nvSpPr>
          <p:cNvPr id="10" name="Rectangle 6"/>
          <p:cNvSpPr>
            <a:spLocks noGrp="1" noChangeArrowheads="1"/>
          </p:cNvSpPr>
          <p:nvPr>
            <p:ph type="sldNum" sz="quarter" idx="4"/>
          </p:nvPr>
        </p:nvSpPr>
        <p:spPr bwMode="auto">
          <a:xfrm>
            <a:off x="9202672" y="0"/>
            <a:ext cx="400116" cy="381000"/>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400">
                <a:solidFill>
                  <a:srgbClr val="FF0000"/>
                </a:solidFill>
                <a:latin typeface="Arial Bold" pitchFamily="-112" charset="0"/>
              </a:defRPr>
            </a:lvl1pPr>
          </a:lstStyle>
          <a:p>
            <a:fld id="{4B553441-A85E-4A5F-B6E9-6327667DC369}" type="slidenum">
              <a:rPr lang="en-US" smtClean="0"/>
              <a:pPr/>
              <a:t>‹#›</a:t>
            </a:fld>
            <a:endParaRPr lang="en-US" dirty="0"/>
          </a:p>
        </p:txBody>
      </p:sp>
    </p:spTree>
    <p:extLst>
      <p:ext uri="{BB962C8B-B14F-4D97-AF65-F5344CB8AC3E}">
        <p14:creationId xmlns:p14="http://schemas.microsoft.com/office/powerpoint/2010/main" val="33542745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Lst>
  <p:timing>
    <p:tnLst>
      <p:par>
        <p:cTn id="1" dur="indefinite" restart="never" nodeType="tmRoot"/>
      </p:par>
    </p:tnLst>
  </p:timing>
  <p:hf hdr="0" ftr="0" dt="0"/>
  <p:txStyles>
    <p:titleStyle>
      <a:lvl1pPr algn="l" rtl="0" eaLnBrk="1" fontAlgn="base" hangingPunct="1">
        <a:lnSpc>
          <a:spcPct val="86000"/>
        </a:lnSpc>
        <a:spcBef>
          <a:spcPct val="0"/>
        </a:spcBef>
        <a:spcAft>
          <a:spcPct val="0"/>
        </a:spcAft>
        <a:defRPr sz="2000" b="1" i="0" baseline="0">
          <a:solidFill>
            <a:schemeClr val="tx1"/>
          </a:solidFill>
          <a:latin typeface="+mn-lt"/>
          <a:ea typeface="+mj-ea"/>
          <a:cs typeface="+mj-cs"/>
        </a:defRPr>
      </a:lvl1pPr>
      <a:lvl2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5pPr>
      <a:lvl6pPr marL="4572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6pPr>
      <a:lvl7pPr marL="9144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7pPr>
      <a:lvl8pPr marL="13716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8pPr>
      <a:lvl9pPr marL="1828800" algn="l" rtl="0" eaLnBrk="1" fontAlgn="base" hangingPunct="1">
        <a:spcBef>
          <a:spcPct val="0"/>
        </a:spcBef>
        <a:spcAft>
          <a:spcPct val="0"/>
        </a:spcAft>
        <a:defRPr sz="2400">
          <a:solidFill>
            <a:schemeClr val="tx1"/>
          </a:solidFill>
          <a:latin typeface="Arial Bold" pitchFamily="-112" charset="0"/>
          <a:ea typeface="ＭＳ Ｐゴシック" pitchFamily="-112" charset="-128"/>
          <a:cs typeface="ＭＳ Ｐゴシック" pitchFamily="-112" charset="-128"/>
        </a:defRPr>
      </a:lvl9pPr>
    </p:titleStyle>
    <p:bodyStyle>
      <a:lvl1pPr marL="153988" indent="-153988" algn="l" rtl="0" eaLnBrk="1" fontAlgn="base" hangingPunct="1">
        <a:lnSpc>
          <a:spcPct val="100000"/>
        </a:lnSpc>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00000"/>
        </a:lnSpc>
        <a:spcBef>
          <a:spcPts val="400"/>
        </a:spcBef>
        <a:spcAft>
          <a:spcPct val="0"/>
        </a:spcAft>
        <a:buClr>
          <a:schemeClr val="tx1"/>
        </a:buClr>
        <a:buFont typeface="Wingdings" pitchFamily="2" charset="2"/>
        <a:buChar char="§"/>
        <a:defRPr sz="1600">
          <a:solidFill>
            <a:schemeClr val="tx2"/>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600">
          <a:solidFill>
            <a:schemeClr val="tx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600">
          <a:solidFill>
            <a:schemeClr val="tx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6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5"/>
            </p:custDataLst>
            <p:extLst>
              <p:ext uri="{D42A27DB-BD31-4B8C-83A1-F6EECF244321}">
                <p14:modId xmlns:p14="http://schemas.microsoft.com/office/powerpoint/2010/main" val="4105199246"/>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22929"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1668" y="1589"/>
                        <a:ext cx="1667" cy="1587"/>
                      </a:xfrm>
                      <a:prstGeom prst="rect">
                        <a:avLst/>
                      </a:prstGeom>
                    </p:spPr>
                  </p:pic>
                </p:oleObj>
              </mc:Fallback>
            </mc:AlternateContent>
          </a:graphicData>
        </a:graphic>
      </p:graphicFrame>
      <p:sp>
        <p:nvSpPr>
          <p:cNvPr id="4" name="Rectangle 3"/>
          <p:cNvSpPr/>
          <p:nvPr userDrawn="1"/>
        </p:nvSpPr>
        <p:spPr>
          <a:xfrm>
            <a:off x="7362138" y="6592433"/>
            <a:ext cx="2092036" cy="323165"/>
          </a:xfrm>
          <a:prstGeom prst="rect">
            <a:avLst/>
          </a:prstGeom>
        </p:spPr>
        <p:txBody>
          <a:bodyPr wrap="square">
            <a:spAutoFit/>
          </a:bodyPr>
          <a:lstStyle/>
          <a:p>
            <a:pPr algn="l" eaLnBrk="0" hangingPunct="0">
              <a:lnSpc>
                <a:spcPct val="100000"/>
              </a:lnSpc>
            </a:pPr>
            <a:r>
              <a:rPr lang="en-US" sz="1500" b="1" baseline="30000" dirty="0">
                <a:solidFill>
                  <a:prstClr val="black"/>
                </a:solidFill>
                <a:ea typeface="MS PGothic" pitchFamily="34" charset="-128"/>
              </a:rPr>
              <a:t>Proprietary &amp; Confidential</a:t>
            </a:r>
            <a:endParaRPr lang="en-US" sz="1500" b="1" dirty="0">
              <a:solidFill>
                <a:prstClr val="black"/>
              </a:solidFill>
              <a:ea typeface="MS PGothic" pitchFamily="34" charset="-128"/>
            </a:endParaRPr>
          </a:p>
        </p:txBody>
      </p:sp>
      <p:pic>
        <p:nvPicPr>
          <p:cNvPr id="1026" name="Picture 2" descr="C:\Users\n610821\Desktop\sant-MReg_positivo_RGB.300.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362138" y="6126759"/>
            <a:ext cx="1793177" cy="4976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userDrawn="1"/>
        </p:nvSpPr>
        <p:spPr>
          <a:xfrm>
            <a:off x="258298" y="6321263"/>
            <a:ext cx="1747658" cy="323165"/>
          </a:xfrm>
          <a:prstGeom prst="rect">
            <a:avLst/>
          </a:prstGeom>
        </p:spPr>
        <p:txBody>
          <a:bodyPr wrap="none">
            <a:spAutoFit/>
          </a:bodyPr>
          <a:lstStyle/>
          <a:p>
            <a:pPr algn="l" eaLnBrk="0" hangingPunct="0">
              <a:lnSpc>
                <a:spcPct val="100000"/>
              </a:lnSpc>
            </a:pPr>
            <a:r>
              <a:rPr lang="en-US" sz="1500" b="1" baseline="30000" dirty="0" smtClean="0">
                <a:solidFill>
                  <a:prstClr val="black"/>
                </a:solidFill>
                <a:ea typeface="MS PGothic" pitchFamily="34" charset="-128"/>
              </a:rPr>
              <a:t>Santander Holdings USA</a:t>
            </a:r>
            <a:r>
              <a:rPr lang="en-US" sz="1500" b="1" dirty="0" smtClean="0">
                <a:solidFill>
                  <a:prstClr val="black"/>
                </a:solidFill>
                <a:ea typeface="MS PGothic" pitchFamily="34" charset="-128"/>
              </a:rPr>
              <a:t> </a:t>
            </a:r>
            <a:endParaRPr lang="en-US" sz="1500" b="1" dirty="0">
              <a:solidFill>
                <a:prstClr val="black"/>
              </a:solidFill>
              <a:ea typeface="MS PGothic" pitchFamily="34" charset="-128"/>
            </a:endParaRPr>
          </a:p>
        </p:txBody>
      </p:sp>
    </p:spTree>
    <p:extLst>
      <p:ext uri="{BB962C8B-B14F-4D97-AF65-F5344CB8AC3E}">
        <p14:creationId xmlns:p14="http://schemas.microsoft.com/office/powerpoint/2010/main" val="251963105"/>
      </p:ext>
    </p:extLst>
  </p:cSld>
  <p:clrMap bg1="lt1" tx1="dk1" bg2="lt2" tx2="dk2" accent1="accent1" accent2="accent2" accent3="accent3" accent4="accent4" accent5="accent5" accent6="accent6" hlink="hlink" folHlink="folHlink"/>
  <p:sldLayoutIdLst>
    <p:sldLayoutId id="2147483765" r:id="rId1"/>
    <p:sldLayoutId id="2147483766" r:id="rId2"/>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4.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5.xml"/><Relationship Id="rId1" Type="http://schemas.openxmlformats.org/officeDocument/2006/relationships/vmlDrawing" Target="../drawings/vmlDrawing12.vml"/><Relationship Id="rId5" Type="http://schemas.openxmlformats.org/officeDocument/2006/relationships/image" Target="../media/image8.e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oleObject" Target="../embeddings/oleObject13.bin"/><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slideLayout" Target="../slideLayouts/slideLayout28.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image" Target="../media/image12.emf"/><Relationship Id="rId1" Type="http://schemas.openxmlformats.org/officeDocument/2006/relationships/vmlDrawing" Target="../drawings/vmlDrawing13.v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oleObject" Target="../embeddings/oleObject14.bin"/><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tags" Target="../tags/tag55.xml"/><Relationship Id="rId26" Type="http://schemas.openxmlformats.org/officeDocument/2006/relationships/image" Target="../media/image1.emf"/><Relationship Id="rId3" Type="http://schemas.openxmlformats.org/officeDocument/2006/relationships/tags" Target="../tags/tag40.xml"/><Relationship Id="rId21" Type="http://schemas.openxmlformats.org/officeDocument/2006/relationships/tags" Target="../tags/tag58.xml"/><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tags" Target="../tags/tag54.xml"/><Relationship Id="rId25" Type="http://schemas.openxmlformats.org/officeDocument/2006/relationships/oleObject" Target="../embeddings/oleObject15.bin"/><Relationship Id="rId2" Type="http://schemas.openxmlformats.org/officeDocument/2006/relationships/tags" Target="../tags/tag39.xml"/><Relationship Id="rId16" Type="http://schemas.openxmlformats.org/officeDocument/2006/relationships/tags" Target="../tags/tag53.xml"/><Relationship Id="rId20" Type="http://schemas.openxmlformats.org/officeDocument/2006/relationships/tags" Target="../tags/tag57.xml"/><Relationship Id="rId1" Type="http://schemas.openxmlformats.org/officeDocument/2006/relationships/vmlDrawing" Target="../drawings/vmlDrawing14.v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slideLayout" Target="../slideLayouts/slideLayout28.xml"/><Relationship Id="rId5" Type="http://schemas.openxmlformats.org/officeDocument/2006/relationships/tags" Target="../tags/tag42.xml"/><Relationship Id="rId15" Type="http://schemas.openxmlformats.org/officeDocument/2006/relationships/tags" Target="../tags/tag52.xml"/><Relationship Id="rId23" Type="http://schemas.openxmlformats.org/officeDocument/2006/relationships/tags" Target="../tags/tag60.xml"/><Relationship Id="rId28" Type="http://schemas.openxmlformats.org/officeDocument/2006/relationships/image" Target="../media/image13.emf"/><Relationship Id="rId10" Type="http://schemas.openxmlformats.org/officeDocument/2006/relationships/tags" Target="../tags/tag47.xml"/><Relationship Id="rId19" Type="http://schemas.openxmlformats.org/officeDocument/2006/relationships/tags" Target="../tags/tag56.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tags" Target="../tags/tag51.xml"/><Relationship Id="rId22" Type="http://schemas.openxmlformats.org/officeDocument/2006/relationships/tags" Target="../tags/tag59.xml"/><Relationship Id="rId27"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tags" Target="../tags/tag77.xml"/><Relationship Id="rId26" Type="http://schemas.openxmlformats.org/officeDocument/2006/relationships/image" Target="../media/image1.emf"/><Relationship Id="rId3" Type="http://schemas.openxmlformats.org/officeDocument/2006/relationships/tags" Target="../tags/tag62.xml"/><Relationship Id="rId21" Type="http://schemas.openxmlformats.org/officeDocument/2006/relationships/tags" Target="../tags/tag80.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oleObject" Target="../embeddings/oleObject17.bin"/><Relationship Id="rId2" Type="http://schemas.openxmlformats.org/officeDocument/2006/relationships/tags" Target="../tags/tag61.xml"/><Relationship Id="rId16" Type="http://schemas.openxmlformats.org/officeDocument/2006/relationships/tags" Target="../tags/tag75.xml"/><Relationship Id="rId20" Type="http://schemas.openxmlformats.org/officeDocument/2006/relationships/tags" Target="../tags/tag79.xml"/><Relationship Id="rId1" Type="http://schemas.openxmlformats.org/officeDocument/2006/relationships/vmlDrawing" Target="../drawings/vmlDrawing15.v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slideLayout" Target="../slideLayouts/slideLayout28.xml"/><Relationship Id="rId5" Type="http://schemas.openxmlformats.org/officeDocument/2006/relationships/tags" Target="../tags/tag64.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image" Target="../media/image14.emf"/><Relationship Id="rId10" Type="http://schemas.openxmlformats.org/officeDocument/2006/relationships/tags" Target="../tags/tag69.xml"/><Relationship Id="rId19" Type="http://schemas.openxmlformats.org/officeDocument/2006/relationships/tags" Target="../tags/tag78.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 Id="rId22" Type="http://schemas.openxmlformats.org/officeDocument/2006/relationships/tags" Target="../tags/tag81.xml"/><Relationship Id="rId27"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8" Type="http://schemas.openxmlformats.org/officeDocument/2006/relationships/tags" Target="../tags/tag89.xml"/><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oleObject" Target="../embeddings/oleObject19.bin"/><Relationship Id="rId3" Type="http://schemas.openxmlformats.org/officeDocument/2006/relationships/tags" Target="../tags/tag84.xml"/><Relationship Id="rId21" Type="http://schemas.openxmlformats.org/officeDocument/2006/relationships/tags" Target="../tags/tag102.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slideLayout" Target="../slideLayouts/slideLayout28.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image" Target="../media/image15.emf"/><Relationship Id="rId1" Type="http://schemas.openxmlformats.org/officeDocument/2006/relationships/vmlDrawing" Target="../drawings/vmlDrawing16.v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oleObject" Target="../embeddings/oleObject20.bin"/><Relationship Id="rId10" Type="http://schemas.openxmlformats.org/officeDocument/2006/relationships/tags" Target="../tags/tag91.xml"/><Relationship Id="rId19" Type="http://schemas.openxmlformats.org/officeDocument/2006/relationships/tags" Target="../tags/tag100.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image" Target="../media/image1.emf"/></Relationships>
</file>

<file path=ppt/slides/_rels/slide19.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26" Type="http://schemas.openxmlformats.org/officeDocument/2006/relationships/tags" Target="../tags/tag130.xml"/><Relationship Id="rId3" Type="http://schemas.openxmlformats.org/officeDocument/2006/relationships/tags" Target="../tags/tag107.xml"/><Relationship Id="rId21" Type="http://schemas.openxmlformats.org/officeDocument/2006/relationships/tags" Target="../tags/tag125.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5" Type="http://schemas.openxmlformats.org/officeDocument/2006/relationships/tags" Target="../tags/tag129.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29" Type="http://schemas.openxmlformats.org/officeDocument/2006/relationships/image" Target="../media/image1.emf"/><Relationship Id="rId1" Type="http://schemas.openxmlformats.org/officeDocument/2006/relationships/vmlDrawing" Target="../drawings/vmlDrawing17.vml"/><Relationship Id="rId6" Type="http://schemas.openxmlformats.org/officeDocument/2006/relationships/tags" Target="../tags/tag110.xml"/><Relationship Id="rId11" Type="http://schemas.openxmlformats.org/officeDocument/2006/relationships/tags" Target="../tags/tag115.xml"/><Relationship Id="rId24" Type="http://schemas.openxmlformats.org/officeDocument/2006/relationships/tags" Target="../tags/tag128.xml"/><Relationship Id="rId5" Type="http://schemas.openxmlformats.org/officeDocument/2006/relationships/tags" Target="../tags/tag109.xml"/><Relationship Id="rId15" Type="http://schemas.openxmlformats.org/officeDocument/2006/relationships/tags" Target="../tags/tag119.xml"/><Relationship Id="rId23" Type="http://schemas.openxmlformats.org/officeDocument/2006/relationships/tags" Target="../tags/tag127.xml"/><Relationship Id="rId28" Type="http://schemas.openxmlformats.org/officeDocument/2006/relationships/oleObject" Target="../embeddings/oleObject21.bin"/><Relationship Id="rId10" Type="http://schemas.openxmlformats.org/officeDocument/2006/relationships/tags" Target="../tags/tag114.xml"/><Relationship Id="rId19" Type="http://schemas.openxmlformats.org/officeDocument/2006/relationships/tags" Target="../tags/tag123.xml"/><Relationship Id="rId31" Type="http://schemas.openxmlformats.org/officeDocument/2006/relationships/image" Target="../media/image16.emf"/><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 Id="rId22" Type="http://schemas.openxmlformats.org/officeDocument/2006/relationships/tags" Target="../tags/tag126.xml"/><Relationship Id="rId27" Type="http://schemas.openxmlformats.org/officeDocument/2006/relationships/slideLayout" Target="../slideLayouts/slideLayout28.xml"/><Relationship Id="rId30"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18" Type="http://schemas.openxmlformats.org/officeDocument/2006/relationships/tags" Target="../tags/tag147.xml"/><Relationship Id="rId26" Type="http://schemas.openxmlformats.org/officeDocument/2006/relationships/tags" Target="../tags/tag155.xml"/><Relationship Id="rId3" Type="http://schemas.openxmlformats.org/officeDocument/2006/relationships/tags" Target="../tags/tag132.xml"/><Relationship Id="rId21" Type="http://schemas.openxmlformats.org/officeDocument/2006/relationships/tags" Target="../tags/tag150.xml"/><Relationship Id="rId34" Type="http://schemas.openxmlformats.org/officeDocument/2006/relationships/image" Target="../media/image1.emf"/><Relationship Id="rId7" Type="http://schemas.openxmlformats.org/officeDocument/2006/relationships/tags" Target="../tags/tag136.xml"/><Relationship Id="rId12" Type="http://schemas.openxmlformats.org/officeDocument/2006/relationships/tags" Target="../tags/tag141.xml"/><Relationship Id="rId17" Type="http://schemas.openxmlformats.org/officeDocument/2006/relationships/tags" Target="../tags/tag146.xml"/><Relationship Id="rId25" Type="http://schemas.openxmlformats.org/officeDocument/2006/relationships/tags" Target="../tags/tag154.xml"/><Relationship Id="rId33" Type="http://schemas.openxmlformats.org/officeDocument/2006/relationships/oleObject" Target="../embeddings/oleObject23.bin"/><Relationship Id="rId2" Type="http://schemas.openxmlformats.org/officeDocument/2006/relationships/tags" Target="../tags/tag131.xml"/><Relationship Id="rId16" Type="http://schemas.openxmlformats.org/officeDocument/2006/relationships/tags" Target="../tags/tag145.xml"/><Relationship Id="rId20" Type="http://schemas.openxmlformats.org/officeDocument/2006/relationships/tags" Target="../tags/tag149.xml"/><Relationship Id="rId29" Type="http://schemas.openxmlformats.org/officeDocument/2006/relationships/tags" Target="../tags/tag158.xml"/><Relationship Id="rId1" Type="http://schemas.openxmlformats.org/officeDocument/2006/relationships/vmlDrawing" Target="../drawings/vmlDrawing18.vml"/><Relationship Id="rId6" Type="http://schemas.openxmlformats.org/officeDocument/2006/relationships/tags" Target="../tags/tag135.xml"/><Relationship Id="rId11" Type="http://schemas.openxmlformats.org/officeDocument/2006/relationships/tags" Target="../tags/tag140.xml"/><Relationship Id="rId24" Type="http://schemas.openxmlformats.org/officeDocument/2006/relationships/tags" Target="../tags/tag153.xml"/><Relationship Id="rId32" Type="http://schemas.openxmlformats.org/officeDocument/2006/relationships/slideLayout" Target="../slideLayouts/slideLayout28.xml"/><Relationship Id="rId5" Type="http://schemas.openxmlformats.org/officeDocument/2006/relationships/tags" Target="../tags/tag134.xml"/><Relationship Id="rId15" Type="http://schemas.openxmlformats.org/officeDocument/2006/relationships/tags" Target="../tags/tag144.xml"/><Relationship Id="rId23" Type="http://schemas.openxmlformats.org/officeDocument/2006/relationships/tags" Target="../tags/tag152.xml"/><Relationship Id="rId28" Type="http://schemas.openxmlformats.org/officeDocument/2006/relationships/tags" Target="../tags/tag157.xml"/><Relationship Id="rId36" Type="http://schemas.openxmlformats.org/officeDocument/2006/relationships/image" Target="../media/image17.emf"/><Relationship Id="rId10" Type="http://schemas.openxmlformats.org/officeDocument/2006/relationships/tags" Target="../tags/tag139.xml"/><Relationship Id="rId19" Type="http://schemas.openxmlformats.org/officeDocument/2006/relationships/tags" Target="../tags/tag148.xml"/><Relationship Id="rId31" Type="http://schemas.openxmlformats.org/officeDocument/2006/relationships/tags" Target="../tags/tag160.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 Id="rId22" Type="http://schemas.openxmlformats.org/officeDocument/2006/relationships/tags" Target="../tags/tag151.xml"/><Relationship Id="rId27" Type="http://schemas.openxmlformats.org/officeDocument/2006/relationships/tags" Target="../tags/tag156.xml"/><Relationship Id="rId30" Type="http://schemas.openxmlformats.org/officeDocument/2006/relationships/tags" Target="../tags/tag159.xml"/><Relationship Id="rId35" Type="http://schemas.openxmlformats.org/officeDocument/2006/relationships/oleObject" Target="../embeddings/oleObject24.bin"/></Relationships>
</file>

<file path=ppt/slides/_rels/slide21.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tags" Target="../tags/tag172.xml"/><Relationship Id="rId18" Type="http://schemas.openxmlformats.org/officeDocument/2006/relationships/tags" Target="../tags/tag177.xml"/><Relationship Id="rId26" Type="http://schemas.openxmlformats.org/officeDocument/2006/relationships/oleObject" Target="../embeddings/oleObject26.bin"/><Relationship Id="rId3" Type="http://schemas.openxmlformats.org/officeDocument/2006/relationships/tags" Target="../tags/tag162.xml"/><Relationship Id="rId21" Type="http://schemas.openxmlformats.org/officeDocument/2006/relationships/tags" Target="../tags/tag180.xml"/><Relationship Id="rId7" Type="http://schemas.openxmlformats.org/officeDocument/2006/relationships/tags" Target="../tags/tag166.xml"/><Relationship Id="rId12" Type="http://schemas.openxmlformats.org/officeDocument/2006/relationships/tags" Target="../tags/tag171.xml"/><Relationship Id="rId17" Type="http://schemas.openxmlformats.org/officeDocument/2006/relationships/tags" Target="../tags/tag176.xml"/><Relationship Id="rId25" Type="http://schemas.openxmlformats.org/officeDocument/2006/relationships/image" Target="../media/image1.emf"/><Relationship Id="rId2" Type="http://schemas.openxmlformats.org/officeDocument/2006/relationships/tags" Target="../tags/tag161.xml"/><Relationship Id="rId16" Type="http://schemas.openxmlformats.org/officeDocument/2006/relationships/tags" Target="../tags/tag175.xml"/><Relationship Id="rId20" Type="http://schemas.openxmlformats.org/officeDocument/2006/relationships/tags" Target="../tags/tag179.xml"/><Relationship Id="rId1" Type="http://schemas.openxmlformats.org/officeDocument/2006/relationships/vmlDrawing" Target="../drawings/vmlDrawing19.vml"/><Relationship Id="rId6" Type="http://schemas.openxmlformats.org/officeDocument/2006/relationships/tags" Target="../tags/tag165.xml"/><Relationship Id="rId11" Type="http://schemas.openxmlformats.org/officeDocument/2006/relationships/tags" Target="../tags/tag170.xml"/><Relationship Id="rId24" Type="http://schemas.openxmlformats.org/officeDocument/2006/relationships/oleObject" Target="../embeddings/oleObject25.bin"/><Relationship Id="rId5" Type="http://schemas.openxmlformats.org/officeDocument/2006/relationships/tags" Target="../tags/tag164.xml"/><Relationship Id="rId15" Type="http://schemas.openxmlformats.org/officeDocument/2006/relationships/tags" Target="../tags/tag174.xml"/><Relationship Id="rId23" Type="http://schemas.openxmlformats.org/officeDocument/2006/relationships/slideLayout" Target="../slideLayouts/slideLayout28.xml"/><Relationship Id="rId10" Type="http://schemas.openxmlformats.org/officeDocument/2006/relationships/tags" Target="../tags/tag169.xml"/><Relationship Id="rId19" Type="http://schemas.openxmlformats.org/officeDocument/2006/relationships/tags" Target="../tags/tag178.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tags" Target="../tags/tag173.xml"/><Relationship Id="rId22" Type="http://schemas.openxmlformats.org/officeDocument/2006/relationships/tags" Target="../tags/tag181.xml"/><Relationship Id="rId27" Type="http://schemas.openxmlformats.org/officeDocument/2006/relationships/image" Target="../media/image1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image" Target="../media/image11.png"/><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12.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55937" y="2963670"/>
            <a:ext cx="8550815" cy="34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fontAlgn="auto">
              <a:lnSpc>
                <a:spcPts val="2700"/>
              </a:lnSpc>
              <a:spcAft>
                <a:spcPts val="600"/>
              </a:spcAft>
            </a:pPr>
            <a:r>
              <a:rPr lang="en-US" sz="2400" b="1" dirty="0" smtClean="0">
                <a:solidFill>
                  <a:srgbClr val="FF0000"/>
                </a:solidFill>
                <a:latin typeface="Arial"/>
                <a:cs typeface="Arial"/>
              </a:rPr>
              <a:t>RAS Recalibration Support</a:t>
            </a:r>
            <a:endParaRPr lang="en-US" sz="2400" b="1" dirty="0">
              <a:solidFill>
                <a:srgbClr val="FF0000"/>
              </a:solidFill>
              <a:latin typeface="Arial"/>
              <a:cs typeface="Arial"/>
            </a:endParaRPr>
          </a:p>
        </p:txBody>
      </p:sp>
      <p:sp>
        <p:nvSpPr>
          <p:cNvPr id="12" name="Rectangle 11"/>
          <p:cNvSpPr>
            <a:spLocks noChangeArrowheads="1"/>
          </p:cNvSpPr>
          <p:nvPr/>
        </p:nvSpPr>
        <p:spPr bwMode="auto">
          <a:xfrm>
            <a:off x="355937" y="3313765"/>
            <a:ext cx="8550815" cy="769441"/>
          </a:xfrm>
          <a:prstGeom prst="rect">
            <a:avLst/>
          </a:prstGeom>
          <a:solidFill>
            <a:schemeClr val="bg1"/>
          </a:solidFill>
          <a:ln>
            <a:noFill/>
          </a:ln>
          <a:effectLst/>
          <a:extLst/>
        </p:spPr>
        <p:txBody>
          <a:bodyPr wrap="square" lIns="0" tIns="0" rIns="0" bIns="0">
            <a:spAutoFit/>
          </a:bodyPr>
          <a:lstStyle/>
          <a:p>
            <a:pPr algn="l" eaLnBrk="0" hangingPunct="0">
              <a:lnSpc>
                <a:spcPts val="2700"/>
              </a:lnSpc>
              <a:spcAft>
                <a:spcPts val="600"/>
              </a:spcAft>
            </a:pPr>
            <a:r>
              <a:rPr lang="en-US" sz="2000" b="1" dirty="0" smtClean="0">
                <a:solidFill>
                  <a:prstClr val="black"/>
                </a:solidFill>
                <a:latin typeface="Arial" panose="020B0604020202020204" pitchFamily="34" charset="0"/>
                <a:cs typeface="Arial" panose="020B0604020202020204" pitchFamily="34" charset="0"/>
              </a:rPr>
              <a:t>RAS </a:t>
            </a:r>
            <a:r>
              <a:rPr lang="en-US" sz="2000" b="1" dirty="0">
                <a:solidFill>
                  <a:prstClr val="black"/>
                </a:solidFill>
                <a:latin typeface="Arial" panose="020B0604020202020204" pitchFamily="34" charset="0"/>
                <a:cs typeface="Arial" panose="020B0604020202020204" pitchFamily="34" charset="0"/>
              </a:rPr>
              <a:t>CCAR-</a:t>
            </a:r>
            <a:r>
              <a:rPr lang="en-US" sz="2000" b="1" dirty="0" smtClean="0">
                <a:solidFill>
                  <a:prstClr val="black"/>
                </a:solidFill>
                <a:latin typeface="Arial" panose="020B0604020202020204" pitchFamily="34" charset="0"/>
                <a:cs typeface="Arial" panose="020B0604020202020204" pitchFamily="34" charset="0"/>
              </a:rPr>
              <a:t>linked metric recalibration</a:t>
            </a:r>
          </a:p>
          <a:p>
            <a:pPr algn="l" eaLnBrk="0" hangingPunct="0">
              <a:lnSpc>
                <a:spcPts val="2700"/>
              </a:lnSpc>
              <a:spcAft>
                <a:spcPts val="600"/>
              </a:spcAft>
            </a:pPr>
            <a:r>
              <a:rPr lang="en-US" sz="2000" b="1" i="1" dirty="0" smtClean="0">
                <a:solidFill>
                  <a:prstClr val="black"/>
                </a:solidFill>
                <a:latin typeface="Arial" panose="020B0604020202020204" pitchFamily="34" charset="0"/>
                <a:cs typeface="Arial" panose="020B0604020202020204" pitchFamily="34" charset="0"/>
              </a:rPr>
              <a:t>BSPR RAS update</a:t>
            </a:r>
            <a:endParaRPr lang="en-US" sz="2000" b="1" i="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0567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757531403"/>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393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sp>
        <p:nvSpPr>
          <p:cNvPr id="11" name="Footnote"/>
          <p:cNvSpPr/>
          <p:nvPr/>
        </p:nvSpPr>
        <p:spPr>
          <a:xfrm>
            <a:off x="457994" y="6347981"/>
            <a:ext cx="8686800" cy="33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GB" sz="800" dirty="0" smtClean="0"/>
              <a:t>‘</a:t>
            </a:r>
            <a:r>
              <a:rPr lang="en-GB" sz="800" dirty="0"/>
              <a:t>Commercial and Other’ category is comprised of Commercial Banking, CRE, and Public Sector </a:t>
            </a:r>
            <a:r>
              <a:rPr lang="en-GB" sz="800" dirty="0" smtClean="0"/>
              <a:t>portfolios</a:t>
            </a:r>
          </a:p>
          <a:p>
            <a:pPr marL="228600" indent="-228600" algn="l">
              <a:buFontTx/>
              <a:buAutoNum type="arabicPeriod"/>
            </a:pPr>
            <a:r>
              <a:rPr lang="en-GB" sz="800" dirty="0" smtClean="0">
                <a:solidFill>
                  <a:schemeClr val="tx1"/>
                </a:solidFill>
                <a:latin typeface="+mj-lt"/>
                <a:sym typeface="+mn-lt"/>
              </a:rPr>
              <a:t>Losses based on NCO </a:t>
            </a:r>
            <a:r>
              <a:rPr lang="en-GB" sz="800" dirty="0" smtClean="0">
                <a:latin typeface="+mj-lt"/>
                <a:sym typeface="+mn-lt"/>
              </a:rPr>
              <a:t>rate and avg. baseline balances </a:t>
            </a: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graphicFrame>
        <p:nvGraphicFramePr>
          <p:cNvPr id="12" name="Table 11"/>
          <p:cNvGraphicFramePr>
            <a:graphicFrameLocks noGrp="1"/>
          </p:cNvGraphicFramePr>
          <p:nvPr>
            <p:extLst>
              <p:ext uri="{D42A27DB-BD31-4B8C-83A1-F6EECF244321}">
                <p14:modId xmlns:p14="http://schemas.microsoft.com/office/powerpoint/2010/main" val="4052505962"/>
              </p:ext>
            </p:extLst>
          </p:nvPr>
        </p:nvGraphicFramePr>
        <p:xfrm>
          <a:off x="457994" y="1740542"/>
          <a:ext cx="8776121" cy="2995653"/>
        </p:xfrm>
        <a:graphic>
          <a:graphicData uri="http://schemas.openxmlformats.org/drawingml/2006/table">
            <a:tbl>
              <a:tblPr firstRow="1" bandRow="1">
                <a:tableStyleId>{5C22544A-7EE6-4342-B048-85BDC9FD1C3A}</a:tableStyleId>
              </a:tblPr>
              <a:tblGrid>
                <a:gridCol w="1727818"/>
                <a:gridCol w="1163968"/>
                <a:gridCol w="1357455"/>
                <a:gridCol w="1131720"/>
                <a:gridCol w="1131720"/>
                <a:gridCol w="1131720"/>
                <a:gridCol w="1131720"/>
              </a:tblGrid>
              <a:tr h="282831">
                <a:tc rowSpan="2">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b="1" i="0" baseline="0" dirty="0" smtClean="0">
                          <a:solidFill>
                            <a:schemeClr val="tx1"/>
                          </a:solidFill>
                          <a:latin typeface="+mj-lt"/>
                          <a:cs typeface="Arial" panose="020B0604020202020204" pitchFamily="34" charset="0"/>
                        </a:rPr>
                        <a:t>CCAR losses</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i="0" baseline="0" dirty="0" smtClean="0">
                          <a:solidFill>
                            <a:schemeClr val="tx1"/>
                          </a:solidFill>
                          <a:latin typeface="+mj-lt"/>
                          <a:cs typeface="Arial" panose="020B0604020202020204" pitchFamily="34" charset="0"/>
                        </a:rPr>
                        <a:t>Buffer allocation (%)</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200" b="1" dirty="0" smtClean="0">
                          <a:solidFill>
                            <a:schemeClr val="tx1"/>
                          </a:solidFill>
                          <a:latin typeface="+mj-lt"/>
                          <a:cs typeface="Arial" panose="020B0604020202020204" pitchFamily="34" charset="0"/>
                        </a:rPr>
                        <a:t>Capital buffer</a:t>
                      </a: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200" b="1" dirty="0" smtClean="0">
                          <a:solidFill>
                            <a:schemeClr val="tx1"/>
                          </a:solidFill>
                          <a:latin typeface="+mj-lt"/>
                          <a:cs typeface="Arial" panose="020B0604020202020204" pitchFamily="34" charset="0"/>
                        </a:rPr>
                        <a:t>Credit loss limit</a:t>
                      </a: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862">
                <a:tc vMerge="1">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b="1" i="0" baseline="0" dirty="0" smtClean="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GB" dirty="0"/>
                    </a:p>
                  </a:txBody>
                  <a:tcPr/>
                </a:tc>
                <a:tc>
                  <a:txBody>
                    <a:bodyPr/>
                    <a:lstStyle/>
                    <a:p>
                      <a:pPr algn="ctr"/>
                      <a:r>
                        <a:rPr lang="en-US" sz="12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Mortgages</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$56</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11%</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$13</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$69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$74</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Commercial &amp; Other</a:t>
                      </a:r>
                      <a:r>
                        <a:rPr lang="en-US" sz="1200" b="0" i="0" baseline="30000" dirty="0" smtClean="0">
                          <a:solidFill>
                            <a:schemeClr val="tx1"/>
                          </a:solidFill>
                          <a:latin typeface="+mj-lt"/>
                          <a:cs typeface="Arial" panose="020B0604020202020204" pitchFamily="34" charset="0"/>
                        </a:rPr>
                        <a:t>1</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$117</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24%</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$28</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$39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baseline="0" dirty="0" smtClean="0">
                          <a:solidFill>
                            <a:schemeClr val="tx1"/>
                          </a:solidFill>
                          <a:latin typeface="+mj-lt"/>
                          <a:cs typeface="Arial" panose="020B0604020202020204" pitchFamily="34" charset="0"/>
                        </a:rPr>
                        <a:t>$145</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baseline="0" dirty="0" smtClean="0">
                          <a:solidFill>
                            <a:schemeClr val="tx1"/>
                          </a:solidFill>
                          <a:latin typeface="+mj-lt"/>
                          <a:cs typeface="Arial" panose="020B0604020202020204" pitchFamily="34" charset="0"/>
                        </a:rPr>
                        <a:t>$157</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Personal Lending</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$34</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7%</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$8</a:t>
                      </a: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$11</a:t>
                      </a: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$42</a:t>
                      </a: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$46</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Credit Cards</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$48</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10%</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$11</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$16</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$59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$64</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8942">
                <a:tc>
                  <a:txBody>
                    <a:bodyPr/>
                    <a:lstStyle/>
                    <a:p>
                      <a:r>
                        <a:rPr lang="en-US" sz="1200" b="1" dirty="0" smtClean="0">
                          <a:solidFill>
                            <a:schemeClr val="tx1"/>
                          </a:solidFill>
                          <a:latin typeface="+mj-lt"/>
                          <a:cs typeface="Arial" panose="020B0604020202020204" pitchFamily="34" charset="0"/>
                        </a:rPr>
                        <a:t>Credit</a:t>
                      </a:r>
                      <a:r>
                        <a:rPr lang="en-US" sz="1200" b="1" baseline="0" dirty="0" smtClean="0">
                          <a:solidFill>
                            <a:schemeClr val="tx1"/>
                          </a:solidFill>
                          <a:latin typeface="+mj-lt"/>
                          <a:cs typeface="Arial" panose="020B0604020202020204" pitchFamily="34" charset="0"/>
                        </a:rPr>
                        <a:t> </a:t>
                      </a:r>
                      <a:r>
                        <a:rPr lang="en-US" sz="1200" b="1" dirty="0" smtClean="0">
                          <a:solidFill>
                            <a:schemeClr val="tx1"/>
                          </a:solidFill>
                          <a:latin typeface="+mj-lt"/>
                          <a:cs typeface="Arial" panose="020B0604020202020204" pitchFamily="34" charset="0"/>
                        </a:rPr>
                        <a:t>loss limit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$255</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52%</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$60</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$85</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$315</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$340</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8942">
                <a:tc>
                  <a:txBody>
                    <a:bodyPr/>
                    <a:lstStyle/>
                    <a:p>
                      <a:r>
                        <a:rPr lang="en-US" sz="1200" b="1" i="0" dirty="0" smtClean="0">
                          <a:solidFill>
                            <a:schemeClr val="tx1"/>
                          </a:solidFill>
                          <a:latin typeface="+mj-lt"/>
                          <a:cs typeface="Arial" panose="020B0604020202020204" pitchFamily="34" charset="0"/>
                        </a:rPr>
                        <a:t>PPNR</a:t>
                      </a:r>
                      <a:r>
                        <a:rPr lang="en-US" sz="1200" b="1" i="0" baseline="0" dirty="0" smtClean="0">
                          <a:solidFill>
                            <a:schemeClr val="tx1"/>
                          </a:solidFill>
                          <a:latin typeface="+mj-lt"/>
                          <a:cs typeface="Arial" panose="020B0604020202020204" pitchFamily="34" charset="0"/>
                        </a:rPr>
                        <a:t> impairment</a:t>
                      </a:r>
                      <a:endParaRPr lang="en-US" sz="1200" b="1" i="0" dirty="0" smtClean="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$239</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48%</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$56</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$80</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$296</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$319</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8942">
                <a:tc>
                  <a:txBody>
                    <a:bodyPr/>
                    <a:lstStyle/>
                    <a:p>
                      <a:r>
                        <a:rPr lang="en-US" sz="1200" b="1" dirty="0" smtClean="0">
                          <a:solidFill>
                            <a:schemeClr val="bg1"/>
                          </a:solidFill>
                          <a:latin typeface="+mj-lt"/>
                          <a:cs typeface="Arial" panose="020B0604020202020204" pitchFamily="34" charset="0"/>
                        </a:rPr>
                        <a:t>Total BSPR loss limit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$495</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100%</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$116</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$165</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$610</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$660</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bl>
          </a:graphicData>
        </a:graphic>
      </p:graphicFrame>
      <p:sp>
        <p:nvSpPr>
          <p:cNvPr id="13" name="TextBox 12"/>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loss </a:t>
            </a:r>
            <a:r>
              <a:rPr lang="en-GB" altLang="zh-CN" sz="2000" b="1" kern="0" dirty="0" smtClean="0">
                <a:solidFill>
                  <a:srgbClr val="000000"/>
                </a:solidFill>
                <a:ea typeface="SimSun" pitchFamily="2" charset="-122"/>
              </a:rPr>
              <a:t>limit</a:t>
            </a:r>
            <a:endParaRPr lang="en-US" sz="2000" b="1" dirty="0" smtClean="0"/>
          </a:p>
          <a:p>
            <a:pPr algn="l"/>
            <a:r>
              <a:rPr lang="en-US" sz="2000" b="1" dirty="0" smtClean="0">
                <a:solidFill>
                  <a:srgbClr val="FF0000"/>
                </a:solidFill>
              </a:rPr>
              <a:t>Credit losses</a:t>
            </a:r>
            <a:endParaRPr lang="en-US" sz="2000" dirty="0">
              <a:solidFill>
                <a:srgbClr val="FF0000"/>
              </a:solidFill>
            </a:endParaRPr>
          </a:p>
        </p:txBody>
      </p:sp>
      <p:sp>
        <p:nvSpPr>
          <p:cNvPr id="14" name="Rectangle 13"/>
          <p:cNvSpPr/>
          <p:nvPr/>
        </p:nvSpPr>
        <p:spPr>
          <a:xfrm>
            <a:off x="385773" y="1118636"/>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BSPR buffer </a:t>
            </a:r>
            <a:r>
              <a:rPr lang="en-GB" sz="1400" b="1" dirty="0">
                <a:solidFill>
                  <a:srgbClr val="FF0000"/>
                </a:solidFill>
                <a:latin typeface="Arial" panose="020B0604020202020204" pitchFamily="34" charset="0"/>
                <a:cs typeface="Arial" panose="020B0604020202020204" pitchFamily="34" charset="0"/>
              </a:rPr>
              <a:t>allocation to loss </a:t>
            </a:r>
            <a:r>
              <a:rPr lang="en-GB" sz="1400" b="1" dirty="0" smtClean="0">
                <a:solidFill>
                  <a:srgbClr val="FF0000"/>
                </a:solidFill>
                <a:latin typeface="Arial" panose="020B0604020202020204" pitchFamily="34" charset="0"/>
                <a:cs typeface="Arial" panose="020B0604020202020204" pitchFamily="34" charset="0"/>
              </a:rPr>
              <a:t>limits</a:t>
            </a:r>
            <a:endParaRPr lang="en-GB" sz="1400" b="1" dirty="0">
              <a:solidFill>
                <a:srgbClr val="FF0000"/>
              </a:solidFill>
              <a:latin typeface="Arial" panose="020B0604020202020204" pitchFamily="34" charset="0"/>
              <a:cs typeface="Arial" panose="020B0604020202020204" pitchFamily="34" charset="0"/>
            </a:endParaRPr>
          </a:p>
          <a:p>
            <a:pPr algn="l"/>
            <a:r>
              <a:rPr lang="en-GB" sz="1400" dirty="0">
                <a:solidFill>
                  <a:srgbClr val="FF0000"/>
                </a:solidFill>
                <a:latin typeface="Arial" panose="020B0604020202020204" pitchFamily="34" charset="0"/>
                <a:cs typeface="Arial" panose="020B0604020202020204" pitchFamily="34" charset="0"/>
              </a:rPr>
              <a:t>$M</a:t>
            </a:r>
          </a:p>
        </p:txBody>
      </p:sp>
      <p:sp>
        <p:nvSpPr>
          <p:cNvPr id="9" name="Rectangular Callout 8"/>
          <p:cNvSpPr/>
          <p:nvPr/>
        </p:nvSpPr>
        <p:spPr>
          <a:xfrm>
            <a:off x="7239000" y="1109283"/>
            <a:ext cx="1285875" cy="481651"/>
          </a:xfrm>
          <a:prstGeom prst="wedgeRectCallout">
            <a:avLst>
              <a:gd name="adj1" fmla="val -9704"/>
              <a:gd name="adj2" fmla="val 92067"/>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b="1" dirty="0" smtClean="0">
                <a:solidFill>
                  <a:schemeClr val="tx1"/>
                </a:solidFill>
                <a:latin typeface="Arial"/>
                <a:sym typeface="Arial"/>
              </a:rPr>
              <a:t>CCAR losses + Capital buffer</a:t>
            </a:r>
          </a:p>
        </p:txBody>
      </p:sp>
      <p:sp>
        <p:nvSpPr>
          <p:cNvPr id="16" name="Rectangular Callout 15"/>
          <p:cNvSpPr/>
          <p:nvPr/>
        </p:nvSpPr>
        <p:spPr>
          <a:xfrm>
            <a:off x="3895935" y="1109283"/>
            <a:ext cx="1380727" cy="481651"/>
          </a:xfrm>
          <a:prstGeom prst="wedgeRectCallout">
            <a:avLst>
              <a:gd name="adj1" fmla="val -39368"/>
              <a:gd name="adj2" fmla="val 101314"/>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b="1" dirty="0" smtClean="0">
                <a:solidFill>
                  <a:schemeClr val="tx1"/>
                </a:solidFill>
                <a:latin typeface="Arial"/>
                <a:sym typeface="Arial"/>
              </a:rPr>
              <a:t>Allocation of total buffer based on CCAR losses</a:t>
            </a:r>
          </a:p>
        </p:txBody>
      </p:sp>
      <p:sp>
        <p:nvSpPr>
          <p:cNvPr id="17" name="Rectangular Callout 16"/>
          <p:cNvSpPr/>
          <p:nvPr/>
        </p:nvSpPr>
        <p:spPr>
          <a:xfrm>
            <a:off x="5481463" y="1099932"/>
            <a:ext cx="1380727" cy="481651"/>
          </a:xfrm>
          <a:prstGeom prst="wedgeRectCallout">
            <a:avLst>
              <a:gd name="adj1" fmla="val 8922"/>
              <a:gd name="adj2" fmla="val 89449"/>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b="1" dirty="0" smtClean="0">
                <a:solidFill>
                  <a:schemeClr val="tx1"/>
                </a:solidFill>
                <a:latin typeface="Arial"/>
                <a:sym typeface="Arial"/>
              </a:rPr>
              <a:t>Additional capital before breaching min. CCAR level </a:t>
            </a:r>
          </a:p>
        </p:txBody>
      </p:sp>
    </p:spTree>
    <p:extLst>
      <p:ext uri="{BB962C8B-B14F-4D97-AF65-F5344CB8AC3E}">
        <p14:creationId xmlns:p14="http://schemas.microsoft.com/office/powerpoint/2010/main" val="2176258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Delinquency limit</a:t>
            </a:r>
            <a:endParaRPr lang="en-US" sz="2000" b="1" dirty="0" smtClean="0"/>
          </a:p>
          <a:p>
            <a:pPr algn="l"/>
            <a:r>
              <a:rPr lang="en-US" sz="2000" b="1" dirty="0" smtClean="0">
                <a:solidFill>
                  <a:srgbClr val="FF0000"/>
                </a:solidFill>
              </a:rPr>
              <a:t>Range of Delinquency limits – BSPR</a:t>
            </a:r>
            <a:endParaRPr lang="en-US" sz="2000" dirty="0">
              <a:solidFill>
                <a:srgbClr val="FF0000"/>
              </a:solidFill>
            </a:endParaRPr>
          </a:p>
        </p:txBody>
      </p:sp>
      <p:sp>
        <p:nvSpPr>
          <p:cNvPr id="9" name="Rectangle 8"/>
          <p:cNvSpPr/>
          <p:nvPr/>
        </p:nvSpPr>
        <p:spPr>
          <a:xfrm>
            <a:off x="457992" y="1256365"/>
            <a:ext cx="5510545"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delinquency scalars and limits</a:t>
            </a:r>
          </a:p>
          <a:p>
            <a:pPr algn="l"/>
            <a:r>
              <a:rPr lang="en-GB" sz="1400" dirty="0" smtClean="0">
                <a:solidFill>
                  <a:srgbClr val="FF0000"/>
                </a:solidFill>
                <a:latin typeface="Arial" panose="020B0604020202020204" pitchFamily="34" charset="0"/>
                <a:cs typeface="Arial" panose="020B0604020202020204" pitchFamily="34" charset="0"/>
              </a:rPr>
              <a:t>Anchoring on historical benchmark (January 2015 – March 2016) </a:t>
            </a:r>
            <a:endParaRPr lang="en-GB" sz="1400" dirty="0">
              <a:solidFill>
                <a:srgbClr val="FF0000"/>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04576611"/>
              </p:ext>
            </p:extLst>
          </p:nvPr>
        </p:nvGraphicFramePr>
        <p:xfrm>
          <a:off x="447362" y="2229203"/>
          <a:ext cx="8787123" cy="2029968"/>
        </p:xfrm>
        <a:graphic>
          <a:graphicData uri="http://schemas.openxmlformats.org/drawingml/2006/table">
            <a:tbl>
              <a:tblPr firstRow="1" lastRow="1" bandRow="1">
                <a:tableStyleId>{5C22544A-7EE6-4342-B048-85BDC9FD1C3A}</a:tableStyleId>
              </a:tblPr>
              <a:tblGrid>
                <a:gridCol w="1817373"/>
                <a:gridCol w="1161625"/>
                <a:gridCol w="1161625"/>
                <a:gridCol w="1161625"/>
                <a:gridCol w="1161625"/>
                <a:gridCol w="1161625"/>
                <a:gridCol w="1161625"/>
              </a:tblGrid>
              <a:tr h="131734">
                <a:tc rowSpan="2">
                  <a:txBody>
                    <a:bodyPr/>
                    <a:lstStyle/>
                    <a:p>
                      <a:r>
                        <a:rPr lang="en-US" sz="1200" b="1" kern="1200" dirty="0" smtClean="0">
                          <a:solidFill>
                            <a:srgbClr val="FF0000"/>
                          </a:solidFill>
                          <a:latin typeface="+mn-lt"/>
                          <a:ea typeface="+mn-ea"/>
                          <a:cs typeface="Arial" panose="020B0604020202020204" pitchFamily="34" charset="0"/>
                        </a:rPr>
                        <a:t>Sub-portfolio</a:t>
                      </a:r>
                      <a:endParaRPr lang="en-US" sz="12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b="1" kern="1200" dirty="0" smtClean="0">
                          <a:solidFill>
                            <a:schemeClr val="tx1"/>
                          </a:solidFill>
                          <a:latin typeface="+mj-lt"/>
                          <a:ea typeface="+mn-ea"/>
                          <a:cs typeface="Arial" panose="020B0604020202020204" pitchFamily="34" charset="0"/>
                        </a:rPr>
                        <a:t>60+</a:t>
                      </a:r>
                      <a:r>
                        <a:rPr lang="en-US" sz="1200" b="1" kern="1200" baseline="0" dirty="0" smtClean="0">
                          <a:solidFill>
                            <a:schemeClr val="tx1"/>
                          </a:solidFill>
                          <a:latin typeface="+mj-lt"/>
                          <a:ea typeface="+mn-ea"/>
                          <a:cs typeface="Arial" panose="020B0604020202020204" pitchFamily="34" charset="0"/>
                        </a:rPr>
                        <a:t> DPD / NCO </a:t>
                      </a:r>
                    </a:p>
                    <a:p>
                      <a:pPr algn="ctr"/>
                      <a:r>
                        <a:rPr lang="en-US" sz="1200" b="1" kern="1200" baseline="0" dirty="0" smtClean="0">
                          <a:solidFill>
                            <a:schemeClr val="tx1"/>
                          </a:solidFill>
                          <a:latin typeface="+mj-lt"/>
                          <a:ea typeface="+mn-ea"/>
                          <a:cs typeface="Arial" panose="020B0604020202020204" pitchFamily="34" charset="0"/>
                        </a:rPr>
                        <a:t>s</a:t>
                      </a:r>
                      <a:r>
                        <a:rPr lang="en-US" sz="1200" b="1" kern="1200" dirty="0" smtClean="0">
                          <a:solidFill>
                            <a:schemeClr val="tx1"/>
                          </a:solidFill>
                          <a:latin typeface="+mj-lt"/>
                          <a:ea typeface="+mn-ea"/>
                          <a:cs typeface="Arial" panose="020B0604020202020204" pitchFamily="34" charset="0"/>
                        </a:rPr>
                        <a:t>calar </a:t>
                      </a:r>
                      <a:r>
                        <a:rPr lang="en-US" sz="1200" b="1" kern="1200" dirty="0" smtClean="0">
                          <a:solidFill>
                            <a:schemeClr val="tx1"/>
                          </a:solidFill>
                          <a:latin typeface="+mj-lt"/>
                          <a:ea typeface="+mn-ea"/>
                          <a:cs typeface="Arial" panose="020B0604020202020204" pitchFamily="34" charset="0"/>
                        </a:rPr>
                        <a:t>range</a:t>
                      </a:r>
                      <a:endParaRPr lang="en-US" sz="1200" b="1" kern="1200" dirty="0" smtClean="0">
                        <a:solidFill>
                          <a:schemeClr val="tx1"/>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200" b="1" dirty="0" smtClean="0">
                          <a:solidFill>
                            <a:schemeClr val="tx1"/>
                          </a:solidFill>
                          <a:latin typeface="+mj-lt"/>
                          <a:cs typeface="Arial" panose="020B0604020202020204" pitchFamily="34" charset="0"/>
                        </a:rPr>
                        <a:t>60+ DPD</a:t>
                      </a:r>
                      <a:r>
                        <a:rPr lang="en-US" sz="1200" b="1" baseline="0" dirty="0" smtClean="0">
                          <a:solidFill>
                            <a:schemeClr val="tx1"/>
                          </a:solidFill>
                          <a:latin typeface="+mj-lt"/>
                          <a:cs typeface="Arial" panose="020B0604020202020204" pitchFamily="34" charset="0"/>
                        </a:rPr>
                        <a:t> limits range</a:t>
                      </a: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0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algn="ctr"/>
                      <a:r>
                        <a:rPr lang="en-US" sz="1200" b="1" dirty="0" smtClean="0">
                          <a:solidFill>
                            <a:schemeClr val="tx1"/>
                          </a:solidFill>
                          <a:latin typeface="+mj-lt"/>
                          <a:cs typeface="Arial" panose="020B0604020202020204" pitchFamily="34" charset="0"/>
                        </a:rPr>
                        <a:t>Recommended limit </a:t>
                      </a:r>
                    </a:p>
                    <a:p>
                      <a:pPr algn="ctr"/>
                      <a:r>
                        <a:rPr lang="en-US" sz="1200" b="0" dirty="0" smtClean="0">
                          <a:solidFill>
                            <a:schemeClr val="tx1"/>
                          </a:solidFill>
                          <a:latin typeface="+mj-lt"/>
                          <a:cs typeface="Arial" panose="020B0604020202020204" pitchFamily="34" charset="0"/>
                        </a:rPr>
                        <a:t>(average)</a:t>
                      </a:r>
                      <a:endParaRPr lang="en-US" sz="12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baseline="0" dirty="0" smtClean="0">
                          <a:solidFill>
                            <a:schemeClr val="bg1"/>
                          </a:solidFill>
                          <a:latin typeface="+mj-lt"/>
                          <a:cs typeface="Arial" panose="020B0604020202020204" pitchFamily="34" charset="0"/>
                        </a:rPr>
                        <a:t>Avg. </a:t>
                      </a:r>
                      <a:r>
                        <a:rPr lang="en-US" sz="1200" b="1" kern="1200" baseline="0" dirty="0" smtClean="0">
                          <a:solidFill>
                            <a:schemeClr val="bg1"/>
                          </a:solidFill>
                          <a:latin typeface="+mn-lt"/>
                          <a:ea typeface="+mn-ea"/>
                          <a:cs typeface="Arial" panose="020B0604020202020204" pitchFamily="34" charset="0"/>
                        </a:rPr>
                        <a:t>60+ DPD </a:t>
                      </a:r>
                      <a:r>
                        <a:rPr lang="en-US" sz="1200" b="0" kern="1200" baseline="0" dirty="0" smtClean="0">
                          <a:solidFill>
                            <a:schemeClr val="bg1"/>
                          </a:solidFill>
                          <a:latin typeface="+mn-lt"/>
                          <a:ea typeface="+mn-ea"/>
                          <a:cs typeface="Arial" panose="020B0604020202020204" pitchFamily="34" charset="0"/>
                        </a:rPr>
                        <a:t>(Jan’15 - Mar’16)</a:t>
                      </a:r>
                      <a:endParaRPr lang="en-GB" sz="1200" b="0" i="0" kern="1200" dirty="0" smtClean="0">
                        <a:solidFill>
                          <a:schemeClr val="bg1"/>
                        </a:solidFill>
                        <a:latin typeface="+mn-lt"/>
                        <a:ea typeface="+mn-ea"/>
                        <a:cs typeface="+mn-cs"/>
                      </a:endParaRPr>
                    </a:p>
                  </a:txBody>
                  <a:tcPr marL="0" marR="0"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131734">
                <a:tc vMerge="1">
                  <a:txBody>
                    <a:bodyPr/>
                    <a:lstStyle/>
                    <a:p>
                      <a:endParaRPr lang="en-US" sz="1000" b="1" dirty="0" smtClean="0">
                        <a:solidFill>
                          <a:srgbClr val="FF0000"/>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GB" sz="1000" b="1" i="0" dirty="0">
                        <a:solidFill>
                          <a:schemeClr val="tx1"/>
                        </a:solidFill>
                        <a:latin typeface="+mj-lt"/>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200" b="1" dirty="0" smtClean="0">
                          <a:solidFill>
                            <a:schemeClr val="bg1"/>
                          </a:solidFill>
                          <a:latin typeface="+mj-lt"/>
                          <a:cs typeface="Arial" panose="020B0604020202020204" pitchFamily="34" charset="0"/>
                        </a:rPr>
                        <a:t>Amber</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200" b="1" dirty="0" smtClean="0">
                          <a:solidFill>
                            <a:schemeClr val="bg1"/>
                          </a:solidFill>
                          <a:latin typeface="+mj-lt"/>
                          <a:cs typeface="Arial" panose="020B0604020202020204" pitchFamily="34" charset="0"/>
                        </a:rPr>
                        <a:t>Red</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a:txBody>
                    <a:bodyPr/>
                    <a:lstStyle/>
                    <a:p>
                      <a:pPr algn="ctr"/>
                      <a:r>
                        <a:rPr lang="en-US" sz="1200" b="1" dirty="0" smtClean="0">
                          <a:solidFill>
                            <a:schemeClr val="bg1"/>
                          </a:solidFill>
                          <a:latin typeface="+mj-lt"/>
                          <a:cs typeface="Arial" panose="020B0604020202020204" pitchFamily="34" charset="0"/>
                        </a:rPr>
                        <a:t>Amber</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US" sz="1200" b="1" dirty="0" smtClean="0">
                          <a:solidFill>
                            <a:schemeClr val="bg1"/>
                          </a:solidFill>
                          <a:latin typeface="+mj-lt"/>
                          <a:cs typeface="Arial" panose="020B0604020202020204" pitchFamily="34" charset="0"/>
                        </a:rPr>
                        <a:t>Red</a:t>
                      </a:r>
                      <a:endParaRPr lang="en-US" sz="12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GB" sz="1100" b="0" i="0" kern="1200" dirty="0" smtClean="0">
                        <a:solidFill>
                          <a:schemeClr val="bg1"/>
                        </a:solidFill>
                        <a:latin typeface="+mn-lt"/>
                        <a:ea typeface="+mn-ea"/>
                        <a:cs typeface="+mn-cs"/>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0">
                <a:tc>
                  <a:txBody>
                    <a:bodyPr/>
                    <a:lstStyle/>
                    <a:p>
                      <a:pPr marL="0" indent="0" algn="l" defTabSz="914400" rtl="0" eaLnBrk="1" latinLnBrk="0" hangingPunct="1"/>
                      <a:r>
                        <a:rPr lang="en-US" sz="1200" b="1" kern="1200" dirty="0" smtClean="0">
                          <a:solidFill>
                            <a:srgbClr val="FF0000"/>
                          </a:solidFill>
                          <a:latin typeface="+mj-lt"/>
                          <a:ea typeface="+mn-ea"/>
                          <a:cs typeface="Arial" panose="020B0604020202020204" pitchFamily="34" charset="0"/>
                        </a:rPr>
                        <a:t>BSPR</a:t>
                      </a:r>
                      <a:endParaRPr lang="en-US" sz="12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1" i="0" u="none" strike="noStrike" dirty="0" smtClean="0">
                          <a:solidFill>
                            <a:schemeClr val="tx1"/>
                          </a:solidFill>
                          <a:effectLst/>
                          <a:latin typeface="Arial"/>
                        </a:rPr>
                        <a:t>3.3 - 3.7</a:t>
                      </a:r>
                      <a:endParaRPr lang="en-US" sz="1200" b="1"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1" i="0" u="none" strike="noStrike" dirty="0" smtClean="0">
                          <a:solidFill>
                            <a:schemeClr val="tx1"/>
                          </a:solidFill>
                          <a:effectLst/>
                          <a:latin typeface="Arial"/>
                        </a:rPr>
                        <a:t>5.3 - 7.0%</a:t>
                      </a:r>
                      <a:endParaRPr lang="en-US" sz="1200" b="1"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smtClean="0">
                          <a:solidFill>
                            <a:schemeClr val="tx1"/>
                          </a:solidFill>
                          <a:effectLst/>
                          <a:latin typeface="Arial"/>
                        </a:rPr>
                        <a:t>6.0 </a:t>
                      </a:r>
                      <a:r>
                        <a:rPr lang="en-US" sz="1200" b="1" i="0" u="none" strike="noStrike" dirty="0">
                          <a:solidFill>
                            <a:schemeClr val="tx1"/>
                          </a:solidFill>
                          <a:effectLst/>
                          <a:latin typeface="Arial"/>
                        </a:rPr>
                        <a:t>- </a:t>
                      </a:r>
                      <a:r>
                        <a:rPr lang="en-US" sz="1200" b="1" i="0" u="none" strike="noStrike" dirty="0" smtClean="0">
                          <a:solidFill>
                            <a:schemeClr val="tx1"/>
                          </a:solidFill>
                          <a:effectLst/>
                          <a:latin typeface="Arial"/>
                        </a:rPr>
                        <a:t>8.0%</a:t>
                      </a:r>
                      <a:endParaRPr lang="en-US" sz="1200" b="1"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1" i="0" u="none" strike="noStrike" dirty="0">
                          <a:solidFill>
                            <a:schemeClr val="tx1"/>
                          </a:solidFill>
                          <a:effectLst/>
                          <a:latin typeface="Arial"/>
                        </a:rPr>
                        <a:t>6.1%</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1" i="0" u="none" strike="noStrike" dirty="0">
                          <a:solidFill>
                            <a:schemeClr val="tx1"/>
                          </a:solidFill>
                          <a:effectLst/>
                          <a:latin typeface="Arial"/>
                        </a:rPr>
                        <a:t>7.0%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200" b="1" i="0" u="none" strike="noStrike" dirty="0" smtClean="0">
                          <a:solidFill>
                            <a:schemeClr val="tx1"/>
                          </a:solidFill>
                          <a:effectLst/>
                          <a:latin typeface="Arial"/>
                        </a:rPr>
                        <a:t>4.3%</a:t>
                      </a:r>
                      <a:endParaRPr lang="en-US" sz="1200" b="1"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96387">
                <a:tc>
                  <a:txBody>
                    <a:bodyPr/>
                    <a:lstStyle/>
                    <a:p>
                      <a:pPr algn="l" fontAlgn="b"/>
                      <a:r>
                        <a:rPr lang="en-US" sz="1200" b="0" i="0" u="none" strike="noStrike" dirty="0" smtClean="0">
                          <a:solidFill>
                            <a:srgbClr val="FF0000"/>
                          </a:solidFill>
                          <a:effectLst/>
                          <a:latin typeface="+mj-lt"/>
                        </a:rPr>
                        <a:t>Mortgages</a:t>
                      </a:r>
                      <a:endParaRPr lang="en-US" sz="12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5.8 - 6.9</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9.7 </a:t>
                      </a:r>
                      <a:r>
                        <a:rPr lang="en-US" sz="1200" b="0" i="0" u="none" strike="noStrike" dirty="0">
                          <a:solidFill>
                            <a:schemeClr val="tx1"/>
                          </a:solidFill>
                          <a:effectLst/>
                          <a:latin typeface="Arial"/>
                        </a:rPr>
                        <a:t>- </a:t>
                      </a:r>
                      <a:r>
                        <a:rPr lang="en-US" sz="1200" b="0" i="0" u="none" strike="noStrike" dirty="0" smtClean="0">
                          <a:solidFill>
                            <a:schemeClr val="tx1"/>
                          </a:solidFill>
                          <a:effectLst/>
                          <a:latin typeface="Arial"/>
                        </a:rPr>
                        <a:t>11.4%</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tx1"/>
                          </a:solidFill>
                          <a:effectLst/>
                          <a:latin typeface="Arial"/>
                        </a:rPr>
                        <a:t>10.9 </a:t>
                      </a:r>
                      <a:r>
                        <a:rPr lang="en-US" sz="1200" b="0" i="0" u="none" strike="noStrike" dirty="0">
                          <a:solidFill>
                            <a:schemeClr val="tx1"/>
                          </a:solidFill>
                          <a:effectLst/>
                          <a:latin typeface="Arial"/>
                        </a:rPr>
                        <a:t>- </a:t>
                      </a:r>
                      <a:r>
                        <a:rPr lang="en-US" sz="1200" b="0" i="0" u="none" strike="noStrike" dirty="0" smtClean="0">
                          <a:solidFill>
                            <a:schemeClr val="tx1"/>
                          </a:solidFill>
                          <a:effectLst/>
                          <a:latin typeface="Arial"/>
                        </a:rPr>
                        <a:t>12.9%</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a:rPr>
                        <a:t>10.6%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chemeClr val="tx1"/>
                          </a:solidFill>
                          <a:effectLst/>
                          <a:latin typeface="Arial"/>
                        </a:rPr>
                        <a:t>12.0%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200" b="0" i="0" u="none" strike="noStrike" dirty="0" smtClean="0">
                          <a:solidFill>
                            <a:schemeClr val="tx1"/>
                          </a:solidFill>
                          <a:effectLst/>
                          <a:latin typeface="Arial"/>
                        </a:rPr>
                        <a:t>9.5%</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96387">
                <a:tc>
                  <a:txBody>
                    <a:bodyPr/>
                    <a:lstStyle/>
                    <a:p>
                      <a:pPr algn="l" fontAlgn="b"/>
                      <a:r>
                        <a:rPr lang="en-US" sz="1200" b="0" i="0" u="none" strike="noStrike" dirty="0" smtClean="0">
                          <a:solidFill>
                            <a:srgbClr val="FF0000"/>
                          </a:solidFill>
                          <a:effectLst/>
                          <a:latin typeface="+mj-lt"/>
                        </a:rPr>
                        <a:t>Commercial and Other</a:t>
                      </a:r>
                      <a:r>
                        <a:rPr lang="en-US" sz="1200" b="0" i="0" u="none" strike="noStrike" baseline="30000" dirty="0" smtClean="0">
                          <a:solidFill>
                            <a:srgbClr val="FF0000"/>
                          </a:solidFill>
                          <a:effectLst/>
                          <a:latin typeface="+mj-lt"/>
                        </a:rPr>
                        <a:t>1</a:t>
                      </a:r>
                      <a:endParaRPr lang="en-US" sz="12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6.1 - 9.6</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baseline="0" dirty="0" smtClean="0">
                          <a:solidFill>
                            <a:schemeClr val="tx1"/>
                          </a:solidFill>
                          <a:effectLst/>
                          <a:latin typeface="Arial"/>
                        </a:rPr>
                        <a:t>3.3 </a:t>
                      </a:r>
                      <a:r>
                        <a:rPr lang="en-US" sz="1200" b="0" i="0" u="none" strike="noStrike" dirty="0" smtClean="0">
                          <a:solidFill>
                            <a:schemeClr val="tx1"/>
                          </a:solidFill>
                          <a:effectLst/>
                          <a:latin typeface="Arial"/>
                        </a:rPr>
                        <a:t>- 5.3%</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tx1"/>
                          </a:solidFill>
                          <a:effectLst/>
                          <a:latin typeface="Arial"/>
                        </a:rPr>
                        <a:t>3.9 - 6.2%</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a:rPr>
                        <a:t>4.2%</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chemeClr val="tx1"/>
                          </a:solidFill>
                          <a:effectLst/>
                          <a:latin typeface="Arial"/>
                        </a:rPr>
                        <a:t>5.0%</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200" b="0" i="0" u="none" strike="noStrike" dirty="0" smtClean="0">
                          <a:solidFill>
                            <a:schemeClr val="tx1"/>
                          </a:solidFill>
                          <a:effectLst/>
                          <a:latin typeface="Arial"/>
                        </a:rPr>
                        <a:t>1.8%</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36797">
                <a:tc>
                  <a:txBody>
                    <a:bodyPr/>
                    <a:lstStyle/>
                    <a:p>
                      <a:pPr algn="l" fontAlgn="b"/>
                      <a:r>
                        <a:rPr lang="en-US" sz="1200" b="0" i="0" u="none" strike="noStrike" dirty="0" smtClean="0">
                          <a:solidFill>
                            <a:srgbClr val="FF0000"/>
                          </a:solidFill>
                          <a:effectLst/>
                          <a:latin typeface="+mj-lt"/>
                        </a:rPr>
                        <a:t>Personal Lending</a:t>
                      </a:r>
                      <a:endParaRPr lang="en-US" sz="1200" b="0" i="0" u="none" strike="noStrike"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0.2 </a:t>
                      </a:r>
                      <a:r>
                        <a:rPr lang="en-US" sz="1200" b="0" i="0" u="none" strike="noStrike" dirty="0">
                          <a:solidFill>
                            <a:schemeClr val="tx1"/>
                          </a:solidFill>
                          <a:effectLst/>
                          <a:latin typeface="Arial"/>
                        </a:rPr>
                        <a:t>- </a:t>
                      </a:r>
                      <a:r>
                        <a:rPr lang="en-US" sz="1200" b="0" i="0" u="none" strike="noStrike" dirty="0" smtClean="0">
                          <a:solidFill>
                            <a:schemeClr val="tx1"/>
                          </a:solidFill>
                          <a:effectLst/>
                          <a:latin typeface="Arial"/>
                        </a:rPr>
                        <a:t>0.3</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1.3 - 1.8%</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baseline="0" dirty="0" smtClean="0">
                          <a:solidFill>
                            <a:schemeClr val="tx1"/>
                          </a:solidFill>
                          <a:effectLst/>
                          <a:latin typeface="Arial"/>
                        </a:rPr>
                        <a:t>1.5 </a:t>
                      </a:r>
                      <a:r>
                        <a:rPr lang="en-US" sz="1200" b="0" i="0" u="none" strike="noStrike" dirty="0" smtClean="0">
                          <a:solidFill>
                            <a:schemeClr val="tx1"/>
                          </a:solidFill>
                          <a:effectLst/>
                          <a:latin typeface="Arial"/>
                        </a:rPr>
                        <a:t>- 2.0%</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a:solidFill>
                            <a:schemeClr val="tx1"/>
                          </a:solidFill>
                          <a:effectLst/>
                          <a:latin typeface="Arial"/>
                        </a:rPr>
                        <a:t>1.5%</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chemeClr val="tx1"/>
                          </a:solidFill>
                          <a:effectLst/>
                          <a:latin typeface="Arial"/>
                        </a:rPr>
                        <a:t>1.7%</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200" b="0" i="0" u="none" strike="noStrike" dirty="0" smtClean="0">
                          <a:solidFill>
                            <a:schemeClr val="tx1"/>
                          </a:solidFill>
                          <a:effectLst/>
                          <a:latin typeface="Arial"/>
                        </a:rPr>
                        <a:t>1.3%</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r h="136797">
                <a:tc>
                  <a:txBody>
                    <a:bodyPr/>
                    <a:lstStyle/>
                    <a:p>
                      <a:pPr algn="l" fontAlgn="b"/>
                      <a:r>
                        <a:rPr lang="en-US" sz="1200" b="0" i="0" u="none" strike="noStrike" dirty="0" smtClean="0">
                          <a:solidFill>
                            <a:srgbClr val="FF0000"/>
                          </a:solidFill>
                          <a:effectLst/>
                          <a:latin typeface="+mj-lt"/>
                        </a:rPr>
                        <a:t>Credit Cards</a:t>
                      </a:r>
                      <a:endParaRPr lang="en-US" sz="1200" b="0" i="0" u="none" strike="noStrike" baseline="30000" dirty="0">
                        <a:solidFill>
                          <a:srgbClr val="FF0000"/>
                        </a:solidFill>
                        <a:effectLst/>
                        <a:latin typeface="+mj-lt"/>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0.3 </a:t>
                      </a:r>
                      <a:r>
                        <a:rPr lang="en-US" sz="1200" b="0" i="0" u="none" strike="noStrike" dirty="0">
                          <a:solidFill>
                            <a:schemeClr val="tx1"/>
                          </a:solidFill>
                          <a:effectLst/>
                          <a:latin typeface="Arial"/>
                        </a:rPr>
                        <a:t>- </a:t>
                      </a:r>
                      <a:r>
                        <a:rPr lang="en-US" sz="1200" b="0" i="0" u="none" strike="noStrike" dirty="0" smtClean="0">
                          <a:solidFill>
                            <a:schemeClr val="tx1"/>
                          </a:solidFill>
                          <a:effectLst/>
                          <a:latin typeface="Arial"/>
                        </a:rPr>
                        <a:t>0.4</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200" b="0" i="0" u="none" strike="noStrike" dirty="0" smtClean="0">
                          <a:solidFill>
                            <a:schemeClr val="tx1"/>
                          </a:solidFill>
                          <a:effectLst/>
                          <a:latin typeface="Arial"/>
                        </a:rPr>
                        <a:t>2.1 </a:t>
                      </a:r>
                      <a:r>
                        <a:rPr lang="en-US" sz="1200" b="0" i="0" u="none" strike="noStrike" dirty="0">
                          <a:solidFill>
                            <a:schemeClr val="tx1"/>
                          </a:solidFill>
                          <a:effectLst/>
                          <a:latin typeface="Arial"/>
                        </a:rPr>
                        <a:t>- </a:t>
                      </a:r>
                      <a:r>
                        <a:rPr lang="en-US" sz="1200" b="0" i="0" u="none" strike="noStrike" dirty="0" smtClean="0">
                          <a:solidFill>
                            <a:schemeClr val="tx1"/>
                          </a:solidFill>
                          <a:effectLst/>
                          <a:latin typeface="Arial"/>
                        </a:rPr>
                        <a:t>2.6%</a:t>
                      </a:r>
                      <a:endParaRPr lang="en-US" sz="12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dirty="0" smtClean="0">
                          <a:solidFill>
                            <a:schemeClr val="tx1"/>
                          </a:solidFill>
                          <a:effectLst/>
                          <a:latin typeface="Arial"/>
                        </a:rPr>
                        <a:t>2.4 - 3.0%</a:t>
                      </a:r>
                      <a:endParaRPr lang="en-US" sz="12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200" b="0" i="0" u="none" strike="noStrike" dirty="0">
                          <a:solidFill>
                            <a:schemeClr val="tx1"/>
                          </a:solidFill>
                          <a:effectLst/>
                          <a:latin typeface="Arial"/>
                        </a:rPr>
                        <a:t>2.3%</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chemeClr val="tx1"/>
                          </a:solidFill>
                          <a:effectLst/>
                          <a:latin typeface="Arial"/>
                        </a:rPr>
                        <a:t>2.6%</a:t>
                      </a: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b"/>
                      <a:r>
                        <a:rPr lang="en-US" sz="1200" b="0" i="0" u="none" strike="noStrike" dirty="0" smtClean="0">
                          <a:solidFill>
                            <a:schemeClr val="tx1"/>
                          </a:solidFill>
                          <a:effectLst/>
                          <a:latin typeface="Arial"/>
                        </a:rPr>
                        <a:t>2.3%</a:t>
                      </a:r>
                      <a:endParaRPr lang="en-US" sz="1200" b="0" i="0" u="none" strike="noStrike" dirty="0">
                        <a:solidFill>
                          <a:schemeClr val="tx1"/>
                        </a:solidFill>
                        <a:effectLst/>
                        <a:latin typeface="Arial"/>
                      </a:endParaRPr>
                    </a:p>
                  </a:txBody>
                  <a:tcPr marL="45720" marR="4572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4">
                        <a:lumMod val="40000"/>
                        <a:lumOff val="60000"/>
                      </a:schemeClr>
                    </a:solidFill>
                  </a:tcPr>
                </a:tc>
              </a:tr>
            </a:tbl>
          </a:graphicData>
        </a:graphic>
      </p:graphicFrame>
      <p:sp>
        <p:nvSpPr>
          <p:cNvPr id="11" name="Footnote"/>
          <p:cNvSpPr/>
          <p:nvPr/>
        </p:nvSpPr>
        <p:spPr>
          <a:xfrm>
            <a:off x="457994" y="6518762"/>
            <a:ext cx="8686800" cy="1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GB" sz="800" dirty="0" smtClean="0"/>
              <a:t>‘</a:t>
            </a:r>
            <a:r>
              <a:rPr lang="en-GB" sz="800" dirty="0"/>
              <a:t>Commercial and Other’ category is comprised of Commercial Banking, CRE, and Public Sector </a:t>
            </a:r>
            <a:r>
              <a:rPr lang="en-GB" sz="800" dirty="0" smtClean="0"/>
              <a:t>portfolios</a:t>
            </a:r>
          </a:p>
        </p:txBody>
      </p:sp>
    </p:spTree>
    <p:extLst>
      <p:ext uri="{BB962C8B-B14F-4D97-AF65-F5344CB8AC3E}">
        <p14:creationId xmlns:p14="http://schemas.microsoft.com/office/powerpoint/2010/main" val="8221432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ext uri="{D42A27DB-BD31-4B8C-83A1-F6EECF244321}">
                <p14:modId xmlns:p14="http://schemas.microsoft.com/office/powerpoint/2010/main" val="4083373615"/>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37276"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68" y="1589"/>
                        <a:ext cx="1667" cy="1587"/>
                      </a:xfrm>
                      <a:prstGeom prst="rect">
                        <a:avLst/>
                      </a:prstGeom>
                    </p:spPr>
                  </p:pic>
                </p:oleObj>
              </mc:Fallback>
            </mc:AlternateContent>
          </a:graphicData>
        </a:graphic>
      </p:graphicFrame>
      <p:sp>
        <p:nvSpPr>
          <p:cNvPr id="8" name="TextBox 7"/>
          <p:cNvSpPr txBox="1"/>
          <p:nvPr/>
        </p:nvSpPr>
        <p:spPr>
          <a:xfrm>
            <a:off x="266744" y="248488"/>
            <a:ext cx="9336044" cy="357021"/>
          </a:xfrm>
          <a:prstGeom prst="rect">
            <a:avLst/>
          </a:prstGeom>
          <a:noFill/>
        </p:spPr>
        <p:txBody>
          <a:bodyPr wrap="square" rtlCol="0">
            <a:spAutoFit/>
          </a:bodyPr>
          <a:lstStyle/>
          <a:p>
            <a:pPr algn="l"/>
            <a:r>
              <a:rPr lang="en-US" sz="2000" b="1" dirty="0" smtClean="0"/>
              <a:t>Next steps</a:t>
            </a:r>
            <a:endParaRPr lang="en-US" sz="2000" b="1" dirty="0"/>
          </a:p>
        </p:txBody>
      </p:sp>
      <p:sp>
        <p:nvSpPr>
          <p:cNvPr id="6" name="TextBox 5"/>
          <p:cNvSpPr txBox="1"/>
          <p:nvPr/>
        </p:nvSpPr>
        <p:spPr>
          <a:xfrm>
            <a:off x="457200" y="1399925"/>
            <a:ext cx="8686800" cy="697627"/>
          </a:xfrm>
          <a:prstGeom prst="rect">
            <a:avLst/>
          </a:prstGeom>
          <a:noFill/>
        </p:spPr>
        <p:txBody>
          <a:bodyPr wrap="square" rtlCol="0">
            <a:spAutoFit/>
          </a:bodyPr>
          <a:lstStyle/>
          <a:p>
            <a:pPr marL="342900" indent="-342900" algn="l">
              <a:lnSpc>
                <a:spcPct val="100000"/>
              </a:lnSpc>
              <a:spcAft>
                <a:spcPts val="400"/>
              </a:spcAft>
              <a:buFont typeface="Arial" panose="020B0604020202020204" pitchFamily="34" charset="0"/>
              <a:buChar char="•"/>
            </a:pPr>
            <a:r>
              <a:rPr lang="en-GB" sz="1800" dirty="0" smtClean="0"/>
              <a:t>Socialize limits with key stakeholders</a:t>
            </a:r>
          </a:p>
          <a:p>
            <a:pPr marL="342900" indent="-342900" algn="l">
              <a:lnSpc>
                <a:spcPct val="100000"/>
              </a:lnSpc>
              <a:spcAft>
                <a:spcPts val="400"/>
              </a:spcAft>
              <a:buFont typeface="Arial" panose="020B0604020202020204" pitchFamily="34" charset="0"/>
              <a:buChar char="•"/>
            </a:pPr>
            <a:r>
              <a:rPr lang="en-GB" sz="1800" dirty="0" smtClean="0"/>
              <a:t>Prepare materials for Board meetings to present new limits</a:t>
            </a:r>
            <a:endParaRPr lang="en-GB" sz="1800" dirty="0"/>
          </a:p>
        </p:txBody>
      </p:sp>
    </p:spTree>
    <p:extLst>
      <p:ext uri="{BB962C8B-B14F-4D97-AF65-F5344CB8AC3E}">
        <p14:creationId xmlns:p14="http://schemas.microsoft.com/office/powerpoint/2010/main" val="3263615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7200" y="3327400"/>
            <a:ext cx="8440383" cy="349250"/>
          </a:xfrm>
        </p:spPr>
        <p:txBody>
          <a:bodyPr/>
          <a:lstStyle/>
          <a:p>
            <a:r>
              <a:rPr lang="en-GB" dirty="0" smtClean="0"/>
              <a:t>Appendix</a:t>
            </a:r>
          </a:p>
        </p:txBody>
      </p:sp>
    </p:spTree>
    <p:extLst>
      <p:ext uri="{BB962C8B-B14F-4D97-AF65-F5344CB8AC3E}">
        <p14:creationId xmlns:p14="http://schemas.microsoft.com/office/powerpoint/2010/main" val="361293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334552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46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7" name="TextBox 16"/>
          <p:cNvSpPr txBox="1"/>
          <p:nvPr/>
        </p:nvSpPr>
        <p:spPr>
          <a:xfrm>
            <a:off x="306389" y="19889"/>
            <a:ext cx="9296400" cy="621709"/>
          </a:xfrm>
          <a:prstGeom prst="rect">
            <a:avLst/>
          </a:prstGeom>
          <a:noFill/>
        </p:spPr>
        <p:txBody>
          <a:bodyPr wrap="square" rtlCol="0">
            <a:spAutoFit/>
          </a:bodyPr>
          <a:lstStyle/>
          <a:p>
            <a:pPr algn="l"/>
            <a:r>
              <a:rPr lang="en-US" sz="2000" b="1" dirty="0"/>
              <a:t>Calculate CCAR-based </a:t>
            </a:r>
            <a:r>
              <a:rPr lang="en-US" sz="2000" b="1" dirty="0" smtClean="0"/>
              <a:t>NCO limit</a:t>
            </a:r>
          </a:p>
          <a:p>
            <a:pPr algn="l"/>
            <a:r>
              <a:rPr lang="en-US" sz="2000" b="1" dirty="0" smtClean="0">
                <a:solidFill>
                  <a:srgbClr val="FF0000"/>
                </a:solidFill>
              </a:rPr>
              <a:t>Base to stress loss multiplier</a:t>
            </a:r>
            <a:endParaRPr lang="en-US" sz="2000" b="1" dirty="0">
              <a:solidFill>
                <a:srgbClr val="FF0000"/>
              </a:solidFill>
            </a:endParaRPr>
          </a:p>
        </p:txBody>
      </p:sp>
      <p:sp>
        <p:nvSpPr>
          <p:cNvPr id="19" name="TextBox 18"/>
          <p:cNvSpPr txBox="1"/>
          <p:nvPr/>
        </p:nvSpPr>
        <p:spPr>
          <a:xfrm>
            <a:off x="457200" y="6275815"/>
            <a:ext cx="8939948" cy="440698"/>
          </a:xfrm>
          <a:prstGeom prst="rect">
            <a:avLst/>
          </a:prstGeom>
          <a:noFill/>
        </p:spPr>
        <p:txBody>
          <a:bodyPr wrap="none" lIns="0" tIns="0" rIns="0" bIns="0" rtlCol="0">
            <a:spAutoFit/>
          </a:bodyPr>
          <a:lstStyle/>
          <a:p>
            <a:pPr marL="228600" indent="-228600" algn="l">
              <a:buFontTx/>
              <a:buAutoNum type="arabicPeriod"/>
            </a:pPr>
            <a:r>
              <a:rPr lang="en-GB" sz="800" dirty="0" smtClean="0"/>
              <a:t>Q0 balances as of December 2015</a:t>
            </a:r>
          </a:p>
          <a:p>
            <a:pPr marL="228600" indent="-228600" algn="l">
              <a:buFontTx/>
              <a:buAutoNum type="arabicPeriod"/>
            </a:pPr>
            <a:r>
              <a:rPr lang="en-US" sz="800" dirty="0"/>
              <a:t>Stress testing results include forecasts for BSPR only from Q3 to Q9, reflecting IHC integration into SHUSA by July 1, 2016. 7 quarters of data is pro-rated to determine losses over 9 quarters</a:t>
            </a:r>
            <a:r>
              <a:rPr lang="en-US" sz="800" dirty="0" smtClean="0"/>
              <a:t>.</a:t>
            </a:r>
            <a:endParaRPr lang="en-GB" sz="800" dirty="0"/>
          </a:p>
          <a:p>
            <a:pPr marL="228600" indent="-228600" algn="l">
              <a:buFontTx/>
              <a:buAutoNum type="arabicPeriod"/>
            </a:pPr>
            <a:r>
              <a:rPr lang="en-GB" sz="800" dirty="0"/>
              <a:t>‘Commercial and Other’ category is comprised of Commercial Banking, CRE, and Public Sector portfolios</a:t>
            </a:r>
            <a:endParaRPr lang="en-US" sz="800" dirty="0"/>
          </a:p>
          <a:p>
            <a:pPr algn="l">
              <a:lnSpc>
                <a:spcPct val="100000"/>
              </a:lnSpc>
            </a:pPr>
            <a:r>
              <a:rPr lang="en-GB" sz="800" dirty="0" smtClean="0"/>
              <a:t>Source: BSPR Y-14A; 2016 CCAR output</a:t>
            </a:r>
          </a:p>
        </p:txBody>
      </p:sp>
      <p:sp>
        <p:nvSpPr>
          <p:cNvPr id="15" name="Rectangle 14"/>
          <p:cNvSpPr/>
          <p:nvPr/>
        </p:nvSpPr>
        <p:spPr>
          <a:xfrm>
            <a:off x="457200" y="1234323"/>
            <a:ext cx="417297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BSPR - CCAR balances and losses </a:t>
            </a:r>
          </a:p>
          <a:p>
            <a:pPr algn="l"/>
            <a:r>
              <a:rPr lang="en-GB" sz="1400" dirty="0" smtClean="0">
                <a:solidFill>
                  <a:srgbClr val="FF0000"/>
                </a:solidFill>
                <a:latin typeface="Arial" panose="020B0604020202020204" pitchFamily="34" charset="0"/>
                <a:cs typeface="Arial" panose="020B0604020202020204" pitchFamily="34" charset="0"/>
              </a:rPr>
              <a:t>2016, $</a:t>
            </a:r>
            <a:r>
              <a:rPr lang="en-GB" sz="1400" dirty="0">
                <a:solidFill>
                  <a:srgbClr val="FF0000"/>
                </a:solidFill>
                <a:latin typeface="Arial" panose="020B0604020202020204" pitchFamily="34" charset="0"/>
                <a:cs typeface="Arial" panose="020B0604020202020204" pitchFamily="34" charset="0"/>
              </a:rPr>
              <a:t>M</a:t>
            </a:r>
          </a:p>
        </p:txBody>
      </p:sp>
      <p:graphicFrame>
        <p:nvGraphicFramePr>
          <p:cNvPr id="4" name="Table 3"/>
          <p:cNvGraphicFramePr>
            <a:graphicFrameLocks noGrp="1"/>
          </p:cNvGraphicFramePr>
          <p:nvPr>
            <p:extLst>
              <p:ext uri="{D42A27DB-BD31-4B8C-83A1-F6EECF244321}">
                <p14:modId xmlns:p14="http://schemas.microsoft.com/office/powerpoint/2010/main" val="1564780260"/>
              </p:ext>
            </p:extLst>
          </p:nvPr>
        </p:nvGraphicFramePr>
        <p:xfrm>
          <a:off x="457199" y="1903209"/>
          <a:ext cx="8686797" cy="3096835"/>
        </p:xfrm>
        <a:graphic>
          <a:graphicData uri="http://schemas.openxmlformats.org/drawingml/2006/table">
            <a:tbl>
              <a:tblPr firstRow="1" bandRow="1">
                <a:tableStyleId>{839DD9DD-9E6C-4910-8AC0-68ADFF6A6AFC}</a:tableStyleId>
              </a:tblPr>
              <a:tblGrid>
                <a:gridCol w="880089"/>
                <a:gridCol w="700812"/>
                <a:gridCol w="783274"/>
                <a:gridCol w="783274"/>
                <a:gridCol w="783274"/>
                <a:gridCol w="783274"/>
                <a:gridCol w="783274"/>
                <a:gridCol w="783274"/>
                <a:gridCol w="783274"/>
                <a:gridCol w="783274"/>
                <a:gridCol w="839704"/>
              </a:tblGrid>
              <a:tr h="411480">
                <a:tc rowSpan="2">
                  <a:txBody>
                    <a:bodyPr/>
                    <a:lstStyle/>
                    <a:p>
                      <a:r>
                        <a:rPr lang="en-GB" sz="1100" dirty="0" smtClean="0">
                          <a:solidFill>
                            <a:schemeClr val="tx1"/>
                          </a:solidFill>
                        </a:rPr>
                        <a:t>Portfolio</a:t>
                      </a:r>
                      <a:endParaRPr lang="en-GB" sz="11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GB" sz="1100" dirty="0" smtClean="0">
                          <a:solidFill>
                            <a:schemeClr val="tx1"/>
                          </a:solidFill>
                        </a:rPr>
                        <a:t>Q0 balance</a:t>
                      </a:r>
                      <a:r>
                        <a:rPr lang="en-GB" sz="1100" baseline="30000" dirty="0" smtClean="0">
                          <a:solidFill>
                            <a:schemeClr val="tx1"/>
                          </a:solidFill>
                        </a:rPr>
                        <a:t>1</a:t>
                      </a:r>
                      <a:endParaRPr lang="en-GB" sz="1100" dirty="0">
                        <a:solidFill>
                          <a:schemeClr val="tx1"/>
                        </a:solidFill>
                      </a:endParaRPr>
                    </a:p>
                  </a:txBody>
                  <a:tcPr marR="0"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GB" sz="1100" dirty="0" smtClean="0">
                          <a:solidFill>
                            <a:schemeClr val="tx1"/>
                          </a:solidFill>
                        </a:rPr>
                        <a:t>Avg. balances</a:t>
                      </a:r>
                      <a:endParaRPr lang="en-GB" sz="11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2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GB" sz="1100" dirty="0" smtClean="0">
                          <a:solidFill>
                            <a:schemeClr val="tx1"/>
                          </a:solidFill>
                        </a:rPr>
                        <a:t>Cumulative 9Q losses</a:t>
                      </a:r>
                      <a:r>
                        <a:rPr lang="en-GB" sz="1100" baseline="30000" dirty="0" smtClean="0">
                          <a:solidFill>
                            <a:schemeClr val="tx1"/>
                          </a:solidFill>
                        </a:rPr>
                        <a:t>2</a:t>
                      </a:r>
                      <a:endParaRPr lang="en-GB" sz="11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2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GB" sz="1100" dirty="0" smtClean="0">
                          <a:solidFill>
                            <a:schemeClr val="tx1"/>
                          </a:solidFill>
                        </a:rPr>
                        <a:t>Annualized 9Q</a:t>
                      </a:r>
                      <a:r>
                        <a:rPr lang="en-GB" sz="1100" baseline="0" dirty="0" smtClean="0">
                          <a:solidFill>
                            <a:schemeClr val="tx1"/>
                          </a:solidFill>
                        </a:rPr>
                        <a:t> losses</a:t>
                      </a:r>
                      <a:endParaRPr lang="en-GB" sz="11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GB" sz="12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GB" sz="1100" dirty="0" smtClean="0">
                          <a:solidFill>
                            <a:schemeClr val="tx1"/>
                          </a:solidFill>
                        </a:rPr>
                        <a:t>9Q</a:t>
                      </a:r>
                      <a:r>
                        <a:rPr lang="en-GB" sz="1100" baseline="0" dirty="0" smtClean="0">
                          <a:solidFill>
                            <a:schemeClr val="tx1"/>
                          </a:solidFill>
                        </a:rPr>
                        <a:t> loss rate (annualized)</a:t>
                      </a:r>
                      <a:endParaRPr lang="en-GB" sz="1100" dirty="0">
                        <a:solidFill>
                          <a:schemeClr val="tx1"/>
                        </a:solidFill>
                      </a:endParaRPr>
                    </a:p>
                  </a:txBody>
                  <a:tcPr anchor="ctr">
                    <a:lnL>
                      <a:noFill/>
                    </a:lnL>
                    <a:lnR>
                      <a:noFill/>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bg1"/>
                        </a:solidFill>
                      </a:endParaRPr>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rowSpan="2">
                  <a:txBody>
                    <a:bodyPr/>
                    <a:lstStyle/>
                    <a:p>
                      <a:pPr algn="ctr"/>
                      <a:r>
                        <a:rPr lang="en-GB" sz="1100" dirty="0" smtClean="0">
                          <a:solidFill>
                            <a:schemeClr val="tx1"/>
                          </a:solidFill>
                        </a:rPr>
                        <a:t>Base to stress</a:t>
                      </a:r>
                      <a:r>
                        <a:rPr lang="en-GB" sz="1100" baseline="0" dirty="0" smtClean="0">
                          <a:solidFill>
                            <a:schemeClr val="tx1"/>
                          </a:solidFill>
                        </a:rPr>
                        <a:t> loss</a:t>
                      </a:r>
                      <a:r>
                        <a:rPr lang="en-GB" sz="1100" dirty="0" smtClean="0">
                          <a:solidFill>
                            <a:schemeClr val="tx1"/>
                          </a:solidFill>
                        </a:rPr>
                        <a:t> multiplier</a:t>
                      </a:r>
                      <a:endParaRPr lang="en-GB" sz="1100" dirty="0">
                        <a:solidFill>
                          <a:schemeClr val="tx1"/>
                        </a:solidFill>
                      </a:endParaRPr>
                    </a:p>
                  </a:txBody>
                  <a:tcPr anchor="ctr">
                    <a:lnL>
                      <a:noFill/>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endParaRPr lang="en-GB"/>
                    </a:p>
                  </a:txBody>
                  <a:tcPr/>
                </a:tc>
                <a:tc vMerge="1">
                  <a:txBody>
                    <a:bodyPr/>
                    <a:lstStyle/>
                    <a:p>
                      <a:endParaRPr lang="en-GB"/>
                    </a:p>
                  </a:txBody>
                  <a:tcPr/>
                </a:tc>
                <a:tc>
                  <a:txBody>
                    <a:bodyPr/>
                    <a:lstStyle/>
                    <a:p>
                      <a:pPr algn="ctr"/>
                      <a:r>
                        <a:rPr lang="en-GB" sz="1100" b="0" i="1" dirty="0" smtClean="0">
                          <a:solidFill>
                            <a:schemeClr val="accent3"/>
                          </a:solidFill>
                        </a:rPr>
                        <a:t>Base</a:t>
                      </a:r>
                      <a:endParaRPr lang="en-GB" sz="1100" b="0" i="1" dirty="0">
                        <a:solidFill>
                          <a:schemeClr val="accent3"/>
                        </a:solidFill>
                      </a:endParaRPr>
                    </a:p>
                  </a:txBody>
                  <a:tcPr anchor="ctr">
                    <a:lnL w="9525" cap="flat" cmpd="sng" algn="ctr">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rPr>
                        <a:t>Stress</a:t>
                      </a:r>
                      <a:endParaRPr lang="en-GB" sz="1100" b="0" i="1" dirty="0">
                        <a:solidFill>
                          <a:schemeClr val="accent3"/>
                        </a:solidFill>
                      </a:endParaRPr>
                    </a:p>
                  </a:txBody>
                  <a:tcPr anchor="ctr">
                    <a:lnL w="9525" cap="flat" cmpd="sng" algn="ctr">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rPr>
                        <a:t>Base</a:t>
                      </a:r>
                      <a:endParaRPr lang="en-GB" sz="1100" b="0" i="1" dirty="0">
                        <a:solidFill>
                          <a:schemeClr val="accent3"/>
                        </a:solidFill>
                      </a:endParaRPr>
                    </a:p>
                  </a:txBody>
                  <a:tcPr anchor="ctr">
                    <a:lnL w="9525" cap="flat" cmpd="sng" algn="ctr">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rPr>
                        <a:t>Stress</a:t>
                      </a:r>
                      <a:endParaRPr lang="en-GB" sz="1100" b="0" i="1" dirty="0">
                        <a:solidFill>
                          <a:schemeClr val="accent3"/>
                        </a:solidFill>
                      </a:endParaRPr>
                    </a:p>
                  </a:txBody>
                  <a:tcPr anchor="ctr">
                    <a:lnL w="9525" cap="flat" cmpd="sng" algn="ctr">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rPr>
                        <a:t>Base</a:t>
                      </a:r>
                      <a:endParaRPr lang="en-GB" sz="1100" b="0" i="1" dirty="0">
                        <a:solidFill>
                          <a:schemeClr val="accent3"/>
                        </a:solidFill>
                      </a:endParaRPr>
                    </a:p>
                  </a:txBody>
                  <a:tcPr anchor="ctr">
                    <a:lnL w="9525" cap="flat" cmpd="sng" algn="ctr">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rPr>
                        <a:t>Stress</a:t>
                      </a:r>
                      <a:endParaRPr lang="en-GB" sz="1100" b="0" i="1" dirty="0">
                        <a:solidFill>
                          <a:schemeClr val="accent3"/>
                        </a:solidFill>
                      </a:endParaRPr>
                    </a:p>
                  </a:txBody>
                  <a:tcPr anchor="ctr">
                    <a:lnL w="9525" cap="flat" cmpd="sng" algn="ctr">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100" b="0" i="1" dirty="0" smtClean="0">
                          <a:solidFill>
                            <a:schemeClr val="accent3"/>
                          </a:solidFill>
                        </a:rPr>
                        <a:t>Base</a:t>
                      </a:r>
                      <a:endParaRPr lang="en-GB" sz="1100" b="0" i="1" dirty="0">
                        <a:solidFill>
                          <a:schemeClr val="accent3"/>
                        </a:solidFill>
                      </a:endParaRPr>
                    </a:p>
                  </a:txBody>
                  <a:tcPr anchor="ctr">
                    <a:lnL w="9525" cap="flat" cmpd="sng" algn="ctr">
                      <a:noFill/>
                    </a:lnL>
                    <a:ln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i="1" dirty="0" smtClean="0">
                          <a:solidFill>
                            <a:schemeClr val="accent3"/>
                          </a:solidFill>
                        </a:rPr>
                        <a:t>Stress</a:t>
                      </a:r>
                    </a:p>
                  </a:txBody>
                  <a:tcPr anchor="ctr">
                    <a:lnL>
                      <a:noFill/>
                    </a:lnL>
                    <a:lnR w="9525" cap="flat" cmpd="sng" algn="ctr">
                      <a:noFill/>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GB" b="1" dirty="0">
                        <a:solidFill>
                          <a:schemeClr val="bg1"/>
                        </a:solidFill>
                      </a:endParaRPr>
                    </a:p>
                  </a:txBody>
                  <a:tcP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r>
              <a:tr h="466967">
                <a:tc>
                  <a:txBody>
                    <a:bodyPr/>
                    <a:lstStyle/>
                    <a:p>
                      <a:r>
                        <a:rPr lang="en-GB" sz="1100" b="0" dirty="0" smtClean="0">
                          <a:solidFill>
                            <a:srgbClr val="FF0000"/>
                          </a:solidFill>
                        </a:rPr>
                        <a:t>Mortgages</a:t>
                      </a:r>
                      <a:endParaRPr lang="en-GB" sz="1100" b="0" dirty="0">
                        <a:solidFill>
                          <a:srgbClr val="FF0000"/>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dirty="0" smtClean="0">
                          <a:solidFill>
                            <a:schemeClr val="tx1"/>
                          </a:solidFill>
                        </a:rPr>
                        <a:t>1,387</a:t>
                      </a:r>
                      <a:endParaRPr lang="en-GB" sz="110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1,198</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1,193</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42</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56</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19</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25</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1.6%</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2.1%</a:t>
                      </a:r>
                      <a:endParaRPr lang="en-GB" sz="1100" i="0" dirty="0">
                        <a:solidFill>
                          <a:schemeClr val="tx1"/>
                        </a:solidFill>
                      </a:endParaRPr>
                    </a:p>
                  </a:txBody>
                  <a:tcPr anchor="ct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1.32x</a:t>
                      </a:r>
                      <a:endParaRPr lang="en-GB" sz="1100" i="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r>
              <a:tr h="466967">
                <a:tc>
                  <a:txBody>
                    <a:bodyPr/>
                    <a:lstStyle/>
                    <a:p>
                      <a:r>
                        <a:rPr lang="en-GB" sz="1100" b="0" dirty="0" smtClean="0">
                          <a:solidFill>
                            <a:srgbClr val="FF0000"/>
                          </a:solidFill>
                        </a:rPr>
                        <a:t>Commercial and Other</a:t>
                      </a:r>
                      <a:r>
                        <a:rPr lang="en-GB" sz="1100" b="0" baseline="30000" dirty="0" smtClean="0">
                          <a:solidFill>
                            <a:srgbClr val="FF0000"/>
                          </a:solidFill>
                        </a:rPr>
                        <a:t>3</a:t>
                      </a:r>
                      <a:endParaRPr lang="en-GB" sz="1100" b="0" dirty="0">
                        <a:solidFill>
                          <a:srgbClr val="FF0000"/>
                        </a:solidFill>
                      </a:endParaRPr>
                    </a:p>
                  </a:txBody>
                  <a:tcPr marR="0"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dirty="0" smtClean="0">
                          <a:solidFill>
                            <a:schemeClr val="tx1"/>
                          </a:solidFill>
                        </a:rPr>
                        <a:t>2,358</a:t>
                      </a:r>
                      <a:endParaRPr lang="en-GB" sz="110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1,899</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1,536</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9</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117</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4</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52</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0.2%</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3.4%</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16.61x</a:t>
                      </a:r>
                      <a:endParaRPr lang="en-GB" sz="1100" i="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r>
              <a:tr h="466967">
                <a:tc>
                  <a:txBody>
                    <a:bodyPr/>
                    <a:lstStyle/>
                    <a:p>
                      <a:r>
                        <a:rPr lang="en-GB" sz="1100" b="0" dirty="0" smtClean="0">
                          <a:solidFill>
                            <a:srgbClr val="FF0000"/>
                          </a:solidFill>
                        </a:rPr>
                        <a:t>Personal Loans</a:t>
                      </a:r>
                      <a:endParaRPr lang="en-GB" sz="1100" b="0" dirty="0">
                        <a:solidFill>
                          <a:srgbClr val="FF0000"/>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dirty="0" smtClean="0">
                          <a:solidFill>
                            <a:schemeClr val="tx1"/>
                          </a:solidFill>
                        </a:rPr>
                        <a:t>267</a:t>
                      </a:r>
                      <a:endParaRPr lang="en-GB" sz="110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233</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152</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25</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34</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11</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15</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4.8%</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10.0%</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c>
                  <a:txBody>
                    <a:bodyPr/>
                    <a:lstStyle/>
                    <a:p>
                      <a:pPr algn="ctr"/>
                      <a:r>
                        <a:rPr lang="en-GB" sz="1100" i="0" dirty="0" smtClean="0">
                          <a:solidFill>
                            <a:schemeClr val="tx1"/>
                          </a:solidFill>
                        </a:rPr>
                        <a:t>2.10x</a:t>
                      </a:r>
                      <a:endParaRPr lang="en-GB" sz="1100" i="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bg1">
                          <a:lumMod val="65000"/>
                        </a:schemeClr>
                      </a:solidFill>
                      <a:prstDash val="sysDash"/>
                      <a:round/>
                      <a:headEnd type="none" w="med" len="med"/>
                      <a:tailEnd type="none" w="med" len="med"/>
                    </a:lnT>
                    <a:lnB w="12700" cap="flat" cmpd="sng" algn="ctr">
                      <a:solidFill>
                        <a:schemeClr val="bg1">
                          <a:lumMod val="65000"/>
                        </a:schemeClr>
                      </a:solidFill>
                      <a:prstDash val="sysDash"/>
                      <a:round/>
                      <a:headEnd type="none" w="med" len="med"/>
                      <a:tailEnd type="none" w="med" len="med"/>
                    </a:lnB>
                  </a:tcPr>
                </a:tc>
              </a:tr>
              <a:tr h="466967">
                <a:tc>
                  <a:txBody>
                    <a:bodyPr/>
                    <a:lstStyle/>
                    <a:p>
                      <a:r>
                        <a:rPr lang="en-GB" sz="1100" b="0" dirty="0" smtClean="0">
                          <a:solidFill>
                            <a:srgbClr val="FF0000"/>
                          </a:solidFill>
                        </a:rPr>
                        <a:t>Credit Cards</a:t>
                      </a:r>
                      <a:endParaRPr lang="en-GB" sz="1100" b="0" dirty="0">
                        <a:solidFill>
                          <a:srgbClr val="FF0000"/>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dirty="0" smtClean="0">
                          <a:solidFill>
                            <a:schemeClr val="tx1"/>
                          </a:solidFill>
                        </a:rPr>
                        <a:t>238</a:t>
                      </a:r>
                      <a:endParaRPr lang="en-GB" sz="110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218</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186</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33</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48</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15</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21</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6.8%</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11.4%</a:t>
                      </a:r>
                      <a:endParaRPr lang="en-GB" sz="1100" i="0" dirty="0">
                        <a:solidFill>
                          <a:schemeClr val="tx1"/>
                        </a:solidFill>
                      </a:endParaRPr>
                    </a:p>
                  </a:txBody>
                  <a:tcPr anchor="ct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100" i="0" dirty="0" smtClean="0">
                          <a:solidFill>
                            <a:schemeClr val="tx1"/>
                          </a:solidFill>
                        </a:rPr>
                        <a:t>1.68x</a:t>
                      </a:r>
                      <a:endParaRPr lang="en-GB" sz="1100" i="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bg1">
                          <a:lumMod val="65000"/>
                        </a:schemeClr>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tr>
              <a:tr h="466967">
                <a:tc>
                  <a:txBody>
                    <a:bodyPr/>
                    <a:lstStyle/>
                    <a:p>
                      <a:r>
                        <a:rPr lang="en-GB" sz="1100" b="1" dirty="0" smtClean="0">
                          <a:solidFill>
                            <a:srgbClr val="FF0000"/>
                          </a:solidFill>
                        </a:rPr>
                        <a:t>BSPR</a:t>
                      </a:r>
                      <a:endParaRPr lang="en-GB" sz="1100" b="1" dirty="0">
                        <a:solidFill>
                          <a:srgbClr val="FF0000"/>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dirty="0" smtClean="0">
                          <a:solidFill>
                            <a:schemeClr val="tx1"/>
                          </a:solidFill>
                        </a:rPr>
                        <a:t>4,250</a:t>
                      </a:r>
                      <a:endParaRPr lang="en-GB" sz="1100" b="1"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3,548</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3,067</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110</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255</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49</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113</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1.4%</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3.7%</a:t>
                      </a:r>
                      <a:endParaRPr lang="en-GB" sz="1100" b="1" i="0" dirty="0">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GB" sz="1100" b="1" i="0" dirty="0" smtClean="0">
                          <a:solidFill>
                            <a:schemeClr val="tx1"/>
                          </a:solidFill>
                        </a:rPr>
                        <a:t>2.70x</a:t>
                      </a:r>
                      <a:endParaRPr lang="en-GB" sz="1100" b="1" i="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r>
            </a:tbl>
          </a:graphicData>
        </a:graphic>
      </p:graphicFrame>
      <p:sp>
        <p:nvSpPr>
          <p:cNvPr id="20"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22"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3"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24"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Tree>
    <p:extLst>
      <p:ext uri="{BB962C8B-B14F-4D97-AF65-F5344CB8AC3E}">
        <p14:creationId xmlns:p14="http://schemas.microsoft.com/office/powerpoint/2010/main" val="1737875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330999842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490"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sym typeface="Arial"/>
            </a:endParaRPr>
          </a:p>
        </p:txBody>
      </p:sp>
      <p:sp>
        <p:nvSpPr>
          <p:cNvPr id="43" name="TextBox 42"/>
          <p:cNvSpPr txBox="1"/>
          <p:nvPr/>
        </p:nvSpPr>
        <p:spPr>
          <a:xfrm>
            <a:off x="674154" y="19889"/>
            <a:ext cx="8928633" cy="621709"/>
          </a:xfrm>
          <a:prstGeom prst="rect">
            <a:avLst/>
          </a:prstGeom>
          <a:noFill/>
        </p:spPr>
        <p:txBody>
          <a:bodyPr wrap="square" rtlCol="0">
            <a:spAutoFit/>
          </a:bodyPr>
          <a:lstStyle/>
          <a:p>
            <a:pPr algn="l"/>
            <a:r>
              <a:rPr lang="en-US" sz="2000" b="1" dirty="0" smtClean="0"/>
              <a:t>BSPR Mortgages</a:t>
            </a:r>
          </a:p>
          <a:p>
            <a:pPr algn="l"/>
            <a:r>
              <a:rPr lang="en-US" sz="2000" b="1" dirty="0" smtClean="0">
                <a:solidFill>
                  <a:srgbClr val="FF0000"/>
                </a:solidFill>
              </a:rPr>
              <a:t>Historical loss data</a:t>
            </a:r>
            <a:endParaRPr lang="en-US" sz="2000" b="1" dirty="0">
              <a:solidFill>
                <a:srgbClr val="FF0000"/>
              </a:solidFill>
            </a:endParaRPr>
          </a:p>
        </p:txBody>
      </p:sp>
      <p:sp>
        <p:nvSpPr>
          <p:cNvPr id="88" name="Text Placeholder 10"/>
          <p:cNvSpPr txBox="1">
            <a:spLocks/>
          </p:cNvSpPr>
          <p:nvPr/>
        </p:nvSpPr>
        <p:spPr>
          <a:xfrm>
            <a:off x="4936443"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4Q2015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484557"/>
            <a:ext cx="85387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a:t>
            </a:r>
            <a:r>
              <a:rPr lang="en-US" sz="800" dirty="0">
                <a:latin typeface="Arial"/>
                <a:ea typeface="ＭＳ Ｐゴシック"/>
                <a:sym typeface="Arial"/>
              </a:rPr>
              <a:t>SNL Financial Regulated Depositories Bank Regulatory Financials database; Federal Reserve Board historical data: charge-off rates on loans and leases at 100 largest commercial banks</a:t>
            </a:r>
            <a:endParaRPr lang="en-US" sz="800" dirty="0">
              <a:latin typeface="Wingdings"/>
              <a:ea typeface="ＭＳ Ｐゴシック"/>
              <a:sym typeface="Arial"/>
            </a:endParaRPr>
          </a:p>
        </p:txBody>
      </p:sp>
      <p:sp>
        <p:nvSpPr>
          <p:cNvPr id="59" name="Rectangle 58"/>
          <p:cNvSpPr/>
          <p:nvPr/>
        </p:nvSpPr>
        <p:spPr>
          <a:xfrm>
            <a:off x="457200" y="1262913"/>
            <a:ext cx="402908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Residential Real Estate loss rates</a:t>
            </a:r>
            <a:endParaRPr lang="en-GB" sz="1400" b="1" dirty="0">
              <a:solidFill>
                <a:srgbClr val="FF0000"/>
              </a:solidFill>
              <a:latin typeface="Arial" panose="020B0604020202020204" pitchFamily="34" charset="0"/>
              <a:cs typeface="Arial" panose="020B0604020202020204" pitchFamily="34" charset="0"/>
            </a:endParaRPr>
          </a:p>
        </p:txBody>
      </p:sp>
      <p:sp>
        <p:nvSpPr>
          <p:cNvPr id="41" name="Text Box 21"/>
          <p:cNvSpPr txBox="1">
            <a:spLocks noChangeArrowheads="1"/>
          </p:cNvSpPr>
          <p:nvPr/>
        </p:nvSpPr>
        <p:spPr bwMode="gray">
          <a:xfrm>
            <a:off x="305483" y="-10757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smtClean="0">
                <a:solidFill>
                  <a:srgbClr val="FF0000"/>
                </a:solidFill>
                <a:ea typeface="ＭＳ Ｐゴシック"/>
              </a:rPr>
              <a:t>A</a:t>
            </a:r>
            <a:endParaRPr lang="en-GB" sz="3600" b="1" dirty="0">
              <a:solidFill>
                <a:srgbClr val="FF0000"/>
              </a:solidFill>
              <a:ea typeface="ＭＳ Ｐゴシック"/>
            </a:endParaRPr>
          </a:p>
        </p:txBody>
      </p:sp>
      <p:graphicFrame>
        <p:nvGraphicFramePr>
          <p:cNvPr id="54" name="Object 53"/>
          <p:cNvGraphicFramePr>
            <a:graphicFrameLocks/>
          </p:cNvGraphicFramePr>
          <p:nvPr>
            <p:custDataLst>
              <p:tags r:id="rId4"/>
            </p:custDataLst>
            <p:extLst>
              <p:ext uri="{D42A27DB-BD31-4B8C-83A1-F6EECF244321}">
                <p14:modId xmlns:p14="http://schemas.microsoft.com/office/powerpoint/2010/main" val="1343524918"/>
              </p:ext>
            </p:extLst>
          </p:nvPr>
        </p:nvGraphicFramePr>
        <p:xfrm>
          <a:off x="533400" y="2171700"/>
          <a:ext cx="4162357" cy="3524160"/>
        </p:xfrm>
        <a:graphic>
          <a:graphicData uri="http://schemas.openxmlformats.org/presentationml/2006/ole">
            <mc:AlternateContent xmlns:mc="http://schemas.openxmlformats.org/markup-compatibility/2006">
              <mc:Choice xmlns:v="urn:schemas-microsoft-com:vml" Requires="v">
                <p:oleObj spid="_x0000_s148491" name="Chart" r:id="rId28" imgW="4162478" imgH="3524310" progId="MSGraph.Chart.8">
                  <p:embed followColorScheme="full"/>
                </p:oleObj>
              </mc:Choice>
              <mc:Fallback>
                <p:oleObj name="Chart" r:id="rId28" imgW="4162478" imgH="3524310" progId="MSGraph.Chart.8">
                  <p:embed followColorScheme="full"/>
                  <p:pic>
                    <p:nvPicPr>
                      <p:cNvPr id="0" name=""/>
                      <p:cNvPicPr/>
                      <p:nvPr/>
                    </p:nvPicPr>
                    <p:blipFill>
                      <a:blip r:embed="rId29"/>
                      <a:stretch>
                        <a:fillRect/>
                      </a:stretch>
                    </p:blipFill>
                    <p:spPr>
                      <a:xfrm>
                        <a:off x="533400" y="2171700"/>
                        <a:ext cx="4162357" cy="3524160"/>
                      </a:xfrm>
                      <a:prstGeom prst="rect">
                        <a:avLst/>
                      </a:prstGeom>
                    </p:spPr>
                  </p:pic>
                </p:oleObj>
              </mc:Fallback>
            </mc:AlternateContent>
          </a:graphicData>
        </a:graphic>
      </p:graphicFrame>
      <p:sp>
        <p:nvSpPr>
          <p:cNvPr id="66" name="Text Placeholder 88"/>
          <p:cNvSpPr>
            <a:spLocks noGrp="1"/>
          </p:cNvSpPr>
          <p:nvPr>
            <p:custDataLst>
              <p:tags r:id="rId5"/>
            </p:custDataLst>
          </p:nvPr>
        </p:nvSpPr>
        <p:spPr bwMode="gray">
          <a:xfrm>
            <a:off x="371475" y="55054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BB1F9966-DFBD-42D1-B821-F58B3950D5A2}" type="datetime'''''''''0''.0'''''''''''''''''''''''''''''''''''''''''''''">
              <a:rPr lang="en-US" sz="1000">
                <a:solidFill>
                  <a:schemeClr val="tx1"/>
                </a:solidFill>
              </a:rPr>
              <a:pPr/>
              <a:t>0.0</a:t>
            </a:fld>
            <a:endParaRPr lang="en-US" sz="1000" dirty="0">
              <a:solidFill>
                <a:schemeClr val="tx1"/>
              </a:solidFill>
              <a:latin typeface="Arial"/>
              <a:ea typeface="ＭＳ Ｐゴシック"/>
              <a:sym typeface="Arial"/>
            </a:endParaRPr>
          </a:p>
        </p:txBody>
      </p:sp>
      <p:sp>
        <p:nvSpPr>
          <p:cNvPr id="58" name="Text Placeholder 4"/>
          <p:cNvSpPr>
            <a:spLocks noGrp="1"/>
          </p:cNvSpPr>
          <p:nvPr>
            <p:custDataLst>
              <p:tags r:id="rId6"/>
            </p:custDataLst>
          </p:nvPr>
        </p:nvSpPr>
        <p:spPr bwMode="gray">
          <a:xfrm>
            <a:off x="371475" y="22193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BF5171A6-3A85-481B-9BCD-42BB43E08B0B}" type="datetime'3''''''''''''''''''''''''''''''.''''''''5'''''''''''''''''''''">
              <a:rPr lang="en-US" sz="1000"/>
              <a:pPr marL="0" indent="0" algn="r">
                <a:lnSpc>
                  <a:spcPct val="100000"/>
                </a:lnSpc>
                <a:spcBef>
                  <a:spcPct val="0"/>
                </a:spcBef>
                <a:spcAft>
                  <a:spcPct val="0"/>
                </a:spcAft>
                <a:buNone/>
              </a:pPr>
              <a:t>3.5</a:t>
            </a:fld>
            <a:endParaRPr lang="en-GB" sz="1000" dirty="0"/>
          </a:p>
        </p:txBody>
      </p:sp>
      <p:sp>
        <p:nvSpPr>
          <p:cNvPr id="57" name="Text Placeholder 3"/>
          <p:cNvSpPr>
            <a:spLocks noGrp="1"/>
          </p:cNvSpPr>
          <p:nvPr>
            <p:custDataLst>
              <p:tags r:id="rId7"/>
            </p:custDataLst>
          </p:nvPr>
        </p:nvSpPr>
        <p:spPr bwMode="gray">
          <a:xfrm>
            <a:off x="371475" y="31623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769B365-090E-4EEE-A55F-6701B6ABD579}" type="datetime'''2''''''.''''''''''''''''''''5'''''''''''''''''''''">
              <a:rPr lang="en-US" sz="1000"/>
              <a:pPr marL="0" indent="0" algn="r">
                <a:lnSpc>
                  <a:spcPct val="100000"/>
                </a:lnSpc>
                <a:spcBef>
                  <a:spcPct val="0"/>
                </a:spcBef>
                <a:spcAft>
                  <a:spcPct val="0"/>
                </a:spcAft>
                <a:buNone/>
              </a:pPr>
              <a:t>2.5</a:t>
            </a:fld>
            <a:endParaRPr lang="en-GB" sz="1000" dirty="0"/>
          </a:p>
        </p:txBody>
      </p:sp>
      <p:sp>
        <p:nvSpPr>
          <p:cNvPr id="55" name="Text Placeholder 1"/>
          <p:cNvSpPr>
            <a:spLocks noGrp="1"/>
          </p:cNvSpPr>
          <p:nvPr>
            <p:custDataLst>
              <p:tags r:id="rId8"/>
            </p:custDataLst>
          </p:nvPr>
        </p:nvSpPr>
        <p:spPr bwMode="gray">
          <a:xfrm>
            <a:off x="371475" y="50387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210F8543-94DE-4AED-87FA-03303B25BF58}" type="datetime'''''''''''''''''''''''''''''''''''''''''''0''.''''''5'''''''">
              <a:rPr lang="en-US" sz="1000"/>
              <a:pPr marL="0" indent="0" algn="r">
                <a:lnSpc>
                  <a:spcPct val="100000"/>
                </a:lnSpc>
                <a:spcBef>
                  <a:spcPct val="0"/>
                </a:spcBef>
                <a:spcAft>
                  <a:spcPct val="0"/>
                </a:spcAft>
                <a:buNone/>
              </a:pPr>
              <a:t>0.5</a:t>
            </a:fld>
            <a:endParaRPr lang="en-GB" sz="1000" dirty="0"/>
          </a:p>
        </p:txBody>
      </p:sp>
      <p:sp>
        <p:nvSpPr>
          <p:cNvPr id="56" name="Text Placeholder 2"/>
          <p:cNvSpPr>
            <a:spLocks noGrp="1"/>
          </p:cNvSpPr>
          <p:nvPr>
            <p:custDataLst>
              <p:tags r:id="rId9"/>
            </p:custDataLst>
          </p:nvPr>
        </p:nvSpPr>
        <p:spPr bwMode="gray">
          <a:xfrm>
            <a:off x="371475" y="409575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BEC01AA-5C4A-46CA-AF46-0900AEFE40B7}" type="datetime'''''''1''''''''''''.''''''''''''''''''''''''''''''''''''''''5'">
              <a:rPr lang="en-US" sz="1000"/>
              <a:pPr marL="0" indent="0" algn="r">
                <a:lnSpc>
                  <a:spcPct val="100000"/>
                </a:lnSpc>
                <a:spcBef>
                  <a:spcPct val="0"/>
                </a:spcBef>
                <a:spcAft>
                  <a:spcPct val="0"/>
                </a:spcAft>
                <a:buNone/>
              </a:pPr>
              <a:t>1.5</a:t>
            </a:fld>
            <a:endParaRPr lang="en-GB" sz="1000" dirty="0"/>
          </a:p>
        </p:txBody>
      </p:sp>
      <p:sp>
        <p:nvSpPr>
          <p:cNvPr id="63" name="Text Placeholder 40"/>
          <p:cNvSpPr>
            <a:spLocks noGrp="1"/>
          </p:cNvSpPr>
          <p:nvPr>
            <p:custDataLst>
              <p:tags r:id="rId10"/>
            </p:custDataLst>
          </p:nvPr>
        </p:nvSpPr>
        <p:spPr bwMode="gray">
          <a:xfrm>
            <a:off x="371475" y="2686050"/>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84A5A913-8494-4975-8EB8-63FB6E8A2188}" type="datetime'''''''''''''''''''''''''''''''''''3''''''''''.''''''''''''0'">
              <a:rPr lang="en-US" sz="1000">
                <a:solidFill>
                  <a:schemeClr val="tx1"/>
                </a:solidFill>
              </a:rPr>
              <a:pPr/>
              <a:t>3.0</a:t>
            </a:fld>
            <a:endParaRPr lang="en-US" sz="1000" dirty="0">
              <a:solidFill>
                <a:schemeClr val="tx1"/>
              </a:solidFill>
              <a:sym typeface="+mn-lt"/>
            </a:endParaRPr>
          </a:p>
        </p:txBody>
      </p:sp>
      <p:sp>
        <p:nvSpPr>
          <p:cNvPr id="64" name="Text Placeholder 35"/>
          <p:cNvSpPr>
            <a:spLocks noGrp="1"/>
          </p:cNvSpPr>
          <p:nvPr>
            <p:custDataLst>
              <p:tags r:id="rId11"/>
            </p:custDataLst>
          </p:nvPr>
        </p:nvSpPr>
        <p:spPr bwMode="gray">
          <a:xfrm>
            <a:off x="371475" y="362902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44E7F5E9-1BCE-408B-9EF2-A350D8A76F82}" type="datetime'''''''''''''''''''''2''.''''''0'''''''''''''''''''''">
              <a:rPr lang="en-US" sz="1000">
                <a:solidFill>
                  <a:schemeClr val="tx1"/>
                </a:solidFill>
              </a:rPr>
              <a:pPr/>
              <a:t>2.0</a:t>
            </a:fld>
            <a:endParaRPr lang="en-US" sz="1000" dirty="0">
              <a:solidFill>
                <a:schemeClr val="tx1"/>
              </a:solidFill>
              <a:sym typeface="+mn-lt"/>
            </a:endParaRPr>
          </a:p>
        </p:txBody>
      </p:sp>
      <p:sp>
        <p:nvSpPr>
          <p:cNvPr id="65" name="Text Placeholder 30"/>
          <p:cNvSpPr>
            <a:spLocks noGrp="1"/>
          </p:cNvSpPr>
          <p:nvPr>
            <p:custDataLst>
              <p:tags r:id="rId12"/>
            </p:custDataLst>
          </p:nvPr>
        </p:nvSpPr>
        <p:spPr bwMode="gray">
          <a:xfrm>
            <a:off x="371475" y="4562475"/>
            <a:ext cx="17462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E5E1CB0B-0FA2-4CBC-B7D0-1FE2CD7BBD19}" type="datetime'''''''1''''''.''0'''''''''''''''''''''''''''''''''''''''''">
              <a:rPr lang="en-US" sz="1000">
                <a:solidFill>
                  <a:schemeClr val="tx1"/>
                </a:solidFill>
              </a:rPr>
              <a:pPr/>
              <a:t>1.0</a:t>
            </a:fld>
            <a:endParaRPr lang="en-US" sz="1000" dirty="0">
              <a:solidFill>
                <a:schemeClr val="tx1"/>
              </a:solidFill>
              <a:sym typeface="+mn-lt"/>
            </a:endParaRPr>
          </a:p>
        </p:txBody>
      </p:sp>
      <p:sp>
        <p:nvSpPr>
          <p:cNvPr id="84" name="Text Placeholder 38"/>
          <p:cNvSpPr>
            <a:spLocks noGrp="1"/>
          </p:cNvSpPr>
          <p:nvPr>
            <p:custDataLst>
              <p:tags r:id="rId13"/>
            </p:custDataLst>
          </p:nvPr>
        </p:nvSpPr>
        <p:spPr bwMode="auto">
          <a:xfrm>
            <a:off x="41497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7AB57DC-FC00-4D9C-BAE6-476C495ECD23}" type="datetime'''''''''''''2''''''''''''''''''''0''''''''1''''''''5'''''">
              <a:rPr lang="en-US" sz="1000">
                <a:solidFill>
                  <a:schemeClr val="tx1"/>
                </a:solidFill>
              </a:rPr>
              <a:pPr/>
              <a:t>2015</a:t>
            </a:fld>
            <a:endParaRPr lang="en-US" sz="1000" dirty="0">
              <a:solidFill>
                <a:schemeClr val="tx1"/>
              </a:solidFill>
              <a:sym typeface="+mn-lt"/>
            </a:endParaRPr>
          </a:p>
        </p:txBody>
      </p:sp>
      <p:sp>
        <p:nvSpPr>
          <p:cNvPr id="77" name="Text Placeholder 37"/>
          <p:cNvSpPr>
            <a:spLocks noGrp="1"/>
          </p:cNvSpPr>
          <p:nvPr>
            <p:custDataLst>
              <p:tags r:id="rId14"/>
            </p:custDataLst>
          </p:nvPr>
        </p:nvSpPr>
        <p:spPr bwMode="auto">
          <a:xfrm>
            <a:off x="37496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585D6957-3647-4A50-B42D-16B2E3932FE0}" type="datetime'''''''''''''''''''''''''''''''''''''''''''''''20''1''''4'">
              <a:rPr lang="en-US" sz="1000">
                <a:solidFill>
                  <a:schemeClr val="tx1"/>
                </a:solidFill>
              </a:rPr>
              <a:pPr/>
              <a:t>2014</a:t>
            </a:fld>
            <a:endParaRPr lang="en-US" sz="1000" dirty="0">
              <a:solidFill>
                <a:schemeClr val="tx1"/>
              </a:solidFill>
              <a:sym typeface="+mn-lt"/>
            </a:endParaRPr>
          </a:p>
        </p:txBody>
      </p:sp>
      <p:sp>
        <p:nvSpPr>
          <p:cNvPr id="78" name="Text Placeholder 36"/>
          <p:cNvSpPr>
            <a:spLocks noGrp="1"/>
          </p:cNvSpPr>
          <p:nvPr>
            <p:custDataLst>
              <p:tags r:id="rId15"/>
            </p:custDataLst>
          </p:nvPr>
        </p:nvSpPr>
        <p:spPr bwMode="auto">
          <a:xfrm>
            <a:off x="33401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49FD37F-7DA4-4E69-90AD-9D436CE04E6C}" type="datetime'''''''''''''''''''''''2''0''''''''''''''''''''''1''3'">
              <a:rPr lang="en-US" sz="1000">
                <a:solidFill>
                  <a:schemeClr val="tx1"/>
                </a:solidFill>
              </a:rPr>
              <a:pPr/>
              <a:t>2013</a:t>
            </a:fld>
            <a:endParaRPr lang="en-US" sz="1000" dirty="0">
              <a:solidFill>
                <a:schemeClr val="tx1"/>
              </a:solidFill>
              <a:sym typeface="+mn-lt"/>
            </a:endParaRPr>
          </a:p>
        </p:txBody>
      </p:sp>
      <p:sp>
        <p:nvSpPr>
          <p:cNvPr id="79" name="Text Placeholder 35"/>
          <p:cNvSpPr>
            <a:spLocks noGrp="1"/>
          </p:cNvSpPr>
          <p:nvPr>
            <p:custDataLst>
              <p:tags r:id="rId16"/>
            </p:custDataLst>
          </p:nvPr>
        </p:nvSpPr>
        <p:spPr bwMode="auto">
          <a:xfrm>
            <a:off x="29305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61ED9E1-1EE4-47D4-84CD-D951DC5E0E8C}" type="datetime'''''''''''''''2''''0''1''2'''''">
              <a:rPr lang="en-US" sz="1000">
                <a:solidFill>
                  <a:schemeClr val="tx1"/>
                </a:solidFill>
              </a:rPr>
              <a:pPr/>
              <a:t>2012</a:t>
            </a:fld>
            <a:endParaRPr lang="en-US" sz="1000" dirty="0">
              <a:solidFill>
                <a:schemeClr val="tx1"/>
              </a:solidFill>
              <a:sym typeface="+mn-lt"/>
            </a:endParaRPr>
          </a:p>
        </p:txBody>
      </p:sp>
      <p:sp>
        <p:nvSpPr>
          <p:cNvPr id="80" name="Text Placeholder 34"/>
          <p:cNvSpPr>
            <a:spLocks noGrp="1"/>
          </p:cNvSpPr>
          <p:nvPr>
            <p:custDataLst>
              <p:tags r:id="rId17"/>
            </p:custDataLst>
          </p:nvPr>
        </p:nvSpPr>
        <p:spPr bwMode="auto">
          <a:xfrm>
            <a:off x="25304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F811910-585F-4EAC-9F03-3430E7DF002E}" type="datetime'''''''''''''2''''''''''''01''''''''1'''''''''''">
              <a:rPr lang="en-US" sz="1000">
                <a:solidFill>
                  <a:schemeClr val="tx1"/>
                </a:solidFill>
              </a:rPr>
              <a:pPr/>
              <a:t>2011</a:t>
            </a:fld>
            <a:endParaRPr lang="en-US" sz="1000" dirty="0">
              <a:solidFill>
                <a:schemeClr val="tx1"/>
              </a:solidFill>
              <a:sym typeface="+mn-lt"/>
            </a:endParaRPr>
          </a:p>
        </p:txBody>
      </p:sp>
      <p:sp>
        <p:nvSpPr>
          <p:cNvPr id="81" name="Text Placeholder 33"/>
          <p:cNvSpPr>
            <a:spLocks noGrp="1"/>
          </p:cNvSpPr>
          <p:nvPr>
            <p:custDataLst>
              <p:tags r:id="rId18"/>
            </p:custDataLst>
          </p:nvPr>
        </p:nvSpPr>
        <p:spPr bwMode="auto">
          <a:xfrm>
            <a:off x="212090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C172131-C30C-42B5-96E4-564FC8BBCF8F}" type="datetime'''''''''''''''''''''''2''0''''''''1''''''0'">
              <a:rPr lang="en-US" sz="1000">
                <a:solidFill>
                  <a:schemeClr val="tx1"/>
                </a:solidFill>
              </a:rPr>
              <a:pPr/>
              <a:t>2010</a:t>
            </a:fld>
            <a:endParaRPr lang="en-US" sz="1000" dirty="0">
              <a:solidFill>
                <a:schemeClr val="tx1"/>
              </a:solidFill>
              <a:sym typeface="+mn-lt"/>
            </a:endParaRPr>
          </a:p>
        </p:txBody>
      </p:sp>
      <p:sp>
        <p:nvSpPr>
          <p:cNvPr id="82" name="Text Placeholder 32"/>
          <p:cNvSpPr>
            <a:spLocks noGrp="1"/>
          </p:cNvSpPr>
          <p:nvPr>
            <p:custDataLst>
              <p:tags r:id="rId19"/>
            </p:custDataLst>
          </p:nvPr>
        </p:nvSpPr>
        <p:spPr bwMode="auto">
          <a:xfrm>
            <a:off x="17208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72185366-971B-4044-B6AB-405B6FCF32B4}" type="datetime'''''''''''''''''''''''2''''''''''''''''00''''''''''''''''9'">
              <a:rPr lang="en-US" sz="1000">
                <a:solidFill>
                  <a:schemeClr val="tx1"/>
                </a:solidFill>
              </a:rPr>
              <a:pPr/>
              <a:t>2009</a:t>
            </a:fld>
            <a:endParaRPr lang="en-US" sz="1000" dirty="0">
              <a:solidFill>
                <a:schemeClr val="tx1"/>
              </a:solidFill>
              <a:sym typeface="+mn-lt"/>
            </a:endParaRPr>
          </a:p>
        </p:txBody>
      </p:sp>
      <p:sp>
        <p:nvSpPr>
          <p:cNvPr id="83" name="Text Placeholder 31"/>
          <p:cNvSpPr>
            <a:spLocks noGrp="1"/>
          </p:cNvSpPr>
          <p:nvPr>
            <p:custDataLst>
              <p:tags r:id="rId20"/>
            </p:custDataLst>
          </p:nvPr>
        </p:nvSpPr>
        <p:spPr bwMode="auto">
          <a:xfrm>
            <a:off x="131127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9B96B76-B135-49D4-9A56-EA4001038941}" type="datetime'''''20''''''''''''''''''0''''''''''''8'">
              <a:rPr lang="en-US" sz="1000">
                <a:solidFill>
                  <a:schemeClr val="tx1"/>
                </a:solidFill>
              </a:rPr>
              <a:pPr/>
              <a:t>2008</a:t>
            </a:fld>
            <a:endParaRPr lang="en-US" sz="1000" dirty="0">
              <a:solidFill>
                <a:schemeClr val="tx1"/>
              </a:solidFill>
              <a:sym typeface="+mn-lt"/>
            </a:endParaRPr>
          </a:p>
        </p:txBody>
      </p:sp>
      <p:sp>
        <p:nvSpPr>
          <p:cNvPr id="85" name="Text Placeholder 30"/>
          <p:cNvSpPr>
            <a:spLocks noGrp="1"/>
          </p:cNvSpPr>
          <p:nvPr>
            <p:custDataLst>
              <p:tags r:id="rId21"/>
            </p:custDataLst>
          </p:nvPr>
        </p:nvSpPr>
        <p:spPr bwMode="auto">
          <a:xfrm>
            <a:off x="911225"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C5089503-A8A9-4777-BA7E-E33037967E19}" type="datetime'2''''''''''''''''''''''''''0''''''''''''''0''7'''''''''''">
              <a:rPr lang="en-US" sz="1000">
                <a:solidFill>
                  <a:schemeClr val="tx1"/>
                </a:solidFill>
              </a:rPr>
              <a:pPr/>
              <a:t>2007</a:t>
            </a:fld>
            <a:endParaRPr lang="en-US" sz="1000" dirty="0">
              <a:solidFill>
                <a:schemeClr val="tx1"/>
              </a:solidFill>
              <a:sym typeface="+mn-lt"/>
            </a:endParaRPr>
          </a:p>
        </p:txBody>
      </p:sp>
      <p:sp>
        <p:nvSpPr>
          <p:cNvPr id="76" name="Text Placeholder 29"/>
          <p:cNvSpPr>
            <a:spLocks noGrp="1"/>
          </p:cNvSpPr>
          <p:nvPr>
            <p:custDataLst>
              <p:tags r:id="rId22"/>
            </p:custDataLst>
          </p:nvPr>
        </p:nvSpPr>
        <p:spPr bwMode="auto">
          <a:xfrm>
            <a:off x="501650" y="56991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654A4D8C-C69E-4A17-87E0-67572A546E3A}" type="datetime'''''''2''''''''''0''''''''''''''''06'">
              <a:rPr lang="en-US" sz="1000">
                <a:solidFill>
                  <a:schemeClr val="tx1"/>
                </a:solidFill>
              </a:rPr>
              <a:pPr/>
              <a:t>2006</a:t>
            </a:fld>
            <a:endParaRPr lang="en-US" sz="1000" dirty="0">
              <a:solidFill>
                <a:schemeClr val="tx1"/>
              </a:solidFill>
              <a:sym typeface="+mn-lt"/>
            </a:endParaRPr>
          </a:p>
        </p:txBody>
      </p:sp>
      <p:cxnSp>
        <p:nvCxnSpPr>
          <p:cNvPr id="86" name="Straight Connector 85"/>
          <p:cNvCxnSpPr/>
          <p:nvPr>
            <p:custDataLst>
              <p:tags r:id="rId23"/>
            </p:custDataLst>
          </p:nvPr>
        </p:nvCxnSpPr>
        <p:spPr bwMode="gray">
          <a:xfrm>
            <a:off x="966788" y="6040438"/>
            <a:ext cx="219075" cy="0"/>
          </a:xfrm>
          <a:prstGeom prst="line">
            <a:avLst/>
          </a:prstGeom>
          <a:solidFill>
            <a:schemeClr val="accent1"/>
          </a:solidFill>
          <a:ln w="19050" cap="flat" cmpd="sng" algn="ctr">
            <a:solidFill>
              <a:srgbClr val="EB0326"/>
            </a:solidFill>
            <a:prstDash val="solid"/>
            <a:round/>
            <a:headEnd type="none" w="med" len="med"/>
            <a:tailEnd type="none" w="med" len="med"/>
          </a:ln>
          <a:effectLst/>
        </p:spPr>
      </p:cxnSp>
      <p:sp>
        <p:nvSpPr>
          <p:cNvPr id="91" name="Text Placeholder 14"/>
          <p:cNvSpPr>
            <a:spLocks noGrp="1"/>
          </p:cNvSpPr>
          <p:nvPr>
            <p:custDataLst>
              <p:tags r:id="rId24"/>
            </p:custDataLst>
          </p:nvPr>
        </p:nvSpPr>
        <p:spPr bwMode="auto">
          <a:xfrm>
            <a:off x="1236663" y="5970588"/>
            <a:ext cx="879475"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28331E78-7435-494B-877B-1AA45C1293CC}" type="datetime'F''R''B'''''''''''' ''1''''''''''0''0'''''''''''' ''- R''RE'''">
              <a:rPr lang="en-US" sz="1000">
                <a:solidFill>
                  <a:schemeClr val="tx1"/>
                </a:solidFill>
              </a:rPr>
              <a:pPr/>
              <a:t>FRB 100 - RRE</a:t>
            </a:fld>
            <a:endParaRPr lang="en-US" sz="1000" dirty="0">
              <a:solidFill>
                <a:schemeClr val="tx1"/>
              </a:solidFill>
              <a:sym typeface="+mn-lt"/>
            </a:endParaRPr>
          </a:p>
        </p:txBody>
      </p:sp>
      <p:sp>
        <p:nvSpPr>
          <p:cNvPr id="49" name="Rectangle 48"/>
          <p:cNvSpPr/>
          <p:nvPr/>
        </p:nvSpPr>
        <p:spPr bwMode="auto">
          <a:xfrm>
            <a:off x="1453485" y="2222500"/>
            <a:ext cx="1298028"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50" name="Rectangle 49"/>
          <p:cNvSpPr/>
          <p:nvPr/>
        </p:nvSpPr>
        <p:spPr bwMode="auto">
          <a:xfrm>
            <a:off x="2751513" y="2222500"/>
            <a:ext cx="1847739" cy="33733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51" name="TextBox 50"/>
          <p:cNvSpPr txBox="1"/>
          <p:nvPr/>
        </p:nvSpPr>
        <p:spPr>
          <a:xfrm>
            <a:off x="1453485" y="2251655"/>
            <a:ext cx="847725" cy="400110"/>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endParaRPr lang="en-US" i="1" baseline="30000" dirty="0" smtClean="0">
              <a:solidFill>
                <a:srgbClr val="000000"/>
              </a:solidFill>
              <a:ea typeface="ＭＳ Ｐゴシック"/>
            </a:endParaRPr>
          </a:p>
        </p:txBody>
      </p:sp>
      <p:sp>
        <p:nvSpPr>
          <p:cNvPr id="52" name="TextBox 51"/>
          <p:cNvSpPr txBox="1"/>
          <p:nvPr/>
        </p:nvSpPr>
        <p:spPr>
          <a:xfrm>
            <a:off x="3266410" y="2242130"/>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sp>
        <p:nvSpPr>
          <p:cNvPr id="53" name="Rectangle 52"/>
          <p:cNvSpPr/>
          <p:nvPr/>
        </p:nvSpPr>
        <p:spPr bwMode="auto">
          <a:xfrm>
            <a:off x="1453485" y="2219325"/>
            <a:ext cx="847725"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45" name="Rectangle 44"/>
          <p:cNvSpPr/>
          <p:nvPr/>
        </p:nvSpPr>
        <p:spPr>
          <a:xfrm>
            <a:off x="4936443" y="4789515"/>
            <a:ext cx="4296457" cy="646331"/>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Industry scalars provide a point of reference for the mortgage market, but is not necessarily a comparable benchmark</a:t>
            </a:r>
            <a:endParaRPr lang="en-US" sz="1200" dirty="0"/>
          </a:p>
        </p:txBody>
      </p:sp>
      <p:sp>
        <p:nvSpPr>
          <p:cNvPr id="46" name="Text Placeholder 10"/>
          <p:cNvSpPr txBox="1">
            <a:spLocks/>
          </p:cNvSpPr>
          <p:nvPr/>
        </p:nvSpPr>
        <p:spPr>
          <a:xfrm>
            <a:off x="4936443" y="4545640"/>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47" name="Content Placeholder 12"/>
          <p:cNvGraphicFramePr>
            <a:graphicFrameLocks/>
          </p:cNvGraphicFramePr>
          <p:nvPr>
            <p:extLst>
              <p:ext uri="{D42A27DB-BD31-4B8C-83A1-F6EECF244321}">
                <p14:modId xmlns:p14="http://schemas.microsoft.com/office/powerpoint/2010/main" val="1716625637"/>
              </p:ext>
            </p:extLst>
          </p:nvPr>
        </p:nvGraphicFramePr>
        <p:xfrm>
          <a:off x="4856705" y="2242945"/>
          <a:ext cx="4372355" cy="1839470"/>
        </p:xfrm>
        <a:graphic>
          <a:graphicData uri="http://schemas.openxmlformats.org/drawingml/2006/table">
            <a:tbl>
              <a:tblPr firstRow="1" bandRow="1"/>
              <a:tblGrid>
                <a:gridCol w="1374775"/>
                <a:gridCol w="1233377"/>
                <a:gridCol w="1222744"/>
                <a:gridCol w="541459"/>
              </a:tblGrid>
              <a:tr h="259608">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59608">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1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259608">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303330">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FRB 100 - RRE</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0.85%</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2.07%</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2.32</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59608">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1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330596">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FRB 100 - RRE</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Arial"/>
                          <a:ea typeface="+mn-ea"/>
                          <a:cs typeface="+mn-cs"/>
                        </a:rPr>
                        <a:t>0.85%</a:t>
                      </a:r>
                      <a:endParaRPr lang="en-US" sz="11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0" i="0" u="none" strike="noStrike" kern="1200" dirty="0" smtClean="0">
                          <a:solidFill>
                            <a:srgbClr val="000000"/>
                          </a:solidFill>
                          <a:effectLst/>
                          <a:latin typeface="+mn-lt"/>
                          <a:ea typeface="+mn-ea"/>
                          <a:cs typeface="+mn-cs"/>
                        </a:rPr>
                        <a:t>2.17%</a:t>
                      </a:r>
                      <a:endParaRPr lang="en-US" sz="11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100" b="1" i="0" u="none" strike="noStrike" kern="1200" dirty="0" smtClean="0">
                          <a:solidFill>
                            <a:schemeClr val="bg1"/>
                          </a:solidFill>
                          <a:effectLst/>
                          <a:latin typeface="Arial"/>
                          <a:ea typeface="+mn-ea"/>
                          <a:cs typeface="+mn-cs"/>
                        </a:rPr>
                        <a:t>2.43</a:t>
                      </a:r>
                      <a:endParaRPr lang="en-US" sz="11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Tree>
    <p:extLst>
      <p:ext uri="{BB962C8B-B14F-4D97-AF65-F5344CB8AC3E}">
        <p14:creationId xmlns:p14="http://schemas.microsoft.com/office/powerpoint/2010/main" val="3132993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342227315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14"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60" name="TextBox 359"/>
          <p:cNvSpPr txBox="1"/>
          <p:nvPr/>
        </p:nvSpPr>
        <p:spPr>
          <a:xfrm>
            <a:off x="674154" y="19889"/>
            <a:ext cx="8928633" cy="621709"/>
          </a:xfrm>
          <a:prstGeom prst="rect">
            <a:avLst/>
          </a:prstGeom>
          <a:noFill/>
        </p:spPr>
        <p:txBody>
          <a:bodyPr wrap="square" rtlCol="0">
            <a:spAutoFit/>
          </a:bodyPr>
          <a:lstStyle/>
          <a:p>
            <a:pPr algn="l"/>
            <a:r>
              <a:rPr lang="it-IT" sz="2000" b="1" dirty="0" smtClean="0"/>
              <a:t>BSPR </a:t>
            </a:r>
            <a:r>
              <a:rPr lang="it-IT" sz="2000" b="1" dirty="0" err="1" smtClean="0"/>
              <a:t>Mortgages</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809807"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BSPR Mortgages projected charge-off rates in Base</a:t>
            </a:r>
          </a:p>
          <a:p>
            <a:pPr algn="l"/>
            <a:r>
              <a:rPr lang="en-GB" sz="1400" kern="0" dirty="0" smtClean="0">
                <a:solidFill>
                  <a:srgbClr val="FF0000"/>
                </a:solidFill>
                <a:latin typeface="Arial"/>
                <a:ea typeface="ＭＳ Ｐゴシック"/>
              </a:rPr>
              <a:t>%, 2015-2018, vs 2016 NCO anchor points</a:t>
            </a:r>
            <a:endParaRPr lang="en-GB" sz="1400" kern="0" dirty="0">
              <a:solidFill>
                <a:srgbClr val="FF0000"/>
              </a:solidFill>
              <a:latin typeface="Arial"/>
              <a:ea typeface="ＭＳ Ｐゴシック"/>
            </a:endParaRPr>
          </a:p>
        </p:txBody>
      </p:sp>
      <p:sp>
        <p:nvSpPr>
          <p:cNvPr id="59" name="Text Box 21"/>
          <p:cNvSpPr txBox="1">
            <a:spLocks noChangeArrowheads="1"/>
          </p:cNvSpPr>
          <p:nvPr/>
        </p:nvSpPr>
        <p:spPr bwMode="gray">
          <a:xfrm>
            <a:off x="305483" y="-10757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smtClean="0">
                <a:solidFill>
                  <a:srgbClr val="FF0000"/>
                </a:solidFill>
                <a:ea typeface="ＭＳ Ｐゴシック"/>
              </a:rPr>
              <a:t>C</a:t>
            </a:r>
            <a:endParaRPr lang="en-GB" sz="3600" b="1" dirty="0">
              <a:solidFill>
                <a:srgbClr val="FF0000"/>
              </a:solidFill>
              <a:ea typeface="ＭＳ Ｐゴシック"/>
            </a:endParaRPr>
          </a:p>
        </p:txBody>
      </p:sp>
      <p:graphicFrame>
        <p:nvGraphicFramePr>
          <p:cNvPr id="73" name="Object 72"/>
          <p:cNvGraphicFramePr>
            <a:graphicFrameLocks/>
          </p:cNvGraphicFramePr>
          <p:nvPr>
            <p:custDataLst>
              <p:tags r:id="rId4"/>
            </p:custDataLst>
            <p:extLst>
              <p:ext uri="{D42A27DB-BD31-4B8C-83A1-F6EECF244321}">
                <p14:modId xmlns:p14="http://schemas.microsoft.com/office/powerpoint/2010/main" val="1409019632"/>
              </p:ext>
            </p:extLst>
          </p:nvPr>
        </p:nvGraphicFramePr>
        <p:xfrm>
          <a:off x="571500" y="2095500"/>
          <a:ext cx="5800835" cy="3409830"/>
        </p:xfrm>
        <a:graphic>
          <a:graphicData uri="http://schemas.openxmlformats.org/presentationml/2006/ole">
            <mc:AlternateContent xmlns:mc="http://schemas.openxmlformats.org/markup-compatibility/2006">
              <mc:Choice xmlns:v="urn:schemas-microsoft-com:vml" Requires="v">
                <p:oleObj spid="_x0000_s149515" name="Chart" r:id="rId27" imgW="5800835" imgH="3409830" progId="MSGraph.Chart.8">
                  <p:embed followColorScheme="full"/>
                </p:oleObj>
              </mc:Choice>
              <mc:Fallback>
                <p:oleObj name="Chart" r:id="rId27" imgW="5800835" imgH="3409830" progId="MSGraph.Chart.8">
                  <p:embed followColorScheme="full"/>
                  <p:pic>
                    <p:nvPicPr>
                      <p:cNvPr id="0" name=""/>
                      <p:cNvPicPr/>
                      <p:nvPr/>
                    </p:nvPicPr>
                    <p:blipFill>
                      <a:blip r:embed="rId28"/>
                      <a:stretch>
                        <a:fillRect/>
                      </a:stretch>
                    </p:blipFill>
                    <p:spPr>
                      <a:xfrm>
                        <a:off x="571500" y="2095500"/>
                        <a:ext cx="5800835" cy="3409830"/>
                      </a:xfrm>
                      <a:prstGeom prst="rect">
                        <a:avLst/>
                      </a:prstGeom>
                    </p:spPr>
                  </p:pic>
                </p:oleObj>
              </mc:Fallback>
            </mc:AlternateContent>
          </a:graphicData>
        </a:graphic>
      </p:graphicFrame>
      <p:sp>
        <p:nvSpPr>
          <p:cNvPr id="127" name="Text Placeholder 6202"/>
          <p:cNvSpPr>
            <a:spLocks noGrp="1"/>
          </p:cNvSpPr>
          <p:nvPr>
            <p:custDataLst>
              <p:tags r:id="rId5"/>
            </p:custDataLst>
          </p:nvPr>
        </p:nvSpPr>
        <p:spPr bwMode="gray">
          <a:xfrm>
            <a:off x="390525" y="21431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9BE0437-9214-48B2-83C6-BA47440DD845}" type="datetime'''''''''''''''''''''''''''''''''3''''.''''0'''''''''''''''">
              <a:rPr lang="en-US" sz="1000">
                <a:latin typeface="Arial"/>
                <a:ea typeface="ＭＳ Ｐゴシック"/>
                <a:sym typeface="Arial"/>
              </a:rPr>
              <a:pPr marL="0" indent="0" algn="r">
                <a:lnSpc>
                  <a:spcPct val="100000"/>
                </a:lnSpc>
                <a:spcBef>
                  <a:spcPct val="0"/>
                </a:spcBef>
                <a:spcAft>
                  <a:spcPct val="0"/>
                </a:spcAft>
                <a:buNone/>
              </a:pPr>
              <a:t>3.0</a:t>
            </a:fld>
            <a:endParaRPr lang="en-GB" sz="1000" dirty="0">
              <a:latin typeface="Arial"/>
              <a:ea typeface="ＭＳ Ｐゴシック"/>
              <a:sym typeface="Arial"/>
            </a:endParaRPr>
          </a:p>
        </p:txBody>
      </p:sp>
      <p:sp>
        <p:nvSpPr>
          <p:cNvPr id="122" name="Text Placeholder 6197"/>
          <p:cNvSpPr>
            <a:spLocks noGrp="1"/>
          </p:cNvSpPr>
          <p:nvPr>
            <p:custDataLst>
              <p:tags r:id="rId6"/>
            </p:custDataLst>
          </p:nvPr>
        </p:nvSpPr>
        <p:spPr bwMode="gray">
          <a:xfrm>
            <a:off x="390525" y="32099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BF029F12-02EE-4828-B208-92C8674CB867}" type="datetime'''2''''''''''''''''''.''''''''''''''''''''0'''''''''''">
              <a:rPr lang="en-US" sz="1000">
                <a:latin typeface="Arial"/>
                <a:ea typeface="ＭＳ Ｐゴシック"/>
                <a:sym typeface="Arial"/>
              </a:rPr>
              <a:pPr marL="0" indent="0" algn="r">
                <a:lnSpc>
                  <a:spcPct val="100000"/>
                </a:lnSpc>
                <a:spcBef>
                  <a:spcPct val="0"/>
                </a:spcBef>
                <a:spcAft>
                  <a:spcPct val="0"/>
                </a:spcAft>
                <a:buNone/>
              </a:pPr>
              <a:t>2.0</a:t>
            </a:fld>
            <a:endParaRPr lang="en-GB" sz="1000" dirty="0">
              <a:latin typeface="Arial"/>
              <a:ea typeface="ＭＳ Ｐゴシック"/>
              <a:sym typeface="Arial"/>
            </a:endParaRPr>
          </a:p>
        </p:txBody>
      </p:sp>
      <p:sp>
        <p:nvSpPr>
          <p:cNvPr id="126" name="Text Placeholder 6201"/>
          <p:cNvSpPr>
            <a:spLocks noGrp="1"/>
          </p:cNvSpPr>
          <p:nvPr>
            <p:custDataLst>
              <p:tags r:id="rId7"/>
            </p:custDataLst>
          </p:nvPr>
        </p:nvSpPr>
        <p:spPr bwMode="gray">
          <a:xfrm>
            <a:off x="390525" y="42672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D189074-6B32-460F-ABAB-FB8C909CF5A5}" type="datetime'''''1''.''''''''''''''''''0'''''''''''''''''''''">
              <a:rPr lang="en-US" sz="1000">
                <a:latin typeface="Arial"/>
                <a:ea typeface="ＭＳ Ｐゴシック"/>
                <a:sym typeface="Arial"/>
              </a:rPr>
              <a:pPr marL="0" indent="0" algn="r">
                <a:lnSpc>
                  <a:spcPct val="100000"/>
                </a:lnSpc>
                <a:spcBef>
                  <a:spcPct val="0"/>
                </a:spcBef>
                <a:spcAft>
                  <a:spcPct val="0"/>
                </a:spcAft>
                <a:buNone/>
              </a:pPr>
              <a:t>1.0</a:t>
            </a:fld>
            <a:endParaRPr lang="en-GB" sz="1000" dirty="0">
              <a:latin typeface="Arial"/>
              <a:ea typeface="ＭＳ Ｐゴシック"/>
              <a:sym typeface="Arial"/>
            </a:endParaRPr>
          </a:p>
        </p:txBody>
      </p:sp>
      <p:sp>
        <p:nvSpPr>
          <p:cNvPr id="120" name="Text Placeholder 6195"/>
          <p:cNvSpPr>
            <a:spLocks noGrp="1"/>
          </p:cNvSpPr>
          <p:nvPr>
            <p:custDataLst>
              <p:tags r:id="rId8"/>
            </p:custDataLst>
          </p:nvPr>
        </p:nvSpPr>
        <p:spPr bwMode="gray">
          <a:xfrm>
            <a:off x="390525" y="53340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15BCD11D-BFBD-425E-8579-E4F22114804B}" type="datetime'''''''''''''0''''''''''.''''''''''''''''''''''''0'">
              <a:rPr lang="en-US" sz="1000">
                <a:latin typeface="Arial"/>
                <a:ea typeface="ＭＳ Ｐゴシック"/>
                <a:sym typeface="Arial"/>
              </a:rPr>
              <a:pPr marL="0" indent="0" algn="r">
                <a:lnSpc>
                  <a:spcPct val="100000"/>
                </a:lnSpc>
                <a:spcBef>
                  <a:spcPct val="0"/>
                </a:spcBef>
                <a:spcAft>
                  <a:spcPct val="0"/>
                </a:spcAft>
                <a:buNone/>
              </a:pPr>
              <a:t>0.0</a:t>
            </a:fld>
            <a:endParaRPr lang="en-GB" sz="1000" dirty="0">
              <a:latin typeface="Arial"/>
              <a:ea typeface="ＭＳ Ｐゴシック"/>
              <a:sym typeface="Arial"/>
            </a:endParaRPr>
          </a:p>
        </p:txBody>
      </p:sp>
      <p:sp>
        <p:nvSpPr>
          <p:cNvPr id="41" name="Text Placeholder 3"/>
          <p:cNvSpPr>
            <a:spLocks noGrp="1"/>
          </p:cNvSpPr>
          <p:nvPr>
            <p:custDataLst>
              <p:tags r:id="rId9"/>
            </p:custDataLst>
          </p:nvPr>
        </p:nvSpPr>
        <p:spPr bwMode="auto">
          <a:xfrm>
            <a:off x="570230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44199A6-A5A5-49C5-B081-3C5B10AD342A}" type="datetime'''''''''''2''0''''''''''''''''''''''''''''''18'''''">
              <a:rPr lang="en-US" sz="1000"/>
              <a:pPr/>
              <a:t>2018</a:t>
            </a:fld>
            <a:endParaRPr lang="en-GB" sz="1000" dirty="0">
              <a:latin typeface="Arial"/>
              <a:sym typeface="Arial"/>
            </a:endParaRPr>
          </a:p>
        </p:txBody>
      </p:sp>
      <p:sp>
        <p:nvSpPr>
          <p:cNvPr id="37" name="Text Placeholder 2"/>
          <p:cNvSpPr>
            <a:spLocks noGrp="1"/>
          </p:cNvSpPr>
          <p:nvPr>
            <p:custDataLst>
              <p:tags r:id="rId10"/>
            </p:custDataLst>
          </p:nvPr>
        </p:nvSpPr>
        <p:spPr bwMode="auto">
          <a:xfrm>
            <a:off x="321627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57CBF8A-28E2-4C98-B096-736DFD9D9955}" type="datetime'2''''''''''''''''''''0''''''1''''''''''''''7'''''''''''''">
              <a:rPr lang="en-US" sz="1000">
                <a:latin typeface="Arial"/>
                <a:sym typeface="Arial"/>
              </a:rPr>
              <a:pPr marL="0" indent="0" algn="ctr">
                <a:lnSpc>
                  <a:spcPct val="100000"/>
                </a:lnSpc>
                <a:spcBef>
                  <a:spcPct val="0"/>
                </a:spcBef>
                <a:spcAft>
                  <a:spcPct val="0"/>
                </a:spcAft>
                <a:buNone/>
              </a:pPr>
              <a:t>2017</a:t>
            </a:fld>
            <a:endParaRPr lang="en-GB" sz="1000" dirty="0">
              <a:latin typeface="Arial"/>
              <a:sym typeface="Arial"/>
            </a:endParaRPr>
          </a:p>
        </p:txBody>
      </p:sp>
      <p:sp>
        <p:nvSpPr>
          <p:cNvPr id="36" name="Text Placeholder 1"/>
          <p:cNvSpPr>
            <a:spLocks noGrp="1"/>
          </p:cNvSpPr>
          <p:nvPr>
            <p:custDataLst>
              <p:tags r:id="rId11"/>
            </p:custDataLst>
          </p:nvPr>
        </p:nvSpPr>
        <p:spPr bwMode="auto">
          <a:xfrm>
            <a:off x="73025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8A1C2B-F6B3-4F9E-B619-9EE0B0EC9170}" type="datetime'''2''''''''''''''''''''''''''''''0''''''''''''''1''''6'''''''">
              <a:rPr lang="en-US" sz="1000"/>
              <a:pPr marL="0" indent="0" algn="ctr">
                <a:lnSpc>
                  <a:spcPct val="100000"/>
                </a:lnSpc>
                <a:spcBef>
                  <a:spcPct val="0"/>
                </a:spcBef>
                <a:spcAft>
                  <a:spcPct val="0"/>
                </a:spcAft>
                <a:buNone/>
              </a:pPr>
              <a:t>2016</a:t>
            </a:fld>
            <a:endParaRPr lang="en-GB" sz="1000" dirty="0"/>
          </a:p>
        </p:txBody>
      </p:sp>
      <p:cxnSp>
        <p:nvCxnSpPr>
          <p:cNvPr id="81" name="Straight Connector 80"/>
          <p:cNvCxnSpPr/>
          <p:nvPr>
            <p:custDataLst>
              <p:tags r:id="rId12"/>
            </p:custDataLst>
          </p:nvPr>
        </p:nvCxnSpPr>
        <p:spPr bwMode="gray">
          <a:xfrm>
            <a:off x="3179763" y="6038850"/>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13"/>
            </p:custDataLst>
          </p:nvPr>
        </p:nvCxnSpPr>
        <p:spPr bwMode="gray">
          <a:xfrm>
            <a:off x="3179763" y="5835650"/>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custDataLst>
              <p:tags r:id="rId14"/>
            </p:custDataLst>
          </p:nvPr>
        </p:nvCxnSpPr>
        <p:spPr bwMode="gray">
          <a:xfrm>
            <a:off x="395288" y="6038850"/>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custDataLst>
              <p:tags r:id="rId15"/>
            </p:custDataLst>
          </p:nvPr>
        </p:nvCxnSpPr>
        <p:spPr bwMode="gray">
          <a:xfrm>
            <a:off x="395288" y="5835650"/>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custDataLst>
              <p:tags r:id="rId16"/>
            </p:custDataLst>
          </p:nvPr>
        </p:nvCxnSpPr>
        <p:spPr bwMode="gray">
          <a:xfrm>
            <a:off x="5083175" y="6038850"/>
            <a:ext cx="328613"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custDataLst>
              <p:tags r:id="rId17"/>
            </p:custDataLst>
          </p:nvPr>
        </p:nvCxnSpPr>
        <p:spPr bwMode="gray">
          <a:xfrm>
            <a:off x="5083175" y="5835650"/>
            <a:ext cx="328613"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9" name="Text Placeholder 6194"/>
          <p:cNvSpPr>
            <a:spLocks noGrp="1"/>
          </p:cNvSpPr>
          <p:nvPr>
            <p:custDataLst>
              <p:tags r:id="rId18"/>
            </p:custDataLst>
          </p:nvPr>
        </p:nvSpPr>
        <p:spPr bwMode="auto">
          <a:xfrm>
            <a:off x="5462588" y="5969000"/>
            <a:ext cx="1019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47C63D8-2481-4B4A-949C-3122D1AE8786}" type="datetime'''P''r''''''''''''op''os''ed r''''''''e''d ''l''i''''''m''it'">
              <a:rPr lang="en-US" sz="1000"/>
              <a:pPr/>
              <a:t>Proposed red limit</a:t>
            </a:fld>
            <a:endParaRPr lang="en-GB" sz="1000" dirty="0">
              <a:latin typeface="Arial"/>
              <a:sym typeface="Arial"/>
            </a:endParaRPr>
          </a:p>
        </p:txBody>
      </p:sp>
      <p:sp>
        <p:nvSpPr>
          <p:cNvPr id="118" name="Text Placeholder 6193"/>
          <p:cNvSpPr>
            <a:spLocks noGrp="1"/>
          </p:cNvSpPr>
          <p:nvPr>
            <p:custDataLst>
              <p:tags r:id="rId19"/>
            </p:custDataLst>
          </p:nvPr>
        </p:nvSpPr>
        <p:spPr bwMode="auto">
          <a:xfrm>
            <a:off x="5462588" y="5765800"/>
            <a:ext cx="119538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FA1A886-06DC-4A46-9A3A-A886C556DC57}" type="datetime'P''''''''''rop''osed ''am''''b''''e''''r ''l''im''it'">
              <a:rPr lang="en-US" sz="1000"/>
              <a:pPr/>
              <a:t>Proposed amber limit</a:t>
            </a:fld>
            <a:endParaRPr lang="en-GB" sz="1000" dirty="0">
              <a:latin typeface="Arial"/>
              <a:sym typeface="Arial"/>
            </a:endParaRPr>
          </a:p>
        </p:txBody>
      </p:sp>
      <p:sp>
        <p:nvSpPr>
          <p:cNvPr id="88" name="Text Placeholder 6715"/>
          <p:cNvSpPr>
            <a:spLocks noGrp="1"/>
          </p:cNvSpPr>
          <p:nvPr>
            <p:custDataLst>
              <p:tags r:id="rId20"/>
            </p:custDataLst>
          </p:nvPr>
        </p:nvSpPr>
        <p:spPr bwMode="auto">
          <a:xfrm>
            <a:off x="3559176" y="5969000"/>
            <a:ext cx="1114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7445229E-2354-42B3-82DA-32E2B53BFDED}" type="datetime'M''''a''x C''''CAR ''r''ed l''''i''''m''''''i''''t'''''''">
              <a:rPr lang="en-US" sz="1000"/>
              <a:pPr/>
              <a:t>Max CCAR red limit</a:t>
            </a:fld>
            <a:endParaRPr lang="en-GB" sz="1000" dirty="0"/>
          </a:p>
        </p:txBody>
      </p:sp>
      <p:sp>
        <p:nvSpPr>
          <p:cNvPr id="92" name="Text Placeholder 6719"/>
          <p:cNvSpPr>
            <a:spLocks noGrp="1"/>
          </p:cNvSpPr>
          <p:nvPr>
            <p:custDataLst>
              <p:tags r:id="rId21"/>
            </p:custDataLst>
          </p:nvPr>
        </p:nvSpPr>
        <p:spPr bwMode="auto">
          <a:xfrm>
            <a:off x="3559175" y="5765800"/>
            <a:ext cx="142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136B293-D1E8-47BA-AD09-0369638D5726}" type="datetime'Ma''x CCA''R ''''a''mb''er'''' t''r''''''i''''gger'''''''''''">
              <a:rPr lang="en-US" sz="1000"/>
              <a:pPr/>
              <a:t>Max CCAR amber trigger</a:t>
            </a:fld>
            <a:endParaRPr lang="en-GB" sz="1000" dirty="0"/>
          </a:p>
        </p:txBody>
      </p:sp>
      <p:sp>
        <p:nvSpPr>
          <p:cNvPr id="91" name="Text Placeholder 6720"/>
          <p:cNvSpPr>
            <a:spLocks noGrp="1"/>
          </p:cNvSpPr>
          <p:nvPr>
            <p:custDataLst>
              <p:tags r:id="rId22"/>
            </p:custDataLst>
          </p:nvPr>
        </p:nvSpPr>
        <p:spPr bwMode="auto">
          <a:xfrm>
            <a:off x="774700" y="5969000"/>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79B4138-E898-4F49-847F-9E0E083669B0}" type="datetime'Hi''''storic''al'' ''12mo ''trai''ling loss rate (a''nnual)'''">
              <a:rPr lang="en-US" sz="1000"/>
              <a:pPr/>
              <a:t>Historical 12mo trailing loss rate (annual)</a:t>
            </a:fld>
            <a:endParaRPr lang="en-GB" sz="1000" dirty="0">
              <a:latin typeface="Arial"/>
              <a:sym typeface="Arial"/>
            </a:endParaRPr>
          </a:p>
        </p:txBody>
      </p:sp>
      <p:sp>
        <p:nvSpPr>
          <p:cNvPr id="86" name="Text Placeholder 6718"/>
          <p:cNvSpPr>
            <a:spLocks noGrp="1"/>
          </p:cNvSpPr>
          <p:nvPr>
            <p:custDataLst>
              <p:tags r:id="rId23"/>
            </p:custDataLst>
          </p:nvPr>
        </p:nvSpPr>
        <p:spPr bwMode="auto">
          <a:xfrm>
            <a:off x="774700" y="5765800"/>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9B53F1D-45BB-4AB1-B2B4-C39C7F50B0D8}" type="datetime'P''''''roj''ec''ted 12mo trailin''g l''oss rate (annual)'''''">
              <a:rPr lang="en-US" sz="1000"/>
              <a:pPr/>
              <a:t>Projected 12mo trailing loss rate (annual)</a:t>
            </a:fld>
            <a:endParaRPr lang="en-GB" sz="1000" dirty="0"/>
          </a:p>
        </p:txBody>
      </p:sp>
      <p:sp>
        <p:nvSpPr>
          <p:cNvPr id="116" name="Rectangle 115"/>
          <p:cNvSpPr/>
          <p:nvPr/>
        </p:nvSpPr>
        <p:spPr>
          <a:xfrm>
            <a:off x="6586417" y="1256365"/>
            <a:ext cx="3061464"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NCO anchor points</a:t>
            </a:r>
            <a:endParaRPr lang="en-GB" sz="1400" kern="0" dirty="0">
              <a:solidFill>
                <a:srgbClr val="FF0000"/>
              </a:solidFill>
              <a:latin typeface="Arial"/>
              <a:ea typeface="ＭＳ Ｐゴシック"/>
            </a:endParaRPr>
          </a:p>
        </p:txBody>
      </p:sp>
      <p:graphicFrame>
        <p:nvGraphicFramePr>
          <p:cNvPr id="11" name="Table 10"/>
          <p:cNvGraphicFramePr>
            <a:graphicFrameLocks noGrp="1"/>
          </p:cNvGraphicFramePr>
          <p:nvPr>
            <p:extLst>
              <p:ext uri="{D42A27DB-BD31-4B8C-83A1-F6EECF244321}">
                <p14:modId xmlns:p14="http://schemas.microsoft.com/office/powerpoint/2010/main" val="1086924876"/>
              </p:ext>
            </p:extLst>
          </p:nvPr>
        </p:nvGraphicFramePr>
        <p:xfrm>
          <a:off x="6657977" y="2161134"/>
          <a:ext cx="2574951" cy="2077720"/>
        </p:xfrm>
        <a:graphic>
          <a:graphicData uri="http://schemas.openxmlformats.org/drawingml/2006/table">
            <a:tbl>
              <a:tblPr firstRow="1" bandRow="1">
                <a:tableStyleId>{839DD9DD-9E6C-4910-8AC0-68ADFF6A6AFC}</a:tableStyleId>
              </a:tblPr>
              <a:tblGrid>
                <a:gridCol w="1264052"/>
                <a:gridCol w="640080"/>
                <a:gridCol w="670819"/>
              </a:tblGrid>
              <a:tr h="370840">
                <a:tc>
                  <a:txBody>
                    <a:bodyPr/>
                    <a:lstStyle/>
                    <a:p>
                      <a:r>
                        <a:rPr lang="en-GB" sz="1100" dirty="0" smtClean="0">
                          <a:solidFill>
                            <a:schemeClr val="bg1"/>
                          </a:solidFill>
                        </a:rPr>
                        <a:t>Limit</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70840">
                <a:tc>
                  <a:txBody>
                    <a:bodyPr/>
                    <a:lstStyle/>
                    <a:p>
                      <a:r>
                        <a:rPr lang="en-GB" sz="1100" dirty="0" smtClean="0">
                          <a:solidFill>
                            <a:srgbClr val="FF0000"/>
                          </a:solidFill>
                        </a:rPr>
                        <a:t>Max</a:t>
                      </a:r>
                      <a:r>
                        <a:rPr lang="en-GB" sz="1100" baseline="0" dirty="0" smtClean="0">
                          <a:solidFill>
                            <a:srgbClr val="FF0000"/>
                          </a:solidFill>
                        </a:rPr>
                        <a:t> CCAR</a:t>
                      </a:r>
                      <a:r>
                        <a:rPr lang="en-GB" sz="1100" dirty="0" smtClean="0">
                          <a:solidFill>
                            <a:srgbClr val="FF0000"/>
                          </a:solidFill>
                        </a:rPr>
                        <a:t> </a:t>
                      </a:r>
                      <a:r>
                        <a:rPr lang="en-GB" sz="1100" baseline="0" dirty="0" smtClean="0">
                          <a:solidFill>
                            <a:srgbClr val="FF0000"/>
                          </a:solidFill>
                        </a:rPr>
                        <a:t>red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r>
                        <a:rPr lang="en-GB" sz="1100" dirty="0" smtClean="0">
                          <a:solidFill>
                            <a:srgbClr val="FF0000"/>
                          </a:solidFill>
                        </a:rPr>
                        <a:t>2.1%</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smtClean="0">
                          <a:ln>
                            <a:noFill/>
                          </a:ln>
                          <a:solidFill>
                            <a:srgbClr val="000000"/>
                          </a:solidFill>
                          <a:effectLst/>
                          <a:uLnTx/>
                          <a:uFillTx/>
                          <a:latin typeface="+mn-lt"/>
                          <a:ea typeface="+mn-ea"/>
                          <a:cs typeface="+mn-cs"/>
                        </a:rPr>
                        <a:t>1.32x</a:t>
                      </a: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r>
              <a:tr h="370840">
                <a:tc>
                  <a:txBody>
                    <a:bodyPr/>
                    <a:lstStyle/>
                    <a:p>
                      <a:r>
                        <a:rPr lang="en-GB" sz="1100" dirty="0" smtClean="0">
                          <a:solidFill>
                            <a:schemeClr val="accent5"/>
                          </a:solidFill>
                        </a:rPr>
                        <a:t>Max CCAR amber trigger</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1.9%</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370840">
                <a:tc>
                  <a:txBody>
                    <a:bodyPr/>
                    <a:lstStyle/>
                    <a:p>
                      <a:r>
                        <a:rPr lang="en-GB" sz="1100" baseline="0" dirty="0" smtClean="0">
                          <a:solidFill>
                            <a:srgbClr val="FF0000"/>
                          </a:solidFill>
                        </a:rPr>
                        <a:t>Proposed</a:t>
                      </a:r>
                      <a:r>
                        <a:rPr lang="en-GB" sz="1100" baseline="30000" dirty="0" smtClean="0">
                          <a:solidFill>
                            <a:srgbClr val="FF0000"/>
                          </a:solidFill>
                        </a:rPr>
                        <a:t>1</a:t>
                      </a:r>
                      <a:r>
                        <a:rPr lang="en-GB" sz="1100" dirty="0" smtClean="0">
                          <a:solidFill>
                            <a:srgbClr val="FF0000"/>
                          </a:solidFill>
                        </a:rPr>
                        <a:t> red</a:t>
                      </a:r>
                      <a:r>
                        <a:rPr lang="en-GB" sz="1100" baseline="0" dirty="0" smtClean="0">
                          <a:solidFill>
                            <a:srgbClr val="FF0000"/>
                          </a:solidFill>
                        </a:rPr>
                        <a:t>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r>
                        <a:rPr lang="en-GB" sz="1100" dirty="0" smtClean="0">
                          <a:solidFill>
                            <a:srgbClr val="FF0000"/>
                          </a:solidFill>
                        </a:rPr>
                        <a:t>1.9%</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370840">
                <a:tc>
                  <a:txBody>
                    <a:bodyPr/>
                    <a:lstStyle/>
                    <a:p>
                      <a:r>
                        <a:rPr lang="en-GB" sz="1100" dirty="0" smtClean="0">
                          <a:solidFill>
                            <a:schemeClr val="accent5"/>
                          </a:solidFill>
                        </a:rPr>
                        <a:t>Proposed</a:t>
                      </a:r>
                      <a:r>
                        <a:rPr lang="en-GB" sz="1100" baseline="30000" dirty="0" smtClean="0">
                          <a:solidFill>
                            <a:schemeClr val="accent5"/>
                          </a:solidFill>
                        </a:rPr>
                        <a:t>1</a:t>
                      </a:r>
                      <a:r>
                        <a:rPr lang="en-GB" sz="1100" dirty="0" smtClean="0">
                          <a:solidFill>
                            <a:schemeClr val="accent5"/>
                          </a:solidFill>
                        </a:rPr>
                        <a:t> amber trigger</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1.7%</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
        <p:nvSpPr>
          <p:cNvPr id="30" name="Footnote"/>
          <p:cNvSpPr/>
          <p:nvPr/>
        </p:nvSpPr>
        <p:spPr bwMode="auto">
          <a:xfrm>
            <a:off x="455613" y="6477020"/>
            <a:ext cx="8538758" cy="1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US" sz="800" dirty="0" smtClean="0"/>
              <a:t>Includes proportional buffer allocation. Matches limits </a:t>
            </a:r>
            <a:r>
              <a:rPr lang="en-US" sz="800" dirty="0"/>
              <a:t>from 2016 BSPR risk tolerance statement</a:t>
            </a:r>
            <a:r>
              <a:rPr lang="en-US" sz="800" dirty="0" smtClean="0"/>
              <a:t>.</a:t>
            </a:r>
            <a:endParaRPr lang="en-US" sz="800" dirty="0"/>
          </a:p>
        </p:txBody>
      </p:sp>
    </p:spTree>
    <p:extLst>
      <p:ext uri="{BB962C8B-B14F-4D97-AF65-F5344CB8AC3E}">
        <p14:creationId xmlns:p14="http://schemas.microsoft.com/office/powerpoint/2010/main" val="586866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14115859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0538"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sym typeface="+mn-lt"/>
            </a:endParaRPr>
          </a:p>
        </p:txBody>
      </p:sp>
      <p:sp>
        <p:nvSpPr>
          <p:cNvPr id="43" name="TextBox 42"/>
          <p:cNvSpPr txBox="1"/>
          <p:nvPr/>
        </p:nvSpPr>
        <p:spPr>
          <a:xfrm>
            <a:off x="674154" y="19889"/>
            <a:ext cx="8928633" cy="621709"/>
          </a:xfrm>
          <a:prstGeom prst="rect">
            <a:avLst/>
          </a:prstGeom>
          <a:noFill/>
        </p:spPr>
        <p:txBody>
          <a:bodyPr wrap="square" rtlCol="0">
            <a:spAutoFit/>
          </a:bodyPr>
          <a:lstStyle/>
          <a:p>
            <a:pPr algn="l"/>
            <a:r>
              <a:rPr lang="en-US" sz="2000" b="1" dirty="0" smtClean="0"/>
              <a:t>BSPR Commercial and Other</a:t>
            </a:r>
          </a:p>
          <a:p>
            <a:pPr algn="l"/>
            <a:r>
              <a:rPr lang="en-US" sz="2000" b="1" dirty="0" smtClean="0">
                <a:solidFill>
                  <a:srgbClr val="FF0000"/>
                </a:solidFill>
              </a:rPr>
              <a:t>Historical loss data</a:t>
            </a:r>
            <a:endParaRPr lang="en-US" sz="2000" b="1" dirty="0">
              <a:solidFill>
                <a:srgbClr val="FF0000"/>
              </a:solidFill>
            </a:endParaRPr>
          </a:p>
        </p:txBody>
      </p:sp>
      <p:sp>
        <p:nvSpPr>
          <p:cNvPr id="88" name="Text Placeholder 10"/>
          <p:cNvSpPr txBox="1">
            <a:spLocks/>
          </p:cNvSpPr>
          <p:nvPr/>
        </p:nvSpPr>
        <p:spPr>
          <a:xfrm>
            <a:off x="4936443"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4Q2015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484557"/>
            <a:ext cx="85387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a:t>
            </a:r>
            <a:r>
              <a:rPr lang="en-US" sz="800" dirty="0">
                <a:latin typeface="Arial"/>
                <a:ea typeface="ＭＳ Ｐゴシック"/>
                <a:sym typeface="Arial"/>
              </a:rPr>
              <a:t>SNL Financial Regulated Depositories Bank Regulatory Financials database; Federal Reserve Board historical data: charge-off rates on loans and leases at 100 largest commercial banks</a:t>
            </a:r>
            <a:endParaRPr lang="en-US" sz="800" dirty="0">
              <a:latin typeface="Wingdings"/>
              <a:ea typeface="ＭＳ Ｐゴシック"/>
              <a:sym typeface="Arial"/>
            </a:endParaRPr>
          </a:p>
        </p:txBody>
      </p:sp>
      <p:sp>
        <p:nvSpPr>
          <p:cNvPr id="59" name="Rectangle 58"/>
          <p:cNvSpPr/>
          <p:nvPr/>
        </p:nvSpPr>
        <p:spPr>
          <a:xfrm>
            <a:off x="457200" y="1262913"/>
            <a:ext cx="402908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C&amp;I loss rates</a:t>
            </a:r>
            <a:endParaRPr lang="en-GB" sz="1400" b="1" dirty="0">
              <a:solidFill>
                <a:srgbClr val="FF0000"/>
              </a:solidFill>
              <a:latin typeface="Arial" panose="020B0604020202020204" pitchFamily="34" charset="0"/>
              <a:cs typeface="Arial" panose="020B0604020202020204" pitchFamily="34" charset="0"/>
            </a:endParaRPr>
          </a:p>
        </p:txBody>
      </p:sp>
      <p:sp>
        <p:nvSpPr>
          <p:cNvPr id="41" name="Text Box 21"/>
          <p:cNvSpPr txBox="1">
            <a:spLocks noChangeArrowheads="1"/>
          </p:cNvSpPr>
          <p:nvPr/>
        </p:nvSpPr>
        <p:spPr bwMode="gray">
          <a:xfrm>
            <a:off x="305483" y="-10757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smtClean="0">
                <a:solidFill>
                  <a:srgbClr val="FF0000"/>
                </a:solidFill>
                <a:ea typeface="ＭＳ Ｐゴシック"/>
              </a:rPr>
              <a:t>A</a:t>
            </a:r>
            <a:endParaRPr lang="en-GB" sz="3600" b="1" dirty="0">
              <a:solidFill>
                <a:srgbClr val="FF0000"/>
              </a:solidFill>
              <a:ea typeface="ＭＳ Ｐゴシック"/>
            </a:endParaRPr>
          </a:p>
        </p:txBody>
      </p:sp>
      <p:sp>
        <p:nvSpPr>
          <p:cNvPr id="46" name="Text Placeholder 10"/>
          <p:cNvSpPr txBox="1">
            <a:spLocks/>
          </p:cNvSpPr>
          <p:nvPr/>
        </p:nvSpPr>
        <p:spPr>
          <a:xfrm>
            <a:off x="4936443" y="4545640"/>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graphicFrame>
        <p:nvGraphicFramePr>
          <p:cNvPr id="39" name="Object 38"/>
          <p:cNvGraphicFramePr>
            <a:graphicFrameLocks/>
          </p:cNvGraphicFramePr>
          <p:nvPr>
            <p:custDataLst>
              <p:tags r:id="rId4"/>
            </p:custDataLst>
            <p:extLst>
              <p:ext uri="{D42A27DB-BD31-4B8C-83A1-F6EECF244321}">
                <p14:modId xmlns:p14="http://schemas.microsoft.com/office/powerpoint/2010/main" val="2688409149"/>
              </p:ext>
            </p:extLst>
          </p:nvPr>
        </p:nvGraphicFramePr>
        <p:xfrm>
          <a:off x="533399" y="2057400"/>
          <a:ext cx="4162478" cy="3505140"/>
        </p:xfrm>
        <a:graphic>
          <a:graphicData uri="http://schemas.openxmlformats.org/presentationml/2006/ole">
            <mc:AlternateContent xmlns:mc="http://schemas.openxmlformats.org/markup-compatibility/2006">
              <mc:Choice xmlns:v="urn:schemas-microsoft-com:vml" Requires="v">
                <p:oleObj spid="_x0000_s150539" name="Chart" r:id="rId27" imgW="4162478" imgH="3505140" progId="MSGraph.Chart.8">
                  <p:embed followColorScheme="full"/>
                </p:oleObj>
              </mc:Choice>
              <mc:Fallback>
                <p:oleObj name="Chart" r:id="rId27" imgW="4162478" imgH="3505140" progId="MSGraph.Chart.8">
                  <p:embed followColorScheme="full"/>
                  <p:pic>
                    <p:nvPicPr>
                      <p:cNvPr id="0" name=""/>
                      <p:cNvPicPr/>
                      <p:nvPr/>
                    </p:nvPicPr>
                    <p:blipFill>
                      <a:blip r:embed="rId28"/>
                      <a:stretch>
                        <a:fillRect/>
                      </a:stretch>
                    </p:blipFill>
                    <p:spPr>
                      <a:xfrm>
                        <a:off x="533399" y="2057400"/>
                        <a:ext cx="4162478" cy="3505140"/>
                      </a:xfrm>
                      <a:prstGeom prst="rect">
                        <a:avLst/>
                      </a:prstGeom>
                    </p:spPr>
                  </p:pic>
                </p:oleObj>
              </mc:Fallback>
            </mc:AlternateContent>
          </a:graphicData>
        </a:graphic>
      </p:graphicFrame>
      <p:sp>
        <p:nvSpPr>
          <p:cNvPr id="48" name="Text Placeholder 40"/>
          <p:cNvSpPr>
            <a:spLocks noGrp="1"/>
          </p:cNvSpPr>
          <p:nvPr>
            <p:custDataLst>
              <p:tags r:id="rId5"/>
            </p:custDataLst>
          </p:nvPr>
        </p:nvSpPr>
        <p:spPr bwMode="gray">
          <a:xfrm>
            <a:off x="476250" y="29241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A85FB959-E19C-40A9-9F4E-802C004929C7}" type="datetime'''''''''''''''''''''''''''''''''''''''''''''3'">
              <a:rPr lang="en-US" sz="1000">
                <a:solidFill>
                  <a:schemeClr val="tx1"/>
                </a:solidFill>
              </a:rPr>
              <a:pPr/>
              <a:t>3</a:t>
            </a:fld>
            <a:endParaRPr lang="en-US" sz="1000" dirty="0">
              <a:solidFill>
                <a:schemeClr val="tx1"/>
              </a:solidFill>
              <a:sym typeface="+mn-lt"/>
            </a:endParaRPr>
          </a:p>
        </p:txBody>
      </p:sp>
      <p:sp>
        <p:nvSpPr>
          <p:cNvPr id="61" name="Text Placeholder 35"/>
          <p:cNvSpPr>
            <a:spLocks noGrp="1"/>
          </p:cNvSpPr>
          <p:nvPr>
            <p:custDataLst>
              <p:tags r:id="rId6"/>
            </p:custDataLst>
          </p:nvPr>
        </p:nvSpPr>
        <p:spPr bwMode="gray">
          <a:xfrm>
            <a:off x="476250" y="37433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C56BCDDC-6732-4C9B-B489-68892F0571F3}" type="datetime'''''''2'''''''''''''''''''''">
              <a:rPr lang="en-US" sz="1000">
                <a:solidFill>
                  <a:schemeClr val="tx1"/>
                </a:solidFill>
              </a:rPr>
              <a:pPr/>
              <a:t>2</a:t>
            </a:fld>
            <a:endParaRPr lang="en-US" sz="1000" dirty="0">
              <a:solidFill>
                <a:schemeClr val="tx1"/>
              </a:solidFill>
              <a:sym typeface="+mn-lt"/>
            </a:endParaRPr>
          </a:p>
        </p:txBody>
      </p:sp>
      <p:sp>
        <p:nvSpPr>
          <p:cNvPr id="67" name="Text Placeholder 30"/>
          <p:cNvSpPr>
            <a:spLocks noGrp="1"/>
          </p:cNvSpPr>
          <p:nvPr>
            <p:custDataLst>
              <p:tags r:id="rId7"/>
            </p:custDataLst>
          </p:nvPr>
        </p:nvSpPr>
        <p:spPr bwMode="gray">
          <a:xfrm>
            <a:off x="476250" y="456247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283E39A8-7478-4B1A-98C7-B6A9CE404AB4}" type="datetime'''''''''''''''''''''''1'''''''''''''''''''''''''''''''''''''''">
              <a:rPr lang="en-US" sz="1000">
                <a:solidFill>
                  <a:schemeClr val="tx1"/>
                </a:solidFill>
              </a:rPr>
              <a:pPr/>
              <a:t>1</a:t>
            </a:fld>
            <a:endParaRPr lang="en-US" sz="1000" dirty="0">
              <a:solidFill>
                <a:schemeClr val="tx1"/>
              </a:solidFill>
              <a:sym typeface="+mn-lt"/>
            </a:endParaRPr>
          </a:p>
        </p:txBody>
      </p:sp>
      <p:sp>
        <p:nvSpPr>
          <p:cNvPr id="69" name="Text Placeholder 88"/>
          <p:cNvSpPr>
            <a:spLocks noGrp="1"/>
          </p:cNvSpPr>
          <p:nvPr>
            <p:custDataLst>
              <p:tags r:id="rId8"/>
            </p:custDataLst>
          </p:nvPr>
        </p:nvSpPr>
        <p:spPr bwMode="gray">
          <a:xfrm>
            <a:off x="476250" y="53816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43CA748-521B-4507-B146-722F9BE2B6AE}"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108" name="Text Placeholder 1"/>
          <p:cNvSpPr>
            <a:spLocks noGrp="1"/>
          </p:cNvSpPr>
          <p:nvPr>
            <p:custDataLst>
              <p:tags r:id="rId9"/>
            </p:custDataLst>
          </p:nvPr>
        </p:nvSpPr>
        <p:spPr bwMode="gray">
          <a:xfrm>
            <a:off x="476250" y="210502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5D54FB8C-8185-4CC0-A976-EC313C87DC56}" type="datetime'''''''''''''''''''''''''''''''''''''''''''''4'''''''''''''''">
              <a:rPr lang="en-US" sz="1000"/>
              <a:pPr/>
              <a:t>4</a:t>
            </a:fld>
            <a:endParaRPr lang="en-GB" sz="1000" dirty="0"/>
          </a:p>
        </p:txBody>
      </p:sp>
      <p:sp>
        <p:nvSpPr>
          <p:cNvPr id="71" name="Text Placeholder 38"/>
          <p:cNvSpPr>
            <a:spLocks noGrp="1"/>
          </p:cNvSpPr>
          <p:nvPr>
            <p:custDataLst>
              <p:tags r:id="rId10"/>
            </p:custDataLst>
          </p:nvPr>
        </p:nvSpPr>
        <p:spPr bwMode="auto">
          <a:xfrm>
            <a:off x="414972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6DE651F-20B1-41E6-842C-BFB44CCE63EF}" type="datetime'''''2''''''''''0''''''''''''''''''''1''''''''5'">
              <a:rPr lang="en-US" sz="1000">
                <a:solidFill>
                  <a:schemeClr val="tx1"/>
                </a:solidFill>
              </a:rPr>
              <a:pPr/>
              <a:t>2015</a:t>
            </a:fld>
            <a:endParaRPr lang="en-US" sz="1000" dirty="0">
              <a:solidFill>
                <a:schemeClr val="tx1"/>
              </a:solidFill>
              <a:sym typeface="+mn-lt"/>
            </a:endParaRPr>
          </a:p>
        </p:txBody>
      </p:sp>
      <p:sp>
        <p:nvSpPr>
          <p:cNvPr id="72" name="Text Placeholder 37"/>
          <p:cNvSpPr>
            <a:spLocks noGrp="1"/>
          </p:cNvSpPr>
          <p:nvPr>
            <p:custDataLst>
              <p:tags r:id="rId11"/>
            </p:custDataLst>
          </p:nvPr>
        </p:nvSpPr>
        <p:spPr bwMode="auto">
          <a:xfrm>
            <a:off x="37496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4E4CC7B-3130-4FB5-9205-5AF16A412494}" type="datetime'''20''''''''1''''''''''''''''''''''''''4'''''''''''''">
              <a:rPr lang="en-US" sz="1000">
                <a:solidFill>
                  <a:schemeClr val="tx1"/>
                </a:solidFill>
              </a:rPr>
              <a:pPr/>
              <a:t>2014</a:t>
            </a:fld>
            <a:endParaRPr lang="en-US" sz="1000" dirty="0">
              <a:solidFill>
                <a:schemeClr val="tx1"/>
              </a:solidFill>
              <a:sym typeface="+mn-lt"/>
            </a:endParaRPr>
          </a:p>
        </p:txBody>
      </p:sp>
      <p:sp>
        <p:nvSpPr>
          <p:cNvPr id="73" name="Text Placeholder 36"/>
          <p:cNvSpPr>
            <a:spLocks noGrp="1"/>
          </p:cNvSpPr>
          <p:nvPr>
            <p:custDataLst>
              <p:tags r:id="rId12"/>
            </p:custDataLst>
          </p:nvPr>
        </p:nvSpPr>
        <p:spPr bwMode="auto">
          <a:xfrm>
            <a:off x="33401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8FFF086-7178-4039-8E4C-FB87438366E8}" type="datetime'''''''''2''''''''''''''0''13'''''''''''''''''">
              <a:rPr lang="en-US" sz="1000">
                <a:solidFill>
                  <a:schemeClr val="tx1"/>
                </a:solidFill>
              </a:rPr>
              <a:pPr/>
              <a:t>2013</a:t>
            </a:fld>
            <a:endParaRPr lang="en-US" sz="1000" dirty="0">
              <a:solidFill>
                <a:schemeClr val="tx1"/>
              </a:solidFill>
              <a:sym typeface="+mn-lt"/>
            </a:endParaRPr>
          </a:p>
        </p:txBody>
      </p:sp>
      <p:sp>
        <p:nvSpPr>
          <p:cNvPr id="74" name="Text Placeholder 35"/>
          <p:cNvSpPr>
            <a:spLocks noGrp="1"/>
          </p:cNvSpPr>
          <p:nvPr>
            <p:custDataLst>
              <p:tags r:id="rId13"/>
            </p:custDataLst>
          </p:nvPr>
        </p:nvSpPr>
        <p:spPr bwMode="auto">
          <a:xfrm>
            <a:off x="293052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DD1336B-C9A8-492C-8E2E-BB1901D7F74D}" type="datetime'''2''''''''''''''''0''''''''''''''''''''''''1''''2'''''''''''">
              <a:rPr lang="en-US" sz="1000">
                <a:solidFill>
                  <a:schemeClr val="tx1"/>
                </a:solidFill>
              </a:rPr>
              <a:pPr/>
              <a:t>2012</a:t>
            </a:fld>
            <a:endParaRPr lang="en-US" sz="1000" dirty="0">
              <a:solidFill>
                <a:schemeClr val="tx1"/>
              </a:solidFill>
              <a:sym typeface="+mn-lt"/>
            </a:endParaRPr>
          </a:p>
        </p:txBody>
      </p:sp>
      <p:sp>
        <p:nvSpPr>
          <p:cNvPr id="75" name="Text Placeholder 34"/>
          <p:cNvSpPr>
            <a:spLocks noGrp="1"/>
          </p:cNvSpPr>
          <p:nvPr>
            <p:custDataLst>
              <p:tags r:id="rId14"/>
            </p:custDataLst>
          </p:nvPr>
        </p:nvSpPr>
        <p:spPr bwMode="auto">
          <a:xfrm>
            <a:off x="25304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2C484D1C-10BC-4800-BAA2-3D4D6E0B1F35}" type="datetime'''''''''''''''''''2''''''''''''''''''0''1''''''1'">
              <a:rPr lang="en-US" sz="1000">
                <a:solidFill>
                  <a:schemeClr val="tx1"/>
                </a:solidFill>
              </a:rPr>
              <a:pPr/>
              <a:t>2011</a:t>
            </a:fld>
            <a:endParaRPr lang="en-US" sz="1000" dirty="0">
              <a:solidFill>
                <a:schemeClr val="tx1"/>
              </a:solidFill>
              <a:sym typeface="+mn-lt"/>
            </a:endParaRPr>
          </a:p>
        </p:txBody>
      </p:sp>
      <p:sp>
        <p:nvSpPr>
          <p:cNvPr id="87" name="Text Placeholder 33"/>
          <p:cNvSpPr>
            <a:spLocks noGrp="1"/>
          </p:cNvSpPr>
          <p:nvPr>
            <p:custDataLst>
              <p:tags r:id="rId15"/>
            </p:custDataLst>
          </p:nvPr>
        </p:nvSpPr>
        <p:spPr bwMode="auto">
          <a:xfrm>
            <a:off x="212090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3925E9B-CD52-4B37-8400-B3047D442310}" type="datetime'''''''''''''''20''''''10'''''''''''''''''''''''">
              <a:rPr lang="en-US" sz="1000">
                <a:solidFill>
                  <a:schemeClr val="tx1"/>
                </a:solidFill>
              </a:rPr>
              <a:pPr/>
              <a:t>2010</a:t>
            </a:fld>
            <a:endParaRPr lang="en-US" sz="1000" dirty="0">
              <a:solidFill>
                <a:schemeClr val="tx1"/>
              </a:solidFill>
              <a:sym typeface="+mn-lt"/>
            </a:endParaRPr>
          </a:p>
        </p:txBody>
      </p:sp>
      <p:sp>
        <p:nvSpPr>
          <p:cNvPr id="89" name="Text Placeholder 32"/>
          <p:cNvSpPr>
            <a:spLocks noGrp="1"/>
          </p:cNvSpPr>
          <p:nvPr>
            <p:custDataLst>
              <p:tags r:id="rId16"/>
            </p:custDataLst>
          </p:nvPr>
        </p:nvSpPr>
        <p:spPr bwMode="auto">
          <a:xfrm>
            <a:off x="172085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32FD38C-633C-4A67-87E7-941D5C450AED}" type="datetime'''''2''''''''''''0''''''''''''''''''''''''''''''''''''''''09'">
              <a:rPr lang="en-US" sz="1000">
                <a:solidFill>
                  <a:schemeClr val="tx1"/>
                </a:solidFill>
              </a:rPr>
              <a:pPr/>
              <a:t>2009</a:t>
            </a:fld>
            <a:endParaRPr lang="en-US" sz="1000" dirty="0">
              <a:solidFill>
                <a:schemeClr val="tx1"/>
              </a:solidFill>
              <a:sym typeface="+mn-lt"/>
            </a:endParaRPr>
          </a:p>
        </p:txBody>
      </p:sp>
      <p:sp>
        <p:nvSpPr>
          <p:cNvPr id="90" name="Text Placeholder 31"/>
          <p:cNvSpPr>
            <a:spLocks noGrp="1"/>
          </p:cNvSpPr>
          <p:nvPr>
            <p:custDataLst>
              <p:tags r:id="rId17"/>
            </p:custDataLst>
          </p:nvPr>
        </p:nvSpPr>
        <p:spPr bwMode="auto">
          <a:xfrm>
            <a:off x="131127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980A493-0450-4555-939A-6E5F9DD8381B}" type="datetime'''''''''''''''''2''0''''0''''''''''''''''''''''8'''''''''''">
              <a:rPr lang="en-US" sz="1000">
                <a:solidFill>
                  <a:schemeClr val="tx1"/>
                </a:solidFill>
              </a:rPr>
              <a:pPr/>
              <a:t>2008</a:t>
            </a:fld>
            <a:endParaRPr lang="en-US" sz="1000" dirty="0">
              <a:solidFill>
                <a:schemeClr val="tx1"/>
              </a:solidFill>
              <a:sym typeface="+mn-lt"/>
            </a:endParaRPr>
          </a:p>
        </p:txBody>
      </p:sp>
      <p:sp>
        <p:nvSpPr>
          <p:cNvPr id="92" name="Text Placeholder 30"/>
          <p:cNvSpPr>
            <a:spLocks noGrp="1"/>
          </p:cNvSpPr>
          <p:nvPr>
            <p:custDataLst>
              <p:tags r:id="rId18"/>
            </p:custDataLst>
          </p:nvPr>
        </p:nvSpPr>
        <p:spPr bwMode="auto">
          <a:xfrm>
            <a:off x="911225"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D60D058-6A95-48B5-880B-CB6383448FBE}" type="datetime'''2''0''''''''''0''''''''''''''''''''''''7'''">
              <a:rPr lang="en-US" sz="1000">
                <a:solidFill>
                  <a:schemeClr val="tx1"/>
                </a:solidFill>
              </a:rPr>
              <a:pPr/>
              <a:t>2007</a:t>
            </a:fld>
            <a:endParaRPr lang="en-US" sz="1000" dirty="0">
              <a:solidFill>
                <a:schemeClr val="tx1"/>
              </a:solidFill>
              <a:sym typeface="+mn-lt"/>
            </a:endParaRPr>
          </a:p>
        </p:txBody>
      </p:sp>
      <p:sp>
        <p:nvSpPr>
          <p:cNvPr id="93" name="Text Placeholder 29"/>
          <p:cNvSpPr>
            <a:spLocks noGrp="1"/>
          </p:cNvSpPr>
          <p:nvPr>
            <p:custDataLst>
              <p:tags r:id="rId19"/>
            </p:custDataLst>
          </p:nvPr>
        </p:nvSpPr>
        <p:spPr bwMode="auto">
          <a:xfrm>
            <a:off x="501650" y="5575300"/>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2D69B77-7FA0-49BF-B5B5-E201394B7A66}" type="datetime'''''''2''''''''''''''''''''''''0''''''06'''''''''''''''''''''">
              <a:rPr lang="en-US" sz="1000">
                <a:solidFill>
                  <a:schemeClr val="tx1"/>
                </a:solidFill>
              </a:rPr>
              <a:pPr/>
              <a:t>2006</a:t>
            </a:fld>
            <a:endParaRPr lang="en-US" sz="1000" dirty="0">
              <a:solidFill>
                <a:schemeClr val="tx1"/>
              </a:solidFill>
              <a:sym typeface="+mn-lt"/>
            </a:endParaRPr>
          </a:p>
        </p:txBody>
      </p:sp>
      <p:sp>
        <p:nvSpPr>
          <p:cNvPr id="103" name="TextBox 102"/>
          <p:cNvSpPr txBox="1"/>
          <p:nvPr/>
        </p:nvSpPr>
        <p:spPr>
          <a:xfrm>
            <a:off x="1401763" y="2105025"/>
            <a:ext cx="847725" cy="400110"/>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endParaRPr lang="en-US" i="1" baseline="30000" dirty="0" smtClean="0">
              <a:solidFill>
                <a:srgbClr val="000000"/>
              </a:solidFill>
              <a:ea typeface="ＭＳ Ｐゴシック"/>
            </a:endParaRPr>
          </a:p>
        </p:txBody>
      </p:sp>
      <p:sp>
        <p:nvSpPr>
          <p:cNvPr id="104" name="TextBox 103"/>
          <p:cNvSpPr txBox="1"/>
          <p:nvPr/>
        </p:nvSpPr>
        <p:spPr>
          <a:xfrm>
            <a:off x="3289300" y="2095500"/>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sp>
        <p:nvSpPr>
          <p:cNvPr id="105" name="Rectangle 104"/>
          <p:cNvSpPr/>
          <p:nvPr/>
        </p:nvSpPr>
        <p:spPr bwMode="auto">
          <a:xfrm>
            <a:off x="1403350" y="2101850"/>
            <a:ext cx="1299974"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106" name="Rectangle 105"/>
          <p:cNvSpPr/>
          <p:nvPr/>
        </p:nvSpPr>
        <p:spPr bwMode="auto">
          <a:xfrm>
            <a:off x="2703513" y="2101850"/>
            <a:ext cx="1867165" cy="33733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107" name="Rectangle 106"/>
          <p:cNvSpPr/>
          <p:nvPr/>
        </p:nvSpPr>
        <p:spPr bwMode="auto">
          <a:xfrm>
            <a:off x="1403350" y="2098675"/>
            <a:ext cx="834837"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cxnSp>
        <p:nvCxnSpPr>
          <p:cNvPr id="4" name="Straight Connector 3"/>
          <p:cNvCxnSpPr/>
          <p:nvPr>
            <p:custDataLst>
              <p:tags r:id="rId20"/>
            </p:custDataLst>
          </p:nvPr>
        </p:nvCxnSpPr>
        <p:spPr bwMode="gray">
          <a:xfrm>
            <a:off x="2535238" y="5924550"/>
            <a:ext cx="219075" cy="0"/>
          </a:xfrm>
          <a:prstGeom prst="line">
            <a:avLst/>
          </a:prstGeom>
          <a:ln w="19050">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 name="Straight Connector 2"/>
          <p:cNvCxnSpPr/>
          <p:nvPr>
            <p:custDataLst>
              <p:tags r:id="rId21"/>
            </p:custDataLst>
          </p:nvPr>
        </p:nvCxnSpPr>
        <p:spPr bwMode="gray">
          <a:xfrm>
            <a:off x="1084263" y="5924550"/>
            <a:ext cx="219075" cy="0"/>
          </a:xfrm>
          <a:prstGeom prst="line">
            <a:avLst/>
          </a:prstGeom>
          <a:ln w="19050">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 Placeholder 3"/>
          <p:cNvSpPr>
            <a:spLocks noGrp="1"/>
          </p:cNvSpPr>
          <p:nvPr>
            <p:custDataLst>
              <p:tags r:id="rId22"/>
            </p:custDataLst>
          </p:nvPr>
        </p:nvSpPr>
        <p:spPr bwMode="auto">
          <a:xfrm>
            <a:off x="2805113" y="5854700"/>
            <a:ext cx="682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F74A6A87-25F5-432E-B80E-46F5812935E6}" type="datetime'''''''SN''C ''''''''''''''''R''''''e''''p''''o''''rt'''''''">
              <a:rPr lang="en-US" sz="1000"/>
              <a:pPr marL="0" indent="0">
                <a:lnSpc>
                  <a:spcPct val="100000"/>
                </a:lnSpc>
                <a:spcBef>
                  <a:spcPct val="0"/>
                </a:spcBef>
                <a:spcAft>
                  <a:spcPct val="0"/>
                </a:spcAft>
                <a:buNone/>
              </a:pPr>
              <a:t>SNC Report</a:t>
            </a:fld>
            <a:endParaRPr lang="en-GB" sz="1000" dirty="0"/>
          </a:p>
        </p:txBody>
      </p:sp>
      <p:sp>
        <p:nvSpPr>
          <p:cNvPr id="109" name="Text Placeholder 2"/>
          <p:cNvSpPr>
            <a:spLocks noGrp="1"/>
          </p:cNvSpPr>
          <p:nvPr>
            <p:custDataLst>
              <p:tags r:id="rId23"/>
            </p:custDataLst>
          </p:nvPr>
        </p:nvSpPr>
        <p:spPr bwMode="auto">
          <a:xfrm>
            <a:off x="1354138" y="5854700"/>
            <a:ext cx="1079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583061FB-4C7D-4C94-B061-98DAEE3CF6AC}" type="datetime'''''F''''RB ''''top 10''''''''''0'''' ''b''a''n''''''ks'''''">
              <a:rPr lang="en-US" sz="1000"/>
              <a:pPr marL="0" indent="0">
                <a:lnSpc>
                  <a:spcPct val="100000"/>
                </a:lnSpc>
                <a:spcBef>
                  <a:spcPct val="0"/>
                </a:spcBef>
                <a:spcAft>
                  <a:spcPct val="0"/>
                </a:spcAft>
                <a:buNone/>
              </a:pPr>
              <a:t>FRB top 100 banks</a:t>
            </a:fld>
            <a:endParaRPr lang="en-GB" sz="1000" dirty="0"/>
          </a:p>
        </p:txBody>
      </p:sp>
      <p:graphicFrame>
        <p:nvGraphicFramePr>
          <p:cNvPr id="111" name="Content Placeholder 12"/>
          <p:cNvGraphicFramePr>
            <a:graphicFrameLocks/>
          </p:cNvGraphicFramePr>
          <p:nvPr>
            <p:extLst>
              <p:ext uri="{D42A27DB-BD31-4B8C-83A1-F6EECF244321}">
                <p14:modId xmlns:p14="http://schemas.microsoft.com/office/powerpoint/2010/main" val="1315997588"/>
              </p:ext>
            </p:extLst>
          </p:nvPr>
        </p:nvGraphicFramePr>
        <p:xfrm>
          <a:off x="4856705" y="2109942"/>
          <a:ext cx="4276666" cy="2165922"/>
        </p:xfrm>
        <a:graphic>
          <a:graphicData uri="http://schemas.openxmlformats.org/drawingml/2006/table">
            <a:tbl>
              <a:tblPr firstRow="1" bandRow="1"/>
              <a:tblGrid>
                <a:gridCol w="1072410"/>
                <a:gridCol w="1261662"/>
                <a:gridCol w="1261662"/>
                <a:gridCol w="680932"/>
              </a:tblGrid>
              <a:tr h="197883">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26697">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197883">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largest</a:t>
                      </a:r>
                      <a:r>
                        <a:rPr lang="en-US" sz="1000" b="0" i="0" u="none" strike="noStrike" kern="1200" baseline="0" dirty="0" smtClean="0">
                          <a:solidFill>
                            <a:srgbClr val="000000"/>
                          </a:solidFill>
                          <a:effectLst/>
                          <a:latin typeface="+mn-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1.67%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4.37</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7245">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1.81%</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3.50</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197883">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255083">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FRB 100 largest</a:t>
                      </a:r>
                      <a:r>
                        <a:rPr lang="en-US" sz="1000" b="0" i="0" u="none" strike="noStrike" kern="1200" baseline="0" dirty="0" smtClean="0">
                          <a:solidFill>
                            <a:srgbClr val="000000"/>
                          </a:solidFill>
                          <a:effectLst/>
                          <a:latin typeface="+mj-lt"/>
                          <a:ea typeface="+mn-ea"/>
                          <a:cs typeface="+mn-cs"/>
                        </a:rPr>
                        <a:t> </a:t>
                      </a:r>
                      <a:r>
                        <a:rPr lang="en-US" sz="1000" b="0" i="0" u="none" strike="noStrike" kern="1200" dirty="0" smtClean="0">
                          <a:solidFill>
                            <a:srgbClr val="000000"/>
                          </a:solidFill>
                          <a:effectLst/>
                          <a:latin typeface="+mn-lt"/>
                          <a:ea typeface="+mn-ea"/>
                          <a:cs typeface="+mn-cs"/>
                        </a:rPr>
                        <a:t>banks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0.38%</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1.68%</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4.41</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74667">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SNC Report</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0.52%</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1.63%</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3.16</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
        <p:nvSpPr>
          <p:cNvPr id="112" name="Rectangle 111"/>
          <p:cNvSpPr/>
          <p:nvPr/>
        </p:nvSpPr>
        <p:spPr>
          <a:xfrm>
            <a:off x="4936443" y="4789515"/>
            <a:ext cx="4296457" cy="646331"/>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Industry scalars provide a point of reference for the BSPR Commercial and Other portfolio, but they are not necessarily a comparable benchmark</a:t>
            </a:r>
            <a:endParaRPr lang="en-US" sz="1200" dirty="0"/>
          </a:p>
        </p:txBody>
      </p:sp>
    </p:spTree>
    <p:extLst>
      <p:ext uri="{BB962C8B-B14F-4D97-AF65-F5344CB8AC3E}">
        <p14:creationId xmlns:p14="http://schemas.microsoft.com/office/powerpoint/2010/main" val="571757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79453003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1562" name="think-cell Slide" r:id="rId26" imgW="270" imgH="270" progId="TCLayout.ActiveDocument.1">
                  <p:embed/>
                </p:oleObj>
              </mc:Choice>
              <mc:Fallback>
                <p:oleObj name="think-cell Slide" r:id="rId26" imgW="270" imgH="270" progId="TCLayout.ActiveDocument.1">
                  <p:embed/>
                  <p:pic>
                    <p:nvPicPr>
                      <p:cNvPr id="0" name=""/>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60" name="TextBox 359"/>
          <p:cNvSpPr txBox="1"/>
          <p:nvPr/>
        </p:nvSpPr>
        <p:spPr>
          <a:xfrm>
            <a:off x="674154" y="19889"/>
            <a:ext cx="8928633" cy="621709"/>
          </a:xfrm>
          <a:prstGeom prst="rect">
            <a:avLst/>
          </a:prstGeom>
          <a:noFill/>
        </p:spPr>
        <p:txBody>
          <a:bodyPr wrap="square" rtlCol="0">
            <a:spAutoFit/>
          </a:bodyPr>
          <a:lstStyle/>
          <a:p>
            <a:pPr algn="l"/>
            <a:r>
              <a:rPr lang="it-IT" sz="2000" b="1" dirty="0" smtClean="0"/>
              <a:t>BSPR Commercial and </a:t>
            </a:r>
            <a:r>
              <a:rPr lang="it-IT" sz="2000" b="1" dirty="0" err="1" smtClean="0"/>
              <a:t>Other</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6627813"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BSPR Commercial and Other</a:t>
            </a:r>
            <a:r>
              <a:rPr lang="en-GB" sz="1400" b="1" baseline="30000" dirty="0" smtClean="0">
                <a:solidFill>
                  <a:srgbClr val="FF0000"/>
                </a:solidFill>
                <a:latin typeface="Arial" panose="020B0604020202020204" pitchFamily="34" charset="0"/>
                <a:cs typeface="Arial" panose="020B0604020202020204" pitchFamily="34" charset="0"/>
              </a:rPr>
              <a:t>1</a:t>
            </a:r>
            <a:r>
              <a:rPr lang="en-GB" sz="1400" b="1" dirty="0" smtClean="0">
                <a:solidFill>
                  <a:srgbClr val="FF0000"/>
                </a:solidFill>
                <a:latin typeface="Arial" panose="020B0604020202020204" pitchFamily="34" charset="0"/>
                <a:cs typeface="Arial" panose="020B0604020202020204" pitchFamily="34" charset="0"/>
              </a:rPr>
              <a:t> projected charge-off rates in Base</a:t>
            </a:r>
          </a:p>
          <a:p>
            <a:pPr algn="l"/>
            <a:r>
              <a:rPr lang="en-GB" sz="1400" kern="0" dirty="0" smtClean="0">
                <a:solidFill>
                  <a:srgbClr val="FF0000"/>
                </a:solidFill>
                <a:latin typeface="Arial"/>
                <a:ea typeface="ＭＳ Ｐゴシック"/>
              </a:rPr>
              <a:t>%, 2015-2018, vs 2016 NCO anchor points</a:t>
            </a:r>
            <a:endParaRPr lang="en-GB" sz="1400" kern="0" dirty="0">
              <a:solidFill>
                <a:srgbClr val="FF0000"/>
              </a:solidFill>
              <a:latin typeface="Arial"/>
              <a:ea typeface="ＭＳ Ｐゴシック"/>
            </a:endParaRPr>
          </a:p>
        </p:txBody>
      </p:sp>
      <p:sp>
        <p:nvSpPr>
          <p:cNvPr id="59" name="Text Box 21"/>
          <p:cNvSpPr txBox="1">
            <a:spLocks noChangeArrowheads="1"/>
          </p:cNvSpPr>
          <p:nvPr/>
        </p:nvSpPr>
        <p:spPr bwMode="gray">
          <a:xfrm>
            <a:off x="305483" y="-10757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smtClean="0">
                <a:solidFill>
                  <a:srgbClr val="FF0000"/>
                </a:solidFill>
                <a:ea typeface="ＭＳ Ｐゴシック"/>
              </a:rPr>
              <a:t>C</a:t>
            </a:r>
            <a:endParaRPr lang="en-GB" sz="3600" b="1" dirty="0">
              <a:solidFill>
                <a:srgbClr val="FF0000"/>
              </a:solidFill>
              <a:ea typeface="ＭＳ Ｐゴシック"/>
            </a:endParaRPr>
          </a:p>
        </p:txBody>
      </p:sp>
      <p:graphicFrame>
        <p:nvGraphicFramePr>
          <p:cNvPr id="73" name="Object 72"/>
          <p:cNvGraphicFramePr>
            <a:graphicFrameLocks/>
          </p:cNvGraphicFramePr>
          <p:nvPr>
            <p:custDataLst>
              <p:tags r:id="rId4"/>
            </p:custDataLst>
            <p:extLst>
              <p:ext uri="{D42A27DB-BD31-4B8C-83A1-F6EECF244321}">
                <p14:modId xmlns:p14="http://schemas.microsoft.com/office/powerpoint/2010/main" val="59237733"/>
              </p:ext>
            </p:extLst>
          </p:nvPr>
        </p:nvGraphicFramePr>
        <p:xfrm>
          <a:off x="571500" y="2095500"/>
          <a:ext cx="5810289" cy="3409830"/>
        </p:xfrm>
        <a:graphic>
          <a:graphicData uri="http://schemas.openxmlformats.org/presentationml/2006/ole">
            <mc:AlternateContent xmlns:mc="http://schemas.openxmlformats.org/markup-compatibility/2006">
              <mc:Choice xmlns:v="urn:schemas-microsoft-com:vml" Requires="v">
                <p:oleObj spid="_x0000_s151563" name="Chart" r:id="rId28" imgW="5810289" imgH="3409830" progId="MSGraph.Chart.8">
                  <p:embed followColorScheme="full"/>
                </p:oleObj>
              </mc:Choice>
              <mc:Fallback>
                <p:oleObj name="Chart" r:id="rId28" imgW="5810289" imgH="3409830" progId="MSGraph.Chart.8">
                  <p:embed followColorScheme="full"/>
                  <p:pic>
                    <p:nvPicPr>
                      <p:cNvPr id="0" name=""/>
                      <p:cNvPicPr/>
                      <p:nvPr/>
                    </p:nvPicPr>
                    <p:blipFill>
                      <a:blip r:embed="rId29"/>
                      <a:stretch>
                        <a:fillRect/>
                      </a:stretch>
                    </p:blipFill>
                    <p:spPr>
                      <a:xfrm>
                        <a:off x="571500" y="2095500"/>
                        <a:ext cx="5810289" cy="3409830"/>
                      </a:xfrm>
                      <a:prstGeom prst="rect">
                        <a:avLst/>
                      </a:prstGeom>
                    </p:spPr>
                  </p:pic>
                </p:oleObj>
              </mc:Fallback>
            </mc:AlternateContent>
          </a:graphicData>
        </a:graphic>
      </p:graphicFrame>
      <p:sp>
        <p:nvSpPr>
          <p:cNvPr id="40" name="Text Placeholder 2"/>
          <p:cNvSpPr>
            <a:spLocks noGrp="1"/>
          </p:cNvSpPr>
          <p:nvPr>
            <p:custDataLst>
              <p:tags r:id="rId5"/>
            </p:custDataLst>
          </p:nvPr>
        </p:nvSpPr>
        <p:spPr bwMode="gray">
          <a:xfrm>
            <a:off x="390525" y="53340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0BA2C9B8-CEA6-47E0-9075-B9958AE9D756}" type="datetime'''''''''''''0''''''.''''''''0'''''''">
              <a:rPr lang="en-US" sz="1000">
                <a:ea typeface="ＭＳ Ｐゴシック"/>
              </a:rPr>
              <a:pPr/>
              <a:t>0.0</a:t>
            </a:fld>
            <a:endParaRPr lang="en-GB" sz="1000" dirty="0">
              <a:latin typeface="Arial"/>
              <a:ea typeface="ＭＳ Ｐゴシック"/>
              <a:sym typeface="Arial"/>
            </a:endParaRPr>
          </a:p>
        </p:txBody>
      </p:sp>
      <p:sp>
        <p:nvSpPr>
          <p:cNvPr id="61" name="Text Placeholder 6188"/>
          <p:cNvSpPr>
            <a:spLocks noGrp="1"/>
          </p:cNvSpPr>
          <p:nvPr>
            <p:custDataLst>
              <p:tags r:id="rId6"/>
            </p:custDataLst>
          </p:nvPr>
        </p:nvSpPr>
        <p:spPr bwMode="gray">
          <a:xfrm>
            <a:off x="390525" y="37433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3B6E62C7-8D9E-4259-B0B7-3664052CC8EC}" type="datetime'''''''''''''''0''''''.''''''''4'">
              <a:rPr lang="en-US" sz="1000">
                <a:latin typeface="Arial"/>
                <a:ea typeface="ＭＳ Ｐゴシック"/>
                <a:sym typeface="Arial"/>
              </a:rPr>
              <a:pPr marL="0" indent="0" algn="r">
                <a:lnSpc>
                  <a:spcPct val="100000"/>
                </a:lnSpc>
                <a:spcBef>
                  <a:spcPct val="0"/>
                </a:spcBef>
                <a:spcAft>
                  <a:spcPct val="0"/>
                </a:spcAft>
                <a:buNone/>
              </a:pPr>
              <a:t>0.4</a:t>
            </a:fld>
            <a:endParaRPr lang="en-GB" sz="1000" dirty="0">
              <a:latin typeface="Arial"/>
              <a:ea typeface="ＭＳ Ｐゴシック"/>
              <a:sym typeface="Arial"/>
            </a:endParaRPr>
          </a:p>
        </p:txBody>
      </p:sp>
      <p:sp>
        <p:nvSpPr>
          <p:cNvPr id="62" name="Text Placeholder 6189"/>
          <p:cNvSpPr>
            <a:spLocks noGrp="1"/>
          </p:cNvSpPr>
          <p:nvPr>
            <p:custDataLst>
              <p:tags r:id="rId7"/>
            </p:custDataLst>
          </p:nvPr>
        </p:nvSpPr>
        <p:spPr bwMode="gray">
          <a:xfrm>
            <a:off x="390525" y="29432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60D3F2F-C77A-4397-8DF4-CBAACFB75DF3}" type="datetime'''''''''''''0''''''.6'''''''">
              <a:rPr lang="en-US" sz="1000">
                <a:latin typeface="Arial"/>
                <a:ea typeface="ＭＳ Ｐゴシック"/>
                <a:sym typeface="Arial"/>
              </a:rPr>
              <a:pPr marL="0" indent="0" algn="r">
                <a:lnSpc>
                  <a:spcPct val="100000"/>
                </a:lnSpc>
                <a:spcBef>
                  <a:spcPct val="0"/>
                </a:spcBef>
                <a:spcAft>
                  <a:spcPct val="0"/>
                </a:spcAft>
                <a:buNone/>
              </a:pPr>
              <a:t>0.6</a:t>
            </a:fld>
            <a:endParaRPr lang="en-GB" sz="1000" dirty="0">
              <a:latin typeface="Arial"/>
              <a:ea typeface="ＭＳ Ｐゴシック"/>
              <a:sym typeface="Arial"/>
            </a:endParaRPr>
          </a:p>
        </p:txBody>
      </p:sp>
      <p:sp>
        <p:nvSpPr>
          <p:cNvPr id="63" name="Text Placeholder 6190"/>
          <p:cNvSpPr>
            <a:spLocks noGrp="1"/>
          </p:cNvSpPr>
          <p:nvPr>
            <p:custDataLst>
              <p:tags r:id="rId8"/>
            </p:custDataLst>
          </p:nvPr>
        </p:nvSpPr>
        <p:spPr bwMode="gray">
          <a:xfrm>
            <a:off x="390525" y="21431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1077500F-0B89-4D72-A97D-386FCEED2A0F}" type="datetime'''''''''''''''''''''''0''''''''.8'''''''''''''''''''''''''">
              <a:rPr lang="en-US" sz="1000">
                <a:latin typeface="Arial"/>
                <a:ea typeface="ＭＳ Ｐゴシック"/>
                <a:sym typeface="Arial"/>
              </a:rPr>
              <a:pPr marL="0" indent="0" algn="r">
                <a:lnSpc>
                  <a:spcPct val="100000"/>
                </a:lnSpc>
                <a:spcBef>
                  <a:spcPct val="0"/>
                </a:spcBef>
                <a:spcAft>
                  <a:spcPct val="0"/>
                </a:spcAft>
                <a:buNone/>
              </a:pPr>
              <a:t>0.8</a:t>
            </a:fld>
            <a:endParaRPr lang="en-GB" sz="1000" dirty="0">
              <a:latin typeface="Arial"/>
              <a:ea typeface="ＭＳ Ｐゴシック"/>
              <a:sym typeface="Arial"/>
            </a:endParaRPr>
          </a:p>
        </p:txBody>
      </p:sp>
      <p:sp>
        <p:nvSpPr>
          <p:cNvPr id="60" name="Text Placeholder 6187"/>
          <p:cNvSpPr>
            <a:spLocks noGrp="1"/>
          </p:cNvSpPr>
          <p:nvPr>
            <p:custDataLst>
              <p:tags r:id="rId9"/>
            </p:custDataLst>
          </p:nvPr>
        </p:nvSpPr>
        <p:spPr bwMode="gray">
          <a:xfrm>
            <a:off x="390525" y="45339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B1FD4A9-34FC-45B1-9D49-2EF4F3954698}" type="datetime'''''''''''''''''''''''''''''0''.2'''''">
              <a:rPr lang="en-US" sz="1000">
                <a:latin typeface="Arial"/>
                <a:ea typeface="ＭＳ Ｐゴシック"/>
                <a:sym typeface="Arial"/>
              </a:rPr>
              <a:pPr marL="0" indent="0" algn="r">
                <a:lnSpc>
                  <a:spcPct val="100000"/>
                </a:lnSpc>
                <a:spcBef>
                  <a:spcPct val="0"/>
                </a:spcBef>
                <a:spcAft>
                  <a:spcPct val="0"/>
                </a:spcAft>
                <a:buNone/>
              </a:pPr>
              <a:t>0.2</a:t>
            </a:fld>
            <a:endParaRPr lang="en-GB" sz="1000" dirty="0">
              <a:latin typeface="Arial"/>
              <a:ea typeface="ＭＳ Ｐゴシック"/>
              <a:sym typeface="Arial"/>
            </a:endParaRPr>
          </a:p>
        </p:txBody>
      </p:sp>
      <p:sp>
        <p:nvSpPr>
          <p:cNvPr id="37" name="Text Placeholder 2"/>
          <p:cNvSpPr>
            <a:spLocks noGrp="1"/>
          </p:cNvSpPr>
          <p:nvPr>
            <p:custDataLst>
              <p:tags r:id="rId10"/>
            </p:custDataLst>
          </p:nvPr>
        </p:nvSpPr>
        <p:spPr bwMode="auto">
          <a:xfrm>
            <a:off x="322580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57CBF8A-28E2-4C98-B096-736DFD9D9955}" type="datetime'2''''''''''''''''''''0''''''1''''''''''''''7'''''''''''''">
              <a:rPr lang="en-US" sz="1000">
                <a:latin typeface="Arial"/>
                <a:sym typeface="Arial"/>
              </a:rPr>
              <a:pPr marL="0" indent="0" algn="ctr">
                <a:lnSpc>
                  <a:spcPct val="100000"/>
                </a:lnSpc>
                <a:spcBef>
                  <a:spcPct val="0"/>
                </a:spcBef>
                <a:spcAft>
                  <a:spcPct val="0"/>
                </a:spcAft>
                <a:buNone/>
              </a:pPr>
              <a:t>2017</a:t>
            </a:fld>
            <a:endParaRPr lang="en-GB" sz="1000" dirty="0">
              <a:latin typeface="Arial"/>
              <a:sym typeface="Arial"/>
            </a:endParaRPr>
          </a:p>
        </p:txBody>
      </p:sp>
      <p:sp>
        <p:nvSpPr>
          <p:cNvPr id="36" name="Text Placeholder 1"/>
          <p:cNvSpPr>
            <a:spLocks noGrp="1"/>
          </p:cNvSpPr>
          <p:nvPr>
            <p:custDataLst>
              <p:tags r:id="rId11"/>
            </p:custDataLst>
          </p:nvPr>
        </p:nvSpPr>
        <p:spPr bwMode="auto">
          <a:xfrm>
            <a:off x="73025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8A1C2B-F6B3-4F9E-B619-9EE0B0EC9170}" type="datetime'''2''''''''''''''''''''''''''''''0''''''''''''''1''''6'''''''">
              <a:rPr lang="en-US" sz="1000"/>
              <a:pPr marL="0" indent="0" algn="ctr">
                <a:lnSpc>
                  <a:spcPct val="100000"/>
                </a:lnSpc>
                <a:spcBef>
                  <a:spcPct val="0"/>
                </a:spcBef>
                <a:spcAft>
                  <a:spcPct val="0"/>
                </a:spcAft>
                <a:buNone/>
              </a:pPr>
              <a:t>2016</a:t>
            </a:fld>
            <a:endParaRPr lang="en-GB" sz="1000" dirty="0"/>
          </a:p>
        </p:txBody>
      </p:sp>
      <p:sp>
        <p:nvSpPr>
          <p:cNvPr id="41" name="Text Placeholder 3"/>
          <p:cNvSpPr>
            <a:spLocks noGrp="1"/>
          </p:cNvSpPr>
          <p:nvPr>
            <p:custDataLst>
              <p:tags r:id="rId12"/>
            </p:custDataLst>
          </p:nvPr>
        </p:nvSpPr>
        <p:spPr bwMode="auto">
          <a:xfrm>
            <a:off x="571182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44199A6-A5A5-49C5-B081-3C5B10AD342A}" type="datetime'''''''''''2''0''''''''''''''''''''''''''''''18'''''">
              <a:rPr lang="en-US" sz="1000"/>
              <a:pPr/>
              <a:t>2018</a:t>
            </a:fld>
            <a:endParaRPr lang="en-GB" sz="1000" dirty="0">
              <a:latin typeface="Arial"/>
              <a:sym typeface="Arial"/>
            </a:endParaRPr>
          </a:p>
        </p:txBody>
      </p:sp>
      <p:cxnSp>
        <p:nvCxnSpPr>
          <p:cNvPr id="83" name="Straight Connector 82"/>
          <p:cNvCxnSpPr/>
          <p:nvPr>
            <p:custDataLst>
              <p:tags r:id="rId13"/>
            </p:custDataLst>
          </p:nvPr>
        </p:nvCxnSpPr>
        <p:spPr bwMode="gray">
          <a:xfrm>
            <a:off x="368300" y="60483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custDataLst>
              <p:tags r:id="rId14"/>
            </p:custDataLst>
          </p:nvPr>
        </p:nvCxnSpPr>
        <p:spPr bwMode="gray">
          <a:xfrm>
            <a:off x="368300" y="58451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custDataLst>
              <p:tags r:id="rId15"/>
            </p:custDataLst>
          </p:nvPr>
        </p:nvCxnSpPr>
        <p:spPr bwMode="gray">
          <a:xfrm>
            <a:off x="5056188" y="6048375"/>
            <a:ext cx="328612"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16"/>
            </p:custDataLst>
          </p:nvPr>
        </p:nvCxnSpPr>
        <p:spPr bwMode="gray">
          <a:xfrm>
            <a:off x="5056188" y="5845175"/>
            <a:ext cx="328612"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custDataLst>
              <p:tags r:id="rId17"/>
            </p:custDataLst>
          </p:nvPr>
        </p:nvCxnSpPr>
        <p:spPr bwMode="gray">
          <a:xfrm>
            <a:off x="3152775" y="60483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18"/>
            </p:custDataLst>
          </p:nvPr>
        </p:nvCxnSpPr>
        <p:spPr bwMode="gray">
          <a:xfrm>
            <a:off x="3152775" y="58451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8" name="Text Placeholder 6715"/>
          <p:cNvSpPr>
            <a:spLocks noGrp="1"/>
          </p:cNvSpPr>
          <p:nvPr>
            <p:custDataLst>
              <p:tags r:id="rId19"/>
            </p:custDataLst>
          </p:nvPr>
        </p:nvSpPr>
        <p:spPr bwMode="auto">
          <a:xfrm>
            <a:off x="3532189" y="5978525"/>
            <a:ext cx="1114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0F2B6808-AB36-45ED-9775-D7CC305A5A1A}" type="datetime'''''M''''a''x'''' CCA''R'' re''''''''''''d l''''i''''''mit'">
              <a:rPr lang="en-US" sz="1000"/>
              <a:pPr/>
              <a:t>Max CCAR red limit</a:t>
            </a:fld>
            <a:endParaRPr lang="en-GB" sz="1000" dirty="0"/>
          </a:p>
        </p:txBody>
      </p:sp>
      <p:sp>
        <p:nvSpPr>
          <p:cNvPr id="92" name="Text Placeholder 6719"/>
          <p:cNvSpPr>
            <a:spLocks noGrp="1"/>
          </p:cNvSpPr>
          <p:nvPr>
            <p:custDataLst>
              <p:tags r:id="rId20"/>
            </p:custDataLst>
          </p:nvPr>
        </p:nvSpPr>
        <p:spPr bwMode="auto">
          <a:xfrm>
            <a:off x="3532188" y="5775325"/>
            <a:ext cx="142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1774ED1-555E-4266-9BF5-2FFE450A4D49}" type="datetime'Ma''x C''''''CA''R ''''amb''e''r ''t''rig''''ge''''''r'''''">
              <a:rPr lang="en-US" sz="1000"/>
              <a:pPr/>
              <a:t>Max CCAR amber trigger</a:t>
            </a:fld>
            <a:endParaRPr lang="en-GB" sz="1000" dirty="0"/>
          </a:p>
        </p:txBody>
      </p:sp>
      <p:sp>
        <p:nvSpPr>
          <p:cNvPr id="54" name="Text Placeholder 6180"/>
          <p:cNvSpPr>
            <a:spLocks noGrp="1"/>
          </p:cNvSpPr>
          <p:nvPr>
            <p:custDataLst>
              <p:tags r:id="rId21"/>
            </p:custDataLst>
          </p:nvPr>
        </p:nvSpPr>
        <p:spPr bwMode="auto">
          <a:xfrm>
            <a:off x="5435600" y="5978525"/>
            <a:ext cx="1019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8002FC4-C3C0-4D33-BF6F-5500BA758DC2}" type="datetime'Pr''''''''o''''''posed'''' re''''d ''l''i''''''m''''''''it'''">
              <a:rPr lang="en-US" sz="1000"/>
              <a:pPr/>
              <a:t>Proposed red limit</a:t>
            </a:fld>
            <a:endParaRPr lang="en-GB" sz="1000" dirty="0">
              <a:latin typeface="Arial"/>
              <a:sym typeface="Arial"/>
            </a:endParaRPr>
          </a:p>
        </p:txBody>
      </p:sp>
      <p:sp>
        <p:nvSpPr>
          <p:cNvPr id="91" name="Text Placeholder 6720"/>
          <p:cNvSpPr>
            <a:spLocks noGrp="1"/>
          </p:cNvSpPr>
          <p:nvPr>
            <p:custDataLst>
              <p:tags r:id="rId22"/>
            </p:custDataLst>
          </p:nvPr>
        </p:nvSpPr>
        <p:spPr bwMode="auto">
          <a:xfrm>
            <a:off x="747713" y="59785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79B4138-E898-4F49-847F-9E0E083669B0}" type="datetime'Hi''''storic''al'' ''12mo ''trai''ling loss rate (a''nnual)'''">
              <a:rPr lang="en-US" sz="1000"/>
              <a:pPr/>
              <a:t>Historical 12mo trailing loss rate (annual)</a:t>
            </a:fld>
            <a:endParaRPr lang="en-GB" sz="1000" dirty="0">
              <a:latin typeface="Arial"/>
              <a:sym typeface="Arial"/>
            </a:endParaRPr>
          </a:p>
        </p:txBody>
      </p:sp>
      <p:sp>
        <p:nvSpPr>
          <p:cNvPr id="53" name="Text Placeholder 6179"/>
          <p:cNvSpPr>
            <a:spLocks noGrp="1"/>
          </p:cNvSpPr>
          <p:nvPr>
            <p:custDataLst>
              <p:tags r:id="rId23"/>
            </p:custDataLst>
          </p:nvPr>
        </p:nvSpPr>
        <p:spPr bwMode="auto">
          <a:xfrm>
            <a:off x="5435600" y="5775325"/>
            <a:ext cx="13271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DD6BFFB3-4C80-4CA0-8344-D62A479C5C6F}" type="datetime'''Pr''o''''pose''''d'''' a''m''''''''''''ber tri''''''''gger'">
              <a:rPr lang="en-US" sz="1000"/>
              <a:pPr/>
              <a:t>Proposed amber trigger</a:t>
            </a:fld>
            <a:endParaRPr lang="en-GB" sz="1000" dirty="0">
              <a:latin typeface="Arial"/>
              <a:sym typeface="Arial"/>
            </a:endParaRPr>
          </a:p>
        </p:txBody>
      </p:sp>
      <p:sp>
        <p:nvSpPr>
          <p:cNvPr id="86" name="Text Placeholder 6718"/>
          <p:cNvSpPr>
            <a:spLocks noGrp="1"/>
          </p:cNvSpPr>
          <p:nvPr>
            <p:custDataLst>
              <p:tags r:id="rId24"/>
            </p:custDataLst>
          </p:nvPr>
        </p:nvSpPr>
        <p:spPr bwMode="auto">
          <a:xfrm>
            <a:off x="747713" y="57753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9B53F1D-45BB-4AB1-B2B4-C39C7F50B0D8}" type="datetime'P''''''roj''ec''ted 12mo trailin''g l''oss rate (annual)'''''">
              <a:rPr lang="en-US" sz="1000"/>
              <a:pPr/>
              <a:t>Projected 12mo trailing loss rate (annual)</a:t>
            </a:fld>
            <a:endParaRPr lang="en-GB" sz="1000" dirty="0"/>
          </a:p>
        </p:txBody>
      </p:sp>
      <p:sp>
        <p:nvSpPr>
          <p:cNvPr id="29" name="Footnote"/>
          <p:cNvSpPr/>
          <p:nvPr/>
        </p:nvSpPr>
        <p:spPr bwMode="auto">
          <a:xfrm>
            <a:off x="455613" y="6396097"/>
            <a:ext cx="8538758" cy="2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GB" sz="800" dirty="0" smtClean="0"/>
              <a:t>‘</a:t>
            </a:r>
            <a:r>
              <a:rPr lang="en-GB" sz="800" dirty="0"/>
              <a:t>Commercial and Other’ category is comprised of Commercial Banking, CRE, and Public Sector </a:t>
            </a:r>
            <a:r>
              <a:rPr lang="en-GB" sz="800" dirty="0" smtClean="0"/>
              <a:t>portfolios</a:t>
            </a:r>
          </a:p>
          <a:p>
            <a:pPr marL="228600" indent="-228600" algn="l">
              <a:buFontTx/>
              <a:buAutoNum type="arabicPeriod"/>
            </a:pPr>
            <a:r>
              <a:rPr lang="en-US" sz="800" dirty="0"/>
              <a:t>Includes proportional buffer allocation. Matches limits from 2016 BSPR risk tolerance </a:t>
            </a:r>
            <a:r>
              <a:rPr lang="en-US" sz="800" dirty="0" smtClean="0"/>
              <a:t>statement.</a:t>
            </a:r>
            <a:endParaRPr lang="en-US" sz="800" dirty="0"/>
          </a:p>
        </p:txBody>
      </p:sp>
      <p:sp>
        <p:nvSpPr>
          <p:cNvPr id="30" name="Rectangle 29"/>
          <p:cNvSpPr/>
          <p:nvPr/>
        </p:nvSpPr>
        <p:spPr>
          <a:xfrm>
            <a:off x="6586417" y="1256365"/>
            <a:ext cx="3061464"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NCO anchor points</a:t>
            </a:r>
            <a:endParaRPr lang="en-GB" sz="1400" kern="0" dirty="0">
              <a:solidFill>
                <a:srgbClr val="FF0000"/>
              </a:solidFill>
              <a:latin typeface="Arial"/>
              <a:ea typeface="ＭＳ Ｐゴシック"/>
            </a:endParaRPr>
          </a:p>
        </p:txBody>
      </p:sp>
      <p:graphicFrame>
        <p:nvGraphicFramePr>
          <p:cNvPr id="31" name="Table 30"/>
          <p:cNvGraphicFramePr>
            <a:graphicFrameLocks noGrp="1"/>
          </p:cNvGraphicFramePr>
          <p:nvPr>
            <p:extLst>
              <p:ext uri="{D42A27DB-BD31-4B8C-83A1-F6EECF244321}">
                <p14:modId xmlns:p14="http://schemas.microsoft.com/office/powerpoint/2010/main" val="1265173494"/>
              </p:ext>
            </p:extLst>
          </p:nvPr>
        </p:nvGraphicFramePr>
        <p:xfrm>
          <a:off x="6657977" y="2161134"/>
          <a:ext cx="2574951" cy="2077720"/>
        </p:xfrm>
        <a:graphic>
          <a:graphicData uri="http://schemas.openxmlformats.org/drawingml/2006/table">
            <a:tbl>
              <a:tblPr firstRow="1" bandRow="1">
                <a:tableStyleId>{839DD9DD-9E6C-4910-8AC0-68ADFF6A6AFC}</a:tableStyleId>
              </a:tblPr>
              <a:tblGrid>
                <a:gridCol w="1272365"/>
                <a:gridCol w="656705"/>
                <a:gridCol w="645881"/>
              </a:tblGrid>
              <a:tr h="370840">
                <a:tc>
                  <a:txBody>
                    <a:bodyPr/>
                    <a:lstStyle/>
                    <a:p>
                      <a:r>
                        <a:rPr lang="en-GB" sz="1100" dirty="0" smtClean="0">
                          <a:solidFill>
                            <a:schemeClr val="bg1"/>
                          </a:solidFill>
                        </a:rPr>
                        <a:t>Limit</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70840">
                <a:tc>
                  <a:txBody>
                    <a:bodyPr/>
                    <a:lstStyle/>
                    <a:p>
                      <a:r>
                        <a:rPr lang="en-GB" sz="1100" dirty="0" smtClean="0">
                          <a:solidFill>
                            <a:srgbClr val="FF0000"/>
                          </a:solidFill>
                        </a:rPr>
                        <a:t>Max CCAR </a:t>
                      </a:r>
                      <a:r>
                        <a:rPr lang="en-GB" sz="1100" baseline="0" dirty="0" smtClean="0">
                          <a:solidFill>
                            <a:srgbClr val="FF0000"/>
                          </a:solidFill>
                        </a:rPr>
                        <a:t>red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rgbClr val="FF0000"/>
                          </a:solidFill>
                        </a:rPr>
                        <a:t>0.3%</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2">
                  <a:txBody>
                    <a:bodyPr/>
                    <a:lstStyle/>
                    <a:p>
                      <a:pPr algn="ctr"/>
                      <a:r>
                        <a:rPr lang="en-GB" sz="1100" dirty="0" smtClean="0"/>
                        <a:t>16.61x</a:t>
                      </a:r>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70840">
                <a:tc>
                  <a:txBody>
                    <a:bodyPr/>
                    <a:lstStyle/>
                    <a:p>
                      <a:r>
                        <a:rPr lang="en-GB" sz="1100" dirty="0" smtClean="0">
                          <a:solidFill>
                            <a:schemeClr val="accent5"/>
                          </a:solidFill>
                        </a:rPr>
                        <a:t>Max CCAR</a:t>
                      </a:r>
                      <a:r>
                        <a:rPr lang="en-GB" sz="1100" baseline="0" dirty="0" smtClean="0">
                          <a:solidFill>
                            <a:schemeClr val="accent5"/>
                          </a:solidFill>
                        </a:rPr>
                        <a:t> </a:t>
                      </a:r>
                      <a:r>
                        <a:rPr lang="en-GB" sz="1100" dirty="0" smtClean="0">
                          <a:solidFill>
                            <a:schemeClr val="accent5"/>
                          </a:solidFill>
                        </a:rPr>
                        <a:t>amber trigger</a:t>
                      </a:r>
                      <a:endParaRPr lang="en-GB" sz="1100" dirty="0">
                        <a:solidFill>
                          <a:schemeClr val="accent5"/>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0.3%</a:t>
                      </a:r>
                      <a:endParaRPr lang="en-GB" sz="1100" dirty="0">
                        <a:solidFill>
                          <a:schemeClr val="accent5"/>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pPr algn="ctr"/>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70840">
                <a:tc>
                  <a:txBody>
                    <a:bodyPr/>
                    <a:lstStyle/>
                    <a:p>
                      <a:r>
                        <a:rPr lang="en-GB" sz="1100" dirty="0" smtClean="0">
                          <a:solidFill>
                            <a:srgbClr val="FF0000"/>
                          </a:solidFill>
                        </a:rPr>
                        <a:t>Proposed</a:t>
                      </a:r>
                      <a:r>
                        <a:rPr lang="en-GB" sz="1100" baseline="30000" dirty="0" smtClean="0">
                          <a:solidFill>
                            <a:srgbClr val="FF0000"/>
                          </a:solidFill>
                        </a:rPr>
                        <a:t>2</a:t>
                      </a:r>
                      <a:r>
                        <a:rPr lang="en-GB" sz="1100" dirty="0" smtClean="0">
                          <a:solidFill>
                            <a:srgbClr val="FF0000"/>
                          </a:solidFill>
                        </a:rPr>
                        <a:t> red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r>
                        <a:rPr lang="en-GB" sz="1100" dirty="0" smtClean="0">
                          <a:solidFill>
                            <a:srgbClr val="FF0000"/>
                          </a:solidFill>
                        </a:rPr>
                        <a:t>0.6%</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370840">
                <a:tc>
                  <a:txBody>
                    <a:bodyPr/>
                    <a:lstStyle/>
                    <a:p>
                      <a:r>
                        <a:rPr lang="en-GB" sz="1100" dirty="0" smtClean="0">
                          <a:solidFill>
                            <a:schemeClr val="accent5"/>
                          </a:solidFill>
                        </a:rPr>
                        <a:t>Proposed</a:t>
                      </a:r>
                      <a:r>
                        <a:rPr lang="en-GB" sz="1100" baseline="30000" dirty="0" smtClean="0">
                          <a:solidFill>
                            <a:schemeClr val="accent5"/>
                          </a:solidFill>
                        </a:rPr>
                        <a:t>2</a:t>
                      </a:r>
                      <a:r>
                        <a:rPr lang="en-GB" sz="1100" dirty="0" smtClean="0">
                          <a:solidFill>
                            <a:schemeClr val="accent5"/>
                          </a:solidFill>
                        </a:rPr>
                        <a:t> amber trigger</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0.5%</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Tree>
    <p:extLst>
      <p:ext uri="{BB962C8B-B14F-4D97-AF65-F5344CB8AC3E}">
        <p14:creationId xmlns:p14="http://schemas.microsoft.com/office/powerpoint/2010/main" val="32769245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107954174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2586" name="think-cell Slide" r:id="rId28" imgW="270" imgH="270" progId="TCLayout.ActiveDocument.1">
                  <p:embed/>
                </p:oleObj>
              </mc:Choice>
              <mc:Fallback>
                <p:oleObj name="think-cell Slide" r:id="rId28" imgW="270" imgH="270" progId="TCLayout.ActiveDocument.1">
                  <p:embed/>
                  <p:pic>
                    <p:nvPicPr>
                      <p:cNvPr id="0" name=""/>
                      <p:cNvPicPr/>
                      <p:nvPr/>
                    </p:nvPicPr>
                    <p:blipFill>
                      <a:blip r:embed="rId29"/>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60" name="TextBox 359"/>
          <p:cNvSpPr txBox="1"/>
          <p:nvPr/>
        </p:nvSpPr>
        <p:spPr>
          <a:xfrm>
            <a:off x="674154" y="19889"/>
            <a:ext cx="8928633" cy="621709"/>
          </a:xfrm>
          <a:prstGeom prst="rect">
            <a:avLst/>
          </a:prstGeom>
          <a:noFill/>
        </p:spPr>
        <p:txBody>
          <a:bodyPr wrap="square" rtlCol="0">
            <a:spAutoFit/>
          </a:bodyPr>
          <a:lstStyle/>
          <a:p>
            <a:pPr algn="l"/>
            <a:r>
              <a:rPr lang="it-IT" sz="2000" b="1" dirty="0" smtClean="0"/>
              <a:t>BSPR Personal </a:t>
            </a:r>
            <a:r>
              <a:rPr lang="it-IT" sz="2000" b="1" dirty="0" err="1" smtClean="0"/>
              <a:t>Loans</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809807"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BSPR Personal Loans projected charge-off rates in Base</a:t>
            </a:r>
          </a:p>
          <a:p>
            <a:pPr algn="l"/>
            <a:r>
              <a:rPr lang="en-GB" sz="1400" kern="0" dirty="0" smtClean="0">
                <a:solidFill>
                  <a:srgbClr val="FF0000"/>
                </a:solidFill>
                <a:latin typeface="Arial"/>
                <a:ea typeface="ＭＳ Ｐゴシック"/>
              </a:rPr>
              <a:t>%, 2015-2018, vs 2016 NCO anchor points</a:t>
            </a:r>
            <a:endParaRPr lang="en-GB" sz="1400" kern="0" dirty="0">
              <a:solidFill>
                <a:srgbClr val="FF0000"/>
              </a:solidFill>
              <a:latin typeface="Arial"/>
              <a:ea typeface="ＭＳ Ｐゴシック"/>
            </a:endParaRPr>
          </a:p>
        </p:txBody>
      </p:sp>
      <p:sp>
        <p:nvSpPr>
          <p:cNvPr id="59" name="Text Box 21"/>
          <p:cNvSpPr txBox="1">
            <a:spLocks noChangeArrowheads="1"/>
          </p:cNvSpPr>
          <p:nvPr/>
        </p:nvSpPr>
        <p:spPr bwMode="gray">
          <a:xfrm>
            <a:off x="305483" y="-10757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smtClean="0">
                <a:solidFill>
                  <a:srgbClr val="FF0000"/>
                </a:solidFill>
                <a:ea typeface="ＭＳ Ｐゴシック"/>
              </a:rPr>
              <a:t>C</a:t>
            </a:r>
            <a:endParaRPr lang="en-GB" sz="3600" b="1" dirty="0">
              <a:solidFill>
                <a:srgbClr val="FF0000"/>
              </a:solidFill>
              <a:ea typeface="ＭＳ Ｐゴシック"/>
            </a:endParaRPr>
          </a:p>
        </p:txBody>
      </p:sp>
      <p:graphicFrame>
        <p:nvGraphicFramePr>
          <p:cNvPr id="73" name="Object 72"/>
          <p:cNvGraphicFramePr>
            <a:graphicFrameLocks/>
          </p:cNvGraphicFramePr>
          <p:nvPr>
            <p:custDataLst>
              <p:tags r:id="rId4"/>
            </p:custDataLst>
            <p:extLst>
              <p:ext uri="{D42A27DB-BD31-4B8C-83A1-F6EECF244321}">
                <p14:modId xmlns:p14="http://schemas.microsoft.com/office/powerpoint/2010/main" val="1970516001"/>
              </p:ext>
            </p:extLst>
          </p:nvPr>
        </p:nvGraphicFramePr>
        <p:xfrm>
          <a:off x="571500" y="2095500"/>
          <a:ext cx="5800835" cy="3409830"/>
        </p:xfrm>
        <a:graphic>
          <a:graphicData uri="http://schemas.openxmlformats.org/presentationml/2006/ole">
            <mc:AlternateContent xmlns:mc="http://schemas.openxmlformats.org/markup-compatibility/2006">
              <mc:Choice xmlns:v="urn:schemas-microsoft-com:vml" Requires="v">
                <p:oleObj spid="_x0000_s152587" name="Chart" r:id="rId30" imgW="5800835" imgH="3409830" progId="MSGraph.Chart.8">
                  <p:embed followColorScheme="full"/>
                </p:oleObj>
              </mc:Choice>
              <mc:Fallback>
                <p:oleObj name="Chart" r:id="rId30" imgW="5800835" imgH="3409830" progId="MSGraph.Chart.8">
                  <p:embed followColorScheme="full"/>
                  <p:pic>
                    <p:nvPicPr>
                      <p:cNvPr id="0" name=""/>
                      <p:cNvPicPr/>
                      <p:nvPr/>
                    </p:nvPicPr>
                    <p:blipFill>
                      <a:blip r:embed="rId31"/>
                      <a:stretch>
                        <a:fillRect/>
                      </a:stretch>
                    </p:blipFill>
                    <p:spPr>
                      <a:xfrm>
                        <a:off x="571500" y="2095500"/>
                        <a:ext cx="5800835" cy="3409830"/>
                      </a:xfrm>
                      <a:prstGeom prst="rect">
                        <a:avLst/>
                      </a:prstGeom>
                    </p:spPr>
                  </p:pic>
                </p:oleObj>
              </mc:Fallback>
            </mc:AlternateContent>
          </a:graphicData>
        </a:graphic>
      </p:graphicFrame>
      <p:sp>
        <p:nvSpPr>
          <p:cNvPr id="50" name="Text Placeholder 27"/>
          <p:cNvSpPr>
            <a:spLocks noGrp="1"/>
          </p:cNvSpPr>
          <p:nvPr>
            <p:custDataLst>
              <p:tags r:id="rId5"/>
            </p:custDataLst>
          </p:nvPr>
        </p:nvSpPr>
        <p:spPr bwMode="gray">
          <a:xfrm>
            <a:off x="390525" y="2143125"/>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BDD6C4D6-1AD4-4F60-BE1E-89B336999D0B}" type="datetime'''''''''''''''7''''''''''''.''''''''''''''''''0'''''''''''">
              <a:rPr lang="en-US" sz="1000" smtClean="0">
                <a:latin typeface="Arial"/>
                <a:ea typeface="ＭＳ Ｐゴシック"/>
                <a:sym typeface="Arial"/>
              </a:rPr>
              <a:pPr marL="0" indent="0" algn="r">
                <a:lnSpc>
                  <a:spcPct val="100000"/>
                </a:lnSpc>
                <a:spcBef>
                  <a:spcPct val="0"/>
                </a:spcBef>
                <a:spcAft>
                  <a:spcPct val="0"/>
                </a:spcAft>
                <a:buNone/>
              </a:pPr>
              <a:t>7.0</a:t>
            </a:fld>
            <a:endParaRPr lang="en-GB" sz="1000" dirty="0">
              <a:latin typeface="Arial"/>
              <a:ea typeface="ＭＳ Ｐゴシック"/>
              <a:sym typeface="Arial"/>
            </a:endParaRPr>
          </a:p>
        </p:txBody>
      </p:sp>
      <p:sp>
        <p:nvSpPr>
          <p:cNvPr id="42" name="Text Placeholder 19"/>
          <p:cNvSpPr>
            <a:spLocks noGrp="1"/>
          </p:cNvSpPr>
          <p:nvPr>
            <p:custDataLst>
              <p:tags r:id="rId6"/>
            </p:custDataLst>
          </p:nvPr>
        </p:nvSpPr>
        <p:spPr bwMode="gray">
          <a:xfrm>
            <a:off x="390525" y="30480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58B088A4-4C6F-4521-99D3-6F34D9AB8805}" type="datetime'''6''''''.''''''''''''''''''''''''0'''''''''''''''''">
              <a:rPr lang="en-US" sz="1000" smtClean="0">
                <a:latin typeface="Arial"/>
                <a:ea typeface="ＭＳ Ｐゴシック"/>
                <a:sym typeface="Arial"/>
              </a:rPr>
              <a:pPr marL="0" indent="0" algn="r">
                <a:lnSpc>
                  <a:spcPct val="100000"/>
                </a:lnSpc>
                <a:spcBef>
                  <a:spcPct val="0"/>
                </a:spcBef>
                <a:spcAft>
                  <a:spcPct val="0"/>
                </a:spcAft>
                <a:buNone/>
              </a:pPr>
              <a:t>6.0</a:t>
            </a:fld>
            <a:endParaRPr lang="en-GB" sz="1000" dirty="0">
              <a:latin typeface="Arial"/>
              <a:ea typeface="ＭＳ Ｐゴシック"/>
              <a:sym typeface="Arial"/>
            </a:endParaRPr>
          </a:p>
        </p:txBody>
      </p:sp>
      <p:sp>
        <p:nvSpPr>
          <p:cNvPr id="47" name="Text Placeholder 24"/>
          <p:cNvSpPr>
            <a:spLocks noGrp="1"/>
          </p:cNvSpPr>
          <p:nvPr>
            <p:custDataLst>
              <p:tags r:id="rId7"/>
            </p:custDataLst>
          </p:nvPr>
        </p:nvSpPr>
        <p:spPr bwMode="gray">
          <a:xfrm>
            <a:off x="390525" y="39624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D2F0247-CC3F-4B3D-A431-FF6F1EE29A6D}" type="datetime'''''5''''''''''''''''''.''''''''''''''0'''''''''''''''''''">
              <a:rPr lang="en-US" sz="1000" smtClean="0">
                <a:latin typeface="Arial"/>
                <a:ea typeface="ＭＳ Ｐゴシック"/>
                <a:sym typeface="Arial"/>
              </a:rPr>
              <a:pPr marL="0" indent="0" algn="r">
                <a:lnSpc>
                  <a:spcPct val="100000"/>
                </a:lnSpc>
                <a:spcBef>
                  <a:spcPct val="0"/>
                </a:spcBef>
                <a:spcAft>
                  <a:spcPct val="0"/>
                </a:spcAft>
                <a:buNone/>
              </a:pPr>
              <a:t>5.0</a:t>
            </a:fld>
            <a:endParaRPr lang="en-GB" sz="1000" dirty="0">
              <a:latin typeface="Arial"/>
              <a:ea typeface="ＭＳ Ｐゴシック"/>
              <a:sym typeface="Arial"/>
            </a:endParaRPr>
          </a:p>
        </p:txBody>
      </p:sp>
      <p:sp>
        <p:nvSpPr>
          <p:cNvPr id="45" name="Text Placeholder 22"/>
          <p:cNvSpPr>
            <a:spLocks noGrp="1"/>
          </p:cNvSpPr>
          <p:nvPr>
            <p:custDataLst>
              <p:tags r:id="rId8"/>
            </p:custDataLst>
          </p:nvPr>
        </p:nvSpPr>
        <p:spPr bwMode="gray">
          <a:xfrm>
            <a:off x="390525" y="5334000"/>
            <a:ext cx="1746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35FC2D54-DFE1-4785-8318-40BB8186BE17}" type="datetime'0''''''''.''''''0'">
              <a:rPr lang="en-US" sz="1000" smtClean="0">
                <a:latin typeface="Arial"/>
                <a:ea typeface="ＭＳ Ｐゴシック"/>
                <a:sym typeface="Arial"/>
              </a:rPr>
              <a:pPr marL="0" indent="0" algn="r">
                <a:lnSpc>
                  <a:spcPct val="100000"/>
                </a:lnSpc>
                <a:spcBef>
                  <a:spcPct val="0"/>
                </a:spcBef>
                <a:spcAft>
                  <a:spcPct val="0"/>
                </a:spcAft>
                <a:buNone/>
              </a:pPr>
              <a:t>0.0</a:t>
            </a:fld>
            <a:endParaRPr lang="en-GB" sz="1000" dirty="0">
              <a:latin typeface="Arial"/>
              <a:ea typeface="ＭＳ Ｐゴシック"/>
              <a:sym typeface="Arial"/>
            </a:endParaRPr>
          </a:p>
        </p:txBody>
      </p:sp>
      <p:sp useBgFill="1">
        <p:nvSpPr>
          <p:cNvPr id="7" name="Freeform 6"/>
          <p:cNvSpPr/>
          <p:nvPr>
            <p:custDataLst>
              <p:tags r:id="rId9"/>
            </p:custDataLst>
          </p:nvPr>
        </p:nvSpPr>
        <p:spPr bwMode="auto">
          <a:xfrm>
            <a:off x="601663" y="4908550"/>
            <a:ext cx="146051" cy="96839"/>
          </a:xfrm>
          <a:custGeom>
            <a:avLst/>
            <a:gdLst/>
            <a:ahLst/>
            <a:cxnLst/>
            <a:rect l="0" t="0" r="0" b="0"/>
            <a:pathLst>
              <a:path w="146051" h="96839">
                <a:moveTo>
                  <a:pt x="0" y="39688"/>
                </a:moveTo>
                <a:lnTo>
                  <a:pt x="146050" y="0"/>
                </a:lnTo>
                <a:lnTo>
                  <a:pt x="146050" y="57150"/>
                </a:lnTo>
                <a:lnTo>
                  <a:pt x="0" y="96838"/>
                </a:lnTo>
                <a:close/>
              </a:path>
            </a:pathLst>
          </a:custGeom>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5" name="Freeform 4"/>
          <p:cNvSpPr/>
          <p:nvPr>
            <p:custDataLst>
              <p:tags r:id="rId10"/>
            </p:custDataLst>
          </p:nvPr>
        </p:nvSpPr>
        <p:spPr bwMode="auto">
          <a:xfrm>
            <a:off x="601663" y="4908550"/>
            <a:ext cx="146051" cy="39689"/>
          </a:xfrm>
          <a:custGeom>
            <a:avLst/>
            <a:gdLst/>
            <a:ahLst/>
            <a:cxnLst/>
            <a:rect l="0" t="0" r="0" b="0"/>
            <a:pathLst>
              <a:path w="146051" h="39689">
                <a:moveTo>
                  <a:pt x="0" y="39688"/>
                </a:moveTo>
                <a:lnTo>
                  <a:pt x="146050" y="0"/>
                </a:lnTo>
              </a:path>
            </a:pathLst>
          </a:custGeom>
          <a:ln w="9525">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Freeform 5"/>
          <p:cNvSpPr/>
          <p:nvPr>
            <p:custDataLst>
              <p:tags r:id="rId11"/>
            </p:custDataLst>
          </p:nvPr>
        </p:nvSpPr>
        <p:spPr bwMode="auto">
          <a:xfrm>
            <a:off x="601663" y="4965700"/>
            <a:ext cx="146051" cy="39689"/>
          </a:xfrm>
          <a:custGeom>
            <a:avLst/>
            <a:gdLst/>
            <a:ahLst/>
            <a:cxnLst/>
            <a:rect l="0" t="0" r="0" b="0"/>
            <a:pathLst>
              <a:path w="146051" h="39689">
                <a:moveTo>
                  <a:pt x="0" y="39688"/>
                </a:moveTo>
                <a:lnTo>
                  <a:pt x="146050" y="0"/>
                </a:lnTo>
              </a:path>
            </a:pathLst>
          </a:custGeom>
          <a:ln w="9525">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Text Placeholder 3"/>
          <p:cNvSpPr>
            <a:spLocks noGrp="1"/>
          </p:cNvSpPr>
          <p:nvPr>
            <p:custDataLst>
              <p:tags r:id="rId12"/>
            </p:custDataLst>
          </p:nvPr>
        </p:nvSpPr>
        <p:spPr bwMode="auto">
          <a:xfrm>
            <a:off x="570230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44199A6-A5A5-49C5-B081-3C5B10AD342A}" type="datetime'''''''''''2''0''''''''''''''''''''''''''''''18'''''">
              <a:rPr lang="en-US" sz="1000"/>
              <a:pPr/>
              <a:t>2018</a:t>
            </a:fld>
            <a:endParaRPr lang="en-GB" sz="1000" dirty="0">
              <a:latin typeface="Arial"/>
              <a:sym typeface="Arial"/>
            </a:endParaRPr>
          </a:p>
        </p:txBody>
      </p:sp>
      <p:sp>
        <p:nvSpPr>
          <p:cNvPr id="37" name="Text Placeholder 2"/>
          <p:cNvSpPr>
            <a:spLocks noGrp="1"/>
          </p:cNvSpPr>
          <p:nvPr>
            <p:custDataLst>
              <p:tags r:id="rId13"/>
            </p:custDataLst>
          </p:nvPr>
        </p:nvSpPr>
        <p:spPr bwMode="auto">
          <a:xfrm>
            <a:off x="321627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57CBF8A-28E2-4C98-B096-736DFD9D9955}" type="datetime'2''''''''''''''''''''0''''''1''''''''''''''7'''''''''''''">
              <a:rPr lang="en-US" sz="1000">
                <a:latin typeface="Arial"/>
                <a:sym typeface="Arial"/>
              </a:rPr>
              <a:pPr marL="0" indent="0" algn="ctr">
                <a:lnSpc>
                  <a:spcPct val="100000"/>
                </a:lnSpc>
                <a:spcBef>
                  <a:spcPct val="0"/>
                </a:spcBef>
                <a:spcAft>
                  <a:spcPct val="0"/>
                </a:spcAft>
                <a:buNone/>
              </a:pPr>
              <a:t>2017</a:t>
            </a:fld>
            <a:endParaRPr lang="en-GB" sz="1000" dirty="0">
              <a:latin typeface="Arial"/>
              <a:sym typeface="Arial"/>
            </a:endParaRPr>
          </a:p>
        </p:txBody>
      </p:sp>
      <p:sp>
        <p:nvSpPr>
          <p:cNvPr id="36" name="Text Placeholder 1"/>
          <p:cNvSpPr>
            <a:spLocks noGrp="1"/>
          </p:cNvSpPr>
          <p:nvPr>
            <p:custDataLst>
              <p:tags r:id="rId14"/>
            </p:custDataLst>
          </p:nvPr>
        </p:nvSpPr>
        <p:spPr bwMode="auto">
          <a:xfrm>
            <a:off x="73025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8A1C2B-F6B3-4F9E-B619-9EE0B0EC9170}" type="datetime'''2''''''''''''''''''''''''''''''0''''''''''''''1''''6'''''''">
              <a:rPr lang="en-US" sz="1000"/>
              <a:pPr marL="0" indent="0" algn="ctr">
                <a:lnSpc>
                  <a:spcPct val="100000"/>
                </a:lnSpc>
                <a:spcBef>
                  <a:spcPct val="0"/>
                </a:spcBef>
                <a:spcAft>
                  <a:spcPct val="0"/>
                </a:spcAft>
                <a:buNone/>
              </a:pPr>
              <a:t>2016</a:t>
            </a:fld>
            <a:endParaRPr lang="en-GB" sz="1000" dirty="0"/>
          </a:p>
        </p:txBody>
      </p:sp>
      <p:cxnSp>
        <p:nvCxnSpPr>
          <p:cNvPr id="84" name="Straight Connector 83"/>
          <p:cNvCxnSpPr/>
          <p:nvPr>
            <p:custDataLst>
              <p:tags r:id="rId15"/>
            </p:custDataLst>
          </p:nvPr>
        </p:nvCxnSpPr>
        <p:spPr bwMode="gray">
          <a:xfrm>
            <a:off x="3160713" y="58451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custDataLst>
              <p:tags r:id="rId16"/>
            </p:custDataLst>
          </p:nvPr>
        </p:nvCxnSpPr>
        <p:spPr bwMode="gray">
          <a:xfrm>
            <a:off x="5064125" y="6048375"/>
            <a:ext cx="328612"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custDataLst>
              <p:tags r:id="rId17"/>
            </p:custDataLst>
          </p:nvPr>
        </p:nvCxnSpPr>
        <p:spPr bwMode="gray">
          <a:xfrm>
            <a:off x="5064125" y="5845175"/>
            <a:ext cx="328612"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custDataLst>
              <p:tags r:id="rId18"/>
            </p:custDataLst>
          </p:nvPr>
        </p:nvCxnSpPr>
        <p:spPr bwMode="gray">
          <a:xfrm>
            <a:off x="376238" y="58451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custDataLst>
              <p:tags r:id="rId19"/>
            </p:custDataLst>
          </p:nvPr>
        </p:nvCxnSpPr>
        <p:spPr bwMode="gray">
          <a:xfrm>
            <a:off x="376238" y="60483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custDataLst>
              <p:tags r:id="rId20"/>
            </p:custDataLst>
          </p:nvPr>
        </p:nvCxnSpPr>
        <p:spPr bwMode="gray">
          <a:xfrm>
            <a:off x="3160713" y="60483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06" name="Text Placeholder 6183"/>
          <p:cNvSpPr>
            <a:spLocks noGrp="1"/>
          </p:cNvSpPr>
          <p:nvPr>
            <p:custDataLst>
              <p:tags r:id="rId21"/>
            </p:custDataLst>
          </p:nvPr>
        </p:nvSpPr>
        <p:spPr bwMode="auto">
          <a:xfrm>
            <a:off x="5443538" y="5978525"/>
            <a:ext cx="1019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815D2E92-28F7-4D06-A92D-06F8073EE8F8}" type="datetime'Pr''''o''''p''o''se''d ''r''''''e''''''''d li''''m''i''''''t'">
              <a:rPr lang="en-US" sz="1000"/>
              <a:pPr/>
              <a:t>Proposed red limit</a:t>
            </a:fld>
            <a:endParaRPr lang="en-GB" sz="1000" dirty="0">
              <a:latin typeface="Arial"/>
              <a:sym typeface="Arial"/>
            </a:endParaRPr>
          </a:p>
        </p:txBody>
      </p:sp>
      <p:sp>
        <p:nvSpPr>
          <p:cNvPr id="88" name="Text Placeholder 6715"/>
          <p:cNvSpPr>
            <a:spLocks noGrp="1"/>
          </p:cNvSpPr>
          <p:nvPr>
            <p:custDataLst>
              <p:tags r:id="rId22"/>
            </p:custDataLst>
          </p:nvPr>
        </p:nvSpPr>
        <p:spPr bwMode="auto">
          <a:xfrm>
            <a:off x="3540126" y="5978525"/>
            <a:ext cx="1114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C194E7F9-0279-4F07-8F82-14A4BE6C3DCC}" type="datetime'''M''ax'' CCAR'' ''re''''d'' ''''''''''''''''l''''im''it'''''">
              <a:rPr lang="en-US" sz="1000"/>
              <a:pPr/>
              <a:t>Max CCAR red limit</a:t>
            </a:fld>
            <a:endParaRPr lang="en-GB" sz="1000" dirty="0"/>
          </a:p>
        </p:txBody>
      </p:sp>
      <p:sp>
        <p:nvSpPr>
          <p:cNvPr id="105" name="Text Placeholder 6182"/>
          <p:cNvSpPr>
            <a:spLocks noGrp="1"/>
          </p:cNvSpPr>
          <p:nvPr>
            <p:custDataLst>
              <p:tags r:id="rId23"/>
            </p:custDataLst>
          </p:nvPr>
        </p:nvSpPr>
        <p:spPr bwMode="auto">
          <a:xfrm>
            <a:off x="5443538" y="5775325"/>
            <a:ext cx="13271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11639E76-0CA5-4C43-A736-068B83DE196B}" type="datetime'Pr''o''''pos''''''''''''e''d ''a''''mb''e''r ''tri''''gger'''">
              <a:rPr lang="en-US" sz="1000"/>
              <a:pPr/>
              <a:t>Proposed amber trigger</a:t>
            </a:fld>
            <a:endParaRPr lang="en-GB" sz="1000" dirty="0">
              <a:latin typeface="Arial"/>
              <a:sym typeface="Arial"/>
            </a:endParaRPr>
          </a:p>
        </p:txBody>
      </p:sp>
      <p:sp>
        <p:nvSpPr>
          <p:cNvPr id="92" name="Text Placeholder 6719"/>
          <p:cNvSpPr>
            <a:spLocks noGrp="1"/>
          </p:cNvSpPr>
          <p:nvPr>
            <p:custDataLst>
              <p:tags r:id="rId24"/>
            </p:custDataLst>
          </p:nvPr>
        </p:nvSpPr>
        <p:spPr bwMode="auto">
          <a:xfrm>
            <a:off x="3540125" y="5775325"/>
            <a:ext cx="142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34E2B69-512E-406C-9431-4ED7D0D3A9EB}" type="datetime'''Max'''' C''CA''''R amb''''''er'''' ''t''''ri''''''gg''e''r'">
              <a:rPr lang="en-US" sz="1000"/>
              <a:pPr/>
              <a:t>Max CCAR amber trigger</a:t>
            </a:fld>
            <a:endParaRPr lang="en-GB" sz="1000" dirty="0"/>
          </a:p>
        </p:txBody>
      </p:sp>
      <p:sp>
        <p:nvSpPr>
          <p:cNvPr id="91" name="Text Placeholder 6720"/>
          <p:cNvSpPr>
            <a:spLocks noGrp="1"/>
          </p:cNvSpPr>
          <p:nvPr>
            <p:custDataLst>
              <p:tags r:id="rId25"/>
            </p:custDataLst>
          </p:nvPr>
        </p:nvSpPr>
        <p:spPr bwMode="auto">
          <a:xfrm>
            <a:off x="755650" y="59785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79B4138-E898-4F49-847F-9E0E083669B0}" type="datetime'Hi''''storic''al'' ''12mo ''trai''ling loss rate (a''nnual)'''">
              <a:rPr lang="en-US" sz="1000"/>
              <a:pPr/>
              <a:t>Historical 12mo trailing loss rate (annual)</a:t>
            </a:fld>
            <a:endParaRPr lang="en-GB" sz="1000" dirty="0">
              <a:latin typeface="Arial"/>
              <a:sym typeface="Arial"/>
            </a:endParaRPr>
          </a:p>
        </p:txBody>
      </p:sp>
      <p:sp>
        <p:nvSpPr>
          <p:cNvPr id="86" name="Text Placeholder 6718"/>
          <p:cNvSpPr>
            <a:spLocks noGrp="1"/>
          </p:cNvSpPr>
          <p:nvPr>
            <p:custDataLst>
              <p:tags r:id="rId26"/>
            </p:custDataLst>
          </p:nvPr>
        </p:nvSpPr>
        <p:spPr bwMode="auto">
          <a:xfrm>
            <a:off x="755650" y="57753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9B53F1D-45BB-4AB1-B2B4-C39C7F50B0D8}" type="datetime'P''''''roj''ec''ted 12mo trailin''g l''oss rate (annual)'''''">
              <a:rPr lang="en-US" sz="1000"/>
              <a:pPr/>
              <a:t>Projected 12mo trailing loss rate (annual)</a:t>
            </a:fld>
            <a:endParaRPr lang="en-GB" sz="1000" dirty="0"/>
          </a:p>
        </p:txBody>
      </p:sp>
      <p:sp>
        <p:nvSpPr>
          <p:cNvPr id="29" name="Footnote"/>
          <p:cNvSpPr/>
          <p:nvPr/>
        </p:nvSpPr>
        <p:spPr bwMode="auto">
          <a:xfrm>
            <a:off x="455613" y="6477020"/>
            <a:ext cx="8538758" cy="1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US" sz="800" dirty="0" smtClean="0"/>
              <a:t>Includes proportional buffer allocation. Matches limits </a:t>
            </a:r>
            <a:r>
              <a:rPr lang="en-US" sz="800" dirty="0"/>
              <a:t>from 2016 BSPR risk tolerance statement</a:t>
            </a:r>
            <a:r>
              <a:rPr lang="en-US" sz="800" dirty="0" smtClean="0"/>
              <a:t>.</a:t>
            </a:r>
            <a:endParaRPr lang="en-US" sz="800" dirty="0"/>
          </a:p>
        </p:txBody>
      </p:sp>
      <p:sp>
        <p:nvSpPr>
          <p:cNvPr id="66" name="Rectangle 65"/>
          <p:cNvSpPr/>
          <p:nvPr/>
        </p:nvSpPr>
        <p:spPr>
          <a:xfrm>
            <a:off x="6586417" y="1256365"/>
            <a:ext cx="3061464"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NCO anchor points</a:t>
            </a:r>
            <a:endParaRPr lang="en-GB" sz="1400" kern="0" dirty="0">
              <a:solidFill>
                <a:srgbClr val="FF0000"/>
              </a:solidFill>
              <a:latin typeface="Arial"/>
              <a:ea typeface="ＭＳ Ｐゴシック"/>
            </a:endParaRPr>
          </a:p>
        </p:txBody>
      </p:sp>
      <p:graphicFrame>
        <p:nvGraphicFramePr>
          <p:cNvPr id="67" name="Table 66"/>
          <p:cNvGraphicFramePr>
            <a:graphicFrameLocks noGrp="1"/>
          </p:cNvGraphicFramePr>
          <p:nvPr>
            <p:extLst>
              <p:ext uri="{D42A27DB-BD31-4B8C-83A1-F6EECF244321}">
                <p14:modId xmlns:p14="http://schemas.microsoft.com/office/powerpoint/2010/main" val="1126068942"/>
              </p:ext>
            </p:extLst>
          </p:nvPr>
        </p:nvGraphicFramePr>
        <p:xfrm>
          <a:off x="6657977" y="2219325"/>
          <a:ext cx="2574951" cy="2077720"/>
        </p:xfrm>
        <a:graphic>
          <a:graphicData uri="http://schemas.openxmlformats.org/drawingml/2006/table">
            <a:tbl>
              <a:tblPr firstRow="1" bandRow="1">
                <a:tableStyleId>{839DD9DD-9E6C-4910-8AC0-68ADFF6A6AFC}</a:tableStyleId>
              </a:tblPr>
              <a:tblGrid>
                <a:gridCol w="1280678"/>
                <a:gridCol w="681643"/>
                <a:gridCol w="612630"/>
              </a:tblGrid>
              <a:tr h="370840">
                <a:tc>
                  <a:txBody>
                    <a:bodyPr/>
                    <a:lstStyle/>
                    <a:p>
                      <a:r>
                        <a:rPr lang="en-GB" sz="1100" dirty="0" smtClean="0">
                          <a:solidFill>
                            <a:schemeClr val="bg1"/>
                          </a:solidFill>
                        </a:rPr>
                        <a:t>Limit</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70840">
                <a:tc>
                  <a:txBody>
                    <a:bodyPr/>
                    <a:lstStyle/>
                    <a:p>
                      <a:r>
                        <a:rPr lang="en-GB" sz="1100" dirty="0" smtClean="0">
                          <a:solidFill>
                            <a:srgbClr val="FF0000"/>
                          </a:solidFill>
                        </a:rPr>
                        <a:t>Max CCAR </a:t>
                      </a:r>
                      <a:r>
                        <a:rPr lang="en-GB" sz="1100" baseline="0" dirty="0" smtClean="0">
                          <a:solidFill>
                            <a:srgbClr val="FF0000"/>
                          </a:solidFill>
                        </a:rPr>
                        <a:t>red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rgbClr val="FF0000"/>
                          </a:solidFill>
                        </a:rPr>
                        <a:t>6.4%</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2">
                  <a:txBody>
                    <a:bodyPr/>
                    <a:lstStyle/>
                    <a:p>
                      <a:pPr algn="ctr"/>
                      <a:r>
                        <a:rPr lang="en-GB" sz="1100" dirty="0" smtClean="0"/>
                        <a:t>2.10x</a:t>
                      </a:r>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70840">
                <a:tc>
                  <a:txBody>
                    <a:bodyPr/>
                    <a:lstStyle/>
                    <a:p>
                      <a:r>
                        <a:rPr lang="en-GB" sz="1100" dirty="0" smtClean="0">
                          <a:solidFill>
                            <a:schemeClr val="accent5"/>
                          </a:solidFill>
                        </a:rPr>
                        <a:t>Max CCAR amber trigger</a:t>
                      </a:r>
                      <a:endParaRPr lang="en-GB" sz="1100" dirty="0">
                        <a:solidFill>
                          <a:schemeClr val="accent5"/>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5.9%</a:t>
                      </a:r>
                      <a:endParaRPr lang="en-GB" sz="1100" dirty="0">
                        <a:solidFill>
                          <a:schemeClr val="accent5"/>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pPr algn="ctr"/>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70840">
                <a:tc>
                  <a:txBody>
                    <a:bodyPr/>
                    <a:lstStyle/>
                    <a:p>
                      <a:r>
                        <a:rPr lang="en-GB" sz="1100" dirty="0" smtClean="0">
                          <a:solidFill>
                            <a:srgbClr val="FF0000"/>
                          </a:solidFill>
                        </a:rPr>
                        <a:t>Proposed</a:t>
                      </a:r>
                      <a:r>
                        <a:rPr lang="en-GB" sz="1100" baseline="30000" dirty="0" smtClean="0">
                          <a:solidFill>
                            <a:srgbClr val="FF0000"/>
                          </a:solidFill>
                        </a:rPr>
                        <a:t>1</a:t>
                      </a:r>
                      <a:r>
                        <a:rPr lang="en-GB" sz="1100" dirty="0" smtClean="0">
                          <a:solidFill>
                            <a:srgbClr val="FF0000"/>
                          </a:solidFill>
                        </a:rPr>
                        <a:t> red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r>
                        <a:rPr lang="en-GB" sz="1100" dirty="0" smtClean="0">
                          <a:solidFill>
                            <a:srgbClr val="FF0000"/>
                          </a:solidFill>
                        </a:rPr>
                        <a:t>6.4%</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370840">
                <a:tc>
                  <a:txBody>
                    <a:bodyPr/>
                    <a:lstStyle/>
                    <a:p>
                      <a:r>
                        <a:rPr lang="en-GB" sz="1100" dirty="0" smtClean="0">
                          <a:solidFill>
                            <a:schemeClr val="accent5"/>
                          </a:solidFill>
                        </a:rPr>
                        <a:t>Proposed</a:t>
                      </a:r>
                      <a:r>
                        <a:rPr lang="en-GB" sz="1100" baseline="30000" dirty="0" smtClean="0">
                          <a:solidFill>
                            <a:schemeClr val="accent5"/>
                          </a:solidFill>
                        </a:rPr>
                        <a:t>1</a:t>
                      </a:r>
                      <a:r>
                        <a:rPr lang="en-GB" sz="1100" dirty="0" smtClean="0">
                          <a:solidFill>
                            <a:schemeClr val="accent5"/>
                          </a:solidFill>
                        </a:rPr>
                        <a:t> amber trigger</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5.4%</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Tree>
    <p:extLst>
      <p:ext uri="{BB962C8B-B14F-4D97-AF65-F5344CB8AC3E}">
        <p14:creationId xmlns:p14="http://schemas.microsoft.com/office/powerpoint/2010/main" val="1993021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44" y="248488"/>
            <a:ext cx="9336044" cy="357021"/>
          </a:xfrm>
          <a:prstGeom prst="rect">
            <a:avLst/>
          </a:prstGeom>
          <a:noFill/>
        </p:spPr>
        <p:txBody>
          <a:bodyPr wrap="square" rtlCol="0">
            <a:spAutoFit/>
          </a:bodyPr>
          <a:lstStyle/>
          <a:p>
            <a:pPr algn="l"/>
            <a:r>
              <a:rPr lang="en-US" sz="2000" b="1" dirty="0" smtClean="0"/>
              <a:t>Context</a:t>
            </a:r>
            <a:endParaRPr lang="en-US" sz="2000" b="1" dirty="0"/>
          </a:p>
        </p:txBody>
      </p:sp>
      <p:sp>
        <p:nvSpPr>
          <p:cNvPr id="4" name="TextBox 3"/>
          <p:cNvSpPr txBox="1"/>
          <p:nvPr/>
        </p:nvSpPr>
        <p:spPr>
          <a:xfrm>
            <a:off x="457200" y="1252008"/>
            <a:ext cx="8686800" cy="4478149"/>
          </a:xfrm>
          <a:prstGeom prst="rect">
            <a:avLst/>
          </a:prstGeom>
          <a:noFill/>
        </p:spPr>
        <p:txBody>
          <a:bodyPr wrap="square" rtlCol="0">
            <a:spAutoFit/>
          </a:bodyPr>
          <a:lstStyle/>
          <a:p>
            <a:pPr marL="342900" indent="-342900" algn="l">
              <a:lnSpc>
                <a:spcPct val="100000"/>
              </a:lnSpc>
              <a:spcBef>
                <a:spcPts val="1200"/>
              </a:spcBef>
              <a:spcAft>
                <a:spcPts val="0"/>
              </a:spcAft>
              <a:buFont typeface="Arial" panose="020B0604020202020204" pitchFamily="34" charset="0"/>
              <a:buChar char="•"/>
            </a:pPr>
            <a:r>
              <a:rPr lang="en-GB" sz="1600" dirty="0" smtClean="0"/>
              <a:t>SHUSA is in the process of recalibrating the risk appetite limits for SHUSA and all IHC entities (including BSPR)</a:t>
            </a:r>
          </a:p>
          <a:p>
            <a:pPr marL="342900" indent="-342900" algn="l">
              <a:lnSpc>
                <a:spcPct val="100000"/>
              </a:lnSpc>
              <a:spcBef>
                <a:spcPts val="600"/>
              </a:spcBef>
              <a:spcAft>
                <a:spcPts val="0"/>
              </a:spcAft>
              <a:buFont typeface="Arial" panose="020B0604020202020204" pitchFamily="34" charset="0"/>
              <a:buChar char="•"/>
            </a:pPr>
            <a:r>
              <a:rPr lang="en-GB" sz="1600" dirty="0" smtClean="0"/>
              <a:t>As part of the overall limit recalibration</a:t>
            </a:r>
            <a:r>
              <a:rPr lang="en-GB" sz="1600" dirty="0"/>
              <a:t>, </a:t>
            </a:r>
            <a:r>
              <a:rPr lang="en-GB" sz="1600" dirty="0" smtClean="0"/>
              <a:t>the plan is to recalibrate the </a:t>
            </a:r>
            <a:r>
              <a:rPr lang="en-GB" sz="1600" dirty="0"/>
              <a:t>set of ‘CCAR-linked’ </a:t>
            </a:r>
            <a:r>
              <a:rPr lang="en-GB" sz="1600" dirty="0" smtClean="0"/>
              <a:t>metrics based on the final 2016 CCAR output, by:</a:t>
            </a:r>
          </a:p>
          <a:p>
            <a:pPr marL="685800" lvl="1" indent="-228600" algn="l">
              <a:lnSpc>
                <a:spcPct val="100000"/>
              </a:lnSpc>
              <a:spcBef>
                <a:spcPts val="600"/>
              </a:spcBef>
              <a:spcAft>
                <a:spcPts val="0"/>
              </a:spcAft>
              <a:buSzPct val="100000"/>
              <a:buFont typeface="Arial"/>
              <a:buChar char="–"/>
            </a:pPr>
            <a:r>
              <a:rPr lang="en-GB" sz="1600" dirty="0" smtClean="0"/>
              <a:t>Identifying the SHUSA-level capital adequacy ratio limits driving SHUSA’s binding constraint</a:t>
            </a:r>
          </a:p>
          <a:p>
            <a:pPr marL="685800" lvl="1" indent="-228600" algn="l">
              <a:lnSpc>
                <a:spcPct val="100000"/>
              </a:lnSpc>
              <a:spcBef>
                <a:spcPts val="600"/>
              </a:spcBef>
              <a:spcAft>
                <a:spcPts val="0"/>
              </a:spcAft>
              <a:buSzPct val="100000"/>
              <a:buFont typeface="Arial"/>
              <a:buChar char="–"/>
            </a:pPr>
            <a:r>
              <a:rPr lang="en-GB" sz="1600" dirty="0" smtClean="0"/>
              <a:t>Allocating the SHUSA CCAR credit loss budget across entities, proportionally based on CCAR losses</a:t>
            </a:r>
          </a:p>
          <a:p>
            <a:pPr marL="685800" lvl="1" indent="-228600" algn="l">
              <a:lnSpc>
                <a:spcPct val="100000"/>
              </a:lnSpc>
              <a:spcBef>
                <a:spcPts val="600"/>
              </a:spcBef>
              <a:spcAft>
                <a:spcPts val="0"/>
              </a:spcAft>
              <a:buSzPct val="100000"/>
              <a:buFont typeface="Arial"/>
              <a:buChar char="–"/>
            </a:pPr>
            <a:r>
              <a:rPr lang="en-GB" sz="1600" dirty="0" smtClean="0"/>
              <a:t>Evaluating relativity between stress and baseline scenarios to translate loss budgets into base NCO limits</a:t>
            </a:r>
          </a:p>
          <a:p>
            <a:pPr marL="685800" lvl="1" indent="-228600" algn="l">
              <a:lnSpc>
                <a:spcPct val="100000"/>
              </a:lnSpc>
              <a:spcBef>
                <a:spcPts val="600"/>
              </a:spcBef>
              <a:spcAft>
                <a:spcPts val="0"/>
              </a:spcAft>
              <a:buSzPct val="100000"/>
              <a:buFont typeface="Arial"/>
              <a:buChar char="–"/>
            </a:pPr>
            <a:r>
              <a:rPr lang="en-GB" sz="1600" dirty="0" smtClean="0"/>
              <a:t>Test proposed limits against strategic plan and budget forecasts</a:t>
            </a:r>
          </a:p>
          <a:p>
            <a:pPr marL="342900" indent="-342900" algn="l">
              <a:lnSpc>
                <a:spcPct val="100000"/>
              </a:lnSpc>
              <a:spcBef>
                <a:spcPts val="1200"/>
              </a:spcBef>
              <a:spcAft>
                <a:spcPts val="0"/>
              </a:spcAft>
              <a:buFont typeface="Arial" panose="020B0604020202020204" pitchFamily="34" charset="0"/>
              <a:buChar char="•"/>
            </a:pPr>
            <a:r>
              <a:rPr lang="en-GB" sz="1600" dirty="0" smtClean="0"/>
              <a:t>Methodology cascaded down to each of the entities to ensure consistency between SHUSA’s risk tolerance and that of the entities</a:t>
            </a:r>
          </a:p>
          <a:p>
            <a:pPr marL="342900" indent="-342900" algn="l">
              <a:lnSpc>
                <a:spcPct val="100000"/>
              </a:lnSpc>
              <a:spcBef>
                <a:spcPts val="1200"/>
              </a:spcBef>
              <a:spcAft>
                <a:spcPts val="0"/>
              </a:spcAft>
              <a:buFont typeface="Arial" panose="020B0604020202020204" pitchFamily="34" charset="0"/>
              <a:buChar char="•"/>
            </a:pPr>
            <a:r>
              <a:rPr lang="en-GB" sz="1600" dirty="0" smtClean="0"/>
              <a:t>Proposed limit changes to be reviewed with key stakeholders and materials to be prepared for Group presentation</a:t>
            </a:r>
            <a:endParaRPr lang="en-GB" sz="1600" dirty="0"/>
          </a:p>
        </p:txBody>
      </p:sp>
    </p:spTree>
    <p:extLst>
      <p:ext uri="{BB962C8B-B14F-4D97-AF65-F5344CB8AC3E}">
        <p14:creationId xmlns:p14="http://schemas.microsoft.com/office/powerpoint/2010/main" val="7874210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Object 39" hidden="1"/>
          <p:cNvGraphicFramePr>
            <a:graphicFrameLocks noChangeAspect="1"/>
          </p:cNvGraphicFramePr>
          <p:nvPr>
            <p:custDataLst>
              <p:tags r:id="rId2"/>
            </p:custDataLst>
            <p:extLst>
              <p:ext uri="{D42A27DB-BD31-4B8C-83A1-F6EECF244321}">
                <p14:modId xmlns:p14="http://schemas.microsoft.com/office/powerpoint/2010/main" val="44939596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10" name="think-cell Slide" r:id="rId33" imgW="270" imgH="270" progId="TCLayout.ActiveDocument.1">
                  <p:embed/>
                </p:oleObj>
              </mc:Choice>
              <mc:Fallback>
                <p:oleObj name="think-cell Slide" r:id="rId33" imgW="270" imgH="270" progId="TCLayout.ActiveDocument.1">
                  <p:embed/>
                  <p:pic>
                    <p:nvPicPr>
                      <p:cNvPr id="0" name=""/>
                      <p:cNvPicPr/>
                      <p:nvPr/>
                    </p:nvPicPr>
                    <p:blipFill>
                      <a:blip r:embed="rId34"/>
                      <a:stretch>
                        <a:fillRect/>
                      </a:stretch>
                    </p:blipFill>
                    <p:spPr>
                      <a:xfrm>
                        <a:off x="1588" y="1588"/>
                        <a:ext cx="1587" cy="1587"/>
                      </a:xfrm>
                      <a:prstGeom prst="rect">
                        <a:avLst/>
                      </a:prstGeom>
                    </p:spPr>
                  </p:pic>
                </p:oleObj>
              </mc:Fallback>
            </mc:AlternateContent>
          </a:graphicData>
        </a:graphic>
      </p:graphicFrame>
      <p:sp>
        <p:nvSpPr>
          <p:cNvPr id="2" name="Rectangle 1"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sym typeface="+mn-lt"/>
            </a:endParaRPr>
          </a:p>
        </p:txBody>
      </p:sp>
      <p:sp>
        <p:nvSpPr>
          <p:cNvPr id="43" name="TextBox 42"/>
          <p:cNvSpPr txBox="1"/>
          <p:nvPr/>
        </p:nvSpPr>
        <p:spPr>
          <a:xfrm>
            <a:off x="674154" y="19889"/>
            <a:ext cx="8928633" cy="621709"/>
          </a:xfrm>
          <a:prstGeom prst="rect">
            <a:avLst/>
          </a:prstGeom>
          <a:noFill/>
        </p:spPr>
        <p:txBody>
          <a:bodyPr wrap="square" rtlCol="0">
            <a:spAutoFit/>
          </a:bodyPr>
          <a:lstStyle/>
          <a:p>
            <a:pPr algn="l"/>
            <a:r>
              <a:rPr lang="en-US" sz="2000" b="1" dirty="0" smtClean="0"/>
              <a:t>BSPR Credit Cards</a:t>
            </a:r>
          </a:p>
          <a:p>
            <a:pPr algn="l"/>
            <a:r>
              <a:rPr lang="en-US" sz="2000" b="1" dirty="0" smtClean="0">
                <a:solidFill>
                  <a:srgbClr val="FF0000"/>
                </a:solidFill>
              </a:rPr>
              <a:t>Historical loss data</a:t>
            </a:r>
            <a:endParaRPr lang="en-US" sz="2000" b="1" dirty="0">
              <a:solidFill>
                <a:srgbClr val="FF0000"/>
              </a:solidFill>
            </a:endParaRPr>
          </a:p>
        </p:txBody>
      </p:sp>
      <p:sp>
        <p:nvSpPr>
          <p:cNvPr id="88" name="Text Placeholder 10"/>
          <p:cNvSpPr txBox="1">
            <a:spLocks/>
          </p:cNvSpPr>
          <p:nvPr/>
        </p:nvSpPr>
        <p:spPr>
          <a:xfrm>
            <a:off x="4936443" y="1654175"/>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Scalar derived from historical loss rates</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97" name="Text Placeholder 9"/>
          <p:cNvSpPr txBox="1">
            <a:spLocks/>
          </p:cNvSpPr>
          <p:nvPr/>
        </p:nvSpPr>
        <p:spPr>
          <a:xfrm>
            <a:off x="544513" y="1654175"/>
            <a:ext cx="3941769"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1" i="0" u="none" strike="noStrike" kern="0" cap="none" spc="0" normalizeH="0" baseline="0" noProof="0" dirty="0" smtClean="0">
                <a:ln>
                  <a:noFill/>
                </a:ln>
                <a:solidFill>
                  <a:srgbClr val="FF0000"/>
                </a:solidFill>
                <a:effectLst/>
                <a:uLnTx/>
                <a:uFillTx/>
                <a:latin typeface="Arial Bold"/>
                <a:ea typeface="ＭＳ Ｐゴシック"/>
              </a:rPr>
              <a:t>Net charge-off rate </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smtClean="0">
                <a:ln>
                  <a:noFill/>
                </a:ln>
                <a:solidFill>
                  <a:srgbClr val="FF0000"/>
                </a:solidFill>
                <a:effectLst/>
                <a:uLnTx/>
                <a:uFillTx/>
                <a:latin typeface="Arial"/>
                <a:ea typeface="ＭＳ Ｐゴシック"/>
              </a:rPr>
              <a:t>%, 1Q2006 – 4Q2015</a:t>
            </a:r>
            <a:endParaRPr kumimoji="0" lang="en-GB" sz="1400" b="0" i="0" u="none" strike="noStrike" kern="0" cap="none" spc="0" normalizeH="0" baseline="0" noProof="0" dirty="0">
              <a:ln>
                <a:noFill/>
              </a:ln>
              <a:solidFill>
                <a:srgbClr val="FF0000"/>
              </a:solidFill>
              <a:effectLst/>
              <a:uLnTx/>
              <a:uFillTx/>
              <a:latin typeface="Arial"/>
              <a:ea typeface="ＭＳ Ｐゴシック"/>
            </a:endParaRPr>
          </a:p>
        </p:txBody>
      </p:sp>
      <p:sp>
        <p:nvSpPr>
          <p:cNvPr id="134" name="Footnote"/>
          <p:cNvSpPr/>
          <p:nvPr/>
        </p:nvSpPr>
        <p:spPr bwMode="auto">
          <a:xfrm>
            <a:off x="455613" y="6484557"/>
            <a:ext cx="853875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algn="l">
              <a:lnSpc>
                <a:spcPct val="100000"/>
              </a:lnSpc>
            </a:pPr>
            <a:r>
              <a:rPr lang="en-US" sz="800" dirty="0" smtClean="0">
                <a:latin typeface="Arial"/>
                <a:ea typeface="ＭＳ Ｐゴシック"/>
                <a:sym typeface="Arial"/>
              </a:rPr>
              <a:t>Source: </a:t>
            </a:r>
            <a:r>
              <a:rPr lang="en-US" sz="800" dirty="0">
                <a:latin typeface="Arial"/>
                <a:ea typeface="ＭＳ Ｐゴシック"/>
                <a:sym typeface="Arial"/>
              </a:rPr>
              <a:t>SNL Financial Regulated Depositories Bank Regulatory Financials database; Federal Reserve Board historical data: charge-off rates on loans and leases at 100 largest commercial banks</a:t>
            </a:r>
            <a:endParaRPr lang="en-US" sz="800" dirty="0">
              <a:latin typeface="Wingdings"/>
              <a:ea typeface="ＭＳ Ｐゴシック"/>
              <a:sym typeface="Arial"/>
            </a:endParaRPr>
          </a:p>
        </p:txBody>
      </p:sp>
      <p:sp>
        <p:nvSpPr>
          <p:cNvPr id="59" name="Rectangle 58"/>
          <p:cNvSpPr/>
          <p:nvPr/>
        </p:nvSpPr>
        <p:spPr>
          <a:xfrm>
            <a:off x="457200" y="1262913"/>
            <a:ext cx="402908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Historical Credit Card loss rates</a:t>
            </a:r>
            <a:endParaRPr lang="en-GB" sz="1400" b="1" dirty="0">
              <a:solidFill>
                <a:srgbClr val="FF0000"/>
              </a:solidFill>
              <a:latin typeface="Arial" panose="020B0604020202020204" pitchFamily="34" charset="0"/>
              <a:cs typeface="Arial" panose="020B0604020202020204" pitchFamily="34" charset="0"/>
            </a:endParaRPr>
          </a:p>
        </p:txBody>
      </p:sp>
      <p:sp>
        <p:nvSpPr>
          <p:cNvPr id="41" name="Text Box 21"/>
          <p:cNvSpPr txBox="1">
            <a:spLocks noChangeArrowheads="1"/>
          </p:cNvSpPr>
          <p:nvPr/>
        </p:nvSpPr>
        <p:spPr bwMode="gray">
          <a:xfrm>
            <a:off x="305483" y="-10757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smtClean="0">
                <a:solidFill>
                  <a:srgbClr val="FF0000"/>
                </a:solidFill>
                <a:ea typeface="ＭＳ Ｐゴシック"/>
              </a:rPr>
              <a:t>A</a:t>
            </a:r>
            <a:endParaRPr lang="en-GB" sz="3600" b="1" dirty="0">
              <a:solidFill>
                <a:srgbClr val="FF0000"/>
              </a:solidFill>
              <a:ea typeface="ＭＳ Ｐゴシック"/>
            </a:endParaRPr>
          </a:p>
        </p:txBody>
      </p:sp>
      <p:sp>
        <p:nvSpPr>
          <p:cNvPr id="46" name="Text Placeholder 10"/>
          <p:cNvSpPr txBox="1">
            <a:spLocks/>
          </p:cNvSpPr>
          <p:nvPr/>
        </p:nvSpPr>
        <p:spPr>
          <a:xfrm>
            <a:off x="4936443" y="4545640"/>
            <a:ext cx="3944938" cy="336550"/>
          </a:xfrm>
          <a:prstGeom prst="rect">
            <a:avLst/>
          </a:prstGeom>
        </p:spPr>
        <p:txBody>
          <a:bodyPr lIns="0" tIns="0" rIns="0" bIns="0"/>
          <a:lstStyle>
            <a:lvl1pPr marL="0" indent="0" algn="l" rtl="0" eaLnBrk="1" fontAlgn="base" hangingPunct="1">
              <a:lnSpc>
                <a:spcPct val="100000"/>
              </a:lnSpc>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0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00000"/>
              </a:lnSpc>
              <a:spcBef>
                <a:spcPts val="35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lnSpc>
                <a:spcPct val="100000"/>
              </a:lnSpc>
              <a:spcBef>
                <a:spcPts val="300"/>
              </a:spcBef>
              <a:spcAft>
                <a:spcPct val="0"/>
              </a:spcAft>
              <a:buClr>
                <a:schemeClr val="tx1"/>
              </a:buClr>
              <a:buChar char="–"/>
              <a:defRPr sz="1000">
                <a:solidFill>
                  <a:schemeClr val="accent2"/>
                </a:solidFill>
                <a:latin typeface="Arial" charset="0"/>
                <a:ea typeface="+mn-ea"/>
                <a:cs typeface="+mn-cs"/>
              </a:defRPr>
            </a:lvl4pPr>
            <a:lvl5pPr marL="912812" indent="-171450" algn="l" rtl="0" eaLnBrk="1" fontAlgn="base" hangingPunct="1">
              <a:lnSpc>
                <a:spcPct val="100000"/>
              </a:lnSpc>
              <a:spcBef>
                <a:spcPts val="250"/>
              </a:spcBef>
              <a:spcAft>
                <a:spcPct val="0"/>
              </a:spcAft>
              <a:buClr>
                <a:schemeClr val="tx1"/>
              </a:buClr>
              <a:buFont typeface="Courier New" panose="02070309020205020404" pitchFamily="49" charset="0"/>
              <a:buChar char="o"/>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1400" b="1" i="0" u="none" strike="noStrike" kern="0" cap="none" spc="0" normalizeH="0" baseline="0" noProof="0" dirty="0" smtClean="0">
                <a:ln>
                  <a:noFill/>
                </a:ln>
                <a:solidFill>
                  <a:srgbClr val="FF0000"/>
                </a:solidFill>
                <a:effectLst/>
                <a:uLnTx/>
                <a:uFillTx/>
                <a:latin typeface="Arial Bold"/>
                <a:ea typeface="ＭＳ Ｐゴシック"/>
              </a:rPr>
              <a:t>Evaluation</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GB" sz="1400" b="1" i="0" u="none" strike="noStrike" kern="0" cap="none" spc="0" normalizeH="0" baseline="0" noProof="0" dirty="0">
              <a:ln>
                <a:noFill/>
              </a:ln>
              <a:solidFill>
                <a:srgbClr val="FF0000"/>
              </a:solidFill>
              <a:effectLst/>
              <a:uLnTx/>
              <a:uFillTx/>
              <a:latin typeface="Arial Bold"/>
              <a:ea typeface="ＭＳ Ｐゴシック"/>
            </a:endParaRPr>
          </a:p>
        </p:txBody>
      </p:sp>
      <p:sp>
        <p:nvSpPr>
          <p:cNvPr id="112" name="Rectangle 111"/>
          <p:cNvSpPr/>
          <p:nvPr/>
        </p:nvSpPr>
        <p:spPr>
          <a:xfrm>
            <a:off x="4936443" y="4789515"/>
            <a:ext cx="4296457" cy="646331"/>
          </a:xfrm>
          <a:prstGeom prst="rect">
            <a:avLst/>
          </a:prstGeom>
        </p:spPr>
        <p:txBody>
          <a:bodyPr wrap="square">
            <a:spAutoFit/>
          </a:bodyPr>
          <a:lstStyle/>
          <a:p>
            <a:pPr marL="171450" indent="-171450" algn="l" fontAlgn="b">
              <a:lnSpc>
                <a:spcPct val="100000"/>
              </a:lnSpc>
              <a:spcBef>
                <a:spcPts val="0"/>
              </a:spcBef>
              <a:spcAft>
                <a:spcPts val="400"/>
              </a:spcAft>
              <a:buFont typeface="Arial" panose="020B0604020202020204" pitchFamily="34" charset="0"/>
              <a:buChar char="•"/>
              <a:defRPr/>
            </a:pPr>
            <a:r>
              <a:rPr lang="en-US" sz="1200" dirty="0" smtClean="0"/>
              <a:t>Industry scalars provide a point of reference for the BSPR Credit Cards portfolio, but they are not necessarily a comparable benchmark</a:t>
            </a:r>
            <a:endParaRPr lang="en-US" sz="1200" dirty="0"/>
          </a:p>
        </p:txBody>
      </p:sp>
      <p:graphicFrame>
        <p:nvGraphicFramePr>
          <p:cNvPr id="38" name="Object 37"/>
          <p:cNvGraphicFramePr>
            <a:graphicFrameLocks/>
          </p:cNvGraphicFramePr>
          <p:nvPr>
            <p:custDataLst>
              <p:tags r:id="rId4"/>
            </p:custDataLst>
            <p:extLst>
              <p:ext uri="{D42A27DB-BD31-4B8C-83A1-F6EECF244321}">
                <p14:modId xmlns:p14="http://schemas.microsoft.com/office/powerpoint/2010/main" val="549867147"/>
              </p:ext>
            </p:extLst>
          </p:nvPr>
        </p:nvGraphicFramePr>
        <p:xfrm>
          <a:off x="495300" y="2133599"/>
          <a:ext cx="4191113" cy="3514860"/>
        </p:xfrm>
        <a:graphic>
          <a:graphicData uri="http://schemas.openxmlformats.org/presentationml/2006/ole">
            <mc:AlternateContent xmlns:mc="http://schemas.openxmlformats.org/markup-compatibility/2006">
              <mc:Choice xmlns:v="urn:schemas-microsoft-com:vml" Requires="v">
                <p:oleObj spid="_x0000_s153611" name="Chart" r:id="rId35" imgW="4191113" imgH="3514860" progId="MSGraph.Chart.8">
                  <p:embed followColorScheme="full"/>
                </p:oleObj>
              </mc:Choice>
              <mc:Fallback>
                <p:oleObj name="Chart" r:id="rId35" imgW="4191113" imgH="3514860" progId="MSGraph.Chart.8">
                  <p:embed followColorScheme="full"/>
                  <p:pic>
                    <p:nvPicPr>
                      <p:cNvPr id="0" name=""/>
                      <p:cNvPicPr/>
                      <p:nvPr/>
                    </p:nvPicPr>
                    <p:blipFill>
                      <a:blip r:embed="rId36"/>
                      <a:stretch>
                        <a:fillRect/>
                      </a:stretch>
                    </p:blipFill>
                    <p:spPr>
                      <a:xfrm>
                        <a:off x="495300" y="2133599"/>
                        <a:ext cx="4191113" cy="3514860"/>
                      </a:xfrm>
                      <a:prstGeom prst="rect">
                        <a:avLst/>
                      </a:prstGeom>
                    </p:spPr>
                  </p:pic>
                </p:oleObj>
              </mc:Fallback>
            </mc:AlternateContent>
          </a:graphicData>
        </a:graphic>
      </p:graphicFrame>
      <p:sp>
        <p:nvSpPr>
          <p:cNvPr id="42" name="Text Placeholder 6146"/>
          <p:cNvSpPr>
            <a:spLocks noGrp="1"/>
          </p:cNvSpPr>
          <p:nvPr>
            <p:custDataLst>
              <p:tags r:id="rId5"/>
            </p:custDataLst>
          </p:nvPr>
        </p:nvSpPr>
        <p:spPr bwMode="gray">
          <a:xfrm>
            <a:off x="387350" y="272415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6858B8BE-64F9-4574-88D9-1C6FCD16FF9D}" type="datetime'''''1''''''''''''''''''''''''''''''''''''''''''''''''''0'''''">
              <a:rPr lang="en-US" sz="1000"/>
              <a:pPr/>
              <a:t>10</a:t>
            </a:fld>
            <a:endParaRPr lang="en-GB" sz="1000" dirty="0"/>
          </a:p>
        </p:txBody>
      </p:sp>
      <p:sp>
        <p:nvSpPr>
          <p:cNvPr id="44" name="Text Placeholder 40"/>
          <p:cNvSpPr>
            <a:spLocks noGrp="1"/>
          </p:cNvSpPr>
          <p:nvPr>
            <p:custDataLst>
              <p:tags r:id="rId6"/>
            </p:custDataLst>
          </p:nvPr>
        </p:nvSpPr>
        <p:spPr bwMode="gray">
          <a:xfrm>
            <a:off x="457200" y="46482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53E6446E-068D-4F5B-8575-6ED661557550}" type="datetime'''''''''''''''''''''''''''3'''">
              <a:rPr lang="en-US" sz="1000">
                <a:solidFill>
                  <a:schemeClr val="tx1"/>
                </a:solidFill>
              </a:rPr>
              <a:pPr/>
              <a:t>3</a:t>
            </a:fld>
            <a:endParaRPr lang="en-US" sz="1000" dirty="0">
              <a:solidFill>
                <a:schemeClr val="tx1"/>
              </a:solidFill>
              <a:sym typeface="+mn-lt"/>
            </a:endParaRPr>
          </a:p>
        </p:txBody>
      </p:sp>
      <p:sp>
        <p:nvSpPr>
          <p:cNvPr id="45" name="Text Placeholder 35"/>
          <p:cNvSpPr>
            <a:spLocks noGrp="1"/>
          </p:cNvSpPr>
          <p:nvPr>
            <p:custDataLst>
              <p:tags r:id="rId7"/>
            </p:custDataLst>
          </p:nvPr>
        </p:nvSpPr>
        <p:spPr bwMode="gray">
          <a:xfrm>
            <a:off x="457200" y="491490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6F9AEFF4-72B1-44D1-853F-9F81F64E8611}" type="datetime'''''''''2'''''''''''''''''''''''''''">
              <a:rPr lang="en-US" sz="1000">
                <a:solidFill>
                  <a:schemeClr val="tx1"/>
                </a:solidFill>
              </a:rPr>
              <a:pPr/>
              <a:t>2</a:t>
            </a:fld>
            <a:endParaRPr lang="en-US" sz="1000" dirty="0">
              <a:solidFill>
                <a:schemeClr val="tx1"/>
              </a:solidFill>
              <a:sym typeface="+mn-lt"/>
            </a:endParaRPr>
          </a:p>
        </p:txBody>
      </p:sp>
      <p:sp>
        <p:nvSpPr>
          <p:cNvPr id="47" name="Text Placeholder 30"/>
          <p:cNvSpPr>
            <a:spLocks noGrp="1"/>
          </p:cNvSpPr>
          <p:nvPr>
            <p:custDataLst>
              <p:tags r:id="rId8"/>
            </p:custDataLst>
          </p:nvPr>
        </p:nvSpPr>
        <p:spPr bwMode="gray">
          <a:xfrm>
            <a:off x="457200" y="5191125"/>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70837A25-693F-4357-A20D-21335B7CA434}" type="datetime'''''''''''''''''''''''''''''''''''''1'''''''">
              <a:rPr lang="en-US" sz="1000">
                <a:solidFill>
                  <a:schemeClr val="tx1"/>
                </a:solidFill>
              </a:rPr>
              <a:pPr/>
              <a:t>1</a:t>
            </a:fld>
            <a:endParaRPr lang="en-US" sz="1000" dirty="0">
              <a:solidFill>
                <a:schemeClr val="tx1"/>
              </a:solidFill>
              <a:sym typeface="+mn-lt"/>
            </a:endParaRPr>
          </a:p>
        </p:txBody>
      </p:sp>
      <p:sp>
        <p:nvSpPr>
          <p:cNvPr id="49" name="Text Placeholder 88"/>
          <p:cNvSpPr>
            <a:spLocks noGrp="1"/>
          </p:cNvSpPr>
          <p:nvPr>
            <p:custDataLst>
              <p:tags r:id="rId9"/>
            </p:custDataLst>
          </p:nvPr>
        </p:nvSpPr>
        <p:spPr bwMode="gray">
          <a:xfrm>
            <a:off x="457200" y="5467350"/>
            <a:ext cx="6985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r">
              <a:lnSpc>
                <a:spcPct val="100000"/>
              </a:lnSpc>
              <a:spcBef>
                <a:spcPct val="0"/>
              </a:spcBef>
            </a:pPr>
            <a:fld id="{0CFBBF63-2ADB-49D6-ADEC-FABD76E1F413}" type="datetime'0'''">
              <a:rPr lang="en-US" sz="1000">
                <a:solidFill>
                  <a:schemeClr val="tx1"/>
                </a:solidFill>
              </a:rPr>
              <a:pPr/>
              <a:t>0</a:t>
            </a:fld>
            <a:endParaRPr lang="en-US" sz="1000" dirty="0">
              <a:solidFill>
                <a:schemeClr val="tx1"/>
              </a:solidFill>
              <a:latin typeface="Arial"/>
              <a:ea typeface="ＭＳ Ｐゴシック"/>
              <a:sym typeface="Arial"/>
            </a:endParaRPr>
          </a:p>
        </p:txBody>
      </p:sp>
      <p:sp>
        <p:nvSpPr>
          <p:cNvPr id="50" name="Text Placeholder 30"/>
          <p:cNvSpPr>
            <a:spLocks noGrp="1"/>
          </p:cNvSpPr>
          <p:nvPr>
            <p:custDataLst>
              <p:tags r:id="rId10"/>
            </p:custDataLst>
          </p:nvPr>
        </p:nvSpPr>
        <p:spPr bwMode="gray">
          <a:xfrm>
            <a:off x="457200" y="355282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FCFB6888-381D-4C03-9344-72ACE12A9757}" type="datetime'''7'''''''''''''''''">
              <a:rPr lang="en-US" sz="1000"/>
              <a:pPr/>
              <a:t>7</a:t>
            </a:fld>
            <a:endParaRPr lang="en-GB" sz="1000" dirty="0"/>
          </a:p>
        </p:txBody>
      </p:sp>
      <p:sp>
        <p:nvSpPr>
          <p:cNvPr id="51" name="Text Placeholder 28"/>
          <p:cNvSpPr>
            <a:spLocks noGrp="1"/>
          </p:cNvSpPr>
          <p:nvPr>
            <p:custDataLst>
              <p:tags r:id="rId11"/>
            </p:custDataLst>
          </p:nvPr>
        </p:nvSpPr>
        <p:spPr bwMode="gray">
          <a:xfrm>
            <a:off x="457200" y="409575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48CA2A64-E91B-4DCC-B1E6-5DC26EDD0475}" type="datetime'''''''''''''5'''''''''''''''''''''''''">
              <a:rPr lang="en-US" sz="1000"/>
              <a:pPr/>
              <a:t>5</a:t>
            </a:fld>
            <a:endParaRPr lang="en-GB" sz="1000" dirty="0"/>
          </a:p>
        </p:txBody>
      </p:sp>
      <p:sp>
        <p:nvSpPr>
          <p:cNvPr id="52" name="Text Placeholder 6143"/>
          <p:cNvSpPr>
            <a:spLocks noGrp="1"/>
          </p:cNvSpPr>
          <p:nvPr>
            <p:custDataLst>
              <p:tags r:id="rId12"/>
            </p:custDataLst>
          </p:nvPr>
        </p:nvSpPr>
        <p:spPr bwMode="gray">
          <a:xfrm>
            <a:off x="457200" y="327660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BA76F5B2-04E9-403C-BEDB-E72532F1D2F3}" type="datetime'''''''''''''''''''''''''''''''''''''''''''''''''8'''''''''''''">
              <a:rPr lang="en-US" sz="1000"/>
              <a:pPr/>
              <a:t>8</a:t>
            </a:fld>
            <a:endParaRPr lang="en-GB" sz="1000" dirty="0"/>
          </a:p>
        </p:txBody>
      </p:sp>
      <p:sp>
        <p:nvSpPr>
          <p:cNvPr id="53" name="Text Placeholder 27"/>
          <p:cNvSpPr>
            <a:spLocks noGrp="1"/>
          </p:cNvSpPr>
          <p:nvPr>
            <p:custDataLst>
              <p:tags r:id="rId13"/>
            </p:custDataLst>
          </p:nvPr>
        </p:nvSpPr>
        <p:spPr bwMode="gray">
          <a:xfrm>
            <a:off x="457200" y="437197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9F14FDA1-C452-4498-A003-C79962E68AFF}" type="datetime'''''''''''''''''''''''''''''4'''''''''''''''''''">
              <a:rPr lang="en-US" sz="1000"/>
              <a:pPr/>
              <a:t>4</a:t>
            </a:fld>
            <a:endParaRPr lang="en-GB" sz="1000" dirty="0"/>
          </a:p>
        </p:txBody>
      </p:sp>
      <p:sp>
        <p:nvSpPr>
          <p:cNvPr id="54" name="Text Placeholder 29"/>
          <p:cNvSpPr>
            <a:spLocks noGrp="1"/>
          </p:cNvSpPr>
          <p:nvPr>
            <p:custDataLst>
              <p:tags r:id="rId14"/>
            </p:custDataLst>
          </p:nvPr>
        </p:nvSpPr>
        <p:spPr bwMode="gray">
          <a:xfrm>
            <a:off x="457200" y="381952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73E373A1-890E-4227-A9B1-B9096F61700C}" type="datetime'''''''''6'''''''''''">
              <a:rPr lang="en-US" sz="1000"/>
              <a:pPr/>
              <a:t>6</a:t>
            </a:fld>
            <a:endParaRPr lang="en-GB" sz="1000" dirty="0"/>
          </a:p>
        </p:txBody>
      </p:sp>
      <p:sp>
        <p:nvSpPr>
          <p:cNvPr id="55" name="Text Placeholder 6144"/>
          <p:cNvSpPr>
            <a:spLocks noGrp="1"/>
          </p:cNvSpPr>
          <p:nvPr>
            <p:custDataLst>
              <p:tags r:id="rId15"/>
            </p:custDataLst>
          </p:nvPr>
        </p:nvSpPr>
        <p:spPr bwMode="gray">
          <a:xfrm>
            <a:off x="457200" y="300037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F2443951-66C0-4A1F-92F5-0B44F508A2CE}" type="datetime'''''''''''''''''''''''''''''''''''''9'''''''''''''''''''''">
              <a:rPr lang="en-US" sz="1000"/>
              <a:pPr/>
              <a:t>9</a:t>
            </a:fld>
            <a:endParaRPr lang="en-GB" sz="1000" dirty="0"/>
          </a:p>
        </p:txBody>
      </p:sp>
      <p:sp>
        <p:nvSpPr>
          <p:cNvPr id="56" name="Text Placeholder 6147"/>
          <p:cNvSpPr>
            <a:spLocks noGrp="1"/>
          </p:cNvSpPr>
          <p:nvPr>
            <p:custDataLst>
              <p:tags r:id="rId16"/>
            </p:custDataLst>
          </p:nvPr>
        </p:nvSpPr>
        <p:spPr bwMode="gray">
          <a:xfrm>
            <a:off x="387350" y="2457450"/>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C29720E-C233-4C97-B7B4-08B49123960C}" type="datetime'''''''''''''''''''''''''''''1''''''''''''''''1'''''''">
              <a:rPr lang="en-US" sz="1000"/>
              <a:pPr/>
              <a:t>11</a:t>
            </a:fld>
            <a:endParaRPr lang="en-GB" sz="1000" dirty="0"/>
          </a:p>
        </p:txBody>
      </p:sp>
      <p:sp>
        <p:nvSpPr>
          <p:cNvPr id="57" name="Text Placeholder 6148"/>
          <p:cNvSpPr>
            <a:spLocks noGrp="1"/>
          </p:cNvSpPr>
          <p:nvPr>
            <p:custDataLst>
              <p:tags r:id="rId17"/>
            </p:custDataLst>
          </p:nvPr>
        </p:nvSpPr>
        <p:spPr bwMode="gray">
          <a:xfrm>
            <a:off x="387350" y="218122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63CBDB6A-CB57-49FF-933A-6598FAB3E801}" type="datetime'''''''1''''''''''''''''''''''''''''2'''''''">
              <a:rPr lang="en-US" sz="1000"/>
              <a:pPr/>
              <a:t>12</a:t>
            </a:fld>
            <a:endParaRPr lang="en-GB" sz="1000" dirty="0"/>
          </a:p>
        </p:txBody>
      </p:sp>
      <p:sp>
        <p:nvSpPr>
          <p:cNvPr id="58" name="Text Placeholder 38"/>
          <p:cNvSpPr>
            <a:spLocks noGrp="1"/>
          </p:cNvSpPr>
          <p:nvPr>
            <p:custDataLst>
              <p:tags r:id="rId18"/>
            </p:custDataLst>
          </p:nvPr>
        </p:nvSpPr>
        <p:spPr bwMode="auto">
          <a:xfrm>
            <a:off x="413067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912D448B-E7FB-4B4D-A7CF-2086338F7F3B}" type="datetime'2''0''''''''''''''''''1''5'''''''''''''''''''">
              <a:rPr lang="en-US" sz="1000">
                <a:solidFill>
                  <a:schemeClr val="tx1"/>
                </a:solidFill>
              </a:rPr>
              <a:pPr/>
              <a:t>2015</a:t>
            </a:fld>
            <a:endParaRPr lang="en-US" sz="1000" dirty="0">
              <a:solidFill>
                <a:schemeClr val="tx1"/>
              </a:solidFill>
              <a:sym typeface="+mn-lt"/>
            </a:endParaRPr>
          </a:p>
        </p:txBody>
      </p:sp>
      <p:sp>
        <p:nvSpPr>
          <p:cNvPr id="60" name="Text Placeholder 37"/>
          <p:cNvSpPr>
            <a:spLocks noGrp="1"/>
          </p:cNvSpPr>
          <p:nvPr>
            <p:custDataLst>
              <p:tags r:id="rId19"/>
            </p:custDataLst>
          </p:nvPr>
        </p:nvSpPr>
        <p:spPr bwMode="auto">
          <a:xfrm>
            <a:off x="373062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9A496CB-7DCA-4FB6-98BD-B781F43B8C8D}" type="datetime'''''2''''''''''''''''''''0''''''''1''''''''''4'''''">
              <a:rPr lang="en-US" sz="1000">
                <a:solidFill>
                  <a:schemeClr val="tx1"/>
                </a:solidFill>
              </a:rPr>
              <a:pPr/>
              <a:t>2014</a:t>
            </a:fld>
            <a:endParaRPr lang="en-US" sz="1000" dirty="0">
              <a:solidFill>
                <a:schemeClr val="tx1"/>
              </a:solidFill>
              <a:sym typeface="+mn-lt"/>
            </a:endParaRPr>
          </a:p>
        </p:txBody>
      </p:sp>
      <p:sp>
        <p:nvSpPr>
          <p:cNvPr id="62" name="Text Placeholder 36"/>
          <p:cNvSpPr>
            <a:spLocks noGrp="1"/>
          </p:cNvSpPr>
          <p:nvPr>
            <p:custDataLst>
              <p:tags r:id="rId20"/>
            </p:custDataLst>
          </p:nvPr>
        </p:nvSpPr>
        <p:spPr bwMode="auto">
          <a:xfrm>
            <a:off x="332105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1E251533-B257-4D3F-9E87-1D2E83A34462}" type="datetime'2''''''''''''''''''''''01''''''''''''''''''''3'''''''''">
              <a:rPr lang="en-US" sz="1000">
                <a:solidFill>
                  <a:schemeClr val="tx1"/>
                </a:solidFill>
              </a:rPr>
              <a:pPr/>
              <a:t>2013</a:t>
            </a:fld>
            <a:endParaRPr lang="en-US" sz="1000" dirty="0">
              <a:solidFill>
                <a:schemeClr val="tx1"/>
              </a:solidFill>
              <a:sym typeface="+mn-lt"/>
            </a:endParaRPr>
          </a:p>
        </p:txBody>
      </p:sp>
      <p:sp>
        <p:nvSpPr>
          <p:cNvPr id="63" name="Text Placeholder 35"/>
          <p:cNvSpPr>
            <a:spLocks noGrp="1"/>
          </p:cNvSpPr>
          <p:nvPr>
            <p:custDataLst>
              <p:tags r:id="rId21"/>
            </p:custDataLst>
          </p:nvPr>
        </p:nvSpPr>
        <p:spPr bwMode="auto">
          <a:xfrm>
            <a:off x="291147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01D1DEEF-DD1B-41D6-88FE-BB53ACBE52C5}" type="datetime'''''''''''''''''''2''0''1''''''2'''''''''''''''''''''''''">
              <a:rPr lang="en-US" sz="1000">
                <a:solidFill>
                  <a:schemeClr val="tx1"/>
                </a:solidFill>
              </a:rPr>
              <a:pPr/>
              <a:t>2012</a:t>
            </a:fld>
            <a:endParaRPr lang="en-US" sz="1000" dirty="0">
              <a:solidFill>
                <a:schemeClr val="tx1"/>
              </a:solidFill>
              <a:sym typeface="+mn-lt"/>
            </a:endParaRPr>
          </a:p>
        </p:txBody>
      </p:sp>
      <p:sp>
        <p:nvSpPr>
          <p:cNvPr id="64" name="Text Placeholder 34"/>
          <p:cNvSpPr>
            <a:spLocks noGrp="1"/>
          </p:cNvSpPr>
          <p:nvPr>
            <p:custDataLst>
              <p:tags r:id="rId22"/>
            </p:custDataLst>
          </p:nvPr>
        </p:nvSpPr>
        <p:spPr bwMode="auto">
          <a:xfrm>
            <a:off x="251142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42488897-CC7D-4119-8160-77EBFA383DDC}" type="datetime'2''''''''''''''''''''''''''0''''''''''1''1'''''''">
              <a:rPr lang="en-US" sz="1000">
                <a:solidFill>
                  <a:schemeClr val="tx1"/>
                </a:solidFill>
              </a:rPr>
              <a:pPr/>
              <a:t>2011</a:t>
            </a:fld>
            <a:endParaRPr lang="en-US" sz="1000" dirty="0">
              <a:solidFill>
                <a:schemeClr val="tx1"/>
              </a:solidFill>
              <a:sym typeface="+mn-lt"/>
            </a:endParaRPr>
          </a:p>
        </p:txBody>
      </p:sp>
      <p:sp>
        <p:nvSpPr>
          <p:cNvPr id="65" name="Text Placeholder 33"/>
          <p:cNvSpPr>
            <a:spLocks noGrp="1"/>
          </p:cNvSpPr>
          <p:nvPr>
            <p:custDataLst>
              <p:tags r:id="rId23"/>
            </p:custDataLst>
          </p:nvPr>
        </p:nvSpPr>
        <p:spPr bwMode="auto">
          <a:xfrm>
            <a:off x="210185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E9031BD9-1EAF-4DE0-A4ED-053AAD591894}" type="datetime'''''''''''20''''''''''''1''''''''''''''''''''''''0'''">
              <a:rPr lang="en-US" sz="1000">
                <a:solidFill>
                  <a:schemeClr val="tx1"/>
                </a:solidFill>
              </a:rPr>
              <a:pPr/>
              <a:t>2010</a:t>
            </a:fld>
            <a:endParaRPr lang="en-US" sz="1000" dirty="0">
              <a:solidFill>
                <a:schemeClr val="tx1"/>
              </a:solidFill>
              <a:sym typeface="+mn-lt"/>
            </a:endParaRPr>
          </a:p>
        </p:txBody>
      </p:sp>
      <p:sp>
        <p:nvSpPr>
          <p:cNvPr id="66" name="Text Placeholder 32"/>
          <p:cNvSpPr>
            <a:spLocks noGrp="1"/>
          </p:cNvSpPr>
          <p:nvPr>
            <p:custDataLst>
              <p:tags r:id="rId24"/>
            </p:custDataLst>
          </p:nvPr>
        </p:nvSpPr>
        <p:spPr bwMode="auto">
          <a:xfrm>
            <a:off x="170180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898ECEEF-013D-4B4B-9721-0906C002CFE1}" type="datetime'''''''''''''''2''''''0''''''''''0''''''9'''">
              <a:rPr lang="en-US" sz="1000">
                <a:solidFill>
                  <a:schemeClr val="tx1"/>
                </a:solidFill>
              </a:rPr>
              <a:pPr/>
              <a:t>2009</a:t>
            </a:fld>
            <a:endParaRPr lang="en-US" sz="1000" dirty="0">
              <a:solidFill>
                <a:schemeClr val="tx1"/>
              </a:solidFill>
              <a:sym typeface="+mn-lt"/>
            </a:endParaRPr>
          </a:p>
        </p:txBody>
      </p:sp>
      <p:sp>
        <p:nvSpPr>
          <p:cNvPr id="68" name="Text Placeholder 31"/>
          <p:cNvSpPr>
            <a:spLocks noGrp="1"/>
          </p:cNvSpPr>
          <p:nvPr>
            <p:custDataLst>
              <p:tags r:id="rId25"/>
            </p:custDataLst>
          </p:nvPr>
        </p:nvSpPr>
        <p:spPr bwMode="auto">
          <a:xfrm>
            <a:off x="129222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A5A2E46A-3EEB-4437-856A-0A3715CB9847}" type="datetime'''''''''''''''''''''''''''''2''''0''''''''''''0''''''''8'''''">
              <a:rPr lang="en-US" sz="1000">
                <a:solidFill>
                  <a:schemeClr val="tx1"/>
                </a:solidFill>
              </a:rPr>
              <a:pPr/>
              <a:t>2008</a:t>
            </a:fld>
            <a:endParaRPr lang="en-US" sz="1000" dirty="0">
              <a:solidFill>
                <a:schemeClr val="tx1"/>
              </a:solidFill>
              <a:sym typeface="+mn-lt"/>
            </a:endParaRPr>
          </a:p>
        </p:txBody>
      </p:sp>
      <p:sp>
        <p:nvSpPr>
          <p:cNvPr id="70" name="Text Placeholder 30"/>
          <p:cNvSpPr>
            <a:spLocks noGrp="1"/>
          </p:cNvSpPr>
          <p:nvPr>
            <p:custDataLst>
              <p:tags r:id="rId26"/>
            </p:custDataLst>
          </p:nvPr>
        </p:nvSpPr>
        <p:spPr bwMode="auto">
          <a:xfrm>
            <a:off x="892175"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B13E789A-77DE-4354-87E4-7DFCC2F9CDC1}" type="datetime'''''''''''''2''''''''''''''0''''''''''''''''''0''''''''7'">
              <a:rPr lang="en-US" sz="1000">
                <a:solidFill>
                  <a:schemeClr val="tx1"/>
                </a:solidFill>
              </a:rPr>
              <a:pPr/>
              <a:t>2007</a:t>
            </a:fld>
            <a:endParaRPr lang="en-US" sz="1000" dirty="0">
              <a:solidFill>
                <a:schemeClr val="tx1"/>
              </a:solidFill>
              <a:sym typeface="+mn-lt"/>
            </a:endParaRPr>
          </a:p>
        </p:txBody>
      </p:sp>
      <p:sp>
        <p:nvSpPr>
          <p:cNvPr id="76" name="Text Placeholder 29"/>
          <p:cNvSpPr>
            <a:spLocks noGrp="1"/>
          </p:cNvSpPr>
          <p:nvPr>
            <p:custDataLst>
              <p:tags r:id="rId27"/>
            </p:custDataLst>
          </p:nvPr>
        </p:nvSpPr>
        <p:spPr bwMode="auto">
          <a:xfrm>
            <a:off x="482600" y="5661025"/>
            <a:ext cx="2921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square" lIns="0" tIns="0" rIns="0" bIns="0" numCol="1" spcCol="0" anchor="t"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gn="ctr">
              <a:lnSpc>
                <a:spcPct val="100000"/>
              </a:lnSpc>
              <a:spcBef>
                <a:spcPct val="0"/>
              </a:spcBef>
            </a:pPr>
            <a:fld id="{D6C266F3-06E3-434C-B8A6-33CE82F1590A}" type="datetime'''''''2''''''''0''0''''''''''''''''''''''''''''''''''''''''6'">
              <a:rPr lang="en-US" sz="1000">
                <a:solidFill>
                  <a:schemeClr val="tx1"/>
                </a:solidFill>
              </a:rPr>
              <a:pPr/>
              <a:t>2006</a:t>
            </a:fld>
            <a:endParaRPr lang="en-US" sz="1000" dirty="0">
              <a:solidFill>
                <a:schemeClr val="tx1"/>
              </a:solidFill>
              <a:sym typeface="+mn-lt"/>
            </a:endParaRPr>
          </a:p>
        </p:txBody>
      </p:sp>
      <p:cxnSp>
        <p:nvCxnSpPr>
          <p:cNvPr id="77" name="Straight Connector 76"/>
          <p:cNvCxnSpPr/>
          <p:nvPr>
            <p:custDataLst>
              <p:tags r:id="rId28"/>
            </p:custDataLst>
          </p:nvPr>
        </p:nvCxnSpPr>
        <p:spPr bwMode="gray">
          <a:xfrm>
            <a:off x="2644775" y="5999163"/>
            <a:ext cx="219075" cy="0"/>
          </a:xfrm>
          <a:prstGeom prst="line">
            <a:avLst/>
          </a:prstGeom>
          <a:ln w="19050">
            <a:solidFill>
              <a:srgbClr val="60606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custDataLst>
              <p:tags r:id="rId29"/>
            </p:custDataLst>
          </p:nvPr>
        </p:nvCxnSpPr>
        <p:spPr bwMode="gray">
          <a:xfrm>
            <a:off x="952500" y="5999163"/>
            <a:ext cx="219075" cy="0"/>
          </a:xfrm>
          <a:prstGeom prst="line">
            <a:avLst/>
          </a:prstGeom>
          <a:solidFill>
            <a:schemeClr val="accent1"/>
          </a:solidFill>
          <a:ln w="19050" cap="flat" cmpd="sng" algn="ctr">
            <a:solidFill>
              <a:srgbClr val="EB0326"/>
            </a:solidFill>
            <a:prstDash val="solid"/>
            <a:round/>
            <a:headEnd type="none" w="med" len="med"/>
            <a:tailEnd type="none" w="med" len="med"/>
          </a:ln>
          <a:effectLst/>
        </p:spPr>
      </p:cxnSp>
      <p:sp>
        <p:nvSpPr>
          <p:cNvPr id="82" name="Text Placeholder 15"/>
          <p:cNvSpPr>
            <a:spLocks noGrp="1"/>
          </p:cNvSpPr>
          <p:nvPr>
            <p:custDataLst>
              <p:tags r:id="rId30"/>
            </p:custDataLst>
          </p:nvPr>
        </p:nvSpPr>
        <p:spPr bwMode="auto">
          <a:xfrm>
            <a:off x="1222375" y="5929313"/>
            <a:ext cx="1320800" cy="152400"/>
          </a:xfrm>
          <a:prstGeom prst="rect">
            <a:avLst/>
          </a:prstGeom>
          <a:noFill/>
          <a:ln w="9525">
            <a:noFill/>
            <a:miter lim="800000"/>
            <a:headEnd/>
            <a:tailEnd/>
          </a:ln>
          <a:extLst>
            <a:ext uri="{909E8E84-426E-40DD-AFC4-6F175D3DCCD1}">
              <a14:hiddenFill xmlns:a14="http://schemas.microsoft.com/office/drawing/2010/main">
                <a:solidFill>
                  <a:scrgbClr r="0" g="0" b="0"/>
                </a:solidFill>
              </a14:hiddenFill>
            </a:ext>
          </a:extLst>
        </p:spPr>
        <p:txBody>
          <a:bodyPr vert="horz" wrap="none" lIns="0" tIns="0" rIns="0" bIns="0" numCol="1" spcCol="0" anchor="ctr" anchorCtr="0" compatLnSpc="1">
            <a:prstTxWarp prst="textNoShape">
              <a:avLst/>
            </a:prstTxWarp>
            <a:noAutofit/>
          </a:bodyPr>
          <a:lstStyle>
            <a:lvl1pPr marL="153988" indent="-153988" algn="l" rtl="0" eaLnBrk="1" fontAlgn="base" hangingPunct="1">
              <a:spcBef>
                <a:spcPct val="20000"/>
              </a:spcBef>
              <a:spcAft>
                <a:spcPct val="0"/>
              </a:spcAft>
              <a:defRPr sz="1600">
                <a:solidFill>
                  <a:schemeClr val="tx2"/>
                </a:solidFill>
                <a:latin typeface="+mn-lt"/>
                <a:ea typeface="+mn-ea"/>
                <a:cs typeface="+mn-cs"/>
              </a:defRPr>
            </a:lvl1pPr>
            <a:lvl2pPr marL="461963" indent="-231775" algn="l" rtl="0" eaLnBrk="1" fontAlgn="base" hangingPunct="1">
              <a:lnSpc>
                <a:spcPct val="120000"/>
              </a:lnSpc>
              <a:spcBef>
                <a:spcPct val="20000"/>
              </a:spcBef>
              <a:spcAft>
                <a:spcPct val="0"/>
              </a:spcAft>
              <a:buClr>
                <a:schemeClr val="tx1"/>
              </a:buClr>
              <a:buFont typeface="Wingdings" pitchFamily="2" charset="2"/>
              <a:buChar char="§"/>
              <a:defRPr sz="1400">
                <a:solidFill>
                  <a:schemeClr val="tx2"/>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200">
                <a:solidFill>
                  <a:schemeClr val="tx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tx2"/>
                </a:solidFill>
                <a:latin typeface="Arial" charset="0"/>
                <a:ea typeface="+mn-ea"/>
                <a:cs typeface="+mn-cs"/>
              </a:defRPr>
            </a:lvl4pPr>
            <a:lvl5pPr marL="857250" indent="-115888" algn="l" rtl="0" eaLnBrk="1" fontAlgn="base" hangingPunct="1">
              <a:spcBef>
                <a:spcPct val="20000"/>
              </a:spcBef>
              <a:spcAft>
                <a:spcPct val="0"/>
              </a:spcAft>
              <a:buClr>
                <a:schemeClr val="tx1"/>
              </a:buClr>
              <a:defRPr sz="800">
                <a:solidFill>
                  <a:schemeClr val="tx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indent="0">
              <a:lnSpc>
                <a:spcPct val="100000"/>
              </a:lnSpc>
              <a:spcBef>
                <a:spcPct val="0"/>
              </a:spcBef>
            </a:pPr>
            <a:fld id="{E518EC70-1D55-47C5-8BF0-AA77ABCFC9B0}" type="datetime'''''''''FR''''B'''' ''100'' –'' ''Cr''ed''it car''ds'">
              <a:rPr lang="en-US" sz="1000">
                <a:solidFill>
                  <a:schemeClr val="tx1"/>
                </a:solidFill>
              </a:rPr>
              <a:pPr/>
              <a:t>FRB 100 – Credit cards</a:t>
            </a:fld>
            <a:endParaRPr lang="en-US" sz="1000" dirty="0">
              <a:solidFill>
                <a:schemeClr val="tx1"/>
              </a:solidFill>
              <a:sym typeface="+mn-lt"/>
            </a:endParaRPr>
          </a:p>
        </p:txBody>
      </p:sp>
      <p:sp>
        <p:nvSpPr>
          <p:cNvPr id="84" name="Text Placeholder 6149"/>
          <p:cNvSpPr>
            <a:spLocks noGrp="1"/>
          </p:cNvSpPr>
          <p:nvPr>
            <p:custDataLst>
              <p:tags r:id="rId31"/>
            </p:custDataLst>
          </p:nvPr>
        </p:nvSpPr>
        <p:spPr bwMode="auto">
          <a:xfrm>
            <a:off x="2914649" y="5929313"/>
            <a:ext cx="1189038"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42B614C4-74D3-462E-A14F-E9ABD38DDE92}" type="datetime'M''o''o''d''''y’''''''''''''s ''Credit'''' ca''rd''''''s'''''">
              <a:rPr lang="en-US" sz="1000"/>
              <a:pPr/>
              <a:t>Moody’s Credit cards</a:t>
            </a:fld>
            <a:endParaRPr lang="en-GB" sz="1000" dirty="0">
              <a:latin typeface="Arial"/>
              <a:sym typeface="Arial"/>
            </a:endParaRPr>
          </a:p>
        </p:txBody>
      </p:sp>
      <p:sp>
        <p:nvSpPr>
          <p:cNvPr id="85" name="Rectangle 84"/>
          <p:cNvSpPr/>
          <p:nvPr/>
        </p:nvSpPr>
        <p:spPr bwMode="auto">
          <a:xfrm>
            <a:off x="1489075" y="2181225"/>
            <a:ext cx="1344348"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sp>
        <p:nvSpPr>
          <p:cNvPr id="86" name="Rectangle 85"/>
          <p:cNvSpPr/>
          <p:nvPr/>
        </p:nvSpPr>
        <p:spPr bwMode="auto">
          <a:xfrm>
            <a:off x="2832100" y="2181225"/>
            <a:ext cx="1752864" cy="3373346"/>
          </a:xfrm>
          <a:prstGeom prst="rect">
            <a:avLst/>
          </a:prstGeom>
          <a:solidFill>
            <a:srgbClr val="40404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eaLnBrk="0" hangingPunct="0">
              <a:lnSpc>
                <a:spcPct val="100000"/>
              </a:lnSpc>
            </a:pPr>
            <a:endParaRPr lang="en-US" sz="800" i="1" dirty="0">
              <a:solidFill>
                <a:srgbClr val="000000"/>
              </a:solidFill>
              <a:ea typeface="ＭＳ Ｐゴシック" pitchFamily="-112" charset="-128"/>
              <a:cs typeface="ＭＳ Ｐゴシック" pitchFamily="-112" charset="-128"/>
            </a:endParaRPr>
          </a:p>
        </p:txBody>
      </p:sp>
      <p:sp>
        <p:nvSpPr>
          <p:cNvPr id="91" name="TextBox 90"/>
          <p:cNvSpPr txBox="1"/>
          <p:nvPr/>
        </p:nvSpPr>
        <p:spPr>
          <a:xfrm>
            <a:off x="1439863" y="2209800"/>
            <a:ext cx="847725" cy="400110"/>
          </a:xfrm>
          <a:prstGeom prst="rect">
            <a:avLst/>
          </a:prstGeom>
          <a:noFill/>
        </p:spPr>
        <p:txBody>
          <a:bodyPr wrap="square" rtlCol="0">
            <a:spAutoFit/>
          </a:bodyPr>
          <a:lstStyle/>
          <a:p>
            <a:pPr>
              <a:lnSpc>
                <a:spcPct val="100000"/>
              </a:lnSpc>
            </a:pPr>
            <a:r>
              <a:rPr lang="en-US" i="1" dirty="0">
                <a:solidFill>
                  <a:srgbClr val="000000"/>
                </a:solidFill>
                <a:ea typeface="ＭＳ Ｐゴシック"/>
              </a:rPr>
              <a:t>C</a:t>
            </a:r>
            <a:r>
              <a:rPr lang="en-US" i="1" dirty="0" smtClean="0">
                <a:solidFill>
                  <a:srgbClr val="000000"/>
                </a:solidFill>
                <a:ea typeface="ＭＳ Ｐゴシック"/>
              </a:rPr>
              <a:t>risis</a:t>
            </a:r>
          </a:p>
          <a:p>
            <a:pPr>
              <a:lnSpc>
                <a:spcPct val="100000"/>
              </a:lnSpc>
            </a:pPr>
            <a:r>
              <a:rPr lang="en-US" i="1" dirty="0" smtClean="0">
                <a:solidFill>
                  <a:srgbClr val="000000"/>
                </a:solidFill>
                <a:ea typeface="ＭＳ Ｐゴシック"/>
              </a:rPr>
              <a:t>conditions</a:t>
            </a:r>
            <a:endParaRPr lang="en-US" i="1" baseline="30000" dirty="0" smtClean="0">
              <a:solidFill>
                <a:srgbClr val="000000"/>
              </a:solidFill>
              <a:ea typeface="ＭＳ Ｐゴシック"/>
            </a:endParaRPr>
          </a:p>
        </p:txBody>
      </p:sp>
      <p:sp>
        <p:nvSpPr>
          <p:cNvPr id="94" name="TextBox 93"/>
          <p:cNvSpPr txBox="1"/>
          <p:nvPr/>
        </p:nvSpPr>
        <p:spPr>
          <a:xfrm>
            <a:off x="3252788" y="2200275"/>
            <a:ext cx="847725" cy="400110"/>
          </a:xfrm>
          <a:prstGeom prst="rect">
            <a:avLst/>
          </a:prstGeom>
          <a:noFill/>
        </p:spPr>
        <p:txBody>
          <a:bodyPr wrap="square" rtlCol="0">
            <a:spAutoFit/>
          </a:bodyPr>
          <a:lstStyle/>
          <a:p>
            <a:pPr>
              <a:lnSpc>
                <a:spcPct val="100000"/>
              </a:lnSpc>
            </a:pPr>
            <a:r>
              <a:rPr lang="en-US" i="1" dirty="0" smtClean="0">
                <a:solidFill>
                  <a:srgbClr val="000000"/>
                </a:solidFill>
                <a:ea typeface="ＭＳ Ｐゴシック"/>
              </a:rPr>
              <a:t>Normal </a:t>
            </a:r>
          </a:p>
          <a:p>
            <a:pPr>
              <a:lnSpc>
                <a:spcPct val="100000"/>
              </a:lnSpc>
            </a:pPr>
            <a:r>
              <a:rPr lang="en-US" i="1" dirty="0" smtClean="0">
                <a:solidFill>
                  <a:srgbClr val="000000"/>
                </a:solidFill>
                <a:ea typeface="ＭＳ Ｐゴシック"/>
              </a:rPr>
              <a:t>conditions</a:t>
            </a:r>
            <a:endParaRPr lang="en-US" i="1" baseline="30000" dirty="0">
              <a:solidFill>
                <a:srgbClr val="000000"/>
              </a:solidFill>
              <a:ea typeface="ＭＳ Ｐゴシック"/>
            </a:endParaRPr>
          </a:p>
        </p:txBody>
      </p:sp>
      <p:sp>
        <p:nvSpPr>
          <p:cNvPr id="95" name="Rectangle 94"/>
          <p:cNvSpPr/>
          <p:nvPr/>
        </p:nvSpPr>
        <p:spPr bwMode="auto">
          <a:xfrm>
            <a:off x="1489075" y="2178050"/>
            <a:ext cx="889588" cy="3373347"/>
          </a:xfrm>
          <a:prstGeom prst="rect">
            <a:avLst/>
          </a:prstGeom>
          <a:solidFill>
            <a:srgbClr val="FF0000">
              <a:lumMod val="75000"/>
              <a:alpha val="10196"/>
            </a:srgbClr>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800" b="0" i="1" u="none" strike="noStrike" kern="0" cap="none" spc="0" normalizeH="0" baseline="0" noProof="0" dirty="0" smtClean="0">
              <a:ln>
                <a:noFill/>
              </a:ln>
              <a:solidFill>
                <a:srgbClr val="000000"/>
              </a:solidFill>
              <a:effectLst/>
              <a:uLnTx/>
              <a:uFillTx/>
              <a:ea typeface="ＭＳ Ｐゴシック" pitchFamily="-112" charset="-128"/>
              <a:cs typeface="ＭＳ Ｐゴシック" pitchFamily="-112" charset="-128"/>
            </a:endParaRPr>
          </a:p>
        </p:txBody>
      </p:sp>
      <p:graphicFrame>
        <p:nvGraphicFramePr>
          <p:cNvPr id="98" name="Content Placeholder 12"/>
          <p:cNvGraphicFramePr>
            <a:graphicFrameLocks/>
          </p:cNvGraphicFramePr>
          <p:nvPr>
            <p:extLst>
              <p:ext uri="{D42A27DB-BD31-4B8C-83A1-F6EECF244321}">
                <p14:modId xmlns:p14="http://schemas.microsoft.com/office/powerpoint/2010/main" val="1943154860"/>
              </p:ext>
            </p:extLst>
          </p:nvPr>
        </p:nvGraphicFramePr>
        <p:xfrm>
          <a:off x="4936444" y="1993555"/>
          <a:ext cx="4292616" cy="2254592"/>
        </p:xfrm>
        <a:graphic>
          <a:graphicData uri="http://schemas.openxmlformats.org/drawingml/2006/table">
            <a:tbl>
              <a:tblPr firstRow="1" bandRow="1"/>
              <a:tblGrid>
                <a:gridCol w="1349703"/>
                <a:gridCol w="1210884"/>
                <a:gridCol w="1200445"/>
                <a:gridCol w="531584"/>
              </a:tblGrid>
              <a:tr h="281824">
                <a:tc rowSpan="3">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Source</a:t>
                      </a:r>
                    </a:p>
                  </a:txBody>
                  <a:tcPr marL="45720" marR="45720" anchor="b">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Average annual loss rate</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h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200" b="1" i="0" u="none" strike="noStrike" kern="1200" cap="none" normalizeH="0" baseline="0" dirty="0" smtClean="0">
                        <a:ln>
                          <a:noFill/>
                        </a:ln>
                        <a:solidFill>
                          <a:schemeClr val="tx1"/>
                        </a:solidFill>
                        <a:effectLst/>
                        <a:latin typeface="+mj-lt"/>
                        <a:ea typeface="Arial Unicode MS" pitchFamily="34" charset="-128"/>
                        <a:cs typeface="Arial" charset="0"/>
                      </a:endParaRP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rowSpan="2">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Stress scalar </a:t>
                      </a:r>
                    </a:p>
                  </a:txBody>
                  <a:tcPr marL="9525" marR="9525"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r>
              <a:tr h="281824">
                <a:tc vMerge="1">
                  <a:txBody>
                    <a:bodyPr/>
                    <a:lstStyle/>
                    <a:p>
                      <a:pPr marL="0" marR="0" lvl="0" indent="0" algn="ctr" defTabSz="939800" rtl="0" eaLnBrk="1" fontAlgn="base" latinLnBrk="0" hangingPunct="1">
                        <a:lnSpc>
                          <a:spcPct val="100000"/>
                        </a:lnSpc>
                        <a:spcBef>
                          <a:spcPct val="30000"/>
                        </a:spcBef>
                        <a:spcAft>
                          <a:spcPct val="0"/>
                        </a:spcAft>
                        <a:buClrTx/>
                        <a:buSzTx/>
                        <a:buFontTx/>
                        <a:buNone/>
                        <a:tabLst/>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C0C0C0">
                        <a:lumMod val="40000"/>
                        <a:lumOff val="60000"/>
                      </a:srgbClr>
                    </a:solidFill>
                  </a:tcPr>
                </a:tc>
                <a:tc>
                  <a:txBody>
                    <a:bodyPr/>
                    <a:lstStyle>
                      <a:lvl1pPr marL="0" algn="l" defTabSz="914400" rtl="0" eaLnBrk="1" latinLnBrk="0" hangingPunct="1">
                        <a:defRPr sz="1200" b="1" kern="1200">
                          <a:solidFill>
                            <a:schemeClr val="tx1"/>
                          </a:solidFill>
                          <a:latin typeface="Arial"/>
                          <a:ea typeface="ＭＳ Ｐゴシック"/>
                          <a:cs typeface="ＭＳ Ｐゴシック"/>
                        </a:defRPr>
                      </a:lvl1pPr>
                      <a:lvl2pPr marL="457200" algn="l" defTabSz="914400" rtl="0" eaLnBrk="1" latinLnBrk="0" hangingPunct="1">
                        <a:defRPr sz="1200" b="1" kern="1200">
                          <a:solidFill>
                            <a:schemeClr val="tx1"/>
                          </a:solidFill>
                          <a:latin typeface="Arial"/>
                          <a:ea typeface="ＭＳ Ｐゴシック"/>
                          <a:cs typeface="ＭＳ Ｐゴシック"/>
                        </a:defRPr>
                      </a:lvl2pPr>
                      <a:lvl3pPr marL="914400" algn="l" defTabSz="914400" rtl="0" eaLnBrk="1" latinLnBrk="0" hangingPunct="1">
                        <a:defRPr sz="1200" b="1" kern="1200">
                          <a:solidFill>
                            <a:schemeClr val="tx1"/>
                          </a:solidFill>
                          <a:latin typeface="Arial"/>
                          <a:ea typeface="ＭＳ Ｐゴシック"/>
                          <a:cs typeface="ＭＳ Ｐゴシック"/>
                        </a:defRPr>
                      </a:lvl3pPr>
                      <a:lvl4pPr marL="1371600" algn="l" defTabSz="914400" rtl="0" eaLnBrk="1" latinLnBrk="0" hangingPunct="1">
                        <a:defRPr sz="1200" b="1" kern="1200">
                          <a:solidFill>
                            <a:schemeClr val="tx1"/>
                          </a:solidFill>
                          <a:latin typeface="Arial"/>
                          <a:ea typeface="ＭＳ Ｐゴシック"/>
                          <a:cs typeface="ＭＳ Ｐゴシック"/>
                        </a:defRPr>
                      </a:lvl4pPr>
                      <a:lvl5pPr marL="1828800" algn="l" defTabSz="914400" rtl="0" eaLnBrk="1" latinLnBrk="0" hangingPunct="1">
                        <a:defRPr sz="1200" b="1" kern="1200">
                          <a:solidFill>
                            <a:schemeClr val="tx1"/>
                          </a:solidFill>
                          <a:latin typeface="Arial"/>
                          <a:ea typeface="ＭＳ Ｐゴシック"/>
                          <a:cs typeface="ＭＳ Ｐゴシック"/>
                        </a:defRPr>
                      </a:lvl5pPr>
                      <a:lvl6pPr marL="2286000" algn="l" defTabSz="914400" rtl="0" eaLnBrk="1" latinLnBrk="0" hangingPunct="1">
                        <a:defRPr sz="1200" b="1" kern="1200">
                          <a:solidFill>
                            <a:schemeClr val="tx1"/>
                          </a:solidFill>
                          <a:latin typeface="Arial"/>
                          <a:ea typeface="ＭＳ Ｐゴシック"/>
                          <a:cs typeface="ＭＳ Ｐゴシック"/>
                        </a:defRPr>
                      </a:lvl6pPr>
                      <a:lvl7pPr marL="2743200" algn="l" defTabSz="914400" rtl="0" eaLnBrk="1" latinLnBrk="0" hangingPunct="1">
                        <a:defRPr sz="1200" b="1" kern="1200">
                          <a:solidFill>
                            <a:schemeClr val="tx1"/>
                          </a:solidFill>
                          <a:latin typeface="Arial"/>
                          <a:ea typeface="ＭＳ Ｐゴシック"/>
                          <a:cs typeface="ＭＳ Ｐゴシック"/>
                        </a:defRPr>
                      </a:lvl7pPr>
                      <a:lvl8pPr marL="3200400" algn="l" defTabSz="914400" rtl="0" eaLnBrk="1" latinLnBrk="0" hangingPunct="1">
                        <a:defRPr sz="1200" b="1" kern="1200">
                          <a:solidFill>
                            <a:schemeClr val="tx1"/>
                          </a:solidFill>
                          <a:latin typeface="Arial"/>
                          <a:ea typeface="ＭＳ Ｐゴシック"/>
                          <a:cs typeface="ＭＳ Ｐゴシック"/>
                        </a:defRPr>
                      </a:lvl8pPr>
                      <a:lvl9pPr marL="3657600" algn="l" defTabSz="914400" rtl="0" eaLnBrk="1" latinLnBrk="0" hangingPunct="1">
                        <a:defRPr sz="1800" b="1" kern="1200">
                          <a:solidFill>
                            <a:schemeClr val="tx1"/>
                          </a:solidFill>
                          <a:latin typeface="Arial"/>
                          <a:ea typeface="ＭＳ Ｐゴシック"/>
                          <a:cs typeface="ＭＳ Ｐゴシック"/>
                        </a:defRPr>
                      </a:lvl9p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Normal conditions</a:t>
                      </a:r>
                    </a:p>
                  </a:txBody>
                  <a:tcPr marL="45720" marR="4572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0" marR="0" lvl="0" indent="0" algn="ctr" defTabSz="939800" rtl="0" eaLnBrk="1" fontAlgn="base" latinLnBrk="0" hangingPunct="1">
                        <a:lnSpc>
                          <a:spcPct val="100000"/>
                        </a:lnSpc>
                        <a:spcBef>
                          <a:spcPct val="30000"/>
                        </a:spcBef>
                        <a:spcAft>
                          <a:spcPct val="0"/>
                        </a:spcAft>
                        <a:buClrTx/>
                        <a:buSzTx/>
                        <a:buFontTx/>
                        <a:buNone/>
                        <a:tabLst/>
                      </a:pPr>
                      <a:r>
                        <a:rPr kumimoji="0" lang="en-US" sz="1000" b="1" i="0" u="none" strike="noStrike" kern="1200" cap="none" normalizeH="0" baseline="0" dirty="0" smtClean="0">
                          <a:ln>
                            <a:noFill/>
                          </a:ln>
                          <a:solidFill>
                            <a:schemeClr val="tx1"/>
                          </a:solidFill>
                          <a:effectLst/>
                          <a:latin typeface="+mj-lt"/>
                          <a:ea typeface="Arial Unicode MS" pitchFamily="34" charset="-128"/>
                          <a:cs typeface="Arial" charset="0"/>
                        </a:rPr>
                        <a:t>Crisis conditions </a:t>
                      </a:r>
                    </a:p>
                  </a:txBody>
                  <a:tcPr marL="9525" marR="952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vMerge="1">
                  <a:txBody>
                    <a:bodyPr/>
                    <a:lstStyle/>
                    <a:p>
                      <a:endParaRPr lang="en-GB"/>
                    </a:p>
                  </a:txBody>
                  <a:tcPr/>
                </a:tc>
              </a:tr>
              <a:tr h="281824">
                <a:tc vMerge="1">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endParaRPr kumimoji="0" lang="en-US" sz="11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bg1"/>
                          </a:solidFill>
                          <a:effectLst/>
                          <a:latin typeface="+mj-lt"/>
                          <a:ea typeface="Arial Unicode MS" pitchFamily="34" charset="-128"/>
                          <a:cs typeface="Arial" charset="0"/>
                        </a:rPr>
                        <a:t>Q12008-Q42009</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lumMod val="40000"/>
                        <a:lumOff val="60000"/>
                      </a:srgbClr>
                    </a:solidFill>
                  </a:tcPr>
                </a:tc>
                <a:tc hMerge="1">
                  <a:txBody>
                    <a:bodyPr/>
                    <a:lstStyle/>
                    <a:p>
                      <a:endParaRPr lang="en-GB"/>
                    </a:p>
                  </a:txBody>
                  <a:tcPr/>
                </a:tc>
              </a:tr>
              <a:tr h="281824">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Credit cards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3.84%</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7.50%</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1.95</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1824">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Moody’s credit</a:t>
                      </a:r>
                      <a:r>
                        <a:rPr lang="en-US" sz="1000" b="0" i="0" u="none" strike="noStrike" kern="1200" baseline="0" dirty="0" smtClean="0">
                          <a:solidFill>
                            <a:srgbClr val="000000"/>
                          </a:solidFill>
                          <a:effectLst/>
                          <a:latin typeface="+mj-lt"/>
                          <a:ea typeface="+mn-ea"/>
                          <a:cs typeface="+mn-cs"/>
                        </a:rPr>
                        <a:t> cards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3.95%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8.27%</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b="1" i="0" u="none" strike="noStrike" kern="1200" dirty="0" smtClean="0">
                          <a:solidFill>
                            <a:schemeClr val="bg1"/>
                          </a:solidFill>
                          <a:effectLst/>
                          <a:latin typeface="+mn-lt"/>
                          <a:ea typeface="+mn-ea"/>
                          <a:cs typeface="+mn-cs"/>
                        </a:rPr>
                        <a:t>2.10</a:t>
                      </a: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1824">
                <a:tc>
                  <a:txBody>
                    <a:bodyPr/>
                    <a:lstStyle/>
                    <a:p>
                      <a:pPr marL="0" marR="0" lvl="0" indent="0" algn="ctr" defTabSz="939800" rtl="0" eaLnBrk="1" fontAlgn="base" latinLnBrk="0" hangingPunct="1">
                        <a:lnSpc>
                          <a:spcPct val="100000"/>
                        </a:lnSpc>
                        <a:spcBef>
                          <a:spcPct val="30000"/>
                        </a:spcBef>
                        <a:spcAft>
                          <a:spcPct val="0"/>
                        </a:spcAft>
                        <a:buClrTx/>
                        <a:buSzTx/>
                        <a:buFontTx/>
                        <a:buNone/>
                        <a:tabLst/>
                        <a:defRPr/>
                      </a:pPr>
                      <a:endPar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endParaRPr>
                    </a:p>
                  </a:txBody>
                  <a:tcPr marL="45720" marR="45720" anchor="ctr" horzOverflow="overflow">
                    <a:lnL w="12700" cap="flat" cmpd="sng" algn="ctr">
                      <a:solidFill>
                        <a:schemeClr val="bg1">
                          <a:lumMod val="50000"/>
                        </a:schemeClr>
                      </a:solidFill>
                      <a:prstDash val="solid"/>
                      <a:round/>
                      <a:headEnd type="none" w="med" len="med"/>
                      <a:tailEnd type="none" w="med" len="med"/>
                    </a:lnL>
                    <a:lnR w="28575" cap="flat" cmpd="sng" algn="ctr">
                      <a:solidFill>
                        <a:schemeClr val="accent3">
                          <a:lumMod val="20000"/>
                          <a:lumOff val="8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lvl1pPr marL="0" algn="l" defTabSz="914400" rtl="0" eaLnBrk="1" latinLnBrk="0" hangingPunct="1">
                        <a:defRPr sz="1200" kern="1200">
                          <a:solidFill>
                            <a:schemeClr val="tx1"/>
                          </a:solidFill>
                          <a:latin typeface="Arial"/>
                          <a:ea typeface="ＭＳ Ｐゴシック"/>
                          <a:cs typeface="ＭＳ Ｐゴシック"/>
                        </a:defRPr>
                      </a:lvl1pPr>
                      <a:lvl2pPr marL="457200" algn="l" defTabSz="914400" rtl="0" eaLnBrk="1" latinLnBrk="0" hangingPunct="1">
                        <a:defRPr sz="1200" kern="1200">
                          <a:solidFill>
                            <a:schemeClr val="tx1"/>
                          </a:solidFill>
                          <a:latin typeface="Arial"/>
                          <a:ea typeface="ＭＳ Ｐゴシック"/>
                          <a:cs typeface="ＭＳ Ｐゴシック"/>
                        </a:defRPr>
                      </a:lvl2pPr>
                      <a:lvl3pPr marL="914400" algn="l" defTabSz="914400" rtl="0" eaLnBrk="1" latinLnBrk="0" hangingPunct="1">
                        <a:defRPr sz="1200" kern="1200">
                          <a:solidFill>
                            <a:schemeClr val="tx1"/>
                          </a:solidFill>
                          <a:latin typeface="Arial"/>
                          <a:ea typeface="ＭＳ Ｐゴシック"/>
                          <a:cs typeface="ＭＳ Ｐゴシック"/>
                        </a:defRPr>
                      </a:lvl3pPr>
                      <a:lvl4pPr marL="1371600" algn="l" defTabSz="914400" rtl="0" eaLnBrk="1" latinLnBrk="0" hangingPunct="1">
                        <a:defRPr sz="1200" kern="1200">
                          <a:solidFill>
                            <a:schemeClr val="tx1"/>
                          </a:solidFill>
                          <a:latin typeface="Arial"/>
                          <a:ea typeface="ＭＳ Ｐゴシック"/>
                          <a:cs typeface="ＭＳ Ｐゴシック"/>
                        </a:defRPr>
                      </a:lvl4pPr>
                      <a:lvl5pPr marL="1828800" algn="l" defTabSz="914400" rtl="0" eaLnBrk="1" latinLnBrk="0" hangingPunct="1">
                        <a:defRPr sz="1200" kern="1200">
                          <a:solidFill>
                            <a:schemeClr val="tx1"/>
                          </a:solidFill>
                          <a:latin typeface="Arial"/>
                          <a:ea typeface="ＭＳ Ｐゴシック"/>
                          <a:cs typeface="ＭＳ Ｐゴシック"/>
                        </a:defRPr>
                      </a:lvl5pPr>
                      <a:lvl6pPr marL="2286000" algn="l" defTabSz="914400" rtl="0" eaLnBrk="1" latinLnBrk="0" hangingPunct="1">
                        <a:defRPr sz="1200" kern="1200">
                          <a:solidFill>
                            <a:schemeClr val="tx1"/>
                          </a:solidFill>
                          <a:latin typeface="Arial"/>
                          <a:ea typeface="ＭＳ Ｐゴシック"/>
                          <a:cs typeface="ＭＳ Ｐゴシック"/>
                        </a:defRPr>
                      </a:lvl6pPr>
                      <a:lvl7pPr marL="2743200" algn="l" defTabSz="914400" rtl="0" eaLnBrk="1" latinLnBrk="0" hangingPunct="1">
                        <a:defRPr sz="1200" kern="1200">
                          <a:solidFill>
                            <a:schemeClr val="tx1"/>
                          </a:solidFill>
                          <a:latin typeface="Arial"/>
                          <a:ea typeface="ＭＳ Ｐゴシック"/>
                          <a:cs typeface="ＭＳ Ｐゴシック"/>
                        </a:defRPr>
                      </a:lvl7pPr>
                      <a:lvl8pPr marL="3200400" algn="l" defTabSz="914400" rtl="0" eaLnBrk="1" latinLnBrk="0" hangingPunct="1">
                        <a:defRPr sz="1200" kern="1200">
                          <a:solidFill>
                            <a:schemeClr val="tx1"/>
                          </a:solidFill>
                          <a:latin typeface="Arial"/>
                          <a:ea typeface="ＭＳ Ｐゴシック"/>
                          <a:cs typeface="ＭＳ Ｐゴシック"/>
                        </a:defRPr>
                      </a:lvl8pPr>
                      <a:lvl9pPr marL="3657600" algn="l" defTabSz="914400" rtl="0" eaLnBrk="1" latinLnBrk="0" hangingPunct="1">
                        <a:defRPr sz="1800" kern="1200">
                          <a:solidFill>
                            <a:schemeClr val="tx1"/>
                          </a:solidFill>
                          <a:latin typeface="Arial"/>
                          <a:ea typeface="ＭＳ Ｐゴシック"/>
                          <a:cs typeface="ＭＳ Ｐゴシック"/>
                        </a:defRPr>
                      </a:lvl9p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kern="1200" cap="none" normalizeH="0" baseline="0" dirty="0" smtClean="0">
                          <a:ln>
                            <a:noFill/>
                          </a:ln>
                          <a:solidFill>
                            <a:schemeClr val="tx1"/>
                          </a:solidFill>
                          <a:effectLst/>
                          <a:latin typeface="Arial"/>
                          <a:ea typeface="Arial Unicode MS" pitchFamily="34" charset="-128"/>
                          <a:cs typeface="Arial" charset="0"/>
                        </a:rPr>
                        <a:t>Q12011-Q42015</a:t>
                      </a:r>
                    </a:p>
                  </a:txBody>
                  <a:tcPr marL="45720" marR="45720" anchor="ctr" horzOverflow="overflow">
                    <a:lnL w="28575" cap="flat" cmpd="sng" algn="ctr">
                      <a:solidFill>
                        <a:schemeClr val="accent3">
                          <a:lumMod val="20000"/>
                          <a:lumOff val="80000"/>
                        </a:schemeClr>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gridSpan="2">
                  <a:txBody>
                    <a:bodyPr/>
                    <a:lstStyle/>
                    <a:p>
                      <a:pPr marL="0" marR="0" lvl="0" indent="0" algn="l" defTabSz="939800" rtl="0" eaLnBrk="1" fontAlgn="base" latinLnBrk="0" hangingPunct="1">
                        <a:lnSpc>
                          <a:spcPct val="100000"/>
                        </a:lnSpc>
                        <a:spcBef>
                          <a:spcPct val="3000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mj-lt"/>
                          <a:ea typeface="Arial Unicode MS" pitchFamily="34" charset="-128"/>
                          <a:cs typeface="Arial" charset="0"/>
                        </a:rPr>
                        <a:t>Q12008-Q42010</a:t>
                      </a:r>
                    </a:p>
                  </a:txBody>
                  <a:tcPr marL="45720" marR="45720" anchor="ctr" horzOverflow="overflow">
                    <a:lnL w="12700" cap="flat" cmpd="sng" algn="ctr">
                      <a:solidFill>
                        <a:schemeClr val="accent4"/>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DDDD"/>
                    </a:solidFill>
                  </a:tcPr>
                </a:tc>
                <a:tc hMerge="1">
                  <a:txBody>
                    <a:bodyPr/>
                    <a:lstStyle/>
                    <a:p>
                      <a:endParaRPr lang="en-GB"/>
                    </a:p>
                  </a:txBody>
                  <a:tcPr/>
                </a:tc>
              </a:tr>
              <a:tr h="281824">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FRB 100 – Credit cards</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3.84%</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8.16%</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Arial"/>
                          <a:ea typeface="+mn-ea"/>
                          <a:cs typeface="+mn-cs"/>
                        </a:rPr>
                        <a:t>2.12</a:t>
                      </a:r>
                      <a:endParaRPr lang="en-US" sz="1000" b="1" i="0" u="none" strike="noStrike" kern="1200" dirty="0">
                        <a:solidFill>
                          <a:schemeClr val="bg1"/>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81824">
                <a:tc>
                  <a:txBody>
                    <a:bodyPr/>
                    <a:lstStyle/>
                    <a:p>
                      <a:pPr marL="0" algn="ctr" defTabSz="457200" rtl="0" eaLnBrk="1" fontAlgn="b" latinLnBrk="0" hangingPunct="1"/>
                      <a:r>
                        <a:rPr lang="en-US" sz="1000" b="0" i="0" u="none" strike="noStrike" kern="1200" dirty="0" smtClean="0">
                          <a:solidFill>
                            <a:srgbClr val="000000"/>
                          </a:solidFill>
                          <a:effectLst/>
                          <a:latin typeface="+mj-lt"/>
                          <a:ea typeface="+mn-ea"/>
                          <a:cs typeface="+mn-cs"/>
                        </a:rPr>
                        <a:t>Moody’s credit</a:t>
                      </a:r>
                      <a:r>
                        <a:rPr lang="en-US" sz="1000" b="0" i="0" u="none" strike="noStrike" kern="1200" baseline="0" dirty="0" smtClean="0">
                          <a:solidFill>
                            <a:srgbClr val="000000"/>
                          </a:solidFill>
                          <a:effectLst/>
                          <a:latin typeface="+mj-lt"/>
                          <a:ea typeface="+mn-ea"/>
                          <a:cs typeface="+mn-cs"/>
                        </a:rPr>
                        <a:t> cards</a:t>
                      </a:r>
                      <a:endParaRPr lang="en-US" sz="1000" b="0" i="0" u="none" strike="noStrike" kern="1200" dirty="0">
                        <a:solidFill>
                          <a:srgbClr val="000000"/>
                        </a:solidFill>
                        <a:effectLst/>
                        <a:latin typeface="+mj-lt"/>
                        <a:ea typeface="+mn-ea"/>
                        <a:cs typeface="+mn-cs"/>
                      </a:endParaRPr>
                    </a:p>
                  </a:txBody>
                  <a:tcPr marL="9525" marR="9525" marT="9525" marB="0" anchor="ctr">
                    <a:lnL w="12700" cap="flat" cmpd="sng" algn="ctr">
                      <a:solidFill>
                        <a:schemeClr val="bg1">
                          <a:lumMod val="50000"/>
                        </a:schemeClr>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Arial"/>
                          <a:ea typeface="+mn-ea"/>
                          <a:cs typeface="+mn-cs"/>
                        </a:rPr>
                        <a:t>3.95%</a:t>
                      </a:r>
                      <a:endParaRPr lang="en-US" sz="1000" b="0" i="0" u="none" strike="noStrike" kern="1200" dirty="0">
                        <a:solidFill>
                          <a:srgbClr val="000000"/>
                        </a:solidFill>
                        <a:effectLst/>
                        <a:latin typeface="Arial"/>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0" i="0" u="none" strike="noStrike" kern="1200" dirty="0" smtClean="0">
                          <a:solidFill>
                            <a:srgbClr val="000000"/>
                          </a:solidFill>
                          <a:effectLst/>
                          <a:latin typeface="+mn-lt"/>
                          <a:ea typeface="+mn-ea"/>
                          <a:cs typeface="+mn-cs"/>
                        </a:rPr>
                        <a:t>8.82%</a:t>
                      </a:r>
                      <a:endParaRPr lang="en-US" sz="1000" b="0" i="0" u="none" strike="noStrike" kern="1200" dirty="0">
                        <a:solidFill>
                          <a:srgbClr val="000000"/>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ctr" defTabSz="457200" rtl="0" eaLnBrk="1" fontAlgn="b" latinLnBrk="0" hangingPunct="1"/>
                      <a:r>
                        <a:rPr lang="en-US" sz="1000" b="1" i="0" u="none" strike="noStrike" kern="1200" dirty="0" smtClean="0">
                          <a:solidFill>
                            <a:schemeClr val="bg1"/>
                          </a:solidFill>
                          <a:effectLst/>
                          <a:latin typeface="+mn-lt"/>
                          <a:ea typeface="+mn-ea"/>
                          <a:cs typeface="+mn-cs"/>
                        </a:rPr>
                        <a:t>2.24</a:t>
                      </a:r>
                      <a:endParaRPr lang="en-US" sz="1000" b="1" i="0" u="none" strike="noStrike" kern="1200" dirty="0">
                        <a:solidFill>
                          <a:schemeClr val="bg1"/>
                        </a:solidFill>
                        <a:effectLst/>
                        <a:latin typeface="+mn-lt"/>
                        <a:ea typeface="+mn-ea"/>
                        <a:cs typeface="+mn-cs"/>
                      </a:endParaRPr>
                    </a:p>
                  </a:txBody>
                  <a:tcPr marL="9525" marR="9525" marT="9525" marB="0" anchor="ctr">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rgbClr val="80808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bl>
          </a:graphicData>
        </a:graphic>
      </p:graphicFrame>
    </p:spTree>
    <p:extLst>
      <p:ext uri="{BB962C8B-B14F-4D97-AF65-F5344CB8AC3E}">
        <p14:creationId xmlns:p14="http://schemas.microsoft.com/office/powerpoint/2010/main" val="29223564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hidden="1"/>
          <p:cNvGraphicFramePr>
            <a:graphicFrameLocks noChangeAspect="1"/>
          </p:cNvGraphicFramePr>
          <p:nvPr>
            <p:custDataLst>
              <p:tags r:id="rId2"/>
            </p:custDataLst>
            <p:extLst>
              <p:ext uri="{D42A27DB-BD31-4B8C-83A1-F6EECF244321}">
                <p14:modId xmlns:p14="http://schemas.microsoft.com/office/powerpoint/2010/main" val="21952960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634" name="think-cell Slide" r:id="rId24" imgW="270" imgH="270" progId="TCLayout.ActiveDocument.1">
                  <p:embed/>
                </p:oleObj>
              </mc:Choice>
              <mc:Fallback>
                <p:oleObj name="think-cell Slide" r:id="rId24" imgW="270" imgH="270" progId="TCLayout.ActiveDocument.1">
                  <p:embed/>
                  <p:pic>
                    <p:nvPicPr>
                      <p:cNvPr id="0" name=""/>
                      <p:cNvPicPr/>
                      <p:nvPr/>
                    </p:nvPicPr>
                    <p:blipFill>
                      <a:blip r:embed="rId25"/>
                      <a:stretch>
                        <a:fillRect/>
                      </a:stretch>
                    </p:blipFill>
                    <p:spPr>
                      <a:xfrm>
                        <a:off x="1588" y="1588"/>
                        <a:ext cx="1587" cy="1587"/>
                      </a:xfrm>
                      <a:prstGeom prst="rect">
                        <a:avLst/>
                      </a:prstGeom>
                    </p:spPr>
                  </p:pic>
                </p:oleObj>
              </mc:Fallback>
            </mc:AlternateContent>
          </a:graphicData>
        </a:graphic>
      </p:graphicFrame>
      <p:sp>
        <p:nvSpPr>
          <p:cNvPr id="27" name="Rectangle 26" hidden="1"/>
          <p:cNvSpPr/>
          <p:nvPr>
            <p:custDataLst>
              <p:tags r:id="rId3"/>
            </p:custDataLst>
          </p:nvPr>
        </p:nvSpPr>
        <p:spPr bwMode="auto">
          <a:xfrm>
            <a:off x="0" y="0"/>
            <a:ext cx="158750" cy="158750"/>
          </a:xfrm>
          <a:prstGeom prst="rect">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nSpc>
                <a:spcPct val="100000"/>
              </a:lnSpc>
            </a:pPr>
            <a:endParaRPr lang="en-GB" dirty="0" smtClean="0">
              <a:solidFill>
                <a:schemeClr val="tx1"/>
              </a:solidFill>
              <a:latin typeface="Arial"/>
              <a:ea typeface="ＭＳ Ｐゴシック"/>
              <a:sym typeface="Arial"/>
            </a:endParaRPr>
          </a:p>
        </p:txBody>
      </p:sp>
      <p:sp>
        <p:nvSpPr>
          <p:cNvPr id="360" name="TextBox 359"/>
          <p:cNvSpPr txBox="1"/>
          <p:nvPr/>
        </p:nvSpPr>
        <p:spPr>
          <a:xfrm>
            <a:off x="674154" y="19889"/>
            <a:ext cx="8928633" cy="621709"/>
          </a:xfrm>
          <a:prstGeom prst="rect">
            <a:avLst/>
          </a:prstGeom>
          <a:noFill/>
        </p:spPr>
        <p:txBody>
          <a:bodyPr wrap="square" rtlCol="0">
            <a:spAutoFit/>
          </a:bodyPr>
          <a:lstStyle/>
          <a:p>
            <a:pPr algn="l"/>
            <a:r>
              <a:rPr lang="it-IT" sz="2000" b="1" dirty="0" smtClean="0"/>
              <a:t>BSPR Credit </a:t>
            </a:r>
            <a:r>
              <a:rPr lang="it-IT" sz="2000" b="1" dirty="0" err="1" smtClean="0"/>
              <a:t>Cards</a:t>
            </a:r>
            <a:endParaRPr lang="it-IT" sz="2000" b="1" dirty="0"/>
          </a:p>
          <a:p>
            <a:pPr algn="l"/>
            <a:r>
              <a:rPr lang="en-US" sz="2000" b="1" dirty="0">
                <a:solidFill>
                  <a:srgbClr val="FF0000"/>
                </a:solidFill>
              </a:rPr>
              <a:t>NCO rate anchor </a:t>
            </a:r>
            <a:r>
              <a:rPr lang="en-US" sz="2000" b="1" dirty="0" smtClean="0">
                <a:solidFill>
                  <a:srgbClr val="FF0000"/>
                </a:solidFill>
              </a:rPr>
              <a:t>point - Performance testing</a:t>
            </a:r>
            <a:endParaRPr lang="en-US" sz="2000" b="1" dirty="0">
              <a:solidFill>
                <a:srgbClr val="FF0000"/>
              </a:solidFill>
            </a:endParaRPr>
          </a:p>
        </p:txBody>
      </p:sp>
      <p:sp>
        <p:nvSpPr>
          <p:cNvPr id="581" name="Rectangle 580"/>
          <p:cNvSpPr/>
          <p:nvPr/>
        </p:nvSpPr>
        <p:spPr>
          <a:xfrm>
            <a:off x="457200" y="1256365"/>
            <a:ext cx="5809807"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BSPR Credit Cards projected charge-off rates in Base</a:t>
            </a:r>
          </a:p>
          <a:p>
            <a:pPr algn="l"/>
            <a:r>
              <a:rPr lang="en-GB" sz="1400" kern="0" dirty="0" smtClean="0">
                <a:solidFill>
                  <a:srgbClr val="FF0000"/>
                </a:solidFill>
                <a:latin typeface="Arial"/>
                <a:ea typeface="ＭＳ Ｐゴシック"/>
              </a:rPr>
              <a:t>%, 2015-2018, vs 2016 NCO anchor points</a:t>
            </a:r>
            <a:endParaRPr lang="en-GB" sz="1400" kern="0" dirty="0">
              <a:solidFill>
                <a:srgbClr val="FF0000"/>
              </a:solidFill>
              <a:latin typeface="Arial"/>
              <a:ea typeface="ＭＳ Ｐゴシック"/>
            </a:endParaRPr>
          </a:p>
        </p:txBody>
      </p:sp>
      <p:sp>
        <p:nvSpPr>
          <p:cNvPr id="59" name="Text Box 21"/>
          <p:cNvSpPr txBox="1">
            <a:spLocks noChangeArrowheads="1"/>
          </p:cNvSpPr>
          <p:nvPr/>
        </p:nvSpPr>
        <p:spPr bwMode="gray">
          <a:xfrm>
            <a:off x="305483" y="-107576"/>
            <a:ext cx="495300" cy="758825"/>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hlink"/>
                </a:solidFill>
                <a:miter lim="800000"/>
                <a:headEnd/>
                <a:tailEnd/>
              </a14:hiddenLine>
            </a:ext>
            <a:ext uri="{AF507438-7753-43E0-B8FC-AC1667EBCBE1}">
              <a14:hiddenEffects xmlns:a14="http://schemas.microsoft.com/office/drawing/2010/main">
                <a:effectLst>
                  <a:outerShdw dist="17961" dir="2700000" algn="ctr" rotWithShape="0">
                    <a:schemeClr val="folHlink">
                      <a:gamma/>
                      <a:shade val="60000"/>
                      <a:invGamma/>
                    </a:schemeClr>
                  </a:outerShdw>
                </a:effectLst>
              </a14:hiddenEffects>
            </a:ext>
          </a:extLst>
        </p:spPr>
        <p:txBody>
          <a:bodyPr wrap="none" anchor="ctr"/>
          <a:lstStyle/>
          <a:p>
            <a:pPr algn="r">
              <a:lnSpc>
                <a:spcPct val="100000"/>
              </a:lnSpc>
            </a:pPr>
            <a:r>
              <a:rPr lang="en-GB" sz="3600" b="1" dirty="0" smtClean="0">
                <a:solidFill>
                  <a:srgbClr val="FF0000"/>
                </a:solidFill>
                <a:ea typeface="ＭＳ Ｐゴシック"/>
              </a:rPr>
              <a:t>C</a:t>
            </a:r>
            <a:endParaRPr lang="en-GB" sz="3600" b="1" dirty="0">
              <a:solidFill>
                <a:srgbClr val="FF0000"/>
              </a:solidFill>
              <a:ea typeface="ＭＳ Ｐゴシック"/>
            </a:endParaRPr>
          </a:p>
        </p:txBody>
      </p:sp>
      <p:graphicFrame>
        <p:nvGraphicFramePr>
          <p:cNvPr id="73" name="Object 72"/>
          <p:cNvGraphicFramePr>
            <a:graphicFrameLocks/>
          </p:cNvGraphicFramePr>
          <p:nvPr>
            <p:custDataLst>
              <p:tags r:id="rId4"/>
            </p:custDataLst>
            <p:extLst>
              <p:ext uri="{D42A27DB-BD31-4B8C-83A1-F6EECF244321}">
                <p14:modId xmlns:p14="http://schemas.microsoft.com/office/powerpoint/2010/main" val="2132443062"/>
              </p:ext>
            </p:extLst>
          </p:nvPr>
        </p:nvGraphicFramePr>
        <p:xfrm>
          <a:off x="571500" y="2095500"/>
          <a:ext cx="5800835" cy="3409830"/>
        </p:xfrm>
        <a:graphic>
          <a:graphicData uri="http://schemas.openxmlformats.org/presentationml/2006/ole">
            <mc:AlternateContent xmlns:mc="http://schemas.openxmlformats.org/markup-compatibility/2006">
              <mc:Choice xmlns:v="urn:schemas-microsoft-com:vml" Requires="v">
                <p:oleObj spid="_x0000_s154635" name="Chart" r:id="rId26" imgW="5800835" imgH="3409830" progId="MSGraph.Chart.8">
                  <p:embed followColorScheme="full"/>
                </p:oleObj>
              </mc:Choice>
              <mc:Fallback>
                <p:oleObj name="Chart" r:id="rId26" imgW="5800835" imgH="3409830" progId="MSGraph.Chart.8">
                  <p:embed followColorScheme="full"/>
                  <p:pic>
                    <p:nvPicPr>
                      <p:cNvPr id="0" name=""/>
                      <p:cNvPicPr/>
                      <p:nvPr/>
                    </p:nvPicPr>
                    <p:blipFill>
                      <a:blip r:embed="rId27"/>
                      <a:stretch>
                        <a:fillRect/>
                      </a:stretch>
                    </p:blipFill>
                    <p:spPr>
                      <a:xfrm>
                        <a:off x="571500" y="2095500"/>
                        <a:ext cx="5800835" cy="3409830"/>
                      </a:xfrm>
                      <a:prstGeom prst="rect">
                        <a:avLst/>
                      </a:prstGeom>
                    </p:spPr>
                  </p:pic>
                </p:oleObj>
              </mc:Fallback>
            </mc:AlternateContent>
          </a:graphicData>
        </a:graphic>
      </p:graphicFrame>
      <p:sp>
        <p:nvSpPr>
          <p:cNvPr id="50" name="Text Placeholder 17"/>
          <p:cNvSpPr>
            <a:spLocks noGrp="1"/>
          </p:cNvSpPr>
          <p:nvPr>
            <p:custDataLst>
              <p:tags r:id="rId5"/>
            </p:custDataLst>
          </p:nvPr>
        </p:nvSpPr>
        <p:spPr bwMode="gray">
          <a:xfrm>
            <a:off x="495300" y="3743325"/>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C33302E9-9336-41F9-8905-9BD6DF2B0E47}" type="datetime'''''''''''''''''''''''''''''''''''''''''''''''''''5'''''''">
              <a:rPr lang="en-US" sz="1000">
                <a:latin typeface="Arial"/>
                <a:ea typeface="ＭＳ Ｐゴシック"/>
                <a:sym typeface="Arial"/>
              </a:rPr>
              <a:pPr marL="0" indent="0" algn="r">
                <a:lnSpc>
                  <a:spcPct val="100000"/>
                </a:lnSpc>
                <a:spcBef>
                  <a:spcPct val="0"/>
                </a:spcBef>
                <a:spcAft>
                  <a:spcPct val="0"/>
                </a:spcAft>
                <a:buNone/>
              </a:pPr>
              <a:t>5</a:t>
            </a:fld>
            <a:endParaRPr lang="en-GB" sz="1000" dirty="0">
              <a:latin typeface="Arial"/>
              <a:ea typeface="ＭＳ Ｐゴシック"/>
              <a:sym typeface="Arial"/>
            </a:endParaRPr>
          </a:p>
        </p:txBody>
      </p:sp>
      <p:sp>
        <p:nvSpPr>
          <p:cNvPr id="31" name="Text Placeholder 3"/>
          <p:cNvSpPr>
            <a:spLocks noGrp="1"/>
          </p:cNvSpPr>
          <p:nvPr>
            <p:custDataLst>
              <p:tags r:id="rId6"/>
            </p:custDataLst>
          </p:nvPr>
        </p:nvSpPr>
        <p:spPr bwMode="gray">
          <a:xfrm>
            <a:off x="495300" y="5334000"/>
            <a:ext cx="69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A95FA2E5-75AF-4443-8B1E-604424AC4CEF}" type="datetime'''''''''''''''''''''''''''''''''''''''''0'''''''''''''">
              <a:rPr lang="en-US" sz="1000">
                <a:ea typeface="ＭＳ Ｐゴシック"/>
              </a:rPr>
              <a:pPr/>
              <a:t>0</a:t>
            </a:fld>
            <a:endParaRPr lang="en-GB" sz="1000" dirty="0">
              <a:latin typeface="Arial"/>
              <a:ea typeface="ＭＳ Ｐゴシック"/>
              <a:sym typeface="Arial"/>
            </a:endParaRPr>
          </a:p>
        </p:txBody>
      </p:sp>
      <p:sp>
        <p:nvSpPr>
          <p:cNvPr id="38" name="Text Placeholder 6"/>
          <p:cNvSpPr>
            <a:spLocks noGrp="1"/>
          </p:cNvSpPr>
          <p:nvPr>
            <p:custDataLst>
              <p:tags r:id="rId7"/>
            </p:custDataLst>
          </p:nvPr>
        </p:nvSpPr>
        <p:spPr bwMode="gray">
          <a:xfrm>
            <a:off x="425450" y="2143125"/>
            <a:ext cx="1397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r">
              <a:lnSpc>
                <a:spcPct val="100000"/>
              </a:lnSpc>
              <a:spcBef>
                <a:spcPct val="0"/>
              </a:spcBef>
              <a:spcAft>
                <a:spcPct val="0"/>
              </a:spcAft>
              <a:buNone/>
            </a:pPr>
            <a:fld id="{D947068C-B95A-4AEB-9E95-9D66259E1D9F}" type="datetime'''''''''''''''''1''''0'''">
              <a:rPr lang="en-US" sz="1000">
                <a:latin typeface="Arial"/>
                <a:ea typeface="ＭＳ Ｐゴシック"/>
                <a:sym typeface="Arial"/>
              </a:rPr>
              <a:pPr marL="0" indent="0" algn="r">
                <a:lnSpc>
                  <a:spcPct val="100000"/>
                </a:lnSpc>
                <a:spcBef>
                  <a:spcPct val="0"/>
                </a:spcBef>
                <a:spcAft>
                  <a:spcPct val="0"/>
                </a:spcAft>
                <a:buNone/>
              </a:pPr>
              <a:t>10</a:t>
            </a:fld>
            <a:endParaRPr lang="en-GB" sz="1000" dirty="0">
              <a:latin typeface="Arial"/>
              <a:ea typeface="ＭＳ Ｐゴシック"/>
              <a:sym typeface="Arial"/>
            </a:endParaRPr>
          </a:p>
        </p:txBody>
      </p:sp>
      <p:sp>
        <p:nvSpPr>
          <p:cNvPr id="41" name="Text Placeholder 3"/>
          <p:cNvSpPr>
            <a:spLocks noGrp="1"/>
          </p:cNvSpPr>
          <p:nvPr>
            <p:custDataLst>
              <p:tags r:id="rId8"/>
            </p:custDataLst>
          </p:nvPr>
        </p:nvSpPr>
        <p:spPr bwMode="auto">
          <a:xfrm>
            <a:off x="570230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144199A6-A5A5-49C5-B081-3C5B10AD342A}" type="datetime'''''''''''2''0''''''''''''''''''''''''''''''18'''''">
              <a:rPr lang="en-US" sz="1000"/>
              <a:pPr/>
              <a:t>2018</a:t>
            </a:fld>
            <a:endParaRPr lang="en-GB" sz="1000" dirty="0">
              <a:latin typeface="Arial"/>
              <a:sym typeface="Arial"/>
            </a:endParaRPr>
          </a:p>
        </p:txBody>
      </p:sp>
      <p:sp>
        <p:nvSpPr>
          <p:cNvPr id="37" name="Text Placeholder 2"/>
          <p:cNvSpPr>
            <a:spLocks noGrp="1"/>
          </p:cNvSpPr>
          <p:nvPr>
            <p:custDataLst>
              <p:tags r:id="rId9"/>
            </p:custDataLst>
          </p:nvPr>
        </p:nvSpPr>
        <p:spPr bwMode="auto">
          <a:xfrm>
            <a:off x="3216275"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257CBF8A-28E2-4C98-B096-736DFD9D9955}" type="datetime'2''''''''''''''''''''0''''''1''''''''''''''7'''''''''''''">
              <a:rPr lang="en-US" sz="1000">
                <a:latin typeface="Arial"/>
                <a:sym typeface="Arial"/>
              </a:rPr>
              <a:pPr marL="0" indent="0" algn="ctr">
                <a:lnSpc>
                  <a:spcPct val="100000"/>
                </a:lnSpc>
                <a:spcBef>
                  <a:spcPct val="0"/>
                </a:spcBef>
                <a:spcAft>
                  <a:spcPct val="0"/>
                </a:spcAft>
                <a:buNone/>
              </a:pPr>
              <a:t>2017</a:t>
            </a:fld>
            <a:endParaRPr lang="en-GB" sz="1000" dirty="0">
              <a:latin typeface="Arial"/>
              <a:sym typeface="Arial"/>
            </a:endParaRPr>
          </a:p>
        </p:txBody>
      </p:sp>
      <p:sp>
        <p:nvSpPr>
          <p:cNvPr id="36" name="Text Placeholder 1"/>
          <p:cNvSpPr>
            <a:spLocks noGrp="1"/>
          </p:cNvSpPr>
          <p:nvPr>
            <p:custDataLst>
              <p:tags r:id="rId10"/>
            </p:custDataLst>
          </p:nvPr>
        </p:nvSpPr>
        <p:spPr bwMode="auto">
          <a:xfrm>
            <a:off x="730250" y="5527675"/>
            <a:ext cx="292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spcCol="0" anchor="t"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gn="ctr">
              <a:lnSpc>
                <a:spcPct val="100000"/>
              </a:lnSpc>
              <a:spcBef>
                <a:spcPct val="0"/>
              </a:spcBef>
              <a:spcAft>
                <a:spcPct val="0"/>
              </a:spcAft>
              <a:buNone/>
            </a:pPr>
            <a:fld id="{DD8A1C2B-F6B3-4F9E-B619-9EE0B0EC9170}" type="datetime'''2''''''''''''''''''''''''''''''0''''''''''''''1''''6'''''''">
              <a:rPr lang="en-US" sz="1000"/>
              <a:pPr marL="0" indent="0" algn="ctr">
                <a:lnSpc>
                  <a:spcPct val="100000"/>
                </a:lnSpc>
                <a:spcBef>
                  <a:spcPct val="0"/>
                </a:spcBef>
                <a:spcAft>
                  <a:spcPct val="0"/>
                </a:spcAft>
                <a:buNone/>
              </a:pPr>
              <a:t>2016</a:t>
            </a:fld>
            <a:endParaRPr lang="en-GB" sz="1000" dirty="0"/>
          </a:p>
        </p:txBody>
      </p:sp>
      <p:cxnSp>
        <p:nvCxnSpPr>
          <p:cNvPr id="6" name="Straight Connector 5"/>
          <p:cNvCxnSpPr/>
          <p:nvPr>
            <p:custDataLst>
              <p:tags r:id="rId11"/>
            </p:custDataLst>
          </p:nvPr>
        </p:nvCxnSpPr>
        <p:spPr bwMode="gray">
          <a:xfrm>
            <a:off x="5024438" y="6048375"/>
            <a:ext cx="328612" cy="0"/>
          </a:xfrm>
          <a:prstGeom prst="line">
            <a:avLst/>
          </a:prstGeom>
          <a:ln w="19050">
            <a:solidFill>
              <a:srgbClr val="EB0326"/>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custDataLst>
              <p:tags r:id="rId12"/>
            </p:custDataLst>
          </p:nvPr>
        </p:nvCxnSpPr>
        <p:spPr bwMode="gray">
          <a:xfrm>
            <a:off x="5024438" y="5845175"/>
            <a:ext cx="328612" cy="0"/>
          </a:xfrm>
          <a:prstGeom prst="line">
            <a:avLst/>
          </a:prstGeom>
          <a:ln w="19050">
            <a:solidFill>
              <a:srgbClr val="FFBF27"/>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custDataLst>
              <p:tags r:id="rId13"/>
            </p:custDataLst>
          </p:nvPr>
        </p:nvCxnSpPr>
        <p:spPr bwMode="gray">
          <a:xfrm>
            <a:off x="3121025" y="6048375"/>
            <a:ext cx="328613" cy="0"/>
          </a:xfrm>
          <a:prstGeom prst="line">
            <a:avLst/>
          </a:prstGeom>
          <a:ln w="28575">
            <a:solidFill>
              <a:srgbClr val="EB032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custDataLst>
              <p:tags r:id="rId14"/>
            </p:custDataLst>
          </p:nvPr>
        </p:nvCxnSpPr>
        <p:spPr bwMode="gray">
          <a:xfrm>
            <a:off x="3121025" y="5845175"/>
            <a:ext cx="328613" cy="0"/>
          </a:xfrm>
          <a:prstGeom prst="line">
            <a:avLst/>
          </a:prstGeom>
          <a:ln w="28575">
            <a:solidFill>
              <a:srgbClr val="FFBF2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custDataLst>
              <p:tags r:id="rId15"/>
            </p:custDataLst>
          </p:nvPr>
        </p:nvCxnSpPr>
        <p:spPr bwMode="gray">
          <a:xfrm>
            <a:off x="336550" y="6048375"/>
            <a:ext cx="328613" cy="0"/>
          </a:xfrm>
          <a:prstGeom prst="line">
            <a:avLst/>
          </a:prstGeom>
          <a:ln w="19050">
            <a:solidFill>
              <a:srgbClr val="41A44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custDataLst>
              <p:tags r:id="rId16"/>
            </p:custDataLst>
          </p:nvPr>
        </p:nvCxnSpPr>
        <p:spPr bwMode="gray">
          <a:xfrm>
            <a:off x="336550" y="5845175"/>
            <a:ext cx="328613" cy="0"/>
          </a:xfrm>
          <a:prstGeom prst="line">
            <a:avLst/>
          </a:prstGeom>
          <a:ln w="19050">
            <a:solidFill>
              <a:srgbClr val="646AAC"/>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5" name="Text Placeholder 6186"/>
          <p:cNvSpPr>
            <a:spLocks noGrp="1"/>
          </p:cNvSpPr>
          <p:nvPr>
            <p:custDataLst>
              <p:tags r:id="rId17"/>
            </p:custDataLst>
          </p:nvPr>
        </p:nvSpPr>
        <p:spPr bwMode="auto">
          <a:xfrm>
            <a:off x="5403850" y="5978525"/>
            <a:ext cx="101917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B0425C67-4C00-4A3A-B204-DB7542C7D375}" type="datetime'''''''Pr''o''p''''''o''''se''d'' red'' ''''''''''''lim''i''t'">
              <a:rPr lang="en-US" sz="1000"/>
              <a:pPr/>
              <a:t>Proposed red limit</a:t>
            </a:fld>
            <a:endParaRPr lang="en-GB" sz="1000" dirty="0">
              <a:latin typeface="Arial"/>
              <a:sym typeface="Arial"/>
            </a:endParaRPr>
          </a:p>
        </p:txBody>
      </p:sp>
      <p:sp>
        <p:nvSpPr>
          <p:cNvPr id="88" name="Text Placeholder 6715"/>
          <p:cNvSpPr>
            <a:spLocks noGrp="1"/>
          </p:cNvSpPr>
          <p:nvPr>
            <p:custDataLst>
              <p:tags r:id="rId18"/>
            </p:custDataLst>
          </p:nvPr>
        </p:nvSpPr>
        <p:spPr bwMode="auto">
          <a:xfrm>
            <a:off x="3500439" y="5978525"/>
            <a:ext cx="1114425"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A1E6B24C-8FB0-42AF-B78A-133CD839169F}" type="datetime'''''Ma''''x ''''CC''''''''AR'''''' re''d'''''' ''li''m''it'''">
              <a:rPr lang="en-US" sz="1000"/>
              <a:pPr/>
              <a:t>Max CCAR red limit</a:t>
            </a:fld>
            <a:endParaRPr lang="en-GB" sz="1000" dirty="0"/>
          </a:p>
        </p:txBody>
      </p:sp>
      <p:sp>
        <p:nvSpPr>
          <p:cNvPr id="44" name="Text Placeholder 6185"/>
          <p:cNvSpPr>
            <a:spLocks noGrp="1"/>
          </p:cNvSpPr>
          <p:nvPr>
            <p:custDataLst>
              <p:tags r:id="rId19"/>
            </p:custDataLst>
          </p:nvPr>
        </p:nvSpPr>
        <p:spPr bwMode="auto">
          <a:xfrm>
            <a:off x="5403850" y="5775325"/>
            <a:ext cx="13271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C92C8835-EFD4-4F1A-8B81-381D5A831908}" type="datetime'Propo''''sed am''''be''r'''''' ''t''r''''i''''''''''gge''r'''">
              <a:rPr lang="en-US" sz="1000"/>
              <a:pPr/>
              <a:t>Proposed amber trigger</a:t>
            </a:fld>
            <a:endParaRPr lang="en-GB" sz="1000" dirty="0">
              <a:latin typeface="Arial"/>
              <a:sym typeface="Arial"/>
            </a:endParaRPr>
          </a:p>
        </p:txBody>
      </p:sp>
      <p:sp>
        <p:nvSpPr>
          <p:cNvPr id="92" name="Text Placeholder 6719"/>
          <p:cNvSpPr>
            <a:spLocks noGrp="1"/>
          </p:cNvSpPr>
          <p:nvPr>
            <p:custDataLst>
              <p:tags r:id="rId20"/>
            </p:custDataLst>
          </p:nvPr>
        </p:nvSpPr>
        <p:spPr bwMode="auto">
          <a:xfrm>
            <a:off x="3500438" y="5775325"/>
            <a:ext cx="142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686F1723-C98B-492E-8360-5C62E254DF5B}" type="datetime'M''''a''x CC''''AR ''am''be''''r t''r''i''''''g''ge''''''r'">
              <a:rPr lang="en-US" sz="1000"/>
              <a:pPr/>
              <a:t>Max CCAR amber trigger</a:t>
            </a:fld>
            <a:endParaRPr lang="en-GB" sz="1000" dirty="0"/>
          </a:p>
        </p:txBody>
      </p:sp>
      <p:sp>
        <p:nvSpPr>
          <p:cNvPr id="91" name="Text Placeholder 6720"/>
          <p:cNvSpPr>
            <a:spLocks noGrp="1"/>
          </p:cNvSpPr>
          <p:nvPr>
            <p:custDataLst>
              <p:tags r:id="rId21"/>
            </p:custDataLst>
          </p:nvPr>
        </p:nvSpPr>
        <p:spPr bwMode="auto">
          <a:xfrm>
            <a:off x="715963" y="5978525"/>
            <a:ext cx="22923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79B4138-E898-4F49-847F-9E0E083669B0}" type="datetime'Hi''''storic''al'' ''12mo ''trai''ling loss rate (a''nnual)'''">
              <a:rPr lang="en-US" sz="1000"/>
              <a:pPr/>
              <a:t>Historical 12mo trailing loss rate (annual)</a:t>
            </a:fld>
            <a:endParaRPr lang="en-GB" sz="1000" dirty="0">
              <a:latin typeface="Arial"/>
              <a:sym typeface="Arial"/>
            </a:endParaRPr>
          </a:p>
        </p:txBody>
      </p:sp>
      <p:sp>
        <p:nvSpPr>
          <p:cNvPr id="86" name="Text Placeholder 6718"/>
          <p:cNvSpPr>
            <a:spLocks noGrp="1"/>
          </p:cNvSpPr>
          <p:nvPr>
            <p:custDataLst>
              <p:tags r:id="rId22"/>
            </p:custDataLst>
          </p:nvPr>
        </p:nvSpPr>
        <p:spPr bwMode="auto">
          <a:xfrm>
            <a:off x="715963" y="5775325"/>
            <a:ext cx="2303463"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spcCol="0" anchor="ctr" anchorCtr="0" compatLnSpc="1">
            <a:prstTxWarp prst="textNoShape">
              <a:avLst/>
            </a:prstTxWarp>
            <a:noAutofit/>
          </a:bodyPr>
          <a:lstStyle>
            <a:lvl1pPr marL="180000" indent="-180000" algn="l" rtl="0" eaLnBrk="1" fontAlgn="base" hangingPunct="1">
              <a:spcBef>
                <a:spcPts val="700"/>
              </a:spcBef>
              <a:spcAft>
                <a:spcPts val="0"/>
              </a:spcAft>
              <a:buChar char="•"/>
              <a:defRPr sz="1400">
                <a:solidFill>
                  <a:schemeClr val="tx1"/>
                </a:solidFill>
                <a:latin typeface="+mn-lt"/>
                <a:ea typeface="+mn-ea"/>
                <a:cs typeface="+mn-cs"/>
                <a:sym typeface="+mn-lt"/>
              </a:defRPr>
            </a:lvl1pPr>
            <a:lvl2pPr marL="360000" indent="-180000" algn="l" rtl="0" eaLnBrk="1" fontAlgn="base" hangingPunct="1">
              <a:spcBef>
                <a:spcPts val="300"/>
              </a:spcBef>
              <a:spcAft>
                <a:spcPts val="0"/>
              </a:spcAft>
              <a:buFont typeface="Arial" charset="0"/>
              <a:buChar char="–"/>
              <a:defRPr sz="1400" baseline="0">
                <a:solidFill>
                  <a:schemeClr val="tx1"/>
                </a:solidFill>
                <a:latin typeface="+mn-lt"/>
                <a:ea typeface="+mn-ea"/>
                <a:cs typeface="+mn-cs"/>
                <a:sym typeface="+mn-lt"/>
              </a:defRPr>
            </a:lvl2pPr>
            <a:lvl3pPr marL="54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3pPr>
            <a:lvl4pPr marL="720000" indent="-179388" algn="l" rtl="0" eaLnBrk="1" fontAlgn="base" hangingPunct="1">
              <a:spcBef>
                <a:spcPts val="300"/>
              </a:spcBef>
              <a:spcAft>
                <a:spcPts val="0"/>
              </a:spcAft>
              <a:buFont typeface="Arial" charset="0"/>
              <a:buChar char="-"/>
              <a:defRPr sz="1400">
                <a:solidFill>
                  <a:schemeClr val="tx1"/>
                </a:solidFill>
                <a:latin typeface="+mn-lt"/>
                <a:ea typeface="+mn-ea"/>
                <a:cs typeface="+mn-cs"/>
                <a:sym typeface="+mn-lt"/>
              </a:defRPr>
            </a:lvl4pPr>
            <a:lvl5pPr marL="900000" indent="-180000" algn="l" rtl="0" eaLnBrk="1" fontAlgn="base" hangingPunct="1">
              <a:spcBef>
                <a:spcPts val="300"/>
              </a:spcBef>
              <a:spcAft>
                <a:spcPts val="0"/>
              </a:spcAft>
              <a:buFont typeface="Arial" panose="020B0604020202020204" pitchFamily="34" charset="0"/>
              <a:buChar char="-"/>
              <a:defRPr sz="1400">
                <a:solidFill>
                  <a:schemeClr val="tx1"/>
                </a:solidFill>
                <a:latin typeface="+mn-lt"/>
                <a:ea typeface="+mn-ea"/>
                <a:cs typeface="+mn-cs"/>
                <a:sym typeface="+mn-lt"/>
              </a:defRPr>
            </a:lvl5pPr>
            <a:lvl6pPr marL="108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6pPr>
            <a:lvl7pPr marL="1260000" indent="-180000" algn="l" rtl="0" eaLnBrk="1" fontAlgn="base" hangingPunct="1">
              <a:spcBef>
                <a:spcPts val="300"/>
              </a:spcBef>
              <a:spcAft>
                <a:spcPts val="0"/>
              </a:spcAft>
              <a:buFont typeface="Arial" charset="0"/>
              <a:buChar char="-"/>
              <a:defRPr sz="1400">
                <a:solidFill>
                  <a:schemeClr val="tx1"/>
                </a:solidFill>
                <a:latin typeface="+mn-lt"/>
                <a:cs typeface="+mn-cs"/>
              </a:defRPr>
            </a:lvl7pPr>
            <a:lvl8pPr marL="1440000" indent="-180000" algn="l" rtl="0" eaLnBrk="1" fontAlgn="base" hangingPunct="1">
              <a:spcBef>
                <a:spcPts val="300"/>
              </a:spcBef>
              <a:spcAft>
                <a:spcPts val="0"/>
              </a:spcAft>
              <a:buFont typeface="Arial" charset="0"/>
              <a:buChar char="-"/>
              <a:defRPr sz="1400">
                <a:solidFill>
                  <a:schemeClr val="tx1"/>
                </a:solidFill>
                <a:latin typeface="+mn-lt"/>
                <a:cs typeface="+mn-cs"/>
              </a:defRPr>
            </a:lvl8pPr>
            <a:lvl9pPr marL="1620000" indent="-180000" algn="l" rtl="0" eaLnBrk="1" fontAlgn="base" hangingPunct="1">
              <a:spcBef>
                <a:spcPts val="300"/>
              </a:spcBef>
              <a:spcAft>
                <a:spcPts val="0"/>
              </a:spcAft>
              <a:buFont typeface="Arial" charset="0"/>
              <a:buChar char="-"/>
              <a:defRPr sz="1400" baseline="0">
                <a:solidFill>
                  <a:schemeClr val="tx1"/>
                </a:solidFill>
                <a:latin typeface="+mn-lt"/>
                <a:cs typeface="+mn-cs"/>
              </a:defRPr>
            </a:lvl9pPr>
          </a:lstStyle>
          <a:p>
            <a:pPr marL="0" indent="0">
              <a:lnSpc>
                <a:spcPct val="100000"/>
              </a:lnSpc>
              <a:spcBef>
                <a:spcPct val="0"/>
              </a:spcBef>
              <a:spcAft>
                <a:spcPct val="0"/>
              </a:spcAft>
              <a:buNone/>
            </a:pPr>
            <a:fld id="{29B53F1D-45BB-4AB1-B2B4-C39C7F50B0D8}" type="datetime'P''''''roj''ec''ted 12mo trailin''g l''oss rate (annual)'''''">
              <a:rPr lang="en-US" sz="1000"/>
              <a:pPr/>
              <a:t>Projected 12mo trailing loss rate (annual)</a:t>
            </a:fld>
            <a:endParaRPr lang="en-GB" sz="1000" dirty="0"/>
          </a:p>
        </p:txBody>
      </p:sp>
      <p:sp>
        <p:nvSpPr>
          <p:cNvPr id="32" name="Rectangle 31"/>
          <p:cNvSpPr/>
          <p:nvPr/>
        </p:nvSpPr>
        <p:spPr>
          <a:xfrm>
            <a:off x="6586417" y="1256365"/>
            <a:ext cx="3061464"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Proposed NCO anchor points</a:t>
            </a:r>
            <a:endParaRPr lang="en-GB" sz="1400" kern="0" dirty="0">
              <a:solidFill>
                <a:srgbClr val="FF0000"/>
              </a:solidFill>
              <a:latin typeface="Arial"/>
              <a:ea typeface="ＭＳ Ｐゴシック"/>
            </a:endParaRPr>
          </a:p>
        </p:txBody>
      </p:sp>
      <p:graphicFrame>
        <p:nvGraphicFramePr>
          <p:cNvPr id="33" name="Table 32"/>
          <p:cNvGraphicFramePr>
            <a:graphicFrameLocks noGrp="1"/>
          </p:cNvGraphicFramePr>
          <p:nvPr>
            <p:extLst>
              <p:ext uri="{D42A27DB-BD31-4B8C-83A1-F6EECF244321}">
                <p14:modId xmlns:p14="http://schemas.microsoft.com/office/powerpoint/2010/main" val="2472555998"/>
              </p:ext>
            </p:extLst>
          </p:nvPr>
        </p:nvGraphicFramePr>
        <p:xfrm>
          <a:off x="6657977" y="2161134"/>
          <a:ext cx="2574951" cy="2077720"/>
        </p:xfrm>
        <a:graphic>
          <a:graphicData uri="http://schemas.openxmlformats.org/drawingml/2006/table">
            <a:tbl>
              <a:tblPr firstRow="1" bandRow="1">
                <a:tableStyleId>{839DD9DD-9E6C-4910-8AC0-68ADFF6A6AFC}</a:tableStyleId>
              </a:tblPr>
              <a:tblGrid>
                <a:gridCol w="1305616"/>
                <a:gridCol w="606829"/>
                <a:gridCol w="662506"/>
              </a:tblGrid>
              <a:tr h="370840">
                <a:tc>
                  <a:txBody>
                    <a:bodyPr/>
                    <a:lstStyle/>
                    <a:p>
                      <a:r>
                        <a:rPr lang="en-GB" sz="1100" dirty="0" smtClean="0">
                          <a:solidFill>
                            <a:schemeClr val="bg1"/>
                          </a:solidFill>
                        </a:rPr>
                        <a:t>Limit</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Value</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c>
                  <a:txBody>
                    <a:bodyPr/>
                    <a:lstStyle/>
                    <a:p>
                      <a:r>
                        <a:rPr lang="en-GB" sz="1100" dirty="0" smtClean="0">
                          <a:solidFill>
                            <a:schemeClr val="bg1"/>
                          </a:solidFill>
                        </a:rPr>
                        <a:t>Scalar</a:t>
                      </a:r>
                      <a:endParaRPr lang="en-GB" sz="1100" dirty="0">
                        <a:solidFill>
                          <a:schemeClr val="bg1"/>
                        </a:solidFill>
                      </a:endParaRPr>
                    </a:p>
                  </a:txBody>
                  <a:tcPr>
                    <a:lnB w="12700" cap="flat" cmpd="sng" algn="ctr">
                      <a:solidFill>
                        <a:schemeClr val="bg1">
                          <a:lumMod val="75000"/>
                        </a:schemeClr>
                      </a:solidFill>
                      <a:prstDash val="solid"/>
                      <a:round/>
                      <a:headEnd type="none" w="med" len="med"/>
                      <a:tailEnd type="none" w="med" len="med"/>
                    </a:lnB>
                    <a:solidFill>
                      <a:srgbClr val="FF0000"/>
                    </a:solidFill>
                  </a:tcPr>
                </a:tc>
              </a:tr>
              <a:tr h="370840">
                <a:tc>
                  <a:txBody>
                    <a:bodyPr/>
                    <a:lstStyle/>
                    <a:p>
                      <a:r>
                        <a:rPr lang="en-GB" sz="1100" dirty="0" smtClean="0">
                          <a:solidFill>
                            <a:srgbClr val="FF0000"/>
                          </a:solidFill>
                        </a:rPr>
                        <a:t>Max proposed </a:t>
                      </a:r>
                      <a:r>
                        <a:rPr lang="en-GB" sz="1100" baseline="0" dirty="0" smtClean="0">
                          <a:solidFill>
                            <a:srgbClr val="FF0000"/>
                          </a:solidFill>
                        </a:rPr>
                        <a:t>red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rgbClr val="FF0000"/>
                          </a:solidFill>
                        </a:rPr>
                        <a:t>9.1%</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rowSpan="2">
                  <a:txBody>
                    <a:bodyPr/>
                    <a:lstStyle/>
                    <a:p>
                      <a:pPr algn="ctr"/>
                      <a:r>
                        <a:rPr lang="en-GB" sz="1100" dirty="0" smtClean="0"/>
                        <a:t>1.68x</a:t>
                      </a:r>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70840">
                <a:tc>
                  <a:txBody>
                    <a:bodyPr/>
                    <a:lstStyle/>
                    <a:p>
                      <a:r>
                        <a:rPr lang="en-GB" sz="1100" dirty="0" smtClean="0">
                          <a:solidFill>
                            <a:schemeClr val="accent5"/>
                          </a:solidFill>
                        </a:rPr>
                        <a:t>Max proposed amber trigger</a:t>
                      </a:r>
                      <a:endParaRPr lang="en-GB" sz="1100" dirty="0">
                        <a:solidFill>
                          <a:schemeClr val="accent5"/>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8.4%</a:t>
                      </a:r>
                      <a:endParaRPr lang="en-GB" sz="1100" dirty="0">
                        <a:solidFill>
                          <a:schemeClr val="accent5"/>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pPr algn="ctr"/>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r>
              <a:tr h="370840">
                <a:tc>
                  <a:txBody>
                    <a:bodyPr/>
                    <a:lstStyle/>
                    <a:p>
                      <a:r>
                        <a:rPr lang="en-GB" sz="1100" dirty="0" smtClean="0">
                          <a:solidFill>
                            <a:srgbClr val="FF0000"/>
                          </a:solidFill>
                        </a:rPr>
                        <a:t>Proposed</a:t>
                      </a:r>
                      <a:r>
                        <a:rPr lang="en-GB" sz="1100" baseline="30000" dirty="0" smtClean="0">
                          <a:solidFill>
                            <a:srgbClr val="FF0000"/>
                          </a:solidFill>
                        </a:rPr>
                        <a:t>1</a:t>
                      </a:r>
                      <a:r>
                        <a:rPr lang="en-GB" sz="1100" dirty="0" smtClean="0">
                          <a:solidFill>
                            <a:srgbClr val="FF0000"/>
                          </a:solidFill>
                        </a:rPr>
                        <a:t> red limit</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r>
                        <a:rPr lang="en-GB" sz="1100" dirty="0" smtClean="0">
                          <a:solidFill>
                            <a:srgbClr val="FF0000"/>
                          </a:solidFill>
                        </a:rPr>
                        <a:t>7.6%</a:t>
                      </a:r>
                      <a:endParaRPr lang="en-GB" sz="1100" dirty="0">
                        <a:solidFill>
                          <a:srgbClr val="FF0000"/>
                        </a:solidFill>
                      </a:endParaRPr>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endParaRPr lang="en-GB" sz="1100" dirty="0"/>
                    </a:p>
                  </a:txBody>
                  <a:tcPr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r>
              <a:tr h="370840">
                <a:tc>
                  <a:txBody>
                    <a:bodyPr/>
                    <a:lstStyle/>
                    <a:p>
                      <a:r>
                        <a:rPr lang="en-GB" sz="1100" dirty="0" smtClean="0">
                          <a:solidFill>
                            <a:schemeClr val="accent5"/>
                          </a:solidFill>
                        </a:rPr>
                        <a:t>Proposed</a:t>
                      </a:r>
                      <a:r>
                        <a:rPr lang="en-GB" sz="1100" baseline="30000" dirty="0" smtClean="0">
                          <a:solidFill>
                            <a:schemeClr val="accent5"/>
                          </a:solidFill>
                        </a:rPr>
                        <a:t>1</a:t>
                      </a:r>
                      <a:r>
                        <a:rPr lang="en-GB" sz="1100" dirty="0" smtClean="0">
                          <a:solidFill>
                            <a:schemeClr val="accent5"/>
                          </a:solidFill>
                        </a:rPr>
                        <a:t> amber trigger</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r>
                        <a:rPr lang="en-GB" sz="1100" dirty="0" smtClean="0">
                          <a:solidFill>
                            <a:schemeClr val="accent5"/>
                          </a:solidFill>
                        </a:rPr>
                        <a:t>6.4%</a:t>
                      </a:r>
                      <a:endParaRPr lang="en-GB" sz="1100" dirty="0">
                        <a:solidFill>
                          <a:schemeClr val="accent5"/>
                        </a:solidFill>
                      </a:endParaRP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vMerge="1">
                  <a:txBody>
                    <a:bodyPr/>
                    <a:lstStyle/>
                    <a:p>
                      <a:endParaRPr lang="en-GB" sz="1100" dirty="0"/>
                    </a:p>
                  </a:txBody>
                  <a:tcPr/>
                </a:tc>
              </a:tr>
            </a:tbl>
          </a:graphicData>
        </a:graphic>
      </p:graphicFrame>
      <p:sp>
        <p:nvSpPr>
          <p:cNvPr id="26" name="Footnote"/>
          <p:cNvSpPr/>
          <p:nvPr/>
        </p:nvSpPr>
        <p:spPr bwMode="auto">
          <a:xfrm>
            <a:off x="455613" y="6477020"/>
            <a:ext cx="8538758" cy="10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US" sz="800" dirty="0" smtClean="0"/>
              <a:t>Includes proportional buffer allocation. Matches limits </a:t>
            </a:r>
            <a:r>
              <a:rPr lang="en-US" sz="800" dirty="0"/>
              <a:t>from 2016 BSPR risk tolerance statement</a:t>
            </a:r>
            <a:r>
              <a:rPr lang="en-US" sz="800" dirty="0" smtClean="0"/>
              <a:t>.</a:t>
            </a:r>
            <a:endParaRPr lang="en-US" sz="800" dirty="0"/>
          </a:p>
        </p:txBody>
      </p:sp>
    </p:spTree>
    <p:extLst>
      <p:ext uri="{BB962C8B-B14F-4D97-AF65-F5344CB8AC3E}">
        <p14:creationId xmlns:p14="http://schemas.microsoft.com/office/powerpoint/2010/main" val="2742408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369786"/>
            <a:ext cx="8071658" cy="321306"/>
          </a:xfrm>
          <a:prstGeom prst="rect">
            <a:avLst/>
          </a:prstGeom>
          <a:noFill/>
        </p:spPr>
        <p:txBody>
          <a:bodyPr wrap="square">
            <a:spAutoFit/>
          </a:bodyPr>
          <a:lstStyle/>
          <a:p>
            <a:pPr marL="228600" indent="-228600" algn="l">
              <a:buFontTx/>
              <a:buAutoNum type="arabicPeriod"/>
            </a:pPr>
            <a:r>
              <a:rPr lang="en-GB" sz="800" dirty="0" smtClean="0"/>
              <a:t>‘Commercial and Other’ category is comprised of Commercial Banking, CRE, and Public Sector portfolios</a:t>
            </a:r>
            <a:endParaRPr lang="en-GB" sz="800" dirty="0"/>
          </a:p>
          <a:p>
            <a:pPr algn="l">
              <a:lnSpc>
                <a:spcPct val="100000"/>
              </a:lnSpc>
            </a:pPr>
            <a:r>
              <a:rPr lang="en-GB" sz="800" dirty="0"/>
              <a:t>Source: BSPR </a:t>
            </a:r>
            <a:r>
              <a:rPr lang="en-GB" sz="800" dirty="0" smtClean="0"/>
              <a:t>Y-14A</a:t>
            </a:r>
            <a:endParaRPr lang="en-GB" sz="800" dirty="0"/>
          </a:p>
        </p:txBody>
      </p:sp>
      <p:sp>
        <p:nvSpPr>
          <p:cNvPr id="31" name="TextBox 30"/>
          <p:cNvSpPr txBox="1"/>
          <p:nvPr/>
        </p:nvSpPr>
        <p:spPr>
          <a:xfrm>
            <a:off x="457200" y="1250950"/>
            <a:ext cx="4477566" cy="462947"/>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BSPR balances under Y-14A segmentation</a:t>
            </a:r>
            <a:endParaRPr lang="en-GB" dirty="0"/>
          </a:p>
          <a:p>
            <a:r>
              <a:rPr lang="en-US" b="0" dirty="0" smtClean="0"/>
              <a:t>$M, Average Base scenario balances</a:t>
            </a:r>
            <a:endParaRPr lang="en-GB" b="0" dirty="0"/>
          </a:p>
        </p:txBody>
      </p:sp>
      <p:sp>
        <p:nvSpPr>
          <p:cNvPr id="12" name="Rectangle 11"/>
          <p:cNvSpPr/>
          <p:nvPr/>
        </p:nvSpPr>
        <p:spPr>
          <a:xfrm>
            <a:off x="5325533" y="1806249"/>
            <a:ext cx="3907370" cy="3949799"/>
          </a:xfrm>
          <a:prstGeom prst="rect">
            <a:avLst/>
          </a:prstGeom>
        </p:spPr>
        <p:txBody>
          <a:bodyPr wrap="square" rIns="0">
            <a:spAutoFit/>
          </a:bodyPr>
          <a:lstStyle/>
          <a:p>
            <a:pPr marL="171450" lvl="1" indent="-171450" algn="l">
              <a:lnSpc>
                <a:spcPct val="100000"/>
              </a:lnSpc>
              <a:spcAft>
                <a:spcPts val="400"/>
              </a:spcAft>
              <a:buFont typeface="Arial" panose="020B0604020202020204" pitchFamily="34" charset="0"/>
              <a:buChar char="•"/>
            </a:pPr>
            <a:r>
              <a:rPr lang="en-US" sz="1400" dirty="0" smtClean="0"/>
              <a:t>Forecasted balances and loss information available is from the Y-14A</a:t>
            </a:r>
          </a:p>
          <a:p>
            <a:pPr marL="171450" lvl="1" indent="-171450" algn="l">
              <a:lnSpc>
                <a:spcPct val="100000"/>
              </a:lnSpc>
              <a:spcAft>
                <a:spcPts val="400"/>
              </a:spcAft>
              <a:buFont typeface="Arial" panose="020B0604020202020204" pitchFamily="34" charset="0"/>
              <a:buChar char="•"/>
            </a:pPr>
            <a:r>
              <a:rPr lang="en-US" sz="1400" dirty="0" smtClean="0"/>
              <a:t>Y-14A contains more granular level data than the RAS segmentation and needs to be aggregated to RAS segment level</a:t>
            </a:r>
            <a:endParaRPr lang="en-US" sz="1400" dirty="0"/>
          </a:p>
          <a:p>
            <a:pPr marL="171450" lvl="1" indent="-171450" algn="l">
              <a:lnSpc>
                <a:spcPct val="100000"/>
              </a:lnSpc>
              <a:spcAft>
                <a:spcPts val="400"/>
              </a:spcAft>
              <a:buFont typeface="Arial" panose="020B0604020202020204" pitchFamily="34" charset="0"/>
              <a:buChar char="•"/>
            </a:pPr>
            <a:r>
              <a:rPr lang="en-US" sz="1400" dirty="0" smtClean="0"/>
              <a:t>Higher level RAS segmentation outlines 4 portfolios for BSPR:</a:t>
            </a:r>
          </a:p>
          <a:p>
            <a:pPr marL="628650" lvl="2" indent="-171450" algn="l">
              <a:lnSpc>
                <a:spcPct val="100000"/>
              </a:lnSpc>
              <a:spcAft>
                <a:spcPts val="400"/>
              </a:spcAft>
              <a:buFont typeface="Arial" panose="020B0604020202020204" pitchFamily="34" charset="0"/>
              <a:buChar char="•"/>
            </a:pPr>
            <a:r>
              <a:rPr lang="en-US" sz="1400" dirty="0" smtClean="0"/>
              <a:t>Mortgages</a:t>
            </a:r>
          </a:p>
          <a:p>
            <a:pPr marL="628650" lvl="2" indent="-171450" algn="l">
              <a:lnSpc>
                <a:spcPct val="100000"/>
              </a:lnSpc>
              <a:spcAft>
                <a:spcPts val="400"/>
              </a:spcAft>
              <a:buFont typeface="Arial" panose="020B0604020202020204" pitchFamily="34" charset="0"/>
              <a:buChar char="•"/>
            </a:pPr>
            <a:r>
              <a:rPr lang="en-US" sz="1400" dirty="0" smtClean="0"/>
              <a:t>Commercial and Other</a:t>
            </a:r>
            <a:r>
              <a:rPr lang="en-US" sz="1400" baseline="30000" dirty="0"/>
              <a:t>1</a:t>
            </a:r>
            <a:endParaRPr lang="en-US" sz="1400" dirty="0" smtClean="0"/>
          </a:p>
          <a:p>
            <a:pPr marL="628650" lvl="2" indent="-171450" algn="l">
              <a:lnSpc>
                <a:spcPct val="100000"/>
              </a:lnSpc>
              <a:spcAft>
                <a:spcPts val="400"/>
              </a:spcAft>
              <a:buFont typeface="Arial" panose="020B0604020202020204" pitchFamily="34" charset="0"/>
              <a:buChar char="•"/>
            </a:pPr>
            <a:r>
              <a:rPr lang="en-US" sz="1400" dirty="0" smtClean="0"/>
              <a:t>Credit Cards</a:t>
            </a:r>
          </a:p>
          <a:p>
            <a:pPr marL="628650" lvl="2" indent="-171450" algn="l">
              <a:lnSpc>
                <a:spcPct val="100000"/>
              </a:lnSpc>
              <a:spcAft>
                <a:spcPts val="400"/>
              </a:spcAft>
              <a:buFont typeface="Arial" panose="020B0604020202020204" pitchFamily="34" charset="0"/>
              <a:buChar char="•"/>
            </a:pPr>
            <a:r>
              <a:rPr lang="en-US" sz="1400" dirty="0" smtClean="0"/>
              <a:t>Personal Loans</a:t>
            </a:r>
          </a:p>
          <a:p>
            <a:pPr marL="627063" lvl="2" indent="-169863" algn="l">
              <a:lnSpc>
                <a:spcPct val="100000"/>
              </a:lnSpc>
              <a:spcAft>
                <a:spcPts val="400"/>
              </a:spcAft>
              <a:buFont typeface="Arial" panose="020B0604020202020204" pitchFamily="34" charset="0"/>
              <a:buChar char="−"/>
            </a:pPr>
            <a:r>
              <a:rPr lang="en-US" sz="1400" i="1" dirty="0" smtClean="0"/>
              <a:t>Public Sector could not be isolated using Y-14A line items</a:t>
            </a:r>
          </a:p>
          <a:p>
            <a:pPr marL="171450" lvl="1" indent="-171450" algn="l">
              <a:lnSpc>
                <a:spcPct val="100000"/>
              </a:lnSpc>
              <a:spcAft>
                <a:spcPts val="400"/>
              </a:spcAft>
              <a:buFont typeface="Arial" panose="020B0604020202020204" pitchFamily="34" charset="0"/>
              <a:buChar char="•"/>
            </a:pPr>
            <a:r>
              <a:rPr lang="en-US" sz="1400" dirty="0" smtClean="0"/>
              <a:t>Y-14A reporting structure is aligned to RAS portfolio segmentation using mapping done in adjacent table (input provided by BSPR team)</a:t>
            </a:r>
          </a:p>
        </p:txBody>
      </p:sp>
      <p:sp>
        <p:nvSpPr>
          <p:cNvPr id="13" name="TextBox 12"/>
          <p:cNvSpPr txBox="1"/>
          <p:nvPr/>
        </p:nvSpPr>
        <p:spPr>
          <a:xfrm>
            <a:off x="5325533" y="1250950"/>
            <a:ext cx="3689352"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GB" dirty="0" smtClean="0"/>
              <a:t>Segmentation and mapping</a:t>
            </a:r>
            <a:endParaRPr lang="en-GB" dirty="0"/>
          </a:p>
        </p:txBody>
      </p:sp>
      <p:sp>
        <p:nvSpPr>
          <p:cNvPr id="10" name="TextBox 9"/>
          <p:cNvSpPr txBox="1"/>
          <p:nvPr/>
        </p:nvSpPr>
        <p:spPr>
          <a:xfrm>
            <a:off x="249382" y="19889"/>
            <a:ext cx="9353405" cy="621709"/>
          </a:xfrm>
          <a:prstGeom prst="rect">
            <a:avLst/>
          </a:prstGeom>
          <a:noFill/>
        </p:spPr>
        <p:txBody>
          <a:bodyPr wrap="square" rtlCol="0">
            <a:spAutoFit/>
          </a:bodyPr>
          <a:lstStyle/>
          <a:p>
            <a:pPr algn="l"/>
            <a:r>
              <a:rPr lang="en-US" sz="2000" b="1" dirty="0" smtClean="0"/>
              <a:t>BSPR Portfolio Overview</a:t>
            </a:r>
          </a:p>
          <a:p>
            <a:pPr algn="l"/>
            <a:r>
              <a:rPr lang="en-US" sz="2000" b="1" dirty="0" smtClean="0">
                <a:solidFill>
                  <a:srgbClr val="FF0000"/>
                </a:solidFill>
              </a:rPr>
              <a:t>Mapping Y-14A to 2016 RAS segmentation</a:t>
            </a:r>
            <a:endParaRPr lang="en-US" sz="2000" dirty="0">
              <a:solidFill>
                <a:srgbClr val="FF0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763691962"/>
              </p:ext>
            </p:extLst>
          </p:nvPr>
        </p:nvGraphicFramePr>
        <p:xfrm>
          <a:off x="457200" y="1918281"/>
          <a:ext cx="4479957" cy="4230600"/>
        </p:xfrm>
        <a:graphic>
          <a:graphicData uri="http://schemas.openxmlformats.org/drawingml/2006/table">
            <a:tbl>
              <a:tblPr firstRow="1" bandRow="1">
                <a:tableStyleId>{839DD9DD-9E6C-4910-8AC0-68ADFF6A6AFC}</a:tableStyleId>
              </a:tblPr>
              <a:tblGrid>
                <a:gridCol w="1482634"/>
                <a:gridCol w="868680"/>
                <a:gridCol w="1259963"/>
                <a:gridCol w="868680"/>
              </a:tblGrid>
              <a:tr h="440289">
                <a:tc>
                  <a:txBody>
                    <a:bodyPr/>
                    <a:lstStyle/>
                    <a:p>
                      <a:r>
                        <a:rPr lang="en-GB" sz="1200" dirty="0" smtClean="0">
                          <a:solidFill>
                            <a:schemeClr val="bg1"/>
                          </a:solidFill>
                          <a:latin typeface="+mj-lt"/>
                        </a:rPr>
                        <a:t>Y-14A Line Item</a:t>
                      </a:r>
                      <a:endParaRPr lang="en-GB" sz="1200" dirty="0">
                        <a:solidFill>
                          <a:schemeClr val="bg1"/>
                        </a:solidFill>
                        <a:latin typeface="+mj-lt"/>
                      </a:endParaRPr>
                    </a:p>
                  </a:txBody>
                  <a:tcPr anchor="b">
                    <a:lnL>
                      <a:noFill/>
                    </a:lnL>
                    <a:lnR w="12700" cap="flat" cmpd="sng" algn="ctr">
                      <a:noFill/>
                      <a:prstDash val="solid"/>
                      <a:round/>
                      <a:headEnd type="none" w="med" len="med"/>
                      <a:tailEnd type="none" w="med" len="med"/>
                    </a:lnR>
                    <a:lnT>
                      <a:noFill/>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GB" sz="1200" baseline="0" dirty="0" smtClean="0">
                          <a:solidFill>
                            <a:schemeClr val="bg1"/>
                          </a:solidFill>
                          <a:latin typeface="+mj-lt"/>
                        </a:rPr>
                        <a:t>Avg. Balances</a:t>
                      </a:r>
                      <a:endParaRPr lang="en-GB" sz="1200" dirty="0" smtClean="0">
                        <a:solidFill>
                          <a:schemeClr val="bg1"/>
                        </a:solidFill>
                        <a:latin typeface="+mj-lt"/>
                      </a:endParaRPr>
                    </a:p>
                  </a:txBody>
                  <a:tcPr marL="0" marR="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r>
                        <a:rPr lang="en-GB" sz="1200" dirty="0" smtClean="0">
                          <a:solidFill>
                            <a:schemeClr val="bg1"/>
                          </a:solidFill>
                          <a:latin typeface="+mj-lt"/>
                        </a:rPr>
                        <a:t>Mapping</a:t>
                      </a:r>
                      <a:endParaRPr lang="en-GB" sz="1200" dirty="0">
                        <a:solidFill>
                          <a:schemeClr val="bg1"/>
                        </a:solidFill>
                        <a:latin typeface="+mj-lt"/>
                      </a:endParaRPr>
                    </a:p>
                  </a:txBody>
                  <a:tcPr marR="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GB" sz="1200" dirty="0" smtClean="0">
                          <a:solidFill>
                            <a:schemeClr val="bg1"/>
                          </a:solidFill>
                          <a:latin typeface="+mj-lt"/>
                        </a:rPr>
                        <a:t>Avg. Balances</a:t>
                      </a:r>
                      <a:endParaRPr lang="en-GB" sz="1200" dirty="0">
                        <a:solidFill>
                          <a:schemeClr val="bg1"/>
                        </a:solidFill>
                        <a:latin typeface="+mj-lt"/>
                      </a:endParaRPr>
                    </a:p>
                  </a:txBody>
                  <a:tcPr marL="0" marR="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396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First Lien Mortgages</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1,194</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Mortgages</a:t>
                      </a:r>
                    </a:p>
                  </a:txBody>
                  <a:tcPr marL="27432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1,198</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40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Second /</a:t>
                      </a:r>
                      <a:r>
                        <a:rPr lang="en-GB" sz="1200" b="1" i="0" baseline="0" dirty="0" smtClean="0">
                          <a:solidFill>
                            <a:schemeClr val="bg1"/>
                          </a:solidFill>
                          <a:latin typeface="+mj-lt"/>
                        </a:rPr>
                        <a:t> Junior Lien Mortgages</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4</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96550">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CRE Loans</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807</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4">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Commercial and Other</a:t>
                      </a:r>
                      <a:r>
                        <a:rPr lang="en-GB" sz="1200" b="1" i="0" baseline="30000" dirty="0" smtClean="0">
                          <a:solidFill>
                            <a:schemeClr val="bg1"/>
                          </a:solidFill>
                          <a:latin typeface="+mj-lt"/>
                        </a:rPr>
                        <a:t>1</a:t>
                      </a:r>
                      <a:endParaRPr lang="en-GB" sz="1200" b="1" i="0" dirty="0" smtClean="0">
                        <a:solidFill>
                          <a:schemeClr val="bg1"/>
                        </a:solidFill>
                        <a:latin typeface="+mj-lt"/>
                      </a:endParaRPr>
                    </a:p>
                  </a:txBody>
                  <a:tcPr marL="27432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rowSpan="4">
                  <a:txBody>
                    <a:bodyPr/>
                    <a:lstStyle/>
                    <a:p>
                      <a:pPr marL="4763" marR="0" indent="0" algn="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1,899</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14204">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Loans secured by Farmland</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9</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4763" marR="0" indent="0" algn="l"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4763" marR="0" indent="0" algn="r"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96550">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C&amp;I</a:t>
                      </a:r>
                      <a:r>
                        <a:rPr lang="en-GB" sz="1200" b="1" i="0" baseline="0" dirty="0" smtClean="0">
                          <a:solidFill>
                            <a:schemeClr val="bg1"/>
                          </a:solidFill>
                          <a:latin typeface="+mj-lt"/>
                        </a:rPr>
                        <a:t> Loans</a:t>
                      </a:r>
                      <a:endParaRPr lang="en-GB" sz="1200" b="1" i="0" dirty="0" smtClean="0">
                        <a:solidFill>
                          <a:schemeClr val="bg1"/>
                        </a:solidFill>
                        <a:latin typeface="+mj-lt"/>
                      </a:endParaRP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625</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4763" marR="0" indent="0" algn="l"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4763" marR="0" indent="0" algn="r"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96550">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Other Loans and Leases</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406</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4763" marR="0" indent="0" algn="l"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vMerge="1">
                  <a:txBody>
                    <a:bodyPr/>
                    <a:lstStyle/>
                    <a:p>
                      <a:pPr marL="4763" marR="0" indent="0" algn="r" defTabSz="914400" rtl="0" eaLnBrk="1" fontAlgn="auto" latinLnBrk="0" hangingPunct="1">
                        <a:lnSpc>
                          <a:spcPct val="100000"/>
                        </a:lnSpc>
                        <a:spcBef>
                          <a:spcPts val="0"/>
                        </a:spcBef>
                        <a:spcAft>
                          <a:spcPts val="0"/>
                        </a:spcAft>
                        <a:buClrTx/>
                        <a:buSzTx/>
                        <a:buFontTx/>
                        <a:buNone/>
                        <a:tabLst/>
                        <a:defRPr/>
                      </a:pPr>
                      <a:endParaRPr lang="en-GB" sz="1200" b="1" i="0" dirty="0" smtClean="0">
                        <a:solidFill>
                          <a:schemeClr val="bg1"/>
                        </a:solidFill>
                        <a:latin typeface="+mj-lt"/>
                      </a:endParaRP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r h="396550">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Credit Cards</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218</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Credit Card</a:t>
                      </a:r>
                    </a:p>
                  </a:txBody>
                  <a:tcPr marL="27432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4763" marR="0" indent="0" algn="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218</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440289">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Other Consumer</a:t>
                      </a:r>
                    </a:p>
                  </a:txBody>
                  <a:tcPr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latin typeface="+mj-lt"/>
                          <a:ea typeface="+mn-ea"/>
                          <a:cs typeface="+mn-cs"/>
                        </a:rPr>
                        <a:t>233</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4763" marR="0" indent="0" algn="l"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bg1"/>
                          </a:solidFill>
                          <a:latin typeface="+mj-lt"/>
                        </a:rPr>
                        <a:t>Personal</a:t>
                      </a:r>
                    </a:p>
                  </a:txBody>
                  <a:tcPr marL="27432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4763" marR="0" indent="0" algn="r" defTabSz="914400" rtl="0" eaLnBrk="1" fontAlgn="auto" latinLnBrk="0" hangingPunct="1">
                        <a:lnSpc>
                          <a:spcPct val="100000"/>
                        </a:lnSpc>
                        <a:spcBef>
                          <a:spcPts val="0"/>
                        </a:spcBef>
                        <a:spcAft>
                          <a:spcPts val="0"/>
                        </a:spcAft>
                        <a:buClrTx/>
                        <a:buSzTx/>
                        <a:buFontTx/>
                        <a:buNone/>
                        <a:tabLst/>
                        <a:defRPr/>
                      </a:pPr>
                      <a:r>
                        <a:rPr lang="en-GB" sz="1200" b="1" i="0" dirty="0" smtClean="0">
                          <a:solidFill>
                            <a:schemeClr val="tx1"/>
                          </a:solidFill>
                          <a:latin typeface="+mj-lt"/>
                        </a:rPr>
                        <a:t>233</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146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Total BSPR</a:t>
                      </a:r>
                    </a:p>
                  </a:txBody>
                  <a:tcPr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9525" cap="flat" cmpd="sng" algn="ctr">
                      <a:noFill/>
                    </a:lnB>
                    <a:lnTlToBr w="12700" cmpd="sng">
                      <a:noFill/>
                      <a:prstDash val="solid"/>
                    </a:lnTlToBr>
                    <a:lnBlToTr w="12700" cmpd="sng">
                      <a:noFill/>
                      <a:prstDash val="solid"/>
                    </a:lnBlToTr>
                    <a:solidFill>
                      <a:srgbClr val="FF9B9B"/>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3,548</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smtClean="0">
                        <a:solidFill>
                          <a:schemeClr val="tx1"/>
                        </a:solidFill>
                        <a:latin typeface="+mj-lt"/>
                      </a:endParaRPr>
                    </a:p>
                  </a:txBody>
                  <a:tcPr marR="4572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1200" b="1" dirty="0" smtClean="0">
                          <a:solidFill>
                            <a:schemeClr val="tx1"/>
                          </a:solidFill>
                          <a:latin typeface="+mj-lt"/>
                        </a:rPr>
                        <a:t>3,548</a:t>
                      </a:r>
                    </a:p>
                  </a:txBody>
                  <a:tcPr marR="18288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9B9B"/>
                    </a:solidFill>
                  </a:tcPr>
                </a:tc>
              </a:tr>
            </a:tbl>
          </a:graphicData>
        </a:graphic>
      </p:graphicFrame>
      <p:sp>
        <p:nvSpPr>
          <p:cNvPr id="5" name="Freeform 4"/>
          <p:cNvSpPr/>
          <p:nvPr/>
        </p:nvSpPr>
        <p:spPr>
          <a:xfrm>
            <a:off x="2914124" y="5104224"/>
            <a:ext cx="110062" cy="197348"/>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6" name="Freeform 15"/>
          <p:cNvSpPr/>
          <p:nvPr/>
        </p:nvSpPr>
        <p:spPr>
          <a:xfrm>
            <a:off x="2914124" y="5512758"/>
            <a:ext cx="110062" cy="197348"/>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7" name="Freeform 16"/>
          <p:cNvSpPr/>
          <p:nvPr/>
        </p:nvSpPr>
        <p:spPr>
          <a:xfrm>
            <a:off x="2914124" y="4030494"/>
            <a:ext cx="110062" cy="197348"/>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18" name="Freeform 17"/>
          <p:cNvSpPr/>
          <p:nvPr/>
        </p:nvSpPr>
        <p:spPr>
          <a:xfrm>
            <a:off x="2914124" y="2733679"/>
            <a:ext cx="110062" cy="197348"/>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bg1"/>
          </a:solidFill>
          <a:ln w="9525"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Tree>
    <p:extLst>
      <p:ext uri="{BB962C8B-B14F-4D97-AF65-F5344CB8AC3E}">
        <p14:creationId xmlns:p14="http://schemas.microsoft.com/office/powerpoint/2010/main" val="1866707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736652"/>
              </p:ext>
            </p:extLst>
          </p:nvPr>
        </p:nvGraphicFramePr>
        <p:xfrm>
          <a:off x="457200" y="1957387"/>
          <a:ext cx="2590800" cy="4316327"/>
        </p:xfrm>
        <a:graphic>
          <a:graphicData uri="http://schemas.openxmlformats.org/drawingml/2006/table">
            <a:tbl>
              <a:tblPr firstRow="1" bandRow="1">
                <a:tableStyleId>{839DD9DD-9E6C-4910-8AC0-68ADFF6A6AFC}</a:tableStyleId>
              </a:tblPr>
              <a:tblGrid>
                <a:gridCol w="605118"/>
                <a:gridCol w="1985682"/>
              </a:tblGrid>
              <a:tr h="1034619">
                <a:tc>
                  <a:txBody>
                    <a:bodyPr/>
                    <a:lstStyle/>
                    <a:p>
                      <a:r>
                        <a:rPr lang="en-US" sz="3200" b="1" dirty="0" smtClean="0">
                          <a:solidFill>
                            <a:schemeClr val="bg1">
                              <a:lumMod val="65000"/>
                            </a:schemeClr>
                          </a:solidFill>
                        </a:rPr>
                        <a:t>I</a:t>
                      </a:r>
                      <a:endParaRPr lang="en-US" sz="3200" b="1" dirty="0">
                        <a:solidFill>
                          <a:schemeClr val="bg1">
                            <a:lumMod val="65000"/>
                          </a:schemeClr>
                        </a:solidFill>
                      </a:endParaRPr>
                    </a:p>
                  </a:txBody>
                  <a:tcPr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l">
                        <a:lnSpc>
                          <a:spcPct val="100000"/>
                        </a:lnSpc>
                      </a:pPr>
                      <a:r>
                        <a:rPr lang="en-US" sz="1200" b="1" dirty="0" smtClean="0">
                          <a:solidFill>
                            <a:schemeClr val="tx1"/>
                          </a:solidFill>
                        </a:rPr>
                        <a:t>Meet regulatory constraints</a:t>
                      </a:r>
                      <a:endParaRPr lang="en-US" sz="1200" b="1" dirty="0">
                        <a:solidFill>
                          <a:schemeClr val="tx1"/>
                        </a:solidFill>
                      </a:endParaRPr>
                    </a:p>
                  </a:txBody>
                  <a:tcPr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solidFill>
                      <a:srgbClr val="FCE0E2"/>
                    </a:solidFill>
                  </a:tcPr>
                </a:tc>
              </a:tr>
              <a:tr h="1062715">
                <a:tc>
                  <a:txBody>
                    <a:bodyPr/>
                    <a:lstStyle/>
                    <a:p>
                      <a:r>
                        <a:rPr lang="en-US" sz="3200" b="1" dirty="0" smtClean="0">
                          <a:solidFill>
                            <a:schemeClr val="bg1">
                              <a:lumMod val="65000"/>
                            </a:schemeClr>
                          </a:solidFill>
                        </a:rPr>
                        <a:t>II</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rPr>
                        <a:t>Sustain </a:t>
                      </a:r>
                      <a:r>
                        <a:rPr lang="en-US" sz="1200" b="0" kern="1200" baseline="0" dirty="0" smtClean="0">
                          <a:solidFill>
                            <a:schemeClr val="tx1"/>
                          </a:solidFill>
                          <a:latin typeface="+mn-lt"/>
                          <a:ea typeface="+mn-ea"/>
                          <a:cs typeface="+mn-cs"/>
                        </a:rPr>
                        <a:t>confidence of external stakeholders (e.g., rating agencies)</a:t>
                      </a:r>
                    </a:p>
                  </a:txBody>
                  <a:tcPr anchor="ctr">
                    <a:lnL>
                      <a:noFill/>
                    </a:lnL>
                    <a:lnR w="19050" cap="flat" cmpd="sng" algn="ctr">
                      <a:solidFill>
                        <a:schemeClr val="bg1"/>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147072">
                <a:tc>
                  <a:txBody>
                    <a:bodyPr/>
                    <a:lstStyle/>
                    <a:p>
                      <a:r>
                        <a:rPr lang="en-US" sz="3200" b="1" dirty="0" smtClean="0">
                          <a:solidFill>
                            <a:schemeClr val="bg1">
                              <a:lumMod val="65000"/>
                            </a:schemeClr>
                          </a:solidFill>
                        </a:rPr>
                        <a:t>III</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kern="1200" dirty="0" smtClean="0">
                          <a:solidFill>
                            <a:schemeClr val="tx1"/>
                          </a:solidFill>
                          <a:latin typeface="+mn-lt"/>
                          <a:ea typeface="+mn-ea"/>
                          <a:cs typeface="+mn-cs"/>
                        </a:rPr>
                        <a:t>Minimize</a:t>
                      </a:r>
                      <a:r>
                        <a:rPr lang="en-US" sz="1200" b="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risks that do not generate incremental earnings</a:t>
                      </a:r>
                    </a:p>
                  </a:txBody>
                  <a:tcPr anchor="ctr">
                    <a:lnL>
                      <a:noFill/>
                    </a:lnL>
                    <a:lnR w="190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tcPr>
                </a:tc>
              </a:tr>
              <a:tr h="1071921">
                <a:tc>
                  <a:txBody>
                    <a:bodyPr/>
                    <a:lstStyle/>
                    <a:p>
                      <a:r>
                        <a:rPr lang="en-US" sz="3200" b="1" dirty="0" smtClean="0">
                          <a:solidFill>
                            <a:schemeClr val="bg1">
                              <a:lumMod val="65000"/>
                            </a:schemeClr>
                          </a:solidFill>
                        </a:rPr>
                        <a:t>IV</a:t>
                      </a:r>
                      <a:endParaRPr lang="en-US" sz="3200" b="1" dirty="0">
                        <a:solidFill>
                          <a:schemeClr val="bg1">
                            <a:lumMod val="65000"/>
                          </a:schemeClr>
                        </a:solidFill>
                      </a:endParaRPr>
                    </a:p>
                  </a:txBody>
                  <a:tcPr anchor="ctr">
                    <a:lnL w="19050" cap="flat" cmpd="sng" algn="ctr">
                      <a:solidFill>
                        <a:schemeClr val="bg1"/>
                      </a:solid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rPr>
                        <a:t>Comply with Group-level</a:t>
                      </a:r>
                      <a:r>
                        <a:rPr lang="en-US" sz="1200" b="0" baseline="0" dirty="0" smtClean="0">
                          <a:solidFill>
                            <a:schemeClr val="tx1"/>
                          </a:solidFill>
                        </a:rPr>
                        <a:t> Risk A</a:t>
                      </a:r>
                      <a:r>
                        <a:rPr lang="en-US" sz="1200" b="0" dirty="0" smtClean="0">
                          <a:solidFill>
                            <a:schemeClr val="tx1"/>
                          </a:solidFill>
                        </a:rPr>
                        <a:t>ppetite expectations</a:t>
                      </a:r>
                      <a:endParaRPr lang="en-GB" sz="1200" b="0" dirty="0" smtClean="0">
                        <a:solidFill>
                          <a:schemeClr val="tx1"/>
                        </a:solidFill>
                      </a:endParaRPr>
                    </a:p>
                  </a:txBody>
                  <a:tcPr anchor="ctr">
                    <a:lnL>
                      <a:noFill/>
                    </a:lnL>
                    <a:lnR w="19050"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r>
            </a:tbl>
          </a:graphicData>
        </a:graphic>
      </p:graphicFrame>
      <p:grpSp>
        <p:nvGrpSpPr>
          <p:cNvPr id="4" name="Group 3"/>
          <p:cNvGrpSpPr/>
          <p:nvPr/>
        </p:nvGrpSpPr>
        <p:grpSpPr>
          <a:xfrm>
            <a:off x="3588028" y="1932878"/>
            <a:ext cx="2479337" cy="4346898"/>
            <a:chOff x="3588028" y="2148030"/>
            <a:chExt cx="2479337" cy="4208815"/>
          </a:xfrm>
        </p:grpSpPr>
        <p:sp>
          <p:nvSpPr>
            <p:cNvPr id="7" name="Rectangle 6"/>
            <p:cNvSpPr>
              <a:spLocks noChangeArrowheads="1"/>
            </p:cNvSpPr>
            <p:nvPr/>
          </p:nvSpPr>
          <p:spPr bwMode="gray">
            <a:xfrm>
              <a:off x="3588028" y="2159258"/>
              <a:ext cx="911873" cy="2489562"/>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1" i="0" u="none" strike="noStrike" kern="0" cap="none" spc="0" normalizeH="0" baseline="0" noProof="0" dirty="0" smtClean="0">
                  <a:ln>
                    <a:noFill/>
                  </a:ln>
                  <a:solidFill>
                    <a:srgbClr val="FF0000"/>
                  </a:solidFill>
                  <a:effectLst/>
                  <a:uLnTx/>
                  <a:uFillTx/>
                  <a:ea typeface="SimSun" pitchFamily="2" charset="-122"/>
                </a:rPr>
                <a:t>Capital adequacy</a:t>
              </a:r>
            </a:p>
          </p:txBody>
        </p:sp>
        <p:sp>
          <p:nvSpPr>
            <p:cNvPr id="8" name="Rectangle 13"/>
            <p:cNvSpPr>
              <a:spLocks noChangeArrowheads="1"/>
            </p:cNvSpPr>
            <p:nvPr/>
          </p:nvSpPr>
          <p:spPr bwMode="gray">
            <a:xfrm>
              <a:off x="4576405" y="3002042"/>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Liquidity / funding risk</a:t>
              </a:r>
              <a:endParaRPr lang="en-US" altLang="zh-CN" sz="1000" dirty="0">
                <a:solidFill>
                  <a:srgbClr val="000000"/>
                </a:solidFill>
                <a:ea typeface="SimSun" pitchFamily="2" charset="-122"/>
              </a:endParaRPr>
            </a:p>
          </p:txBody>
        </p:sp>
        <p:sp>
          <p:nvSpPr>
            <p:cNvPr id="9" name="Rectangle 13"/>
            <p:cNvSpPr>
              <a:spLocks noChangeArrowheads="1"/>
            </p:cNvSpPr>
            <p:nvPr/>
          </p:nvSpPr>
          <p:spPr bwMode="gray">
            <a:xfrm>
              <a:off x="4576405" y="3429048"/>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Interest rate risk</a:t>
              </a:r>
              <a:endParaRPr lang="en-US" altLang="zh-CN" sz="1000" dirty="0">
                <a:solidFill>
                  <a:srgbClr val="000000"/>
                </a:solidFill>
                <a:ea typeface="SimSun" pitchFamily="2" charset="-122"/>
              </a:endParaRPr>
            </a:p>
          </p:txBody>
        </p:sp>
        <p:sp>
          <p:nvSpPr>
            <p:cNvPr id="10" name="Rectangle 13"/>
            <p:cNvSpPr>
              <a:spLocks noChangeArrowheads="1"/>
            </p:cNvSpPr>
            <p:nvPr/>
          </p:nvSpPr>
          <p:spPr bwMode="gray">
            <a:xfrm>
              <a:off x="4576405" y="2575036"/>
              <a:ext cx="1483768" cy="365760"/>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endParaRPr kumimoji="0" lang="en-US" altLang="zh-CN" sz="1000" b="1" i="0" u="none" strike="noStrike" kern="0" cap="none" spc="0" normalizeH="0" baseline="0" noProof="0" dirty="0" smtClean="0">
                <a:ln>
                  <a:noFill/>
                </a:ln>
                <a:solidFill>
                  <a:schemeClr val="bg1"/>
                </a:solidFill>
                <a:effectLst/>
                <a:uLnTx/>
                <a:uFillTx/>
                <a:ea typeface="SimSun" pitchFamily="2" charset="-122"/>
              </a:endParaRPr>
            </a:p>
          </p:txBody>
        </p:sp>
        <p:sp>
          <p:nvSpPr>
            <p:cNvPr id="11" name="Rectangle 19"/>
            <p:cNvSpPr>
              <a:spLocks noChangeArrowheads="1"/>
            </p:cNvSpPr>
            <p:nvPr/>
          </p:nvSpPr>
          <p:spPr bwMode="gray">
            <a:xfrm>
              <a:off x="3588028" y="4710066"/>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Operational risk</a:t>
              </a:r>
            </a:p>
          </p:txBody>
        </p:sp>
        <p:sp>
          <p:nvSpPr>
            <p:cNvPr id="12" name="Rectangle 20"/>
            <p:cNvSpPr>
              <a:spLocks noChangeArrowheads="1"/>
            </p:cNvSpPr>
            <p:nvPr/>
          </p:nvSpPr>
          <p:spPr bwMode="gray">
            <a:xfrm>
              <a:off x="3595739" y="5564078"/>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Compliance and reputational risk</a:t>
              </a:r>
            </a:p>
          </p:txBody>
        </p:sp>
        <p:sp>
          <p:nvSpPr>
            <p:cNvPr id="13" name="Rectangle 20"/>
            <p:cNvSpPr>
              <a:spLocks noChangeArrowheads="1"/>
            </p:cNvSpPr>
            <p:nvPr/>
          </p:nvSpPr>
          <p:spPr bwMode="gray">
            <a:xfrm>
              <a:off x="3588028" y="5137072"/>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Model risk</a:t>
              </a:r>
              <a:endParaRPr lang="en-US" altLang="zh-CN" sz="1000" dirty="0">
                <a:solidFill>
                  <a:srgbClr val="000000"/>
                </a:solidFill>
                <a:ea typeface="SimSun" pitchFamily="2" charset="-122"/>
              </a:endParaRPr>
            </a:p>
          </p:txBody>
        </p:sp>
        <p:sp>
          <p:nvSpPr>
            <p:cNvPr id="14" name="Rectangle 13"/>
            <p:cNvSpPr>
              <a:spLocks noChangeArrowheads="1"/>
            </p:cNvSpPr>
            <p:nvPr/>
          </p:nvSpPr>
          <p:spPr bwMode="gray">
            <a:xfrm>
              <a:off x="4576405" y="3856054"/>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algn="ctr">
                <a:tabLst>
                  <a:tab pos="517525" algn="r"/>
                </a:tabLst>
              </a:pPr>
              <a:r>
                <a:rPr lang="en-US" altLang="zh-CN" sz="1000" dirty="0" smtClean="0">
                  <a:solidFill>
                    <a:srgbClr val="000000"/>
                  </a:solidFill>
                  <a:ea typeface="SimSun" pitchFamily="2" charset="-122"/>
                </a:rPr>
                <a:t>Mark-to-market portfolio risk</a:t>
              </a:r>
              <a:endParaRPr lang="en-US" altLang="zh-CN" sz="1000" dirty="0">
                <a:solidFill>
                  <a:srgbClr val="000000"/>
                </a:solidFill>
                <a:ea typeface="SimSun" pitchFamily="2" charset="-122"/>
              </a:endParaRPr>
            </a:p>
          </p:txBody>
        </p:sp>
        <p:sp>
          <p:nvSpPr>
            <p:cNvPr id="15" name="Rectangle 13"/>
            <p:cNvSpPr>
              <a:spLocks noChangeArrowheads="1"/>
            </p:cNvSpPr>
            <p:nvPr/>
          </p:nvSpPr>
          <p:spPr bwMode="gray">
            <a:xfrm>
              <a:off x="4576405" y="2148030"/>
              <a:ext cx="1483768" cy="365760"/>
            </a:xfrm>
            <a:prstGeom prst="rect">
              <a:avLst/>
            </a:prstGeom>
            <a:solidFill>
              <a:srgbClr val="FCE0E2"/>
            </a:solidFill>
            <a:ln w="9525" algn="ctr">
              <a:solidFill>
                <a:srgbClr val="FF0000"/>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endParaRPr kumimoji="0" lang="en-US" altLang="zh-CN" sz="1000" b="1" i="0" u="none" strike="noStrike" kern="0" cap="none" spc="0" normalizeH="0" baseline="0" noProof="0" dirty="0" smtClean="0">
                <a:ln>
                  <a:noFill/>
                </a:ln>
                <a:solidFill>
                  <a:schemeClr val="bg1"/>
                </a:solidFill>
                <a:effectLst/>
                <a:uLnTx/>
                <a:uFillTx/>
                <a:ea typeface="SimSun" pitchFamily="2" charset="-122"/>
              </a:endParaRPr>
            </a:p>
          </p:txBody>
        </p:sp>
        <p:sp>
          <p:nvSpPr>
            <p:cNvPr id="16" name="TextBox 15"/>
            <p:cNvSpPr txBox="1"/>
            <p:nvPr/>
          </p:nvSpPr>
          <p:spPr>
            <a:xfrm>
              <a:off x="4596449" y="2226297"/>
              <a:ext cx="1463723" cy="224677"/>
            </a:xfrm>
            <a:prstGeom prst="rect">
              <a:avLst/>
            </a:prstGeom>
            <a:noFill/>
          </p:spPr>
          <p:txBody>
            <a:bodyPr wrap="square" rtlCol="0">
              <a:spAutoFit/>
            </a:bodyPr>
            <a:lstStyle/>
            <a:p>
              <a:pPr algn="ctr" eaLnBrk="1" hangingPunct="1">
                <a:lnSpc>
                  <a:spcPct val="86000"/>
                </a:lnSpc>
              </a:pPr>
              <a:r>
                <a:rPr lang="en-US" sz="1000" b="1" dirty="0">
                  <a:solidFill>
                    <a:srgbClr val="FF0000"/>
                  </a:solidFill>
                  <a:ea typeface="SimSun" pitchFamily="2" charset="-122"/>
                </a:rPr>
                <a:t>Credit risk</a:t>
              </a:r>
            </a:p>
          </p:txBody>
        </p:sp>
        <p:sp>
          <p:nvSpPr>
            <p:cNvPr id="17" name="TextBox 16"/>
            <p:cNvSpPr txBox="1"/>
            <p:nvPr/>
          </p:nvSpPr>
          <p:spPr>
            <a:xfrm>
              <a:off x="4596450" y="2662049"/>
              <a:ext cx="1348318" cy="224677"/>
            </a:xfrm>
            <a:prstGeom prst="rect">
              <a:avLst/>
            </a:prstGeom>
            <a:noFill/>
          </p:spPr>
          <p:txBody>
            <a:bodyPr wrap="square" rtlCol="0">
              <a:spAutoFit/>
            </a:bodyPr>
            <a:lstStyle/>
            <a:p>
              <a:pPr algn="ctr">
                <a:tabLst>
                  <a:tab pos="517525" algn="r"/>
                </a:tabLst>
              </a:pPr>
              <a:r>
                <a:rPr lang="en-US" altLang="zh-CN" sz="1000" b="1" dirty="0">
                  <a:solidFill>
                    <a:srgbClr val="FF0000"/>
                  </a:solidFill>
                  <a:ea typeface="SimSun" pitchFamily="2" charset="-122"/>
                </a:rPr>
                <a:t>Residual value risk</a:t>
              </a:r>
            </a:p>
          </p:txBody>
        </p:sp>
        <p:sp>
          <p:nvSpPr>
            <p:cNvPr id="18" name="Rectangle 17"/>
            <p:cNvSpPr>
              <a:spLocks noChangeArrowheads="1"/>
            </p:cNvSpPr>
            <p:nvPr/>
          </p:nvSpPr>
          <p:spPr bwMode="gray">
            <a:xfrm>
              <a:off x="4576405" y="4283060"/>
              <a:ext cx="1483768"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Strategic risk</a:t>
              </a:r>
            </a:p>
          </p:txBody>
        </p:sp>
        <p:sp>
          <p:nvSpPr>
            <p:cNvPr id="19" name="Rectangle 20"/>
            <p:cNvSpPr>
              <a:spLocks noChangeArrowheads="1"/>
            </p:cNvSpPr>
            <p:nvPr/>
          </p:nvSpPr>
          <p:spPr bwMode="gray">
            <a:xfrm>
              <a:off x="3588028" y="5991085"/>
              <a:ext cx="2471626" cy="365760"/>
            </a:xfrm>
            <a:prstGeom prst="rect">
              <a:avLst/>
            </a:prstGeom>
            <a:solidFill>
              <a:schemeClr val="bg1">
                <a:lumMod val="95000"/>
              </a:schemeClr>
            </a:solidFill>
            <a:ln w="9525" algn="ctr">
              <a:solidFill>
                <a:schemeClr val="bg1">
                  <a:lumMod val="65000"/>
                </a:schemeClr>
              </a:solidFill>
              <a:miter lim="800000"/>
              <a:headEnd/>
              <a:tailEnd/>
            </a:ln>
            <a:effectLst/>
            <a:extLst/>
          </p:spPr>
          <p:txBody>
            <a:bodyPr lIns="36576" tIns="36576" rIns="36576" bIns="36576" anchor="ctr"/>
            <a:lstStyle/>
            <a:p>
              <a:pPr marL="0" marR="0" lvl="0" indent="0" algn="ctr" defTabSz="914400" eaLnBrk="1" fontAlgn="auto" latinLnBrk="0" hangingPunct="1">
                <a:lnSpc>
                  <a:spcPct val="100000"/>
                </a:lnSpc>
                <a:spcBef>
                  <a:spcPts val="0"/>
                </a:spcBef>
                <a:spcAft>
                  <a:spcPts val="0"/>
                </a:spcAft>
                <a:buClrTx/>
                <a:buSzTx/>
                <a:buFontTx/>
                <a:buNone/>
                <a:tabLst>
                  <a:tab pos="517525" algn="r"/>
                </a:tabLst>
                <a:defRPr/>
              </a:pPr>
              <a:r>
                <a:rPr kumimoji="0" lang="en-US" altLang="zh-CN" sz="1000" b="0" i="0" u="none" strike="noStrike" kern="0" cap="none" spc="0" normalizeH="0" baseline="0" noProof="0" dirty="0" smtClean="0">
                  <a:ln>
                    <a:noFill/>
                  </a:ln>
                  <a:solidFill>
                    <a:srgbClr val="000000"/>
                  </a:solidFill>
                  <a:effectLst/>
                  <a:uLnTx/>
                  <a:uFillTx/>
                  <a:ea typeface="SimSun" pitchFamily="2" charset="-122"/>
                </a:rPr>
                <a:t>Fiduciary risk</a:t>
              </a:r>
            </a:p>
          </p:txBody>
        </p:sp>
      </p:grpSp>
      <p:sp>
        <p:nvSpPr>
          <p:cNvPr id="20" name="Text Placeholder 2"/>
          <p:cNvSpPr txBox="1">
            <a:spLocks/>
          </p:cNvSpPr>
          <p:nvPr/>
        </p:nvSpPr>
        <p:spPr bwMode="auto">
          <a:xfrm>
            <a:off x="3595739" y="1749601"/>
            <a:ext cx="2467911" cy="2054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u="none" strike="noStrike" kern="1200" cap="none" spc="0" normalizeH="0" baseline="0" noProof="0" dirty="0" smtClean="0">
                <a:ln>
                  <a:noFill/>
                </a:ln>
                <a:solidFill>
                  <a:schemeClr val="tx1">
                    <a:lumMod val="50000"/>
                    <a:lumOff val="50000"/>
                  </a:schemeClr>
                </a:solidFill>
                <a:effectLst/>
                <a:uLnTx/>
                <a:uFillTx/>
                <a:latin typeface="Arial" charset="0"/>
                <a:ea typeface="ＭＳ Ｐゴシック"/>
              </a:rPr>
              <a:t>RAS risk taxonomy</a:t>
            </a:r>
            <a:endParaRPr kumimoji="0" lang="en-US" u="none" strike="noStrike" kern="1200" cap="none" spc="0" normalizeH="0" baseline="0" noProof="0" dirty="0">
              <a:ln>
                <a:noFill/>
              </a:ln>
              <a:solidFill>
                <a:schemeClr val="tx1">
                  <a:lumMod val="50000"/>
                  <a:lumOff val="50000"/>
                </a:schemeClr>
              </a:solidFill>
              <a:effectLst/>
              <a:uLnTx/>
              <a:uFillTx/>
              <a:latin typeface="Arial" charset="0"/>
              <a:ea typeface="ＭＳ Ｐゴシック"/>
            </a:endParaRPr>
          </a:p>
        </p:txBody>
      </p:sp>
      <p:sp>
        <p:nvSpPr>
          <p:cNvPr id="21" name="Text Placeholder 4"/>
          <p:cNvSpPr txBox="1">
            <a:spLocks/>
          </p:cNvSpPr>
          <p:nvPr/>
        </p:nvSpPr>
        <p:spPr>
          <a:xfrm>
            <a:off x="374232"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Risk Appetite objectives</a:t>
            </a:r>
            <a:endParaRPr lang="en-US" dirty="0"/>
          </a:p>
        </p:txBody>
      </p:sp>
      <p:sp>
        <p:nvSpPr>
          <p:cNvPr id="22" name="Freeform 21"/>
          <p:cNvSpPr>
            <a:spLocks noChangeAspect="1"/>
          </p:cNvSpPr>
          <p:nvPr/>
        </p:nvSpPr>
        <p:spPr>
          <a:xfrm>
            <a:off x="3191084" y="2241404"/>
            <a:ext cx="240704" cy="45720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3" name="Text Placeholder 4"/>
          <p:cNvSpPr txBox="1">
            <a:spLocks/>
          </p:cNvSpPr>
          <p:nvPr/>
        </p:nvSpPr>
        <p:spPr>
          <a:xfrm>
            <a:off x="3471065"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a:t>Scope of CCAR-linked metrics</a:t>
            </a:r>
          </a:p>
        </p:txBody>
      </p:sp>
      <p:sp>
        <p:nvSpPr>
          <p:cNvPr id="24" name="Freeform 23"/>
          <p:cNvSpPr>
            <a:spLocks noChangeAspect="1"/>
          </p:cNvSpPr>
          <p:nvPr/>
        </p:nvSpPr>
        <p:spPr>
          <a:xfrm>
            <a:off x="6238080" y="3912028"/>
            <a:ext cx="240704" cy="45720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chemeClr val="accent3"/>
          </a:solidFill>
          <a:ln w="9525" cap="flat" cmpd="sng" algn="ctr">
            <a:noFill/>
            <a:prstDash val="solid"/>
          </a:ln>
          <a:effectLst/>
          <a:extLst>
            <a:ext uri="{91240B29-F687-4F45-9708-019B960494DF}">
              <a14:hiddenLine xmlns:a14="http://schemas.microsoft.com/office/drawing/2010/main" w="9525" cap="flat" cmpd="sng" algn="ctr">
                <a:solidFill>
                  <a:schemeClr val="accent3"/>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5" name="Text Placeholder 4"/>
          <p:cNvSpPr txBox="1">
            <a:spLocks/>
          </p:cNvSpPr>
          <p:nvPr/>
        </p:nvSpPr>
        <p:spPr>
          <a:xfrm>
            <a:off x="6541856" y="1253380"/>
            <a:ext cx="2887367" cy="277640"/>
          </a:xfrm>
          <a:prstGeom prst="rect">
            <a:avLst/>
          </a:prstGeom>
        </p:spPr>
        <p:txBody>
          <a:bodyPr wrap="square">
            <a:spAutoFit/>
          </a:bodyPr>
          <a:lstStyle>
            <a:defPPr>
              <a:defRPr lang="en-GB"/>
            </a:defPPr>
            <a:lvl1pPr algn="l">
              <a:defRPr sz="1400" b="1">
                <a:solidFill>
                  <a:srgbClr val="FF0000"/>
                </a:solidFill>
                <a:latin typeface="Arial" panose="020B0604020202020204" pitchFamily="34" charset="0"/>
                <a:cs typeface="Arial" panose="020B0604020202020204" pitchFamily="34" charset="0"/>
              </a:defRPr>
            </a:lvl1pPr>
          </a:lstStyle>
          <a:p>
            <a:r>
              <a:rPr lang="en-US" dirty="0" smtClean="0"/>
              <a:t>Calibration approach</a:t>
            </a:r>
            <a:endParaRPr lang="en-US" dirty="0"/>
          </a:p>
        </p:txBody>
      </p:sp>
      <p:graphicFrame>
        <p:nvGraphicFramePr>
          <p:cNvPr id="26" name="Table 25"/>
          <p:cNvGraphicFramePr>
            <a:graphicFrameLocks noGrp="1"/>
          </p:cNvGraphicFramePr>
          <p:nvPr>
            <p:extLst>
              <p:ext uri="{D42A27DB-BD31-4B8C-83A1-F6EECF244321}">
                <p14:modId xmlns:p14="http://schemas.microsoft.com/office/powerpoint/2010/main" val="4003484998"/>
              </p:ext>
            </p:extLst>
          </p:nvPr>
        </p:nvGraphicFramePr>
        <p:xfrm>
          <a:off x="6635263" y="1982465"/>
          <a:ext cx="2590800" cy="4316327"/>
        </p:xfrm>
        <a:graphic>
          <a:graphicData uri="http://schemas.openxmlformats.org/drawingml/2006/table">
            <a:tbl>
              <a:tblPr firstRow="1" bandRow="1">
                <a:tableStyleId>{839DD9DD-9E6C-4910-8AC0-68ADFF6A6AFC}</a:tableStyleId>
              </a:tblPr>
              <a:tblGrid>
                <a:gridCol w="545466"/>
                <a:gridCol w="2045334"/>
              </a:tblGrid>
              <a:tr h="1034619">
                <a:tc>
                  <a:txBody>
                    <a:bodyPr/>
                    <a:lstStyle/>
                    <a:p>
                      <a:r>
                        <a:rPr lang="en-US" sz="4400" b="1" dirty="0" smtClean="0">
                          <a:solidFill>
                            <a:srgbClr val="FF0000"/>
                          </a:solidFill>
                        </a:rPr>
                        <a:t>1</a:t>
                      </a:r>
                      <a:endParaRPr lang="en-US" sz="4400" b="1" dirty="0">
                        <a:solidFill>
                          <a:srgbClr val="FF0000"/>
                        </a:solidFill>
                      </a:endParaRPr>
                    </a:p>
                  </a:txBody>
                  <a:tcPr anchor="ctr">
                    <a:lnL>
                      <a:noFill/>
                    </a:lnL>
                    <a:lnR>
                      <a:noFill/>
                    </a:lnR>
                    <a:lnT w="9525" cap="flat" cmpd="sng" algn="ctr">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lnSpc>
                          <a:spcPct val="100000"/>
                        </a:lnSpc>
                      </a:pPr>
                      <a:r>
                        <a:rPr lang="en-US" sz="1200" b="0" i="0" dirty="0" smtClean="0">
                          <a:solidFill>
                            <a:schemeClr val="tx1"/>
                          </a:solidFill>
                        </a:rPr>
                        <a:t>Identify the </a:t>
                      </a:r>
                      <a:r>
                        <a:rPr lang="en-US" sz="1200" b="1" i="0" dirty="0" smtClean="0">
                          <a:solidFill>
                            <a:schemeClr val="tx1"/>
                          </a:solidFill>
                        </a:rPr>
                        <a:t>binding constraint</a:t>
                      </a:r>
                      <a:r>
                        <a:rPr lang="en-US" sz="1200" b="0" i="0" dirty="0" smtClean="0">
                          <a:solidFill>
                            <a:schemeClr val="tx1"/>
                          </a:solidFill>
                        </a:rPr>
                        <a:t> in the BHC Stress scenario</a:t>
                      </a:r>
                    </a:p>
                  </a:txBody>
                  <a:tcPr anchor="ctr">
                    <a:lnL>
                      <a:noFill/>
                    </a:lnL>
                    <a:lnR>
                      <a:noFill/>
                    </a:lnR>
                    <a:lnT w="9525"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62715">
                <a:tc>
                  <a:txBody>
                    <a:bodyPr/>
                    <a:lstStyle/>
                    <a:p>
                      <a:r>
                        <a:rPr lang="en-US" sz="4400" b="1" dirty="0" smtClean="0">
                          <a:solidFill>
                            <a:srgbClr val="FF0000"/>
                          </a:solidFill>
                        </a:rPr>
                        <a:t>2</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smtClean="0">
                          <a:solidFill>
                            <a:schemeClr val="tx1"/>
                          </a:solidFill>
                        </a:rPr>
                        <a:t>Calculate CCAR </a:t>
                      </a:r>
                      <a:r>
                        <a:rPr lang="en-US" sz="1200" b="1" i="0" dirty="0" smtClean="0">
                          <a:solidFill>
                            <a:schemeClr val="tx1"/>
                          </a:solidFill>
                        </a:rPr>
                        <a:t>stress loss limit</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147072">
                <a:tc>
                  <a:txBody>
                    <a:bodyPr/>
                    <a:lstStyle/>
                    <a:p>
                      <a:r>
                        <a:rPr lang="en-US" sz="4400" b="1" dirty="0" smtClean="0">
                          <a:solidFill>
                            <a:srgbClr val="FF0000"/>
                          </a:solidFill>
                        </a:rPr>
                        <a:t>3</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smtClean="0">
                          <a:solidFill>
                            <a:schemeClr val="tx1"/>
                          </a:solidFill>
                          <a:latin typeface="+mn-lt"/>
                          <a:ea typeface="+mn-ea"/>
                          <a:cs typeface="+mn-cs"/>
                        </a:rPr>
                        <a:t>Determine </a:t>
                      </a:r>
                      <a:r>
                        <a:rPr lang="en-US" sz="1200" b="1" i="0" kern="1200" dirty="0" smtClean="0">
                          <a:solidFill>
                            <a:schemeClr val="tx1"/>
                          </a:solidFill>
                          <a:latin typeface="+mn-lt"/>
                          <a:ea typeface="+mn-ea"/>
                          <a:cs typeface="+mn-cs"/>
                        </a:rPr>
                        <a:t>net</a:t>
                      </a:r>
                      <a:r>
                        <a:rPr lang="en-US" sz="1200" b="1" i="0" kern="1200" baseline="0" dirty="0" smtClean="0">
                          <a:solidFill>
                            <a:schemeClr val="tx1"/>
                          </a:solidFill>
                          <a:latin typeface="+mn-lt"/>
                          <a:ea typeface="+mn-ea"/>
                          <a:cs typeface="+mn-cs"/>
                        </a:rPr>
                        <a:t> charge-off (NCO) limits </a:t>
                      </a:r>
                      <a:r>
                        <a:rPr lang="en-US" sz="1200" b="0" i="0" kern="1200" dirty="0" smtClean="0">
                          <a:solidFill>
                            <a:schemeClr val="tx1"/>
                          </a:solidFill>
                          <a:latin typeface="+mn-lt"/>
                          <a:ea typeface="+mn-ea"/>
                          <a:cs typeface="+mn-cs"/>
                        </a:rPr>
                        <a:t>based on loss limits</a:t>
                      </a:r>
                    </a:p>
                  </a:txBody>
                  <a:tcPr anchor="ctr">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1071921">
                <a:tc>
                  <a:txBody>
                    <a:bodyPr/>
                    <a:lstStyle/>
                    <a:p>
                      <a:r>
                        <a:rPr lang="en-US" sz="4400" b="1" dirty="0" smtClean="0">
                          <a:solidFill>
                            <a:srgbClr val="FF0000"/>
                          </a:solidFill>
                        </a:rPr>
                        <a:t>4</a:t>
                      </a:r>
                      <a:endParaRPr lang="en-US" sz="4400" b="1" dirty="0">
                        <a:solidFill>
                          <a:srgbClr val="FF0000"/>
                        </a:solidFill>
                      </a:endParaRPr>
                    </a:p>
                  </a:txBody>
                  <a:tcPr anchor="ctr">
                    <a:lnL>
                      <a:noFill/>
                    </a:lnL>
                    <a:lnR>
                      <a:noFill/>
                    </a:lnR>
                    <a:lnT w="12700" cap="flat" cmpd="sng" algn="ctr">
                      <a:solidFill>
                        <a:schemeClr val="bg1">
                          <a:lumMod val="50000"/>
                        </a:schemeClr>
                      </a:solidFill>
                      <a:prstDash val="solid"/>
                      <a:round/>
                      <a:headEnd type="none" w="med" len="med"/>
                      <a:tailEnd type="none" w="med" len="med"/>
                    </a:lnT>
                    <a:lnB w="9525" cap="flat" cmpd="sng" algn="ctr">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smtClean="0">
                          <a:solidFill>
                            <a:schemeClr val="tx1"/>
                          </a:solidFill>
                        </a:rPr>
                        <a:t>Derive </a:t>
                      </a:r>
                      <a:r>
                        <a:rPr lang="en-US" sz="1200" b="1" i="0" dirty="0" smtClean="0">
                          <a:solidFill>
                            <a:schemeClr val="tx1"/>
                          </a:solidFill>
                        </a:rPr>
                        <a:t>delinquency rate </a:t>
                      </a:r>
                      <a:r>
                        <a:rPr lang="en-US" sz="1200" b="0" i="0" dirty="0" smtClean="0">
                          <a:solidFill>
                            <a:schemeClr val="tx1"/>
                          </a:solidFill>
                        </a:rPr>
                        <a:t>linked to NCOs</a:t>
                      </a:r>
                    </a:p>
                  </a:txBody>
                  <a:tcPr anchor="ctr">
                    <a:lnL>
                      <a:noFill/>
                    </a:lnL>
                    <a:lnT w="12700" cap="flat" cmpd="sng" algn="ctr">
                      <a:solidFill>
                        <a:schemeClr val="bg1">
                          <a:lumMod val="50000"/>
                        </a:schemeClr>
                      </a:solidFill>
                      <a:prstDash val="solid"/>
                      <a:round/>
                      <a:headEnd type="none" w="med" len="med"/>
                      <a:tailEnd type="none" w="med" len="med"/>
                    </a:lnT>
                    <a:lnB w="9525" cap="flat" cmpd="sng" algn="ctr">
                      <a:solidFill>
                        <a:schemeClr val="bg2"/>
                      </a:solidFill>
                      <a:prstDash val="solid"/>
                      <a:round/>
                      <a:headEnd type="none" w="med" len="med"/>
                      <a:tailEnd type="none" w="med" len="med"/>
                    </a:lnB>
                    <a:noFill/>
                  </a:tcPr>
                </a:tc>
              </a:tr>
            </a:tbl>
          </a:graphicData>
        </a:graphic>
      </p:graphicFrame>
      <p:sp>
        <p:nvSpPr>
          <p:cNvPr id="27" name="TextBox 26"/>
          <p:cNvSpPr txBox="1"/>
          <p:nvPr/>
        </p:nvSpPr>
        <p:spPr>
          <a:xfrm>
            <a:off x="266744" y="19889"/>
            <a:ext cx="9336044" cy="621709"/>
          </a:xfrm>
          <a:prstGeom prst="rect">
            <a:avLst/>
          </a:prstGeom>
          <a:noFill/>
        </p:spPr>
        <p:txBody>
          <a:bodyPr wrap="square" rtlCol="0">
            <a:spAutoFit/>
          </a:bodyPr>
          <a:lstStyle/>
          <a:p>
            <a:pPr algn="l"/>
            <a:r>
              <a:rPr lang="en-US" sz="2000" b="1" dirty="0" smtClean="0"/>
              <a:t>Risk Appetite Statement</a:t>
            </a:r>
          </a:p>
          <a:p>
            <a:pPr algn="l"/>
            <a:r>
              <a:rPr lang="en-US" sz="2000" b="1" dirty="0" smtClean="0">
                <a:solidFill>
                  <a:srgbClr val="FF0000"/>
                </a:solidFill>
              </a:rPr>
              <a:t>Objectives of CCAR-linked metrics</a:t>
            </a:r>
            <a:endParaRPr lang="en-US" sz="2000" dirty="0">
              <a:solidFill>
                <a:srgbClr val="FF0000"/>
              </a:solidFill>
            </a:endParaRPr>
          </a:p>
        </p:txBody>
      </p:sp>
      <p:sp>
        <p:nvSpPr>
          <p:cNvPr id="28" name="Text Placeholder 2"/>
          <p:cNvSpPr txBox="1">
            <a:spLocks/>
          </p:cNvSpPr>
          <p:nvPr/>
        </p:nvSpPr>
        <p:spPr bwMode="auto">
          <a:xfrm>
            <a:off x="6658819" y="1796428"/>
            <a:ext cx="2467911" cy="4109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spcBef>
                <a:spcPts val="0"/>
              </a:spcBef>
              <a:spcAft>
                <a:spcPct val="0"/>
              </a:spcAft>
              <a:buNone/>
              <a:defRPr sz="1200" b="1">
                <a:solidFill>
                  <a:srgbClr val="FF0000"/>
                </a:solidFill>
                <a:latin typeface="+mj-lt"/>
                <a:ea typeface="+mn-ea"/>
                <a:cs typeface="+mn-cs"/>
              </a:defRPr>
            </a:lvl1pPr>
            <a:lvl2pPr marL="0" indent="0" algn="l" rtl="0" eaLnBrk="1" fontAlgn="base" hangingPunct="1">
              <a:lnSpc>
                <a:spcPct val="120000"/>
              </a:lnSpc>
              <a:spcBef>
                <a:spcPts val="0"/>
              </a:spcBef>
              <a:spcAft>
                <a:spcPct val="0"/>
              </a:spcAft>
              <a:buClr>
                <a:schemeClr val="tx1"/>
              </a:buClr>
              <a:buFont typeface="Wingdings" pitchFamily="2" charset="2"/>
              <a:buNone/>
              <a:defRPr sz="1200">
                <a:solidFill>
                  <a:srgbClr val="FF0000"/>
                </a:solidFill>
                <a:latin typeface="Arial" charset="0"/>
                <a:ea typeface="+mn-ea"/>
                <a:cs typeface="+mn-cs"/>
              </a:defRPr>
            </a:lvl2pPr>
            <a:lvl3pPr marL="625475" indent="-163513" algn="l" rtl="0" eaLnBrk="1" fontAlgn="base" hangingPunct="1">
              <a:lnSpc>
                <a:spcPct val="160000"/>
              </a:lnSpc>
              <a:spcBef>
                <a:spcPct val="20000"/>
              </a:spcBef>
              <a:spcAft>
                <a:spcPct val="0"/>
              </a:spcAft>
              <a:buClr>
                <a:schemeClr val="tx1"/>
              </a:buClr>
              <a:buChar char="•"/>
              <a:defRPr sz="1000">
                <a:solidFill>
                  <a:schemeClr val="accent2"/>
                </a:solidFill>
                <a:latin typeface="Arial" charset="0"/>
                <a:ea typeface="+mn-ea"/>
                <a:cs typeface="+mn-cs"/>
              </a:defRPr>
            </a:lvl3pPr>
            <a:lvl4pPr marL="741363" indent="-115888" algn="l" rtl="0" eaLnBrk="1" fontAlgn="base" hangingPunct="1">
              <a:spcBef>
                <a:spcPct val="20000"/>
              </a:spcBef>
              <a:spcAft>
                <a:spcPct val="0"/>
              </a:spcAft>
              <a:buClr>
                <a:schemeClr val="tx1"/>
              </a:buClr>
              <a:buChar char="–"/>
              <a:defRPr sz="1000">
                <a:solidFill>
                  <a:schemeClr val="accent2"/>
                </a:solidFill>
                <a:latin typeface="Arial" charset="0"/>
                <a:ea typeface="+mn-ea"/>
                <a:cs typeface="+mn-cs"/>
              </a:defRPr>
            </a:lvl4pPr>
            <a:lvl5pPr marL="857250" indent="-115888" algn="l" rtl="0" eaLnBrk="1" fontAlgn="base" hangingPunct="1">
              <a:spcBef>
                <a:spcPct val="20000"/>
              </a:spcBef>
              <a:spcAft>
                <a:spcPct val="0"/>
              </a:spcAft>
              <a:buClr>
                <a:schemeClr val="tx1"/>
              </a:buClr>
              <a:defRPr sz="1000">
                <a:solidFill>
                  <a:schemeClr val="accent2"/>
                </a:solidFill>
                <a:latin typeface="Arial" charset="0"/>
                <a:ea typeface="+mn-ea"/>
                <a:cs typeface="+mn-cs"/>
              </a:defRPr>
            </a:lvl5pPr>
            <a:lvl6pPr marL="2227263" indent="-228600" algn="l" rtl="0" eaLnBrk="1" fontAlgn="base" hangingPunct="1">
              <a:spcBef>
                <a:spcPct val="20000"/>
              </a:spcBef>
              <a:spcAft>
                <a:spcPct val="0"/>
              </a:spcAft>
              <a:defRPr sz="2000">
                <a:solidFill>
                  <a:schemeClr val="tx1"/>
                </a:solidFill>
                <a:latin typeface="Arial" charset="0"/>
                <a:ea typeface="+mn-ea"/>
                <a:cs typeface="+mn-cs"/>
              </a:defRPr>
            </a:lvl6pPr>
            <a:lvl7pPr marL="2684463" indent="-228600" algn="l" rtl="0" eaLnBrk="1" fontAlgn="base" hangingPunct="1">
              <a:spcBef>
                <a:spcPct val="20000"/>
              </a:spcBef>
              <a:spcAft>
                <a:spcPct val="0"/>
              </a:spcAft>
              <a:defRPr sz="2000">
                <a:solidFill>
                  <a:schemeClr val="tx1"/>
                </a:solidFill>
                <a:latin typeface="Arial" charset="0"/>
                <a:ea typeface="+mn-ea"/>
                <a:cs typeface="+mn-cs"/>
              </a:defRPr>
            </a:lvl7pPr>
            <a:lvl8pPr marL="3141663" indent="-228600" algn="l" rtl="0" eaLnBrk="1" fontAlgn="base" hangingPunct="1">
              <a:spcBef>
                <a:spcPct val="20000"/>
              </a:spcBef>
              <a:spcAft>
                <a:spcPct val="0"/>
              </a:spcAft>
              <a:defRPr sz="2000">
                <a:solidFill>
                  <a:schemeClr val="tx1"/>
                </a:solidFill>
                <a:latin typeface="Arial" charset="0"/>
                <a:ea typeface="+mn-ea"/>
                <a:cs typeface="+mn-cs"/>
              </a:defRPr>
            </a:lvl8pPr>
            <a:lvl9pPr marL="3598863" indent="-228600" algn="l" rtl="0" eaLnBrk="1" fontAlgn="base" hangingPunct="1">
              <a:spcBef>
                <a:spcPct val="20000"/>
              </a:spcBef>
              <a:spcAft>
                <a:spcPct val="0"/>
              </a:spcAft>
              <a:defRPr sz="2000">
                <a:solidFill>
                  <a:schemeClr val="tx1"/>
                </a:solidFill>
                <a:latin typeface="Arial" charset="0"/>
                <a:ea typeface="+mn-ea"/>
                <a:cs typeface="+mn-cs"/>
              </a:defRPr>
            </a:lvl9pPr>
          </a:lstStyle>
          <a:p>
            <a:pPr marL="0" marR="0" lvl="0" indent="0" defTabSz="914400" rtl="0" eaLnBrk="1" fontAlgn="base" latinLnBrk="0" hangingPunct="1">
              <a:lnSpc>
                <a:spcPct val="100000"/>
              </a:lnSpc>
              <a:spcBef>
                <a:spcPts val="0"/>
              </a:spcBef>
              <a:spcAft>
                <a:spcPts val="0"/>
              </a:spcAft>
              <a:buClrTx/>
              <a:buSzTx/>
              <a:buFontTx/>
              <a:buNone/>
              <a:tabLst/>
              <a:defRPr/>
            </a:pPr>
            <a:r>
              <a:rPr kumimoji="0" lang="en-US" u="none" strike="noStrike" kern="1200" cap="none" spc="0" normalizeH="0" baseline="0" noProof="0" dirty="0" smtClean="0">
                <a:ln>
                  <a:noFill/>
                </a:ln>
                <a:solidFill>
                  <a:schemeClr val="tx1">
                    <a:lumMod val="50000"/>
                    <a:lumOff val="50000"/>
                  </a:schemeClr>
                </a:solidFill>
                <a:effectLst/>
                <a:uLnTx/>
                <a:uFillTx/>
                <a:latin typeface="Arial" charset="0"/>
                <a:ea typeface="ＭＳ Ｐゴシック"/>
              </a:rPr>
              <a:t>Covered</a:t>
            </a:r>
            <a:r>
              <a:rPr kumimoji="0" lang="en-US" u="none" strike="noStrike" kern="1200" cap="none" spc="0" normalizeH="0" noProof="0" dirty="0" smtClean="0">
                <a:ln>
                  <a:noFill/>
                </a:ln>
                <a:solidFill>
                  <a:schemeClr val="tx1">
                    <a:lumMod val="50000"/>
                    <a:lumOff val="50000"/>
                  </a:schemeClr>
                </a:solidFill>
                <a:effectLst/>
                <a:uLnTx/>
                <a:uFillTx/>
                <a:latin typeface="Arial" charset="0"/>
                <a:ea typeface="ＭＳ Ｐゴシック"/>
              </a:rPr>
              <a:t> in this presentation</a:t>
            </a:r>
            <a:endParaRPr kumimoji="0" lang="en-US" u="none" strike="noStrike" kern="1200" cap="none" spc="0" normalizeH="0" baseline="0" noProof="0" dirty="0">
              <a:ln>
                <a:noFill/>
              </a:ln>
              <a:solidFill>
                <a:schemeClr val="tx1">
                  <a:lumMod val="50000"/>
                  <a:lumOff val="50000"/>
                </a:schemeClr>
              </a:solidFill>
              <a:effectLst/>
              <a:uLnTx/>
              <a:uFillTx/>
              <a:latin typeface="Arial" charset="0"/>
              <a:ea typeface="ＭＳ Ｐゴシック"/>
            </a:endParaRPr>
          </a:p>
        </p:txBody>
      </p:sp>
    </p:spTree>
    <p:extLst>
      <p:ext uri="{BB962C8B-B14F-4D97-AF65-F5344CB8AC3E}">
        <p14:creationId xmlns:p14="http://schemas.microsoft.com/office/powerpoint/2010/main" val="129624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extLst>
              <p:ext uri="{D42A27DB-BD31-4B8C-83A1-F6EECF244321}">
                <p14:modId xmlns:p14="http://schemas.microsoft.com/office/powerpoint/2010/main" val="6337844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41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0" name="TextBox 59"/>
          <p:cNvSpPr txBox="1"/>
          <p:nvPr/>
        </p:nvSpPr>
        <p:spPr>
          <a:xfrm>
            <a:off x="316116" y="19889"/>
            <a:ext cx="8928633"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the BHC Stress scenario</a:t>
            </a:r>
          </a:p>
          <a:p>
            <a:pPr algn="l"/>
            <a:r>
              <a:rPr lang="en-US" sz="2000" b="1" dirty="0" smtClean="0">
                <a:solidFill>
                  <a:srgbClr val="FF0000"/>
                </a:solidFill>
              </a:rPr>
              <a:t>Capital ratios</a:t>
            </a:r>
            <a:endParaRPr lang="en-US" sz="2000" dirty="0">
              <a:solidFill>
                <a:srgbClr val="FF0000"/>
              </a:solidFill>
            </a:endParaRPr>
          </a:p>
        </p:txBody>
      </p:sp>
      <p:sp>
        <p:nvSpPr>
          <p:cNvPr id="21" name="TextBox 20"/>
          <p:cNvSpPr txBox="1"/>
          <p:nvPr/>
        </p:nvSpPr>
        <p:spPr>
          <a:xfrm>
            <a:off x="4996076" y="962984"/>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2016 Capital Policy ratios – Baseline</a:t>
            </a:r>
            <a:endParaRPr lang="en-GB" sz="1400" baseline="30000" dirty="0" smtClean="0">
              <a:solidFill>
                <a:srgbClr val="FF0000"/>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090548395"/>
              </p:ext>
            </p:extLst>
          </p:nvPr>
        </p:nvGraphicFramePr>
        <p:xfrm>
          <a:off x="4996076" y="1501450"/>
          <a:ext cx="4025053" cy="1279611"/>
        </p:xfrm>
        <a:graphic>
          <a:graphicData uri="http://schemas.openxmlformats.org/drawingml/2006/table">
            <a:tbl>
              <a:tblPr/>
              <a:tblGrid>
                <a:gridCol w="1381125"/>
                <a:gridCol w="660982"/>
                <a:gridCol w="660982"/>
                <a:gridCol w="660982"/>
                <a:gridCol w="660982"/>
              </a:tblGrid>
              <a:tr h="384048">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100" b="1" i="0" u="none" strike="noStrike" kern="1200" dirty="0" smtClean="0">
                        <a:solidFill>
                          <a:schemeClr val="tx1"/>
                        </a:solidFill>
                        <a:effectLst/>
                        <a:latin typeface="+mj-lt"/>
                        <a:ea typeface="+mn-ea"/>
                        <a:cs typeface="+mn-cs"/>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0000"/>
                          </a:solidFill>
                          <a:effectLst/>
                          <a:latin typeface="+mj-lt"/>
                        </a:rPr>
                        <a:t>CET1</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0000"/>
                          </a:solidFill>
                          <a:effectLst/>
                          <a:latin typeface="+mj-lt"/>
                        </a:rPr>
                        <a:t>Tier 1 </a:t>
                      </a:r>
                      <a:r>
                        <a:rPr lang="en-US" sz="1100" b="1" i="0" u="none" strike="noStrike" dirty="0" smtClean="0">
                          <a:solidFill>
                            <a:srgbClr val="000000"/>
                          </a:solidFill>
                          <a:effectLst/>
                          <a:latin typeface="+mj-lt"/>
                        </a:rPr>
                        <a:t>Capital</a:t>
                      </a:r>
                      <a:endParaRPr lang="en-US" sz="11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0000"/>
                          </a:solidFill>
                          <a:effectLst/>
                          <a:latin typeface="+mj-lt"/>
                        </a:rPr>
                        <a:t>Total Capital</a:t>
                      </a: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0000"/>
                          </a:solidFill>
                          <a:effectLst/>
                          <a:latin typeface="+mj-lt"/>
                        </a:rPr>
                        <a:t>Tier 1 </a:t>
                      </a:r>
                      <a:r>
                        <a:rPr lang="en-US" sz="1100" b="1" i="0" u="none" strike="noStrike" dirty="0" smtClean="0">
                          <a:solidFill>
                            <a:srgbClr val="000000"/>
                          </a:solidFill>
                          <a:effectLst/>
                          <a:latin typeface="+mj-lt"/>
                        </a:rPr>
                        <a:t>Leverage</a:t>
                      </a:r>
                      <a:endParaRPr lang="en-US" sz="1100" b="1" i="0" u="none" strike="noStrike" dirty="0">
                        <a:solidFill>
                          <a:srgbClr val="000000"/>
                        </a:solidFill>
                        <a:effectLst/>
                        <a:latin typeface="+mj-lt"/>
                      </a:endParaRPr>
                    </a:p>
                  </a:txBody>
                  <a:tcPr marL="8595" marR="8595"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4048">
                <a:tc>
                  <a:txBody>
                    <a:bodyPr/>
                    <a:lstStyle/>
                    <a:p>
                      <a:pPr algn="l" fontAlgn="b"/>
                      <a:r>
                        <a:rPr lang="en-US" sz="1100" b="1" i="0" u="none" strike="noStrike" dirty="0" smtClean="0">
                          <a:solidFill>
                            <a:srgbClr val="FF0000"/>
                          </a:solidFill>
                          <a:effectLst/>
                          <a:latin typeface="+mj-lt"/>
                        </a:rPr>
                        <a:t>Business-as</a:t>
                      </a:r>
                      <a:r>
                        <a:rPr lang="en-US" sz="1100" b="1" i="0" u="none" strike="noStrike" baseline="0" dirty="0" smtClean="0">
                          <a:solidFill>
                            <a:srgbClr val="FF0000"/>
                          </a:solidFill>
                          <a:effectLst/>
                          <a:latin typeface="+mj-lt"/>
                        </a:rPr>
                        <a:t>-usual</a:t>
                      </a:r>
                      <a:r>
                        <a:rPr lang="en-US" sz="1100" b="1" i="0" u="none" strike="noStrike" dirty="0" smtClean="0">
                          <a:solidFill>
                            <a:srgbClr val="FF0000"/>
                          </a:solidFill>
                          <a:effectLst/>
                          <a:latin typeface="+mj-lt"/>
                        </a:rPr>
                        <a:t> minimum</a:t>
                      </a:r>
                      <a:r>
                        <a:rPr lang="en-US" sz="1100" b="1" i="0" u="none" strike="noStrike" baseline="0" dirty="0" smtClean="0">
                          <a:solidFill>
                            <a:srgbClr val="FF0000"/>
                          </a:solidFill>
                          <a:effectLst/>
                          <a:latin typeface="+mj-lt"/>
                        </a:rPr>
                        <a:t/>
                      </a:r>
                      <a:br>
                        <a:rPr lang="en-US" sz="1100" b="1" i="0" u="none" strike="noStrike" baseline="0" dirty="0" smtClean="0">
                          <a:solidFill>
                            <a:srgbClr val="FF0000"/>
                          </a:solidFill>
                          <a:effectLst/>
                          <a:latin typeface="+mj-lt"/>
                        </a:rPr>
                      </a:br>
                      <a:r>
                        <a:rPr lang="en-US" sz="1100" b="1" i="0" u="none" strike="noStrike" baseline="0" dirty="0" smtClean="0">
                          <a:solidFill>
                            <a:srgbClr val="FF0000"/>
                          </a:solidFill>
                          <a:effectLst/>
                          <a:latin typeface="+mj-lt"/>
                        </a:rPr>
                        <a:t>(capital policy)</a:t>
                      </a:r>
                      <a:endParaRPr lang="en-US" sz="11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FF0000"/>
                          </a:solidFill>
                          <a:effectLst/>
                          <a:latin typeface="+mj-lt"/>
                        </a:rPr>
                        <a:t>11.01%</a:t>
                      </a:r>
                      <a:endParaRPr lang="en-US" sz="11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FF0000"/>
                          </a:solidFill>
                          <a:effectLst/>
                          <a:latin typeface="+mj-lt"/>
                        </a:rPr>
                        <a:t>13.82%</a:t>
                      </a:r>
                      <a:endParaRPr lang="en-US" sz="11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rgbClr val="FF0000"/>
                          </a:solidFill>
                          <a:effectLst/>
                          <a:latin typeface="+mj-lt"/>
                        </a:rPr>
                        <a:t>15.83%</a:t>
                      </a:r>
                      <a:endParaRPr lang="en-US" sz="11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rgbClr val="FF0000"/>
                          </a:solidFill>
                          <a:effectLst/>
                          <a:latin typeface="+mj-lt"/>
                        </a:rPr>
                        <a:t>8.80%</a:t>
                      </a:r>
                      <a:endParaRPr lang="en-US" sz="1100" b="1" i="0" u="none" strike="noStrike" dirty="0">
                        <a:solidFill>
                          <a:srgbClr val="FF0000"/>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8404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1" i="0" u="none" strike="noStrike" kern="1200" dirty="0" smtClean="0">
                          <a:solidFill>
                            <a:schemeClr val="accent5"/>
                          </a:solidFill>
                          <a:effectLst/>
                          <a:latin typeface="+mn-lt"/>
                          <a:ea typeface="+mn-ea"/>
                          <a:cs typeface="+mn-cs"/>
                        </a:rPr>
                        <a:t>Planned capital hold</a:t>
                      </a:r>
                      <a:r>
                        <a:rPr lang="en-US" sz="1100" b="1" i="0" u="none" strike="noStrike" kern="1200" baseline="0" dirty="0" smtClean="0">
                          <a:solidFill>
                            <a:schemeClr val="accent5"/>
                          </a:solidFill>
                          <a:effectLst/>
                          <a:latin typeface="+mn-lt"/>
                          <a:ea typeface="+mn-ea"/>
                          <a:cs typeface="+mn-cs"/>
                        </a:rPr>
                        <a:t> (capital policy)</a:t>
                      </a:r>
                      <a:endParaRPr lang="en-US" sz="1100" b="1" i="0" u="none" strike="noStrike" kern="1200" dirty="0" smtClean="0">
                        <a:solidFill>
                          <a:schemeClr val="accent5"/>
                        </a:solidFill>
                        <a:effectLst/>
                        <a:latin typeface="+mn-lt"/>
                        <a:ea typeface="+mn-ea"/>
                        <a:cs typeface="+mn-cs"/>
                      </a:endParaRPr>
                    </a:p>
                  </a:txBody>
                  <a:tcPr marL="8595" marR="8595"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chemeClr val="accent5"/>
                          </a:solidFill>
                          <a:effectLst/>
                          <a:latin typeface="+mj-lt"/>
                        </a:rPr>
                        <a:t>13.01%</a:t>
                      </a:r>
                      <a:endParaRPr lang="en-US" sz="11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chemeClr val="accent5"/>
                          </a:solidFill>
                          <a:effectLst/>
                          <a:latin typeface="+mj-lt"/>
                        </a:rPr>
                        <a:t>15.82%</a:t>
                      </a:r>
                      <a:endParaRPr lang="en-US" sz="11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chemeClr val="accent5"/>
                          </a:solidFill>
                          <a:effectLst/>
                          <a:latin typeface="+mj-lt"/>
                        </a:rPr>
                        <a:t>17.83%</a:t>
                      </a:r>
                      <a:endParaRPr lang="en-US" sz="11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chemeClr val="accent5"/>
                          </a:solidFill>
                          <a:effectLst/>
                          <a:latin typeface="+mj-lt"/>
                        </a:rPr>
                        <a:t>10.80%</a:t>
                      </a:r>
                      <a:endParaRPr lang="en-US" sz="1100" b="1" i="0" u="none" strike="noStrike" dirty="0">
                        <a:solidFill>
                          <a:schemeClr val="accent5"/>
                        </a:solidFill>
                        <a:effectLst/>
                        <a:latin typeface="+mj-lt"/>
                      </a:endParaRPr>
                    </a:p>
                  </a:txBody>
                  <a:tcPr marL="8595" marR="8595"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sp>
        <p:nvSpPr>
          <p:cNvPr id="36" name="TextBox 35"/>
          <p:cNvSpPr txBox="1"/>
          <p:nvPr/>
        </p:nvSpPr>
        <p:spPr>
          <a:xfrm>
            <a:off x="4996076" y="3514182"/>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2016 Capital Policy ratios – Stress</a:t>
            </a:r>
            <a:endParaRPr lang="en-GB" sz="1400" baseline="30000" dirty="0" smtClean="0">
              <a:solidFill>
                <a:srgbClr val="FF0000"/>
              </a:solidFill>
            </a:endParaRPr>
          </a:p>
        </p:txBody>
      </p:sp>
      <p:graphicFrame>
        <p:nvGraphicFramePr>
          <p:cNvPr id="37" name="Table 36"/>
          <p:cNvGraphicFramePr>
            <a:graphicFrameLocks noGrp="1"/>
          </p:cNvGraphicFramePr>
          <p:nvPr>
            <p:extLst>
              <p:ext uri="{D42A27DB-BD31-4B8C-83A1-F6EECF244321}">
                <p14:modId xmlns:p14="http://schemas.microsoft.com/office/powerpoint/2010/main" val="2346627551"/>
              </p:ext>
            </p:extLst>
          </p:nvPr>
        </p:nvGraphicFramePr>
        <p:xfrm>
          <a:off x="4996076" y="3969694"/>
          <a:ext cx="3996474" cy="1152144"/>
        </p:xfrm>
        <a:graphic>
          <a:graphicData uri="http://schemas.openxmlformats.org/drawingml/2006/table">
            <a:tbl>
              <a:tblPr/>
              <a:tblGrid>
                <a:gridCol w="1428750"/>
                <a:gridCol w="641931"/>
                <a:gridCol w="641931"/>
                <a:gridCol w="641931"/>
                <a:gridCol w="641931"/>
              </a:tblGrid>
              <a:tr h="384048">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100" b="1" i="0" u="none" strike="noStrike" kern="1200" dirty="0" smtClean="0">
                        <a:solidFill>
                          <a:schemeClr val="tx1"/>
                        </a:solidFill>
                        <a:effectLst/>
                        <a:latin typeface="+mj-lt"/>
                        <a:ea typeface="+mn-ea"/>
                        <a:cs typeface="+mn-cs"/>
                      </a:endParaRPr>
                    </a:p>
                  </a:txBody>
                  <a:tcPr marL="0" marR="0"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smtClean="0">
                          <a:solidFill>
                            <a:srgbClr val="000000"/>
                          </a:solidFill>
                          <a:effectLst/>
                          <a:latin typeface="+mj-lt"/>
                        </a:rPr>
                        <a:t>CET1</a:t>
                      </a:r>
                      <a:r>
                        <a:rPr lang="en-US" sz="1100" b="1" i="0" u="none" strike="noStrike" baseline="30000" dirty="0" smtClean="0">
                          <a:solidFill>
                            <a:srgbClr val="000000"/>
                          </a:solidFill>
                          <a:effectLst/>
                          <a:latin typeface="+mj-lt"/>
                        </a:rPr>
                        <a:t>1</a:t>
                      </a:r>
                      <a:endParaRPr lang="en-US" sz="1100" b="1" i="0" u="none" strike="noStrike" dirty="0">
                        <a:solidFill>
                          <a:srgbClr val="000000"/>
                        </a:solidFill>
                        <a:effectLst/>
                        <a:latin typeface="+mj-lt"/>
                      </a:endParaRPr>
                    </a:p>
                  </a:txBody>
                  <a:tcPr marL="0" marR="0"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0000"/>
                          </a:solidFill>
                          <a:effectLst/>
                          <a:latin typeface="+mj-lt"/>
                        </a:rPr>
                        <a:t>Tier 1 </a:t>
                      </a:r>
                      <a:r>
                        <a:rPr lang="en-US" sz="1100" b="1" i="0" u="none" strike="noStrike" dirty="0" smtClean="0">
                          <a:solidFill>
                            <a:srgbClr val="000000"/>
                          </a:solidFill>
                          <a:effectLst/>
                          <a:latin typeface="+mj-lt"/>
                        </a:rPr>
                        <a:t>Capital</a:t>
                      </a:r>
                      <a:endParaRPr lang="en-US" sz="1100" b="1" i="0" u="none" strike="noStrike" dirty="0">
                        <a:solidFill>
                          <a:srgbClr val="000000"/>
                        </a:solidFill>
                        <a:effectLst/>
                        <a:latin typeface="+mj-lt"/>
                      </a:endParaRPr>
                    </a:p>
                  </a:txBody>
                  <a:tcPr marL="0" marR="0"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0000"/>
                          </a:solidFill>
                          <a:effectLst/>
                          <a:latin typeface="+mj-lt"/>
                        </a:rPr>
                        <a:t>Total Capital</a:t>
                      </a:r>
                    </a:p>
                  </a:txBody>
                  <a:tcPr marL="0" marR="0"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1" i="0" u="none" strike="noStrike" dirty="0">
                          <a:solidFill>
                            <a:srgbClr val="000000"/>
                          </a:solidFill>
                          <a:effectLst/>
                          <a:latin typeface="+mj-lt"/>
                        </a:rPr>
                        <a:t>Tier 1 </a:t>
                      </a:r>
                      <a:r>
                        <a:rPr lang="en-US" sz="1100" b="1" i="0" u="none" strike="noStrike" dirty="0" smtClean="0">
                          <a:solidFill>
                            <a:srgbClr val="000000"/>
                          </a:solidFill>
                          <a:effectLst/>
                          <a:latin typeface="+mj-lt"/>
                        </a:rPr>
                        <a:t>Leverage</a:t>
                      </a:r>
                      <a:endParaRPr lang="en-US" sz="1100" b="1" i="0" u="none" strike="noStrike" dirty="0">
                        <a:solidFill>
                          <a:srgbClr val="000000"/>
                        </a:solidFill>
                        <a:effectLst/>
                        <a:latin typeface="+mj-lt"/>
                      </a:endParaRPr>
                    </a:p>
                  </a:txBody>
                  <a:tcPr marL="0" marR="0" marT="859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84048">
                <a:tc>
                  <a:txBody>
                    <a:bodyPr/>
                    <a:lstStyle/>
                    <a:p>
                      <a:pPr algn="l" fontAlgn="b"/>
                      <a:r>
                        <a:rPr lang="en-US" sz="1100" b="1" i="0" u="none" strike="noStrike" dirty="0" smtClean="0">
                          <a:solidFill>
                            <a:srgbClr val="FF0000"/>
                          </a:solidFill>
                          <a:effectLst/>
                          <a:latin typeface="+mj-lt"/>
                        </a:rPr>
                        <a:t>Post-stress minimum</a:t>
                      </a:r>
                      <a:r>
                        <a:rPr lang="en-US" sz="1100" b="1" i="0" u="none" strike="noStrike" baseline="0" dirty="0" smtClean="0">
                          <a:solidFill>
                            <a:srgbClr val="FF0000"/>
                          </a:solidFill>
                          <a:effectLst/>
                          <a:latin typeface="+mj-lt"/>
                        </a:rPr>
                        <a:t> (capital policy)</a:t>
                      </a:r>
                      <a:endParaRPr lang="en-US" sz="1100" b="1" i="0" u="none" strike="noStrike" dirty="0">
                        <a:solidFill>
                          <a:srgbClr val="FF0000"/>
                        </a:solidFill>
                        <a:effectLst/>
                        <a:latin typeface="+mj-lt"/>
                      </a:endParaRPr>
                    </a:p>
                  </a:txBody>
                  <a:tcPr marL="0" marR="0"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FF0000"/>
                          </a:solidFill>
                          <a:effectLst/>
                          <a:latin typeface="+mj-lt"/>
                        </a:rPr>
                        <a:t>9.30%</a:t>
                      </a:r>
                      <a:endParaRPr lang="en-US" sz="1100" b="1" i="0" u="none" strike="noStrike" dirty="0">
                        <a:solidFill>
                          <a:srgbClr val="FF0000"/>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rgbClr val="FF0000"/>
                          </a:solidFill>
                          <a:effectLst/>
                          <a:latin typeface="+mj-lt"/>
                        </a:rPr>
                        <a:t>10.75%</a:t>
                      </a:r>
                      <a:endParaRPr lang="en-US" sz="1100" b="1" i="0" u="none" strike="noStrike" dirty="0">
                        <a:solidFill>
                          <a:srgbClr val="FF0000"/>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rgbClr val="FF0000"/>
                          </a:solidFill>
                          <a:effectLst/>
                          <a:latin typeface="+mj-lt"/>
                        </a:rPr>
                        <a:t>12.15%</a:t>
                      </a:r>
                      <a:endParaRPr lang="en-US" sz="1100" b="1" i="0" u="none" strike="noStrike" dirty="0">
                        <a:solidFill>
                          <a:srgbClr val="FF0000"/>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rgbClr val="FF0000"/>
                          </a:solidFill>
                          <a:effectLst/>
                          <a:latin typeface="+mj-lt"/>
                        </a:rPr>
                        <a:t>6.80%</a:t>
                      </a:r>
                      <a:endParaRPr lang="en-US" sz="1100" b="1" i="0" u="none" strike="noStrike" dirty="0">
                        <a:solidFill>
                          <a:srgbClr val="FF0000"/>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8404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100" b="1" i="0" u="none" strike="noStrike" kern="1200" dirty="0" smtClean="0">
                          <a:solidFill>
                            <a:schemeClr val="accent5"/>
                          </a:solidFill>
                          <a:effectLst/>
                          <a:latin typeface="+mn-lt"/>
                          <a:ea typeface="+mn-ea"/>
                          <a:cs typeface="+mn-cs"/>
                        </a:rPr>
                        <a:t>Post-stress + mgmt. </a:t>
                      </a:r>
                      <a:r>
                        <a:rPr lang="en-US" sz="1100" b="1" i="0" u="none" strike="noStrike" kern="1200" baseline="0" dirty="0" smtClean="0">
                          <a:solidFill>
                            <a:schemeClr val="accent5"/>
                          </a:solidFill>
                          <a:effectLst/>
                          <a:latin typeface="+mn-lt"/>
                          <a:ea typeface="+mn-ea"/>
                          <a:cs typeface="+mn-cs"/>
                        </a:rPr>
                        <a:t>adjustment</a:t>
                      </a:r>
                      <a:endParaRPr lang="en-US" sz="1100" b="1" i="0" u="none" strike="noStrike" kern="1200" dirty="0" smtClean="0">
                        <a:solidFill>
                          <a:schemeClr val="accent5"/>
                        </a:solidFill>
                        <a:effectLst/>
                        <a:latin typeface="+mn-lt"/>
                        <a:ea typeface="+mn-ea"/>
                        <a:cs typeface="+mn-cs"/>
                      </a:endParaRPr>
                    </a:p>
                  </a:txBody>
                  <a:tcPr marL="0" marR="0" marT="859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chemeClr val="accent5"/>
                          </a:solidFill>
                          <a:effectLst/>
                          <a:latin typeface="+mj-lt"/>
                        </a:rPr>
                        <a:t>11.01%</a:t>
                      </a:r>
                      <a:endParaRPr lang="en-US" sz="1100" b="1" i="0" u="none" strike="noStrike" dirty="0">
                        <a:solidFill>
                          <a:schemeClr val="accent5"/>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smtClean="0">
                          <a:solidFill>
                            <a:schemeClr val="accent5"/>
                          </a:solidFill>
                          <a:effectLst/>
                          <a:latin typeface="+mj-lt"/>
                        </a:rPr>
                        <a:t>12.75%</a:t>
                      </a:r>
                      <a:endParaRPr lang="en-US" sz="1100" b="1" i="0" u="none" strike="noStrike" dirty="0">
                        <a:solidFill>
                          <a:schemeClr val="accent5"/>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chemeClr val="accent5"/>
                          </a:solidFill>
                          <a:effectLst/>
                          <a:latin typeface="+mj-lt"/>
                        </a:rPr>
                        <a:t>14.15%</a:t>
                      </a:r>
                      <a:endParaRPr lang="en-US" sz="1100" b="1" i="0" u="none" strike="noStrike" dirty="0">
                        <a:solidFill>
                          <a:schemeClr val="accent5"/>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1100" b="1" i="0" u="none" strike="noStrike" dirty="0" smtClean="0">
                          <a:solidFill>
                            <a:schemeClr val="accent5"/>
                          </a:solidFill>
                          <a:effectLst/>
                          <a:latin typeface="+mj-lt"/>
                        </a:rPr>
                        <a:t>8.80%</a:t>
                      </a:r>
                      <a:endParaRPr lang="en-US" sz="1100" b="1" i="0" u="none" strike="noStrike" dirty="0">
                        <a:solidFill>
                          <a:schemeClr val="accent5"/>
                        </a:solidFill>
                        <a:effectLst/>
                        <a:latin typeface="+mj-lt"/>
                      </a:endParaRPr>
                    </a:p>
                  </a:txBody>
                  <a:tcPr marL="0" marR="0" marT="8595"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bl>
          </a:graphicData>
        </a:graphic>
      </p:graphicFrame>
      <p:pic>
        <p:nvPicPr>
          <p:cNvPr id="144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32" y="1421437"/>
            <a:ext cx="4124045" cy="1613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4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50" y="3747311"/>
            <a:ext cx="4511923" cy="1629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75520" y="962984"/>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BSPR Proposal – Baseline</a:t>
            </a:r>
            <a:endParaRPr lang="en-GB" sz="1400" baseline="30000" dirty="0" smtClean="0">
              <a:solidFill>
                <a:srgbClr val="FF0000"/>
              </a:solidFill>
            </a:endParaRPr>
          </a:p>
        </p:txBody>
      </p:sp>
      <p:sp>
        <p:nvSpPr>
          <p:cNvPr id="18" name="TextBox 17"/>
          <p:cNvSpPr txBox="1"/>
          <p:nvPr/>
        </p:nvSpPr>
        <p:spPr>
          <a:xfrm>
            <a:off x="375520" y="3514182"/>
            <a:ext cx="4147457" cy="215444"/>
          </a:xfrm>
          <a:prstGeom prst="rect">
            <a:avLst/>
          </a:prstGeom>
          <a:noFill/>
        </p:spPr>
        <p:txBody>
          <a:bodyPr wrap="square" lIns="0" tIns="0" rIns="0" bIns="0" rtlCol="0">
            <a:spAutoFit/>
          </a:bodyPr>
          <a:lstStyle/>
          <a:p>
            <a:pPr algn="l">
              <a:lnSpc>
                <a:spcPct val="100000"/>
              </a:lnSpc>
            </a:pPr>
            <a:r>
              <a:rPr lang="en-GB" sz="1400" b="1" dirty="0" smtClean="0">
                <a:solidFill>
                  <a:srgbClr val="FF0000"/>
                </a:solidFill>
              </a:rPr>
              <a:t>BSPR Proposal – Stress</a:t>
            </a:r>
            <a:endParaRPr lang="en-GB" sz="1400" baseline="30000" dirty="0" smtClean="0">
              <a:solidFill>
                <a:srgbClr val="FF0000"/>
              </a:solidFill>
            </a:endParaRPr>
          </a:p>
        </p:txBody>
      </p:sp>
      <p:graphicFrame>
        <p:nvGraphicFramePr>
          <p:cNvPr id="19" name="Conclusion"/>
          <p:cNvGraphicFramePr>
            <a:graphicFrameLocks noGrp="1"/>
          </p:cNvGraphicFramePr>
          <p:nvPr>
            <p:extLst>
              <p:ext uri="{D42A27DB-BD31-4B8C-83A1-F6EECF244321}">
                <p14:modId xmlns:p14="http://schemas.microsoft.com/office/powerpoint/2010/main" val="168999320"/>
              </p:ext>
            </p:extLst>
          </p:nvPr>
        </p:nvGraphicFramePr>
        <p:xfrm>
          <a:off x="457994" y="5930857"/>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kern="1200" baseline="0" dirty="0" smtClean="0">
                          <a:solidFill>
                            <a:srgbClr val="FF0000"/>
                          </a:solidFill>
                          <a:latin typeface="+mn-lt"/>
                          <a:ea typeface="+mn-ea"/>
                          <a:cs typeface="+mj-lt"/>
                          <a:sym typeface="+mj-lt"/>
                        </a:rPr>
                        <a:t>Risk Appetite capital limits need to be structured as specific threshold values rather than as ranges</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5" name="Oval 4"/>
          <p:cNvSpPr/>
          <p:nvPr/>
        </p:nvSpPr>
        <p:spPr>
          <a:xfrm>
            <a:off x="1859429" y="2525085"/>
            <a:ext cx="504093" cy="4719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6" name="Oval 25"/>
          <p:cNvSpPr/>
          <p:nvPr/>
        </p:nvSpPr>
        <p:spPr>
          <a:xfrm>
            <a:off x="2926229" y="2525085"/>
            <a:ext cx="504093" cy="4719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7" name="Oval 26"/>
          <p:cNvSpPr/>
          <p:nvPr/>
        </p:nvSpPr>
        <p:spPr>
          <a:xfrm>
            <a:off x="2840504" y="4841431"/>
            <a:ext cx="504093" cy="4719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34" name="Oval 33"/>
          <p:cNvSpPr/>
          <p:nvPr/>
        </p:nvSpPr>
        <p:spPr>
          <a:xfrm>
            <a:off x="1840379" y="4841431"/>
            <a:ext cx="504093" cy="47193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 name="TextBox 1"/>
          <p:cNvSpPr txBox="1"/>
          <p:nvPr/>
        </p:nvSpPr>
        <p:spPr>
          <a:xfrm>
            <a:off x="457200" y="6648450"/>
            <a:ext cx="4982133" cy="138499"/>
          </a:xfrm>
          <a:prstGeom prst="rect">
            <a:avLst/>
          </a:prstGeom>
          <a:noFill/>
        </p:spPr>
        <p:txBody>
          <a:bodyPr wrap="none" lIns="0" tIns="0" rIns="0" bIns="0" rtlCol="0">
            <a:spAutoFit/>
          </a:bodyPr>
          <a:lstStyle/>
          <a:p>
            <a:pPr algn="l">
              <a:lnSpc>
                <a:spcPct val="100000"/>
              </a:lnSpc>
            </a:pPr>
            <a:r>
              <a:rPr lang="en-GB" sz="900" dirty="0" smtClean="0"/>
              <a:t>1. Management adjustment for CET1 reduced to 171bps to align with business-as-usual minimum</a:t>
            </a:r>
            <a:endParaRPr lang="en-GB" sz="900" dirty="0" smtClean="0"/>
          </a:p>
        </p:txBody>
      </p:sp>
    </p:spTree>
    <p:extLst>
      <p:ext uri="{BB962C8B-B14F-4D97-AF65-F5344CB8AC3E}">
        <p14:creationId xmlns:p14="http://schemas.microsoft.com/office/powerpoint/2010/main" val="801976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81327556"/>
              </p:ext>
            </p:extLst>
          </p:nvPr>
        </p:nvGraphicFramePr>
        <p:xfrm>
          <a:off x="457200" y="2333186"/>
          <a:ext cx="8775702" cy="2756117"/>
        </p:xfrm>
        <a:graphic>
          <a:graphicData uri="http://schemas.openxmlformats.org/drawingml/2006/table">
            <a:tbl>
              <a:tblPr/>
              <a:tblGrid>
                <a:gridCol w="1290918"/>
                <a:gridCol w="935598"/>
                <a:gridCol w="935598"/>
                <a:gridCol w="935598"/>
                <a:gridCol w="935598"/>
                <a:gridCol w="935598"/>
                <a:gridCol w="935598"/>
                <a:gridCol w="935598"/>
                <a:gridCol w="935598"/>
              </a:tblGrid>
              <a:tr h="161968">
                <a:tc rowSpan="2">
                  <a:txBody>
                    <a:bodyPr/>
                    <a:lstStyle/>
                    <a:p>
                      <a:pPr algn="ctr" fontAlgn="ctr"/>
                      <a:r>
                        <a:rPr lang="en-US" sz="1100" b="1" i="0" u="none" strike="noStrike" dirty="0">
                          <a:solidFill>
                            <a:schemeClr val="tx1"/>
                          </a:solidFill>
                          <a:effectLst/>
                          <a:latin typeface="+mj-lt"/>
                        </a:rPr>
                        <a:t>Capital Ratio</a:t>
                      </a:r>
                    </a:p>
                  </a:txBody>
                  <a:tcPr marL="45720" marR="45720" marT="0" marB="0" anchor="b">
                    <a:lnL w="1270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fontAlgn="ctr"/>
                      <a:r>
                        <a:rPr lang="en-US" sz="1100" b="1" i="0" u="none" strike="noStrike" dirty="0" smtClean="0">
                          <a:solidFill>
                            <a:schemeClr val="tx1"/>
                          </a:solidFill>
                          <a:effectLst/>
                          <a:latin typeface="+mj-lt"/>
                        </a:rPr>
                        <a:t>CCAR</a:t>
                      </a:r>
                      <a:r>
                        <a:rPr lang="en-US" sz="1100" b="1" i="0" u="none" strike="noStrike" baseline="0" dirty="0" smtClean="0">
                          <a:solidFill>
                            <a:schemeClr val="tx1"/>
                          </a:solidFill>
                          <a:effectLst/>
                          <a:latin typeface="+mj-lt"/>
                        </a:rPr>
                        <a:t> Ratio</a:t>
                      </a:r>
                    </a:p>
                    <a:p>
                      <a:pPr algn="ctr" fontAlgn="ctr"/>
                      <a:r>
                        <a:rPr lang="en-US" sz="1100" b="1" i="0" u="none" strike="noStrike" baseline="0" dirty="0" smtClean="0">
                          <a:solidFill>
                            <a:schemeClr val="tx1"/>
                          </a:solidFill>
                          <a:effectLst/>
                          <a:latin typeface="+mj-lt"/>
                        </a:rPr>
                        <a:t>(min)</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policy trigger</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kern="1200" dirty="0" smtClean="0">
                          <a:solidFill>
                            <a:schemeClr val="tx1"/>
                          </a:solidFill>
                          <a:effectLst/>
                          <a:latin typeface="+mj-lt"/>
                          <a:ea typeface="+mn-ea"/>
                          <a:cs typeface="+mn-cs"/>
                        </a:rPr>
                        <a:t>Capital buffer </a:t>
                      </a:r>
                      <a:r>
                        <a:rPr lang="en-US" sz="1100" b="0" i="0" u="none" strike="noStrike" kern="1200" dirty="0" smtClean="0">
                          <a:solidFill>
                            <a:schemeClr val="tx1"/>
                          </a:solidFill>
                          <a:effectLst/>
                          <a:latin typeface="+mj-lt"/>
                          <a:ea typeface="+mn-ea"/>
                          <a:cs typeface="+mn-cs"/>
                        </a:rPr>
                        <a:t>(%)</a:t>
                      </a:r>
                      <a:endParaRPr lang="en-US" sz="1100" b="0" i="0" u="none" strike="noStrike" kern="1200" dirty="0">
                        <a:solidFill>
                          <a:schemeClr val="tx1"/>
                        </a:solidFill>
                        <a:effectLst/>
                        <a:latin typeface="+mj-lt"/>
                        <a:ea typeface="+mn-ea"/>
                        <a:cs typeface="+mn-cs"/>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fontAlgn="ctr"/>
                      <a:r>
                        <a:rPr lang="en-US" sz="1100" b="1" i="0" u="none" strike="noStrike" dirty="0" smtClean="0">
                          <a:solidFill>
                            <a:schemeClr val="tx1"/>
                          </a:solidFill>
                          <a:effectLst/>
                          <a:latin typeface="+mj-lt"/>
                        </a:rPr>
                        <a:t>Capital buffer </a:t>
                      </a:r>
                      <a:r>
                        <a:rPr lang="en-US" sz="1100" b="0" i="0" u="none" strike="noStrike" dirty="0" smtClean="0">
                          <a:solidFill>
                            <a:schemeClr val="tx1"/>
                          </a:solidFill>
                          <a:effectLst/>
                          <a:latin typeface="+mj-lt"/>
                        </a:rPr>
                        <a:t>($M)</a:t>
                      </a:r>
                      <a:endParaRPr lang="en-US" sz="1100" b="0"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fontAlgn="ctr"/>
                      <a:endParaRPr lang="en-US" sz="12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33537">
                <a:tc vMerge="1">
                  <a:txBody>
                    <a:bodyPr/>
                    <a:lstStyle/>
                    <a:p>
                      <a:pPr algn="ctr" fontAlgn="ctr"/>
                      <a:endParaRPr lang="en-US" sz="1200" b="1" i="0" u="none" strike="noStrike" dirty="0">
                        <a:solidFill>
                          <a:schemeClr val="bg1"/>
                        </a:solidFill>
                        <a:effectLst/>
                        <a:latin typeface="+mj-lt"/>
                      </a:endParaRPr>
                    </a:p>
                  </a:txBody>
                  <a:tcPr marL="45720" marR="45720" marT="0" marB="0" anchor="ctr">
                    <a:lnL w="12700" cap="flat" cmpd="sng" algn="ctr">
                      <a:solidFill>
                        <a:schemeClr val="accent3"/>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vMerge="1">
                  <a:txBody>
                    <a:bodyPr/>
                    <a:lstStyle/>
                    <a:p>
                      <a:pPr algn="ctr" fontAlgn="ctr"/>
                      <a:endParaRPr lang="en-US" sz="12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fontAlgn="ctr"/>
                      <a:r>
                        <a:rPr lang="en-US" sz="1100" b="1" i="0" u="none" strike="noStrike" kern="1200" dirty="0" smtClean="0">
                          <a:solidFill>
                            <a:schemeClr val="accent5"/>
                          </a:solidFill>
                          <a:effectLst/>
                          <a:latin typeface="+mn-lt"/>
                          <a:ea typeface="+mn-ea"/>
                          <a:cs typeface="+mn-cs"/>
                        </a:rPr>
                        <a:t>Amber</a:t>
                      </a:r>
                      <a:endParaRPr lang="en-US" sz="1100" b="0" i="0" u="none" strike="noStrike" dirty="0">
                        <a:solidFill>
                          <a:srgbClr val="FFC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0"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tx1"/>
                          </a:solidFill>
                          <a:effectLst/>
                          <a:latin typeface="+mj-lt"/>
                        </a:rPr>
                        <a:t>RWA</a:t>
                      </a:r>
                      <a:r>
                        <a:rPr lang="en-US" sz="1100" b="1" i="0" u="none" strike="noStrike" baseline="30000" dirty="0" smtClean="0">
                          <a:solidFill>
                            <a:schemeClr val="tx1"/>
                          </a:solidFill>
                          <a:effectLst/>
                          <a:latin typeface="+mj-lt"/>
                        </a:rPr>
                        <a:t>1</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SHUSA</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1"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a:solidFill>
                            <a:srgbClr val="000000"/>
                          </a:solidFill>
                          <a:effectLst/>
                          <a:latin typeface="+mj-lt"/>
                        </a:rPr>
                        <a:t>Common equity </a:t>
                      </a:r>
                      <a:r>
                        <a:rPr lang="en-US" sz="1100" b="0" i="0" u="none" strike="noStrike" dirty="0" smtClean="0">
                          <a:solidFill>
                            <a:srgbClr val="000000"/>
                          </a:solidFill>
                          <a:effectLst/>
                          <a:latin typeface="+mj-lt"/>
                        </a:rPr>
                        <a:t>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10.41%</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7.30%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6.55%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3.11%</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3.86%</a:t>
                      </a: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2,995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3,717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rgbClr val="000000"/>
                          </a:solidFill>
                          <a:effectLst/>
                          <a:latin typeface="+mj-lt"/>
                        </a:rPr>
                        <a:t>T1 </a:t>
                      </a:r>
                      <a:r>
                        <a:rPr lang="en-US" sz="1100" b="1" i="0" u="none" strike="noStrike" dirty="0">
                          <a:solidFill>
                            <a:srgbClr val="000000"/>
                          </a:solidFill>
                          <a:effectLst/>
                          <a:latin typeface="+mj-lt"/>
                        </a:rPr>
                        <a:t>risk </a:t>
                      </a:r>
                      <a:r>
                        <a:rPr lang="en-US" sz="1100" b="1" i="0" u="none" strike="noStrike" dirty="0" smtClean="0">
                          <a:solidFill>
                            <a:srgbClr val="000000"/>
                          </a:solidFill>
                          <a:effectLst/>
                          <a:latin typeface="+mj-lt"/>
                        </a:rPr>
                        <a:t>based</a:t>
                      </a:r>
                      <a:endParaRPr lang="en-US" sz="1100" b="1" i="0" u="none" strike="noStrike" dirty="0">
                        <a:solidFill>
                          <a:srgbClr val="000000"/>
                        </a:solidFill>
                        <a:effectLst/>
                        <a:latin typeface="+mj-lt"/>
                      </a:endParaRPr>
                    </a:p>
                  </a:txBody>
                  <a:tcPr marL="45720" marR="4572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11.30%</a:t>
                      </a:r>
                      <a:endParaRPr lang="en-US" sz="1100" b="1"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8.85%</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8.10%</a:t>
                      </a:r>
                      <a:endParaRPr lang="en-US" sz="1100" b="1"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2.45%</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solidFill>
                            <a:schemeClr val="tx1"/>
                          </a:solidFill>
                          <a:effectLst/>
                          <a:latin typeface="+mj-lt"/>
                        </a:rPr>
                        <a:t>3.20%</a:t>
                      </a: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mj-lt"/>
                        </a:rPr>
                        <a:t>$96,299</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2,359 </a:t>
                      </a:r>
                      <a:endParaRPr lang="en-US" sz="1100" b="1" i="0" u="none" strike="noStrike" dirty="0">
                        <a:solidFill>
                          <a:schemeClr val="tx1"/>
                        </a:solidFill>
                        <a:effectLst/>
                        <a:latin typeface="+mj-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1" i="0" u="none" strike="noStrike" dirty="0" smtClean="0">
                          <a:solidFill>
                            <a:schemeClr val="tx1"/>
                          </a:solidFill>
                          <a:effectLst/>
                          <a:latin typeface="+mj-lt"/>
                        </a:rPr>
                        <a:t>3,082 </a:t>
                      </a:r>
                      <a:endParaRPr lang="en-US" sz="1100" b="1" i="0" u="none" strike="noStrike" dirty="0">
                        <a:solidFill>
                          <a:schemeClr val="tx1"/>
                        </a:solidFill>
                        <a:effectLst/>
                        <a:latin typeface="+mj-lt"/>
                      </a:endParaRPr>
                    </a:p>
                  </a:txBody>
                  <a:tcPr marL="0" marR="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mj-lt"/>
                        </a:rPr>
                        <a:t>Total risk </a:t>
                      </a:r>
                      <a:r>
                        <a:rPr lang="en-US" sz="1100" b="0" i="0" u="none" strike="noStrike" dirty="0" smtClean="0">
                          <a:solidFill>
                            <a:srgbClr val="000000"/>
                          </a:solidFill>
                          <a:effectLst/>
                          <a:latin typeface="+mj-lt"/>
                        </a:rPr>
                        <a:t>based</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14.37%</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10.05%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a:solidFill>
                            <a:srgbClr val="000000"/>
                          </a:solidFill>
                          <a:effectLst/>
                          <a:latin typeface="+mj-lt"/>
                        </a:rPr>
                        <a:t>3.57%</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4.32%</a:t>
                      </a: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$96,299</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3,438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4,160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a:solidFill>
                            <a:srgbClr val="000000"/>
                          </a:solidFill>
                          <a:effectLst/>
                          <a:latin typeface="+mj-lt"/>
                        </a:rPr>
                        <a:t>Tier 1 </a:t>
                      </a:r>
                      <a:r>
                        <a:rPr lang="en-US" sz="1100" b="0" i="0" u="none" strike="noStrike" dirty="0" smtClean="0">
                          <a:solidFill>
                            <a:srgbClr val="000000"/>
                          </a:solidFill>
                          <a:effectLst/>
                          <a:latin typeface="+mj-lt"/>
                        </a:rPr>
                        <a:t>leverage</a:t>
                      </a:r>
                      <a:r>
                        <a:rPr lang="en-US" sz="1100" b="0" i="0" u="none" strike="noStrike" baseline="30000" dirty="0" smtClean="0">
                          <a:solidFill>
                            <a:srgbClr val="000000"/>
                          </a:solidFill>
                          <a:effectLst/>
                          <a:latin typeface="+mj-lt"/>
                        </a:rPr>
                        <a: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9.03%</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6.80%</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6.35%</a:t>
                      </a:r>
                      <a:endParaRPr lang="en-US" sz="1100" b="0" i="0" u="none" strike="noStrike" dirty="0">
                        <a:solidFill>
                          <a:srgbClr val="000000"/>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a:solidFill>
                            <a:srgbClr val="000000"/>
                          </a:solidFill>
                          <a:effectLst/>
                          <a:latin typeface="+mj-lt"/>
                        </a:rPr>
                        <a:t>2.23%</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rgbClr val="000000"/>
                          </a:solidFill>
                          <a:effectLst/>
                          <a:latin typeface="+mj-lt"/>
                        </a:rPr>
                        <a:t>2.68%</a:t>
                      </a: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$120,544</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2,688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effectLst/>
                          <a:latin typeface="+mj-lt"/>
                        </a:rPr>
                        <a:t>3,231 </a:t>
                      </a:r>
                      <a:endParaRPr lang="en-US" sz="1100" b="0" i="0" u="none" strike="noStrike" dirty="0">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smtClean="0">
                          <a:solidFill>
                            <a:schemeClr val="bg1"/>
                          </a:solidFill>
                          <a:effectLst/>
                          <a:latin typeface="+mj-lt"/>
                        </a:rPr>
                        <a:t>BSPR</a:t>
                      </a:r>
                      <a:endParaRPr lang="en-US" sz="1100" b="1" i="0" u="none" strike="noStrike" dirty="0">
                        <a:solidFill>
                          <a:schemeClr val="bg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US" sz="1100" b="0" i="0" u="none" strike="noStrike" dirty="0">
                        <a:solidFill>
                          <a:schemeClr val="bg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r h="235494">
                <a:tc>
                  <a:txBody>
                    <a:bodyPr/>
                    <a:lstStyle/>
                    <a:p>
                      <a:pPr algn="l" fontAlgn="b"/>
                      <a:r>
                        <a:rPr lang="en-US" sz="1100" b="0" i="0" u="none" strike="noStrike" dirty="0" smtClean="0">
                          <a:solidFill>
                            <a:srgbClr val="000000"/>
                          </a:solidFill>
                          <a:effectLst/>
                          <a:latin typeface="+mj-lt"/>
                        </a:rPr>
                        <a:t>Common equity 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17.54%</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j-lt"/>
                        </a:rPr>
                        <a:t>11.01%</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j-lt"/>
                        </a:rPr>
                        <a:t>9.30%</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6.53%</a:t>
                      </a:r>
                      <a:endParaRPr lang="en-US" sz="1100" b="0" i="0" u="none" strike="noStrike" dirty="0">
                        <a:solidFill>
                          <a:srgbClr val="000000"/>
                        </a:solidFill>
                        <a:effectLst/>
                        <a:latin typeface="+mj-lt"/>
                      </a:endParaRP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mj-lt"/>
                        </a:rPr>
                        <a:t>8.24%</a:t>
                      </a:r>
                      <a:endParaRPr lang="en-US" sz="1100" b="0" i="0" u="none" strike="noStrike" dirty="0">
                        <a:solidFill>
                          <a:srgbClr val="000000"/>
                        </a:solidFill>
                        <a:effectLst/>
                        <a:latin typeface="+mj-lt"/>
                      </a:endParaRPr>
                    </a:p>
                  </a:txBody>
                  <a:tcPr marL="0" marR="0" marT="0" marB="0" anchor="ctr">
                    <a:lnL>
                      <a:noFill/>
                    </a:lnL>
                    <a:lnR>
                      <a:noFill/>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$2,475</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$162</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effectLst/>
                          <a:latin typeface="+mj-lt"/>
                        </a:rPr>
                        <a:t> </a:t>
                      </a:r>
                      <a:r>
                        <a:rPr lang="en-US" sz="1100" b="0" i="0" u="none" strike="noStrike" dirty="0" smtClean="0">
                          <a:effectLst/>
                          <a:latin typeface="+mj-lt"/>
                        </a:rPr>
                        <a:t>$204</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0" i="0" u="none" strike="noStrike" dirty="0" smtClean="0">
                          <a:solidFill>
                            <a:schemeClr val="tx1"/>
                          </a:solidFill>
                          <a:effectLst/>
                          <a:latin typeface="+mj-lt"/>
                        </a:rPr>
                        <a:t>T1 </a:t>
                      </a:r>
                      <a:r>
                        <a:rPr lang="en-US" sz="1100" b="0" i="0" u="none" strike="noStrike" dirty="0">
                          <a:solidFill>
                            <a:schemeClr val="tx1"/>
                          </a:solidFill>
                          <a:effectLst/>
                          <a:latin typeface="+mj-lt"/>
                        </a:rPr>
                        <a:t>risk </a:t>
                      </a:r>
                      <a:r>
                        <a:rPr lang="en-US" sz="1100" b="0" i="0" u="none" strike="noStrike" dirty="0" smtClean="0">
                          <a:solidFill>
                            <a:schemeClr val="tx1"/>
                          </a:solidFill>
                          <a:effectLst/>
                          <a:latin typeface="+mj-lt"/>
                        </a:rPr>
                        <a:t>based</a:t>
                      </a:r>
                      <a:endParaRPr lang="en-US" sz="1100" b="0"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mj-lt"/>
                        </a:rPr>
                        <a:t>17.54%</a:t>
                      </a:r>
                      <a:endParaRPr lang="en-US" sz="1100" b="0" i="0" u="none" strike="noStrike" dirty="0">
                        <a:solidFill>
                          <a:schemeClr val="tx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chemeClr val="tx1"/>
                          </a:solidFill>
                          <a:effectLst/>
                          <a:latin typeface="+mj-lt"/>
                        </a:rPr>
                        <a:t>12.75%</a:t>
                      </a:r>
                      <a:endParaRPr lang="en-US" sz="1100" b="0" i="0" u="none" strike="noStrike" dirty="0">
                        <a:solidFill>
                          <a:schemeClr val="tx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chemeClr val="tx1"/>
                          </a:solidFill>
                          <a:effectLst/>
                          <a:latin typeface="+mj-lt"/>
                        </a:rPr>
                        <a:t>10.75%</a:t>
                      </a:r>
                      <a:endParaRPr lang="en-US" sz="1100" b="0" i="0" u="none" strike="noStrike" dirty="0">
                        <a:solidFill>
                          <a:schemeClr val="tx1"/>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chemeClr val="tx1"/>
                          </a:solidFill>
                          <a:effectLst/>
                          <a:latin typeface="+mj-lt"/>
                        </a:rPr>
                        <a:t>4.79%</a:t>
                      </a:r>
                      <a:endParaRPr lang="en-US" sz="1100" b="0" i="0" u="none" strike="noStrike" dirty="0">
                        <a:solidFill>
                          <a:schemeClr val="tx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mj-lt"/>
                        </a:rPr>
                        <a:t>6.79%</a:t>
                      </a:r>
                      <a:endParaRPr lang="en-US" sz="1100" b="0" i="0" u="none" strike="noStrike" dirty="0">
                        <a:solidFill>
                          <a:schemeClr val="tx1"/>
                        </a:solidFill>
                        <a:effectLst/>
                        <a:latin typeface="+mj-lt"/>
                      </a:endParaRPr>
                    </a:p>
                  </a:txBody>
                  <a:tcPr marL="0" marR="0" marT="0" marB="0" anchor="ctr">
                    <a:lnL>
                      <a:noFill/>
                    </a:lnL>
                    <a:lnR>
                      <a:noFill/>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smtClean="0">
                          <a:solidFill>
                            <a:srgbClr val="000000"/>
                          </a:solidFill>
                          <a:effectLst/>
                          <a:latin typeface="Arial"/>
                        </a:rPr>
                        <a:t>$2,475</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chemeClr val="tx1"/>
                          </a:solidFill>
                          <a:effectLst/>
                          <a:latin typeface="+mj-lt"/>
                        </a:rPr>
                        <a:t>$119</a:t>
                      </a:r>
                      <a:endParaRPr lang="en-US" sz="1100" b="0" i="0" u="none" strike="noStrike" dirty="0">
                        <a:solidFill>
                          <a:schemeClr val="tx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a:solidFill>
                            <a:schemeClr val="tx1"/>
                          </a:solidFill>
                          <a:effectLst/>
                          <a:latin typeface="+mj-lt"/>
                        </a:rPr>
                        <a:t> </a:t>
                      </a:r>
                      <a:r>
                        <a:rPr lang="en-US" sz="1100" b="0" i="0" u="none" strike="noStrike" dirty="0" smtClean="0">
                          <a:solidFill>
                            <a:schemeClr val="tx1"/>
                          </a:solidFill>
                          <a:effectLst/>
                          <a:latin typeface="+mj-lt"/>
                        </a:rPr>
                        <a:t>$168</a:t>
                      </a:r>
                      <a:endParaRPr lang="en-US" sz="1100" b="0" i="0" u="none" strike="noStrike" dirty="0">
                        <a:solidFill>
                          <a:schemeClr val="tx1"/>
                        </a:solidFill>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5494">
                <a:tc>
                  <a:txBody>
                    <a:bodyPr/>
                    <a:lstStyle/>
                    <a:p>
                      <a:pPr algn="l" fontAlgn="b"/>
                      <a:r>
                        <a:rPr lang="en-US" sz="1100" b="1" i="0" u="none" strike="noStrike" dirty="0">
                          <a:solidFill>
                            <a:schemeClr val="tx1"/>
                          </a:solidFill>
                          <a:effectLst/>
                          <a:latin typeface="+mj-lt"/>
                        </a:rPr>
                        <a:t>Total risk </a:t>
                      </a:r>
                      <a:r>
                        <a:rPr lang="en-US" sz="1100" b="1" i="0" u="none" strike="noStrike" dirty="0" smtClean="0">
                          <a:solidFill>
                            <a:schemeClr val="tx1"/>
                          </a:solidFill>
                          <a:effectLst/>
                          <a:latin typeface="+mj-lt"/>
                        </a:rPr>
                        <a:t>based</a:t>
                      </a:r>
                      <a:endParaRPr lang="en-US" sz="1100" b="1" i="0" u="none" strike="noStrike" dirty="0">
                        <a:solidFill>
                          <a:schemeClr val="tx1"/>
                        </a:solidFill>
                        <a:effectLst/>
                        <a:latin typeface="+mj-lt"/>
                      </a:endParaRPr>
                    </a:p>
                  </a:txBody>
                  <a:tcPr marL="45720" marR="0" marT="0" marB="0" anchor="ctr">
                    <a:lnL w="12700" cap="flat" cmpd="sng" algn="ctr">
                      <a:solidFill>
                        <a:srgbClr val="FF0000"/>
                      </a:solid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rgbClr val="000000"/>
                          </a:solidFill>
                          <a:effectLst/>
                          <a:latin typeface="+mj-lt"/>
                        </a:rPr>
                        <a:t>18.83%</a:t>
                      </a:r>
                      <a:endParaRPr lang="en-US" sz="1100" b="1"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smtClean="0">
                          <a:solidFill>
                            <a:srgbClr val="000000"/>
                          </a:solidFill>
                          <a:effectLst/>
                          <a:latin typeface="+mj-lt"/>
                        </a:rPr>
                        <a:t>14.15%</a:t>
                      </a:r>
                      <a:endParaRPr lang="en-US" sz="1100" b="1"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rtl="0" fontAlgn="ctr"/>
                      <a:r>
                        <a:rPr lang="en-US" sz="1100" b="1" i="0" u="none" strike="noStrike" dirty="0" smtClean="0">
                          <a:solidFill>
                            <a:srgbClr val="000000"/>
                          </a:solidFill>
                          <a:effectLst/>
                          <a:latin typeface="+mj-lt"/>
                        </a:rPr>
                        <a:t>12.15%</a:t>
                      </a:r>
                      <a:endParaRPr lang="en-US" sz="1100" b="1"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mj-lt"/>
                        </a:rPr>
                        <a:t>4.68%</a:t>
                      </a:r>
                      <a:endParaRPr lang="en-US" sz="1100" b="1" i="0" u="none" strike="noStrike" dirty="0">
                        <a:solidFill>
                          <a:schemeClr val="tx1"/>
                        </a:solidFill>
                        <a:effectLst/>
                        <a:latin typeface="+mj-lt"/>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solidFill>
                            <a:schemeClr val="tx1"/>
                          </a:solidFill>
                          <a:effectLst/>
                          <a:latin typeface="+mj-lt"/>
                        </a:rPr>
                        <a:t>6.68%</a:t>
                      </a:r>
                      <a:endParaRPr lang="en-US" sz="1100" b="1" i="0" u="none" strike="noStrike" dirty="0">
                        <a:solidFill>
                          <a:schemeClr val="tx1"/>
                        </a:solidFill>
                        <a:effectLst/>
                        <a:latin typeface="+mj-lt"/>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0" i="0" u="none" strike="noStrike" dirty="0" smtClean="0">
                          <a:solidFill>
                            <a:srgbClr val="000000"/>
                          </a:solidFill>
                          <a:effectLst/>
                          <a:latin typeface="Arial"/>
                        </a:rPr>
                        <a:t>$2,475</a:t>
                      </a:r>
                      <a:endParaRPr lang="en-US" sz="1100" b="1" i="0" u="none" strike="noStrike" dirty="0">
                        <a:solidFill>
                          <a:schemeClr val="tx1"/>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effectLst/>
                          <a:latin typeface="+mj-lt"/>
                        </a:rPr>
                        <a:t>$116</a:t>
                      </a:r>
                      <a:endParaRPr lang="en-US" sz="1100" b="1"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$165</a:t>
                      </a:r>
                      <a:endParaRPr lang="en-US" sz="1100" b="1" i="0" u="none" strike="noStrike" dirty="0">
                        <a:effectLst/>
                        <a:latin typeface="+mj-lt"/>
                      </a:endParaRPr>
                    </a:p>
                  </a:txBody>
                  <a:tcPr marL="45720" marR="4572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r h="235494">
                <a:tc>
                  <a:txBody>
                    <a:bodyPr/>
                    <a:lstStyle/>
                    <a:p>
                      <a:pPr algn="l" fontAlgn="b"/>
                      <a:r>
                        <a:rPr lang="en-US" sz="1100" b="0" i="0" u="none" strike="noStrike" dirty="0">
                          <a:solidFill>
                            <a:srgbClr val="000000"/>
                          </a:solidFill>
                          <a:effectLst/>
                          <a:latin typeface="+mj-lt"/>
                        </a:rPr>
                        <a:t>Tier 1 </a:t>
                      </a:r>
                      <a:r>
                        <a:rPr lang="en-US" sz="1100" b="0" i="0" u="none" strike="noStrike" dirty="0" smtClean="0">
                          <a:solidFill>
                            <a:srgbClr val="000000"/>
                          </a:solidFill>
                          <a:effectLst/>
                          <a:latin typeface="+mj-lt"/>
                        </a:rPr>
                        <a:t>leverage</a:t>
                      </a:r>
                      <a:r>
                        <a:rPr lang="en-US" sz="1100" b="0" i="0" u="none" strike="noStrike" kern="1200" baseline="30000" dirty="0" smtClean="0">
                          <a:solidFill>
                            <a:srgbClr val="000000"/>
                          </a:solidFill>
                          <a:effectLst/>
                          <a:latin typeface="+mn-lt"/>
                          <a:ea typeface="+mn-ea"/>
                          <a:cs typeface="+mn-cs"/>
                        </a:rPr>
                        <a:t>1</a:t>
                      </a:r>
                      <a:endParaRPr lang="en-US" sz="1100" b="0" i="0" u="none" strike="noStrike" dirty="0">
                        <a:solidFill>
                          <a:srgbClr val="000000"/>
                        </a:solidFill>
                        <a:effectLst/>
                        <a:latin typeface="+mj-lt"/>
                      </a:endParaRPr>
                    </a:p>
                  </a:txBody>
                  <a:tcPr marL="45720" marR="45720" marT="0" marB="0" anchor="ctr">
                    <a:lnL w="1270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12.71%</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j-lt"/>
                        </a:rPr>
                        <a:t>8.80%</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ctr"/>
                      <a:r>
                        <a:rPr lang="en-US" sz="1100" b="0" i="0" u="none" strike="noStrike" dirty="0" smtClean="0">
                          <a:solidFill>
                            <a:srgbClr val="000000"/>
                          </a:solidFill>
                          <a:effectLst/>
                          <a:latin typeface="+mj-lt"/>
                        </a:rPr>
                        <a:t>6.80%</a:t>
                      </a:r>
                      <a:endParaRPr lang="en-US" sz="1100" b="0" i="0" u="none" strike="noStrike" dirty="0">
                        <a:solidFill>
                          <a:srgbClr val="000000"/>
                        </a:solidFill>
                        <a:effectLst/>
                        <a:latin typeface="+mj-lt"/>
                      </a:endParaRPr>
                    </a:p>
                  </a:txBody>
                  <a:tcPr marL="0" marR="0" marT="0" marB="0" anchor="ctr">
                    <a:lnL w="6350" cap="flat" cmpd="sng" algn="ctr">
                      <a:noFill/>
                      <a:prstDash val="solid"/>
                      <a:round/>
                      <a:headEnd type="none" w="med" len="med"/>
                      <a:tailEnd type="none" w="med" len="med"/>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100" b="0" i="0" u="none" strike="noStrike" dirty="0" smtClean="0">
                          <a:solidFill>
                            <a:srgbClr val="000000"/>
                          </a:solidFill>
                          <a:effectLst/>
                          <a:latin typeface="+mj-lt"/>
                        </a:rPr>
                        <a:t>3.91%</a:t>
                      </a:r>
                      <a:endParaRPr lang="en-US" sz="1100" b="0" i="0" u="none" strike="noStrike" dirty="0">
                        <a:solidFill>
                          <a:srgbClr val="000000"/>
                        </a:solidFill>
                        <a:effectLst/>
                        <a:latin typeface="+mj-lt"/>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mj-lt"/>
                        </a:rPr>
                        <a:t>5.91%</a:t>
                      </a:r>
                      <a:endParaRPr lang="en-US" sz="1100" b="0" i="0" u="none" strike="noStrike" dirty="0">
                        <a:solidFill>
                          <a:srgbClr val="000000"/>
                        </a:solidFill>
                        <a:effectLst/>
                        <a:latin typeface="+mj-lt"/>
                      </a:endParaRPr>
                    </a:p>
                  </a:txBody>
                  <a:tcPr marL="0" marR="0" marT="0" marB="0" anchor="ctr">
                    <a:lnL>
                      <a:noFill/>
                    </a:lnL>
                    <a:lnR>
                      <a:noFill/>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solidFill>
                            <a:srgbClr val="000000"/>
                          </a:solidFill>
                          <a:effectLst/>
                          <a:latin typeface="Arial"/>
                        </a:rPr>
                        <a:t>$3,400</a:t>
                      </a:r>
                      <a:endParaRPr lang="en-US" sz="1100" b="0" i="0" u="none" strike="noStrike" dirty="0">
                        <a:solidFill>
                          <a:srgbClr val="000000"/>
                        </a:solidFill>
                        <a:effectLst/>
                        <a:latin typeface="Arial"/>
                      </a:endParaRPr>
                    </a:p>
                  </a:txBody>
                  <a:tcPr marL="0" marR="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$133</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dirty="0" smtClean="0">
                          <a:effectLst/>
                          <a:latin typeface="+mj-lt"/>
                        </a:rPr>
                        <a:t>$201</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3" name="TextBox 2"/>
          <p:cNvSpPr txBox="1"/>
          <p:nvPr/>
        </p:nvSpPr>
        <p:spPr>
          <a:xfrm>
            <a:off x="457200" y="6364299"/>
            <a:ext cx="3725379" cy="415498"/>
          </a:xfrm>
          <a:prstGeom prst="rect">
            <a:avLst/>
          </a:prstGeom>
          <a:noFill/>
        </p:spPr>
        <p:txBody>
          <a:bodyPr wrap="none" lIns="0" tIns="0" rIns="0" bIns="0" rtlCol="0">
            <a:spAutoFit/>
          </a:bodyPr>
          <a:lstStyle/>
          <a:p>
            <a:pPr marL="228600" indent="-228600" algn="l">
              <a:lnSpc>
                <a:spcPct val="100000"/>
              </a:lnSpc>
              <a:buAutoNum type="arabicPeriod"/>
            </a:pPr>
            <a:r>
              <a:rPr lang="en-GB" sz="900" dirty="0" smtClean="0"/>
              <a:t>Tier 1 leverage denominator is Total Consolidated Assets</a:t>
            </a:r>
          </a:p>
          <a:p>
            <a:pPr marL="228600" indent="-228600" algn="l">
              <a:lnSpc>
                <a:spcPct val="100000"/>
              </a:lnSpc>
              <a:buAutoNum type="arabicPeriod"/>
            </a:pPr>
            <a:r>
              <a:rPr lang="en-GB" sz="900" dirty="0" smtClean="0"/>
              <a:t>SHUSA allocation after SC binding constraint is applied for SC entity</a:t>
            </a:r>
          </a:p>
          <a:p>
            <a:pPr algn="l">
              <a:lnSpc>
                <a:spcPct val="100000"/>
              </a:lnSpc>
            </a:pPr>
            <a:r>
              <a:rPr lang="en-GB" sz="900" dirty="0" smtClean="0"/>
              <a:t>Source: 2016 Capital Plan</a:t>
            </a:r>
          </a:p>
        </p:txBody>
      </p:sp>
      <p:sp>
        <p:nvSpPr>
          <p:cNvPr id="20" name="Freeform 19"/>
          <p:cNvSpPr>
            <a:spLocks noChangeAspect="1"/>
          </p:cNvSpPr>
          <p:nvPr/>
        </p:nvSpPr>
        <p:spPr>
          <a:xfrm>
            <a:off x="3436818" y="5736677"/>
            <a:ext cx="144422" cy="274320"/>
          </a:xfrm>
          <a:custGeom>
            <a:avLst/>
            <a:gdLst/>
            <a:ahLst/>
            <a:cxnLst/>
            <a:rect l="0" t="0" r="0" b="0"/>
            <a:pathLst>
              <a:path w="142082" h="269876">
                <a:moveTo>
                  <a:pt x="0" y="0"/>
                </a:moveTo>
                <a:lnTo>
                  <a:pt x="0" y="66675"/>
                </a:lnTo>
                <a:lnTo>
                  <a:pt x="69056" y="134938"/>
                </a:lnTo>
                <a:lnTo>
                  <a:pt x="0" y="206375"/>
                </a:lnTo>
                <a:lnTo>
                  <a:pt x="0" y="269875"/>
                </a:lnTo>
                <a:lnTo>
                  <a:pt x="142081" y="134938"/>
                </a:lnTo>
                <a:close/>
              </a:path>
            </a:pathLst>
          </a:custGeom>
          <a:solidFill>
            <a:srgbClr val="FF0000"/>
          </a:solidFill>
          <a:ln w="9525" cap="flat" cmpd="sng" algn="ctr">
            <a:solidFill>
              <a:srgbClr val="FF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ctr">
              <a:lnSpc>
                <a:spcPct val="100000"/>
              </a:lnSpc>
            </a:pPr>
            <a:endParaRPr lang="en-GB" dirty="0" smtClean="0">
              <a:solidFill>
                <a:schemeClr val="tx1"/>
              </a:solidFill>
            </a:endParaRPr>
          </a:p>
        </p:txBody>
      </p:sp>
      <p:sp>
        <p:nvSpPr>
          <p:cNvPr id="21" name="Content Placeholder 3"/>
          <p:cNvSpPr txBox="1">
            <a:spLocks/>
          </p:cNvSpPr>
          <p:nvPr/>
        </p:nvSpPr>
        <p:spPr>
          <a:xfrm>
            <a:off x="3837934" y="5658394"/>
            <a:ext cx="5394966" cy="646331"/>
          </a:xfrm>
          <a:prstGeom prst="rect">
            <a:avLst/>
          </a:prstGeom>
        </p:spPr>
        <p:txBody>
          <a:bodyPr wrap="square" lIns="0" tIns="0" rIns="0" bIns="0">
            <a:spAutoFit/>
          </a:bodyPr>
          <a:lstStyle>
            <a:lvl1pPr marL="174625" indent="-174625" algn="l" rtl="0" eaLnBrk="1" fontAlgn="base" hangingPunct="1">
              <a:spcBef>
                <a:spcPct val="60000"/>
              </a:spcBef>
              <a:spcAft>
                <a:spcPct val="0"/>
              </a:spcAft>
              <a:buChar char="•"/>
              <a:defRPr sz="1600">
                <a:solidFill>
                  <a:schemeClr val="tx1"/>
                </a:solidFill>
                <a:latin typeface="+mn-lt"/>
                <a:ea typeface="+mn-ea"/>
                <a:cs typeface="+mn-cs"/>
                <a:sym typeface="Arial"/>
              </a:defRPr>
            </a:lvl1pPr>
            <a:lvl2pPr marL="342900"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2pPr>
            <a:lvl3pPr marL="515938" indent="-171450" algn="l" rtl="0" eaLnBrk="1" fontAlgn="base" hangingPunct="1">
              <a:spcBef>
                <a:spcPct val="20000"/>
              </a:spcBef>
              <a:spcAft>
                <a:spcPct val="0"/>
              </a:spcAft>
              <a:buFont typeface="Arial" charset="0"/>
              <a:buChar char="-"/>
              <a:defRPr sz="1600">
                <a:solidFill>
                  <a:schemeClr val="tx1"/>
                </a:solidFill>
                <a:latin typeface="+mn-lt"/>
                <a:cs typeface="+mn-cs"/>
                <a:sym typeface="Arial"/>
              </a:defRPr>
            </a:lvl3pPr>
            <a:lvl4pPr marL="684213" indent="-166688" algn="l" rtl="0" eaLnBrk="1" fontAlgn="base" hangingPunct="1">
              <a:spcBef>
                <a:spcPct val="20000"/>
              </a:spcBef>
              <a:spcAft>
                <a:spcPct val="0"/>
              </a:spcAft>
              <a:buFont typeface="Arial" charset="0"/>
              <a:buChar char="-"/>
              <a:defRPr sz="1600">
                <a:solidFill>
                  <a:schemeClr val="tx1"/>
                </a:solidFill>
                <a:latin typeface="+mn-lt"/>
                <a:cs typeface="+mn-cs"/>
                <a:sym typeface="Arial"/>
              </a:defRPr>
            </a:lvl4pPr>
            <a:lvl5pPr marL="858838" indent="-173038" algn="l" rtl="0" eaLnBrk="1" fontAlgn="base" hangingPunct="1">
              <a:spcBef>
                <a:spcPct val="20000"/>
              </a:spcBef>
              <a:spcAft>
                <a:spcPct val="0"/>
              </a:spcAft>
              <a:buFont typeface="Arial" charset="0"/>
              <a:buChar char="-"/>
              <a:defRPr sz="1600">
                <a:solidFill>
                  <a:schemeClr val="tx1"/>
                </a:solidFill>
                <a:latin typeface="+mn-lt"/>
                <a:cs typeface="+mn-cs"/>
                <a:sym typeface="Arial"/>
              </a:defRPr>
            </a:lvl5pPr>
            <a:lvl6pPr marL="1316038" indent="-173038" algn="l" rtl="0" eaLnBrk="1" fontAlgn="base" hangingPunct="1">
              <a:spcBef>
                <a:spcPct val="20000"/>
              </a:spcBef>
              <a:spcAft>
                <a:spcPct val="0"/>
              </a:spcAft>
              <a:buFont typeface="Arial" charset="0"/>
              <a:buChar char="-"/>
              <a:defRPr sz="1600">
                <a:solidFill>
                  <a:schemeClr val="tx1"/>
                </a:solidFill>
                <a:latin typeface="+mn-lt"/>
                <a:cs typeface="+mn-cs"/>
              </a:defRPr>
            </a:lvl6pPr>
            <a:lvl7pPr marL="1773238" indent="-173038" algn="l" rtl="0" eaLnBrk="1" fontAlgn="base" hangingPunct="1">
              <a:spcBef>
                <a:spcPct val="20000"/>
              </a:spcBef>
              <a:spcAft>
                <a:spcPct val="0"/>
              </a:spcAft>
              <a:buFont typeface="Arial" charset="0"/>
              <a:buChar char="-"/>
              <a:defRPr sz="1600">
                <a:solidFill>
                  <a:schemeClr val="tx1"/>
                </a:solidFill>
                <a:latin typeface="+mn-lt"/>
                <a:cs typeface="+mn-cs"/>
              </a:defRPr>
            </a:lvl7pPr>
            <a:lvl8pPr marL="2230438" indent="-173038" algn="l" rtl="0" eaLnBrk="1" fontAlgn="base" hangingPunct="1">
              <a:spcBef>
                <a:spcPct val="20000"/>
              </a:spcBef>
              <a:spcAft>
                <a:spcPct val="0"/>
              </a:spcAft>
              <a:buFont typeface="Arial" charset="0"/>
              <a:buChar char="-"/>
              <a:defRPr sz="1600">
                <a:solidFill>
                  <a:schemeClr val="tx1"/>
                </a:solidFill>
                <a:latin typeface="+mn-lt"/>
                <a:cs typeface="+mn-cs"/>
              </a:defRPr>
            </a:lvl8pPr>
            <a:lvl9pPr marL="2687638" indent="-173038" algn="l" rtl="0" eaLnBrk="1" fontAlgn="base" hangingPunct="1">
              <a:spcBef>
                <a:spcPct val="20000"/>
              </a:spcBef>
              <a:spcAft>
                <a:spcPct val="0"/>
              </a:spcAft>
              <a:buFont typeface="Arial" charset="0"/>
              <a:buChar char="-"/>
              <a:defRPr sz="1600">
                <a:solidFill>
                  <a:schemeClr val="tx1"/>
                </a:solidFill>
                <a:latin typeface="+mn-lt"/>
                <a:cs typeface="+mn-cs"/>
              </a:defRPr>
            </a:lvl9pPr>
          </a:lstStyle>
          <a:p>
            <a:pPr marL="0" indent="0" defTabSz="979488">
              <a:lnSpc>
                <a:spcPct val="100000"/>
              </a:lnSpc>
              <a:buNone/>
            </a:pPr>
            <a:r>
              <a:rPr lang="en-US" sz="1400" dirty="0" smtClean="0">
                <a:solidFill>
                  <a:srgbClr val="FF0000"/>
                </a:solidFill>
                <a:ea typeface="Arial Unicode MS" pitchFamily="34" charset="-128"/>
                <a:cs typeface="Arial" charset="0"/>
              </a:rPr>
              <a:t>BSPR’s capital buffer is smaller than its proportional allocation from SHUSA, therefore the BSPR-level capital constraint is used to determine the total BSPR and portfolio-level loss budgets</a:t>
            </a:r>
          </a:p>
        </p:txBody>
      </p:sp>
      <p:sp>
        <p:nvSpPr>
          <p:cNvPr id="25" name="Rectangle 24"/>
          <p:cNvSpPr/>
          <p:nvPr/>
        </p:nvSpPr>
        <p:spPr>
          <a:xfrm>
            <a:off x="385773" y="1242461"/>
            <a:ext cx="525780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2016 binding capital constraint</a:t>
            </a:r>
          </a:p>
        </p:txBody>
      </p:sp>
      <p:sp>
        <p:nvSpPr>
          <p:cNvPr id="13" name="TextBox 12"/>
          <p:cNvSpPr txBox="1"/>
          <p:nvPr/>
        </p:nvSpPr>
        <p:spPr>
          <a:xfrm>
            <a:off x="308344" y="19889"/>
            <a:ext cx="9273178" cy="621709"/>
          </a:xfrm>
          <a:prstGeom prst="rect">
            <a:avLst/>
          </a:prstGeom>
          <a:noFill/>
        </p:spPr>
        <p:txBody>
          <a:bodyPr wrap="square" rtlCol="0">
            <a:spAutoFit/>
          </a:bodyPr>
          <a:lstStyle/>
          <a:p>
            <a:pPr algn="l"/>
            <a:r>
              <a:rPr lang="en-US" sz="2000" b="1" dirty="0"/>
              <a:t>Identify the binding </a:t>
            </a:r>
            <a:r>
              <a:rPr lang="en-US" sz="2000" b="1" dirty="0" smtClean="0"/>
              <a:t>constraint </a:t>
            </a:r>
            <a:r>
              <a:rPr lang="en-US" sz="2000" b="1" dirty="0"/>
              <a:t>in </a:t>
            </a:r>
            <a:r>
              <a:rPr lang="en-US" sz="2000" b="1" dirty="0" smtClean="0"/>
              <a:t>BHC Stress</a:t>
            </a:r>
            <a:endParaRPr lang="en-US" sz="2000" b="1" dirty="0"/>
          </a:p>
          <a:p>
            <a:pPr algn="l"/>
            <a:r>
              <a:rPr lang="en-US" sz="2000" b="1" dirty="0" smtClean="0">
                <a:solidFill>
                  <a:srgbClr val="FF0000"/>
                </a:solidFill>
              </a:rPr>
              <a:t>Binding constraint</a:t>
            </a:r>
            <a:endParaRPr lang="en-US" sz="2000" dirty="0">
              <a:solidFill>
                <a:srgbClr val="FF0000"/>
              </a:solidFill>
            </a:endParaRPr>
          </a:p>
        </p:txBody>
      </p:sp>
      <p:sp>
        <p:nvSpPr>
          <p:cNvPr id="7" name="Flowchart: Process 6"/>
          <p:cNvSpPr/>
          <p:nvPr/>
        </p:nvSpPr>
        <p:spPr>
          <a:xfrm>
            <a:off x="1127047" y="1640542"/>
            <a:ext cx="7978258" cy="443753"/>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noAutofit/>
          </a:bodyPr>
          <a:lstStyle/>
          <a:p>
            <a:pPr algn="l" fontAlgn="ctr"/>
            <a:r>
              <a:rPr lang="en-US" sz="1200" b="1" dirty="0">
                <a:solidFill>
                  <a:schemeClr val="tx1"/>
                </a:solidFill>
              </a:rPr>
              <a:t>CCAR </a:t>
            </a:r>
            <a:r>
              <a:rPr lang="en-US" sz="1200" b="1" dirty="0" smtClean="0">
                <a:solidFill>
                  <a:schemeClr val="tx1"/>
                </a:solidFill>
              </a:rPr>
              <a:t>Ratio (PQ9)          Capital policy trigger          Capital buffer (%)          RWA</a:t>
            </a:r>
            <a:r>
              <a:rPr lang="en-US" sz="1200" b="1" baseline="30000" dirty="0">
                <a:solidFill>
                  <a:schemeClr val="tx1"/>
                </a:solidFill>
              </a:rPr>
              <a:t>1</a:t>
            </a:r>
            <a:r>
              <a:rPr lang="en-US" sz="1200" b="1" dirty="0" smtClean="0">
                <a:solidFill>
                  <a:schemeClr val="tx1"/>
                </a:solidFill>
              </a:rPr>
              <a:t>          Capital buffer ($M)</a:t>
            </a:r>
            <a:endParaRPr lang="en-US" sz="1200" b="1" dirty="0">
              <a:solidFill>
                <a:schemeClr val="tx1"/>
              </a:solidFill>
            </a:endParaRPr>
          </a:p>
        </p:txBody>
      </p:sp>
      <p:sp>
        <p:nvSpPr>
          <p:cNvPr id="24" name="Oval 23"/>
          <p:cNvSpPr/>
          <p:nvPr/>
        </p:nvSpPr>
        <p:spPr>
          <a:xfrm>
            <a:off x="6219309" y="1748067"/>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r>
              <a:rPr lang="en-GB" sz="1400" b="1" dirty="0" smtClean="0">
                <a:solidFill>
                  <a:srgbClr val="FF0000"/>
                </a:solidFill>
              </a:rPr>
              <a:t>x</a:t>
            </a:r>
          </a:p>
        </p:txBody>
      </p:sp>
      <p:cxnSp>
        <p:nvCxnSpPr>
          <p:cNvPr id="10" name="Straight Connector 9"/>
          <p:cNvCxnSpPr/>
          <p:nvPr/>
        </p:nvCxnSpPr>
        <p:spPr>
          <a:xfrm flipV="1">
            <a:off x="1201774" y="2011818"/>
            <a:ext cx="1277471" cy="1"/>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1911813" y="2068110"/>
            <a:ext cx="37731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2952350" y="2008200"/>
            <a:ext cx="1555852"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a:off x="3558384" y="2022912"/>
            <a:ext cx="274320" cy="252132"/>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625766" y="1734180"/>
            <a:ext cx="284052" cy="277640"/>
            <a:chOff x="2732096" y="1731298"/>
            <a:chExt cx="284052" cy="277640"/>
          </a:xfrm>
        </p:grpSpPr>
        <p:sp>
          <p:nvSpPr>
            <p:cNvPr id="8" name="Oval 7"/>
            <p:cNvSpPr/>
            <p:nvPr/>
          </p:nvSpPr>
          <p:spPr>
            <a:xfrm>
              <a:off x="2754798" y="1738705"/>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4" name="Rectangle 3"/>
            <p:cNvSpPr/>
            <p:nvPr/>
          </p:nvSpPr>
          <p:spPr>
            <a:xfrm>
              <a:off x="2732096" y="1731298"/>
              <a:ext cx="284052" cy="277640"/>
            </a:xfrm>
            <a:prstGeom prst="rect">
              <a:avLst/>
            </a:prstGeom>
          </p:spPr>
          <p:txBody>
            <a:bodyPr wrap="none">
              <a:spAutoFit/>
            </a:bodyPr>
            <a:lstStyle/>
            <a:p>
              <a:r>
                <a:rPr lang="en-US" sz="1400" b="1" dirty="0">
                  <a:solidFill>
                    <a:srgbClr val="FF0000"/>
                  </a:solidFill>
                </a:rPr>
                <a:t>–</a:t>
              </a:r>
              <a:endParaRPr lang="en-GB" sz="1400" b="1" dirty="0"/>
            </a:p>
          </p:txBody>
        </p:sp>
      </p:grpSp>
      <p:grpSp>
        <p:nvGrpSpPr>
          <p:cNvPr id="26" name="Group 25"/>
          <p:cNvGrpSpPr/>
          <p:nvPr/>
        </p:nvGrpSpPr>
        <p:grpSpPr>
          <a:xfrm>
            <a:off x="4552146" y="1743200"/>
            <a:ext cx="288862" cy="280866"/>
            <a:chOff x="2729691" y="1728072"/>
            <a:chExt cx="288862" cy="280866"/>
          </a:xfrm>
        </p:grpSpPr>
        <p:sp>
          <p:nvSpPr>
            <p:cNvPr id="30" name="Oval 29"/>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2" name="Rectangle 31"/>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grpSp>
        <p:nvGrpSpPr>
          <p:cNvPr id="33" name="Group 32"/>
          <p:cNvGrpSpPr/>
          <p:nvPr/>
        </p:nvGrpSpPr>
        <p:grpSpPr>
          <a:xfrm>
            <a:off x="7033550" y="1743200"/>
            <a:ext cx="288862" cy="280866"/>
            <a:chOff x="2729691" y="1728072"/>
            <a:chExt cx="288862" cy="280866"/>
          </a:xfrm>
        </p:grpSpPr>
        <p:sp>
          <p:nvSpPr>
            <p:cNvPr id="34" name="Oval 33"/>
            <p:cNvSpPr/>
            <p:nvPr/>
          </p:nvSpPr>
          <p:spPr>
            <a:xfrm>
              <a:off x="2754798" y="1728072"/>
              <a:ext cx="228600" cy="228600"/>
            </a:xfrm>
            <a:prstGeom prst="ellipse">
              <a:avLst/>
            </a:prstGeom>
            <a:solidFill>
              <a:schemeClr val="bg1"/>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lnSpc>
                  <a:spcPct val="100000"/>
                </a:lnSpc>
              </a:pPr>
              <a:endParaRPr lang="en-GB" sz="2400" dirty="0" smtClean="0">
                <a:solidFill>
                  <a:srgbClr val="FF0000"/>
                </a:solidFill>
              </a:endParaRPr>
            </a:p>
          </p:txBody>
        </p:sp>
        <p:sp>
          <p:nvSpPr>
            <p:cNvPr id="35" name="Rectangle 34"/>
            <p:cNvSpPr/>
            <p:nvPr/>
          </p:nvSpPr>
          <p:spPr>
            <a:xfrm>
              <a:off x="2729691" y="1731298"/>
              <a:ext cx="288862" cy="277640"/>
            </a:xfrm>
            <a:prstGeom prst="rect">
              <a:avLst/>
            </a:prstGeom>
          </p:spPr>
          <p:txBody>
            <a:bodyPr wrap="none">
              <a:spAutoFit/>
            </a:bodyPr>
            <a:lstStyle/>
            <a:p>
              <a:r>
                <a:rPr lang="en-US" sz="1400" b="1" dirty="0" smtClean="0">
                  <a:solidFill>
                    <a:srgbClr val="FF0000"/>
                  </a:solidFill>
                </a:rPr>
                <a:t>=</a:t>
              </a:r>
              <a:endParaRPr lang="en-GB" sz="1400" b="1" dirty="0"/>
            </a:p>
          </p:txBody>
        </p:sp>
      </p:grpSp>
      <p:cxnSp>
        <p:nvCxnSpPr>
          <p:cNvPr id="36" name="Straight Connector 35"/>
          <p:cNvCxnSpPr/>
          <p:nvPr/>
        </p:nvCxnSpPr>
        <p:spPr>
          <a:xfrm flipV="1">
            <a:off x="4872714" y="2008200"/>
            <a:ext cx="1314696"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rot="5400000">
            <a:off x="5372078" y="2092069"/>
            <a:ext cx="262071" cy="12606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502936" y="2011818"/>
            <a:ext cx="519981"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6648359" y="2138635"/>
            <a:ext cx="366274" cy="137140"/>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407476" y="2008201"/>
            <a:ext cx="1396104" cy="0"/>
          </a:xfrm>
          <a:prstGeom prst="line">
            <a:avLst/>
          </a:prstGeom>
          <a:ln>
            <a:solidFill>
              <a:schemeClr val="accent3"/>
            </a:solidFill>
            <a:tailEnd type="non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7925703" y="2014802"/>
            <a:ext cx="277939" cy="264736"/>
          </a:xfrm>
          <a:prstGeom prst="bentConnector3">
            <a:avLst/>
          </a:prstGeom>
          <a:ln>
            <a:solidFill>
              <a:schemeClr val="accent3"/>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1131285714"/>
              </p:ext>
            </p:extLst>
          </p:nvPr>
        </p:nvGraphicFramePr>
        <p:xfrm>
          <a:off x="457200" y="5532662"/>
          <a:ext cx="2621383" cy="682351"/>
        </p:xfrm>
        <a:graphic>
          <a:graphicData uri="http://schemas.openxmlformats.org/drawingml/2006/table">
            <a:tbl>
              <a:tblPr/>
              <a:tblGrid>
                <a:gridCol w="1360713"/>
                <a:gridCol w="631946"/>
                <a:gridCol w="628724"/>
              </a:tblGrid>
              <a:tr h="224430">
                <a:tc>
                  <a:txBody>
                    <a:bodyPr/>
                    <a:lstStyle/>
                    <a:p>
                      <a:pPr algn="l" fontAlgn="ctr"/>
                      <a:r>
                        <a:rPr lang="en-US" sz="1100" b="1" i="0" u="none" strike="noStrike" dirty="0" smtClean="0">
                          <a:solidFill>
                            <a:schemeClr val="tx1"/>
                          </a:solidFill>
                          <a:effectLst/>
                          <a:latin typeface="+mj-lt"/>
                        </a:rPr>
                        <a:t>Capital buffer ($M)</a:t>
                      </a:r>
                      <a:endParaRPr lang="en-US" sz="1100" b="1" i="0" u="none" strike="noStrike" dirty="0">
                        <a:solidFill>
                          <a:schemeClr val="tx1"/>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chemeClr val="accent5"/>
                          </a:solidFill>
                          <a:effectLst/>
                          <a:latin typeface="+mj-lt"/>
                        </a:rPr>
                        <a:t>Amber</a:t>
                      </a:r>
                      <a:endParaRPr lang="en-US" sz="1100" b="1" i="0" u="none" strike="noStrike" dirty="0">
                        <a:solidFill>
                          <a:schemeClr val="accent5"/>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1100" b="1" i="0" u="none" strike="noStrike" dirty="0" smtClean="0">
                          <a:solidFill>
                            <a:srgbClr val="FF0000"/>
                          </a:solidFill>
                          <a:effectLst/>
                          <a:latin typeface="+mj-lt"/>
                        </a:rPr>
                        <a:t>Red</a:t>
                      </a:r>
                      <a:endParaRPr lang="en-US" sz="1100" b="1" i="0" u="none" strike="noStrike" dirty="0">
                        <a:solidFill>
                          <a:srgbClr val="FF0000"/>
                        </a:solidFill>
                        <a:effectLst/>
                        <a:latin typeface="+mj-lt"/>
                      </a:endParaRPr>
                    </a:p>
                  </a:txBody>
                  <a:tcPr marL="45720" marR="45720" marT="0" marB="0" anchor="b">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31609">
                <a:tc>
                  <a:txBody>
                    <a:bodyPr/>
                    <a:lstStyle/>
                    <a:p>
                      <a:pPr algn="l" fontAlgn="b"/>
                      <a:r>
                        <a:rPr lang="en-US" sz="1100" b="0" i="0" u="none" strike="noStrike" dirty="0" smtClean="0">
                          <a:effectLst/>
                          <a:latin typeface="+mj-lt"/>
                        </a:rPr>
                        <a:t>SHUSA allocation</a:t>
                      </a:r>
                      <a:r>
                        <a:rPr lang="en-US" sz="1100" b="0" i="0" u="none" strike="noStrike" baseline="30000" dirty="0" smtClean="0">
                          <a:effectLst/>
                          <a:latin typeface="+mj-lt"/>
                        </a:rPr>
                        <a:t>2</a:t>
                      </a:r>
                      <a:endParaRPr lang="en-US" sz="1100" b="0" i="0" u="none" strike="noStrike" dirty="0">
                        <a:effectLst/>
                        <a:latin typeface="+mj-lt"/>
                      </a:endParaRPr>
                    </a:p>
                  </a:txBody>
                  <a:tcPr marL="45720" marR="4572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kern="1200" dirty="0" smtClean="0">
                          <a:solidFill>
                            <a:schemeClr val="tx1"/>
                          </a:solidFill>
                          <a:effectLst/>
                          <a:latin typeface="+mj-lt"/>
                          <a:ea typeface="+mn-ea"/>
                          <a:cs typeface="+mn-cs"/>
                        </a:rPr>
                        <a:t>368</a:t>
                      </a:r>
                      <a:r>
                        <a:rPr lang="en-US" sz="1100" b="0" i="0" u="none" strike="noStrike" dirty="0" smtClean="0">
                          <a:solidFill>
                            <a:schemeClr val="tx1"/>
                          </a:solidFill>
                          <a:effectLst/>
                          <a:latin typeface="+mj-lt"/>
                        </a:rPr>
                        <a:t> </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100" b="0" i="0" u="none" strike="noStrike" kern="1200" dirty="0" smtClean="0">
                          <a:solidFill>
                            <a:schemeClr val="tx1"/>
                          </a:solidFill>
                          <a:effectLst/>
                          <a:latin typeface="+mn-lt"/>
                          <a:ea typeface="+mn-ea"/>
                          <a:cs typeface="+mn-cs"/>
                        </a:rPr>
                        <a:t>$</a:t>
                      </a:r>
                      <a:r>
                        <a:rPr lang="en-US" sz="1100" b="0" i="0" u="none" strike="noStrike" dirty="0" smtClean="0">
                          <a:solidFill>
                            <a:schemeClr val="tx1"/>
                          </a:solidFill>
                          <a:effectLst/>
                          <a:latin typeface="+mj-lt"/>
                        </a:rPr>
                        <a:t>428</a:t>
                      </a:r>
                      <a:endParaRPr lang="en-US" sz="1100" b="0" i="0" u="none" strike="noStrike" dirty="0">
                        <a:solidFill>
                          <a:schemeClr val="tx1"/>
                        </a:solidFill>
                        <a:effectLst/>
                        <a:latin typeface="+mj-lt"/>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26312">
                <a:tc>
                  <a:txBody>
                    <a:bodyPr/>
                    <a:lstStyle/>
                    <a:p>
                      <a:pPr algn="l" fontAlgn="b"/>
                      <a:r>
                        <a:rPr lang="en-US" sz="1100" b="1" i="0" u="none" strike="noStrike" dirty="0" smtClean="0">
                          <a:solidFill>
                            <a:schemeClr val="tx1"/>
                          </a:solidFill>
                          <a:effectLst/>
                          <a:latin typeface="+mj-lt"/>
                        </a:rPr>
                        <a:t>SBNA</a:t>
                      </a:r>
                      <a:endParaRPr lang="en-US" sz="1100" b="1" i="0" u="none" strike="noStrike" dirty="0">
                        <a:solidFill>
                          <a:schemeClr val="tx1"/>
                        </a:solidFill>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a:effectLst/>
                          <a:latin typeface="+mj-lt"/>
                        </a:rPr>
                        <a:t> </a:t>
                      </a:r>
                      <a:r>
                        <a:rPr lang="en-US" sz="1100" b="1" i="0" u="none" strike="noStrike" dirty="0" smtClean="0">
                          <a:effectLst/>
                          <a:latin typeface="+mj-lt"/>
                        </a:rPr>
                        <a:t>$116</a:t>
                      </a:r>
                      <a:endParaRPr lang="en-US" sz="1100" b="1" i="0" u="none" strike="noStrike" dirty="0">
                        <a:effectLst/>
                        <a:latin typeface="+mj-lt"/>
                      </a:endParaRPr>
                    </a:p>
                  </a:txBody>
                  <a:tcPr marL="45720" marR="4572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c>
                  <a:txBody>
                    <a:bodyPr/>
                    <a:lstStyle/>
                    <a:p>
                      <a:pPr algn="ctr" fontAlgn="b"/>
                      <a:r>
                        <a:rPr lang="en-US" sz="1100" b="1" i="0" u="none" strike="noStrike" dirty="0" smtClean="0">
                          <a:effectLst/>
                          <a:latin typeface="+mj-lt"/>
                        </a:rPr>
                        <a:t>$165</a:t>
                      </a:r>
                      <a:endParaRPr lang="en-US" sz="1100" b="1" i="0" u="none" strike="noStrike" dirty="0">
                        <a:effectLst/>
                        <a:latin typeface="+mj-lt"/>
                      </a:endParaRPr>
                    </a:p>
                  </a:txBody>
                  <a:tcPr marL="45720" marR="45720" marT="0" marB="0" anchor="ctr">
                    <a:lnL>
                      <a:noFill/>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CE0E2"/>
                    </a:solidFill>
                  </a:tcPr>
                </a:tc>
              </a:tr>
            </a:tbl>
          </a:graphicData>
        </a:graphic>
      </p:graphicFrame>
      <p:cxnSp>
        <p:nvCxnSpPr>
          <p:cNvPr id="9" name="Straight Connector 8"/>
          <p:cNvCxnSpPr/>
          <p:nvPr/>
        </p:nvCxnSpPr>
        <p:spPr>
          <a:xfrm>
            <a:off x="457200" y="5188677"/>
            <a:ext cx="8775700" cy="0"/>
          </a:xfrm>
          <a:prstGeom prst="line">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 name="Rectangular Callout 1"/>
          <p:cNvSpPr/>
          <p:nvPr/>
        </p:nvSpPr>
        <p:spPr>
          <a:xfrm>
            <a:off x="2846020" y="5316273"/>
            <a:ext cx="1371600" cy="274320"/>
          </a:xfrm>
          <a:prstGeom prst="wedgeRectCallout">
            <a:avLst>
              <a:gd name="adj1" fmla="val -40118"/>
              <a:gd name="adj2" fmla="val 120053"/>
            </a:avLst>
          </a:prstGeom>
          <a:solidFill>
            <a:schemeClr val="bg1">
              <a:lumMod val="95000"/>
            </a:schemeClr>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sz="900" dirty="0" smtClean="0">
                <a:solidFill>
                  <a:schemeClr val="tx1"/>
                </a:solidFill>
                <a:latin typeface="Arial"/>
                <a:sym typeface="Arial"/>
              </a:rPr>
              <a:t>Allocated proportionally by CCAR losses</a:t>
            </a:r>
          </a:p>
        </p:txBody>
      </p:sp>
    </p:spTree>
    <p:extLst>
      <p:ext uri="{BB962C8B-B14F-4D97-AF65-F5344CB8AC3E}">
        <p14:creationId xmlns:p14="http://schemas.microsoft.com/office/powerpoint/2010/main" val="1957970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433177043"/>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46438"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668" y="1589"/>
                        <a:ext cx="1667" cy="1587"/>
                      </a:xfrm>
                      <a:prstGeom prst="rect">
                        <a:avLst/>
                      </a:prstGeom>
                    </p:spPr>
                  </p:pic>
                </p:oleObj>
              </mc:Fallback>
            </mc:AlternateContent>
          </a:graphicData>
        </a:graphic>
      </p:graphicFrame>
      <p:graphicFrame>
        <p:nvGraphicFramePr>
          <p:cNvPr id="5" name="Conclusion"/>
          <p:cNvGraphicFramePr>
            <a:graphicFrameLocks noGrp="1"/>
          </p:cNvGraphicFramePr>
          <p:nvPr>
            <p:extLst>
              <p:ext uri="{D42A27DB-BD31-4B8C-83A1-F6EECF244321}">
                <p14:modId xmlns:p14="http://schemas.microsoft.com/office/powerpoint/2010/main" val="2307004614"/>
              </p:ext>
            </p:extLst>
          </p:nvPr>
        </p:nvGraphicFramePr>
        <p:xfrm>
          <a:off x="457994" y="5530807"/>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kern="1200" baseline="0" dirty="0" smtClean="0">
                          <a:solidFill>
                            <a:srgbClr val="FF0000"/>
                          </a:solidFill>
                          <a:latin typeface="+mn-lt"/>
                          <a:ea typeface="+mn-ea"/>
                          <a:cs typeface="+mj-lt"/>
                          <a:sym typeface="+mj-lt"/>
                        </a:rPr>
                        <a:t>Loss </a:t>
                      </a:r>
                      <a:r>
                        <a:rPr kumimoji="0" lang="en-GB" sz="1800" b="0" i="0" u="none" kern="1200" baseline="0" dirty="0" smtClean="0">
                          <a:solidFill>
                            <a:srgbClr val="FF0000"/>
                          </a:solidFill>
                          <a:latin typeface="+mn-lt"/>
                          <a:ea typeface="+mn-ea"/>
                          <a:cs typeface="+mj-lt"/>
                          <a:sym typeface="+mj-lt"/>
                        </a:rPr>
                        <a:t>limits are </a:t>
                      </a:r>
                      <a:r>
                        <a:rPr kumimoji="0" lang="en-GB" sz="1800" b="0" i="0" u="none" kern="1200" baseline="0" dirty="0" smtClean="0">
                          <a:solidFill>
                            <a:srgbClr val="FF0000"/>
                          </a:solidFill>
                          <a:latin typeface="+mn-lt"/>
                          <a:ea typeface="+mn-ea"/>
                          <a:cs typeface="+mj-lt"/>
                          <a:sym typeface="+mj-lt"/>
                        </a:rPr>
                        <a:t>driven more significantly by the 2016 CCAR losses than they are by the capital surplus allocation</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11" name="Footnote"/>
          <p:cNvSpPr/>
          <p:nvPr/>
        </p:nvSpPr>
        <p:spPr>
          <a:xfrm>
            <a:off x="457994" y="6347981"/>
            <a:ext cx="8686800" cy="334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GB" sz="800" dirty="0" smtClean="0"/>
              <a:t>‘</a:t>
            </a:r>
            <a:r>
              <a:rPr lang="en-GB" sz="800" dirty="0"/>
              <a:t>Commercial and Other’ category is comprised of Commercial Banking, CRE, and Public Sector </a:t>
            </a:r>
            <a:r>
              <a:rPr lang="en-GB" sz="800" dirty="0" smtClean="0"/>
              <a:t>portfolios</a:t>
            </a:r>
          </a:p>
          <a:p>
            <a:pPr marL="228600" indent="-228600" algn="l">
              <a:buFontTx/>
              <a:buAutoNum type="arabicPeriod"/>
            </a:pPr>
            <a:r>
              <a:rPr lang="en-GB" sz="800" dirty="0" smtClean="0">
                <a:solidFill>
                  <a:schemeClr val="tx1"/>
                </a:solidFill>
                <a:latin typeface="+mj-lt"/>
                <a:sym typeface="+mn-lt"/>
              </a:rPr>
              <a:t>Losses based on NCO (see later slides) and RWA</a:t>
            </a:r>
          </a:p>
          <a:p>
            <a:pPr algn="l">
              <a:lnSpc>
                <a:spcPct val="100000"/>
              </a:lnSpc>
              <a:spcBef>
                <a:spcPts val="0"/>
              </a:spcBef>
              <a:spcAft>
                <a:spcPts val="0"/>
              </a:spcAft>
            </a:pPr>
            <a:r>
              <a:rPr lang="en-GB" sz="800" dirty="0" smtClean="0">
                <a:solidFill>
                  <a:schemeClr val="tx1"/>
                </a:solidFill>
                <a:latin typeface="+mj-lt"/>
                <a:sym typeface="+mn-lt"/>
              </a:rPr>
              <a:t>Source: </a:t>
            </a:r>
            <a:r>
              <a:rPr lang="en-US" sz="800" dirty="0" smtClean="0">
                <a:latin typeface="+mj-lt"/>
                <a:sym typeface="+mn-lt"/>
              </a:rPr>
              <a:t>CCAR 2016 results</a:t>
            </a:r>
            <a:endParaRPr lang="en-GB" sz="800" dirty="0">
              <a:solidFill>
                <a:schemeClr val="tx1"/>
              </a:solidFill>
              <a:latin typeface="+mj-lt"/>
              <a:sym typeface="+mn-lt"/>
            </a:endParaRPr>
          </a:p>
        </p:txBody>
      </p:sp>
      <p:graphicFrame>
        <p:nvGraphicFramePr>
          <p:cNvPr id="12" name="Table 11"/>
          <p:cNvGraphicFramePr>
            <a:graphicFrameLocks noGrp="1"/>
          </p:cNvGraphicFramePr>
          <p:nvPr>
            <p:extLst>
              <p:ext uri="{D42A27DB-BD31-4B8C-83A1-F6EECF244321}">
                <p14:modId xmlns:p14="http://schemas.microsoft.com/office/powerpoint/2010/main" val="1512725605"/>
              </p:ext>
            </p:extLst>
          </p:nvPr>
        </p:nvGraphicFramePr>
        <p:xfrm>
          <a:off x="457994" y="1788167"/>
          <a:ext cx="8686799" cy="3067335"/>
        </p:xfrm>
        <a:graphic>
          <a:graphicData uri="http://schemas.openxmlformats.org/drawingml/2006/table">
            <a:tbl>
              <a:tblPr firstRow="1" bandRow="1">
                <a:tableStyleId>{5C22544A-7EE6-4342-B048-85BDC9FD1C3A}</a:tableStyleId>
              </a:tblPr>
              <a:tblGrid>
                <a:gridCol w="1710232"/>
                <a:gridCol w="1152121"/>
                <a:gridCol w="1343638"/>
                <a:gridCol w="1120202"/>
                <a:gridCol w="1120202"/>
                <a:gridCol w="1120202"/>
                <a:gridCol w="1120202"/>
              </a:tblGrid>
              <a:tr h="282831">
                <a:tc rowSpan="2">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200" b="1" i="0" baseline="0" dirty="0" smtClean="0">
                          <a:solidFill>
                            <a:schemeClr val="tx1"/>
                          </a:solidFill>
                          <a:latin typeface="+mj-lt"/>
                          <a:cs typeface="Arial" panose="020B0604020202020204" pitchFamily="34" charset="0"/>
                        </a:rPr>
                        <a:t>BHC Stress CCAR </a:t>
                      </a:r>
                      <a:r>
                        <a:rPr lang="en-US" sz="1200" b="1" i="0" baseline="0" dirty="0" smtClean="0">
                          <a:solidFill>
                            <a:schemeClr val="tx1"/>
                          </a:solidFill>
                          <a:latin typeface="+mj-lt"/>
                          <a:cs typeface="Arial" panose="020B0604020202020204" pitchFamily="34" charset="0"/>
                        </a:rPr>
                        <a:t>losses</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r>
                        <a:rPr lang="en-US" sz="1200" b="1" i="0" baseline="0" dirty="0" smtClean="0">
                          <a:solidFill>
                            <a:schemeClr val="tx1"/>
                          </a:solidFill>
                          <a:latin typeface="+mj-lt"/>
                          <a:cs typeface="Arial" panose="020B0604020202020204" pitchFamily="34" charset="0"/>
                        </a:rPr>
                        <a:t>Buffer allocation (%)</a:t>
                      </a: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200" b="1" dirty="0" smtClean="0">
                          <a:solidFill>
                            <a:schemeClr val="tx1"/>
                          </a:solidFill>
                          <a:latin typeface="+mj-lt"/>
                          <a:cs typeface="Arial" panose="020B0604020202020204" pitchFamily="34" charset="0"/>
                        </a:rPr>
                        <a:t>Capital buffer</a:t>
                      </a: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200" b="1" dirty="0" smtClean="0">
                          <a:solidFill>
                            <a:schemeClr val="tx1"/>
                          </a:solidFill>
                          <a:latin typeface="+mj-lt"/>
                          <a:cs typeface="Arial" panose="020B0604020202020204" pitchFamily="34" charset="0"/>
                        </a:rPr>
                        <a:t>Total</a:t>
                      </a:r>
                      <a:r>
                        <a:rPr lang="en-US" sz="1200" b="1" baseline="0" dirty="0" smtClean="0">
                          <a:solidFill>
                            <a:schemeClr val="tx1"/>
                          </a:solidFill>
                          <a:latin typeface="+mj-lt"/>
                          <a:cs typeface="Arial" panose="020B0604020202020204" pitchFamily="34" charset="0"/>
                        </a:rPr>
                        <a:t> budget</a:t>
                      </a:r>
                      <a:endParaRPr lang="en-US" sz="1200" b="1" dirty="0">
                        <a:solidFill>
                          <a:schemeClr val="tx1"/>
                        </a:solidFill>
                        <a:latin typeface="+mj-lt"/>
                        <a:cs typeface="Arial" panose="020B0604020202020204" pitchFamily="34" charset="0"/>
                      </a:endParaRPr>
                    </a:p>
                  </a:txBody>
                  <a:tcPr marL="36576" marR="36576" marT="27432" marB="27432" anchor="b">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200" b="1"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r>
              <a:tr h="229862">
                <a:tc vMerge="1">
                  <a:txBody>
                    <a:bodyPr/>
                    <a:lstStyle/>
                    <a:p>
                      <a:endParaRPr lang="en-US" sz="1200" b="1" dirty="0" smtClean="0">
                        <a:solidFill>
                          <a:srgbClr val="FF0000"/>
                        </a:solidFill>
                        <a:latin typeface="+mj-lt"/>
                        <a:cs typeface="Arial" panose="020B0604020202020204" pitchFamily="34" charset="0"/>
                      </a:endParaRPr>
                    </a:p>
                  </a:txBody>
                  <a:tcPr marL="36576" marR="36576" marT="27432" marB="27432" anchor="b">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algn="ctr"/>
                      <a:endParaRPr lang="en-US" sz="1200" b="1" i="0" baseline="0" dirty="0" smtClean="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GB" dirty="0"/>
                    </a:p>
                  </a:txBody>
                  <a:tcPr/>
                </a:tc>
                <a:tc>
                  <a:txBody>
                    <a:bodyPr/>
                    <a:lstStyle/>
                    <a:p>
                      <a:pPr algn="ctr"/>
                      <a:r>
                        <a:rPr lang="en-US" sz="12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chemeClr val="accent5"/>
                          </a:solidFill>
                          <a:latin typeface="+mn-lt"/>
                          <a:ea typeface="+mn-ea"/>
                          <a:cs typeface="Arial" panose="020B0604020202020204" pitchFamily="34" charset="0"/>
                        </a:rPr>
                        <a:t>Amber</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i="0" kern="1200" baseline="0" dirty="0" smtClean="0">
                          <a:solidFill>
                            <a:srgbClr val="FF0000"/>
                          </a:solidFill>
                          <a:latin typeface="+mn-lt"/>
                          <a:ea typeface="+mn-ea"/>
                          <a:cs typeface="Arial" panose="020B0604020202020204" pitchFamily="34" charset="0"/>
                        </a:rPr>
                        <a:t>Red</a:t>
                      </a:r>
                    </a:p>
                  </a:txBody>
                  <a:tcPr marL="36576" marR="36576" marT="27432" marB="27432" anchor="b">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Mortgages</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$56</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11%</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$13</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$69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$74</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Commercial &amp; Other</a:t>
                      </a:r>
                      <a:r>
                        <a:rPr lang="en-US" sz="1200" b="0" i="0" baseline="30000" dirty="0" smtClean="0">
                          <a:solidFill>
                            <a:schemeClr val="tx1"/>
                          </a:solidFill>
                          <a:latin typeface="+mj-lt"/>
                          <a:cs typeface="Arial" panose="020B0604020202020204" pitchFamily="34" charset="0"/>
                        </a:rPr>
                        <a:t>1</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$117</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24%</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$28</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$39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baseline="0" dirty="0" smtClean="0">
                          <a:solidFill>
                            <a:schemeClr val="tx1"/>
                          </a:solidFill>
                          <a:latin typeface="+mj-lt"/>
                          <a:cs typeface="Arial" panose="020B0604020202020204" pitchFamily="34" charset="0"/>
                        </a:rPr>
                        <a:t>$145</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baseline="0" dirty="0" smtClean="0">
                          <a:solidFill>
                            <a:schemeClr val="tx1"/>
                          </a:solidFill>
                          <a:latin typeface="+mj-lt"/>
                          <a:cs typeface="Arial" panose="020B0604020202020204" pitchFamily="34" charset="0"/>
                        </a:rPr>
                        <a:t>$157</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Personal Lending</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$34</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7%</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$8</a:t>
                      </a: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$11</a:t>
                      </a: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$42</a:t>
                      </a: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$46</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solidFill>
                  </a:tcPr>
                </a:tc>
              </a:tr>
              <a:tr h="357063">
                <a:tc>
                  <a:txBody>
                    <a:bodyPr/>
                    <a:lstStyle/>
                    <a:p>
                      <a:pPr marL="117475" indent="0"/>
                      <a:r>
                        <a:rPr lang="en-US" sz="1200" b="0" i="0" baseline="0" dirty="0" smtClean="0">
                          <a:solidFill>
                            <a:schemeClr val="tx1"/>
                          </a:solidFill>
                          <a:latin typeface="+mj-lt"/>
                          <a:cs typeface="Arial" panose="020B0604020202020204" pitchFamily="34" charset="0"/>
                        </a:rPr>
                        <a:t>Credit Cards</a:t>
                      </a:r>
                      <a:endParaRPr lang="en-US" sz="1200" b="0" i="0" baseline="0" dirty="0">
                        <a:solidFill>
                          <a:schemeClr val="tx1"/>
                        </a:solidFill>
                        <a:latin typeface="+mj-lt"/>
                        <a:cs typeface="Arial" panose="020B0604020202020204" pitchFamily="34" charset="0"/>
                      </a:endParaRPr>
                    </a:p>
                  </a:txBody>
                  <a:tcPr marL="36576" marR="36576" marT="27432" marB="2743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b="0" dirty="0" smtClean="0"/>
                        <a:t>$48</a:t>
                      </a:r>
                      <a:endParaRPr lang="en-GB" b="0" dirty="0"/>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latin typeface="+mn-lt"/>
                          <a:ea typeface="+mn-ea"/>
                          <a:cs typeface="Arial" panose="020B0604020202020204" pitchFamily="34" charset="0"/>
                        </a:rPr>
                        <a:t>10%</a:t>
                      </a:r>
                    </a:p>
                  </a:txBody>
                  <a:tcPr marL="36576" marR="36576" marT="27432" marB="27432" anchor="ctr">
                    <a:lnL w="12700" cap="flat" cmpd="sng" algn="ctr">
                      <a:no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$11</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$16</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$59</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0" i="0" dirty="0" smtClean="0">
                          <a:solidFill>
                            <a:schemeClr val="tx1"/>
                          </a:solidFill>
                          <a:latin typeface="+mj-lt"/>
                          <a:cs typeface="Arial" panose="020B0604020202020204" pitchFamily="34" charset="0"/>
                        </a:rPr>
                        <a:t>$64</a:t>
                      </a:r>
                      <a:endParaRPr lang="en-GB" sz="1200" b="0" i="0" dirty="0">
                        <a:solidFill>
                          <a:schemeClr val="tx1"/>
                        </a:solidFill>
                        <a:latin typeface="+mj-lt"/>
                        <a:cs typeface="Arial" panose="020B0604020202020204" pitchFamily="34" charset="0"/>
                      </a:endParaRPr>
                    </a:p>
                  </a:txBody>
                  <a:tcPr marL="36576" marR="36576" marT="27432" marB="27432" anchor="ctr">
                    <a:lnL w="12700" cap="flat" cmpd="sng" algn="ctr">
                      <a:no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8942">
                <a:tc>
                  <a:txBody>
                    <a:bodyPr/>
                    <a:lstStyle/>
                    <a:p>
                      <a:r>
                        <a:rPr lang="en-US" sz="1200" b="1" dirty="0" smtClean="0">
                          <a:solidFill>
                            <a:schemeClr val="tx1"/>
                          </a:solidFill>
                          <a:latin typeface="+mj-lt"/>
                          <a:cs typeface="Arial" panose="020B0604020202020204" pitchFamily="34" charset="0"/>
                        </a:rPr>
                        <a:t>Credit</a:t>
                      </a:r>
                      <a:r>
                        <a:rPr lang="en-US" sz="1200" b="1" baseline="0" dirty="0" smtClean="0">
                          <a:solidFill>
                            <a:schemeClr val="tx1"/>
                          </a:solidFill>
                          <a:latin typeface="+mj-lt"/>
                          <a:cs typeface="Arial" panose="020B0604020202020204" pitchFamily="34" charset="0"/>
                        </a:rPr>
                        <a:t> </a:t>
                      </a:r>
                      <a:r>
                        <a:rPr lang="en-US" sz="1200" b="1" dirty="0" smtClean="0">
                          <a:solidFill>
                            <a:schemeClr val="tx1"/>
                          </a:solidFill>
                          <a:latin typeface="+mj-lt"/>
                          <a:cs typeface="Arial" panose="020B0604020202020204" pitchFamily="34" charset="0"/>
                        </a:rPr>
                        <a:t>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$255</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52%</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$60</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$85</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$315</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$340</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8942">
                <a:tc>
                  <a:txBody>
                    <a:bodyPr/>
                    <a:lstStyle/>
                    <a:p>
                      <a:r>
                        <a:rPr lang="en-US" sz="1200" b="1" i="0" dirty="0" smtClean="0">
                          <a:solidFill>
                            <a:schemeClr val="tx1"/>
                          </a:solidFill>
                          <a:latin typeface="+mj-lt"/>
                          <a:cs typeface="Arial" panose="020B0604020202020204" pitchFamily="34" charset="0"/>
                        </a:rPr>
                        <a:t>PPNR</a:t>
                      </a:r>
                      <a:r>
                        <a:rPr lang="en-US" sz="1200" b="1" i="0" baseline="0" dirty="0" smtClean="0">
                          <a:solidFill>
                            <a:schemeClr val="tx1"/>
                          </a:solidFill>
                          <a:latin typeface="+mj-lt"/>
                          <a:cs typeface="Arial" panose="020B0604020202020204" pitchFamily="34" charset="0"/>
                        </a:rPr>
                        <a:t> impairment</a:t>
                      </a:r>
                      <a:endParaRPr lang="en-US" sz="1200" b="1" i="0" dirty="0" smtClean="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$239</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48%</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$56</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$80</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$296</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GB" sz="1200" b="1" i="0" dirty="0" smtClean="0">
                          <a:solidFill>
                            <a:schemeClr val="tx1"/>
                          </a:solidFill>
                          <a:latin typeface="+mj-lt"/>
                          <a:cs typeface="Arial" panose="020B0604020202020204" pitchFamily="34" charset="0"/>
                        </a:rPr>
                        <a:t>$319</a:t>
                      </a:r>
                      <a:endParaRPr lang="en-GB" sz="1200" b="1" i="0" dirty="0">
                        <a:solidFill>
                          <a:schemeClr val="tx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48942">
                <a:tc>
                  <a:txBody>
                    <a:bodyPr/>
                    <a:lstStyle/>
                    <a:p>
                      <a:r>
                        <a:rPr lang="en-US" sz="1200" b="1" dirty="0" smtClean="0">
                          <a:solidFill>
                            <a:schemeClr val="bg1"/>
                          </a:solidFill>
                          <a:latin typeface="+mj-lt"/>
                          <a:cs typeface="Arial" panose="020B0604020202020204" pitchFamily="34" charset="0"/>
                        </a:rPr>
                        <a:t>Total BSPR loss budget</a:t>
                      </a:r>
                    </a:p>
                  </a:txBody>
                  <a:tcPr marL="36576" marR="36576" marT="27432" marB="27432"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$495</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100%</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$116</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$165</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$610</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GB" sz="1200" b="1" i="0" dirty="0" smtClean="0">
                          <a:solidFill>
                            <a:schemeClr val="bg1"/>
                          </a:solidFill>
                          <a:latin typeface="+mj-lt"/>
                          <a:cs typeface="Arial" panose="020B0604020202020204" pitchFamily="34" charset="0"/>
                        </a:rPr>
                        <a:t>$660</a:t>
                      </a:r>
                      <a:endParaRPr lang="en-GB" sz="1200" b="1" i="0" dirty="0">
                        <a:solidFill>
                          <a:schemeClr val="bg1"/>
                        </a:solidFill>
                        <a:latin typeface="+mj-lt"/>
                        <a:cs typeface="Arial" panose="020B0604020202020204" pitchFamily="34" charset="0"/>
                      </a:endParaRPr>
                    </a:p>
                  </a:txBody>
                  <a:tcPr marL="36576" marR="36576" marT="27432" marB="27432"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r>
            </a:tbl>
          </a:graphicData>
        </a:graphic>
      </p:graphicFrame>
      <p:sp>
        <p:nvSpPr>
          <p:cNvPr id="13" name="TextBox 12"/>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loss </a:t>
            </a:r>
            <a:r>
              <a:rPr lang="en-GB" altLang="zh-CN" sz="2000" b="1" kern="0" dirty="0" smtClean="0">
                <a:solidFill>
                  <a:srgbClr val="000000"/>
                </a:solidFill>
                <a:ea typeface="SimSun" pitchFamily="2" charset="-122"/>
              </a:rPr>
              <a:t>limit</a:t>
            </a:r>
            <a:endParaRPr lang="en-US" sz="2000" b="1" dirty="0" smtClean="0"/>
          </a:p>
          <a:p>
            <a:pPr algn="l"/>
            <a:r>
              <a:rPr lang="en-US" sz="2000" b="1" dirty="0" smtClean="0">
                <a:solidFill>
                  <a:srgbClr val="FF0000"/>
                </a:solidFill>
              </a:rPr>
              <a:t>Credit loss limits</a:t>
            </a:r>
            <a:endParaRPr lang="en-US" sz="2000" dirty="0">
              <a:solidFill>
                <a:srgbClr val="FF0000"/>
              </a:solidFill>
            </a:endParaRPr>
          </a:p>
        </p:txBody>
      </p:sp>
      <p:sp>
        <p:nvSpPr>
          <p:cNvPr id="27" name="AutoShape 152"/>
          <p:cNvSpPr>
            <a:spLocks noChangeArrowheads="1"/>
          </p:cNvSpPr>
          <p:nvPr/>
        </p:nvSpPr>
        <p:spPr bwMode="gray">
          <a:xfrm>
            <a:off x="7836072"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2</a:t>
            </a:r>
          </a:p>
        </p:txBody>
      </p:sp>
      <p:sp>
        <p:nvSpPr>
          <p:cNvPr id="28"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29" name="AutoShape 156"/>
          <p:cNvSpPr>
            <a:spLocks noChangeArrowheads="1"/>
          </p:cNvSpPr>
          <p:nvPr/>
        </p:nvSpPr>
        <p:spPr bwMode="gray">
          <a:xfrm>
            <a:off x="825071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3</a:t>
            </a:r>
            <a:endParaRPr lang="en-GB" altLang="zh-CN" sz="2400" b="1" dirty="0">
              <a:solidFill>
                <a:schemeClr val="accent4"/>
              </a:solidFill>
              <a:latin typeface="+mn-lt"/>
            </a:endParaRPr>
          </a:p>
        </p:txBody>
      </p:sp>
      <p:sp>
        <p:nvSpPr>
          <p:cNvPr id="30"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14" name="Rectangle 13"/>
          <p:cNvSpPr/>
          <p:nvPr/>
        </p:nvSpPr>
        <p:spPr>
          <a:xfrm>
            <a:off x="385773" y="1242461"/>
            <a:ext cx="5257802"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BSPR buffer </a:t>
            </a:r>
            <a:r>
              <a:rPr lang="en-GB" sz="1400" b="1" dirty="0">
                <a:solidFill>
                  <a:srgbClr val="FF0000"/>
                </a:solidFill>
                <a:latin typeface="Arial" panose="020B0604020202020204" pitchFamily="34" charset="0"/>
                <a:cs typeface="Arial" panose="020B0604020202020204" pitchFamily="34" charset="0"/>
              </a:rPr>
              <a:t>allocation to loss </a:t>
            </a:r>
            <a:r>
              <a:rPr lang="en-GB" sz="1400" b="1" dirty="0" smtClean="0">
                <a:solidFill>
                  <a:srgbClr val="FF0000"/>
                </a:solidFill>
                <a:latin typeface="Arial" panose="020B0604020202020204" pitchFamily="34" charset="0"/>
                <a:cs typeface="Arial" panose="020B0604020202020204" pitchFamily="34" charset="0"/>
              </a:rPr>
              <a:t>limits</a:t>
            </a:r>
            <a:endParaRPr lang="en-GB" sz="1400" b="1" dirty="0">
              <a:solidFill>
                <a:srgbClr val="FF0000"/>
              </a:solidFill>
              <a:latin typeface="Arial" panose="020B0604020202020204" pitchFamily="34" charset="0"/>
              <a:cs typeface="Arial" panose="020B0604020202020204" pitchFamily="34" charset="0"/>
            </a:endParaRPr>
          </a:p>
          <a:p>
            <a:pPr algn="l"/>
            <a:r>
              <a:rPr lang="en-GB" sz="1400" dirty="0">
                <a:solidFill>
                  <a:srgbClr val="FF0000"/>
                </a:solidFill>
                <a:latin typeface="Arial" panose="020B0604020202020204" pitchFamily="34" charset="0"/>
                <a:cs typeface="Arial" panose="020B0604020202020204" pitchFamily="34" charset="0"/>
              </a:rPr>
              <a:t>$M</a:t>
            </a:r>
          </a:p>
        </p:txBody>
      </p:sp>
    </p:spTree>
    <p:extLst>
      <p:ext uri="{BB962C8B-B14F-4D97-AF65-F5344CB8AC3E}">
        <p14:creationId xmlns:p14="http://schemas.microsoft.com/office/powerpoint/2010/main" val="4105759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152"/>
          <p:cNvSpPr>
            <a:spLocks noChangeArrowheads="1"/>
          </p:cNvSpPr>
          <p:nvPr/>
        </p:nvSpPr>
        <p:spPr bwMode="gray">
          <a:xfrm>
            <a:off x="7836072"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2</a:t>
            </a:r>
          </a:p>
        </p:txBody>
      </p:sp>
      <p:sp>
        <p:nvSpPr>
          <p:cNvPr id="12" name="AutoShape 155"/>
          <p:cNvSpPr>
            <a:spLocks noChangeArrowheads="1"/>
          </p:cNvSpPr>
          <p:nvPr/>
        </p:nvSpPr>
        <p:spPr bwMode="gray">
          <a:xfrm>
            <a:off x="8665351" y="19889"/>
            <a:ext cx="457200" cy="365760"/>
          </a:xfrm>
          <a:prstGeom prst="chevron">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smtClean="0">
                <a:solidFill>
                  <a:schemeClr val="accent4"/>
                </a:solidFill>
                <a:latin typeface="+mn-lt"/>
              </a:rPr>
              <a:t>4</a:t>
            </a:r>
            <a:endParaRPr lang="en-GB" altLang="zh-CN" sz="2400" b="1" dirty="0">
              <a:solidFill>
                <a:schemeClr val="accent4"/>
              </a:solidFill>
              <a:latin typeface="+mn-lt"/>
            </a:endParaRPr>
          </a:p>
        </p:txBody>
      </p:sp>
      <p:sp>
        <p:nvSpPr>
          <p:cNvPr id="13" name="AutoShape 156"/>
          <p:cNvSpPr>
            <a:spLocks noChangeArrowheads="1"/>
          </p:cNvSpPr>
          <p:nvPr/>
        </p:nvSpPr>
        <p:spPr bwMode="gray">
          <a:xfrm>
            <a:off x="8250711" y="19889"/>
            <a:ext cx="457200" cy="365760"/>
          </a:xfrm>
          <a:prstGeom prst="chevron">
            <a:avLst>
              <a:gd name="adj" fmla="val 20574"/>
            </a:avLst>
          </a:prstGeom>
          <a:solidFill>
            <a:srgbClr val="FF0000"/>
          </a:solidFill>
          <a:ln w="9525" algn="ctr">
            <a:solidFill>
              <a:srgbClr val="FF0000"/>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bg1"/>
                </a:solidFill>
                <a:latin typeface="+mn-lt"/>
              </a:rPr>
              <a:t>3</a:t>
            </a:r>
          </a:p>
        </p:txBody>
      </p:sp>
      <p:sp>
        <p:nvSpPr>
          <p:cNvPr id="14" name="AutoShape 157"/>
          <p:cNvSpPr>
            <a:spLocks noChangeArrowheads="1"/>
          </p:cNvSpPr>
          <p:nvPr/>
        </p:nvSpPr>
        <p:spPr bwMode="gray">
          <a:xfrm>
            <a:off x="7421433" y="19889"/>
            <a:ext cx="457200" cy="365760"/>
          </a:xfrm>
          <a:prstGeom prst="homePlate">
            <a:avLst>
              <a:gd name="adj" fmla="val 20574"/>
            </a:avLst>
          </a:prstGeom>
          <a:solidFill>
            <a:schemeClr val="bg1"/>
          </a:solidFill>
          <a:ln w="9525" algn="ctr">
            <a:solidFill>
              <a:schemeClr val="accent4"/>
            </a:solidFill>
            <a:miter lim="800000"/>
            <a:headEnd/>
            <a:tailEnd/>
          </a:ln>
          <a:effectLst/>
          <a:extLst/>
        </p:spPr>
        <p:txBody>
          <a:bodyPr lIns="0" tIns="0" rIns="0" bIns="0" anchor="ctr" anchorCtr="1"/>
          <a:lstStyle/>
          <a:p>
            <a:pPr eaLnBrk="0" hangingPunct="0">
              <a:lnSpc>
                <a:spcPct val="100000"/>
              </a:lnSpc>
            </a:pPr>
            <a:r>
              <a:rPr lang="en-GB" altLang="zh-CN" sz="2400" b="1" dirty="0">
                <a:solidFill>
                  <a:schemeClr val="accent4"/>
                </a:solidFill>
                <a:latin typeface="+mn-lt"/>
              </a:rPr>
              <a:t>1</a:t>
            </a:r>
          </a:p>
        </p:txBody>
      </p:sp>
      <p:sp>
        <p:nvSpPr>
          <p:cNvPr id="27" name="TextBox 26"/>
          <p:cNvSpPr txBox="1"/>
          <p:nvPr/>
        </p:nvSpPr>
        <p:spPr>
          <a:xfrm>
            <a:off x="305483" y="19889"/>
            <a:ext cx="8928633" cy="621709"/>
          </a:xfrm>
          <a:prstGeom prst="rect">
            <a:avLst/>
          </a:prstGeom>
          <a:noFill/>
        </p:spPr>
        <p:txBody>
          <a:bodyPr wrap="square" rtlCol="0">
            <a:spAutoFit/>
          </a:bodyPr>
          <a:lstStyle/>
          <a:p>
            <a:pPr algn="l"/>
            <a:r>
              <a:rPr lang="en-US" sz="2000" b="1" dirty="0" smtClean="0"/>
              <a:t>Translate to base NCO limits</a:t>
            </a:r>
          </a:p>
          <a:p>
            <a:pPr algn="l"/>
            <a:r>
              <a:rPr lang="en-US" sz="2000" b="1" dirty="0" smtClean="0">
                <a:solidFill>
                  <a:srgbClr val="FF0000"/>
                </a:solidFill>
              </a:rPr>
              <a:t>Calibrating NCO limits</a:t>
            </a:r>
            <a:endParaRPr lang="en-US" sz="2000" dirty="0">
              <a:solidFill>
                <a:srgbClr val="FF0000"/>
              </a:solidFill>
            </a:endParaRPr>
          </a:p>
        </p:txBody>
      </p:sp>
      <p:sp>
        <p:nvSpPr>
          <p:cNvPr id="28" name="Rectangle 27"/>
          <p:cNvSpPr/>
          <p:nvPr/>
        </p:nvSpPr>
        <p:spPr>
          <a:xfrm>
            <a:off x="457994" y="1256365"/>
            <a:ext cx="4390232" cy="277640"/>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NCO calibration approach</a:t>
            </a:r>
            <a:endParaRPr lang="en-GB" sz="1400" b="1" dirty="0">
              <a:solidFill>
                <a:srgbClr val="FF0000"/>
              </a:solidFill>
              <a:latin typeface="Arial" panose="020B0604020202020204" pitchFamily="34" charset="0"/>
              <a:cs typeface="Arial" panose="020B0604020202020204" pitchFamily="34"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4197080878"/>
              </p:ext>
            </p:extLst>
          </p:nvPr>
        </p:nvGraphicFramePr>
        <p:xfrm>
          <a:off x="458788" y="1642219"/>
          <a:ext cx="8775328" cy="4274484"/>
        </p:xfrm>
        <a:graphic>
          <a:graphicData uri="http://schemas.openxmlformats.org/drawingml/2006/table">
            <a:tbl>
              <a:tblPr bandRow="1">
                <a:tableStyleId>{839DD9DD-9E6C-4910-8AC0-68ADFF6A6AFC}</a:tableStyleId>
              </a:tblPr>
              <a:tblGrid>
                <a:gridCol w="2156821"/>
                <a:gridCol w="542261"/>
                <a:gridCol w="6076246"/>
              </a:tblGrid>
              <a:tr h="1424828">
                <a:tc rowSpan="2">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A</a:t>
                      </a:r>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Loss budget</a:t>
                      </a:r>
                      <a:r>
                        <a:rPr lang="en-US" sz="1200" baseline="0" dirty="0" smtClean="0"/>
                        <a:t> starting points include no buffer allocation (minimum), and full entity buffer allocation for amber and red (maximum)</a:t>
                      </a:r>
                      <a:endParaRPr lang="en-US" sz="1200" dirty="0" smtClean="0"/>
                    </a:p>
                  </a:txBody>
                  <a:tcPr marL="36570" marR="36570" marT="36576" marB="36576" anchor="ctr">
                    <a:lnL>
                      <a:noFill/>
                    </a:lnL>
                    <a:lnR>
                      <a:noFill/>
                    </a:lnR>
                    <a:lnT w="12700" cap="flat" cmpd="sng" algn="ctr">
                      <a:noFill/>
                      <a:prstDash val="solid"/>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vMerge="1">
                  <a:txBody>
                    <a:bodyPr/>
                    <a:lstStyle/>
                    <a:p>
                      <a:endParaRPr lang="en-GB" sz="1000" b="1" dirty="0">
                        <a:solidFill>
                          <a:schemeClr val="accent1"/>
                        </a:solidFill>
                      </a:endParaRPr>
                    </a:p>
                  </a:txBody>
                  <a:tcPr marL="36570" marR="36570" marT="36576" marB="36576" anchor="ctr">
                    <a:lnL>
                      <a:noFill/>
                    </a:lnL>
                    <a:lnR>
                      <a:noFill/>
                    </a:lnR>
                    <a:lnT w="9525" cap="flat" cmpd="sng" algn="ctr">
                      <a:solidFill>
                        <a:schemeClr val="accent4"/>
                      </a:solidFill>
                      <a:prstDash val="solid"/>
                      <a:round/>
                      <a:headEnd type="none" w="med" len="med"/>
                      <a:tailEnd type="none" w="med" len="med"/>
                    </a:lnT>
                    <a:lnB w="9525"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B</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Determine relativity between baseline and</a:t>
                      </a:r>
                      <a:r>
                        <a:rPr lang="en-US" sz="1200" baseline="0" dirty="0" smtClean="0"/>
                        <a:t> stress losses based </a:t>
                      </a:r>
                      <a:r>
                        <a:rPr lang="en-US" sz="1200" dirty="0" smtClean="0"/>
                        <a:t>on CCAR forecasts (Base vs BHC Stress scenarios) and adjust</a:t>
                      </a:r>
                      <a:r>
                        <a:rPr lang="en-US" sz="1200" baseline="0" dirty="0" smtClean="0"/>
                        <a:t> based on historical benchmarks (crisis vs normal conditions)</a:t>
                      </a:r>
                      <a:endParaRPr lang="en-US" sz="1200" dirty="0" smtClean="0"/>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lnTlToBr w="12700" cmpd="sng">
                      <a:noFill/>
                      <a:prstDash val="solid"/>
                    </a:lnTlToBr>
                    <a:lnBlToTr w="12700" cmpd="sng">
                      <a:noFill/>
                      <a:prstDash val="solid"/>
                    </a:lnBlToTr>
                  </a:tcPr>
                </a:tc>
              </a:tr>
              <a:tr h="1424828">
                <a:tc>
                  <a:txBody>
                    <a:bodyPr/>
                    <a:lstStyle/>
                    <a:p>
                      <a:endParaRPr lang="en-US" sz="1200" b="1" dirty="0" smtClean="0">
                        <a:solidFill>
                          <a:schemeClr val="accent1"/>
                        </a:solidFill>
                      </a:endParaRPr>
                    </a:p>
                  </a:txBody>
                  <a:tcPr marL="36570" marR="36570" marT="36576" marB="36576"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latinLnBrk="0" hangingPunct="1">
                        <a:lnSpc>
                          <a:spcPct val="100000"/>
                        </a:lnSpc>
                        <a:spcBef>
                          <a:spcPts val="600"/>
                        </a:spcBef>
                        <a:spcAft>
                          <a:spcPts val="0"/>
                        </a:spcAft>
                        <a:buClrTx/>
                        <a:buSzPct val="100000"/>
                        <a:buFontTx/>
                        <a:buNone/>
                      </a:pPr>
                      <a:r>
                        <a:rPr lang="en-US" sz="3200" b="1" dirty="0" smtClean="0">
                          <a:solidFill>
                            <a:schemeClr val="accent3"/>
                          </a:solidFill>
                        </a:rPr>
                        <a:t>C</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lang="en-US" sz="1200" dirty="0" smtClean="0"/>
                        <a:t>Calculate</a:t>
                      </a:r>
                      <a:r>
                        <a:rPr lang="en-US" sz="1200" baseline="0" dirty="0" smtClean="0"/>
                        <a:t> </a:t>
                      </a:r>
                      <a:r>
                        <a:rPr lang="en-US" sz="1200" dirty="0" smtClean="0"/>
                        <a:t>the acceptable rate of business-as-usual losses against existing balances to determine</a:t>
                      </a:r>
                      <a:r>
                        <a:rPr lang="en-US" sz="1200" baseline="0" dirty="0" smtClean="0"/>
                        <a:t> the </a:t>
                      </a:r>
                      <a:r>
                        <a:rPr lang="en-US" sz="1200" dirty="0" smtClean="0"/>
                        <a:t>corresponding range of portfolio NCO limits</a:t>
                      </a:r>
                    </a:p>
                  </a:txBody>
                  <a:tcPr marL="36570" marR="36570" marT="36576" marB="36576" anchor="ctr">
                    <a:lnL>
                      <a:noFill/>
                    </a:lnL>
                    <a:lnR>
                      <a:noFill/>
                    </a:lnR>
                    <a:lnT w="12700" cap="flat" cmpd="sng" algn="ctr">
                      <a:solidFill>
                        <a:schemeClr val="tx1"/>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0" name="AutoShape 5"/>
          <p:cNvSpPr>
            <a:spLocks noChangeArrowheads="1"/>
          </p:cNvSpPr>
          <p:nvPr/>
        </p:nvSpPr>
        <p:spPr bwMode="gray">
          <a:xfrm rot="5400000">
            <a:off x="878940" y="1437433"/>
            <a:ext cx="1371600" cy="1781173"/>
          </a:xfrm>
          <a:prstGeom prst="homePlate">
            <a:avLst>
              <a:gd name="adj" fmla="val 15458"/>
            </a:avLst>
          </a:prstGeom>
          <a:solidFill>
            <a:schemeClr val="bg1"/>
          </a:solidFill>
          <a:ln w="9525">
            <a:solidFill>
              <a:srgbClr val="FF0000"/>
            </a:solidFill>
            <a:miter lim="800000"/>
            <a:headEnd/>
            <a:tailEnd/>
          </a:ln>
          <a:effectLst/>
          <a:extLst/>
        </p:spPr>
        <p:txBody>
          <a:bodyPr rot="10800000" vert="eaVert" lIns="45720" tIns="45720" rIns="45720" bIns="45720" anchor="ctr"/>
          <a:lstStyle/>
          <a:p>
            <a:r>
              <a:rPr lang="en-US" sz="1400" b="1" dirty="0" smtClean="0">
                <a:solidFill>
                  <a:schemeClr val="accent3"/>
                </a:solidFill>
              </a:rPr>
              <a:t>Set loss budget ranges</a:t>
            </a:r>
            <a:endParaRPr lang="en-US" sz="1400" b="1" dirty="0">
              <a:solidFill>
                <a:schemeClr val="accent3"/>
              </a:solidFill>
            </a:endParaRPr>
          </a:p>
        </p:txBody>
      </p:sp>
      <p:sp>
        <p:nvSpPr>
          <p:cNvPr id="31" name="AutoShape 4"/>
          <p:cNvSpPr>
            <a:spLocks noChangeArrowheads="1"/>
          </p:cNvSpPr>
          <p:nvPr/>
        </p:nvSpPr>
        <p:spPr bwMode="gray">
          <a:xfrm rot="5400000">
            <a:off x="878939" y="4340316"/>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Calculate business-as-usual loss levels based on stressed loss forecasts</a:t>
            </a:r>
          </a:p>
        </p:txBody>
      </p:sp>
      <p:sp>
        <p:nvSpPr>
          <p:cNvPr id="32" name="AutoShape 4"/>
          <p:cNvSpPr>
            <a:spLocks noChangeArrowheads="1"/>
          </p:cNvSpPr>
          <p:nvPr/>
        </p:nvSpPr>
        <p:spPr bwMode="gray">
          <a:xfrm rot="5400000">
            <a:off x="879734" y="2888875"/>
            <a:ext cx="1371600" cy="1781173"/>
          </a:xfrm>
          <a:prstGeom prst="chevron">
            <a:avLst>
              <a:gd name="adj" fmla="val 15458"/>
            </a:avLst>
          </a:prstGeom>
          <a:solidFill>
            <a:schemeClr val="bg1"/>
          </a:solidFill>
          <a:ln w="9525">
            <a:solidFill>
              <a:srgbClr val="FF0000"/>
            </a:solidFill>
            <a:miter lim="800000"/>
            <a:headEnd/>
            <a:tailEnd/>
          </a:ln>
          <a:effectLst/>
          <a:extLst/>
        </p:spPr>
        <p:txBody>
          <a:bodyPr rot="10800000" vert="eaVert" tIns="91440" bIns="91440" anchor="ctr"/>
          <a:lstStyle/>
          <a:p>
            <a:r>
              <a:rPr lang="en-US" sz="1400" b="1" dirty="0">
                <a:solidFill>
                  <a:schemeClr val="accent3"/>
                </a:solidFill>
              </a:rPr>
              <a:t>Establish relativity between base and stress</a:t>
            </a:r>
          </a:p>
        </p:txBody>
      </p:sp>
      <p:sp>
        <p:nvSpPr>
          <p:cNvPr id="33" name="TextBox 32"/>
          <p:cNvSpPr txBox="1"/>
          <p:nvPr/>
        </p:nvSpPr>
        <p:spPr>
          <a:xfrm>
            <a:off x="5361261" y="6090236"/>
            <a:ext cx="3872855" cy="169277"/>
          </a:xfrm>
          <a:prstGeom prst="rect">
            <a:avLst/>
          </a:prstGeom>
          <a:noFill/>
        </p:spPr>
        <p:txBody>
          <a:bodyPr wrap="none" lIns="0" tIns="0" rIns="0" bIns="0" rtlCol="0">
            <a:spAutoFit/>
          </a:bodyPr>
          <a:lstStyle/>
          <a:p>
            <a:pPr algn="l">
              <a:lnSpc>
                <a:spcPct val="100000"/>
              </a:lnSpc>
            </a:pPr>
            <a:r>
              <a:rPr lang="en-GB" sz="1100" b="1" dirty="0" smtClean="0">
                <a:solidFill>
                  <a:srgbClr val="FF0000"/>
                </a:solidFill>
              </a:rPr>
              <a:t>Deep dive in CCAR-linked RAS Methodology presentation</a:t>
            </a:r>
          </a:p>
        </p:txBody>
      </p:sp>
    </p:spTree>
    <p:extLst>
      <p:ext uri="{BB962C8B-B14F-4D97-AF65-F5344CB8AC3E}">
        <p14:creationId xmlns:p14="http://schemas.microsoft.com/office/powerpoint/2010/main" val="2922646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186895097"/>
              </p:ext>
            </p:extLst>
          </p:nvPr>
        </p:nvGraphicFramePr>
        <p:xfrm>
          <a:off x="1668" y="1589"/>
          <a:ext cx="1667" cy="1587"/>
        </p:xfrm>
        <a:graphic>
          <a:graphicData uri="http://schemas.openxmlformats.org/presentationml/2006/ole">
            <mc:AlternateContent xmlns:mc="http://schemas.openxmlformats.org/markup-compatibility/2006">
              <mc:Choice xmlns:v="urn:schemas-microsoft-com:vml" Requires="v">
                <p:oleObj spid="_x0000_s14543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668" y="1589"/>
                        <a:ext cx="1667" cy="1587"/>
                      </a:xfrm>
                      <a:prstGeom prst="rect">
                        <a:avLst/>
                      </a:prstGeom>
                    </p:spPr>
                  </p:pic>
                </p:oleObj>
              </mc:Fallback>
            </mc:AlternateContent>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45626609"/>
              </p:ext>
            </p:extLst>
          </p:nvPr>
        </p:nvGraphicFramePr>
        <p:xfrm>
          <a:off x="436725" y="2530556"/>
          <a:ext cx="8796165" cy="2699719"/>
        </p:xfrm>
        <a:graphic>
          <a:graphicData uri="http://schemas.openxmlformats.org/drawingml/2006/table">
            <a:tbl>
              <a:tblPr firstRow="1" lastRow="1" bandRow="1">
                <a:tableStyleId>{5C22544A-7EE6-4342-B048-85BDC9FD1C3A}</a:tableStyleId>
              </a:tblPr>
              <a:tblGrid>
                <a:gridCol w="1013133"/>
                <a:gridCol w="648586"/>
                <a:gridCol w="648586"/>
                <a:gridCol w="648586"/>
                <a:gridCol w="648586"/>
                <a:gridCol w="648586"/>
                <a:gridCol w="648586"/>
                <a:gridCol w="648586"/>
                <a:gridCol w="648586"/>
                <a:gridCol w="648586"/>
                <a:gridCol w="648586"/>
                <a:gridCol w="648586"/>
                <a:gridCol w="648586"/>
              </a:tblGrid>
              <a:tr h="375603">
                <a:tc rowSpan="2">
                  <a:txBody>
                    <a:bodyPr/>
                    <a:lstStyle/>
                    <a:p>
                      <a:r>
                        <a:rPr lang="en-US" sz="1100" b="1" dirty="0" smtClean="0">
                          <a:solidFill>
                            <a:srgbClr val="FF0000"/>
                          </a:solidFill>
                          <a:latin typeface="+mj-lt"/>
                          <a:cs typeface="Arial" panose="020B0604020202020204" pitchFamily="34" charset="0"/>
                        </a:rPr>
                        <a:t>Sub-portfolio</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US" sz="1100" b="1" kern="1200" dirty="0" smtClean="0">
                          <a:solidFill>
                            <a:schemeClr val="tx1"/>
                          </a:solidFill>
                          <a:latin typeface="+mn-lt"/>
                          <a:ea typeface="+mn-ea"/>
                          <a:cs typeface="Arial" panose="020B0604020202020204" pitchFamily="34" charset="0"/>
                        </a:rPr>
                        <a:t>CCAR</a:t>
                      </a:r>
                      <a:r>
                        <a:rPr lang="en-US" sz="1100" b="1" kern="1200" baseline="0" dirty="0" smtClean="0">
                          <a:solidFill>
                            <a:schemeClr val="tx1"/>
                          </a:solidFill>
                          <a:latin typeface="+mn-lt"/>
                          <a:ea typeface="+mn-ea"/>
                          <a:cs typeface="Arial" panose="020B0604020202020204" pitchFamily="34" charset="0"/>
                        </a:rPr>
                        <a:t> losses</a:t>
                      </a:r>
                    </a:p>
                    <a:p>
                      <a:pPr algn="ctr"/>
                      <a:r>
                        <a:rPr lang="en-US" sz="1100" b="0" kern="1200" baseline="0" dirty="0" smtClean="0">
                          <a:solidFill>
                            <a:schemeClr val="tx1"/>
                          </a:solidFill>
                          <a:latin typeface="+mn-lt"/>
                          <a:ea typeface="+mn-ea"/>
                          <a:cs typeface="Arial" panose="020B0604020202020204" pitchFamily="34" charset="0"/>
                        </a:rPr>
                        <a:t>($M)</a:t>
                      </a:r>
                      <a:endParaRPr lang="en-US" sz="1100" b="0" kern="1200" dirty="0">
                        <a:solidFill>
                          <a:schemeClr val="tx1"/>
                        </a:solidFill>
                        <a:latin typeface="+mn-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algn="ctr"/>
                      <a:r>
                        <a:rPr lang="en-US" sz="1100" b="1" dirty="0" smtClean="0">
                          <a:solidFill>
                            <a:schemeClr val="tx1"/>
                          </a:solidFill>
                          <a:latin typeface="+mj-lt"/>
                          <a:cs typeface="Arial" panose="020B0604020202020204" pitchFamily="34" charset="0"/>
                        </a:rPr>
                        <a:t>Credit loss limits</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2"/>
                    </a:solidFill>
                  </a:tcPr>
                </a:tc>
                <a:tc rowSpan="2">
                  <a:txBody>
                    <a:bodyPr/>
                    <a:lstStyle/>
                    <a:p>
                      <a:pPr algn="ctr"/>
                      <a:r>
                        <a:rPr lang="en-US" sz="1100" b="1" dirty="0" smtClean="0">
                          <a:solidFill>
                            <a:schemeClr val="tx1"/>
                          </a:solidFill>
                          <a:latin typeface="+mj-lt"/>
                          <a:cs typeface="Arial" panose="020B0604020202020204" pitchFamily="34" charset="0"/>
                        </a:rPr>
                        <a:t>2016 CCAR scalar</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tx1"/>
                          </a:solidFill>
                          <a:latin typeface="+mj-lt"/>
                          <a:cs typeface="Arial" panose="020B0604020202020204" pitchFamily="34" charset="0"/>
                        </a:rPr>
                        <a:t>Min NCO </a:t>
                      </a:r>
                      <a:endParaRPr lang="en-US" sz="1100" b="1" baseline="0" dirty="0" smtClean="0">
                        <a:solidFill>
                          <a:schemeClr val="tx1"/>
                        </a:solidFill>
                        <a:latin typeface="+mj-lt"/>
                        <a:cs typeface="Arial" panose="020B0604020202020204" pitchFamily="34" charset="0"/>
                      </a:endParaRPr>
                    </a:p>
                    <a:p>
                      <a:pPr algn="ctr"/>
                      <a:r>
                        <a:rPr lang="en-US" sz="1100" b="0" baseline="0" dirty="0" smtClean="0">
                          <a:solidFill>
                            <a:schemeClr val="tx1"/>
                          </a:solidFill>
                          <a:latin typeface="+mj-lt"/>
                          <a:cs typeface="Arial" panose="020B0604020202020204" pitchFamily="34" charset="0"/>
                        </a:rPr>
                        <a:t>(CCAR Base avg.)</a:t>
                      </a:r>
                      <a:endParaRPr lang="en-US" sz="1100" b="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algn="ctr"/>
                      <a:r>
                        <a:rPr lang="en-US" sz="1100" b="1" dirty="0" smtClean="0">
                          <a:solidFill>
                            <a:schemeClr val="tx1"/>
                          </a:solidFill>
                          <a:latin typeface="+mj-lt"/>
                          <a:cs typeface="Arial" panose="020B0604020202020204" pitchFamily="34" charset="0"/>
                        </a:rPr>
                        <a:t>CCAR-linked NCO limit</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gridSpan="2">
                  <a:txBody>
                    <a:bodyPr/>
                    <a:lstStyle/>
                    <a:p>
                      <a:pPr algn="ctr"/>
                      <a:r>
                        <a:rPr lang="en-US" sz="1100" b="1" dirty="0" smtClean="0">
                          <a:solidFill>
                            <a:schemeClr val="tx1"/>
                          </a:solidFill>
                          <a:latin typeface="+mj-lt"/>
                          <a:cs typeface="Arial" panose="020B0604020202020204" pitchFamily="34" charset="0"/>
                        </a:rPr>
                        <a:t>RTS NCO</a:t>
                      </a:r>
                      <a:r>
                        <a:rPr lang="en-US" sz="1100" b="1" baseline="0" dirty="0" smtClean="0">
                          <a:solidFill>
                            <a:schemeClr val="tx1"/>
                          </a:solidFill>
                          <a:latin typeface="+mj-lt"/>
                          <a:cs typeface="Arial" panose="020B0604020202020204" pitchFamily="34" charset="0"/>
                        </a:rPr>
                        <a:t> limit</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gridSpan="2">
                  <a:txBody>
                    <a:bodyPr/>
                    <a:lstStyle/>
                    <a:p>
                      <a:pPr algn="ctr"/>
                      <a:r>
                        <a:rPr lang="en-US" sz="1100" b="1" dirty="0" smtClean="0">
                          <a:solidFill>
                            <a:schemeClr val="tx1"/>
                          </a:solidFill>
                          <a:latin typeface="+mj-lt"/>
                          <a:cs typeface="Arial" panose="020B0604020202020204" pitchFamily="34" charset="0"/>
                        </a:rPr>
                        <a:t>Recommended NCO limit</a:t>
                      </a:r>
                      <a:endParaRPr lang="en-US" sz="1100" b="1"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rowSpan="2">
                  <a:txBody>
                    <a:bodyPr/>
                    <a:lstStyle/>
                    <a:p>
                      <a:pPr algn="ctr"/>
                      <a:r>
                        <a:rPr lang="en-US" sz="1100" b="1" dirty="0" smtClean="0">
                          <a:solidFill>
                            <a:schemeClr val="bg1"/>
                          </a:solidFill>
                          <a:latin typeface="+mj-lt"/>
                          <a:cs typeface="Arial" panose="020B0604020202020204" pitchFamily="34" charset="0"/>
                        </a:rPr>
                        <a:t>Avg. 2015 loss rate </a:t>
                      </a:r>
                      <a:r>
                        <a:rPr lang="en-US" sz="1100" b="0" dirty="0" smtClean="0">
                          <a:solidFill>
                            <a:schemeClr val="bg1"/>
                          </a:solidFill>
                          <a:latin typeface="+mj-lt"/>
                          <a:cs typeface="Arial" panose="020B0604020202020204" pitchFamily="34" charset="0"/>
                        </a:rPr>
                        <a:t>(Actuals)</a:t>
                      </a:r>
                      <a:endParaRPr lang="en-US" sz="1100" b="0"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solidFill>
                  </a:tcPr>
                </a:tc>
              </a:tr>
              <a:tr h="308229">
                <a:tc vMerge="1">
                  <a:txBody>
                    <a:bodyPr/>
                    <a:lstStyle/>
                    <a:p>
                      <a:endParaRPr lang="en-GB"/>
                    </a:p>
                  </a:txBody>
                  <a:tcPr/>
                </a:tc>
                <a:tc vMerge="1">
                  <a:txBody>
                    <a:bodyPr/>
                    <a:lstStyle/>
                    <a:p>
                      <a:endParaRPr lang="en-GB"/>
                    </a:p>
                  </a:txBody>
                  <a:tcPr/>
                </a:tc>
                <a:tc>
                  <a:txBody>
                    <a:bodyPr/>
                    <a:lstStyle/>
                    <a:p>
                      <a:pPr algn="ctr"/>
                      <a:r>
                        <a:rPr lang="en-US" sz="1100" b="1" dirty="0" smtClean="0">
                          <a:solidFill>
                            <a:schemeClr val="accent5"/>
                          </a:solidFill>
                          <a:latin typeface="+mj-lt"/>
                          <a:cs typeface="Arial" panose="020B0604020202020204" pitchFamily="34" charset="0"/>
                        </a:rPr>
                        <a:t>Amber</a:t>
                      </a:r>
                      <a:endParaRPr lang="en-US" sz="1100" b="1" dirty="0">
                        <a:solidFill>
                          <a:schemeClr val="accent5"/>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100" b="1" dirty="0" smtClean="0">
                          <a:solidFill>
                            <a:srgbClr val="FF0000"/>
                          </a:solidFill>
                        </a:rPr>
                        <a:t>Red</a:t>
                      </a:r>
                      <a:endParaRPr lang="en-GB" b="1" dirty="0">
                        <a:solidFill>
                          <a:srgbClr val="FF0000"/>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vMerge="1">
                  <a:txBody>
                    <a:bodyPr/>
                    <a:lstStyle/>
                    <a:p>
                      <a:endParaRPr lang="en-GB"/>
                    </a:p>
                  </a:txBody>
                  <a:tcPr/>
                </a:tc>
                <a:tc vMerge="1">
                  <a:txBody>
                    <a:bodyPr/>
                    <a:lstStyle/>
                    <a:p>
                      <a:endParaRPr lang="en-GB" dirty="0"/>
                    </a:p>
                  </a:txBody>
                  <a:tcPr/>
                </a:tc>
                <a:tc>
                  <a:txBody>
                    <a:bodyPr/>
                    <a:lstStyle/>
                    <a:p>
                      <a:pPr algn="ctr"/>
                      <a:r>
                        <a:rPr lang="en-US" sz="1100" b="1" dirty="0" smtClean="0">
                          <a:solidFill>
                            <a:schemeClr val="accent5"/>
                          </a:solidFill>
                          <a:latin typeface="+mj-lt"/>
                          <a:cs typeface="Arial" panose="020B0604020202020204" pitchFamily="34" charset="0"/>
                        </a:rPr>
                        <a:t>Amber</a:t>
                      </a:r>
                      <a:endParaRPr lang="en-US" sz="1100" b="1" dirty="0">
                        <a:solidFill>
                          <a:schemeClr val="accent5"/>
                        </a:solidFill>
                        <a:latin typeface="+mj-lt"/>
                        <a:cs typeface="Arial" panose="020B0604020202020204" pitchFamily="34" charset="0"/>
                      </a:endParaRPr>
                    </a:p>
                  </a:txBody>
                  <a:tcPr marL="36576" marR="36576" marT="27432" marB="27432" anchor="ctr">
                    <a:lnL w="12700" cap="flat" cmpd="sng" algn="ctr">
                      <a:solidFill>
                        <a:schemeClr val="accent3"/>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100" b="1" dirty="0" smtClean="0">
                          <a:solidFill>
                            <a:srgbClr val="FF0000"/>
                          </a:solidFill>
                        </a:rPr>
                        <a:t>Red</a:t>
                      </a:r>
                      <a:endParaRPr lang="en-GB" b="1" dirty="0">
                        <a:solidFill>
                          <a:srgbClr val="FF0000"/>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b="1" dirty="0" smtClean="0">
                          <a:solidFill>
                            <a:schemeClr val="accent5"/>
                          </a:solidFill>
                        </a:rPr>
                        <a:t>Amber</a:t>
                      </a:r>
                      <a:endParaRPr lang="en-GB" b="1" dirty="0">
                        <a:solidFill>
                          <a:schemeClr val="accent5"/>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b="1" dirty="0" smtClean="0">
                          <a:solidFill>
                            <a:srgbClr val="FF0000"/>
                          </a:solidFill>
                        </a:rPr>
                        <a:t>Red</a:t>
                      </a:r>
                      <a:endParaRPr lang="en-GB" b="1" dirty="0">
                        <a:solidFill>
                          <a:srgbClr val="FF0000"/>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US" sz="1100" b="1" dirty="0" smtClean="0">
                          <a:solidFill>
                            <a:schemeClr val="bg1"/>
                          </a:solidFill>
                          <a:latin typeface="+mj-lt"/>
                          <a:cs typeface="Arial" panose="020B0604020202020204" pitchFamily="34" charset="0"/>
                        </a:rPr>
                        <a:t>Amber</a:t>
                      </a:r>
                      <a:endParaRPr lang="en-US" sz="1100" b="1" dirty="0">
                        <a:solidFill>
                          <a:schemeClr val="bg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solidFill>
                  </a:tcPr>
                </a:tc>
                <a:tc>
                  <a:txBody>
                    <a:bodyPr/>
                    <a:lstStyle/>
                    <a:p>
                      <a:pPr algn="ctr"/>
                      <a:r>
                        <a:rPr lang="en-GB" sz="1100" b="1" dirty="0" smtClean="0">
                          <a:solidFill>
                            <a:schemeClr val="bg1"/>
                          </a:solidFill>
                        </a:rPr>
                        <a:t>Red</a:t>
                      </a:r>
                      <a:endParaRPr lang="en-GB" b="1" dirty="0">
                        <a:solidFill>
                          <a:schemeClr val="bg1"/>
                        </a:solidFill>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F0000"/>
                    </a:solidFill>
                  </a:tcPr>
                </a:tc>
                <a:tc vMerge="1">
                  <a:txBody>
                    <a:bodyPr/>
                    <a:lstStyle/>
                    <a:p>
                      <a:endParaRPr lang="en-GB"/>
                    </a:p>
                  </a:txBody>
                  <a:tcPr/>
                </a:tc>
              </a:tr>
              <a:tr h="361331">
                <a:tc>
                  <a:txBody>
                    <a:bodyPr/>
                    <a:lstStyle/>
                    <a:p>
                      <a:pPr marL="0" indent="0" algn="l" defTabSz="914400" rtl="0" eaLnBrk="1" latinLnBrk="0" hangingPunct="1"/>
                      <a:r>
                        <a:rPr lang="en-US" sz="1100" b="1" kern="1200" dirty="0" smtClean="0">
                          <a:solidFill>
                            <a:srgbClr val="FF0000"/>
                          </a:solidFill>
                          <a:latin typeface="+mj-lt"/>
                          <a:ea typeface="+mn-ea"/>
                          <a:cs typeface="Arial" panose="020B0604020202020204" pitchFamily="34" charset="0"/>
                        </a:rPr>
                        <a:t>BSPR</a:t>
                      </a:r>
                      <a:endParaRPr lang="en-US" sz="1100" b="1" kern="1200" dirty="0">
                        <a:solidFill>
                          <a:srgbClr val="FF0000"/>
                        </a:solidFill>
                        <a:latin typeface="+mj-lt"/>
                        <a:ea typeface="+mn-ea"/>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1" i="0" u="none" strike="noStrike" dirty="0" smtClean="0">
                          <a:solidFill>
                            <a:schemeClr val="tx1"/>
                          </a:solidFill>
                          <a:effectLst/>
                          <a:latin typeface="Arial"/>
                        </a:rPr>
                        <a:t>255</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b"/>
                      <a:r>
                        <a:rPr lang="en-US" sz="1100" b="1" i="0" u="none" strike="noStrike" dirty="0" smtClean="0">
                          <a:solidFill>
                            <a:schemeClr val="tx1"/>
                          </a:solidFill>
                          <a:effectLst/>
                          <a:latin typeface="Arial"/>
                        </a:rPr>
                        <a:t>315</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100" b="1" i="0" u="none" strike="noStrike" dirty="0" smtClean="0">
                          <a:solidFill>
                            <a:schemeClr val="tx1"/>
                          </a:solidFill>
                          <a:effectLst/>
                          <a:latin typeface="Arial"/>
                        </a:rPr>
                        <a:t>340</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100" b="1" i="0" u="none" strike="noStrike" dirty="0" smtClean="0">
                          <a:solidFill>
                            <a:schemeClr val="tx1"/>
                          </a:solidFill>
                          <a:effectLst/>
                          <a:latin typeface="Arial"/>
                        </a:rPr>
                        <a:t>2.70</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1" i="0" u="none" strike="noStrike" dirty="0" smtClean="0">
                          <a:solidFill>
                            <a:schemeClr val="tx1"/>
                          </a:solidFill>
                          <a:effectLst/>
                          <a:latin typeface="Arial"/>
                        </a:rPr>
                        <a:t>1.4%</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1" i="0" u="none" strike="noStrike" dirty="0" smtClean="0">
                          <a:solidFill>
                            <a:schemeClr val="tx1"/>
                          </a:solidFill>
                          <a:effectLst/>
                          <a:latin typeface="Arial"/>
                        </a:rPr>
                        <a:t>1.7%</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1" i="0" u="none" strike="noStrike" dirty="0" smtClean="0">
                          <a:solidFill>
                            <a:schemeClr val="tx1"/>
                          </a:solidFill>
                          <a:effectLst/>
                          <a:latin typeface="Arial"/>
                        </a:rPr>
                        <a:t>1.8%</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1" i="0" u="none" strike="noStrike" dirty="0" smtClean="0">
                          <a:solidFill>
                            <a:schemeClr val="tx1"/>
                          </a:solidFill>
                          <a:effectLst/>
                          <a:latin typeface="Arial"/>
                        </a:rPr>
                        <a:t>1.7%</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1" i="0" u="none" strike="noStrike" dirty="0" smtClean="0">
                          <a:solidFill>
                            <a:schemeClr val="tx1"/>
                          </a:solidFill>
                          <a:effectLst/>
                          <a:latin typeface="Arial"/>
                        </a:rPr>
                        <a:t>1.9%</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1" i="0" u="none" strike="noStrike" dirty="0" smtClean="0">
                          <a:solidFill>
                            <a:schemeClr val="tx1"/>
                          </a:solidFill>
                          <a:effectLst/>
                          <a:latin typeface="Arial"/>
                        </a:rPr>
                        <a:t>1.7%</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1" i="0" u="none" strike="noStrike" dirty="0" smtClean="0">
                          <a:solidFill>
                            <a:schemeClr val="tx1"/>
                          </a:solidFill>
                          <a:effectLst/>
                          <a:latin typeface="Arial"/>
                        </a:rPr>
                        <a:t>1.8%</a:t>
                      </a:r>
                      <a:endParaRPr lang="en-US" sz="1100" b="1"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1" i="0" u="none" strike="noStrike" dirty="0" smtClean="0">
                          <a:solidFill>
                            <a:schemeClr val="tx1"/>
                          </a:solidFill>
                          <a:effectLst/>
                          <a:latin typeface="Arial"/>
                        </a:rPr>
                        <a:t>1.2%</a:t>
                      </a:r>
                      <a:endParaRPr lang="en-US" sz="1100" b="1"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algn="l" fontAlgn="b"/>
                      <a:r>
                        <a:rPr lang="en-US" sz="1100" b="0" i="0" u="none" strike="noStrike" dirty="0" smtClean="0">
                          <a:solidFill>
                            <a:srgbClr val="FF0000"/>
                          </a:solidFill>
                          <a:effectLst/>
                          <a:latin typeface="Arial"/>
                        </a:rPr>
                        <a:t>Mortgages</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56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69</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100" b="0" i="0" dirty="0" smtClean="0">
                          <a:solidFill>
                            <a:schemeClr val="tx1"/>
                          </a:solidFill>
                          <a:latin typeface="+mj-lt"/>
                          <a:cs typeface="Arial" panose="020B0604020202020204" pitchFamily="34" charset="0"/>
                        </a:rPr>
                        <a:t>74</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100" b="0" i="0" u="none" strike="noStrike" dirty="0" smtClean="0">
                          <a:solidFill>
                            <a:schemeClr val="tx1"/>
                          </a:solidFill>
                          <a:effectLst/>
                          <a:latin typeface="Arial"/>
                        </a:rPr>
                        <a:t>1.32</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1.6%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2.1%</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1.7%</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1.7%</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1.9%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1.5%</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algn="l" fontAlgn="b"/>
                      <a:r>
                        <a:rPr lang="en-US" sz="1100" b="0" i="0" u="none" strike="noStrike" dirty="0" smtClean="0">
                          <a:solidFill>
                            <a:srgbClr val="FF0000"/>
                          </a:solidFill>
                          <a:effectLst/>
                          <a:latin typeface="Arial"/>
                        </a:rPr>
                        <a:t>Commercial and Other</a:t>
                      </a:r>
                      <a:r>
                        <a:rPr lang="en-US" sz="1100" b="0" i="0" u="none" strike="noStrike" baseline="30000" dirty="0" smtClean="0">
                          <a:solidFill>
                            <a:srgbClr val="FF0000"/>
                          </a:solidFill>
                          <a:effectLst/>
                          <a:latin typeface="Arial"/>
                        </a:rPr>
                        <a:t>1</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117</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baseline="0" dirty="0" smtClean="0">
                          <a:solidFill>
                            <a:schemeClr val="tx1"/>
                          </a:solidFill>
                          <a:latin typeface="+mj-lt"/>
                          <a:cs typeface="Arial" panose="020B0604020202020204" pitchFamily="34" charset="0"/>
                        </a:rPr>
                        <a:t>145</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100" b="0" i="0" baseline="0" dirty="0" smtClean="0">
                          <a:solidFill>
                            <a:schemeClr val="tx1"/>
                          </a:solidFill>
                          <a:latin typeface="+mj-lt"/>
                          <a:cs typeface="Arial" panose="020B0604020202020204" pitchFamily="34" charset="0"/>
                        </a:rPr>
                        <a:t>157</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100" b="0" i="0" u="none" strike="noStrike" dirty="0" smtClean="0">
                          <a:solidFill>
                            <a:schemeClr val="tx1"/>
                          </a:solidFill>
                          <a:effectLst/>
                          <a:latin typeface="Arial"/>
                        </a:rPr>
                        <a:t>16.61</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0.2%</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0.3%</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0.3%</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0.5%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0.6%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0.5%</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0.6%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0.2%</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algn="l" fontAlgn="b"/>
                      <a:r>
                        <a:rPr lang="en-US" sz="1100" b="0" i="0" u="none" strike="noStrike" dirty="0" smtClean="0">
                          <a:solidFill>
                            <a:srgbClr val="FF0000"/>
                          </a:solidFill>
                          <a:effectLst/>
                          <a:latin typeface="Arial"/>
                        </a:rPr>
                        <a:t>Personal Loans</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34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0" i="0" kern="1200" dirty="0" smtClean="0">
                          <a:solidFill>
                            <a:schemeClr val="tx1"/>
                          </a:solidFill>
                          <a:latin typeface="+mj-lt"/>
                          <a:ea typeface="+mn-ea"/>
                          <a:cs typeface="Arial" panose="020B0604020202020204" pitchFamily="34" charset="0"/>
                        </a:rPr>
                        <a:t>42</a:t>
                      </a: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100" b="0" i="0" dirty="0" smtClean="0">
                          <a:solidFill>
                            <a:schemeClr val="tx1"/>
                          </a:solidFill>
                          <a:latin typeface="+mj-lt"/>
                          <a:cs typeface="Arial" panose="020B0604020202020204" pitchFamily="34" charset="0"/>
                        </a:rPr>
                        <a:t>46</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100" b="0" i="0" u="none" strike="noStrike" dirty="0" smtClean="0">
                          <a:solidFill>
                            <a:schemeClr val="tx1"/>
                          </a:solidFill>
                          <a:effectLst/>
                          <a:latin typeface="Arial"/>
                        </a:rPr>
                        <a:t>2.10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4.8%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5.9%</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6.4%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5.4%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6.4%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5.4%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6.0%</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4.5%</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r h="361331">
                <a:tc>
                  <a:txBody>
                    <a:bodyPr/>
                    <a:lstStyle/>
                    <a:p>
                      <a:pPr algn="l" fontAlgn="b"/>
                      <a:r>
                        <a:rPr lang="en-US" sz="1100" b="0" i="0" u="none" strike="noStrike" dirty="0" smtClean="0">
                          <a:solidFill>
                            <a:srgbClr val="FF0000"/>
                          </a:solidFill>
                          <a:effectLst/>
                          <a:latin typeface="Arial"/>
                        </a:rPr>
                        <a:t>Credit Cards</a:t>
                      </a:r>
                      <a:endParaRPr lang="en-US" sz="1100" b="0" i="0" u="none" strike="noStrike" dirty="0">
                        <a:solidFill>
                          <a:srgbClr val="FF0000"/>
                        </a:solidFill>
                        <a:effectLst/>
                        <a:latin typeface="Arial"/>
                      </a:endParaRPr>
                    </a:p>
                  </a:txBody>
                  <a:tcPr marL="22860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100" b="0" i="0" u="none" strike="noStrike" dirty="0" smtClean="0">
                          <a:solidFill>
                            <a:schemeClr val="tx1"/>
                          </a:solidFill>
                          <a:effectLst/>
                          <a:latin typeface="Arial"/>
                        </a:rPr>
                        <a:t>48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GB" sz="1100" b="0" i="0" dirty="0" smtClean="0">
                          <a:solidFill>
                            <a:schemeClr val="tx1"/>
                          </a:solidFill>
                          <a:latin typeface="+mj-lt"/>
                          <a:cs typeface="Arial" panose="020B0604020202020204" pitchFamily="34" charset="0"/>
                        </a:rPr>
                        <a:t>59</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a:r>
                        <a:rPr lang="en-GB" sz="1100" b="0" i="0" dirty="0" smtClean="0">
                          <a:solidFill>
                            <a:schemeClr val="tx1"/>
                          </a:solidFill>
                          <a:latin typeface="+mj-lt"/>
                          <a:cs typeface="Arial" panose="020B0604020202020204" pitchFamily="34" charset="0"/>
                        </a:rPr>
                        <a:t>64</a:t>
                      </a:r>
                      <a:endParaRPr lang="en-GB" sz="1100" b="0" i="0" dirty="0">
                        <a:solidFill>
                          <a:schemeClr val="tx1"/>
                        </a:solidFill>
                        <a:latin typeface="+mj-lt"/>
                        <a:cs typeface="Arial" panose="020B0604020202020204" pitchFamily="34" charset="0"/>
                      </a:endParaRPr>
                    </a:p>
                  </a:txBody>
                  <a:tcPr marL="36576" marR="36576" marT="27432" marB="27432"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b"/>
                      <a:r>
                        <a:rPr lang="en-US" sz="1100" b="0" i="0" u="none" strike="noStrike" dirty="0" smtClean="0">
                          <a:solidFill>
                            <a:schemeClr val="tx1"/>
                          </a:solidFill>
                          <a:effectLst/>
                          <a:latin typeface="Arial"/>
                        </a:rPr>
                        <a:t>1.68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ctr"/>
                      <a:r>
                        <a:rPr lang="en-US" sz="1100" b="0" i="0" u="none" strike="noStrike" dirty="0" smtClean="0">
                          <a:solidFill>
                            <a:schemeClr val="tx1"/>
                          </a:solidFill>
                          <a:effectLst/>
                          <a:latin typeface="Arial"/>
                        </a:rPr>
                        <a:t>6.8%</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fontAlgn="ctr"/>
                      <a:r>
                        <a:rPr lang="en-US" sz="1100" b="0" i="0" u="none" strike="noStrike" dirty="0" smtClean="0">
                          <a:solidFill>
                            <a:schemeClr val="tx1"/>
                          </a:solidFill>
                          <a:effectLst/>
                          <a:latin typeface="Arial"/>
                        </a:rPr>
                        <a:t>8.4%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9.1%</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6.4%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7.6%</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tc>
                  <a:txBody>
                    <a:bodyPr/>
                    <a:lstStyle/>
                    <a:p>
                      <a:pPr algn="ctr" fontAlgn="ctr"/>
                      <a:r>
                        <a:rPr lang="en-US" sz="1100" b="0" i="0" u="none" strike="noStrike" dirty="0" smtClean="0">
                          <a:solidFill>
                            <a:schemeClr val="tx1"/>
                          </a:solidFill>
                          <a:effectLst/>
                          <a:latin typeface="Arial"/>
                        </a:rPr>
                        <a:t>6.4%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100" b="0" i="0" u="none" strike="noStrike" dirty="0" smtClean="0">
                          <a:solidFill>
                            <a:schemeClr val="tx1"/>
                          </a:solidFill>
                          <a:effectLst/>
                          <a:latin typeface="Arial"/>
                        </a:rPr>
                        <a:t>7.4%</a:t>
                      </a:r>
                      <a:endParaRPr lang="en-US" sz="1100" b="0" i="0" u="none" strike="noStrike" dirty="0">
                        <a:solidFill>
                          <a:schemeClr val="tx1"/>
                        </a:solidFill>
                        <a:effectLst/>
                        <a:latin typeface="Arial"/>
                      </a:endParaRPr>
                    </a:p>
                  </a:txBody>
                  <a:tcPr marL="0" marR="0" marT="0"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rgbClr val="FCE0E2"/>
                    </a:solidFill>
                  </a:tcPr>
                </a:tc>
                <a:tc>
                  <a:txBody>
                    <a:bodyPr/>
                    <a:lstStyle/>
                    <a:p>
                      <a:pPr algn="ctr" fontAlgn="ctr"/>
                      <a:r>
                        <a:rPr lang="en-US" sz="1100" b="0" i="0" u="none" strike="noStrike" dirty="0" smtClean="0">
                          <a:solidFill>
                            <a:schemeClr val="tx1"/>
                          </a:solidFill>
                          <a:effectLst/>
                          <a:latin typeface="Arial"/>
                        </a:rPr>
                        <a:t>6.3%</a:t>
                      </a:r>
                      <a:endParaRPr lang="en-US" sz="1100" b="0" i="0" u="none" strike="noStrike" dirty="0">
                        <a:solidFill>
                          <a:schemeClr val="tx1"/>
                        </a:solidFill>
                        <a:effectLst/>
                        <a:latin typeface="Arial"/>
                      </a:endParaRPr>
                    </a:p>
                  </a:txBody>
                  <a:tcPr marL="0" marR="0" marT="9144" marB="9144"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accent3">
                        <a:lumMod val="20000"/>
                        <a:lumOff val="80000"/>
                      </a:schemeClr>
                    </a:solidFill>
                  </a:tcPr>
                </a:tc>
              </a:tr>
            </a:tbl>
          </a:graphicData>
        </a:graphic>
      </p:graphicFrame>
      <p:sp>
        <p:nvSpPr>
          <p:cNvPr id="6" name="TextBox 5"/>
          <p:cNvSpPr txBox="1"/>
          <p:nvPr/>
        </p:nvSpPr>
        <p:spPr>
          <a:xfrm>
            <a:off x="305483" y="19889"/>
            <a:ext cx="8928633" cy="621709"/>
          </a:xfrm>
          <a:prstGeom prst="rect">
            <a:avLst/>
          </a:prstGeom>
          <a:noFill/>
        </p:spPr>
        <p:txBody>
          <a:bodyPr wrap="square" rtlCol="0">
            <a:spAutoFit/>
          </a:bodyPr>
          <a:lstStyle/>
          <a:p>
            <a:pPr lvl="0" algn="l"/>
            <a:r>
              <a:rPr lang="en-GB" altLang="zh-CN" sz="2000" b="1" kern="0" dirty="0">
                <a:solidFill>
                  <a:srgbClr val="000000"/>
                </a:solidFill>
                <a:ea typeface="SimSun" pitchFamily="2" charset="-122"/>
              </a:rPr>
              <a:t>Calculate CCAR-based </a:t>
            </a:r>
            <a:r>
              <a:rPr lang="en-GB" altLang="zh-CN" sz="2000" b="1" kern="0" dirty="0" smtClean="0">
                <a:solidFill>
                  <a:srgbClr val="000000"/>
                </a:solidFill>
                <a:ea typeface="SimSun" pitchFamily="2" charset="-122"/>
              </a:rPr>
              <a:t>NCO limit</a:t>
            </a:r>
            <a:endParaRPr lang="en-US" sz="2000" b="1" dirty="0" smtClean="0"/>
          </a:p>
          <a:p>
            <a:pPr algn="l"/>
            <a:r>
              <a:rPr lang="en-US" sz="2000" b="1" dirty="0" smtClean="0">
                <a:solidFill>
                  <a:srgbClr val="FF0000"/>
                </a:solidFill>
              </a:rPr>
              <a:t>Range of NCO limits – BSPR</a:t>
            </a:r>
            <a:endParaRPr lang="en-US" sz="2000" dirty="0">
              <a:solidFill>
                <a:srgbClr val="FF0000"/>
              </a:solidFill>
            </a:endParaRPr>
          </a:p>
        </p:txBody>
      </p:sp>
      <p:sp>
        <p:nvSpPr>
          <p:cNvPr id="11" name="Footnote"/>
          <p:cNvSpPr/>
          <p:nvPr/>
        </p:nvSpPr>
        <p:spPr>
          <a:xfrm>
            <a:off x="457200" y="6475696"/>
            <a:ext cx="8686800" cy="2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marL="228600" indent="-228600" algn="l">
              <a:buFontTx/>
              <a:buAutoNum type="arabicPeriod"/>
            </a:pPr>
            <a:r>
              <a:rPr lang="en-GB" sz="800" dirty="0" smtClean="0"/>
              <a:t>‘</a:t>
            </a:r>
            <a:r>
              <a:rPr lang="en-GB" sz="800" dirty="0"/>
              <a:t>Commercial and Other’ category is comprised of Commercial Banking, CRE, and Public Sector </a:t>
            </a:r>
            <a:r>
              <a:rPr lang="en-GB" sz="800" dirty="0" smtClean="0"/>
              <a:t>portfolios</a:t>
            </a:r>
          </a:p>
          <a:p>
            <a:pPr algn="l"/>
            <a:r>
              <a:rPr lang="en-GB" sz="800" dirty="0" smtClean="0">
                <a:solidFill>
                  <a:schemeClr val="tx1"/>
                </a:solidFill>
                <a:latin typeface="+mj-lt"/>
                <a:sym typeface="+mn-lt"/>
              </a:rPr>
              <a:t>Source: </a:t>
            </a:r>
            <a:r>
              <a:rPr lang="en-US" sz="800" dirty="0" smtClean="0">
                <a:latin typeface="+mj-lt"/>
                <a:sym typeface="+mn-lt"/>
              </a:rPr>
              <a:t>CCAR 2016 results</a:t>
            </a:r>
          </a:p>
        </p:txBody>
      </p:sp>
      <p:sp>
        <p:nvSpPr>
          <p:cNvPr id="45" name="Rectangle 44"/>
          <p:cNvSpPr/>
          <p:nvPr/>
        </p:nvSpPr>
        <p:spPr>
          <a:xfrm>
            <a:off x="457993" y="1256365"/>
            <a:ext cx="4423570" cy="462947"/>
          </a:xfrm>
          <a:prstGeom prst="rect">
            <a:avLst/>
          </a:prstGeom>
        </p:spPr>
        <p:txBody>
          <a:bodyPr wrap="square">
            <a:spAutoFit/>
          </a:bodyPr>
          <a:lstStyle/>
          <a:p>
            <a:pPr algn="l"/>
            <a:r>
              <a:rPr lang="en-GB" sz="1400" b="1" dirty="0" smtClean="0">
                <a:solidFill>
                  <a:srgbClr val="FF0000"/>
                </a:solidFill>
                <a:latin typeface="Arial" panose="020B0604020202020204" pitchFamily="34" charset="0"/>
                <a:cs typeface="Arial" panose="020B0604020202020204" pitchFamily="34" charset="0"/>
              </a:rPr>
              <a:t>Range of stress scalars and NCO limits</a:t>
            </a:r>
          </a:p>
          <a:p>
            <a:pPr algn="l"/>
            <a:r>
              <a:rPr lang="en-GB" sz="1400" dirty="0" smtClean="0">
                <a:solidFill>
                  <a:srgbClr val="FF0000"/>
                </a:solidFill>
                <a:latin typeface="Arial" panose="020B0604020202020204" pitchFamily="34" charset="0"/>
                <a:cs typeface="Arial" panose="020B0604020202020204" pitchFamily="34" charset="0"/>
              </a:rPr>
              <a:t>Anchoring on CCAR 2016</a:t>
            </a:r>
            <a:endParaRPr lang="en-GB" sz="1400" dirty="0">
              <a:solidFill>
                <a:srgbClr val="FF0000"/>
              </a:solidFill>
              <a:latin typeface="Arial" panose="020B0604020202020204" pitchFamily="34" charset="0"/>
              <a:cs typeface="Arial" panose="020B0604020202020204" pitchFamily="34" charset="0"/>
            </a:endParaRPr>
          </a:p>
        </p:txBody>
      </p:sp>
      <p:sp>
        <p:nvSpPr>
          <p:cNvPr id="16" name="Right Brace 15"/>
          <p:cNvSpPr/>
          <p:nvPr/>
        </p:nvSpPr>
        <p:spPr>
          <a:xfrm rot="16200000">
            <a:off x="6513571" y="462989"/>
            <a:ext cx="203084" cy="3876675"/>
          </a:xfrm>
          <a:prstGeom prst="rightBrace">
            <a:avLst>
              <a:gd name="adj1" fmla="val 0"/>
              <a:gd name="adj2" fmla="val 50000"/>
            </a:avLst>
          </a:prstGeom>
          <a:ln w="9525">
            <a:solidFill>
              <a:schemeClr val="accent3"/>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TextBox 16"/>
          <p:cNvSpPr txBox="1"/>
          <p:nvPr/>
        </p:nvSpPr>
        <p:spPr>
          <a:xfrm>
            <a:off x="5621680" y="1959995"/>
            <a:ext cx="1979819" cy="323163"/>
          </a:xfrm>
          <a:prstGeom prst="rect">
            <a:avLst/>
          </a:prstGeom>
          <a:noFill/>
        </p:spPr>
        <p:txBody>
          <a:bodyPr wrap="square" lIns="0" tIns="0" rIns="0" bIns="0" rtlCol="0">
            <a:spAutoFit/>
          </a:bodyPr>
          <a:lstStyle/>
          <a:p>
            <a:pPr>
              <a:lnSpc>
                <a:spcPct val="100000"/>
              </a:lnSpc>
            </a:pPr>
            <a:r>
              <a:rPr lang="en-GB" sz="1050" b="1" dirty="0" smtClean="0"/>
              <a:t>Anchor point calibrated based on strategic budget</a:t>
            </a:r>
          </a:p>
        </p:txBody>
      </p:sp>
      <p:graphicFrame>
        <p:nvGraphicFramePr>
          <p:cNvPr id="15" name="Conclusion"/>
          <p:cNvGraphicFramePr>
            <a:graphicFrameLocks noGrp="1"/>
          </p:cNvGraphicFramePr>
          <p:nvPr>
            <p:extLst>
              <p:ext uri="{D42A27DB-BD31-4B8C-83A1-F6EECF244321}">
                <p14:modId xmlns:p14="http://schemas.microsoft.com/office/powerpoint/2010/main" val="1769363860"/>
              </p:ext>
            </p:extLst>
          </p:nvPr>
        </p:nvGraphicFramePr>
        <p:xfrm>
          <a:off x="457994" y="5530807"/>
          <a:ext cx="8686800" cy="640080"/>
        </p:xfrm>
        <a:graphic>
          <a:graphicData uri="http://schemas.openxmlformats.org/drawingml/2006/table">
            <a:tbl>
              <a:tblPr firstRow="1" bandRow="1">
                <a:tableStyleId>{839DD9DD-9E6C-4910-8AC0-68ADFF6A6AFC}</a:tableStyleId>
              </a:tblPr>
              <a:tblGrid>
                <a:gridCol w="8686800"/>
              </a:tblGrid>
              <a:tr h="254000">
                <a:tc>
                  <a:txBody>
                    <a:bodyPr/>
                    <a:lstStyle/>
                    <a:p>
                      <a:r>
                        <a:rPr kumimoji="0" lang="en-GB" sz="1800" b="0" i="0" u="none" kern="1200" baseline="0" dirty="0" smtClean="0">
                          <a:solidFill>
                            <a:srgbClr val="FF0000"/>
                          </a:solidFill>
                          <a:latin typeface="+mn-lt"/>
                          <a:ea typeface="+mn-ea"/>
                          <a:cs typeface="+mj-lt"/>
                          <a:sym typeface="+mj-lt"/>
                        </a:rPr>
                        <a:t>Recommended NCO limits are closely aligned with the limits in the Risk Tolerance Statement, and match the CCAR-linked limits at the entity level</a:t>
                      </a:r>
                      <a:endParaRPr kumimoji="0" lang="en-GB" sz="1800" b="0" i="0" u="none" kern="1200" baseline="0" dirty="0">
                        <a:solidFill>
                          <a:srgbClr val="FF0000"/>
                        </a:solidFill>
                        <a:latin typeface="+mn-lt"/>
                        <a:ea typeface="+mn-ea"/>
                        <a:cs typeface="+mj-lt"/>
                        <a:sym typeface="+mj-lt"/>
                      </a:endParaRPr>
                    </a:p>
                  </a:txBody>
                  <a:tcPr anchor="b">
                    <a:lnT w="9525">
                      <a:solidFill>
                        <a:schemeClr val="accent4"/>
                      </a:solidFill>
                    </a:lnT>
                    <a:lnB w="9525" cap="flat" cmpd="sng" algn="ctr">
                      <a:solidFill>
                        <a:schemeClr val="accent4"/>
                      </a:solidFill>
                    </a:lnB>
                  </a:tcPr>
                </a:tc>
              </a:tr>
            </a:tbl>
          </a:graphicData>
        </a:graphic>
      </p:graphicFrame>
      <p:sp>
        <p:nvSpPr>
          <p:cNvPr id="4" name="Rectangular Callout 3"/>
          <p:cNvSpPr/>
          <p:nvPr/>
        </p:nvSpPr>
        <p:spPr>
          <a:xfrm>
            <a:off x="1743075" y="1950470"/>
            <a:ext cx="1380727" cy="390826"/>
          </a:xfrm>
          <a:prstGeom prst="wedgeRectCallout">
            <a:avLst>
              <a:gd name="adj1" fmla="val -4184"/>
              <a:gd name="adj2" fmla="val 123429"/>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b="1" dirty="0" smtClean="0">
                <a:solidFill>
                  <a:schemeClr val="tx1"/>
                </a:solidFill>
                <a:latin typeface="Arial"/>
                <a:sym typeface="Arial"/>
              </a:rPr>
              <a:t>CCAR losses + Capital buffer</a:t>
            </a:r>
          </a:p>
        </p:txBody>
      </p:sp>
      <p:sp>
        <p:nvSpPr>
          <p:cNvPr id="12" name="Rectangular Callout 11"/>
          <p:cNvSpPr/>
          <p:nvPr/>
        </p:nvSpPr>
        <p:spPr>
          <a:xfrm>
            <a:off x="3219848" y="1943100"/>
            <a:ext cx="1380727" cy="474396"/>
          </a:xfrm>
          <a:prstGeom prst="wedgeRectCallout">
            <a:avLst>
              <a:gd name="adj1" fmla="val -17292"/>
              <a:gd name="adj2" fmla="val 97327"/>
            </a:avLst>
          </a:prstGeom>
          <a:solidFill>
            <a:schemeClr val="bg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72009" tIns="72009" rIns="72009" bIns="72009" rtlCol="0" anchor="ctr">
            <a:noAutofit/>
          </a:bodyPr>
          <a:lstStyle/>
          <a:p>
            <a:pPr algn="ctr">
              <a:lnSpc>
                <a:spcPct val="100000"/>
              </a:lnSpc>
            </a:pPr>
            <a:r>
              <a:rPr lang="en-GB" b="1" dirty="0" smtClean="0">
                <a:solidFill>
                  <a:schemeClr val="tx1"/>
                </a:solidFill>
                <a:latin typeface="Arial"/>
                <a:sym typeface="Arial"/>
              </a:rPr>
              <a:t>Relativity between stress and base loss rates</a:t>
            </a:r>
          </a:p>
        </p:txBody>
      </p:sp>
    </p:spTree>
    <p:extLst>
      <p:ext uri="{BB962C8B-B14F-4D97-AF65-F5344CB8AC3E}">
        <p14:creationId xmlns:p14="http://schemas.microsoft.com/office/powerpoint/2010/main" val="142116191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2f19bde990ad741f46f5ea7ce4e19f2444f18fb"/>
  <p:tag name="THINKCELLPRESENTATIONDONOTDELETE" val="&lt;?xml version=&quot;1.0&quot; encoding=&quot;UTF-16&quot; standalone=&quot;yes&quot;?&gt;&#10;&lt;root reqver=&quot;21047&quot;&gt;&lt;version val=&quot;23263&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d/%m/%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precDefaultWeek/&gt;&lt;m_precDefaultDay&gt;&lt;m_bNumberIsYear val=&quot;0&quot;/&gt;&lt;m_strFormatTime&gt;%#d&lt;/m_strFormatTime&gt;&lt;/m_precDefaultDay&gt;&lt;m_mruColor&gt;&lt;m_vecMRU length=&quot;3&quot;&gt;&lt;elem m_fUsage=&quot;5.50216992074861100000E+000&quot;&gt;&lt;m_msothmcolidx val=&quot;0&quot;/&gt;&lt;m_rgb r=&quot;eb&quot; g=&quot;3&quot; b=&quot;26&quot;/&gt;&lt;m_ppcolschidx tagver0=&quot;23004&quot; tagname0=&quot;m_ppcolschidxUNRECOGNIZED&quot; val=&quot;0&quot;/&gt;&lt;m_nBrightness val=&quot;0&quot;/&gt;&lt;/elem&gt;&lt;elem m_fUsage=&quot;4.43998349839958100000E+000&quot;&gt;&lt;m_msothmcolidx val=&quot;0&quot;/&gt;&lt;m_rgb r=&quot;ff&quot; g=&quot;bf&quot; b=&quot;27&quot;/&gt;&lt;m_ppcolschidx tagver0=&quot;23004&quot; tagname0=&quot;m_ppcolschidxUNRECOGNIZED&quot; val=&quot;0&quot;/&gt;&lt;m_nBrightness val=&quot;0&quot;/&gt;&lt;/elem&gt;&lt;elem m_fUsage=&quot;2.02755595904452780000E-002&quot;&gt;&lt;m_msothmcolidx val=&quot;0&quot;/&gt;&lt;m_rgb r=&quot;ff&quot; g=&quot;fa&quot; b=&quot;26&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Se0oXfrD5kO1e5Es9QUFi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XUTEnwag0u_zINvXlT2d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LVHw5W1U2Ikwu.BsV_ZQ"/>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AO.bdroBvkGgierv56FQQ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eaKrDPLyG0i8bn3b8.EI_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BeqoLoq0TkyoAeZDgyjnn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bpCiwlgcCEKxEWcucrQWd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t3.FV2OS6EyRDg6veMgeY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O26Q36f1EeAYztMszTUt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wcEUnxdo50aosURgj3Yyt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g_YZpDCl9UOlYjdhUI2qc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TUo6TC3AGk2qKw75ppU4z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6XqnI963XE.PB8iVYCyls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lJuChg6dwU2Wsyhg1cMdcA"/>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PzGnIhNI.ky6hoN_bRp5C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vRrdWqFaI0O4oljUDF1mO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oLlQBrFf4EeH3LdTq7gNx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XUymgKTCo0apHfKV0BaDW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E0jc8dI3yU6vjfKXHpISt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4BBYMaRFs0OFbAnywUTWu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3J7JJ8T6QkeYBALbGIC5T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4tcfZDW8CkiF5Ax3iUOM2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AAYe1m.5NEu9Lp8TC_Phj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wunAXzCRR0mOI77VAxZnr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Se0oXfrD5kO1e5Es9QUFi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ddA_PxDgFU6O3mqsLE.Iv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fXUTEnwag0u_zINvXlT2dw"/>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AO.bdroBvkGgierv56FQQ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BeqoLoq0TkyoAeZDgyjnn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S8_OwGJj4EiLS6oqrk1uf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nv8J01PIsUebmWCmpa5qh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rMm31e0gvEW8FV84QZRT_A"/>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rTBGTS37NkSrCf_nKaB4W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FWu3_uk9G0eUegIKrMSNy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FWpkH2v3UEe5KVMDzK.i3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W5ubIs8r3E6ZCrb89VqZ_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rIKy2sTMeUifJmIpHa53b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n1p4qt9TeU.ZS.LxcEnQVQ"/>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wESoh_LPBUyjy72pCd98UQ"/>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bGIrc1m9kyqSJpyNMfld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NiRwNHNBF0WX3UzVkRR_d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EctVdR7VXUGXbob3LowW9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Xcg5iZQBTEaUUhhc_rTUF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9RTB.yT7M0e7IPaPBS9Sz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E6orObpIAkqs9qjMfT6c.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DFmD6Ykhb06ihJ6eUoQFj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qLxVB0.Fg0CA.krPJar0B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n6qHZsQCgEy6uLmIAIRJZ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mxHCr2j26kuSyumIX1Exs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XhwsnLQ6zEys.l5lWS6bY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YRNaR4bNGU6TfMyzXFHMG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Vow_dVsU6ka0NfwzDwbE0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cee4TvQ8EUCIoWzAK9NH1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3OU3QYA_s0KF3ZsgT4_eY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cLrmteiwxUyWEO4sTR63q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SmB3itSytEuqB10AaECP5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Ih9sf3S5_UCCbkBgNujoe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bpCiwlgcCEKxEWcucrQWd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ZXLFV0FGeEedscwl3sVTk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gma.R60NukWigzy4g5d.T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auGLuk0QhEGfLNR98YrUa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PzGnIhNI.ky6hoN_bRp5C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vRrdWqFaI0O4oljUDF1mO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oLlQBrFf4EeH3LdTq7gNx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iJqk6T.KHUC5dWzVIMFvH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EZzmciYv6Umxnq0DAIVoD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AAYe1m.5NEu9Lp8TC_Phj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XUymgKTCo0apHfKV0BaDW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4tcfZDW8CkiF5Ax3iUOM2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3J7JJ8T6QkeYBALbGIC5T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dV72POfB0ajlyHUrDdY7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Se0oXfrD5kO1e5Es9QUFi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tMGx83XRc0i1YJynwM9UL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fXUTEnwag0u_zINvXlT2d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mHAY5RYuaEqpi0Lew6h40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AO.bdroBvkGgierv56FQQ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BeqoLoq0TkyoAeZDgyjnn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ZiNjGWqiqkml8tMg8Gt9k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woqznVEBqkGHALypZCY1G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_Rljz9zXWkC0yiVFtDwOZ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CejdPjcEkUq7bWkAZMmza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vqhP75b9VEqbjMFLVXJi4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JPJJ6B4cpEukLRnXFGBPf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5KgKsyHuHkyDk2us4LBdU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LyZOPCjWrUuJ3ltyLu7Ef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aO6YZVclyE2uHXSDHbDS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vlUxFT7mH0GVAQxkdSskq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lkwAiBjDS0eV.2WV3sLHUg"/>
</p:tagLst>
</file>

<file path=ppt/tags/tag3.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0"/>
  <p:tag name="MMCOA_FONTSIZE_S" val="14"/>
  <p:tag name="MMCOA_FONTSIZE_T" val="14"/>
  <p:tag name="MMCOA_POSITION_L" val="35.875;100.625;392.75;684"/>
  <p:tag name="MMCOA_POSITION_M" val="35.875;100.625;392.75;684"/>
  <p:tag name="MMCOA_POSITION_S" val="35.875;100.625;392.75;684"/>
  <p:tag name="MMCOA_POSITION_T" val="35.875;100.625;392.75;684"/>
  <p:tag name="MMCOA_HIDEONCOLOUR" val="N"/>
  <p:tag name="MMCOA_HIDEONWHITE" val="N"/>
  <p:tag name="MMCOA_HIDEONBALLROOM" val="N"/>
  <p:tag name="MMCOA_HIDEONCLASSIC" val="N"/>
  <p:tag name="MMCOA_HIDEONTEXT" val="N"/>
  <p:tag name="MMCOA_HIDEONECO" val="N"/>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AlTm_hycLUOYJhNYbzXaJ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n3vpw3NcU2wjmcujksz3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pzso2_cs40a7WVNHKEKTL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R4wEvbVMXECTrjmG80Lc9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gtwHV1yb70G_dtAHiuRhw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LV7o11qDREuWiaG3djz.8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nBx3gf9yRUS9c7m6HaXzA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_dL7rM.pWUqon5z2ahUl5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TP4rRlVkG0CBVBCLkl2LP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MMCOA_EXTENDEDFILLCOLOUR" val=""/>
  <p:tag name="MMCOA_SMARTSHAPE" val="Y"/>
  <p:tag name="MMCOA_FONTSIZE_L" val="28"/>
  <p:tag name="MMCOA_FONTSIZE_M" val="21"/>
  <p:tag name="MMCOA_FONTSIZE_S" val="14"/>
  <p:tag name="MMCOA_FONTSIZE_T" val="14"/>
  <p:tag name="MMCOA_POSITION_L" val="35.875;30.125;54.375;683.875"/>
  <p:tag name="MMCOA_POSITION_M" val="35.875;30.125;54.375;683.875"/>
  <p:tag name="MMCOA_POSITION_S" val="35.875;30.125;54.375;683.875"/>
  <p:tag name="MMCOA_POSITION_T" val="35.875;30.125;54.375;683.875"/>
  <p:tag name="MMCOA_HIDEONCOLOUR" val="N"/>
  <p:tag name="MMCOA_HIDEONWHITE" val="N"/>
  <p:tag name="MMCOA_HIDEONBALLROOM" val="N"/>
  <p:tag name="MMCOA_HIDEONCLASSIC" val="N"/>
  <p:tag name="MMCOA_HIDEONTEXT" val="N"/>
  <p:tag name="MMCOA_HIDEONECO" val="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bpCiwlgcCEKxEWcucrQW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LCsVLnGtKEeGoCTAW9JZB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dD8xecIm0mQNZQYn978A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o0FAEZmbDUmzAfdHdtXFw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jhEVnWwWI0ek8sl5pLPQ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PzGnIhNI.ky6hoN_bRp5C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vRrdWqFaI0O4oljUDF1mO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oLlQBrFf4EeH3LdTq7gNx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AAYe1m.5NEu9Lp8TC_Ph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XUymgKTCo0apHfKV0BaD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4tcfZDW8CkiF5Ax3iUOM2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3J7JJ8T6QkeYBALbGIC5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ukv_WGGck0KHRdmmFNrME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ReM18lQpwUKPAsPcUrsMr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60Dz3mVEZUiOVG3FRU2Ga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7tNYgvrTIE.urEAlxX4TI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Se0oXfrD5kO1e5Es9QUFi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fXUTEnwag0u_zINvXlT2d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AO.bdroBvkGgierv56FQ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BeqoLoq0TkyoAeZDgyjnnA"/>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nlHU_wwPoE2C.SAfb_z2d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3dlX.sAA0E6xlwlAz0qLn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TGe2cY8G_0G2QOba0lfdB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Po.A.G.UuUOpC5AwvyhFY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jxBjN9Mvn0KPXyh2vba0x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qENSvYWx_0ixnp4SCMLFp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47AwoHMgZE2eQMkGw8igI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nREndnkzEUO674L2NJRd3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O7vfa9XO90SoLL._ncubb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21g_qX2UZ0GPaJUCC82dZ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DRJyc0k8Y0iyejyfBv3.U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lUxxTN6fZE2ffpoUhEVbO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SD77GrBhB0KVGJxIanG3S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3KucAfgajkaV2fpFYxBu2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DsH8QF65.kGpUjlBtO97c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nSikIQjPLUmKgPSwg87nf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j6SvMbmk5U.rR5WC72XsR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kMZFZ5rA6E68UanQVuhH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7RuxNP_88kCDcLbWRvqyN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UVAVX8SvgEymn7X3PzwFY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iMapnlENZ0mHyzEg48lQw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xly83GS8UKc7tHo6Y2St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bpCiwlgcCEKxEWcucrQWd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AwqHq8SRCESDMrXu8XIT_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OYHrfoYyVEq26dlYxCEq5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10uf0QtEHkGvsMFQTa1MH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w6d_1TnNhEiJCdMhlvaK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OxEtn0Pjp0OXQe54HkKc_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vRrdWqFaI0O4oljUDF1mOA"/>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oLlQBrFf4EeH3LdTq7gNx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PzGnIhNI.ky6hoN_bRp5C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4tcfZDW8CkiF5Ax3iUOM2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3J7JJ8T6QkeYBALbGIC5T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BRa9WoDSZkKsd6fEP6q7E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zmlVpJFU10WFTqRUy.f._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AAYe1m.5NEu9Lp8TC_Phj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UymgKTCo0apHfKV0BaDWA"/>
</p:tagLst>
</file>

<file path=ppt/theme/theme1.xml><?xml version="1.0" encoding="utf-8"?>
<a:theme xmlns:a="http://schemas.openxmlformats.org/drawingml/2006/main" name="blank">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font script="Jpan" typeface="Meiryo"/>
        <a:font script="Hang" typeface="맑은 고딕"/>
        <a:font script="Hans" typeface="STKaiti"/>
        <a:font script="Hant" typeface="STKait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Meiryo"/>
        <a:font script="Hang" typeface="맑은 고딕"/>
        <a:font script="Hans" typeface="STKaiti"/>
        <a:font script="Hant" typeface="STKaiti"/>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chemeClr>
        </a:solidFill>
        <a:gradFill rotWithShape="1">
          <a:gsLst>
            <a:gs pos="0">
              <a:schemeClr val="phClr">
                <a:tint val="100000"/>
                <a:shade val="60000"/>
                <a:satMod val="300000"/>
              </a:schemeClr>
            </a:gs>
            <a:gs pos="30000">
              <a:schemeClr val="phClr">
                <a:shade val="80000"/>
                <a:satMod val="230000"/>
              </a:schemeClr>
            </a:gs>
            <a:gs pos="100000">
              <a:schemeClr val="phClr">
                <a:tint val="97000"/>
                <a:shade val="100000"/>
                <a:satMod val="220000"/>
              </a:schemeClr>
            </a:gs>
          </a:gsLst>
          <a:lin ang="16200000" scaled="0"/>
        </a:gradFill>
      </a:bgFillStyleLst>
    </a:fmtScheme>
  </a:themeElements>
  <a:objectDefaults>
    <a:spDef>
      <a:spPr>
        <a:solidFill>
          <a:schemeClr val="bg1"/>
        </a:solidFill>
        <a:ln w="9525">
          <a:solidFill>
            <a:schemeClr val="accent3"/>
          </a:solidFill>
        </a:ln>
      </a:spPr>
      <a:bodyPr lIns="73152" tIns="73152" rIns="73152" bIns="73152" rtlCol="0" anchor="ctr">
        <a:noAutofit/>
      </a:bodyPr>
      <a:lstStyle>
        <a:defPPr algn="ctr">
          <a:lnSpc>
            <a:spcPct val="100000"/>
          </a:lnSpc>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defRPr dirty="0" err="1" smtClean="0"/>
        </a:defPPr>
      </a:lstStyle>
    </a:txDef>
  </a:objectDefaults>
  <a:extraClrSchemeLst/>
  <a:custClrLst>
    <a:custClr name="OW Emerald">
      <a:srgbClr val="41A441"/>
    </a:custClr>
    <a:custClr name="Light Emerald">
      <a:srgbClr val="BDDDA3"/>
    </a:custClr>
    <a:custClr name="OW Iolite">
      <a:srgbClr val="646EAC"/>
    </a:custClr>
    <a:custClr name="Light Iolite">
      <a:srgbClr val="C5CAE7"/>
    </a:custClr>
    <a:custClr name="OW Citrine">
      <a:srgbClr val="DD712C"/>
    </a:custClr>
    <a:custClr name="Light Citrine">
      <a:srgbClr val="FDCFAC"/>
    </a:custClr>
    <a:custClr name="OW Turquoise">
      <a:srgbClr val="079B84"/>
    </a:custClr>
    <a:custClr name="Light Turquoise">
      <a:srgbClr val="A8DAC9"/>
    </a:custClr>
    <a:custClr name="OW Ruby">
      <a:srgbClr val="CB225B"/>
    </a:custClr>
    <a:custClr name="Light Ruby">
      <a:srgbClr val="F8B8BC"/>
    </a:custClr>
    <a:custClr name="Pure Red">
      <a:srgbClr val="FF0000"/>
    </a:custClr>
    <a:custClr name="Bright Onyx">
      <a:srgbClr val="808080"/>
    </a:custClr>
    <a:custClr name="Table Onyx">
      <a:srgbClr val="E8E8E8"/>
    </a:custClr>
    <a:custClr name="Medium Sapphire">
      <a:srgbClr val="016D9F"/>
    </a:custClr>
    <a:custClr name="Bright Sapphire">
      <a:srgbClr val="00A8C8"/>
    </a:custClr>
    <a:custClr name="Pale Sapphire">
      <a:srgbClr val="E1FAFF"/>
    </a:custClr>
    <a:custClr name="Dark Topaz">
      <a:srgbClr val="8E5501"/>
    </a:custClr>
    <a:custClr name="Pale Topaz">
      <a:srgbClr val="FFEED5"/>
    </a:custClr>
    <a:custClr name="Dark Emerald">
      <a:srgbClr val="00582D"/>
    </a:custClr>
    <a:custClr name="Pale Emerald">
      <a:srgbClr val="E2EDC3"/>
    </a:custClr>
  </a:custClrLst>
</a:theme>
</file>

<file path=ppt/theme/theme2.xml><?xml version="1.0" encoding="utf-8"?>
<a:theme xmlns:a="http://schemas.openxmlformats.org/drawingml/2006/main" name="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antander Teme">
  <a:themeElements>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fontScheme name="Custom 3">
      <a:majorFont>
        <a:latin typeface="Arial Bold"/>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pitchFamily="-112" charset="-128"/>
            <a:cs typeface="ＭＳ Ｐゴシック" pitchFamily="-112" charset="-128"/>
          </a:defRPr>
        </a:defPPr>
      </a:lstStyle>
    </a:lnDef>
  </a:objectDefaults>
  <a:extraClrSchemeLst>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ovSan_Template_U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ovSan_Template_U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ovSan_Template_U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ovSan_Template_U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ovSan_Template_U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ovSan_Template_US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ovSan_Template_U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ovSan_Template_U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ovSan_Template_U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ovSan_Template_U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ovSan_Template_U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ovSan_Template_US 13">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777777"/>
        </a:hlink>
        <a:folHlink>
          <a:srgbClr val="292929"/>
        </a:folHlink>
      </a:clrScheme>
      <a:clrMap bg1="lt1" tx1="dk1" bg2="lt2" tx2="dk2" accent1="accent1" accent2="accent2" accent3="accent3" accent4="accent4" accent5="accent5" accent6="accent6" hlink="hlink" folHlink="folHlink"/>
    </a:extraClrScheme>
    <a:extraClrScheme>
      <a:clrScheme name="SovSan_Template_US 14">
        <a:dk1>
          <a:srgbClr val="000000"/>
        </a:dk1>
        <a:lt1>
          <a:srgbClr val="FFFFFF"/>
        </a:lt1>
        <a:dk2>
          <a:srgbClr val="000000"/>
        </a:dk2>
        <a:lt2>
          <a:srgbClr val="808080"/>
        </a:lt2>
        <a:accent1>
          <a:srgbClr val="FF0000"/>
        </a:accent1>
        <a:accent2>
          <a:srgbClr val="C0C0C0"/>
        </a:accent2>
        <a:accent3>
          <a:srgbClr val="FFFFFF"/>
        </a:accent3>
        <a:accent4>
          <a:srgbClr val="000000"/>
        </a:accent4>
        <a:accent5>
          <a:srgbClr val="FFAAAA"/>
        </a:accent5>
        <a:accent6>
          <a:srgbClr val="AEAEAE"/>
        </a:accent6>
        <a:hlink>
          <a:srgbClr val="969696"/>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ody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liver Wyman">
      <a:dk1>
        <a:srgbClr val="000000"/>
      </a:dk1>
      <a:lt1>
        <a:srgbClr val="FFFFFF"/>
      </a:lt1>
      <a:dk2>
        <a:srgbClr val="002C77"/>
      </a:dk2>
      <a:lt2>
        <a:srgbClr val="FFFFFF"/>
      </a:lt2>
      <a:accent1>
        <a:srgbClr val="008AB3"/>
      </a:accent1>
      <a:accent2>
        <a:srgbClr val="9DE0ED"/>
      </a:accent2>
      <a:accent3>
        <a:srgbClr val="606060"/>
      </a:accent3>
      <a:accent4>
        <a:srgbClr val="BFBFBF"/>
      </a:accent4>
      <a:accent5>
        <a:srgbClr val="E29815"/>
      </a:accent5>
      <a:accent6>
        <a:srgbClr val="FFCF89"/>
      </a:accent6>
      <a:hlink>
        <a:srgbClr val="5B5B5B"/>
      </a:hlink>
      <a:folHlink>
        <a:srgbClr val="BFBFBF"/>
      </a:folHlink>
    </a:clrScheme>
    <a:fontScheme name="Oliver Wy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14.xml><?xml version="1.0" encoding="utf-8"?>
<mso:customUI xmlns:mso="http://schemas.microsoft.com/office/2009/07/customui">
  <mso:ribbon>
    <mso:contextualTabs>
      <mso:tabSet idMso="TabSetTableTools">
        <mso:tab idQ="mso:TabTableToolsDesign">
          <mso:group idQ="mso:GroupTableStylesPowerPoint" visible="false"/>
          <mso:group id="OWTable" label="Table" autoScale="true">
            <mso:gallery idQ="mso:ShadingColorPicker" showInRibbon="false" visible="true"/>
            <mso:control idQ="mso:TableBordersMenu" visible="true"/>
          </mso:group>
        </mso:tab>
      </mso:tabSet>
    </mso:contextualTabs>
  </mso:ribbon>
</mso:customUI>
</file>

<file path=docProps/app.xml><?xml version="1.0" encoding="utf-8"?>
<Properties xmlns="http://schemas.openxmlformats.org/officeDocument/2006/extended-properties" xmlns:vt="http://schemas.openxmlformats.org/officeDocument/2006/docPropsVTypes">
  <Template>blank</Template>
  <TotalTime>20344</TotalTime>
  <Words>2769</Words>
  <Application>Microsoft Office PowerPoint</Application>
  <PresentationFormat>Custom</PresentationFormat>
  <Paragraphs>926</Paragraphs>
  <Slides>21</Slides>
  <Notes>5</Notes>
  <HiddenSlides>0</HiddenSlides>
  <MMClips>0</MMClips>
  <ScaleCrop>false</ScaleCrop>
  <HeadingPairs>
    <vt:vector size="6" baseType="variant">
      <vt:variant>
        <vt:lpstr>Theme</vt:lpstr>
      </vt:variant>
      <vt:variant>
        <vt:i4>4</vt:i4>
      </vt:variant>
      <vt:variant>
        <vt:lpstr>Embedded OLE Servers</vt:lpstr>
      </vt:variant>
      <vt:variant>
        <vt:i4>2</vt:i4>
      </vt:variant>
      <vt:variant>
        <vt:lpstr>Slide Titles</vt:lpstr>
      </vt:variant>
      <vt:variant>
        <vt:i4>21</vt:i4>
      </vt:variant>
    </vt:vector>
  </HeadingPairs>
  <TitlesOfParts>
    <vt:vector size="27" baseType="lpstr">
      <vt:lpstr>blank</vt:lpstr>
      <vt:lpstr>Santander Teme</vt:lpstr>
      <vt:lpstr>1_Santander Teme</vt:lpstr>
      <vt:lpstr>Body Slide</vt:lpstr>
      <vt:lpstr>think-cell Slide</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Oliver Wyman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Wanxin</dc:creator>
  <cp:keywords>Template version: 2015/07/23;Update Pack: 2015/09/15</cp:keywords>
  <cp:lastModifiedBy>Schade, Katherine</cp:lastModifiedBy>
  <cp:revision>892</cp:revision>
  <cp:lastPrinted>2016-05-04T14:50:44Z</cp:lastPrinted>
  <dcterms:created xsi:type="dcterms:W3CDTF">2016-03-28T17:49:32Z</dcterms:created>
  <dcterms:modified xsi:type="dcterms:W3CDTF">2016-05-05T23:13:02Z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Version">
    <vt:lpwstr>2015/07/23</vt:lpwstr>
  </property>
  <property fmtid="{D5CDD505-2E9C-101B-9397-08002B2CF9AE}" pid="3" name="DocumentMSOLanguageID">
    <vt:lpwstr>msoLanguageIDEnglishUK</vt:lpwstr>
  </property>
  <property fmtid="{D5CDD505-2E9C-101B-9397-08002B2CF9AE}" pid="4" name="LogoName">
    <vt:lpwstr>Oliver Wyman</vt:lpwstr>
  </property>
</Properties>
</file>